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8" r:id="rId3"/>
    <p:sldId id="265" r:id="rId4"/>
    <p:sldId id="262" r:id="rId5"/>
    <p:sldId id="264" r:id="rId6"/>
    <p:sldId id="263" r:id="rId7"/>
    <p:sldId id="261" r:id="rId8"/>
    <p:sldId id="260" r:id="rId9"/>
    <p:sldId id="259" r:id="rId10"/>
    <p:sldId id="268" r:id="rId11"/>
    <p:sldId id="267" r:id="rId12"/>
    <p:sldId id="266" r:id="rId13"/>
    <p:sldId id="273" r:id="rId14"/>
    <p:sldId id="272" r:id="rId15"/>
    <p:sldId id="270" r:id="rId16"/>
    <p:sldId id="271" r:id="rId17"/>
    <p:sldId id="269"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175B"/>
    <a:srgbClr val="FFFFFF"/>
    <a:srgbClr val="E945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849" autoAdjust="0"/>
  </p:normalViewPr>
  <p:slideViewPr>
    <p:cSldViewPr snapToGrid="0">
      <p:cViewPr>
        <p:scale>
          <a:sx n="66" d="100"/>
          <a:sy n="66" d="100"/>
        </p:scale>
        <p:origin x="258"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469E9-909E-4DB7-826F-39CB39D32B61}"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4661E-1500-4D38-A952-E9CE3C681046}" type="slidenum">
              <a:rPr lang="en-US" smtClean="0"/>
              <a:t>‹#›</a:t>
            </a:fld>
            <a:endParaRPr lang="en-US"/>
          </a:p>
        </p:txBody>
      </p:sp>
    </p:spTree>
    <p:extLst>
      <p:ext uri="{BB962C8B-B14F-4D97-AF65-F5344CB8AC3E}">
        <p14:creationId xmlns:p14="http://schemas.microsoft.com/office/powerpoint/2010/main" val="254373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High-level project design </a:t>
            </a:r>
            <a:r>
              <a:rPr lang="en-US" dirty="0"/>
              <a:t>– I will explain about high level architect used in this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Technology stack</a:t>
            </a:r>
            <a:r>
              <a:rPr lang="en-US" dirty="0"/>
              <a:t> -  explain about technologies used for build this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Project structure</a:t>
            </a:r>
            <a:r>
              <a:rPr lang="en-US" dirty="0"/>
              <a:t> – will discuss on file structure in backend as well as frontend web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Future developments</a:t>
            </a:r>
            <a:r>
              <a:rPr lang="en-US" dirty="0"/>
              <a:t>  - will discuss about the enhancements of this project what are the things we can add to enhance the application, microservice architecture,, monitoring, </a:t>
            </a:r>
            <a:r>
              <a:rPr lang="en-US" dirty="0" err="1"/>
              <a:t>devops</a:t>
            </a:r>
            <a:r>
              <a:rPr lang="en-US" dirty="0"/>
              <a:t>, Jenkins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8A4661E-1500-4D38-A952-E9CE3C681046}" type="slidenum">
              <a:rPr lang="en-US" smtClean="0"/>
              <a:t>2</a:t>
            </a:fld>
            <a:endParaRPr lang="en-US"/>
          </a:p>
        </p:txBody>
      </p:sp>
    </p:spTree>
    <p:extLst>
      <p:ext uri="{BB962C8B-B14F-4D97-AF65-F5344CB8AC3E}">
        <p14:creationId xmlns:p14="http://schemas.microsoft.com/office/powerpoint/2010/main" val="554464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Eureka – Service Registry, use for register microservices. (zookeeper)</a:t>
            </a:r>
          </a:p>
          <a:p>
            <a:r>
              <a:rPr lang="en-US" dirty="0"/>
              <a:t>Using http headers we need to enable cross origin resource sharing</a:t>
            </a:r>
          </a:p>
          <a:p>
            <a:r>
              <a:rPr lang="en-US" dirty="0"/>
              <a:t>Need to use circuit breakers for omit the domino effect</a:t>
            </a:r>
          </a:p>
          <a:p>
            <a:endParaRPr lang="en-US" dirty="0"/>
          </a:p>
          <a:p>
            <a:r>
              <a:rPr lang="en-US" dirty="0"/>
              <a:t>Gateway is a single entry point for all services, it can use for implement cross cutting concerns such as authentication, authorization, service registry </a:t>
            </a:r>
            <a:r>
              <a:rPr lang="en-US" dirty="0" err="1"/>
              <a:t>ect</a:t>
            </a:r>
            <a:endParaRPr lang="en-US" dirty="0"/>
          </a:p>
          <a:p>
            <a:endParaRPr lang="en-US" dirty="0"/>
          </a:p>
          <a:p>
            <a:r>
              <a:rPr lang="en-US" dirty="0"/>
              <a:t>Gateway can expose different APIs for different clients</a:t>
            </a:r>
          </a:p>
          <a:p>
            <a:r>
              <a:rPr lang="en-US" dirty="0"/>
              <a:t>(</a:t>
            </a:r>
            <a:r>
              <a:rPr lang="en-US" dirty="0" err="1"/>
              <a:t>Zuul</a:t>
            </a:r>
            <a:r>
              <a:rPr lang="en-US" dirty="0"/>
              <a:t>, </a:t>
            </a:r>
            <a:r>
              <a:rPr lang="en-US" dirty="0" err="1"/>
              <a:t>Netty</a:t>
            </a:r>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8A4661E-1500-4D38-A952-E9CE3C681046}" type="slidenum">
              <a:rPr lang="en-US" smtClean="0"/>
              <a:t>14</a:t>
            </a:fld>
            <a:endParaRPr lang="en-US"/>
          </a:p>
        </p:txBody>
      </p:sp>
    </p:spTree>
    <p:extLst>
      <p:ext uri="{BB962C8B-B14F-4D97-AF65-F5344CB8AC3E}">
        <p14:creationId xmlns:p14="http://schemas.microsoft.com/office/powerpoint/2010/main" val="4077847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JWT - </a:t>
            </a:r>
            <a:r>
              <a:rPr lang="en-US" sz="1200" b="1" i="0" kern="1200" dirty="0">
                <a:solidFill>
                  <a:schemeClr val="tx1"/>
                </a:solidFill>
                <a:effectLst/>
                <a:latin typeface="+mn-lt"/>
                <a:ea typeface="+mn-ea"/>
                <a:cs typeface="+mn-cs"/>
              </a:rPr>
              <a:t>JSON Web Token</a:t>
            </a:r>
          </a:p>
          <a:p>
            <a:r>
              <a:rPr lang="en-US" dirty="0"/>
              <a:t>OpenID Connect – authentication</a:t>
            </a:r>
          </a:p>
          <a:p>
            <a:r>
              <a:rPr lang="en-US" b="0" dirty="0"/>
              <a:t>OAuth2 - </a:t>
            </a:r>
            <a:r>
              <a:rPr lang="en-US" dirty="0"/>
              <a:t>Authorization</a:t>
            </a:r>
            <a:endParaRPr lang="en-US" b="0" dirty="0"/>
          </a:p>
        </p:txBody>
      </p:sp>
      <p:sp>
        <p:nvSpPr>
          <p:cNvPr id="4" name="Slide Number Placeholder 3"/>
          <p:cNvSpPr>
            <a:spLocks noGrp="1"/>
          </p:cNvSpPr>
          <p:nvPr>
            <p:ph type="sldNum" sz="quarter" idx="5"/>
          </p:nvPr>
        </p:nvSpPr>
        <p:spPr/>
        <p:txBody>
          <a:bodyPr/>
          <a:lstStyle/>
          <a:p>
            <a:fld id="{E8A4661E-1500-4D38-A952-E9CE3C681046}" type="slidenum">
              <a:rPr lang="en-US" smtClean="0"/>
              <a:t>15</a:t>
            </a:fld>
            <a:endParaRPr lang="en-US"/>
          </a:p>
        </p:txBody>
      </p:sp>
    </p:spTree>
    <p:extLst>
      <p:ext uri="{BB962C8B-B14F-4D97-AF65-F5344CB8AC3E}">
        <p14:creationId xmlns:p14="http://schemas.microsoft.com/office/powerpoint/2010/main" val="35384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Vertical – adding more </a:t>
            </a:r>
            <a:r>
              <a:rPr lang="en-US" dirty="0" err="1"/>
              <a:t>cpu</a:t>
            </a:r>
            <a:r>
              <a:rPr lang="en-US" dirty="0"/>
              <a:t> and Ram</a:t>
            </a:r>
          </a:p>
          <a:p>
            <a:r>
              <a:rPr lang="en-US" dirty="0"/>
              <a:t>Horizontal – Adding more machines</a:t>
            </a:r>
          </a:p>
          <a:p>
            <a:endParaRPr lang="en-US" dirty="0"/>
          </a:p>
          <a:p>
            <a:r>
              <a:rPr lang="en-US" dirty="0"/>
              <a:t>We need to omit the Single Point of failure</a:t>
            </a:r>
          </a:p>
          <a:p>
            <a:pPr marL="171450" indent="-171450">
              <a:buFontTx/>
              <a:buChar char="-"/>
            </a:pPr>
            <a:r>
              <a:rPr lang="en-US" dirty="0"/>
              <a:t>Gateway</a:t>
            </a:r>
          </a:p>
          <a:p>
            <a:pPr marL="171450" indent="-171450">
              <a:buFontTx/>
              <a:buChar char="-"/>
            </a:pPr>
            <a:r>
              <a:rPr lang="en-US" dirty="0"/>
              <a:t>Broker</a:t>
            </a:r>
          </a:p>
          <a:p>
            <a:pPr marL="171450" indent="-171450">
              <a:buFontTx/>
              <a:buChar char="-"/>
            </a:pPr>
            <a:r>
              <a:rPr lang="en-US" dirty="0"/>
              <a:t>Registry</a:t>
            </a:r>
          </a:p>
          <a:p>
            <a:pPr marL="171450" indent="-171450">
              <a:buFontTx/>
              <a:buChar char="-"/>
            </a:pPr>
            <a:r>
              <a:rPr lang="en-US" dirty="0"/>
              <a:t>Identity Server</a:t>
            </a:r>
          </a:p>
          <a:p>
            <a:pPr marL="171450" indent="-171450">
              <a:buFontTx/>
              <a:buChar char="-"/>
            </a:pPr>
            <a:endParaRPr lang="en-US" dirty="0"/>
          </a:p>
          <a:p>
            <a:pPr marL="0" indent="0">
              <a:buFontTx/>
              <a:buNone/>
            </a:pPr>
            <a:r>
              <a:rPr lang="en-US" dirty="0"/>
              <a:t>for that we need to do some horizontal scaling up</a:t>
            </a:r>
          </a:p>
          <a:p>
            <a:pPr marL="0" indent="0">
              <a:buFontTx/>
              <a:buNone/>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8A4661E-1500-4D38-A952-E9CE3C681046}" type="slidenum">
              <a:rPr lang="en-US" smtClean="0"/>
              <a:t>16</a:t>
            </a:fld>
            <a:endParaRPr lang="en-US"/>
          </a:p>
        </p:txBody>
      </p:sp>
    </p:spTree>
    <p:extLst>
      <p:ext uri="{BB962C8B-B14F-4D97-AF65-F5344CB8AC3E}">
        <p14:creationId xmlns:p14="http://schemas.microsoft.com/office/powerpoint/2010/main" val="3846895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latin typeface="+mn-lt"/>
                <a:ea typeface="+mn-ea"/>
                <a:cs typeface="+mn-cs"/>
              </a:rPr>
              <a:t>We can host one per microservice</a:t>
            </a:r>
          </a:p>
          <a:p>
            <a:r>
              <a:rPr lang="en-US" sz="2800" kern="1200" dirty="0">
                <a:solidFill>
                  <a:schemeClr val="tx1"/>
                </a:solidFill>
                <a:latin typeface="+mn-lt"/>
                <a:ea typeface="+mn-ea"/>
                <a:cs typeface="+mn-cs"/>
              </a:rPr>
              <a:t>Image creating for packaging purpose</a:t>
            </a:r>
          </a:p>
          <a:p>
            <a:r>
              <a:rPr lang="en-US" sz="2800" kern="1200" dirty="0">
                <a:solidFill>
                  <a:schemeClr val="tx1"/>
                </a:solidFill>
                <a:latin typeface="+mn-lt"/>
                <a:ea typeface="+mn-ea"/>
                <a:cs typeface="+mn-cs"/>
              </a:rPr>
              <a:t>Containers will help to move the consistent package and will help to scaleup or down</a:t>
            </a:r>
          </a:p>
        </p:txBody>
      </p:sp>
      <p:sp>
        <p:nvSpPr>
          <p:cNvPr id="4" name="Slide Number Placeholder 3"/>
          <p:cNvSpPr>
            <a:spLocks noGrp="1"/>
          </p:cNvSpPr>
          <p:nvPr>
            <p:ph type="sldNum" sz="quarter" idx="5"/>
          </p:nvPr>
        </p:nvSpPr>
        <p:spPr/>
        <p:txBody>
          <a:bodyPr/>
          <a:lstStyle/>
          <a:p>
            <a:fld id="{E8A4661E-1500-4D38-A952-E9CE3C681046}" type="slidenum">
              <a:rPr lang="en-US" smtClean="0"/>
              <a:t>18</a:t>
            </a:fld>
            <a:endParaRPr lang="en-US"/>
          </a:p>
        </p:txBody>
      </p:sp>
    </p:spTree>
    <p:extLst>
      <p:ext uri="{BB962C8B-B14F-4D97-AF65-F5344CB8AC3E}">
        <p14:creationId xmlns:p14="http://schemas.microsoft.com/office/powerpoint/2010/main" val="288509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Introduced in 2012 </a:t>
            </a:r>
            <a:r>
              <a:rPr lang="en-US" sz="1200" b="0" i="0" kern="1200" dirty="0">
                <a:solidFill>
                  <a:schemeClr val="tx1"/>
                </a:solidFill>
                <a:effectLst/>
                <a:latin typeface="+mn-lt"/>
                <a:ea typeface="+mn-ea"/>
                <a:cs typeface="+mn-cs"/>
              </a:rPr>
              <a:t>by Robert Martin</a:t>
            </a:r>
            <a:endParaRPr lang="en-US" dirty="0"/>
          </a:p>
          <a:p>
            <a:endParaRPr lang="en-US" dirty="0"/>
          </a:p>
          <a:p>
            <a:r>
              <a:rPr lang="en-US" dirty="0"/>
              <a:t>Application logics and entities are completely decoupled from UI or </a:t>
            </a:r>
            <a:r>
              <a:rPr lang="en-US" sz="1200" b="0" i="0" kern="1200" dirty="0">
                <a:solidFill>
                  <a:schemeClr val="tx1"/>
                </a:solidFill>
                <a:effectLst/>
                <a:latin typeface="+mn-lt"/>
                <a:ea typeface="+mn-ea"/>
                <a:cs typeface="+mn-cs"/>
              </a:rPr>
              <a:t>infrastructure </a:t>
            </a:r>
            <a:r>
              <a:rPr lang="en-US" dirty="0"/>
              <a:t> </a:t>
            </a:r>
          </a:p>
          <a:p>
            <a:endParaRPr lang="en-US" dirty="0"/>
          </a:p>
          <a:p>
            <a:r>
              <a:rPr lang="en-US" dirty="0"/>
              <a:t>Why didn't try with </a:t>
            </a:r>
            <a:r>
              <a:rPr lang="en-US" dirty="0" err="1"/>
              <a:t>mvc</a:t>
            </a:r>
            <a:r>
              <a:rPr lang="en-US" dirty="0"/>
              <a:t>?</a:t>
            </a:r>
          </a:p>
          <a:p>
            <a:r>
              <a:rPr lang="en-US" sz="1200" b="0" i="0" kern="1200" dirty="0">
                <a:solidFill>
                  <a:schemeClr val="tx1"/>
                </a:solidFill>
                <a:effectLst/>
                <a:latin typeface="+mn-lt"/>
                <a:ea typeface="+mn-ea"/>
                <a:cs typeface="+mn-cs"/>
              </a:rPr>
              <a:t>-Big apps built on MVC are hard to debug and modify.</a:t>
            </a:r>
          </a:p>
          <a:p>
            <a:r>
              <a:rPr lang="en-US" sz="1200" b="0" i="0" kern="1200" dirty="0">
                <a:solidFill>
                  <a:schemeClr val="tx1"/>
                </a:solidFill>
                <a:effectLst/>
                <a:latin typeface="+mn-lt"/>
                <a:ea typeface="+mn-ea"/>
                <a:cs typeface="+mn-cs"/>
              </a:rPr>
              <a:t>- huge downfall of MVC is that it hardly works with unit tests.</a:t>
            </a:r>
          </a:p>
          <a:p>
            <a:endParaRPr lang="en-US" dirty="0"/>
          </a:p>
          <a:p>
            <a:endParaRPr lang="en-US" dirty="0"/>
          </a:p>
        </p:txBody>
      </p:sp>
      <p:sp>
        <p:nvSpPr>
          <p:cNvPr id="4" name="Slide Number Placeholder 3"/>
          <p:cNvSpPr>
            <a:spLocks noGrp="1"/>
          </p:cNvSpPr>
          <p:nvPr>
            <p:ph type="sldNum" sz="quarter" idx="5"/>
          </p:nvPr>
        </p:nvSpPr>
        <p:spPr/>
        <p:txBody>
          <a:bodyPr/>
          <a:lstStyle/>
          <a:p>
            <a:fld id="{E8A4661E-1500-4D38-A952-E9CE3C681046}" type="slidenum">
              <a:rPr lang="en-US" smtClean="0"/>
              <a:t>3</a:t>
            </a:fld>
            <a:endParaRPr lang="en-US"/>
          </a:p>
        </p:txBody>
      </p:sp>
    </p:spTree>
    <p:extLst>
      <p:ext uri="{BB962C8B-B14F-4D97-AF65-F5344CB8AC3E}">
        <p14:creationId xmlns:p14="http://schemas.microsoft.com/office/powerpoint/2010/main" val="162388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61E-1500-4D38-A952-E9CE3C681046}" type="slidenum">
              <a:rPr lang="en-US" smtClean="0"/>
              <a:t>4</a:t>
            </a:fld>
            <a:endParaRPr lang="en-US"/>
          </a:p>
        </p:txBody>
      </p:sp>
    </p:spTree>
    <p:extLst>
      <p:ext uri="{BB962C8B-B14F-4D97-AF65-F5344CB8AC3E}">
        <p14:creationId xmlns:p14="http://schemas.microsoft.com/office/powerpoint/2010/main" val="42363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implementation of this application I have followed some best practices.</a:t>
            </a:r>
          </a:p>
          <a:p>
            <a:endParaRPr lang="en-US" dirty="0"/>
          </a:p>
          <a:p>
            <a:r>
              <a:rPr lang="en-US" dirty="0"/>
              <a:t>With using clean Architecture it following Domain centric design (not database centric)</a:t>
            </a:r>
          </a:p>
          <a:p>
            <a:endParaRPr lang="en-US" dirty="0"/>
          </a:p>
          <a:p>
            <a:r>
              <a:rPr lang="en-US" sz="1200" b="1" i="0" kern="1200" dirty="0">
                <a:solidFill>
                  <a:schemeClr val="tx1"/>
                </a:solidFill>
                <a:effectLst/>
                <a:latin typeface="+mn-lt"/>
                <a:ea typeface="+mn-ea"/>
                <a:cs typeface="+mn-cs"/>
              </a:rPr>
              <a:t>Domain</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Driven Design</a:t>
            </a:r>
            <a:r>
              <a:rPr lang="en-US" sz="1200" b="0" i="0" kern="1200" dirty="0">
                <a:solidFill>
                  <a:schemeClr val="tx1"/>
                </a:solidFill>
                <a:effectLst/>
                <a:latin typeface="+mn-lt"/>
                <a:ea typeface="+mn-ea"/>
                <a:cs typeface="+mn-cs"/>
              </a:rPr>
              <a:t> is an approach to software development that centers the development on programming a </a:t>
            </a:r>
            <a:r>
              <a:rPr lang="en-US" sz="1200" b="1" i="0" kern="1200" dirty="0">
                <a:solidFill>
                  <a:schemeClr val="tx1"/>
                </a:solidFill>
                <a:effectLst/>
                <a:latin typeface="+mn-lt"/>
                <a:ea typeface="+mn-ea"/>
                <a:cs typeface="+mn-cs"/>
              </a:rPr>
              <a:t>domain</a:t>
            </a:r>
            <a:r>
              <a:rPr lang="en-US" sz="1200" b="0" i="0" kern="1200" dirty="0">
                <a:solidFill>
                  <a:schemeClr val="tx1"/>
                </a:solidFill>
                <a:effectLst/>
                <a:latin typeface="+mn-lt"/>
                <a:ea typeface="+mn-ea"/>
                <a:cs typeface="+mn-cs"/>
              </a:rPr>
              <a:t> model that has a rich understanding of the processes and rules of a </a:t>
            </a:r>
            <a:r>
              <a:rPr lang="en-US" sz="1200" b="1" i="0" kern="1200" dirty="0">
                <a:solidFill>
                  <a:schemeClr val="tx1"/>
                </a:solidFill>
                <a:effectLst/>
                <a:latin typeface="+mn-lt"/>
                <a:ea typeface="+mn-ea"/>
                <a:cs typeface="+mn-cs"/>
              </a:rPr>
              <a:t>domain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Basically we need to identify domain, sub domains, business rules when implementing this classes. So developing large enterprises applications, we have to have domain experts how has keen knowledge on the domain and the business.</a:t>
            </a:r>
          </a:p>
          <a:p>
            <a:endParaRPr lang="en-US" dirty="0"/>
          </a:p>
          <a:p>
            <a:r>
              <a:rPr lang="en-US" dirty="0"/>
              <a:t>In our case I have created domain modal classes that include domain entities relates to the Movies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Dependency Injection </a:t>
            </a:r>
          </a:p>
          <a:p>
            <a:r>
              <a:rPr lang="en-US" dirty="0"/>
              <a:t>In Clean architect, we need to follow dependency inversion principle, because inner layers not depend on the outer layers.  </a:t>
            </a:r>
          </a:p>
          <a:p>
            <a:pPr fontAlgn="t"/>
            <a:r>
              <a:rPr lang="en-US" sz="1200" b="0" i="0" kern="1200" dirty="0">
                <a:solidFill>
                  <a:schemeClr val="tx1"/>
                </a:solidFill>
                <a:effectLst/>
                <a:latin typeface="+mn-lt"/>
                <a:ea typeface="+mn-ea"/>
                <a:cs typeface="+mn-cs"/>
              </a:rPr>
              <a:t> 1. High-level modules should not depend on low-level modules. Both should depend on abstractions.</a:t>
            </a:r>
          </a:p>
          <a:p>
            <a:pPr fontAlgn="t"/>
            <a:r>
              <a:rPr lang="en-US" sz="1200" b="0" i="0" kern="1200" dirty="0">
                <a:solidFill>
                  <a:schemeClr val="tx1"/>
                </a:solidFill>
                <a:effectLst/>
                <a:latin typeface="+mn-lt"/>
                <a:ea typeface="+mn-ea"/>
                <a:cs typeface="+mn-cs"/>
              </a:rPr>
              <a:t> 2. Abstractions should not depend on details. Details should depend on abstractions.</a:t>
            </a:r>
          </a:p>
          <a:p>
            <a:endParaRPr lang="en-US" dirty="0"/>
          </a:p>
          <a:p>
            <a:endParaRPr lang="en-US" dirty="0"/>
          </a:p>
        </p:txBody>
      </p:sp>
      <p:sp>
        <p:nvSpPr>
          <p:cNvPr id="4" name="Slide Number Placeholder 3"/>
          <p:cNvSpPr>
            <a:spLocks noGrp="1"/>
          </p:cNvSpPr>
          <p:nvPr>
            <p:ph type="sldNum" sz="quarter" idx="5"/>
          </p:nvPr>
        </p:nvSpPr>
        <p:spPr/>
        <p:txBody>
          <a:bodyPr/>
          <a:lstStyle/>
          <a:p>
            <a:fld id="{E8A4661E-1500-4D38-A952-E9CE3C681046}" type="slidenum">
              <a:rPr lang="en-US" smtClean="0"/>
              <a:t>8</a:t>
            </a:fld>
            <a:endParaRPr lang="en-US"/>
          </a:p>
        </p:txBody>
      </p:sp>
    </p:spTree>
    <p:extLst>
      <p:ext uri="{BB962C8B-B14F-4D97-AF65-F5344CB8AC3E}">
        <p14:creationId xmlns:p14="http://schemas.microsoft.com/office/powerpoint/2010/main" val="8062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CQRS is a software development pattern based on CURD operation processes on different models. One of a popular pattern in recent years</a:t>
            </a:r>
          </a:p>
          <a:p>
            <a:r>
              <a:rPr lang="en-US" sz="1200" b="0" i="0" kern="1200" dirty="0">
                <a:solidFill>
                  <a:schemeClr val="tx1"/>
                </a:solidFill>
                <a:effectLst/>
                <a:latin typeface="+mn-lt"/>
                <a:ea typeface="+mn-ea"/>
                <a:cs typeface="+mn-cs"/>
              </a:rPr>
              <a:t>It was developed based on </a:t>
            </a:r>
            <a:r>
              <a:rPr lang="en-US" sz="1200" b="1" i="0" kern="1200" dirty="0">
                <a:solidFill>
                  <a:schemeClr val="tx1"/>
                </a:solidFill>
                <a:effectLst/>
                <a:latin typeface="+mn-lt"/>
                <a:ea typeface="+mn-ea"/>
                <a:cs typeface="+mn-cs"/>
              </a:rPr>
              <a:t>CQS (Command Query Separation)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idea of CQS is to separate the interfaces between our operations that read /  update the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CQRS, this is added to the separation of our business models.</a:t>
            </a:r>
            <a:endParaRPr lang="en-US" dirty="0"/>
          </a:p>
        </p:txBody>
      </p:sp>
      <p:sp>
        <p:nvSpPr>
          <p:cNvPr id="4" name="Slide Number Placeholder 3"/>
          <p:cNvSpPr>
            <a:spLocks noGrp="1"/>
          </p:cNvSpPr>
          <p:nvPr>
            <p:ph type="sldNum" sz="quarter" idx="5"/>
          </p:nvPr>
        </p:nvSpPr>
        <p:spPr/>
        <p:txBody>
          <a:bodyPr/>
          <a:lstStyle/>
          <a:p>
            <a:fld id="{E8A4661E-1500-4D38-A952-E9CE3C681046}" type="slidenum">
              <a:rPr lang="en-US" smtClean="0"/>
              <a:t>9</a:t>
            </a:fld>
            <a:endParaRPr lang="en-US"/>
          </a:p>
        </p:txBody>
      </p:sp>
    </p:spTree>
    <p:extLst>
      <p:ext uri="{BB962C8B-B14F-4D97-AF65-F5344CB8AC3E}">
        <p14:creationId xmlns:p14="http://schemas.microsoft.com/office/powerpoint/2010/main" val="37832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skip this </a:t>
            </a:r>
          </a:p>
        </p:txBody>
      </p:sp>
      <p:sp>
        <p:nvSpPr>
          <p:cNvPr id="4" name="Slide Number Placeholder 3"/>
          <p:cNvSpPr>
            <a:spLocks noGrp="1"/>
          </p:cNvSpPr>
          <p:nvPr>
            <p:ph type="sldNum" sz="quarter" idx="5"/>
          </p:nvPr>
        </p:nvSpPr>
        <p:spPr/>
        <p:txBody>
          <a:bodyPr/>
          <a:lstStyle/>
          <a:p>
            <a:fld id="{E8A4661E-1500-4D38-A952-E9CE3C681046}" type="slidenum">
              <a:rPr lang="en-US" smtClean="0"/>
              <a:t>10</a:t>
            </a:fld>
            <a:endParaRPr lang="en-US"/>
          </a:p>
        </p:txBody>
      </p:sp>
    </p:spTree>
    <p:extLst>
      <p:ext uri="{BB962C8B-B14F-4D97-AF65-F5344CB8AC3E}">
        <p14:creationId xmlns:p14="http://schemas.microsoft.com/office/powerpoint/2010/main" val="255955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no idea how to extend this app???</a:t>
            </a:r>
          </a:p>
          <a:p>
            <a:endParaRPr lang="en-US" dirty="0"/>
          </a:p>
          <a:p>
            <a:r>
              <a:rPr lang="en-US" dirty="0"/>
              <a:t>Lets talk about how to extend this app</a:t>
            </a:r>
          </a:p>
          <a:p>
            <a:r>
              <a:rPr lang="en-US" dirty="0"/>
              <a:t>Will discuss about microservice Architecture and it’s benefits</a:t>
            </a:r>
          </a:p>
          <a:p>
            <a:r>
              <a:rPr lang="en-US" dirty="0"/>
              <a:t>High-level diagram</a:t>
            </a:r>
          </a:p>
          <a:p>
            <a:r>
              <a:rPr lang="en-US" dirty="0"/>
              <a:t>Security </a:t>
            </a:r>
          </a:p>
          <a:p>
            <a:r>
              <a:rPr lang="en-US" dirty="0"/>
              <a:t>How to do Scalability and Availability </a:t>
            </a:r>
          </a:p>
          <a:p>
            <a:r>
              <a:rPr lang="en-US" dirty="0"/>
              <a:t>App Monitoring</a:t>
            </a:r>
          </a:p>
          <a:p>
            <a:r>
              <a:rPr lang="en-US" dirty="0"/>
              <a:t>Deployment</a:t>
            </a:r>
          </a:p>
        </p:txBody>
      </p:sp>
      <p:sp>
        <p:nvSpPr>
          <p:cNvPr id="4" name="Slide Number Placeholder 3"/>
          <p:cNvSpPr>
            <a:spLocks noGrp="1"/>
          </p:cNvSpPr>
          <p:nvPr>
            <p:ph type="sldNum" sz="quarter" idx="5"/>
          </p:nvPr>
        </p:nvSpPr>
        <p:spPr/>
        <p:txBody>
          <a:bodyPr/>
          <a:lstStyle/>
          <a:p>
            <a:fld id="{E8A4661E-1500-4D38-A952-E9CE3C681046}" type="slidenum">
              <a:rPr lang="en-US" smtClean="0"/>
              <a:t>11</a:t>
            </a:fld>
            <a:endParaRPr lang="en-US"/>
          </a:p>
        </p:txBody>
      </p:sp>
    </p:spTree>
    <p:extLst>
      <p:ext uri="{BB962C8B-B14F-4D97-AF65-F5344CB8AC3E}">
        <p14:creationId xmlns:p14="http://schemas.microsoft.com/office/powerpoint/2010/main" val="3302493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going to change our initial requirement to E-commers application like Netflix </a:t>
            </a:r>
          </a:p>
        </p:txBody>
      </p:sp>
      <p:sp>
        <p:nvSpPr>
          <p:cNvPr id="4" name="Slide Number Placeholder 3"/>
          <p:cNvSpPr>
            <a:spLocks noGrp="1"/>
          </p:cNvSpPr>
          <p:nvPr>
            <p:ph type="sldNum" sz="quarter" idx="5"/>
          </p:nvPr>
        </p:nvSpPr>
        <p:spPr/>
        <p:txBody>
          <a:bodyPr/>
          <a:lstStyle/>
          <a:p>
            <a:fld id="{E8A4661E-1500-4D38-A952-E9CE3C681046}" type="slidenum">
              <a:rPr lang="en-US" smtClean="0"/>
              <a:t>12</a:t>
            </a:fld>
            <a:endParaRPr lang="en-US"/>
          </a:p>
        </p:txBody>
      </p:sp>
    </p:spTree>
    <p:extLst>
      <p:ext uri="{BB962C8B-B14F-4D97-AF65-F5344CB8AC3E}">
        <p14:creationId xmlns:p14="http://schemas.microsoft.com/office/powerpoint/2010/main" val="156612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Strengths of Microservice Architecture</a:t>
            </a:r>
          </a:p>
          <a:p>
            <a:endParaRPr lang="en-US" b="1" dirty="0"/>
          </a:p>
          <a:p>
            <a:r>
              <a:rPr lang="en-US" sz="1200" b="1" i="0" kern="1200" dirty="0">
                <a:solidFill>
                  <a:schemeClr val="tx1"/>
                </a:solidFill>
                <a:effectLst/>
                <a:latin typeface="+mn-lt"/>
                <a:ea typeface="+mn-ea"/>
                <a:cs typeface="+mn-cs"/>
              </a:rPr>
              <a:t>Independent Services: </a:t>
            </a:r>
            <a:r>
              <a:rPr lang="en-US" sz="1200" b="0" i="0" kern="1200" dirty="0">
                <a:solidFill>
                  <a:schemeClr val="tx1"/>
                </a:solidFill>
                <a:effectLst/>
                <a:latin typeface="+mn-lt"/>
                <a:ea typeface="+mn-ea"/>
                <a:cs typeface="+mn-cs"/>
              </a:rPr>
              <a:t>Each service can be deployed and updated independently, providing more flexibility. </a:t>
            </a:r>
          </a:p>
          <a:p>
            <a:r>
              <a:rPr lang="en-US" sz="1200" b="0" i="0" kern="1200" dirty="0">
                <a:solidFill>
                  <a:schemeClr val="tx1"/>
                </a:solidFill>
                <a:effectLst/>
                <a:latin typeface="+mn-lt"/>
                <a:ea typeface="+mn-ea"/>
                <a:cs typeface="+mn-cs"/>
              </a:rPr>
              <a:t>An error in a </a:t>
            </a:r>
            <a:r>
              <a:rPr lang="en-US" sz="1200" b="0" i="0" kern="1200" dirty="0" err="1">
                <a:solidFill>
                  <a:schemeClr val="tx1"/>
                </a:solidFill>
                <a:effectLst/>
                <a:latin typeface="+mn-lt"/>
                <a:ea typeface="+mn-ea"/>
                <a:cs typeface="+mn-cs"/>
              </a:rPr>
              <a:t>microservic</a:t>
            </a:r>
            <a:r>
              <a:rPr lang="en-US" sz="1200" b="0" i="0" kern="1200" dirty="0">
                <a:solidFill>
                  <a:schemeClr val="tx1"/>
                </a:solidFill>
                <a:effectLst/>
                <a:latin typeface="+mn-lt"/>
                <a:ea typeface="+mn-ea"/>
                <a:cs typeface="+mn-cs"/>
              </a:rPr>
              <a:t>, only has an effect on a specific service</a:t>
            </a:r>
            <a:br>
              <a:rPr lang="en-US" dirty="0"/>
            </a:br>
            <a:r>
              <a:rPr lang="en-US" sz="1200" b="0" i="0" kern="1200" dirty="0">
                <a:solidFill>
                  <a:schemeClr val="tx1"/>
                </a:solidFill>
                <a:effectLst/>
                <a:latin typeface="+mn-lt"/>
                <a:ea typeface="+mn-ea"/>
                <a:cs typeface="+mn-cs"/>
              </a:rPr>
              <a:t>Also, adding new features to a microservice application is easier than a monolithic one.</a:t>
            </a:r>
            <a:br>
              <a:rPr lang="en-US" dirty="0"/>
            </a:br>
            <a:endParaRPr lang="en-US" dirty="0"/>
          </a:p>
          <a:p>
            <a:r>
              <a:rPr lang="en-US" sz="1200" b="1" i="0" kern="1200" dirty="0">
                <a:solidFill>
                  <a:schemeClr val="tx1"/>
                </a:solidFill>
                <a:effectLst/>
                <a:latin typeface="+mn-lt"/>
                <a:ea typeface="+mn-ea"/>
                <a:cs typeface="+mn-cs"/>
              </a:rPr>
              <a:t>Better scalability: </a:t>
            </a:r>
            <a:r>
              <a:rPr lang="en-US" sz="1200" b="0" i="0" kern="1200" dirty="0">
                <a:solidFill>
                  <a:schemeClr val="tx1"/>
                </a:solidFill>
                <a:effectLst/>
                <a:latin typeface="+mn-lt"/>
                <a:ea typeface="+mn-ea"/>
                <a:cs typeface="+mn-cs"/>
              </a:rPr>
              <a:t>Each service can be scaled independently.</a:t>
            </a:r>
            <a:br>
              <a:rPr lang="en-US" dirty="0"/>
            </a:br>
            <a:r>
              <a:rPr lang="en-US" sz="1200" b="0" i="0" kern="1200" dirty="0">
                <a:solidFill>
                  <a:schemeClr val="tx1"/>
                </a:solidFill>
                <a:effectLst/>
                <a:latin typeface="+mn-lt"/>
                <a:ea typeface="+mn-ea"/>
                <a:cs typeface="+mn-cs"/>
              </a:rPr>
              <a:t>Therefore, the entire application does not need to be scaled.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Technology Diversity: </a:t>
            </a:r>
            <a:r>
              <a:rPr lang="en-US" sz="1200" b="0" i="0" kern="1200" dirty="0">
                <a:solidFill>
                  <a:schemeClr val="tx1"/>
                </a:solidFill>
                <a:effectLst/>
                <a:latin typeface="+mn-lt"/>
                <a:ea typeface="+mn-ea"/>
                <a:cs typeface="+mn-cs"/>
              </a:rPr>
              <a:t>Teams do not have to completely choose the technologies on which the services will be developed,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Higher level of agility:</a:t>
            </a:r>
            <a:r>
              <a:rPr lang="en-US" sz="1200" b="0" i="0" kern="1200" dirty="0">
                <a:solidFill>
                  <a:schemeClr val="tx1"/>
                </a:solidFill>
                <a:effectLst/>
                <a:latin typeface="+mn-lt"/>
                <a:ea typeface="+mn-ea"/>
                <a:cs typeface="+mn-cs"/>
              </a:rPr>
              <a:t> Any errors in a microservice application only affect a particular service, not the entire application.</a:t>
            </a:r>
          </a:p>
          <a:p>
            <a:endParaRPr lang="en-US"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E8A4661E-1500-4D38-A952-E9CE3C681046}" type="slidenum">
              <a:rPr lang="en-US" smtClean="0"/>
              <a:t>13</a:t>
            </a:fld>
            <a:endParaRPr lang="en-US"/>
          </a:p>
        </p:txBody>
      </p:sp>
    </p:spTree>
    <p:extLst>
      <p:ext uri="{BB962C8B-B14F-4D97-AF65-F5344CB8AC3E}">
        <p14:creationId xmlns:p14="http://schemas.microsoft.com/office/powerpoint/2010/main" val="304254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7F99-9575-4630-B409-BAB56A570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DD69E-B263-4B82-BE51-97C485858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8D6C43-2E02-4155-AE10-FA4CAF47B0DF}"/>
              </a:ext>
            </a:extLst>
          </p:cNvPr>
          <p:cNvSpPr>
            <a:spLocks noGrp="1"/>
          </p:cNvSpPr>
          <p:nvPr>
            <p:ph type="dt" sz="half" idx="10"/>
          </p:nvPr>
        </p:nvSpPr>
        <p:spPr/>
        <p:txBody>
          <a:bodyPr/>
          <a:lstStyle/>
          <a:p>
            <a:fld id="{BA1178DE-C9C0-4F47-9B69-8A1C442A09EE}" type="datetime1">
              <a:rPr lang="en-US" smtClean="0"/>
              <a:t>4/18/2021</a:t>
            </a:fld>
            <a:endParaRPr lang="en-US"/>
          </a:p>
        </p:txBody>
      </p:sp>
      <p:sp>
        <p:nvSpPr>
          <p:cNvPr id="5" name="Footer Placeholder 4">
            <a:extLst>
              <a:ext uri="{FF2B5EF4-FFF2-40B4-BE49-F238E27FC236}">
                <a16:creationId xmlns:a16="http://schemas.microsoft.com/office/drawing/2014/main" id="{3118B3B6-CFD5-418B-832A-2A369F3B2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FD0D2-5433-45DF-9FC3-9906DD2C851C}"/>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101278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329D-BFC7-4180-A0C0-2F69B0FEB3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4DBC5-C4A6-42B3-A7A1-284872384B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5C156-95C3-43A0-98B0-9EDCFC50869A}"/>
              </a:ext>
            </a:extLst>
          </p:cNvPr>
          <p:cNvSpPr>
            <a:spLocks noGrp="1"/>
          </p:cNvSpPr>
          <p:nvPr>
            <p:ph type="dt" sz="half" idx="10"/>
          </p:nvPr>
        </p:nvSpPr>
        <p:spPr/>
        <p:txBody>
          <a:bodyPr/>
          <a:lstStyle/>
          <a:p>
            <a:fld id="{8EE82395-73E9-44A5-9D53-3740A387B7D6}" type="datetime1">
              <a:rPr lang="en-US" smtClean="0"/>
              <a:t>4/18/2021</a:t>
            </a:fld>
            <a:endParaRPr lang="en-US"/>
          </a:p>
        </p:txBody>
      </p:sp>
      <p:sp>
        <p:nvSpPr>
          <p:cNvPr id="5" name="Footer Placeholder 4">
            <a:extLst>
              <a:ext uri="{FF2B5EF4-FFF2-40B4-BE49-F238E27FC236}">
                <a16:creationId xmlns:a16="http://schemas.microsoft.com/office/drawing/2014/main" id="{72D84A22-DEDF-418C-BD99-FFB4555D2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9501E-71FC-4B1B-AA5F-48ABE7F22565}"/>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159582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A61AA-6CBE-44FF-AFDD-51D1DD9744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724CB5-1BFF-4954-89FD-94026DDEF2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447D0-F883-4081-8C72-A59B5451CB93}"/>
              </a:ext>
            </a:extLst>
          </p:cNvPr>
          <p:cNvSpPr>
            <a:spLocks noGrp="1"/>
          </p:cNvSpPr>
          <p:nvPr>
            <p:ph type="dt" sz="half" idx="10"/>
          </p:nvPr>
        </p:nvSpPr>
        <p:spPr/>
        <p:txBody>
          <a:bodyPr/>
          <a:lstStyle/>
          <a:p>
            <a:fld id="{A9D9CF10-287B-4E45-B9A0-D6B52368C15D}" type="datetime1">
              <a:rPr lang="en-US" smtClean="0"/>
              <a:t>4/18/2021</a:t>
            </a:fld>
            <a:endParaRPr lang="en-US"/>
          </a:p>
        </p:txBody>
      </p:sp>
      <p:sp>
        <p:nvSpPr>
          <p:cNvPr id="5" name="Footer Placeholder 4">
            <a:extLst>
              <a:ext uri="{FF2B5EF4-FFF2-40B4-BE49-F238E27FC236}">
                <a16:creationId xmlns:a16="http://schemas.microsoft.com/office/drawing/2014/main" id="{7CFE3EC0-0B83-4D7D-8D20-F942B36FC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A79A2-B880-4EA2-9A8E-AEC312716170}"/>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281249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A5D4-BB27-43E0-BE12-04AB7A2A2A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C03FE3-1A21-4060-B812-DD45FC5B2B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2AF07-2924-4032-97BB-EB021575AC0E}"/>
              </a:ext>
            </a:extLst>
          </p:cNvPr>
          <p:cNvSpPr>
            <a:spLocks noGrp="1"/>
          </p:cNvSpPr>
          <p:nvPr>
            <p:ph type="dt" sz="half" idx="10"/>
          </p:nvPr>
        </p:nvSpPr>
        <p:spPr/>
        <p:txBody>
          <a:bodyPr/>
          <a:lstStyle/>
          <a:p>
            <a:fld id="{1A59469F-CEB0-4DA3-884C-9F75DAD06136}" type="datetime1">
              <a:rPr lang="en-US" smtClean="0"/>
              <a:t>4/18/2021</a:t>
            </a:fld>
            <a:endParaRPr lang="en-US"/>
          </a:p>
        </p:txBody>
      </p:sp>
      <p:sp>
        <p:nvSpPr>
          <p:cNvPr id="5" name="Footer Placeholder 4">
            <a:extLst>
              <a:ext uri="{FF2B5EF4-FFF2-40B4-BE49-F238E27FC236}">
                <a16:creationId xmlns:a16="http://schemas.microsoft.com/office/drawing/2014/main" id="{D6822B34-9EB9-4723-BBFD-D5B1113C4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0AADB-ACE4-49A9-85EF-36849A181664}"/>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134841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D972-6263-4F95-BE2D-95DC91F89F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CC078E-D56A-45B8-9492-7377E7326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1A317B-C15C-40E5-83EE-60F78D177EC0}"/>
              </a:ext>
            </a:extLst>
          </p:cNvPr>
          <p:cNvSpPr>
            <a:spLocks noGrp="1"/>
          </p:cNvSpPr>
          <p:nvPr>
            <p:ph type="dt" sz="half" idx="10"/>
          </p:nvPr>
        </p:nvSpPr>
        <p:spPr/>
        <p:txBody>
          <a:bodyPr/>
          <a:lstStyle/>
          <a:p>
            <a:fld id="{90FF6D3D-F462-4CDE-A515-A7D4FC0616B6}" type="datetime1">
              <a:rPr lang="en-US" smtClean="0"/>
              <a:t>4/18/2021</a:t>
            </a:fld>
            <a:endParaRPr lang="en-US"/>
          </a:p>
        </p:txBody>
      </p:sp>
      <p:sp>
        <p:nvSpPr>
          <p:cNvPr id="5" name="Footer Placeholder 4">
            <a:extLst>
              <a:ext uri="{FF2B5EF4-FFF2-40B4-BE49-F238E27FC236}">
                <a16:creationId xmlns:a16="http://schemas.microsoft.com/office/drawing/2014/main" id="{6123D12F-1F5D-413E-8A4D-551811A0A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99F5A-5D5D-441D-8A75-86340922B4F4}"/>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154159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294A-230B-4C5F-9188-702BC2603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5A50C-9C29-470C-B67D-9491B4B633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BEC55-C841-452D-BD52-DB795DC99B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DAB63-680D-4757-8B0A-E00AEA8E1FC5}"/>
              </a:ext>
            </a:extLst>
          </p:cNvPr>
          <p:cNvSpPr>
            <a:spLocks noGrp="1"/>
          </p:cNvSpPr>
          <p:nvPr>
            <p:ph type="dt" sz="half" idx="10"/>
          </p:nvPr>
        </p:nvSpPr>
        <p:spPr/>
        <p:txBody>
          <a:bodyPr/>
          <a:lstStyle/>
          <a:p>
            <a:fld id="{D1341434-11C7-49E2-9FFB-FEB4139B6AF4}" type="datetime1">
              <a:rPr lang="en-US" smtClean="0"/>
              <a:t>4/18/2021</a:t>
            </a:fld>
            <a:endParaRPr lang="en-US"/>
          </a:p>
        </p:txBody>
      </p:sp>
      <p:sp>
        <p:nvSpPr>
          <p:cNvPr id="6" name="Footer Placeholder 5">
            <a:extLst>
              <a:ext uri="{FF2B5EF4-FFF2-40B4-BE49-F238E27FC236}">
                <a16:creationId xmlns:a16="http://schemas.microsoft.com/office/drawing/2014/main" id="{ED74201E-9B7C-4991-84A6-551A885D4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87A66-AFBC-488D-B4B9-54CADFF2CCC1}"/>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14557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B10D-8FC3-4FC0-99C5-C8BFEBC21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D8B8E-B62A-4EB8-BED9-FAF1A5E62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255E70-6B46-42A6-958B-508F3D77AE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B67BF8-6732-4170-A672-72042F4B4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E0D33F-D1A5-438D-82E6-7A1BD488BA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A62B40-0639-44F1-8BEC-BBCEF7440AE2}"/>
              </a:ext>
            </a:extLst>
          </p:cNvPr>
          <p:cNvSpPr>
            <a:spLocks noGrp="1"/>
          </p:cNvSpPr>
          <p:nvPr>
            <p:ph type="dt" sz="half" idx="10"/>
          </p:nvPr>
        </p:nvSpPr>
        <p:spPr/>
        <p:txBody>
          <a:bodyPr/>
          <a:lstStyle/>
          <a:p>
            <a:fld id="{AB44DC00-DEFC-44C4-96FE-F592149AF1E8}" type="datetime1">
              <a:rPr lang="en-US" smtClean="0"/>
              <a:t>4/18/2021</a:t>
            </a:fld>
            <a:endParaRPr lang="en-US"/>
          </a:p>
        </p:txBody>
      </p:sp>
      <p:sp>
        <p:nvSpPr>
          <p:cNvPr id="8" name="Footer Placeholder 7">
            <a:extLst>
              <a:ext uri="{FF2B5EF4-FFF2-40B4-BE49-F238E27FC236}">
                <a16:creationId xmlns:a16="http://schemas.microsoft.com/office/drawing/2014/main" id="{373BBF2A-2FC5-4FF6-B3E8-7946E7149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EBD0AB-2796-49AE-8327-075D16DF94AF}"/>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232044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214D-710A-4BC1-983E-22DD329AB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CA566-DB8C-439C-A355-24E9BA424AF8}"/>
              </a:ext>
            </a:extLst>
          </p:cNvPr>
          <p:cNvSpPr>
            <a:spLocks noGrp="1"/>
          </p:cNvSpPr>
          <p:nvPr>
            <p:ph type="dt" sz="half" idx="10"/>
          </p:nvPr>
        </p:nvSpPr>
        <p:spPr/>
        <p:txBody>
          <a:bodyPr/>
          <a:lstStyle/>
          <a:p>
            <a:fld id="{0BDE33F8-BC63-4CB4-AD9D-203D02C4C69F}" type="datetime1">
              <a:rPr lang="en-US" smtClean="0"/>
              <a:t>4/18/2021</a:t>
            </a:fld>
            <a:endParaRPr lang="en-US"/>
          </a:p>
        </p:txBody>
      </p:sp>
      <p:sp>
        <p:nvSpPr>
          <p:cNvPr id="4" name="Footer Placeholder 3">
            <a:extLst>
              <a:ext uri="{FF2B5EF4-FFF2-40B4-BE49-F238E27FC236}">
                <a16:creationId xmlns:a16="http://schemas.microsoft.com/office/drawing/2014/main" id="{558BD6CA-199B-4D82-9EF0-8A08AF7E9E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9FF4F2-F615-438F-9F6B-E58A558E1C7F}"/>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210523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281D2-3F87-4960-9AC0-157C1A870F35}"/>
              </a:ext>
            </a:extLst>
          </p:cNvPr>
          <p:cNvSpPr>
            <a:spLocks noGrp="1"/>
          </p:cNvSpPr>
          <p:nvPr>
            <p:ph type="dt" sz="half" idx="10"/>
          </p:nvPr>
        </p:nvSpPr>
        <p:spPr/>
        <p:txBody>
          <a:bodyPr/>
          <a:lstStyle/>
          <a:p>
            <a:fld id="{CBB198C2-979D-4DD4-AE01-E56690FEA391}" type="datetime1">
              <a:rPr lang="en-US" smtClean="0"/>
              <a:t>4/18/2021</a:t>
            </a:fld>
            <a:endParaRPr lang="en-US"/>
          </a:p>
        </p:txBody>
      </p:sp>
      <p:sp>
        <p:nvSpPr>
          <p:cNvPr id="3" name="Footer Placeholder 2">
            <a:extLst>
              <a:ext uri="{FF2B5EF4-FFF2-40B4-BE49-F238E27FC236}">
                <a16:creationId xmlns:a16="http://schemas.microsoft.com/office/drawing/2014/main" id="{E07C8EB6-4405-4FB0-8AE3-05F57D2F8B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720E6D-40FD-4FA2-BD02-9CC962D9FCA9}"/>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60377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FEFC-EA91-484C-BB44-597261700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08BDE-C6CF-429A-9079-D1CA4725D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50227-7C83-4B3B-AB2A-A9E7DDEA2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DD878E-207C-441B-B396-2A5D055BEC78}"/>
              </a:ext>
            </a:extLst>
          </p:cNvPr>
          <p:cNvSpPr>
            <a:spLocks noGrp="1"/>
          </p:cNvSpPr>
          <p:nvPr>
            <p:ph type="dt" sz="half" idx="10"/>
          </p:nvPr>
        </p:nvSpPr>
        <p:spPr/>
        <p:txBody>
          <a:bodyPr/>
          <a:lstStyle/>
          <a:p>
            <a:fld id="{E2426E20-E626-4EFA-8B3F-E7BDDCE21BF1}" type="datetime1">
              <a:rPr lang="en-US" smtClean="0"/>
              <a:t>4/18/2021</a:t>
            </a:fld>
            <a:endParaRPr lang="en-US"/>
          </a:p>
        </p:txBody>
      </p:sp>
      <p:sp>
        <p:nvSpPr>
          <p:cNvPr id="6" name="Footer Placeholder 5">
            <a:extLst>
              <a:ext uri="{FF2B5EF4-FFF2-40B4-BE49-F238E27FC236}">
                <a16:creationId xmlns:a16="http://schemas.microsoft.com/office/drawing/2014/main" id="{FFE0EAA0-2A1A-46AA-8AC5-6441A58A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A8FFA-BEC4-4F84-B3F4-8E42168934FA}"/>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383603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6393-E7E0-4F67-A68C-AD10EED25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B0A7A4-BAB2-4324-83B6-1ECF9D159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777BAE-59B4-40CD-8294-AE3F1E3A1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A48B50-4735-4643-B2CF-7A0A1500DA93}"/>
              </a:ext>
            </a:extLst>
          </p:cNvPr>
          <p:cNvSpPr>
            <a:spLocks noGrp="1"/>
          </p:cNvSpPr>
          <p:nvPr>
            <p:ph type="dt" sz="half" idx="10"/>
          </p:nvPr>
        </p:nvSpPr>
        <p:spPr/>
        <p:txBody>
          <a:bodyPr/>
          <a:lstStyle/>
          <a:p>
            <a:fld id="{20D41C00-A6DA-4B5D-B43F-1CD0257DE8F8}" type="datetime1">
              <a:rPr lang="en-US" smtClean="0"/>
              <a:t>4/18/2021</a:t>
            </a:fld>
            <a:endParaRPr lang="en-US"/>
          </a:p>
        </p:txBody>
      </p:sp>
      <p:sp>
        <p:nvSpPr>
          <p:cNvPr id="6" name="Footer Placeholder 5">
            <a:extLst>
              <a:ext uri="{FF2B5EF4-FFF2-40B4-BE49-F238E27FC236}">
                <a16:creationId xmlns:a16="http://schemas.microsoft.com/office/drawing/2014/main" id="{CDFA1C96-86AE-49C1-9FA9-81EE67241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395D4-4B35-4FC9-983C-A55FB29DFF8F}"/>
              </a:ext>
            </a:extLst>
          </p:cNvPr>
          <p:cNvSpPr>
            <a:spLocks noGrp="1"/>
          </p:cNvSpPr>
          <p:nvPr>
            <p:ph type="sldNum" sz="quarter" idx="12"/>
          </p:nvPr>
        </p:nvSpPr>
        <p:spPr/>
        <p:txBody>
          <a:bodyPr/>
          <a:lstStyle/>
          <a:p>
            <a:fld id="{E4073A9D-744A-40AC-A770-FEEEF6C6C50B}" type="slidenum">
              <a:rPr lang="en-US" smtClean="0"/>
              <a:t>‹#›</a:t>
            </a:fld>
            <a:endParaRPr lang="en-US"/>
          </a:p>
        </p:txBody>
      </p:sp>
    </p:spTree>
    <p:extLst>
      <p:ext uri="{BB962C8B-B14F-4D97-AF65-F5344CB8AC3E}">
        <p14:creationId xmlns:p14="http://schemas.microsoft.com/office/powerpoint/2010/main" val="358705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C1A54-613A-4E20-9CB9-32B6B3AE3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2EE8BF-BADA-4B19-9B76-07A985FDB2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0755C-3B21-4746-9A21-557D8AC65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338EC-10B7-427F-BE8F-96F47DED3645}" type="datetime1">
              <a:rPr lang="en-US" smtClean="0"/>
              <a:t>4/18/2021</a:t>
            </a:fld>
            <a:endParaRPr lang="en-US"/>
          </a:p>
        </p:txBody>
      </p:sp>
      <p:sp>
        <p:nvSpPr>
          <p:cNvPr id="5" name="Footer Placeholder 4">
            <a:extLst>
              <a:ext uri="{FF2B5EF4-FFF2-40B4-BE49-F238E27FC236}">
                <a16:creationId xmlns:a16="http://schemas.microsoft.com/office/drawing/2014/main" id="{19518024-13AB-47E1-95C6-8A4E04085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7C64D-4B96-4B86-94D6-EDA5C1412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73A9D-744A-40AC-A770-FEEEF6C6C50B}" type="slidenum">
              <a:rPr lang="en-US" smtClean="0"/>
              <a:t>‹#›</a:t>
            </a:fld>
            <a:endParaRPr lang="en-US"/>
          </a:p>
        </p:txBody>
      </p:sp>
    </p:spTree>
    <p:extLst>
      <p:ext uri="{BB962C8B-B14F-4D97-AF65-F5344CB8AC3E}">
        <p14:creationId xmlns:p14="http://schemas.microsoft.com/office/powerpoint/2010/main" val="339655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2"/>
          <a:stretch>
            <a:fillRect/>
          </a:stretch>
        </p:blipFill>
        <p:spPr>
          <a:xfrm>
            <a:off x="0" y="6365116"/>
            <a:ext cx="12192000" cy="492884"/>
          </a:xfrm>
          <a:prstGeom prst="rect">
            <a:avLst/>
          </a:prstGeom>
        </p:spPr>
      </p:pic>
      <p:sp>
        <p:nvSpPr>
          <p:cNvPr id="2" name="Title 1">
            <a:extLst>
              <a:ext uri="{FF2B5EF4-FFF2-40B4-BE49-F238E27FC236}">
                <a16:creationId xmlns:a16="http://schemas.microsoft.com/office/drawing/2014/main" id="{816CA3BC-0187-471E-A198-B16F60424950}"/>
              </a:ext>
            </a:extLst>
          </p:cNvPr>
          <p:cNvSpPr>
            <a:spLocks noGrp="1"/>
          </p:cNvSpPr>
          <p:nvPr>
            <p:ph type="ctrTitle"/>
          </p:nvPr>
        </p:nvSpPr>
        <p:spPr/>
        <p:txBody>
          <a:bodyPr/>
          <a:lstStyle/>
          <a:p>
            <a:r>
              <a:rPr lang="en-US" dirty="0"/>
              <a:t>Movies Finder</a:t>
            </a:r>
          </a:p>
        </p:txBody>
      </p:sp>
      <p:sp>
        <p:nvSpPr>
          <p:cNvPr id="3" name="Subtitle 2">
            <a:extLst>
              <a:ext uri="{FF2B5EF4-FFF2-40B4-BE49-F238E27FC236}">
                <a16:creationId xmlns:a16="http://schemas.microsoft.com/office/drawing/2014/main" id="{2BF6D726-8F37-4F65-80BC-F7DEB7180ADD}"/>
              </a:ext>
            </a:extLst>
          </p:cNvPr>
          <p:cNvSpPr>
            <a:spLocks noGrp="1"/>
          </p:cNvSpPr>
          <p:nvPr>
            <p:ph type="subTitle" idx="1"/>
          </p:nvPr>
        </p:nvSpPr>
        <p:spPr>
          <a:xfrm>
            <a:off x="0" y="6471138"/>
            <a:ext cx="3392557" cy="386862"/>
          </a:xfrm>
        </p:spPr>
        <p:txBody>
          <a:bodyPr>
            <a:normAutofit fontScale="92500" lnSpcReduction="10000"/>
          </a:bodyPr>
          <a:lstStyle/>
          <a:p>
            <a:r>
              <a:rPr lang="en-US" dirty="0">
                <a:solidFill>
                  <a:schemeClr val="bg1"/>
                </a:solidFill>
              </a:rPr>
              <a:t>Chamara Dodandeniya</a:t>
            </a:r>
          </a:p>
        </p:txBody>
      </p:sp>
    </p:spTree>
    <p:extLst>
      <p:ext uri="{BB962C8B-B14F-4D97-AF65-F5344CB8AC3E}">
        <p14:creationId xmlns:p14="http://schemas.microsoft.com/office/powerpoint/2010/main" val="46404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Project structure</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10</a:t>
            </a:fld>
            <a:endParaRPr lang="en-US" sz="1800" dirty="0">
              <a:solidFill>
                <a:schemeClr val="bg1"/>
              </a:solidFill>
            </a:endParaRPr>
          </a:p>
        </p:txBody>
      </p:sp>
      <p:pic>
        <p:nvPicPr>
          <p:cNvPr id="2" name="Picture 1">
            <a:extLst>
              <a:ext uri="{FF2B5EF4-FFF2-40B4-BE49-F238E27FC236}">
                <a16:creationId xmlns:a16="http://schemas.microsoft.com/office/drawing/2014/main" id="{CA2611D8-EE97-4BC9-8300-54192C56D704}"/>
              </a:ext>
            </a:extLst>
          </p:cNvPr>
          <p:cNvPicPr>
            <a:picLocks noChangeAspect="1"/>
          </p:cNvPicPr>
          <p:nvPr/>
        </p:nvPicPr>
        <p:blipFill>
          <a:blip r:embed="rId4"/>
          <a:stretch>
            <a:fillRect/>
          </a:stretch>
        </p:blipFill>
        <p:spPr>
          <a:xfrm>
            <a:off x="2076451" y="1514475"/>
            <a:ext cx="2781300" cy="4670034"/>
          </a:xfrm>
          <a:prstGeom prst="rect">
            <a:avLst/>
          </a:prstGeom>
        </p:spPr>
      </p:pic>
      <p:pic>
        <p:nvPicPr>
          <p:cNvPr id="3" name="Picture 2">
            <a:extLst>
              <a:ext uri="{FF2B5EF4-FFF2-40B4-BE49-F238E27FC236}">
                <a16:creationId xmlns:a16="http://schemas.microsoft.com/office/drawing/2014/main" id="{2D487F46-B1E7-4DA4-BEC9-2681E4F5F0AF}"/>
              </a:ext>
            </a:extLst>
          </p:cNvPr>
          <p:cNvPicPr>
            <a:picLocks noChangeAspect="1"/>
          </p:cNvPicPr>
          <p:nvPr/>
        </p:nvPicPr>
        <p:blipFill>
          <a:blip r:embed="rId5"/>
          <a:stretch>
            <a:fillRect/>
          </a:stretch>
        </p:blipFill>
        <p:spPr>
          <a:xfrm>
            <a:off x="7334251" y="826329"/>
            <a:ext cx="2819400" cy="5476875"/>
          </a:xfrm>
          <a:prstGeom prst="rect">
            <a:avLst/>
          </a:prstGeom>
        </p:spPr>
      </p:pic>
    </p:spTree>
    <p:extLst>
      <p:ext uri="{BB962C8B-B14F-4D97-AF65-F5344CB8AC3E}">
        <p14:creationId xmlns:p14="http://schemas.microsoft.com/office/powerpoint/2010/main" val="19343869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Future Developments and Enhancements</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r>
              <a:rPr lang="en-US" dirty="0"/>
              <a:t>Let’s add new features to our initial requirement</a:t>
            </a:r>
          </a:p>
          <a:p>
            <a:r>
              <a:rPr lang="en-US" dirty="0"/>
              <a:t>Microservice Architecture and Why?</a:t>
            </a:r>
          </a:p>
          <a:p>
            <a:r>
              <a:rPr lang="en-US" dirty="0"/>
              <a:t>High-level diagram of future developments</a:t>
            </a:r>
          </a:p>
          <a:p>
            <a:r>
              <a:rPr lang="en-US" dirty="0"/>
              <a:t>Security</a:t>
            </a:r>
          </a:p>
          <a:p>
            <a:r>
              <a:rPr lang="en-US" dirty="0"/>
              <a:t>Scalability and Availability </a:t>
            </a:r>
          </a:p>
          <a:p>
            <a:r>
              <a:rPr lang="en-US" dirty="0"/>
              <a:t>Application Monitoring</a:t>
            </a:r>
          </a:p>
          <a:p>
            <a:r>
              <a:rPr lang="en-US" dirty="0"/>
              <a:t>Deployment </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11</a:t>
            </a:fld>
            <a:endParaRPr lang="en-US" sz="1800" dirty="0">
              <a:solidFill>
                <a:schemeClr val="bg1"/>
              </a:solidFill>
            </a:endParaRPr>
          </a:p>
        </p:txBody>
      </p:sp>
    </p:spTree>
    <p:extLst>
      <p:ext uri="{BB962C8B-B14F-4D97-AF65-F5344CB8AC3E}">
        <p14:creationId xmlns:p14="http://schemas.microsoft.com/office/powerpoint/2010/main" val="840041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Future Developments and Enhancements </a:t>
            </a:r>
            <a:r>
              <a:rPr lang="en-US" dirty="0" err="1"/>
              <a:t>Cont</a:t>
            </a:r>
            <a:r>
              <a:rPr lang="en-US" dirty="0"/>
              <a:t>…</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pPr marL="0" indent="0">
              <a:buNone/>
            </a:pPr>
            <a:r>
              <a:rPr lang="en-US" sz="3200" b="1" dirty="0"/>
              <a:t>New Requirements</a:t>
            </a:r>
          </a:p>
          <a:p>
            <a:r>
              <a:rPr lang="en-US" dirty="0"/>
              <a:t>System need to provide facilities for users to register to the system.</a:t>
            </a:r>
          </a:p>
          <a:p>
            <a:r>
              <a:rPr lang="en-US" dirty="0"/>
              <a:t>Users can able to buy movies from the system.</a:t>
            </a:r>
          </a:p>
          <a:p>
            <a:r>
              <a:rPr lang="en-US" dirty="0"/>
              <a:t>System need to send push notifications to the users when new movies available.    </a:t>
            </a:r>
          </a:p>
          <a:p>
            <a:endParaRPr lang="en-US" dirty="0"/>
          </a:p>
          <a:p>
            <a:pPr marL="0" indent="0">
              <a:buNone/>
            </a:pPr>
            <a:r>
              <a:rPr lang="en-US" b="1" dirty="0"/>
              <a:t>Solution ?</a:t>
            </a:r>
          </a:p>
          <a:p>
            <a:pPr marL="0" indent="0">
              <a:buNone/>
            </a:pPr>
            <a:r>
              <a:rPr lang="en-US" dirty="0"/>
              <a:t>Distributed Systems</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12</a:t>
            </a:fld>
            <a:endParaRPr lang="en-US" sz="1800" dirty="0">
              <a:solidFill>
                <a:schemeClr val="bg1"/>
              </a:solidFill>
            </a:endParaRPr>
          </a:p>
        </p:txBody>
      </p:sp>
    </p:spTree>
    <p:extLst>
      <p:ext uri="{BB962C8B-B14F-4D97-AF65-F5344CB8AC3E}">
        <p14:creationId xmlns:p14="http://schemas.microsoft.com/office/powerpoint/2010/main" val="331813898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Microservice Architecture and Why?</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r>
              <a:rPr lang="en-US" dirty="0"/>
              <a:t>Microservice are small business services that can work together and can be deployed autonomously / independently.</a:t>
            </a:r>
          </a:p>
          <a:p>
            <a:r>
              <a:rPr lang="en-US" dirty="0"/>
              <a:t>Independent Services</a:t>
            </a:r>
          </a:p>
          <a:p>
            <a:r>
              <a:rPr lang="en-US" dirty="0"/>
              <a:t>Better scalability</a:t>
            </a:r>
          </a:p>
          <a:p>
            <a:r>
              <a:rPr lang="en-US" dirty="0"/>
              <a:t>Technology Diversity</a:t>
            </a:r>
          </a:p>
          <a:p>
            <a:r>
              <a:rPr lang="en-US" dirty="0"/>
              <a:t>Higher level of agility</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13</a:t>
            </a:fld>
            <a:endParaRPr lang="en-US" sz="1800" dirty="0">
              <a:solidFill>
                <a:schemeClr val="bg1"/>
              </a:solidFill>
            </a:endParaRPr>
          </a:p>
        </p:txBody>
      </p:sp>
    </p:spTree>
    <p:extLst>
      <p:ext uri="{BB962C8B-B14F-4D97-AF65-F5344CB8AC3E}">
        <p14:creationId xmlns:p14="http://schemas.microsoft.com/office/powerpoint/2010/main" val="4142517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14</a:t>
            </a:fld>
            <a:endParaRPr lang="en-US" sz="1800" dirty="0">
              <a:solidFill>
                <a:schemeClr val="bg1"/>
              </a:solidFill>
            </a:endParaRPr>
          </a:p>
        </p:txBody>
      </p:sp>
      <p:grpSp>
        <p:nvGrpSpPr>
          <p:cNvPr id="1082" name="Group 1081">
            <a:extLst>
              <a:ext uri="{FF2B5EF4-FFF2-40B4-BE49-F238E27FC236}">
                <a16:creationId xmlns:a16="http://schemas.microsoft.com/office/drawing/2014/main" id="{D9A55C7F-B728-4FA0-9D31-4BB44AFB5270}"/>
              </a:ext>
            </a:extLst>
          </p:cNvPr>
          <p:cNvGrpSpPr/>
          <p:nvPr/>
        </p:nvGrpSpPr>
        <p:grpSpPr>
          <a:xfrm>
            <a:off x="511625" y="95476"/>
            <a:ext cx="11201402" cy="6075270"/>
            <a:chOff x="177800" y="20906"/>
            <a:chExt cx="11587441" cy="6284644"/>
          </a:xfrm>
        </p:grpSpPr>
        <p:sp>
          <p:nvSpPr>
            <p:cNvPr id="120" name="Rectangle 119">
              <a:extLst>
                <a:ext uri="{FF2B5EF4-FFF2-40B4-BE49-F238E27FC236}">
                  <a16:creationId xmlns:a16="http://schemas.microsoft.com/office/drawing/2014/main" id="{3A542E72-7D4C-454E-8256-FAFD367293A3}"/>
                </a:ext>
              </a:extLst>
            </p:cNvPr>
            <p:cNvSpPr/>
            <p:nvPr/>
          </p:nvSpPr>
          <p:spPr>
            <a:xfrm>
              <a:off x="177800" y="20906"/>
              <a:ext cx="11587441" cy="1109533"/>
            </a:xfrm>
            <a:prstGeom prst="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1078">
              <a:extLst>
                <a:ext uri="{FF2B5EF4-FFF2-40B4-BE49-F238E27FC236}">
                  <a16:creationId xmlns:a16="http://schemas.microsoft.com/office/drawing/2014/main" id="{8B69DF80-7FC9-4E16-BD1D-9BBE40AB9016}"/>
                </a:ext>
              </a:extLst>
            </p:cNvPr>
            <p:cNvSpPr/>
            <p:nvPr/>
          </p:nvSpPr>
          <p:spPr>
            <a:xfrm>
              <a:off x="177800" y="1308100"/>
              <a:ext cx="11587441" cy="4997450"/>
            </a:xfrm>
            <a:prstGeom prst="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9F4D79-49F3-4073-A1FE-751A29E07619}"/>
                </a:ext>
              </a:extLst>
            </p:cNvPr>
            <p:cNvSpPr/>
            <p:nvPr/>
          </p:nvSpPr>
          <p:spPr>
            <a:xfrm>
              <a:off x="3485321" y="140837"/>
              <a:ext cx="1470991" cy="49288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9" name="Rectangle 8">
              <a:extLst>
                <a:ext uri="{FF2B5EF4-FFF2-40B4-BE49-F238E27FC236}">
                  <a16:creationId xmlns:a16="http://schemas.microsoft.com/office/drawing/2014/main" id="{3A46636E-5B0C-4595-97C9-C5ADD6A420F4}"/>
                </a:ext>
              </a:extLst>
            </p:cNvPr>
            <p:cNvSpPr/>
            <p:nvPr/>
          </p:nvSpPr>
          <p:spPr>
            <a:xfrm>
              <a:off x="7470914" y="186355"/>
              <a:ext cx="1470991" cy="49288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10" name="Rectangle 9">
              <a:extLst>
                <a:ext uri="{FF2B5EF4-FFF2-40B4-BE49-F238E27FC236}">
                  <a16:creationId xmlns:a16="http://schemas.microsoft.com/office/drawing/2014/main" id="{8C8BF34C-5883-42F7-9C74-086EE251D6E9}"/>
                </a:ext>
              </a:extLst>
            </p:cNvPr>
            <p:cNvSpPr/>
            <p:nvPr/>
          </p:nvSpPr>
          <p:spPr>
            <a:xfrm>
              <a:off x="5360504" y="1592571"/>
              <a:ext cx="1470991" cy="49288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Gateway</a:t>
              </a:r>
            </a:p>
          </p:txBody>
        </p:sp>
        <p:sp>
          <p:nvSpPr>
            <p:cNvPr id="11" name="Rectangle 10">
              <a:extLst>
                <a:ext uri="{FF2B5EF4-FFF2-40B4-BE49-F238E27FC236}">
                  <a16:creationId xmlns:a16="http://schemas.microsoft.com/office/drawing/2014/main" id="{A25626C1-E931-4D56-9DC2-F7370B28195D}"/>
                </a:ext>
              </a:extLst>
            </p:cNvPr>
            <p:cNvSpPr/>
            <p:nvPr/>
          </p:nvSpPr>
          <p:spPr>
            <a:xfrm>
              <a:off x="1709530" y="1592571"/>
              <a:ext cx="1639957" cy="49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Identity Server</a:t>
              </a:r>
            </a:p>
          </p:txBody>
        </p:sp>
        <p:sp>
          <p:nvSpPr>
            <p:cNvPr id="14" name="Rectangle 13">
              <a:extLst>
                <a:ext uri="{FF2B5EF4-FFF2-40B4-BE49-F238E27FC236}">
                  <a16:creationId xmlns:a16="http://schemas.microsoft.com/office/drawing/2014/main" id="{5109DDEB-61F6-40E3-8B93-24079AF34DA7}"/>
                </a:ext>
              </a:extLst>
            </p:cNvPr>
            <p:cNvSpPr/>
            <p:nvPr/>
          </p:nvSpPr>
          <p:spPr>
            <a:xfrm>
              <a:off x="9346095" y="1592571"/>
              <a:ext cx="1470991" cy="4928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Eureka</a:t>
              </a:r>
            </a:p>
          </p:txBody>
        </p:sp>
        <p:grpSp>
          <p:nvGrpSpPr>
            <p:cNvPr id="8" name="Group 7">
              <a:extLst>
                <a:ext uri="{FF2B5EF4-FFF2-40B4-BE49-F238E27FC236}">
                  <a16:creationId xmlns:a16="http://schemas.microsoft.com/office/drawing/2014/main" id="{C0F27608-3443-44FD-988B-9C03B723D080}"/>
                </a:ext>
              </a:extLst>
            </p:cNvPr>
            <p:cNvGrpSpPr/>
            <p:nvPr/>
          </p:nvGrpSpPr>
          <p:grpSpPr>
            <a:xfrm>
              <a:off x="977347" y="3123305"/>
              <a:ext cx="1921562" cy="610489"/>
              <a:chOff x="377687" y="2427458"/>
              <a:chExt cx="1921562" cy="610489"/>
            </a:xfrm>
          </p:grpSpPr>
          <p:sp>
            <p:nvSpPr>
              <p:cNvPr id="15" name="Rectangle 14">
                <a:extLst>
                  <a:ext uri="{FF2B5EF4-FFF2-40B4-BE49-F238E27FC236}">
                    <a16:creationId xmlns:a16="http://schemas.microsoft.com/office/drawing/2014/main" id="{24111524-CD33-4E33-B7DD-0EBBA89A33BE}"/>
                  </a:ext>
                </a:extLst>
              </p:cNvPr>
              <p:cNvSpPr/>
              <p:nvPr/>
            </p:nvSpPr>
            <p:spPr>
              <a:xfrm>
                <a:off x="377687" y="2427458"/>
                <a:ext cx="1639957" cy="492884"/>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Service</a:t>
                </a:r>
              </a:p>
            </p:txBody>
          </p:sp>
          <p:sp>
            <p:nvSpPr>
              <p:cNvPr id="17" name="Rectangle 16">
                <a:extLst>
                  <a:ext uri="{FF2B5EF4-FFF2-40B4-BE49-F238E27FC236}">
                    <a16:creationId xmlns:a16="http://schemas.microsoft.com/office/drawing/2014/main" id="{6007734A-C435-43E9-8777-CAC864C7DA25}"/>
                  </a:ext>
                </a:extLst>
              </p:cNvPr>
              <p:cNvSpPr/>
              <p:nvPr/>
            </p:nvSpPr>
            <p:spPr>
              <a:xfrm>
                <a:off x="1749286" y="2802737"/>
                <a:ext cx="549963" cy="23521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a:t>
                </a:r>
              </a:p>
            </p:txBody>
          </p:sp>
        </p:grpSp>
        <p:grpSp>
          <p:nvGrpSpPr>
            <p:cNvPr id="18" name="Group 17">
              <a:extLst>
                <a:ext uri="{FF2B5EF4-FFF2-40B4-BE49-F238E27FC236}">
                  <a16:creationId xmlns:a16="http://schemas.microsoft.com/office/drawing/2014/main" id="{5BB824D0-DBCB-4790-8F9A-4900ECDFCC71}"/>
                </a:ext>
              </a:extLst>
            </p:cNvPr>
            <p:cNvGrpSpPr/>
            <p:nvPr/>
          </p:nvGrpSpPr>
          <p:grpSpPr>
            <a:xfrm>
              <a:off x="3402495" y="3123305"/>
              <a:ext cx="1921562" cy="610489"/>
              <a:chOff x="377687" y="2427458"/>
              <a:chExt cx="1921562" cy="610489"/>
            </a:xfrm>
          </p:grpSpPr>
          <p:sp>
            <p:nvSpPr>
              <p:cNvPr id="19" name="Rectangle 18">
                <a:extLst>
                  <a:ext uri="{FF2B5EF4-FFF2-40B4-BE49-F238E27FC236}">
                    <a16:creationId xmlns:a16="http://schemas.microsoft.com/office/drawing/2014/main" id="{08A09548-4A4B-455A-8311-1E3DA817198F}"/>
                  </a:ext>
                </a:extLst>
              </p:cNvPr>
              <p:cNvSpPr/>
              <p:nvPr/>
            </p:nvSpPr>
            <p:spPr>
              <a:xfrm>
                <a:off x="377687" y="2427458"/>
                <a:ext cx="1639957" cy="492884"/>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MF Service</a:t>
                </a:r>
              </a:p>
            </p:txBody>
          </p:sp>
          <p:sp>
            <p:nvSpPr>
              <p:cNvPr id="20" name="Rectangle 19">
                <a:extLst>
                  <a:ext uri="{FF2B5EF4-FFF2-40B4-BE49-F238E27FC236}">
                    <a16:creationId xmlns:a16="http://schemas.microsoft.com/office/drawing/2014/main" id="{44288F69-884F-4D06-A315-222BAACFD7FD}"/>
                  </a:ext>
                </a:extLst>
              </p:cNvPr>
              <p:cNvSpPr/>
              <p:nvPr/>
            </p:nvSpPr>
            <p:spPr>
              <a:xfrm>
                <a:off x="1749286" y="2802737"/>
                <a:ext cx="549963" cy="23521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a:t>
                </a:r>
              </a:p>
            </p:txBody>
          </p:sp>
        </p:grpSp>
        <p:grpSp>
          <p:nvGrpSpPr>
            <p:cNvPr id="21" name="Group 20">
              <a:extLst>
                <a:ext uri="{FF2B5EF4-FFF2-40B4-BE49-F238E27FC236}">
                  <a16:creationId xmlns:a16="http://schemas.microsoft.com/office/drawing/2014/main" id="{384DF4E4-95C4-48A7-AB75-B9CB06312AE9}"/>
                </a:ext>
              </a:extLst>
            </p:cNvPr>
            <p:cNvGrpSpPr/>
            <p:nvPr/>
          </p:nvGrpSpPr>
          <p:grpSpPr>
            <a:xfrm>
              <a:off x="5960164" y="3123305"/>
              <a:ext cx="1921562" cy="610489"/>
              <a:chOff x="377687" y="2427458"/>
              <a:chExt cx="1921562" cy="610489"/>
            </a:xfrm>
          </p:grpSpPr>
          <p:sp>
            <p:nvSpPr>
              <p:cNvPr id="22" name="Rectangle 21">
                <a:extLst>
                  <a:ext uri="{FF2B5EF4-FFF2-40B4-BE49-F238E27FC236}">
                    <a16:creationId xmlns:a16="http://schemas.microsoft.com/office/drawing/2014/main" id="{12EF2889-B2E6-4841-AFD7-4330259A35EC}"/>
                  </a:ext>
                </a:extLst>
              </p:cNvPr>
              <p:cNvSpPr/>
              <p:nvPr/>
            </p:nvSpPr>
            <p:spPr>
              <a:xfrm>
                <a:off x="377687" y="2427458"/>
                <a:ext cx="1639957" cy="492884"/>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 Service</a:t>
                </a:r>
              </a:p>
            </p:txBody>
          </p:sp>
          <p:sp>
            <p:nvSpPr>
              <p:cNvPr id="23" name="Rectangle 22">
                <a:extLst>
                  <a:ext uri="{FF2B5EF4-FFF2-40B4-BE49-F238E27FC236}">
                    <a16:creationId xmlns:a16="http://schemas.microsoft.com/office/drawing/2014/main" id="{15000DDF-A6CA-43B3-B347-F8450A86F195}"/>
                  </a:ext>
                </a:extLst>
              </p:cNvPr>
              <p:cNvSpPr/>
              <p:nvPr/>
            </p:nvSpPr>
            <p:spPr>
              <a:xfrm>
                <a:off x="1749286" y="2802737"/>
                <a:ext cx="549963" cy="23521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a:t>
                </a:r>
              </a:p>
            </p:txBody>
          </p:sp>
        </p:grpSp>
        <p:grpSp>
          <p:nvGrpSpPr>
            <p:cNvPr id="24" name="Group 23">
              <a:extLst>
                <a:ext uri="{FF2B5EF4-FFF2-40B4-BE49-F238E27FC236}">
                  <a16:creationId xmlns:a16="http://schemas.microsoft.com/office/drawing/2014/main" id="{1B85E38D-2060-4215-B5B6-EF12F660A630}"/>
                </a:ext>
              </a:extLst>
            </p:cNvPr>
            <p:cNvGrpSpPr/>
            <p:nvPr/>
          </p:nvGrpSpPr>
          <p:grpSpPr>
            <a:xfrm>
              <a:off x="8348870" y="3123305"/>
              <a:ext cx="2468216" cy="610489"/>
              <a:chOff x="377687" y="2427458"/>
              <a:chExt cx="1921562" cy="610489"/>
            </a:xfrm>
          </p:grpSpPr>
          <p:sp>
            <p:nvSpPr>
              <p:cNvPr id="25" name="Rectangle 24">
                <a:extLst>
                  <a:ext uri="{FF2B5EF4-FFF2-40B4-BE49-F238E27FC236}">
                    <a16:creationId xmlns:a16="http://schemas.microsoft.com/office/drawing/2014/main" id="{C5004B7F-DB95-438C-B6F3-07F3450034C2}"/>
                  </a:ext>
                </a:extLst>
              </p:cNvPr>
              <p:cNvSpPr/>
              <p:nvPr/>
            </p:nvSpPr>
            <p:spPr>
              <a:xfrm>
                <a:off x="377687" y="2427458"/>
                <a:ext cx="1639957" cy="492884"/>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Notification Service</a:t>
                </a:r>
              </a:p>
            </p:txBody>
          </p:sp>
          <p:sp>
            <p:nvSpPr>
              <p:cNvPr id="26" name="Rectangle 25">
                <a:extLst>
                  <a:ext uri="{FF2B5EF4-FFF2-40B4-BE49-F238E27FC236}">
                    <a16:creationId xmlns:a16="http://schemas.microsoft.com/office/drawing/2014/main" id="{957E8827-15F1-4FAC-AFE6-537FD6608807}"/>
                  </a:ext>
                </a:extLst>
              </p:cNvPr>
              <p:cNvSpPr/>
              <p:nvPr/>
            </p:nvSpPr>
            <p:spPr>
              <a:xfrm>
                <a:off x="1749286" y="2802737"/>
                <a:ext cx="549963" cy="23521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a:t>
                </a:r>
              </a:p>
            </p:txBody>
          </p:sp>
        </p:grpSp>
        <p:grpSp>
          <p:nvGrpSpPr>
            <p:cNvPr id="40" name="Group 39">
              <a:extLst>
                <a:ext uri="{FF2B5EF4-FFF2-40B4-BE49-F238E27FC236}">
                  <a16:creationId xmlns:a16="http://schemas.microsoft.com/office/drawing/2014/main" id="{5E44F1B6-090F-4957-8BE1-1FA2BF598206}"/>
                </a:ext>
              </a:extLst>
            </p:cNvPr>
            <p:cNvGrpSpPr/>
            <p:nvPr/>
          </p:nvGrpSpPr>
          <p:grpSpPr>
            <a:xfrm>
              <a:off x="326335" y="1452833"/>
              <a:ext cx="702365" cy="781878"/>
              <a:chOff x="3869633" y="4231403"/>
              <a:chExt cx="702365" cy="781878"/>
            </a:xfrm>
          </p:grpSpPr>
          <p:sp>
            <p:nvSpPr>
              <p:cNvPr id="41" name="Flowchart: Magnetic Disk 40">
                <a:extLst>
                  <a:ext uri="{FF2B5EF4-FFF2-40B4-BE49-F238E27FC236}">
                    <a16:creationId xmlns:a16="http://schemas.microsoft.com/office/drawing/2014/main" id="{DCC289CF-F7EA-4824-B365-B22389CA2E02}"/>
                  </a:ext>
                </a:extLst>
              </p:cNvPr>
              <p:cNvSpPr/>
              <p:nvPr/>
            </p:nvSpPr>
            <p:spPr>
              <a:xfrm>
                <a:off x="3869633" y="4231403"/>
                <a:ext cx="702365" cy="78187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12" descr="8 PostgreSQL Examples to Install, Create DB &amp; Table, Insert &amp; Select Records">
                <a:extLst>
                  <a:ext uri="{FF2B5EF4-FFF2-40B4-BE49-F238E27FC236}">
                    <a16:creationId xmlns:a16="http://schemas.microsoft.com/office/drawing/2014/main" id="{19569B4F-67AD-46EE-9098-D88A7CD259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814" r="32111" b="30823"/>
              <a:stretch/>
            </p:blipFill>
            <p:spPr bwMode="auto">
              <a:xfrm>
                <a:off x="3970057" y="4512661"/>
                <a:ext cx="465166" cy="464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818CB939-B5DE-4E48-A676-FB5A54D9B853}"/>
                </a:ext>
              </a:extLst>
            </p:cNvPr>
            <p:cNvGrpSpPr/>
            <p:nvPr/>
          </p:nvGrpSpPr>
          <p:grpSpPr>
            <a:xfrm>
              <a:off x="1437859" y="3979615"/>
              <a:ext cx="702365" cy="781878"/>
              <a:chOff x="1358347" y="4231403"/>
              <a:chExt cx="702365" cy="781878"/>
            </a:xfrm>
          </p:grpSpPr>
          <p:sp>
            <p:nvSpPr>
              <p:cNvPr id="27" name="Flowchart: Magnetic Disk 26">
                <a:extLst>
                  <a:ext uri="{FF2B5EF4-FFF2-40B4-BE49-F238E27FC236}">
                    <a16:creationId xmlns:a16="http://schemas.microsoft.com/office/drawing/2014/main" id="{D3E92E70-7B33-4457-88AF-E592743AAAD2}"/>
                  </a:ext>
                </a:extLst>
              </p:cNvPr>
              <p:cNvSpPr/>
              <p:nvPr/>
            </p:nvSpPr>
            <p:spPr>
              <a:xfrm>
                <a:off x="1358347" y="4231403"/>
                <a:ext cx="702365" cy="78187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ve into ElasticSearch. This article will help you to get 95%… | by Ihor  Kopanev | Towards Data Science">
                <a:extLst>
                  <a:ext uri="{FF2B5EF4-FFF2-40B4-BE49-F238E27FC236}">
                    <a16:creationId xmlns:a16="http://schemas.microsoft.com/office/drawing/2014/main" id="{C06CBE5F-DAC8-477B-AD6E-A642AD9612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283" t="12925" r="41066" b="41372"/>
              <a:stretch/>
            </p:blipFill>
            <p:spPr bwMode="auto">
              <a:xfrm>
                <a:off x="1484719" y="4541294"/>
                <a:ext cx="396613" cy="4357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61C47E3F-DD80-42B5-BDDD-F495EA81FD69}"/>
                </a:ext>
              </a:extLst>
            </p:cNvPr>
            <p:cNvGrpSpPr/>
            <p:nvPr/>
          </p:nvGrpSpPr>
          <p:grpSpPr>
            <a:xfrm>
              <a:off x="3869633" y="3979615"/>
              <a:ext cx="702365" cy="781878"/>
              <a:chOff x="3869633" y="4231403"/>
              <a:chExt cx="702365" cy="781878"/>
            </a:xfrm>
          </p:grpSpPr>
          <p:sp>
            <p:nvSpPr>
              <p:cNvPr id="29" name="Flowchart: Magnetic Disk 28">
                <a:extLst>
                  <a:ext uri="{FF2B5EF4-FFF2-40B4-BE49-F238E27FC236}">
                    <a16:creationId xmlns:a16="http://schemas.microsoft.com/office/drawing/2014/main" id="{9B71AC5A-CB5C-47DB-AEE5-CCFA986A510E}"/>
                  </a:ext>
                </a:extLst>
              </p:cNvPr>
              <p:cNvSpPr/>
              <p:nvPr/>
            </p:nvSpPr>
            <p:spPr>
              <a:xfrm>
                <a:off x="3869633" y="4231403"/>
                <a:ext cx="702365" cy="78187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descr="8 PostgreSQL Examples to Install, Create DB &amp; Table, Insert &amp; Select Records">
                <a:extLst>
                  <a:ext uri="{FF2B5EF4-FFF2-40B4-BE49-F238E27FC236}">
                    <a16:creationId xmlns:a16="http://schemas.microsoft.com/office/drawing/2014/main" id="{427B2EDB-03AD-4EF7-A621-FE1DB29D83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814" r="32111" b="30823"/>
              <a:stretch/>
            </p:blipFill>
            <p:spPr bwMode="auto">
              <a:xfrm>
                <a:off x="3970057" y="4512661"/>
                <a:ext cx="465166" cy="464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740F96EF-7A85-4D11-9037-52E2BA56DF59}"/>
                </a:ext>
              </a:extLst>
            </p:cNvPr>
            <p:cNvGrpSpPr/>
            <p:nvPr/>
          </p:nvGrpSpPr>
          <p:grpSpPr>
            <a:xfrm>
              <a:off x="6428959" y="3955046"/>
              <a:ext cx="702365" cy="781878"/>
              <a:chOff x="3869633" y="4231403"/>
              <a:chExt cx="702365" cy="781878"/>
            </a:xfrm>
          </p:grpSpPr>
          <p:sp>
            <p:nvSpPr>
              <p:cNvPr id="38" name="Flowchart: Magnetic Disk 37">
                <a:extLst>
                  <a:ext uri="{FF2B5EF4-FFF2-40B4-BE49-F238E27FC236}">
                    <a16:creationId xmlns:a16="http://schemas.microsoft.com/office/drawing/2014/main" id="{48506158-C3EB-4E46-8B2E-5B47A58AC889}"/>
                  </a:ext>
                </a:extLst>
              </p:cNvPr>
              <p:cNvSpPr/>
              <p:nvPr/>
            </p:nvSpPr>
            <p:spPr>
              <a:xfrm>
                <a:off x="3869633" y="4231403"/>
                <a:ext cx="702365" cy="78187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2" descr="8 PostgreSQL Examples to Install, Create DB &amp; Table, Insert &amp; Select Records">
                <a:extLst>
                  <a:ext uri="{FF2B5EF4-FFF2-40B4-BE49-F238E27FC236}">
                    <a16:creationId xmlns:a16="http://schemas.microsoft.com/office/drawing/2014/main" id="{CCE50B6A-2BC7-4BDE-9773-0CDF25AFBA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814" r="32111" b="30823"/>
              <a:stretch/>
            </p:blipFill>
            <p:spPr bwMode="auto">
              <a:xfrm>
                <a:off x="3970057" y="4512661"/>
                <a:ext cx="465166" cy="464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62927569-8B4E-4D7F-9C6E-39747D2B1061}"/>
                </a:ext>
              </a:extLst>
            </p:cNvPr>
            <p:cNvGrpSpPr/>
            <p:nvPr/>
          </p:nvGrpSpPr>
          <p:grpSpPr>
            <a:xfrm>
              <a:off x="9057858" y="3979615"/>
              <a:ext cx="702365" cy="781878"/>
              <a:chOff x="9004850" y="4231403"/>
              <a:chExt cx="702365" cy="781878"/>
            </a:xfrm>
          </p:grpSpPr>
          <p:sp>
            <p:nvSpPr>
              <p:cNvPr id="30" name="Flowchart: Magnetic Disk 29">
                <a:extLst>
                  <a:ext uri="{FF2B5EF4-FFF2-40B4-BE49-F238E27FC236}">
                    <a16:creationId xmlns:a16="http://schemas.microsoft.com/office/drawing/2014/main" id="{62167473-5425-49DC-A81D-741252EC1EE6}"/>
                  </a:ext>
                </a:extLst>
              </p:cNvPr>
              <p:cNvSpPr/>
              <p:nvPr/>
            </p:nvSpPr>
            <p:spPr>
              <a:xfrm>
                <a:off x="9004850" y="4231403"/>
                <a:ext cx="702365" cy="78187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7731DEA-5867-418F-9135-7ED42C1FC7B1}"/>
                  </a:ext>
                </a:extLst>
              </p:cNvPr>
              <p:cNvPicPr>
                <a:picLocks noChangeAspect="1"/>
              </p:cNvPicPr>
              <p:nvPr/>
            </p:nvPicPr>
            <p:blipFill>
              <a:blip r:embed="rId6"/>
              <a:stretch>
                <a:fillRect/>
              </a:stretch>
            </p:blipFill>
            <p:spPr>
              <a:xfrm>
                <a:off x="9150627" y="4536306"/>
                <a:ext cx="390010" cy="440689"/>
              </a:xfrm>
              <a:prstGeom prst="rect">
                <a:avLst/>
              </a:prstGeom>
            </p:spPr>
          </p:pic>
        </p:grpSp>
        <p:grpSp>
          <p:nvGrpSpPr>
            <p:cNvPr id="36" name="Group 35">
              <a:extLst>
                <a:ext uri="{FF2B5EF4-FFF2-40B4-BE49-F238E27FC236}">
                  <a16:creationId xmlns:a16="http://schemas.microsoft.com/office/drawing/2014/main" id="{70E41747-81C2-4843-B311-4254FB6F9C4A}"/>
                </a:ext>
              </a:extLst>
            </p:cNvPr>
            <p:cNvGrpSpPr/>
            <p:nvPr/>
          </p:nvGrpSpPr>
          <p:grpSpPr>
            <a:xfrm>
              <a:off x="3970057" y="5764824"/>
              <a:ext cx="2919418" cy="465247"/>
              <a:chOff x="3970057" y="5764824"/>
              <a:chExt cx="2919418" cy="465247"/>
            </a:xfrm>
          </p:grpSpPr>
          <p:sp>
            <p:nvSpPr>
              <p:cNvPr id="34" name="Flowchart: Direct Access Storage 33">
                <a:extLst>
                  <a:ext uri="{FF2B5EF4-FFF2-40B4-BE49-F238E27FC236}">
                    <a16:creationId xmlns:a16="http://schemas.microsoft.com/office/drawing/2014/main" id="{30A62A30-AC99-463D-B6CF-B61E5F2EBFAB}"/>
                  </a:ext>
                </a:extLst>
              </p:cNvPr>
              <p:cNvSpPr/>
              <p:nvPr/>
            </p:nvSpPr>
            <p:spPr>
              <a:xfrm>
                <a:off x="3970057" y="5764824"/>
                <a:ext cx="2919418" cy="465247"/>
              </a:xfrm>
              <a:prstGeom prst="flowChartMagneticDru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4D3A1AF6-34D7-489A-9632-796E9C1FEED5}"/>
                  </a:ext>
                </a:extLst>
              </p:cNvPr>
              <p:cNvPicPr>
                <a:picLocks noChangeAspect="1"/>
              </p:cNvPicPr>
              <p:nvPr/>
            </p:nvPicPr>
            <p:blipFill>
              <a:blip r:embed="rId7"/>
              <a:stretch>
                <a:fillRect/>
              </a:stretch>
            </p:blipFill>
            <p:spPr>
              <a:xfrm>
                <a:off x="5188019" y="5823012"/>
                <a:ext cx="344969" cy="369610"/>
              </a:xfrm>
              <a:prstGeom prst="rect">
                <a:avLst/>
              </a:prstGeom>
            </p:spPr>
          </p:pic>
        </p:grpSp>
        <p:cxnSp>
          <p:nvCxnSpPr>
            <p:cNvPr id="44" name="Connector: Elbow 43">
              <a:extLst>
                <a:ext uri="{FF2B5EF4-FFF2-40B4-BE49-F238E27FC236}">
                  <a16:creationId xmlns:a16="http://schemas.microsoft.com/office/drawing/2014/main" id="{05E7F999-6AB1-4240-96D1-58DF142741C2}"/>
                </a:ext>
              </a:extLst>
            </p:cNvPr>
            <p:cNvCxnSpPr>
              <a:stCxn id="7" idx="2"/>
              <a:endCxn id="10" idx="0"/>
            </p:cNvCxnSpPr>
            <p:nvPr/>
          </p:nvCxnSpPr>
          <p:spPr>
            <a:xfrm rot="16200000" flipH="1">
              <a:off x="4678983" y="175554"/>
              <a:ext cx="958850" cy="1875183"/>
            </a:xfrm>
            <a:prstGeom prst="bentConnector3">
              <a:avLst>
                <a:gd name="adj1" fmla="val 2615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12B66EC3-9F8F-4C42-A942-E75B1B96FF69}"/>
                </a:ext>
              </a:extLst>
            </p:cNvPr>
            <p:cNvCxnSpPr>
              <a:stCxn id="9" idx="2"/>
              <a:endCxn id="10" idx="0"/>
            </p:cNvCxnSpPr>
            <p:nvPr/>
          </p:nvCxnSpPr>
          <p:spPr>
            <a:xfrm rot="5400000">
              <a:off x="6694539" y="80700"/>
              <a:ext cx="913332" cy="2110410"/>
            </a:xfrm>
            <a:prstGeom prst="bentConnector3">
              <a:avLst>
                <a:gd name="adj1" fmla="val 2358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31FF409-DBE3-40A7-B656-71C0631D9C07}"/>
                </a:ext>
              </a:extLst>
            </p:cNvPr>
            <p:cNvCxnSpPr>
              <a:cxnSpLocks/>
            </p:cNvCxnSpPr>
            <p:nvPr/>
          </p:nvCxnSpPr>
          <p:spPr>
            <a:xfrm>
              <a:off x="3349486" y="1816212"/>
              <a:ext cx="2011017" cy="0"/>
            </a:xfrm>
            <a:prstGeom prst="straightConnector1">
              <a:avLst/>
            </a:prstGeom>
            <a:ln w="28575">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ACA3E91-1265-440E-923D-DD80EE97DA97}"/>
                </a:ext>
              </a:extLst>
            </p:cNvPr>
            <p:cNvCxnSpPr>
              <a:cxnSpLocks/>
              <a:stCxn id="10" idx="3"/>
              <a:endCxn id="14" idx="1"/>
            </p:cNvCxnSpPr>
            <p:nvPr/>
          </p:nvCxnSpPr>
          <p:spPr>
            <a:xfrm>
              <a:off x="6831495" y="1839013"/>
              <a:ext cx="2514600" cy="0"/>
            </a:xfrm>
            <a:prstGeom prst="straightConnector1">
              <a:avLst/>
            </a:prstGeom>
            <a:ln w="28575">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448E10E-E9CA-49EB-837E-B6289C8574CC}"/>
                </a:ext>
              </a:extLst>
            </p:cNvPr>
            <p:cNvCxnSpPr>
              <a:cxnSpLocks/>
              <a:stCxn id="11" idx="1"/>
              <a:endCxn id="41" idx="4"/>
            </p:cNvCxnSpPr>
            <p:nvPr/>
          </p:nvCxnSpPr>
          <p:spPr>
            <a:xfrm flipH="1">
              <a:off x="1028700" y="1839013"/>
              <a:ext cx="680830" cy="47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B3A489B-0D1E-4E62-8C2B-BB01E5FABA59}"/>
                </a:ext>
              </a:extLst>
            </p:cNvPr>
            <p:cNvCxnSpPr>
              <a:stCxn id="15" idx="2"/>
              <a:endCxn id="27" idx="1"/>
            </p:cNvCxnSpPr>
            <p:nvPr/>
          </p:nvCxnSpPr>
          <p:spPr>
            <a:xfrm flipH="1">
              <a:off x="1789042" y="3616189"/>
              <a:ext cx="8284" cy="3634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81B6E36-173A-4625-9087-6C0E6ED605FE}"/>
                </a:ext>
              </a:extLst>
            </p:cNvPr>
            <p:cNvCxnSpPr>
              <a:stCxn id="19" idx="2"/>
              <a:endCxn id="29" idx="1"/>
            </p:cNvCxnSpPr>
            <p:nvPr/>
          </p:nvCxnSpPr>
          <p:spPr>
            <a:xfrm flipH="1">
              <a:off x="4220816" y="3616189"/>
              <a:ext cx="1658" cy="3634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EE695D90-7A50-4686-B302-7427CA382C2D}"/>
                </a:ext>
              </a:extLst>
            </p:cNvPr>
            <p:cNvCxnSpPr>
              <a:stCxn id="22" idx="2"/>
              <a:endCxn id="38" idx="1"/>
            </p:cNvCxnSpPr>
            <p:nvPr/>
          </p:nvCxnSpPr>
          <p:spPr>
            <a:xfrm flipH="1">
              <a:off x="6780142" y="3616189"/>
              <a:ext cx="1" cy="338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7BE9E76D-8A1C-4616-BC9F-84EFC0AE2945}"/>
                </a:ext>
              </a:extLst>
            </p:cNvPr>
            <p:cNvCxnSpPr>
              <a:stCxn id="25" idx="2"/>
              <a:endCxn id="30" idx="1"/>
            </p:cNvCxnSpPr>
            <p:nvPr/>
          </p:nvCxnSpPr>
          <p:spPr>
            <a:xfrm>
              <a:off x="9402120" y="3616189"/>
              <a:ext cx="6921" cy="3634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3" name="Connector: Elbow 1032">
              <a:extLst>
                <a:ext uri="{FF2B5EF4-FFF2-40B4-BE49-F238E27FC236}">
                  <a16:creationId xmlns:a16="http://schemas.microsoft.com/office/drawing/2014/main" id="{4F5A6C0A-8A89-40DB-B841-D24937276F7F}"/>
                </a:ext>
              </a:extLst>
            </p:cNvPr>
            <p:cNvCxnSpPr>
              <a:stCxn id="10" idx="2"/>
              <a:endCxn id="15" idx="0"/>
            </p:cNvCxnSpPr>
            <p:nvPr/>
          </p:nvCxnSpPr>
          <p:spPr>
            <a:xfrm rot="5400000">
              <a:off x="3427738" y="455043"/>
              <a:ext cx="1037850" cy="429867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5D3A007E-9100-43AB-996E-5A6DB6CC463C}"/>
                </a:ext>
              </a:extLst>
            </p:cNvPr>
            <p:cNvCxnSpPr>
              <a:stCxn id="10" idx="2"/>
              <a:endCxn id="19" idx="0"/>
            </p:cNvCxnSpPr>
            <p:nvPr/>
          </p:nvCxnSpPr>
          <p:spPr>
            <a:xfrm rot="5400000">
              <a:off x="4640312" y="1667617"/>
              <a:ext cx="1037850" cy="187352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1" name="Connector: Elbow 1040">
              <a:extLst>
                <a:ext uri="{FF2B5EF4-FFF2-40B4-BE49-F238E27FC236}">
                  <a16:creationId xmlns:a16="http://schemas.microsoft.com/office/drawing/2014/main" id="{F7724F09-4D0F-48BE-8C68-D01B22631B28}"/>
                </a:ext>
              </a:extLst>
            </p:cNvPr>
            <p:cNvCxnSpPr>
              <a:stCxn id="10" idx="2"/>
              <a:endCxn id="22" idx="0"/>
            </p:cNvCxnSpPr>
            <p:nvPr/>
          </p:nvCxnSpPr>
          <p:spPr>
            <a:xfrm rot="16200000" flipH="1">
              <a:off x="5919146" y="2262308"/>
              <a:ext cx="1037850" cy="68414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3" name="Connector: Elbow 1042">
              <a:extLst>
                <a:ext uri="{FF2B5EF4-FFF2-40B4-BE49-F238E27FC236}">
                  <a16:creationId xmlns:a16="http://schemas.microsoft.com/office/drawing/2014/main" id="{2E0ED8BD-A9FC-46F2-89BC-3A426413C360}"/>
                </a:ext>
              </a:extLst>
            </p:cNvPr>
            <p:cNvCxnSpPr>
              <a:stCxn id="10" idx="2"/>
              <a:endCxn id="25" idx="0"/>
            </p:cNvCxnSpPr>
            <p:nvPr/>
          </p:nvCxnSpPr>
          <p:spPr>
            <a:xfrm rot="16200000" flipH="1">
              <a:off x="7230135" y="951320"/>
              <a:ext cx="1037850" cy="330612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9" name="Connector: Elbow 1048">
              <a:extLst>
                <a:ext uri="{FF2B5EF4-FFF2-40B4-BE49-F238E27FC236}">
                  <a16:creationId xmlns:a16="http://schemas.microsoft.com/office/drawing/2014/main" id="{C37A4754-B667-497E-BFFF-E267D95EA33D}"/>
                </a:ext>
              </a:extLst>
            </p:cNvPr>
            <p:cNvCxnSpPr>
              <a:stCxn id="34" idx="4"/>
              <a:endCxn id="26" idx="2"/>
            </p:cNvCxnSpPr>
            <p:nvPr/>
          </p:nvCxnSpPr>
          <p:spPr>
            <a:xfrm flipV="1">
              <a:off x="6889475" y="3733794"/>
              <a:ext cx="3574402" cy="226365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1" name="Connector: Elbow 1050">
              <a:extLst>
                <a:ext uri="{FF2B5EF4-FFF2-40B4-BE49-F238E27FC236}">
                  <a16:creationId xmlns:a16="http://schemas.microsoft.com/office/drawing/2014/main" id="{85E4E260-95E8-481B-9AAF-2CF283FDD9AD}"/>
                </a:ext>
              </a:extLst>
            </p:cNvPr>
            <p:cNvCxnSpPr>
              <a:stCxn id="23" idx="2"/>
              <a:endCxn id="34" idx="0"/>
            </p:cNvCxnSpPr>
            <p:nvPr/>
          </p:nvCxnSpPr>
          <p:spPr>
            <a:xfrm rot="5400000">
              <a:off x="5502741" y="3660820"/>
              <a:ext cx="2031030" cy="2176979"/>
            </a:xfrm>
            <a:prstGeom prst="bentConnector3">
              <a:avLst>
                <a:gd name="adj1" fmla="val 8215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8" name="Connector: Elbow 1057">
              <a:extLst>
                <a:ext uri="{FF2B5EF4-FFF2-40B4-BE49-F238E27FC236}">
                  <a16:creationId xmlns:a16="http://schemas.microsoft.com/office/drawing/2014/main" id="{26B9C754-4343-4279-A0D0-5D28F8544277}"/>
                </a:ext>
              </a:extLst>
            </p:cNvPr>
            <p:cNvCxnSpPr>
              <a:stCxn id="17" idx="2"/>
              <a:endCxn id="34" idx="1"/>
            </p:cNvCxnSpPr>
            <p:nvPr/>
          </p:nvCxnSpPr>
          <p:spPr>
            <a:xfrm rot="16200000" flipH="1">
              <a:off x="2165165" y="4192556"/>
              <a:ext cx="2263654" cy="134612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70" name="Connector: Elbow 1069">
              <a:extLst>
                <a:ext uri="{FF2B5EF4-FFF2-40B4-BE49-F238E27FC236}">
                  <a16:creationId xmlns:a16="http://schemas.microsoft.com/office/drawing/2014/main" id="{E5697AEB-A414-457C-B4FB-45DAF03F1813}"/>
                </a:ext>
              </a:extLst>
            </p:cNvPr>
            <p:cNvCxnSpPr>
              <a:cxnSpLocks/>
              <a:stCxn id="20" idx="2"/>
              <a:endCxn id="34" idx="0"/>
            </p:cNvCxnSpPr>
            <p:nvPr/>
          </p:nvCxnSpPr>
          <p:spPr>
            <a:xfrm rot="16200000" flipH="1">
              <a:off x="4223906" y="4558964"/>
              <a:ext cx="2031030" cy="380690"/>
            </a:xfrm>
            <a:prstGeom prst="bentConnector3">
              <a:avLst>
                <a:gd name="adj1" fmla="val 8212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80" name="TextBox 1079">
              <a:extLst>
                <a:ext uri="{FF2B5EF4-FFF2-40B4-BE49-F238E27FC236}">
                  <a16:creationId xmlns:a16="http://schemas.microsoft.com/office/drawing/2014/main" id="{1FDBA6F2-2178-4123-ADD1-5548A854A622}"/>
                </a:ext>
              </a:extLst>
            </p:cNvPr>
            <p:cNvSpPr txBox="1"/>
            <p:nvPr/>
          </p:nvSpPr>
          <p:spPr>
            <a:xfrm>
              <a:off x="326335" y="186355"/>
              <a:ext cx="1813889" cy="373125"/>
            </a:xfrm>
            <a:prstGeom prst="rect">
              <a:avLst/>
            </a:prstGeom>
            <a:noFill/>
          </p:spPr>
          <p:txBody>
            <a:bodyPr wrap="square" rtlCol="0">
              <a:spAutoFit/>
            </a:bodyPr>
            <a:lstStyle/>
            <a:p>
              <a:r>
                <a:rPr lang="en-US" b="1" dirty="0"/>
                <a:t>Client Apps</a:t>
              </a:r>
            </a:p>
          </p:txBody>
        </p:sp>
        <p:sp>
          <p:nvSpPr>
            <p:cNvPr id="122" name="TextBox 121">
              <a:extLst>
                <a:ext uri="{FF2B5EF4-FFF2-40B4-BE49-F238E27FC236}">
                  <a16:creationId xmlns:a16="http://schemas.microsoft.com/office/drawing/2014/main" id="{C63587D2-5976-4514-B963-6D95EBA93FE7}"/>
                </a:ext>
              </a:extLst>
            </p:cNvPr>
            <p:cNvSpPr txBox="1"/>
            <p:nvPr/>
          </p:nvSpPr>
          <p:spPr>
            <a:xfrm>
              <a:off x="9760223" y="2551673"/>
              <a:ext cx="1813889" cy="373125"/>
            </a:xfrm>
            <a:prstGeom prst="rect">
              <a:avLst/>
            </a:prstGeom>
            <a:noFill/>
          </p:spPr>
          <p:txBody>
            <a:bodyPr wrap="square" rtlCol="0">
              <a:spAutoFit/>
            </a:bodyPr>
            <a:lstStyle/>
            <a:p>
              <a:r>
                <a:rPr lang="en-US" b="1" dirty="0"/>
                <a:t>Microservices</a:t>
              </a:r>
            </a:p>
          </p:txBody>
        </p:sp>
        <p:pic>
          <p:nvPicPr>
            <p:cNvPr id="1081" name="Picture 1080">
              <a:extLst>
                <a:ext uri="{FF2B5EF4-FFF2-40B4-BE49-F238E27FC236}">
                  <a16:creationId xmlns:a16="http://schemas.microsoft.com/office/drawing/2014/main" id="{1F422AC2-BABD-4C84-8A62-89398576D0BB}"/>
                </a:ext>
              </a:extLst>
            </p:cNvPr>
            <p:cNvPicPr>
              <a:picLocks noChangeAspect="1"/>
            </p:cNvPicPr>
            <p:nvPr/>
          </p:nvPicPr>
          <p:blipFill>
            <a:blip r:embed="rId8"/>
            <a:stretch>
              <a:fillRect/>
            </a:stretch>
          </p:blipFill>
          <p:spPr>
            <a:xfrm>
              <a:off x="10714660" y="5501367"/>
              <a:ext cx="939478" cy="691255"/>
            </a:xfrm>
            <a:prstGeom prst="rect">
              <a:avLst/>
            </a:prstGeom>
          </p:spPr>
        </p:pic>
      </p:grpSp>
    </p:spTree>
    <p:extLst>
      <p:ext uri="{BB962C8B-B14F-4D97-AF65-F5344CB8AC3E}">
        <p14:creationId xmlns:p14="http://schemas.microsoft.com/office/powerpoint/2010/main" val="190780959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Security</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r>
              <a:rPr lang="en-US" dirty="0"/>
              <a:t>Authentication and Authorization</a:t>
            </a:r>
          </a:p>
          <a:p>
            <a:r>
              <a:rPr lang="en-US" dirty="0"/>
              <a:t>Protecting </a:t>
            </a:r>
            <a:r>
              <a:rPr lang="en-US" dirty="0" err="1"/>
              <a:t>Apis</a:t>
            </a:r>
            <a:endParaRPr lang="en-US" dirty="0"/>
          </a:p>
          <a:p>
            <a:r>
              <a:rPr lang="en-US" dirty="0"/>
              <a:t>Token based Authentication (JWT)</a:t>
            </a:r>
          </a:p>
          <a:p>
            <a:r>
              <a:rPr lang="en-US" dirty="0"/>
              <a:t>Single Sign-on</a:t>
            </a:r>
          </a:p>
          <a:p>
            <a:r>
              <a:rPr lang="en-US" dirty="0"/>
              <a:t>OAuth2 </a:t>
            </a:r>
          </a:p>
          <a:p>
            <a:r>
              <a:rPr lang="en-US" dirty="0"/>
              <a:t>OpenID Connect</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15</a:t>
            </a:fld>
            <a:endParaRPr lang="en-US" sz="1800" dirty="0">
              <a:solidFill>
                <a:schemeClr val="bg1"/>
              </a:solidFill>
            </a:endParaRPr>
          </a:p>
        </p:txBody>
      </p:sp>
    </p:spTree>
    <p:extLst>
      <p:ext uri="{BB962C8B-B14F-4D97-AF65-F5344CB8AC3E}">
        <p14:creationId xmlns:p14="http://schemas.microsoft.com/office/powerpoint/2010/main" val="382378264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Scalability and Availability </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r>
              <a:rPr lang="en-US" dirty="0"/>
              <a:t>Vertical or Horizontal scaling</a:t>
            </a:r>
          </a:p>
          <a:p>
            <a:r>
              <a:rPr lang="en-US" dirty="0"/>
              <a:t>Load balancing</a:t>
            </a:r>
          </a:p>
          <a:p>
            <a:r>
              <a:rPr lang="en-US" dirty="0"/>
              <a:t>Multiple Replications</a:t>
            </a:r>
          </a:p>
          <a:p>
            <a:r>
              <a:rPr lang="en-US" dirty="0"/>
              <a:t>Single Point of Failure  </a:t>
            </a:r>
          </a:p>
          <a:p>
            <a:r>
              <a:rPr lang="en-US" dirty="0"/>
              <a:t>Need to be Clusters (sync)</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16</a:t>
            </a:fld>
            <a:endParaRPr lang="en-US" sz="1800" dirty="0">
              <a:solidFill>
                <a:schemeClr val="bg1"/>
              </a:solidFill>
            </a:endParaRPr>
          </a:p>
        </p:txBody>
      </p:sp>
    </p:spTree>
    <p:extLst>
      <p:ext uri="{BB962C8B-B14F-4D97-AF65-F5344CB8AC3E}">
        <p14:creationId xmlns:p14="http://schemas.microsoft.com/office/powerpoint/2010/main" val="1798357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2"/>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Application Monitoring</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normAutofit lnSpcReduction="10000"/>
          </a:bodyPr>
          <a:lstStyle/>
          <a:p>
            <a:r>
              <a:rPr lang="en-US" dirty="0"/>
              <a:t>Need to be a centralized Monitoring system (Dashboard tool like Kibana)</a:t>
            </a:r>
          </a:p>
          <a:p>
            <a:r>
              <a:rPr lang="en-US" dirty="0"/>
              <a:t>Integrating Health Check API for every service</a:t>
            </a:r>
          </a:p>
          <a:p>
            <a:pPr lvl="1"/>
            <a:r>
              <a:rPr lang="en-US" dirty="0"/>
              <a:t>Status of the DB</a:t>
            </a:r>
          </a:p>
          <a:p>
            <a:pPr lvl="1"/>
            <a:r>
              <a:rPr lang="en-US" dirty="0"/>
              <a:t>Status of the host</a:t>
            </a:r>
          </a:p>
          <a:p>
            <a:pPr lvl="1"/>
            <a:r>
              <a:rPr lang="en-US" dirty="0"/>
              <a:t>Available memory and CPU</a:t>
            </a:r>
          </a:p>
          <a:p>
            <a:pPr marL="457200" lvl="1" indent="0">
              <a:buNone/>
            </a:pPr>
            <a:endParaRPr lang="en-US" dirty="0"/>
          </a:p>
          <a:p>
            <a:pPr marL="231775" lvl="1" indent="-231775"/>
            <a:r>
              <a:rPr lang="en-US" sz="2800" dirty="0"/>
              <a:t>Centralized Log Aggregate</a:t>
            </a:r>
          </a:p>
          <a:p>
            <a:pPr marL="231775" lvl="1" indent="-231775"/>
            <a:r>
              <a:rPr lang="en-US" sz="2800" dirty="0"/>
              <a:t>Centralized Exception Tracking</a:t>
            </a:r>
          </a:p>
          <a:p>
            <a:pPr marL="231775" lvl="1" indent="-231775"/>
            <a:r>
              <a:rPr lang="en-US" sz="2800" dirty="0"/>
              <a:t>Rate limiting (Limiting the </a:t>
            </a:r>
            <a:r>
              <a:rPr lang="en-US" sz="2800" dirty="0" err="1"/>
              <a:t>Api</a:t>
            </a:r>
            <a:r>
              <a:rPr lang="en-US" sz="2800" dirty="0"/>
              <a:t> access)</a:t>
            </a:r>
          </a:p>
          <a:p>
            <a:pPr marL="231775" lvl="1" indent="-231775"/>
            <a:r>
              <a:rPr lang="en-US" sz="2800" dirty="0"/>
              <a:t>Alerts</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17</a:t>
            </a:fld>
            <a:endParaRPr lang="en-US" sz="1800" dirty="0">
              <a:solidFill>
                <a:schemeClr val="bg1"/>
              </a:solidFill>
            </a:endParaRPr>
          </a:p>
        </p:txBody>
      </p:sp>
    </p:spTree>
    <p:extLst>
      <p:ext uri="{BB962C8B-B14F-4D97-AF65-F5344CB8AC3E}">
        <p14:creationId xmlns:p14="http://schemas.microsoft.com/office/powerpoint/2010/main" val="297313706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Deployment</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r>
              <a:rPr lang="en-US" dirty="0"/>
              <a:t>Hosting</a:t>
            </a:r>
          </a:p>
          <a:p>
            <a:pPr lvl="1"/>
            <a:r>
              <a:rPr lang="en-US" dirty="0"/>
              <a:t>Physical Server</a:t>
            </a:r>
          </a:p>
          <a:p>
            <a:pPr lvl="1"/>
            <a:r>
              <a:rPr lang="en-US" dirty="0"/>
              <a:t>Virtual Server</a:t>
            </a:r>
          </a:p>
          <a:p>
            <a:pPr lvl="1"/>
            <a:r>
              <a:rPr lang="en-US" dirty="0"/>
              <a:t>On-premise</a:t>
            </a:r>
          </a:p>
          <a:p>
            <a:pPr lvl="1"/>
            <a:r>
              <a:rPr lang="en-US" dirty="0"/>
              <a:t>Cloud</a:t>
            </a:r>
          </a:p>
          <a:p>
            <a:pPr marL="401638" lvl="1" indent="-342900"/>
            <a:r>
              <a:rPr lang="en-US" sz="2800" dirty="0"/>
              <a:t>Containers (Docker)</a:t>
            </a:r>
          </a:p>
          <a:p>
            <a:pPr marL="401638" lvl="1" indent="-342900"/>
            <a:r>
              <a:rPr lang="en-US" sz="2800" dirty="0"/>
              <a:t>Manage Containers (Kubernetes)</a:t>
            </a:r>
          </a:p>
          <a:p>
            <a:pPr marL="401638" lvl="1" indent="-342900"/>
            <a:r>
              <a:rPr lang="en-US" sz="2800" dirty="0"/>
              <a:t>Automate deployment (Jenkins / Azure </a:t>
            </a:r>
            <a:r>
              <a:rPr lang="en-US" sz="2800" dirty="0" err="1"/>
              <a:t>devops</a:t>
            </a:r>
            <a:r>
              <a:rPr lang="en-US" sz="2800" dirty="0"/>
              <a:t>)</a:t>
            </a:r>
          </a:p>
          <a:p>
            <a:pPr marL="858838" lvl="2" indent="-342900"/>
            <a:r>
              <a:rPr lang="en-US" sz="2400" dirty="0"/>
              <a:t>Build, Test and Deploy</a:t>
            </a:r>
          </a:p>
          <a:p>
            <a:pPr marL="401638" lvl="2" indent="-342900"/>
            <a:r>
              <a:rPr lang="en-US" sz="2800" dirty="0"/>
              <a:t>Environments (Dev, QA, Prod) and Version Controlling</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18</a:t>
            </a:fld>
            <a:endParaRPr lang="en-US" sz="1800" dirty="0">
              <a:solidFill>
                <a:schemeClr val="bg1"/>
              </a:solidFill>
            </a:endParaRPr>
          </a:p>
        </p:txBody>
      </p:sp>
    </p:spTree>
    <p:extLst>
      <p:ext uri="{BB962C8B-B14F-4D97-AF65-F5344CB8AC3E}">
        <p14:creationId xmlns:p14="http://schemas.microsoft.com/office/powerpoint/2010/main" val="234789521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2"/>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ctrTitle"/>
          </p:nvPr>
        </p:nvSpPr>
        <p:spPr/>
        <p:txBody>
          <a:bodyPr/>
          <a:lstStyle/>
          <a:p>
            <a:r>
              <a:rPr lang="en-US" dirty="0"/>
              <a:t>Demo</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19</a:t>
            </a:fld>
            <a:endParaRPr lang="en-US" sz="1800" dirty="0">
              <a:solidFill>
                <a:schemeClr val="bg1"/>
              </a:solidFill>
            </a:endParaRPr>
          </a:p>
        </p:txBody>
      </p:sp>
    </p:spTree>
    <p:extLst>
      <p:ext uri="{BB962C8B-B14F-4D97-AF65-F5344CB8AC3E}">
        <p14:creationId xmlns:p14="http://schemas.microsoft.com/office/powerpoint/2010/main" val="5001694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Content</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r>
              <a:rPr lang="en-US" dirty="0"/>
              <a:t>High-level project design</a:t>
            </a:r>
          </a:p>
          <a:p>
            <a:r>
              <a:rPr lang="en-US" dirty="0"/>
              <a:t>Technology stack &amp; Best practices</a:t>
            </a:r>
          </a:p>
          <a:p>
            <a:r>
              <a:rPr lang="en-US" dirty="0"/>
              <a:t>Project structure</a:t>
            </a:r>
          </a:p>
          <a:p>
            <a:r>
              <a:rPr lang="en-US" dirty="0"/>
              <a:t>Future developments and enhancements</a:t>
            </a:r>
          </a:p>
          <a:p>
            <a:r>
              <a:rPr lang="en-US" dirty="0"/>
              <a:t>Demo</a:t>
            </a:r>
          </a:p>
          <a:p>
            <a:endParaRPr lang="en-US" dirty="0"/>
          </a:p>
          <a:p>
            <a:endParaRPr lang="en-US" dirty="0"/>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2</a:t>
            </a:fld>
            <a:endParaRPr lang="en-US" sz="1800" dirty="0">
              <a:solidFill>
                <a:schemeClr val="bg1"/>
              </a:solidFill>
            </a:endParaRPr>
          </a:p>
        </p:txBody>
      </p:sp>
    </p:spTree>
    <p:extLst>
      <p:ext uri="{BB962C8B-B14F-4D97-AF65-F5344CB8AC3E}">
        <p14:creationId xmlns:p14="http://schemas.microsoft.com/office/powerpoint/2010/main" val="1813064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2"/>
          <a:stretch>
            <a:fillRect/>
          </a:stretch>
        </p:blipFill>
        <p:spPr>
          <a:xfrm>
            <a:off x="0" y="6365116"/>
            <a:ext cx="12192000" cy="492884"/>
          </a:xfrm>
          <a:prstGeom prst="rect">
            <a:avLst/>
          </a:prstGeom>
        </p:spPr>
      </p:pic>
      <p:sp>
        <p:nvSpPr>
          <p:cNvPr id="6" name="Title 5">
            <a:extLst>
              <a:ext uri="{FF2B5EF4-FFF2-40B4-BE49-F238E27FC236}">
                <a16:creationId xmlns:a16="http://schemas.microsoft.com/office/drawing/2014/main" id="{2F11156E-561E-465F-8198-B6537D3F27E8}"/>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20</a:t>
            </a:fld>
            <a:endParaRPr lang="en-US" sz="1800" dirty="0">
              <a:solidFill>
                <a:schemeClr val="bg1"/>
              </a:solidFill>
            </a:endParaRPr>
          </a:p>
        </p:txBody>
      </p:sp>
    </p:spTree>
    <p:extLst>
      <p:ext uri="{BB962C8B-B14F-4D97-AF65-F5344CB8AC3E}">
        <p14:creationId xmlns:p14="http://schemas.microsoft.com/office/powerpoint/2010/main" val="6992406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High-level project design</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r>
              <a:rPr lang="en-US" dirty="0"/>
              <a:t>Why Clean Architecture?</a:t>
            </a:r>
          </a:p>
          <a:p>
            <a:pPr lvl="1"/>
            <a:r>
              <a:rPr lang="en-US" dirty="0"/>
              <a:t>It is a modern Software Design Architecture.</a:t>
            </a:r>
          </a:p>
          <a:p>
            <a:pPr lvl="1"/>
            <a:r>
              <a:rPr lang="en-US" dirty="0"/>
              <a:t>It is Domain centric</a:t>
            </a:r>
          </a:p>
          <a:p>
            <a:pPr lvl="1"/>
            <a:r>
              <a:rPr lang="en-US" dirty="0"/>
              <a:t>It is Loosely copped hence it is provides Portability as well as Flexibility and extendibility </a:t>
            </a:r>
          </a:p>
          <a:p>
            <a:pPr lvl="1"/>
            <a:r>
              <a:rPr lang="en-US" dirty="0"/>
              <a:t>It is independent from frameworks.</a:t>
            </a:r>
          </a:p>
          <a:p>
            <a:pPr lvl="1"/>
            <a:r>
              <a:rPr lang="en-US" dirty="0"/>
              <a:t>It is easy to testable.</a:t>
            </a:r>
          </a:p>
          <a:p>
            <a:pPr lvl="1"/>
            <a:r>
              <a:rPr lang="en-US" dirty="0"/>
              <a:t>It is independent form user interface.</a:t>
            </a:r>
          </a:p>
          <a:p>
            <a:pPr lvl="1"/>
            <a:r>
              <a:rPr lang="en-US" dirty="0"/>
              <a:t>It is independent form database.</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3</a:t>
            </a:fld>
            <a:endParaRPr lang="en-US" sz="1800" dirty="0">
              <a:solidFill>
                <a:schemeClr val="bg1"/>
              </a:solidFill>
            </a:endParaRPr>
          </a:p>
        </p:txBody>
      </p:sp>
    </p:spTree>
    <p:extLst>
      <p:ext uri="{BB962C8B-B14F-4D97-AF65-F5344CB8AC3E}">
        <p14:creationId xmlns:p14="http://schemas.microsoft.com/office/powerpoint/2010/main" val="3661417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AA4D175-5012-4CD2-A41B-C5CDC78BF4EB}"/>
              </a:ext>
            </a:extLst>
          </p:cNvPr>
          <p:cNvGrpSpPr/>
          <p:nvPr/>
        </p:nvGrpSpPr>
        <p:grpSpPr>
          <a:xfrm>
            <a:off x="3725543" y="737513"/>
            <a:ext cx="8039676" cy="5064390"/>
            <a:chOff x="2076162" y="896805"/>
            <a:chExt cx="8039676" cy="5064390"/>
          </a:xfrm>
        </p:grpSpPr>
        <p:sp>
          <p:nvSpPr>
            <p:cNvPr id="21" name="Rectangle: Rounded Corners 20">
              <a:extLst>
                <a:ext uri="{FF2B5EF4-FFF2-40B4-BE49-F238E27FC236}">
                  <a16:creationId xmlns:a16="http://schemas.microsoft.com/office/drawing/2014/main" id="{809CFB7E-A5FA-4B2D-BCB7-A2CB7922021E}"/>
                </a:ext>
              </a:extLst>
            </p:cNvPr>
            <p:cNvSpPr/>
            <p:nvPr/>
          </p:nvSpPr>
          <p:spPr>
            <a:xfrm>
              <a:off x="2076162" y="896805"/>
              <a:ext cx="5645727" cy="5064390"/>
            </a:xfrm>
            <a:prstGeom prst="roundRect">
              <a:avLst>
                <a:gd name="adj" fmla="val 14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F33ACEE8-2193-4623-A640-FCF2432805E8}"/>
                </a:ext>
              </a:extLst>
            </p:cNvPr>
            <p:cNvSpPr/>
            <p:nvPr/>
          </p:nvSpPr>
          <p:spPr>
            <a:xfrm>
              <a:off x="8197850" y="896805"/>
              <a:ext cx="1879600" cy="5064390"/>
            </a:xfrm>
            <a:prstGeom prst="roundRect">
              <a:avLst>
                <a:gd name="adj" fmla="val 349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5C83446-BED5-4E0A-B409-D588EACE4CCC}"/>
                </a:ext>
              </a:extLst>
            </p:cNvPr>
            <p:cNvSpPr/>
            <p:nvPr/>
          </p:nvSpPr>
          <p:spPr>
            <a:xfrm>
              <a:off x="3629025" y="1620458"/>
              <a:ext cx="2406650" cy="543437"/>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Service</a:t>
              </a:r>
            </a:p>
          </p:txBody>
        </p:sp>
        <p:sp>
          <p:nvSpPr>
            <p:cNvPr id="7" name="Rectangle 6">
              <a:extLst>
                <a:ext uri="{FF2B5EF4-FFF2-40B4-BE49-F238E27FC236}">
                  <a16:creationId xmlns:a16="http://schemas.microsoft.com/office/drawing/2014/main" id="{216F1D99-B4E4-48FA-BC04-4F641E490F9B}"/>
                </a:ext>
              </a:extLst>
            </p:cNvPr>
            <p:cNvSpPr/>
            <p:nvPr/>
          </p:nvSpPr>
          <p:spPr>
            <a:xfrm>
              <a:off x="3629025" y="2674558"/>
              <a:ext cx="2406650" cy="543437"/>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8" name="Rectangle 7">
              <a:extLst>
                <a:ext uri="{FF2B5EF4-FFF2-40B4-BE49-F238E27FC236}">
                  <a16:creationId xmlns:a16="http://schemas.microsoft.com/office/drawing/2014/main" id="{234F65CC-619C-4D42-8743-180664842480}"/>
                </a:ext>
              </a:extLst>
            </p:cNvPr>
            <p:cNvSpPr/>
            <p:nvPr/>
          </p:nvSpPr>
          <p:spPr>
            <a:xfrm>
              <a:off x="4070350" y="3927086"/>
              <a:ext cx="1524000" cy="543437"/>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a:t>
              </a:r>
            </a:p>
          </p:txBody>
        </p:sp>
        <p:sp>
          <p:nvSpPr>
            <p:cNvPr id="9" name="Rectangle 8">
              <a:extLst>
                <a:ext uri="{FF2B5EF4-FFF2-40B4-BE49-F238E27FC236}">
                  <a16:creationId xmlns:a16="http://schemas.microsoft.com/office/drawing/2014/main" id="{44ABEA31-8A47-43E1-870C-377B1D5A438E}"/>
                </a:ext>
              </a:extLst>
            </p:cNvPr>
            <p:cNvSpPr/>
            <p:nvPr/>
          </p:nvSpPr>
          <p:spPr>
            <a:xfrm>
              <a:off x="2425700" y="5119584"/>
              <a:ext cx="2406650" cy="543437"/>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Infrastructure</a:t>
              </a:r>
            </a:p>
          </p:txBody>
        </p:sp>
        <p:cxnSp>
          <p:nvCxnSpPr>
            <p:cNvPr id="11" name="Straight Arrow Connector 10">
              <a:extLst>
                <a:ext uri="{FF2B5EF4-FFF2-40B4-BE49-F238E27FC236}">
                  <a16:creationId xmlns:a16="http://schemas.microsoft.com/office/drawing/2014/main" id="{ADFCBDB9-EEB9-4231-904F-44456E3973E2}"/>
                </a:ext>
              </a:extLst>
            </p:cNvPr>
            <p:cNvCxnSpPr>
              <a:stCxn id="2" idx="2"/>
              <a:endCxn id="7" idx="0"/>
            </p:cNvCxnSpPr>
            <p:nvPr/>
          </p:nvCxnSpPr>
          <p:spPr>
            <a:xfrm>
              <a:off x="4832350" y="2163895"/>
              <a:ext cx="0" cy="5106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7109F46-7699-4035-A8E9-8F626DF1CD6F}"/>
                </a:ext>
              </a:extLst>
            </p:cNvPr>
            <p:cNvCxnSpPr>
              <a:cxnSpLocks/>
              <a:stCxn id="7" idx="2"/>
              <a:endCxn id="8" idx="0"/>
            </p:cNvCxnSpPr>
            <p:nvPr/>
          </p:nvCxnSpPr>
          <p:spPr>
            <a:xfrm>
              <a:off x="4832350" y="3217995"/>
              <a:ext cx="0" cy="7090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9D2D3A0-D500-4EC2-96C1-AD86D565DED3}"/>
                </a:ext>
              </a:extLst>
            </p:cNvPr>
            <p:cNvCxnSpPr>
              <a:cxnSpLocks/>
            </p:cNvCxnSpPr>
            <p:nvPr/>
          </p:nvCxnSpPr>
          <p:spPr>
            <a:xfrm flipV="1">
              <a:off x="3914775" y="3217996"/>
              <a:ext cx="0" cy="19015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5ED934D-0AD0-4EF0-9E56-FCD7DFC534A0}"/>
                </a:ext>
              </a:extLst>
            </p:cNvPr>
            <p:cNvSpPr txBox="1"/>
            <p:nvPr/>
          </p:nvSpPr>
          <p:spPr>
            <a:xfrm>
              <a:off x="2101851" y="979408"/>
              <a:ext cx="5620038" cy="369332"/>
            </a:xfrm>
            <a:prstGeom prst="rect">
              <a:avLst/>
            </a:prstGeom>
            <a:noFill/>
          </p:spPr>
          <p:txBody>
            <a:bodyPr wrap="square" rtlCol="0">
              <a:spAutoFit/>
            </a:bodyPr>
            <a:lstStyle/>
            <a:p>
              <a:pPr algn="ctr"/>
              <a:r>
                <a:rPr lang="en-US" dirty="0"/>
                <a:t>Backend</a:t>
              </a:r>
            </a:p>
          </p:txBody>
        </p:sp>
        <p:sp>
          <p:nvSpPr>
            <p:cNvPr id="24" name="Rectangle 23">
              <a:extLst>
                <a:ext uri="{FF2B5EF4-FFF2-40B4-BE49-F238E27FC236}">
                  <a16:creationId xmlns:a16="http://schemas.microsoft.com/office/drawing/2014/main" id="{A929DF41-873F-4C5F-958F-92D05C7B9560}"/>
                </a:ext>
              </a:extLst>
            </p:cNvPr>
            <p:cNvSpPr/>
            <p:nvPr/>
          </p:nvSpPr>
          <p:spPr>
            <a:xfrm>
              <a:off x="8426450" y="1348740"/>
              <a:ext cx="1397000" cy="4323265"/>
            </a:xfrm>
            <a:prstGeom prst="rect">
              <a:avLst/>
            </a:prstGeom>
            <a:solidFill>
              <a:srgbClr val="E945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a:p>
              <a:pPr algn="ctr"/>
              <a:r>
                <a:rPr lang="en-US" dirty="0"/>
                <a:t>(Angular)</a:t>
              </a:r>
            </a:p>
          </p:txBody>
        </p:sp>
        <p:sp>
          <p:nvSpPr>
            <p:cNvPr id="25" name="TextBox 24">
              <a:extLst>
                <a:ext uri="{FF2B5EF4-FFF2-40B4-BE49-F238E27FC236}">
                  <a16:creationId xmlns:a16="http://schemas.microsoft.com/office/drawing/2014/main" id="{D786692D-82CA-4FA4-8DDF-8F0213E34ABA}"/>
                </a:ext>
              </a:extLst>
            </p:cNvPr>
            <p:cNvSpPr txBox="1"/>
            <p:nvPr/>
          </p:nvSpPr>
          <p:spPr>
            <a:xfrm>
              <a:off x="8236238" y="938107"/>
              <a:ext cx="1879600" cy="369332"/>
            </a:xfrm>
            <a:prstGeom prst="rect">
              <a:avLst/>
            </a:prstGeom>
            <a:noFill/>
          </p:spPr>
          <p:txBody>
            <a:bodyPr wrap="square" rtlCol="0">
              <a:spAutoFit/>
            </a:bodyPr>
            <a:lstStyle/>
            <a:p>
              <a:pPr algn="ctr"/>
              <a:r>
                <a:rPr lang="en-US" dirty="0"/>
                <a:t>Frontend</a:t>
              </a:r>
            </a:p>
          </p:txBody>
        </p:sp>
        <p:cxnSp>
          <p:nvCxnSpPr>
            <p:cNvPr id="27" name="Straight Connector 26">
              <a:extLst>
                <a:ext uri="{FF2B5EF4-FFF2-40B4-BE49-F238E27FC236}">
                  <a16:creationId xmlns:a16="http://schemas.microsoft.com/office/drawing/2014/main" id="{0B08B1C6-BBE5-4E8A-82C4-AF61E22DC32E}"/>
                </a:ext>
              </a:extLst>
            </p:cNvPr>
            <p:cNvCxnSpPr/>
            <p:nvPr/>
          </p:nvCxnSpPr>
          <p:spPr>
            <a:xfrm>
              <a:off x="6035675" y="1874705"/>
              <a:ext cx="2390775" cy="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a:xfrm>
            <a:off x="8507647" y="6365116"/>
            <a:ext cx="2743200" cy="365125"/>
          </a:xfrm>
        </p:spPr>
        <p:txBody>
          <a:bodyPr/>
          <a:lstStyle/>
          <a:p>
            <a:fld id="{E4073A9D-744A-40AC-A770-FEEEF6C6C50B}" type="slidenum">
              <a:rPr lang="en-US" sz="1800" smtClean="0">
                <a:solidFill>
                  <a:schemeClr val="bg1"/>
                </a:solidFill>
              </a:rPr>
              <a:t>4</a:t>
            </a:fld>
            <a:endParaRPr lang="en-US" sz="1800" dirty="0">
              <a:solidFill>
                <a:schemeClr val="bg1"/>
              </a:solidFill>
            </a:endParaRPr>
          </a:p>
        </p:txBody>
      </p:sp>
      <p:grpSp>
        <p:nvGrpSpPr>
          <p:cNvPr id="31" name="Group 30">
            <a:extLst>
              <a:ext uri="{FF2B5EF4-FFF2-40B4-BE49-F238E27FC236}">
                <a16:creationId xmlns:a16="http://schemas.microsoft.com/office/drawing/2014/main" id="{03530D31-AA4A-40D0-A646-99E5EFDB7C3E}"/>
              </a:ext>
            </a:extLst>
          </p:cNvPr>
          <p:cNvGrpSpPr/>
          <p:nvPr/>
        </p:nvGrpSpPr>
        <p:grpSpPr>
          <a:xfrm>
            <a:off x="6805581" y="3058704"/>
            <a:ext cx="2406650" cy="2445024"/>
            <a:chOff x="5156200" y="3217996"/>
            <a:chExt cx="2406650" cy="2445024"/>
          </a:xfrm>
        </p:grpSpPr>
        <p:sp>
          <p:nvSpPr>
            <p:cNvPr id="10" name="Rectangle 9">
              <a:extLst>
                <a:ext uri="{FF2B5EF4-FFF2-40B4-BE49-F238E27FC236}">
                  <a16:creationId xmlns:a16="http://schemas.microsoft.com/office/drawing/2014/main" id="{BA6A760E-12FE-4C05-A8BE-053D3647991F}"/>
                </a:ext>
              </a:extLst>
            </p:cNvPr>
            <p:cNvSpPr/>
            <p:nvPr/>
          </p:nvSpPr>
          <p:spPr>
            <a:xfrm>
              <a:off x="5156200" y="5119583"/>
              <a:ext cx="2406650" cy="543437"/>
            </a:xfrm>
            <a:prstGeom prst="rect">
              <a:avLst/>
            </a:prstGeom>
            <a:solidFill>
              <a:srgbClr val="C21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Persistence</a:t>
              </a:r>
            </a:p>
          </p:txBody>
        </p:sp>
        <p:cxnSp>
          <p:nvCxnSpPr>
            <p:cNvPr id="18" name="Straight Arrow Connector 17">
              <a:extLst>
                <a:ext uri="{FF2B5EF4-FFF2-40B4-BE49-F238E27FC236}">
                  <a16:creationId xmlns:a16="http://schemas.microsoft.com/office/drawing/2014/main" id="{E48CA797-15B7-472A-8CCA-1E97F1259490}"/>
                </a:ext>
              </a:extLst>
            </p:cNvPr>
            <p:cNvCxnSpPr>
              <a:cxnSpLocks/>
            </p:cNvCxnSpPr>
            <p:nvPr/>
          </p:nvCxnSpPr>
          <p:spPr>
            <a:xfrm flipV="1">
              <a:off x="5781675" y="3217996"/>
              <a:ext cx="0" cy="19015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4" name="Rectangle: Rounded Corners 33">
            <a:extLst>
              <a:ext uri="{FF2B5EF4-FFF2-40B4-BE49-F238E27FC236}">
                <a16:creationId xmlns:a16="http://schemas.microsoft.com/office/drawing/2014/main" id="{0CE9DD98-06B5-43F0-928D-F3DC775D8A01}"/>
              </a:ext>
            </a:extLst>
          </p:cNvPr>
          <p:cNvSpPr/>
          <p:nvPr/>
        </p:nvSpPr>
        <p:spPr>
          <a:xfrm>
            <a:off x="284898" y="4139781"/>
            <a:ext cx="3104543" cy="1490672"/>
          </a:xfrm>
          <a:prstGeom prst="roundRect">
            <a:avLst>
              <a:gd name="adj" fmla="val 224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A17449E-AF51-4476-AFC7-3097048A1534}"/>
              </a:ext>
            </a:extLst>
          </p:cNvPr>
          <p:cNvSpPr txBox="1"/>
          <p:nvPr/>
        </p:nvSpPr>
        <p:spPr>
          <a:xfrm>
            <a:off x="296847" y="4139781"/>
            <a:ext cx="3104543" cy="369332"/>
          </a:xfrm>
          <a:prstGeom prst="rect">
            <a:avLst/>
          </a:prstGeom>
          <a:noFill/>
        </p:spPr>
        <p:txBody>
          <a:bodyPr wrap="square" rtlCol="0">
            <a:spAutoFit/>
          </a:bodyPr>
          <a:lstStyle/>
          <a:p>
            <a:pPr algn="ctr"/>
            <a:r>
              <a:rPr lang="en-US" dirty="0"/>
              <a:t>External </a:t>
            </a:r>
            <a:r>
              <a:rPr lang="en-US" dirty="0" err="1"/>
              <a:t>Api</a:t>
            </a:r>
            <a:r>
              <a:rPr lang="en-US" dirty="0"/>
              <a:t> Endpoints</a:t>
            </a:r>
          </a:p>
        </p:txBody>
      </p:sp>
      <p:sp>
        <p:nvSpPr>
          <p:cNvPr id="36" name="Rectangle 35">
            <a:extLst>
              <a:ext uri="{FF2B5EF4-FFF2-40B4-BE49-F238E27FC236}">
                <a16:creationId xmlns:a16="http://schemas.microsoft.com/office/drawing/2014/main" id="{D61E9306-FDFA-4B36-83DC-8BA1EB24CC54}"/>
              </a:ext>
            </a:extLst>
          </p:cNvPr>
          <p:cNvSpPr/>
          <p:nvPr/>
        </p:nvSpPr>
        <p:spPr>
          <a:xfrm>
            <a:off x="422277" y="4509113"/>
            <a:ext cx="2827305" cy="9868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Omdbapi</a:t>
            </a:r>
            <a:r>
              <a:rPr lang="en-US" dirty="0"/>
              <a:t> Endpoint</a:t>
            </a:r>
          </a:p>
        </p:txBody>
      </p:sp>
      <p:cxnSp>
        <p:nvCxnSpPr>
          <p:cNvPr id="43" name="Straight Connector 42">
            <a:extLst>
              <a:ext uri="{FF2B5EF4-FFF2-40B4-BE49-F238E27FC236}">
                <a16:creationId xmlns:a16="http://schemas.microsoft.com/office/drawing/2014/main" id="{0F50B60A-7C52-4326-87BF-D95A189C20DB}"/>
              </a:ext>
            </a:extLst>
          </p:cNvPr>
          <p:cNvCxnSpPr>
            <a:cxnSpLocks/>
            <a:stCxn id="9" idx="1"/>
          </p:cNvCxnSpPr>
          <p:nvPr/>
        </p:nvCxnSpPr>
        <p:spPr>
          <a:xfrm flipH="1" flipV="1">
            <a:off x="3249582" y="5230315"/>
            <a:ext cx="825499" cy="1696"/>
          </a:xfrm>
          <a:prstGeom prst="line">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B31CA90-49D2-419E-B17F-46F056244587}"/>
              </a:ext>
            </a:extLst>
          </p:cNvPr>
          <p:cNvSpPr/>
          <p:nvPr/>
        </p:nvSpPr>
        <p:spPr>
          <a:xfrm>
            <a:off x="3541488" y="203200"/>
            <a:ext cx="8432800" cy="5805714"/>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6D31A8BB-FE92-4DB0-B158-0E636EF6F152}"/>
              </a:ext>
            </a:extLst>
          </p:cNvPr>
          <p:cNvPicPr>
            <a:picLocks noChangeAspect="1"/>
          </p:cNvPicPr>
          <p:nvPr/>
        </p:nvPicPr>
        <p:blipFill rotWithShape="1">
          <a:blip r:embed="rId4"/>
          <a:srcRect r="841"/>
          <a:stretch/>
        </p:blipFill>
        <p:spPr>
          <a:xfrm>
            <a:off x="250772" y="258555"/>
            <a:ext cx="2925816" cy="3016956"/>
          </a:xfrm>
          <a:prstGeom prst="rect">
            <a:avLst/>
          </a:prstGeom>
        </p:spPr>
      </p:pic>
      <p:sp>
        <p:nvSpPr>
          <p:cNvPr id="3" name="TextBox 2">
            <a:extLst>
              <a:ext uri="{FF2B5EF4-FFF2-40B4-BE49-F238E27FC236}">
                <a16:creationId xmlns:a16="http://schemas.microsoft.com/office/drawing/2014/main" id="{AC35C099-9CC8-4C6F-89E9-AC62B6F6ABDD}"/>
              </a:ext>
            </a:extLst>
          </p:cNvPr>
          <p:cNvSpPr txBox="1"/>
          <p:nvPr/>
        </p:nvSpPr>
        <p:spPr>
          <a:xfrm>
            <a:off x="3541488" y="203200"/>
            <a:ext cx="8432800" cy="369332"/>
          </a:xfrm>
          <a:prstGeom prst="rect">
            <a:avLst/>
          </a:prstGeom>
          <a:noFill/>
        </p:spPr>
        <p:txBody>
          <a:bodyPr wrap="square" rtlCol="0">
            <a:spAutoFit/>
          </a:bodyPr>
          <a:lstStyle/>
          <a:p>
            <a:pPr algn="ctr"/>
            <a:r>
              <a:rPr lang="en-US" b="1" dirty="0"/>
              <a:t>Movies Finder</a:t>
            </a:r>
          </a:p>
        </p:txBody>
      </p:sp>
    </p:spTree>
    <p:extLst>
      <p:ext uri="{BB962C8B-B14F-4D97-AF65-F5344CB8AC3E}">
        <p14:creationId xmlns:p14="http://schemas.microsoft.com/office/powerpoint/2010/main" val="3518617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2"/>
          <a:stretch>
            <a:fillRect/>
          </a:stretch>
        </p:blipFill>
        <p:spPr>
          <a:xfrm>
            <a:off x="0" y="6365116"/>
            <a:ext cx="12192000" cy="492884"/>
          </a:xfrm>
          <a:prstGeom prst="rect">
            <a:avLst/>
          </a:prstGeom>
        </p:spPr>
      </p:pic>
      <p:graphicFrame>
        <p:nvGraphicFramePr>
          <p:cNvPr id="2" name="Content Placeholder 1">
            <a:extLst>
              <a:ext uri="{FF2B5EF4-FFF2-40B4-BE49-F238E27FC236}">
                <a16:creationId xmlns:a16="http://schemas.microsoft.com/office/drawing/2014/main" id="{B27B5F2B-360E-4092-90C7-389C43E064F0}"/>
              </a:ext>
            </a:extLst>
          </p:cNvPr>
          <p:cNvGraphicFramePr>
            <a:graphicFrameLocks noGrp="1"/>
          </p:cNvGraphicFramePr>
          <p:nvPr>
            <p:ph idx="1"/>
            <p:extLst>
              <p:ext uri="{D42A27DB-BD31-4B8C-83A1-F6EECF244321}">
                <p14:modId xmlns:p14="http://schemas.microsoft.com/office/powerpoint/2010/main" val="1975676166"/>
              </p:ext>
            </p:extLst>
          </p:nvPr>
        </p:nvGraphicFramePr>
        <p:xfrm>
          <a:off x="368300" y="907017"/>
          <a:ext cx="11442699" cy="4394200"/>
        </p:xfrm>
        <a:graphic>
          <a:graphicData uri="http://schemas.openxmlformats.org/drawingml/2006/table">
            <a:tbl>
              <a:tblPr firstRow="1" bandRow="1">
                <a:tableStyleId>{5C22544A-7EE6-4342-B048-85BDC9FD1C3A}</a:tableStyleId>
              </a:tblPr>
              <a:tblGrid>
                <a:gridCol w="3104376">
                  <a:extLst>
                    <a:ext uri="{9D8B030D-6E8A-4147-A177-3AD203B41FA5}">
                      <a16:colId xmlns:a16="http://schemas.microsoft.com/office/drawing/2014/main" val="3298505370"/>
                    </a:ext>
                  </a:extLst>
                </a:gridCol>
                <a:gridCol w="3613924">
                  <a:extLst>
                    <a:ext uri="{9D8B030D-6E8A-4147-A177-3AD203B41FA5}">
                      <a16:colId xmlns:a16="http://schemas.microsoft.com/office/drawing/2014/main" val="3945061011"/>
                    </a:ext>
                  </a:extLst>
                </a:gridCol>
                <a:gridCol w="2594827">
                  <a:extLst>
                    <a:ext uri="{9D8B030D-6E8A-4147-A177-3AD203B41FA5}">
                      <a16:colId xmlns:a16="http://schemas.microsoft.com/office/drawing/2014/main" val="1800809151"/>
                    </a:ext>
                  </a:extLst>
                </a:gridCol>
                <a:gridCol w="2129572">
                  <a:extLst>
                    <a:ext uri="{9D8B030D-6E8A-4147-A177-3AD203B41FA5}">
                      <a16:colId xmlns:a16="http://schemas.microsoft.com/office/drawing/2014/main" val="366398191"/>
                    </a:ext>
                  </a:extLst>
                </a:gridCol>
              </a:tblGrid>
              <a:tr h="370840">
                <a:tc>
                  <a:txBody>
                    <a:bodyPr/>
                    <a:lstStyle/>
                    <a:p>
                      <a:pPr algn="ctr"/>
                      <a:r>
                        <a:rPr lang="en-US" dirty="0"/>
                        <a:t>Name</a:t>
                      </a:r>
                    </a:p>
                  </a:txBody>
                  <a:tcPr>
                    <a:solidFill>
                      <a:srgbClr val="C2175B"/>
                    </a:solidFill>
                  </a:tcPr>
                </a:tc>
                <a:tc>
                  <a:txBody>
                    <a:bodyPr/>
                    <a:lstStyle/>
                    <a:p>
                      <a:pPr algn="ctr"/>
                      <a:r>
                        <a:rPr lang="en-US" dirty="0"/>
                        <a:t>Description</a:t>
                      </a:r>
                    </a:p>
                  </a:txBody>
                  <a:tcPr>
                    <a:solidFill>
                      <a:srgbClr val="C2175B"/>
                    </a:solidFill>
                  </a:tcPr>
                </a:tc>
                <a:tc>
                  <a:txBody>
                    <a:bodyPr/>
                    <a:lstStyle/>
                    <a:p>
                      <a:pPr algn="ctr"/>
                      <a:r>
                        <a:rPr lang="en-US" dirty="0"/>
                        <a:t>Project Type</a:t>
                      </a:r>
                    </a:p>
                  </a:txBody>
                  <a:tcPr>
                    <a:solidFill>
                      <a:srgbClr val="C2175B"/>
                    </a:solidFill>
                  </a:tcPr>
                </a:tc>
                <a:tc>
                  <a:txBody>
                    <a:bodyPr/>
                    <a:lstStyle/>
                    <a:p>
                      <a:pPr algn="ctr"/>
                      <a:r>
                        <a:rPr lang="en-US" dirty="0"/>
                        <a:t>Project Name</a:t>
                      </a:r>
                    </a:p>
                  </a:txBody>
                  <a:tcPr>
                    <a:solidFill>
                      <a:srgbClr val="C2175B"/>
                    </a:solidFill>
                  </a:tcPr>
                </a:tc>
                <a:extLst>
                  <a:ext uri="{0D108BD9-81ED-4DB2-BD59-A6C34878D82A}">
                    <a16:rowId xmlns:a16="http://schemas.microsoft.com/office/drawing/2014/main" val="1886325065"/>
                  </a:ext>
                </a:extLst>
              </a:tr>
              <a:tr h="370840">
                <a:tc>
                  <a:txBody>
                    <a:bodyPr/>
                    <a:lstStyle/>
                    <a:p>
                      <a:r>
                        <a:rPr lang="en-US" dirty="0" err="1"/>
                        <a:t>Api</a:t>
                      </a:r>
                      <a:r>
                        <a:rPr lang="en-US" dirty="0"/>
                        <a:t> Service</a:t>
                      </a:r>
                    </a:p>
                  </a:txBody>
                  <a:tcPr/>
                </a:tc>
                <a:tc>
                  <a:txBody>
                    <a:bodyPr/>
                    <a:lstStyle/>
                    <a:p>
                      <a:pPr algn="l"/>
                      <a:r>
                        <a:rPr lang="en-US" sz="1800" kern="1200" dirty="0">
                          <a:solidFill>
                            <a:schemeClr val="dk1"/>
                          </a:solidFill>
                          <a:effectLst/>
                          <a:latin typeface="+mn-lt"/>
                          <a:ea typeface="+mn-ea"/>
                          <a:cs typeface="+mn-cs"/>
                        </a:rPr>
                        <a:t>This is the web API project using to communicate with client-side applications (Mobile apps, web app).</a:t>
                      </a:r>
                      <a:endParaRPr lang="en-US" dirty="0"/>
                    </a:p>
                  </a:txBody>
                  <a:tcPr/>
                </a:tc>
                <a:tc>
                  <a:txBody>
                    <a:bodyPr/>
                    <a:lstStyle/>
                    <a:p>
                      <a:r>
                        <a:rPr lang="en-US" sz="1800" kern="1200" dirty="0">
                          <a:solidFill>
                            <a:schemeClr val="dk1"/>
                          </a:solidFill>
                          <a:effectLst/>
                          <a:latin typeface="+mn-lt"/>
                          <a:ea typeface="+mn-ea"/>
                          <a:cs typeface="+mn-cs"/>
                        </a:rPr>
                        <a:t>ASP.net core Web API</a:t>
                      </a:r>
                      <a:endParaRPr lang="en-US" dirty="0"/>
                    </a:p>
                  </a:txBody>
                  <a:tcPr/>
                </a:tc>
                <a:tc>
                  <a:txBody>
                    <a:bodyPr/>
                    <a:lstStyle/>
                    <a:p>
                      <a:r>
                        <a:rPr lang="en-US" dirty="0" err="1"/>
                        <a:t>MFService</a:t>
                      </a:r>
                      <a:endParaRPr lang="en-US" dirty="0"/>
                    </a:p>
                  </a:txBody>
                  <a:tcPr/>
                </a:tc>
                <a:extLst>
                  <a:ext uri="{0D108BD9-81ED-4DB2-BD59-A6C34878D82A}">
                    <a16:rowId xmlns:a16="http://schemas.microsoft.com/office/drawing/2014/main" val="3029771304"/>
                  </a:ext>
                </a:extLst>
              </a:tr>
              <a:tr h="370840">
                <a:tc>
                  <a:txBody>
                    <a:bodyPr/>
                    <a:lstStyle/>
                    <a:p>
                      <a:r>
                        <a:rPr lang="en-US" dirty="0"/>
                        <a:t>Application</a:t>
                      </a:r>
                    </a:p>
                  </a:txBody>
                  <a:tcPr/>
                </a:tc>
                <a:tc>
                  <a:txBody>
                    <a:bodyPr/>
                    <a:lstStyle/>
                    <a:p>
                      <a:r>
                        <a:rPr lang="en-US" sz="1800" kern="1200" dirty="0">
                          <a:solidFill>
                            <a:schemeClr val="dk1"/>
                          </a:solidFill>
                          <a:effectLst/>
                          <a:latin typeface="+mn-lt"/>
                          <a:ea typeface="+mn-ea"/>
                          <a:cs typeface="+mn-cs"/>
                        </a:rPr>
                        <a:t>In this project, handling business cases and business rules. </a:t>
                      </a:r>
                      <a:endParaRPr lang="en-US" dirty="0"/>
                    </a:p>
                  </a:txBody>
                  <a:tcPr/>
                </a:tc>
                <a:tc>
                  <a:txBody>
                    <a:bodyPr/>
                    <a:lstStyle/>
                    <a:p>
                      <a:r>
                        <a:rPr lang="en-US" dirty="0"/>
                        <a:t>ASP.net core </a:t>
                      </a:r>
                      <a:r>
                        <a:rPr lang="en-US" sz="1800" kern="1200" dirty="0">
                          <a:solidFill>
                            <a:schemeClr val="dk1"/>
                          </a:solidFill>
                          <a:effectLst/>
                          <a:latin typeface="+mn-lt"/>
                          <a:ea typeface="+mn-ea"/>
                          <a:cs typeface="+mn-cs"/>
                        </a:rPr>
                        <a:t>Class library</a:t>
                      </a:r>
                    </a:p>
                  </a:txBody>
                  <a:tcPr/>
                </a:tc>
                <a:tc>
                  <a:txBody>
                    <a:bodyPr/>
                    <a:lstStyle/>
                    <a:p>
                      <a:r>
                        <a:rPr lang="en-US" dirty="0" err="1"/>
                        <a:t>MF.Application</a:t>
                      </a:r>
                      <a:endParaRPr lang="en-US" dirty="0"/>
                    </a:p>
                  </a:txBody>
                  <a:tcPr/>
                </a:tc>
                <a:extLst>
                  <a:ext uri="{0D108BD9-81ED-4DB2-BD59-A6C34878D82A}">
                    <a16:rowId xmlns:a16="http://schemas.microsoft.com/office/drawing/2014/main" val="1890291512"/>
                  </a:ext>
                </a:extLst>
              </a:tr>
              <a:tr h="370840">
                <a:tc>
                  <a:txBody>
                    <a:bodyPr/>
                    <a:lstStyle/>
                    <a:p>
                      <a:r>
                        <a:rPr lang="en-US" dirty="0"/>
                        <a:t>Domain</a:t>
                      </a:r>
                    </a:p>
                  </a:txBody>
                  <a:tcPr/>
                </a:tc>
                <a:tc>
                  <a:txBody>
                    <a:bodyPr/>
                    <a:lstStyle/>
                    <a:p>
                      <a:r>
                        <a:rPr lang="en-US" sz="1800" kern="1200" dirty="0">
                          <a:solidFill>
                            <a:schemeClr val="dk1"/>
                          </a:solidFill>
                          <a:effectLst/>
                          <a:latin typeface="+mn-lt"/>
                          <a:ea typeface="+mn-ea"/>
                          <a:cs typeface="+mn-cs"/>
                        </a:rPr>
                        <a:t>This project that has knowledge of business cases and business rules. </a:t>
                      </a:r>
                      <a:endParaRPr lang="en-US" dirty="0"/>
                    </a:p>
                  </a:txBody>
                  <a:tcPr/>
                </a:tc>
                <a:tc>
                  <a:txBody>
                    <a:bodyPr/>
                    <a:lstStyle/>
                    <a:p>
                      <a:r>
                        <a:rPr lang="en-US" dirty="0"/>
                        <a:t>ASP.net core </a:t>
                      </a:r>
                      <a:r>
                        <a:rPr lang="en-US" sz="1800" kern="1200" dirty="0">
                          <a:solidFill>
                            <a:schemeClr val="dk1"/>
                          </a:solidFill>
                          <a:effectLst/>
                          <a:latin typeface="+mn-lt"/>
                          <a:ea typeface="+mn-ea"/>
                          <a:cs typeface="+mn-cs"/>
                        </a:rPr>
                        <a:t>Class library</a:t>
                      </a:r>
                      <a:endParaRPr lang="en-US" dirty="0"/>
                    </a:p>
                  </a:txBody>
                  <a:tcPr/>
                </a:tc>
                <a:tc>
                  <a:txBody>
                    <a:bodyPr/>
                    <a:lstStyle/>
                    <a:p>
                      <a:r>
                        <a:rPr lang="en-US" dirty="0" err="1"/>
                        <a:t>MF.Domain</a:t>
                      </a:r>
                      <a:endParaRPr lang="en-US" dirty="0"/>
                    </a:p>
                  </a:txBody>
                  <a:tcPr/>
                </a:tc>
                <a:extLst>
                  <a:ext uri="{0D108BD9-81ED-4DB2-BD59-A6C34878D82A}">
                    <a16:rowId xmlns:a16="http://schemas.microsoft.com/office/drawing/2014/main" val="3232489917"/>
                  </a:ext>
                </a:extLst>
              </a:tr>
              <a:tr h="370840">
                <a:tc>
                  <a:txBody>
                    <a:bodyPr/>
                    <a:lstStyle/>
                    <a:p>
                      <a:r>
                        <a:rPr lang="en-US" dirty="0"/>
                        <a:t>Infrastructure</a:t>
                      </a:r>
                    </a:p>
                  </a:txBody>
                  <a:tcPr/>
                </a:tc>
                <a:tc>
                  <a:txBody>
                    <a:bodyPr/>
                    <a:lstStyle/>
                    <a:p>
                      <a:r>
                        <a:rPr lang="en-US" sz="1800" kern="1200" dirty="0">
                          <a:solidFill>
                            <a:schemeClr val="dk1"/>
                          </a:solidFill>
                          <a:effectLst/>
                          <a:latin typeface="+mn-lt"/>
                          <a:ea typeface="+mn-ea"/>
                          <a:cs typeface="+mn-cs"/>
                        </a:rPr>
                        <a:t>This is the project, handling external concerns such as </a:t>
                      </a:r>
                      <a:r>
                        <a:rPr lang="en-US" sz="1800" kern="1200" dirty="0" err="1">
                          <a:solidFill>
                            <a:schemeClr val="dk1"/>
                          </a:solidFill>
                          <a:effectLst/>
                          <a:latin typeface="+mn-lt"/>
                          <a:ea typeface="+mn-ea"/>
                          <a:cs typeface="+mn-cs"/>
                        </a:rPr>
                        <a:t>middlewares</a:t>
                      </a:r>
                      <a:r>
                        <a:rPr lang="en-US" sz="1800" kern="1200" dirty="0">
                          <a:solidFill>
                            <a:schemeClr val="dk1"/>
                          </a:solidFill>
                          <a:effectLst/>
                          <a:latin typeface="+mn-lt"/>
                          <a:ea typeface="+mn-ea"/>
                          <a:cs typeface="+mn-cs"/>
                        </a:rPr>
                        <a:t>, exception handling, external services </a:t>
                      </a:r>
                      <a:r>
                        <a:rPr lang="en-US" sz="1800" kern="1200" dirty="0" err="1">
                          <a:solidFill>
                            <a:schemeClr val="dk1"/>
                          </a:solidFill>
                          <a:effectLst/>
                          <a:latin typeface="+mn-lt"/>
                          <a:ea typeface="+mn-ea"/>
                          <a:cs typeface="+mn-cs"/>
                        </a:rPr>
                        <a:t>ect</a:t>
                      </a:r>
                      <a:endParaRPr lang="en-US" dirty="0"/>
                    </a:p>
                  </a:txBody>
                  <a:tcPr/>
                </a:tc>
                <a:tc>
                  <a:txBody>
                    <a:bodyPr/>
                    <a:lstStyle/>
                    <a:p>
                      <a:r>
                        <a:rPr lang="en-US" dirty="0"/>
                        <a:t>ASP.net core </a:t>
                      </a:r>
                      <a:r>
                        <a:rPr lang="en-US" sz="1800" kern="1200" dirty="0">
                          <a:solidFill>
                            <a:schemeClr val="dk1"/>
                          </a:solidFill>
                          <a:effectLst/>
                          <a:latin typeface="+mn-lt"/>
                          <a:ea typeface="+mn-ea"/>
                          <a:cs typeface="+mn-cs"/>
                        </a:rPr>
                        <a:t>Class library</a:t>
                      </a:r>
                      <a:endParaRPr lang="en-US" dirty="0"/>
                    </a:p>
                  </a:txBody>
                  <a:tcPr/>
                </a:tc>
                <a:tc>
                  <a:txBody>
                    <a:bodyPr/>
                    <a:lstStyle/>
                    <a:p>
                      <a:r>
                        <a:rPr lang="en-US" dirty="0" err="1"/>
                        <a:t>MF.Infrastructure</a:t>
                      </a:r>
                      <a:endParaRPr lang="en-US" dirty="0"/>
                    </a:p>
                  </a:txBody>
                  <a:tcPr/>
                </a:tc>
                <a:extLst>
                  <a:ext uri="{0D108BD9-81ED-4DB2-BD59-A6C34878D82A}">
                    <a16:rowId xmlns:a16="http://schemas.microsoft.com/office/drawing/2014/main" val="2500813894"/>
                  </a:ext>
                </a:extLst>
              </a:tr>
              <a:tr h="370840">
                <a:tc>
                  <a:txBody>
                    <a:bodyPr/>
                    <a:lstStyle/>
                    <a:p>
                      <a:r>
                        <a:rPr lang="en-US" dirty="0"/>
                        <a:t>Persistence</a:t>
                      </a:r>
                    </a:p>
                  </a:txBody>
                  <a:tcPr/>
                </a:tc>
                <a:tc>
                  <a:txBody>
                    <a:bodyPr/>
                    <a:lstStyle/>
                    <a:p>
                      <a:r>
                        <a:rPr lang="en-US" dirty="0"/>
                        <a:t>This project </a:t>
                      </a:r>
                      <a:r>
                        <a:rPr lang="en-US" sz="1800" kern="1200" dirty="0">
                          <a:solidFill>
                            <a:schemeClr val="dk1"/>
                          </a:solidFill>
                          <a:effectLst/>
                          <a:latin typeface="+mn-lt"/>
                          <a:ea typeface="+mn-ea"/>
                          <a:cs typeface="+mn-cs"/>
                        </a:rPr>
                        <a:t>handling database concerns.</a:t>
                      </a:r>
                      <a:endParaRPr lang="en-US" dirty="0"/>
                    </a:p>
                  </a:txBody>
                  <a:tcPr/>
                </a:tc>
                <a:tc>
                  <a:txBody>
                    <a:bodyPr/>
                    <a:lstStyle/>
                    <a:p>
                      <a:r>
                        <a:rPr lang="en-US" dirty="0"/>
                        <a:t>ASP.net core </a:t>
                      </a:r>
                      <a:r>
                        <a:rPr lang="en-US" sz="1800" kern="1200" dirty="0">
                          <a:solidFill>
                            <a:schemeClr val="dk1"/>
                          </a:solidFill>
                          <a:effectLst/>
                          <a:latin typeface="+mn-lt"/>
                          <a:ea typeface="+mn-ea"/>
                          <a:cs typeface="+mn-cs"/>
                        </a:rPr>
                        <a:t>Class library</a:t>
                      </a:r>
                      <a:endParaRPr lang="en-US" dirty="0"/>
                    </a:p>
                  </a:txBody>
                  <a:tcPr/>
                </a:tc>
                <a:tc>
                  <a:txBody>
                    <a:bodyPr/>
                    <a:lstStyle/>
                    <a:p>
                      <a:r>
                        <a:rPr lang="en-US" dirty="0"/>
                        <a:t>-</a:t>
                      </a:r>
                    </a:p>
                  </a:txBody>
                  <a:tcPr/>
                </a:tc>
                <a:extLst>
                  <a:ext uri="{0D108BD9-81ED-4DB2-BD59-A6C34878D82A}">
                    <a16:rowId xmlns:a16="http://schemas.microsoft.com/office/drawing/2014/main" val="1440479817"/>
                  </a:ext>
                </a:extLst>
              </a:tr>
            </a:tbl>
          </a:graphicData>
        </a:graphic>
      </p:graphicFrame>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5</a:t>
            </a:fld>
            <a:endParaRPr lang="en-US" sz="1800" dirty="0">
              <a:solidFill>
                <a:schemeClr val="bg1"/>
              </a:solidFill>
            </a:endParaRPr>
          </a:p>
        </p:txBody>
      </p:sp>
    </p:spTree>
    <p:extLst>
      <p:ext uri="{BB962C8B-B14F-4D97-AF65-F5344CB8AC3E}">
        <p14:creationId xmlns:p14="http://schemas.microsoft.com/office/powerpoint/2010/main" val="251336876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2"/>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Technology stack &amp; Best practices</a:t>
            </a:r>
          </a:p>
        </p:txBody>
      </p:sp>
      <p:graphicFrame>
        <p:nvGraphicFramePr>
          <p:cNvPr id="2" name="Content Placeholder 1">
            <a:extLst>
              <a:ext uri="{FF2B5EF4-FFF2-40B4-BE49-F238E27FC236}">
                <a16:creationId xmlns:a16="http://schemas.microsoft.com/office/drawing/2014/main" id="{37330249-D4B2-4DA4-869D-49E429006494}"/>
              </a:ext>
            </a:extLst>
          </p:cNvPr>
          <p:cNvGraphicFramePr>
            <a:graphicFrameLocks noGrp="1"/>
          </p:cNvGraphicFramePr>
          <p:nvPr>
            <p:ph idx="1"/>
            <p:extLst>
              <p:ext uri="{D42A27DB-BD31-4B8C-83A1-F6EECF244321}">
                <p14:modId xmlns:p14="http://schemas.microsoft.com/office/powerpoint/2010/main" val="3330699295"/>
              </p:ext>
            </p:extLst>
          </p:nvPr>
        </p:nvGraphicFramePr>
        <p:xfrm>
          <a:off x="838200" y="1825625"/>
          <a:ext cx="10515600" cy="4312920"/>
        </p:xfrm>
        <a:graphic>
          <a:graphicData uri="http://schemas.openxmlformats.org/drawingml/2006/table">
            <a:tbl>
              <a:tblPr firstRow="1" bandRow="1">
                <a:tableStyleId>{5C22544A-7EE6-4342-B048-85BDC9FD1C3A}</a:tableStyleId>
              </a:tblPr>
              <a:tblGrid>
                <a:gridCol w="2342322">
                  <a:extLst>
                    <a:ext uri="{9D8B030D-6E8A-4147-A177-3AD203B41FA5}">
                      <a16:colId xmlns:a16="http://schemas.microsoft.com/office/drawing/2014/main" val="1473058222"/>
                    </a:ext>
                  </a:extLst>
                </a:gridCol>
                <a:gridCol w="8173278">
                  <a:extLst>
                    <a:ext uri="{9D8B030D-6E8A-4147-A177-3AD203B41FA5}">
                      <a16:colId xmlns:a16="http://schemas.microsoft.com/office/drawing/2014/main" val="2409060034"/>
                    </a:ext>
                  </a:extLst>
                </a:gridCol>
              </a:tblGrid>
              <a:tr h="370840">
                <a:tc>
                  <a:txBody>
                    <a:bodyPr/>
                    <a:lstStyle/>
                    <a:p>
                      <a:pPr algn="ctr"/>
                      <a:r>
                        <a:rPr lang="en-US" dirty="0"/>
                        <a:t>Backend Technologies</a:t>
                      </a:r>
                    </a:p>
                  </a:txBody>
                  <a:tcPr>
                    <a:solidFill>
                      <a:srgbClr val="C2175B"/>
                    </a:solidFill>
                  </a:tcPr>
                </a:tc>
                <a:tc>
                  <a:txBody>
                    <a:bodyPr/>
                    <a:lstStyle/>
                    <a:p>
                      <a:pPr algn="ctr"/>
                      <a:r>
                        <a:rPr lang="en-US" dirty="0"/>
                        <a:t>Reason</a:t>
                      </a:r>
                    </a:p>
                  </a:txBody>
                  <a:tcPr>
                    <a:solidFill>
                      <a:srgbClr val="C2175B"/>
                    </a:solidFill>
                  </a:tcPr>
                </a:tc>
                <a:extLst>
                  <a:ext uri="{0D108BD9-81ED-4DB2-BD59-A6C34878D82A}">
                    <a16:rowId xmlns:a16="http://schemas.microsoft.com/office/drawing/2014/main" val="189046144"/>
                  </a:ext>
                </a:extLst>
              </a:tr>
              <a:tr h="370840">
                <a:tc>
                  <a:txBody>
                    <a:bodyPr/>
                    <a:lstStyle/>
                    <a:p>
                      <a:r>
                        <a:rPr lang="en-US" dirty="0" err="1"/>
                        <a:t>.Net</a:t>
                      </a:r>
                      <a:r>
                        <a:rPr lang="en-US" dirty="0"/>
                        <a:t> Core 3.1</a:t>
                      </a:r>
                    </a:p>
                  </a:txBody>
                  <a:tcPr/>
                </a:tc>
                <a:tc>
                  <a:txBody>
                    <a:bodyPr/>
                    <a:lstStyle/>
                    <a:p>
                      <a:r>
                        <a:rPr lang="en-US" dirty="0"/>
                        <a:t>As per the initial project requirement. One of the stable </a:t>
                      </a:r>
                      <a:r>
                        <a:rPr lang="en-US" dirty="0" err="1"/>
                        <a:t>.Net</a:t>
                      </a:r>
                      <a:r>
                        <a:rPr lang="en-US" dirty="0"/>
                        <a:t> Core version. </a:t>
                      </a:r>
                    </a:p>
                  </a:txBody>
                  <a:tcPr/>
                </a:tc>
                <a:extLst>
                  <a:ext uri="{0D108BD9-81ED-4DB2-BD59-A6C34878D82A}">
                    <a16:rowId xmlns:a16="http://schemas.microsoft.com/office/drawing/2014/main" val="2561860089"/>
                  </a:ext>
                </a:extLst>
              </a:tr>
              <a:tr h="370840">
                <a:tc>
                  <a:txBody>
                    <a:bodyPr/>
                    <a:lstStyle/>
                    <a:p>
                      <a:r>
                        <a:rPr lang="en-US" dirty="0" err="1"/>
                        <a:t>NSwag</a:t>
                      </a:r>
                      <a:endParaRPr lang="en-US" dirty="0"/>
                    </a:p>
                  </a:txBody>
                  <a:tcPr/>
                </a:tc>
                <a:tc>
                  <a:txBody>
                    <a:bodyPr/>
                    <a:lstStyle/>
                    <a:p>
                      <a:r>
                        <a:rPr lang="en-US" dirty="0"/>
                        <a:t>This is </a:t>
                      </a:r>
                      <a:r>
                        <a:rPr lang="en-US" sz="1800" b="0" i="0" kern="1200" dirty="0">
                          <a:solidFill>
                            <a:schemeClr val="dk1"/>
                          </a:solidFill>
                          <a:effectLst/>
                          <a:latin typeface="+mn-lt"/>
                          <a:ea typeface="+mn-ea"/>
                          <a:cs typeface="+mn-cs"/>
                        </a:rPr>
                        <a:t>Swagger 2.0 API (</a:t>
                      </a:r>
                      <a:r>
                        <a:rPr lang="en-US" sz="1800" b="0" i="0" kern="1200" dirty="0" err="1">
                          <a:solidFill>
                            <a:schemeClr val="dk1"/>
                          </a:solidFill>
                          <a:effectLst/>
                          <a:latin typeface="+mn-lt"/>
                          <a:ea typeface="+mn-ea"/>
                          <a:cs typeface="+mn-cs"/>
                        </a:rPr>
                        <a:t>OpenAPI</a:t>
                      </a:r>
                      <a:r>
                        <a:rPr lang="en-US" sz="1800" b="0" i="0" kern="1200" dirty="0">
                          <a:solidFill>
                            <a:schemeClr val="dk1"/>
                          </a:solidFill>
                          <a:effectLst/>
                          <a:latin typeface="+mn-lt"/>
                          <a:ea typeface="+mn-ea"/>
                          <a:cs typeface="+mn-cs"/>
                        </a:rPr>
                        <a:t>) toolchain, use for generate REST API documentations.</a:t>
                      </a:r>
                      <a:endParaRPr lang="en-US" dirty="0"/>
                    </a:p>
                  </a:txBody>
                  <a:tcPr/>
                </a:tc>
                <a:extLst>
                  <a:ext uri="{0D108BD9-81ED-4DB2-BD59-A6C34878D82A}">
                    <a16:rowId xmlns:a16="http://schemas.microsoft.com/office/drawing/2014/main" val="1425131812"/>
                  </a:ext>
                </a:extLst>
              </a:tr>
              <a:tr h="370840">
                <a:tc>
                  <a:txBody>
                    <a:bodyPr/>
                    <a:lstStyle/>
                    <a:p>
                      <a:r>
                        <a:rPr lang="en-US" dirty="0" err="1"/>
                        <a:t>MediatR</a:t>
                      </a:r>
                      <a:endParaRPr lang="en-US" dirty="0"/>
                    </a:p>
                  </a:txBody>
                  <a:tcPr/>
                </a:tc>
                <a:tc>
                  <a:txBody>
                    <a:bodyPr/>
                    <a:lstStyle/>
                    <a:p>
                      <a:r>
                        <a:rPr lang="en-US" dirty="0"/>
                        <a:t>It is a </a:t>
                      </a:r>
                      <a:r>
                        <a:rPr lang="en-US" dirty="0" err="1"/>
                        <a:t>.Net</a:t>
                      </a:r>
                      <a:r>
                        <a:rPr lang="en-US" dirty="0"/>
                        <a:t> Mediator implementation package and use for CQRS pattern implementation and Event Sourcing. </a:t>
                      </a:r>
                    </a:p>
                  </a:txBody>
                  <a:tcPr/>
                </a:tc>
                <a:extLst>
                  <a:ext uri="{0D108BD9-81ED-4DB2-BD59-A6C34878D82A}">
                    <a16:rowId xmlns:a16="http://schemas.microsoft.com/office/drawing/2014/main" val="3289491020"/>
                  </a:ext>
                </a:extLst>
              </a:tr>
              <a:tr h="370840">
                <a:tc>
                  <a:txBody>
                    <a:bodyPr/>
                    <a:lstStyle/>
                    <a:p>
                      <a:r>
                        <a:rPr lang="en-US" dirty="0" err="1"/>
                        <a:t>Newtonsoft.Json</a:t>
                      </a:r>
                      <a:endParaRPr lang="en-US" dirty="0"/>
                    </a:p>
                  </a:txBody>
                  <a:tcPr/>
                </a:tc>
                <a:tc>
                  <a:txBody>
                    <a:bodyPr/>
                    <a:lstStyle/>
                    <a:p>
                      <a:r>
                        <a:rPr lang="en-US" sz="1800" b="0" i="0" kern="1200" dirty="0">
                          <a:solidFill>
                            <a:schemeClr val="dk1"/>
                          </a:solidFill>
                          <a:effectLst/>
                          <a:latin typeface="+mn-lt"/>
                          <a:ea typeface="+mn-ea"/>
                          <a:cs typeface="+mn-cs"/>
                        </a:rPr>
                        <a:t>High-performance JSON framework, used for JSON Serialization</a:t>
                      </a:r>
                      <a:endParaRPr lang="en-US" dirty="0"/>
                    </a:p>
                  </a:txBody>
                  <a:tcPr/>
                </a:tc>
                <a:extLst>
                  <a:ext uri="{0D108BD9-81ED-4DB2-BD59-A6C34878D82A}">
                    <a16:rowId xmlns:a16="http://schemas.microsoft.com/office/drawing/2014/main" val="1855804423"/>
                  </a:ext>
                </a:extLst>
              </a:tr>
              <a:tr h="370840">
                <a:tc>
                  <a:txBody>
                    <a:bodyPr/>
                    <a:lstStyle/>
                    <a:p>
                      <a:r>
                        <a:rPr lang="en-US" dirty="0" err="1"/>
                        <a:t>RestEase</a:t>
                      </a:r>
                      <a:endParaRPr lang="en-US" dirty="0"/>
                    </a:p>
                  </a:txBody>
                  <a:tcPr/>
                </a:tc>
                <a:tc>
                  <a:txBody>
                    <a:bodyPr/>
                    <a:lstStyle/>
                    <a:p>
                      <a:r>
                        <a:rPr lang="en-US" sz="1800" b="0" i="0" kern="1200" dirty="0" err="1">
                          <a:solidFill>
                            <a:schemeClr val="dk1"/>
                          </a:solidFill>
                          <a:effectLst/>
                          <a:latin typeface="+mn-lt"/>
                          <a:ea typeface="+mn-ea"/>
                          <a:cs typeface="+mn-cs"/>
                        </a:rPr>
                        <a:t>RestEase</a:t>
                      </a:r>
                      <a:r>
                        <a:rPr lang="en-US" sz="1800" b="0" i="0" kern="1200" dirty="0">
                          <a:solidFill>
                            <a:schemeClr val="dk1"/>
                          </a:solidFill>
                          <a:effectLst/>
                          <a:latin typeface="+mn-lt"/>
                          <a:ea typeface="+mn-ea"/>
                          <a:cs typeface="+mn-cs"/>
                        </a:rPr>
                        <a:t> is a little type-safe REST API client library and build on top of </a:t>
                      </a:r>
                      <a:r>
                        <a:rPr lang="en-US" sz="1800" b="0" i="0" kern="1200" dirty="0" err="1">
                          <a:solidFill>
                            <a:schemeClr val="dk1"/>
                          </a:solidFill>
                          <a:effectLst/>
                          <a:latin typeface="+mn-lt"/>
                          <a:ea typeface="+mn-ea"/>
                          <a:cs typeface="+mn-cs"/>
                        </a:rPr>
                        <a:t>HttpClient</a:t>
                      </a:r>
                      <a:r>
                        <a:rPr lang="en-US" sz="1800" b="0" i="0" kern="1200" dirty="0">
                          <a:solidFill>
                            <a:schemeClr val="dk1"/>
                          </a:solidFill>
                          <a:effectLst/>
                          <a:latin typeface="+mn-lt"/>
                          <a:ea typeface="+mn-ea"/>
                          <a:cs typeface="+mn-cs"/>
                        </a:rPr>
                        <a:t>. Having flexibility to customize the client as needed.</a:t>
                      </a:r>
                      <a:endParaRPr lang="en-US" dirty="0"/>
                    </a:p>
                  </a:txBody>
                  <a:tcPr/>
                </a:tc>
                <a:extLst>
                  <a:ext uri="{0D108BD9-81ED-4DB2-BD59-A6C34878D82A}">
                    <a16:rowId xmlns:a16="http://schemas.microsoft.com/office/drawing/2014/main" val="2154667272"/>
                  </a:ext>
                </a:extLst>
              </a:tr>
              <a:tr h="370840">
                <a:tc>
                  <a:txBody>
                    <a:bodyPr/>
                    <a:lstStyle/>
                    <a:p>
                      <a:r>
                        <a:rPr lang="en-US" dirty="0" err="1"/>
                        <a:t>XUnit</a:t>
                      </a:r>
                      <a:endParaRPr lang="en-US" dirty="0"/>
                    </a:p>
                  </a:txBody>
                  <a:tcPr/>
                </a:tc>
                <a:tc>
                  <a:txBody>
                    <a:bodyPr/>
                    <a:lstStyle/>
                    <a:p>
                      <a:r>
                        <a:rPr lang="en-US" sz="1800" b="0" i="0" kern="1200" dirty="0">
                          <a:solidFill>
                            <a:schemeClr val="dk1"/>
                          </a:solidFill>
                          <a:effectLst/>
                          <a:latin typeface="+mn-lt"/>
                          <a:ea typeface="+mn-ea"/>
                          <a:cs typeface="+mn-cs"/>
                        </a:rPr>
                        <a:t>xUnit.net is a free, open source, community-focused unit testing tool and it is the latest technology use for unit testing </a:t>
                      </a:r>
                      <a:r>
                        <a:rPr lang="en-US" sz="1800" b="0" i="0" kern="1200" dirty="0" err="1">
                          <a:solidFill>
                            <a:schemeClr val="dk1"/>
                          </a:solidFill>
                          <a:effectLst/>
                          <a:latin typeface="+mn-lt"/>
                          <a:ea typeface="+mn-ea"/>
                          <a:cs typeface="+mn-cs"/>
                        </a:rPr>
                        <a:t>.Net</a:t>
                      </a:r>
                      <a:r>
                        <a:rPr lang="en-US" sz="1800" b="0" i="0" kern="1200" dirty="0">
                          <a:solidFill>
                            <a:schemeClr val="dk1"/>
                          </a:solidFill>
                          <a:effectLst/>
                          <a:latin typeface="+mn-lt"/>
                          <a:ea typeface="+mn-ea"/>
                          <a:cs typeface="+mn-cs"/>
                        </a:rPr>
                        <a:t> languages.</a:t>
                      </a:r>
                      <a:endParaRPr lang="en-US" dirty="0"/>
                    </a:p>
                  </a:txBody>
                  <a:tcPr/>
                </a:tc>
                <a:extLst>
                  <a:ext uri="{0D108BD9-81ED-4DB2-BD59-A6C34878D82A}">
                    <a16:rowId xmlns:a16="http://schemas.microsoft.com/office/drawing/2014/main" val="1587342767"/>
                  </a:ext>
                </a:extLst>
              </a:tr>
              <a:tr h="370840">
                <a:tc>
                  <a:txBody>
                    <a:bodyPr/>
                    <a:lstStyle/>
                    <a:p>
                      <a:r>
                        <a:rPr lang="en-US" dirty="0" err="1"/>
                        <a:t>Moq</a:t>
                      </a:r>
                      <a:endParaRPr lang="en-US" dirty="0"/>
                    </a:p>
                  </a:txBody>
                  <a:tcPr/>
                </a:tc>
                <a:tc>
                  <a:txBody>
                    <a:bodyPr/>
                    <a:lstStyle/>
                    <a:p>
                      <a:r>
                        <a:rPr lang="en-US" dirty="0"/>
                        <a:t>One of popular mocking library which is use for mocking the services, repositories </a:t>
                      </a:r>
                      <a:r>
                        <a:rPr lang="en-US" dirty="0" err="1"/>
                        <a:t>ect</a:t>
                      </a:r>
                      <a:r>
                        <a:rPr lang="en-US" dirty="0"/>
                        <a:t> for unit testing.</a:t>
                      </a:r>
                    </a:p>
                  </a:txBody>
                  <a:tcPr/>
                </a:tc>
                <a:extLst>
                  <a:ext uri="{0D108BD9-81ED-4DB2-BD59-A6C34878D82A}">
                    <a16:rowId xmlns:a16="http://schemas.microsoft.com/office/drawing/2014/main" val="160475203"/>
                  </a:ext>
                </a:extLst>
              </a:tr>
            </a:tbl>
          </a:graphicData>
        </a:graphic>
      </p:graphicFrame>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6</a:t>
            </a:fld>
            <a:endParaRPr lang="en-US" sz="1800" dirty="0">
              <a:solidFill>
                <a:schemeClr val="bg1"/>
              </a:solidFill>
            </a:endParaRPr>
          </a:p>
        </p:txBody>
      </p:sp>
    </p:spTree>
    <p:extLst>
      <p:ext uri="{BB962C8B-B14F-4D97-AF65-F5344CB8AC3E}">
        <p14:creationId xmlns:p14="http://schemas.microsoft.com/office/powerpoint/2010/main" val="33101568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2"/>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Technology stack </a:t>
            </a:r>
            <a:r>
              <a:rPr lang="en-US" dirty="0" err="1"/>
              <a:t>cont</a:t>
            </a:r>
            <a:r>
              <a:rPr lang="en-US" dirty="0"/>
              <a:t>…</a:t>
            </a:r>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7</a:t>
            </a:fld>
            <a:endParaRPr lang="en-US" sz="1800" dirty="0">
              <a:solidFill>
                <a:schemeClr val="bg1"/>
              </a:solidFill>
            </a:endParaRPr>
          </a:p>
        </p:txBody>
      </p:sp>
      <p:graphicFrame>
        <p:nvGraphicFramePr>
          <p:cNvPr id="7" name="Content Placeholder 1">
            <a:extLst>
              <a:ext uri="{FF2B5EF4-FFF2-40B4-BE49-F238E27FC236}">
                <a16:creationId xmlns:a16="http://schemas.microsoft.com/office/drawing/2014/main" id="{DA0F2B86-D41D-4A22-8BB4-FC8C39BA6CE0}"/>
              </a:ext>
            </a:extLst>
          </p:cNvPr>
          <p:cNvGraphicFramePr>
            <a:graphicFrameLocks noGrp="1"/>
          </p:cNvGraphicFramePr>
          <p:nvPr>
            <p:ph idx="1"/>
            <p:extLst>
              <p:ext uri="{D42A27DB-BD31-4B8C-83A1-F6EECF244321}">
                <p14:modId xmlns:p14="http://schemas.microsoft.com/office/powerpoint/2010/main" val="3019861585"/>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2342322">
                  <a:extLst>
                    <a:ext uri="{9D8B030D-6E8A-4147-A177-3AD203B41FA5}">
                      <a16:colId xmlns:a16="http://schemas.microsoft.com/office/drawing/2014/main" val="1473058222"/>
                    </a:ext>
                  </a:extLst>
                </a:gridCol>
                <a:gridCol w="8173278">
                  <a:extLst>
                    <a:ext uri="{9D8B030D-6E8A-4147-A177-3AD203B41FA5}">
                      <a16:colId xmlns:a16="http://schemas.microsoft.com/office/drawing/2014/main" val="2409060034"/>
                    </a:ext>
                  </a:extLst>
                </a:gridCol>
              </a:tblGrid>
              <a:tr h="370840">
                <a:tc>
                  <a:txBody>
                    <a:bodyPr/>
                    <a:lstStyle/>
                    <a:p>
                      <a:pPr algn="ctr"/>
                      <a:r>
                        <a:rPr lang="en-US" dirty="0"/>
                        <a:t>Frontend Technologies</a:t>
                      </a:r>
                    </a:p>
                  </a:txBody>
                  <a:tcPr>
                    <a:solidFill>
                      <a:srgbClr val="C2175B"/>
                    </a:solidFill>
                  </a:tcPr>
                </a:tc>
                <a:tc>
                  <a:txBody>
                    <a:bodyPr/>
                    <a:lstStyle/>
                    <a:p>
                      <a:pPr algn="ctr"/>
                      <a:r>
                        <a:rPr lang="en-US" dirty="0"/>
                        <a:t>Reason</a:t>
                      </a:r>
                    </a:p>
                  </a:txBody>
                  <a:tcPr>
                    <a:solidFill>
                      <a:srgbClr val="C2175B"/>
                    </a:solidFill>
                  </a:tcPr>
                </a:tc>
                <a:extLst>
                  <a:ext uri="{0D108BD9-81ED-4DB2-BD59-A6C34878D82A}">
                    <a16:rowId xmlns:a16="http://schemas.microsoft.com/office/drawing/2014/main" val="189046144"/>
                  </a:ext>
                </a:extLst>
              </a:tr>
              <a:tr h="370840">
                <a:tc>
                  <a:txBody>
                    <a:bodyPr/>
                    <a:lstStyle/>
                    <a:p>
                      <a:r>
                        <a:rPr lang="en-US" dirty="0"/>
                        <a:t>Angular</a:t>
                      </a:r>
                    </a:p>
                  </a:txBody>
                  <a:tcPr/>
                </a:tc>
                <a:tc>
                  <a:txBody>
                    <a:bodyPr/>
                    <a:lstStyle/>
                    <a:p>
                      <a:r>
                        <a:rPr lang="en-US" dirty="0"/>
                        <a:t>Frontend JavaScript MVC Framework</a:t>
                      </a:r>
                    </a:p>
                  </a:txBody>
                  <a:tcPr/>
                </a:tc>
                <a:extLst>
                  <a:ext uri="{0D108BD9-81ED-4DB2-BD59-A6C34878D82A}">
                    <a16:rowId xmlns:a16="http://schemas.microsoft.com/office/drawing/2014/main" val="2561860089"/>
                  </a:ext>
                </a:extLst>
              </a:tr>
              <a:tr h="370840">
                <a:tc>
                  <a:txBody>
                    <a:bodyPr/>
                    <a:lstStyle/>
                    <a:p>
                      <a:r>
                        <a:rPr lang="en-US" dirty="0"/>
                        <a:t>TypeScript</a:t>
                      </a:r>
                    </a:p>
                  </a:txBody>
                  <a:tcPr/>
                </a:tc>
                <a:tc>
                  <a:txBody>
                    <a:bodyPr/>
                    <a:lstStyle/>
                    <a:p>
                      <a:r>
                        <a:rPr lang="en-US" dirty="0"/>
                        <a:t>-</a:t>
                      </a:r>
                    </a:p>
                  </a:txBody>
                  <a:tcPr/>
                </a:tc>
                <a:extLst>
                  <a:ext uri="{0D108BD9-81ED-4DB2-BD59-A6C34878D82A}">
                    <a16:rowId xmlns:a16="http://schemas.microsoft.com/office/drawing/2014/main" val="1425131812"/>
                  </a:ext>
                </a:extLst>
              </a:tr>
              <a:tr h="370840">
                <a:tc>
                  <a:txBody>
                    <a:bodyPr/>
                    <a:lstStyle/>
                    <a:p>
                      <a:r>
                        <a:rPr lang="en-US" sz="1800" b="0" i="0" kern="1200" dirty="0">
                          <a:solidFill>
                            <a:schemeClr val="dk1"/>
                          </a:solidFill>
                          <a:effectLst/>
                          <a:latin typeface="+mn-lt"/>
                          <a:ea typeface="+mn-ea"/>
                          <a:cs typeface="+mn-cs"/>
                        </a:rPr>
                        <a:t>angular/flex-layout</a:t>
                      </a:r>
                      <a:endParaRPr lang="en-US" dirty="0"/>
                    </a:p>
                  </a:txBody>
                  <a:tcPr/>
                </a:tc>
                <a:tc>
                  <a:txBody>
                    <a:bodyPr/>
                    <a:lstStyle/>
                    <a:p>
                      <a:r>
                        <a:rPr lang="en-US" dirty="0"/>
                        <a:t>Used for flex-layout designing</a:t>
                      </a:r>
                    </a:p>
                  </a:txBody>
                  <a:tcPr/>
                </a:tc>
                <a:extLst>
                  <a:ext uri="{0D108BD9-81ED-4DB2-BD59-A6C34878D82A}">
                    <a16:rowId xmlns:a16="http://schemas.microsoft.com/office/drawing/2014/main" val="3289491020"/>
                  </a:ext>
                </a:extLst>
              </a:tr>
              <a:tr h="370840">
                <a:tc>
                  <a:txBody>
                    <a:bodyPr/>
                    <a:lstStyle/>
                    <a:p>
                      <a:r>
                        <a:rPr lang="en-US" sz="1800" b="0" i="0" kern="1200" dirty="0">
                          <a:solidFill>
                            <a:schemeClr val="dk1"/>
                          </a:solidFill>
                          <a:effectLst/>
                          <a:latin typeface="+mn-lt"/>
                          <a:ea typeface="+mn-ea"/>
                          <a:cs typeface="+mn-cs"/>
                        </a:rPr>
                        <a:t>angular/material</a:t>
                      </a:r>
                      <a:endParaRPr lang="en-US" dirty="0"/>
                    </a:p>
                  </a:txBody>
                  <a:tcPr/>
                </a:tc>
                <a:tc>
                  <a:txBody>
                    <a:bodyPr/>
                    <a:lstStyle/>
                    <a:p>
                      <a:r>
                        <a:rPr lang="en-US" dirty="0"/>
                        <a:t>Providing material </a:t>
                      </a:r>
                      <a:r>
                        <a:rPr lang="en-US" dirty="0" err="1"/>
                        <a:t>ui</a:t>
                      </a:r>
                      <a:r>
                        <a:rPr lang="en-US" dirty="0"/>
                        <a:t> components</a:t>
                      </a:r>
                    </a:p>
                  </a:txBody>
                  <a:tcPr/>
                </a:tc>
                <a:extLst>
                  <a:ext uri="{0D108BD9-81ED-4DB2-BD59-A6C34878D82A}">
                    <a16:rowId xmlns:a16="http://schemas.microsoft.com/office/drawing/2014/main" val="1855804423"/>
                  </a:ext>
                </a:extLst>
              </a:tr>
            </a:tbl>
          </a:graphicData>
        </a:graphic>
      </p:graphicFrame>
    </p:spTree>
    <p:extLst>
      <p:ext uri="{BB962C8B-B14F-4D97-AF65-F5344CB8AC3E}">
        <p14:creationId xmlns:p14="http://schemas.microsoft.com/office/powerpoint/2010/main" val="14245673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a:xfrm>
            <a:off x="838200" y="365125"/>
            <a:ext cx="10515600" cy="1325563"/>
          </a:xfrm>
        </p:spPr>
        <p:txBody>
          <a:bodyPr/>
          <a:lstStyle/>
          <a:p>
            <a:r>
              <a:rPr lang="en-US" dirty="0"/>
              <a:t>Best practices</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a:xfrm>
            <a:off x="838200" y="1825625"/>
            <a:ext cx="10515600" cy="4351338"/>
          </a:xfrm>
        </p:spPr>
        <p:txBody>
          <a:bodyPr/>
          <a:lstStyle/>
          <a:p>
            <a:r>
              <a:rPr lang="en-US" dirty="0"/>
              <a:t>DDD – Domain Driven Design</a:t>
            </a:r>
          </a:p>
          <a:p>
            <a:endParaRPr lang="en-US" dirty="0"/>
          </a:p>
          <a:p>
            <a:endParaRPr lang="en-US" dirty="0"/>
          </a:p>
          <a:p>
            <a:endParaRPr lang="en-US" dirty="0"/>
          </a:p>
          <a:p>
            <a:r>
              <a:rPr lang="en-US" dirty="0"/>
              <a:t>Dependency Injection </a:t>
            </a:r>
          </a:p>
          <a:p>
            <a:endParaRPr lang="en-US" dirty="0"/>
          </a:p>
          <a:p>
            <a:endParaRPr lang="en-US" dirty="0"/>
          </a:p>
          <a:p>
            <a:endParaRPr lang="en-US" dirty="0"/>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8</a:t>
            </a:fld>
            <a:endParaRPr lang="en-US" sz="1800" dirty="0">
              <a:solidFill>
                <a:schemeClr val="bg1"/>
              </a:solidFill>
            </a:endParaRPr>
          </a:p>
        </p:txBody>
      </p:sp>
      <p:pic>
        <p:nvPicPr>
          <p:cNvPr id="2" name="Picture 1">
            <a:extLst>
              <a:ext uri="{FF2B5EF4-FFF2-40B4-BE49-F238E27FC236}">
                <a16:creationId xmlns:a16="http://schemas.microsoft.com/office/drawing/2014/main" id="{A220AC9E-7DEF-4588-820C-65873F0E21B8}"/>
              </a:ext>
            </a:extLst>
          </p:cNvPr>
          <p:cNvPicPr>
            <a:picLocks noChangeAspect="1"/>
          </p:cNvPicPr>
          <p:nvPr/>
        </p:nvPicPr>
        <p:blipFill>
          <a:blip r:embed="rId4"/>
          <a:stretch>
            <a:fillRect/>
          </a:stretch>
        </p:blipFill>
        <p:spPr>
          <a:xfrm>
            <a:off x="1200150" y="2328862"/>
            <a:ext cx="2857500" cy="1326696"/>
          </a:xfrm>
          <a:prstGeom prst="rect">
            <a:avLst/>
          </a:prstGeom>
        </p:spPr>
      </p:pic>
      <p:pic>
        <p:nvPicPr>
          <p:cNvPr id="3" name="Picture 2">
            <a:extLst>
              <a:ext uri="{FF2B5EF4-FFF2-40B4-BE49-F238E27FC236}">
                <a16:creationId xmlns:a16="http://schemas.microsoft.com/office/drawing/2014/main" id="{8DF6CC5E-05E4-4F9F-A102-29BB3E62EAF7}"/>
              </a:ext>
            </a:extLst>
          </p:cNvPr>
          <p:cNvPicPr>
            <a:picLocks noChangeAspect="1"/>
          </p:cNvPicPr>
          <p:nvPr/>
        </p:nvPicPr>
        <p:blipFill>
          <a:blip r:embed="rId5"/>
          <a:stretch>
            <a:fillRect/>
          </a:stretch>
        </p:blipFill>
        <p:spPr>
          <a:xfrm>
            <a:off x="4743450" y="2954904"/>
            <a:ext cx="6972300" cy="3257550"/>
          </a:xfrm>
          <a:prstGeom prst="rect">
            <a:avLst/>
          </a:prstGeom>
        </p:spPr>
      </p:pic>
      <p:pic>
        <p:nvPicPr>
          <p:cNvPr id="7" name="Picture 6">
            <a:extLst>
              <a:ext uri="{FF2B5EF4-FFF2-40B4-BE49-F238E27FC236}">
                <a16:creationId xmlns:a16="http://schemas.microsoft.com/office/drawing/2014/main" id="{168943FE-BB08-432F-9A1E-EC37A2CF79BC}"/>
              </a:ext>
            </a:extLst>
          </p:cNvPr>
          <p:cNvPicPr>
            <a:picLocks noChangeAspect="1"/>
          </p:cNvPicPr>
          <p:nvPr/>
        </p:nvPicPr>
        <p:blipFill>
          <a:blip r:embed="rId6"/>
          <a:stretch>
            <a:fillRect/>
          </a:stretch>
        </p:blipFill>
        <p:spPr>
          <a:xfrm>
            <a:off x="971550" y="4621779"/>
            <a:ext cx="6858000" cy="1381125"/>
          </a:xfrm>
          <a:prstGeom prst="rect">
            <a:avLst/>
          </a:prstGeom>
        </p:spPr>
      </p:pic>
    </p:spTree>
    <p:extLst>
      <p:ext uri="{BB962C8B-B14F-4D97-AF65-F5344CB8AC3E}">
        <p14:creationId xmlns:p14="http://schemas.microsoft.com/office/powerpoint/2010/main" val="1476141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1.11022E-16 2.96296E-6 L 0.05156 -0.30162 " pathEditMode="relative" rAng="0" ptsTypes="AA">
                                      <p:cBhvr>
                                        <p:cTn id="26" dur="500" fill="hold"/>
                                        <p:tgtEl>
                                          <p:spTgt spid="3"/>
                                        </p:tgtEl>
                                        <p:attrNameLst>
                                          <p:attrName>ppt_x</p:attrName>
                                          <p:attrName>ppt_y</p:attrName>
                                        </p:attrNameLst>
                                      </p:cBhvr>
                                      <p:rCtr x="2578" y="-15093"/>
                                    </p:animMotion>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83FDF-7C31-4D62-9915-B0FC6D951D76}"/>
              </a:ext>
            </a:extLst>
          </p:cNvPr>
          <p:cNvPicPr>
            <a:picLocks noChangeAspect="1"/>
          </p:cNvPicPr>
          <p:nvPr/>
        </p:nvPicPr>
        <p:blipFill>
          <a:blip r:embed="rId3"/>
          <a:stretch>
            <a:fillRect/>
          </a:stretch>
        </p:blipFill>
        <p:spPr>
          <a:xfrm>
            <a:off x="0" y="6365116"/>
            <a:ext cx="12192000" cy="492884"/>
          </a:xfrm>
          <a:prstGeom prst="rect">
            <a:avLst/>
          </a:prstGeom>
        </p:spPr>
      </p:pic>
      <p:sp>
        <p:nvSpPr>
          <p:cNvPr id="5" name="Title 4">
            <a:extLst>
              <a:ext uri="{FF2B5EF4-FFF2-40B4-BE49-F238E27FC236}">
                <a16:creationId xmlns:a16="http://schemas.microsoft.com/office/drawing/2014/main" id="{58A67EDB-B308-4952-81A1-E7254449297D}"/>
              </a:ext>
            </a:extLst>
          </p:cNvPr>
          <p:cNvSpPr>
            <a:spLocks noGrp="1"/>
          </p:cNvSpPr>
          <p:nvPr>
            <p:ph type="title"/>
          </p:nvPr>
        </p:nvSpPr>
        <p:spPr/>
        <p:txBody>
          <a:bodyPr/>
          <a:lstStyle/>
          <a:p>
            <a:r>
              <a:rPr lang="en-US" dirty="0"/>
              <a:t>Best practices </a:t>
            </a:r>
            <a:r>
              <a:rPr lang="en-US" dirty="0" err="1"/>
              <a:t>cont</a:t>
            </a:r>
            <a:r>
              <a:rPr lang="en-US" dirty="0"/>
              <a:t>…</a:t>
            </a:r>
          </a:p>
        </p:txBody>
      </p:sp>
      <p:sp>
        <p:nvSpPr>
          <p:cNvPr id="6" name="Content Placeholder 5">
            <a:extLst>
              <a:ext uri="{FF2B5EF4-FFF2-40B4-BE49-F238E27FC236}">
                <a16:creationId xmlns:a16="http://schemas.microsoft.com/office/drawing/2014/main" id="{7036A908-1604-489C-B90D-2A2A2B4BBAB3}"/>
              </a:ext>
            </a:extLst>
          </p:cNvPr>
          <p:cNvSpPr>
            <a:spLocks noGrp="1"/>
          </p:cNvSpPr>
          <p:nvPr>
            <p:ph idx="1"/>
          </p:nvPr>
        </p:nvSpPr>
        <p:spPr/>
        <p:txBody>
          <a:bodyPr/>
          <a:lstStyle/>
          <a:p>
            <a:r>
              <a:rPr lang="en-US" dirty="0"/>
              <a:t>CQRS (Command Query Responsibility Segregation) Design Pattern</a:t>
            </a:r>
          </a:p>
          <a:p>
            <a:endParaRPr lang="en-US" dirty="0"/>
          </a:p>
        </p:txBody>
      </p:sp>
      <p:sp>
        <p:nvSpPr>
          <p:cNvPr id="12" name="Slide Number Placeholder 11">
            <a:extLst>
              <a:ext uri="{FF2B5EF4-FFF2-40B4-BE49-F238E27FC236}">
                <a16:creationId xmlns:a16="http://schemas.microsoft.com/office/drawing/2014/main" id="{A47EB081-8B2B-459B-9987-89539A5DBA01}"/>
              </a:ext>
            </a:extLst>
          </p:cNvPr>
          <p:cNvSpPr>
            <a:spLocks noGrp="1"/>
          </p:cNvSpPr>
          <p:nvPr>
            <p:ph type="sldNum" sz="quarter" idx="12"/>
          </p:nvPr>
        </p:nvSpPr>
        <p:spPr/>
        <p:txBody>
          <a:bodyPr/>
          <a:lstStyle/>
          <a:p>
            <a:fld id="{E4073A9D-744A-40AC-A770-FEEEF6C6C50B}" type="slidenum">
              <a:rPr lang="en-US" sz="1800" smtClean="0">
                <a:solidFill>
                  <a:schemeClr val="bg1"/>
                </a:solidFill>
              </a:rPr>
              <a:t>9</a:t>
            </a:fld>
            <a:endParaRPr lang="en-US" sz="1800" dirty="0">
              <a:solidFill>
                <a:schemeClr val="bg1"/>
              </a:solidFill>
            </a:endParaRPr>
          </a:p>
        </p:txBody>
      </p:sp>
      <p:grpSp>
        <p:nvGrpSpPr>
          <p:cNvPr id="32" name="Group 31">
            <a:extLst>
              <a:ext uri="{FF2B5EF4-FFF2-40B4-BE49-F238E27FC236}">
                <a16:creationId xmlns:a16="http://schemas.microsoft.com/office/drawing/2014/main" id="{6F1659E8-D232-48C9-9D03-16B28F5C258F}"/>
              </a:ext>
            </a:extLst>
          </p:cNvPr>
          <p:cNvGrpSpPr/>
          <p:nvPr/>
        </p:nvGrpSpPr>
        <p:grpSpPr>
          <a:xfrm>
            <a:off x="476250" y="2419350"/>
            <a:ext cx="11515725" cy="3757613"/>
            <a:chOff x="476250" y="2419350"/>
            <a:chExt cx="11515725" cy="3757613"/>
          </a:xfrm>
        </p:grpSpPr>
        <p:sp>
          <p:nvSpPr>
            <p:cNvPr id="2" name="Oval 1">
              <a:extLst>
                <a:ext uri="{FF2B5EF4-FFF2-40B4-BE49-F238E27FC236}">
                  <a16:creationId xmlns:a16="http://schemas.microsoft.com/office/drawing/2014/main" id="{ED944E9C-A21E-4CEF-A794-743468E9365D}"/>
                </a:ext>
              </a:extLst>
            </p:cNvPr>
            <p:cNvSpPr/>
            <p:nvPr/>
          </p:nvSpPr>
          <p:spPr>
            <a:xfrm>
              <a:off x="476250" y="3143250"/>
              <a:ext cx="1181100" cy="1181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UI App</a:t>
              </a:r>
            </a:p>
          </p:txBody>
        </p:sp>
        <p:sp>
          <p:nvSpPr>
            <p:cNvPr id="3" name="Rectangle 2">
              <a:extLst>
                <a:ext uri="{FF2B5EF4-FFF2-40B4-BE49-F238E27FC236}">
                  <a16:creationId xmlns:a16="http://schemas.microsoft.com/office/drawing/2014/main" id="{8722A046-32E6-4E98-9D41-2A9DB0E72FF6}"/>
                </a:ext>
              </a:extLst>
            </p:cNvPr>
            <p:cNvSpPr/>
            <p:nvPr/>
          </p:nvSpPr>
          <p:spPr>
            <a:xfrm>
              <a:off x="2571750" y="2857500"/>
              <a:ext cx="1752600" cy="1752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API Interface</a:t>
              </a:r>
            </a:p>
          </p:txBody>
        </p:sp>
        <p:sp>
          <p:nvSpPr>
            <p:cNvPr id="8" name="Rectangle 7">
              <a:extLst>
                <a:ext uri="{FF2B5EF4-FFF2-40B4-BE49-F238E27FC236}">
                  <a16:creationId xmlns:a16="http://schemas.microsoft.com/office/drawing/2014/main" id="{A6AD2D6F-6084-4F82-9551-4665722CA4A5}"/>
                </a:ext>
              </a:extLst>
            </p:cNvPr>
            <p:cNvSpPr/>
            <p:nvPr/>
          </p:nvSpPr>
          <p:spPr>
            <a:xfrm>
              <a:off x="5238750" y="2857500"/>
              <a:ext cx="1752600" cy="1752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Command / Query Handler</a:t>
              </a:r>
            </a:p>
          </p:txBody>
        </p:sp>
        <p:sp>
          <p:nvSpPr>
            <p:cNvPr id="9" name="Rectangle 8">
              <a:extLst>
                <a:ext uri="{FF2B5EF4-FFF2-40B4-BE49-F238E27FC236}">
                  <a16:creationId xmlns:a16="http://schemas.microsoft.com/office/drawing/2014/main" id="{3D269567-C4CA-46A5-B9A8-10D5811E9488}"/>
                </a:ext>
              </a:extLst>
            </p:cNvPr>
            <p:cNvSpPr/>
            <p:nvPr/>
          </p:nvSpPr>
          <p:spPr>
            <a:xfrm>
              <a:off x="8229600" y="2419350"/>
              <a:ext cx="17526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Domain Model</a:t>
              </a:r>
            </a:p>
          </p:txBody>
        </p:sp>
        <p:sp>
          <p:nvSpPr>
            <p:cNvPr id="10" name="Rectangle 9">
              <a:extLst>
                <a:ext uri="{FF2B5EF4-FFF2-40B4-BE49-F238E27FC236}">
                  <a16:creationId xmlns:a16="http://schemas.microsoft.com/office/drawing/2014/main" id="{197083C7-7747-442F-AEA7-9BBD91FA613A}"/>
                </a:ext>
              </a:extLst>
            </p:cNvPr>
            <p:cNvSpPr/>
            <p:nvPr/>
          </p:nvSpPr>
          <p:spPr>
            <a:xfrm>
              <a:off x="8229600" y="4171950"/>
              <a:ext cx="17526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Infrastructure</a:t>
              </a:r>
            </a:p>
          </p:txBody>
        </p:sp>
        <p:sp>
          <p:nvSpPr>
            <p:cNvPr id="7" name="Flowchart: Magnetic Disk 6">
              <a:extLst>
                <a:ext uri="{FF2B5EF4-FFF2-40B4-BE49-F238E27FC236}">
                  <a16:creationId xmlns:a16="http://schemas.microsoft.com/office/drawing/2014/main" id="{E474F830-E185-4AFE-8935-0E10F35909FC}"/>
                </a:ext>
              </a:extLst>
            </p:cNvPr>
            <p:cNvSpPr/>
            <p:nvPr/>
          </p:nvSpPr>
          <p:spPr>
            <a:xfrm>
              <a:off x="10763250" y="3045619"/>
              <a:ext cx="952500" cy="8763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13" name="Straight Arrow Connector 12">
              <a:extLst>
                <a:ext uri="{FF2B5EF4-FFF2-40B4-BE49-F238E27FC236}">
                  <a16:creationId xmlns:a16="http://schemas.microsoft.com/office/drawing/2014/main" id="{420D79B3-4D62-4DF8-9670-D14E07C15CCD}"/>
                </a:ext>
              </a:extLst>
            </p:cNvPr>
            <p:cNvCxnSpPr>
              <a:cxnSpLocks/>
              <a:stCxn id="2" idx="6"/>
              <a:endCxn id="3" idx="1"/>
            </p:cNvCxnSpPr>
            <p:nvPr/>
          </p:nvCxnSpPr>
          <p:spPr>
            <a:xfrm>
              <a:off x="1657350" y="3733800"/>
              <a:ext cx="914400" cy="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98A7A77-F219-4FF5-9D22-2FDBE6365C12}"/>
                </a:ext>
              </a:extLst>
            </p:cNvPr>
            <p:cNvSpPr/>
            <p:nvPr/>
          </p:nvSpPr>
          <p:spPr>
            <a:xfrm>
              <a:off x="10487025" y="5262563"/>
              <a:ext cx="15049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API Endpoint</a:t>
              </a:r>
            </a:p>
          </p:txBody>
        </p:sp>
        <p:cxnSp>
          <p:nvCxnSpPr>
            <p:cNvPr id="18" name="Straight Arrow Connector 17">
              <a:extLst>
                <a:ext uri="{FF2B5EF4-FFF2-40B4-BE49-F238E27FC236}">
                  <a16:creationId xmlns:a16="http://schemas.microsoft.com/office/drawing/2014/main" id="{854446D0-4C20-4587-870A-BE1D60296D05}"/>
                </a:ext>
              </a:extLst>
            </p:cNvPr>
            <p:cNvCxnSpPr>
              <a:stCxn id="3" idx="3"/>
              <a:endCxn id="8" idx="1"/>
            </p:cNvCxnSpPr>
            <p:nvPr/>
          </p:nvCxnSpPr>
          <p:spPr>
            <a:xfrm>
              <a:off x="4324350" y="3733800"/>
              <a:ext cx="914400" cy="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CBE4BF-4982-42A0-A1F6-6843FC669985}"/>
                </a:ext>
              </a:extLst>
            </p:cNvPr>
            <p:cNvCxnSpPr>
              <a:stCxn id="8" idx="3"/>
              <a:endCxn id="9" idx="1"/>
            </p:cNvCxnSpPr>
            <p:nvPr/>
          </p:nvCxnSpPr>
          <p:spPr>
            <a:xfrm flipV="1">
              <a:off x="6991350" y="2857500"/>
              <a:ext cx="1238250" cy="876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C13438-AF1F-49DF-9580-F0CAC5BC0F33}"/>
                </a:ext>
              </a:extLst>
            </p:cNvPr>
            <p:cNvCxnSpPr>
              <a:stCxn id="8" idx="3"/>
              <a:endCxn id="10" idx="1"/>
            </p:cNvCxnSpPr>
            <p:nvPr/>
          </p:nvCxnSpPr>
          <p:spPr>
            <a:xfrm>
              <a:off x="6991350" y="3733800"/>
              <a:ext cx="1238250" cy="87630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A6DF44-3D2E-4EED-9784-512794666D9B}"/>
                </a:ext>
              </a:extLst>
            </p:cNvPr>
            <p:cNvCxnSpPr>
              <a:stCxn id="10" idx="3"/>
              <a:endCxn id="16" idx="0"/>
            </p:cNvCxnSpPr>
            <p:nvPr/>
          </p:nvCxnSpPr>
          <p:spPr>
            <a:xfrm>
              <a:off x="9982200" y="4610100"/>
              <a:ext cx="1257300" cy="65246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83CDEED-C9A4-4C7F-8259-8FB00AC06104}"/>
                </a:ext>
              </a:extLst>
            </p:cNvPr>
            <p:cNvCxnSpPr>
              <a:stCxn id="10" idx="3"/>
              <a:endCxn id="7" idx="2"/>
            </p:cNvCxnSpPr>
            <p:nvPr/>
          </p:nvCxnSpPr>
          <p:spPr>
            <a:xfrm flipV="1">
              <a:off x="9982200" y="3483769"/>
              <a:ext cx="781050" cy="1126331"/>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353171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4478</TotalTime>
  <Words>1113</Words>
  <Application>Microsoft Office PowerPoint</Application>
  <PresentationFormat>Widescreen</PresentationFormat>
  <Paragraphs>282</Paragraphs>
  <Slides>20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Movies Finder</vt:lpstr>
      <vt:lpstr>Content</vt:lpstr>
      <vt:lpstr>High-level project design</vt:lpstr>
      <vt:lpstr>PowerPoint Presentation</vt:lpstr>
      <vt:lpstr>PowerPoint Presentation</vt:lpstr>
      <vt:lpstr>Technology stack &amp; Best practices</vt:lpstr>
      <vt:lpstr>Technology stack cont…</vt:lpstr>
      <vt:lpstr>Best practices</vt:lpstr>
      <vt:lpstr>Best practices cont…</vt:lpstr>
      <vt:lpstr>Project structure</vt:lpstr>
      <vt:lpstr>Future Developments and Enhancements</vt:lpstr>
      <vt:lpstr>Future Developments and Enhancements Cont…</vt:lpstr>
      <vt:lpstr>Microservice Architecture and Why?</vt:lpstr>
      <vt:lpstr>PowerPoint Presentation</vt:lpstr>
      <vt:lpstr>Security</vt:lpstr>
      <vt:lpstr>Scalability and Availability </vt:lpstr>
      <vt:lpstr>Application Monitoring</vt:lpstr>
      <vt:lpstr>Deployment</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Finder</dc:title>
  <dc:creator>Admin</dc:creator>
  <cp:lastModifiedBy>Admin</cp:lastModifiedBy>
  <cp:revision>81</cp:revision>
  <dcterms:created xsi:type="dcterms:W3CDTF">2021-04-17T03:05:42Z</dcterms:created>
  <dcterms:modified xsi:type="dcterms:W3CDTF">2021-04-20T11:38:02Z</dcterms:modified>
</cp:coreProperties>
</file>