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BB4D-90E5-4D79-B6B9-C80CB3FC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D17B-0829-4B82-8712-36801247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1B7B-B9F6-40C8-9201-2A36ECA2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8C12-AF49-4626-ACB0-50B8D672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B320-001B-4441-B24B-BFBF4576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8B73-3C3A-4FE1-83A4-E5C8C964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A7DE-0687-4B4E-851A-D561C958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5CBC-C91D-4190-B697-49B830F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BF75-E830-497B-B395-6F7EB883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C01E-8C0F-48C4-A1BA-5B3A8ED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36DB1-6A2B-466F-A1A0-26AD5030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01B5-DB4A-42FB-9308-6F3640BB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0A3C-CAFD-4F49-9FCF-F2B9F759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33F5-34BC-4130-87E8-432F3BE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3AD7-75F9-4C16-9D88-1186275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493D-4C3A-44FF-93AE-6E6A8206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0F52-548D-44FA-AC53-82E9B23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9F36-5C24-449D-8E53-0F9CD073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7D29-9248-410E-A517-EBA59D1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ED3E-E503-4947-A422-5E5AC3C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ADEA-8C10-4352-9B96-82A8A34C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748B3-6B6F-4C53-8271-AA0AEB95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7451-E2D4-414F-94B2-5BA4282F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9D1C-3F8F-4A80-8B73-F0365C38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53C2-7DF4-4E8A-AB5C-EC9E921C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F56D-7F52-44CF-8E41-8C83B185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FC00-9E70-486F-AFB6-2586578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5E1AB-A069-446B-8E1C-CCA7517D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B7EE-6FFE-4B98-B0B7-81D7AF5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6671-1185-4425-BA48-455216A9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07A0-2538-4EC6-9BEA-D53AAF53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1C94-BA2B-483A-AC99-6BAE1AAA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5468-431D-4495-BD16-3283F761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FC3F-F1A5-4C1E-9152-1A7FBC5A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909C7-C3A3-4E3D-B688-AECC52927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DA804-E95A-49CC-814C-C4D67C27C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F7319-9409-46F8-929E-08F5DE8F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3084-D213-43A2-8297-CAB7B226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69225-5B1F-4AC9-A9F2-803C28A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DDD8-8DB5-4A0F-BFA6-0891A44A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304CA-D352-48B5-95B7-DBB947D7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26E6F-DF93-4E81-9882-B7CE9A6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AA45B-21E2-4A8B-A3CC-71E99EE5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0F76E-0E5E-48A9-851E-17ED93E4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83FB-8D1B-450A-A123-53FEF2C4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C730-AB6F-4303-ADEB-E49390BB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E26-950B-4E3E-962D-5158A0EC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49FC-A897-4E18-B423-E031AA67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A60A2-ECEF-4205-85C2-A73D42405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FEB5-CC3B-43DC-865B-28B246B8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0CF4-C219-4C1A-B452-8BC54A4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04ED-95BB-4829-98E0-7AD4C07C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014C-AA1A-4CD7-ABC0-05EA744E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99D3C-3589-4AD0-9580-651288B37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E8BA3-6D19-49B5-97E5-B58A83B1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896E-9B47-4FDF-864A-02C610F9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205C-12A3-418D-B8F1-A5ECFE7D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ACEE-964B-45C7-B968-1B4FBD6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664EB-841A-4848-88F1-AC1DFDF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E15A-506A-4512-B651-43CB238D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010B-BF5E-4601-AC60-F53ADADA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3D7C-AB79-4572-9DB6-F6D87ED94E0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5350-322E-4399-AA7F-67E8FA71E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9182-475F-4D52-AB44-E221B17E0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3243-7209-4624-8A0A-5C96BA37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legalcode" TargetMode="External"/><Relationship Id="rId2" Type="http://schemas.openxmlformats.org/officeDocument/2006/relationships/hyperlink" Target="https://www.denvergov.org/open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olorado.gov/Business/Recently-Approved-Liquor-Licenses-in-Colorado/htyp-tqzh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4AD1-4FF3-4C67-B891-A77A7190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1737"/>
          </a:xfrm>
        </p:spPr>
        <p:txBody>
          <a:bodyPr/>
          <a:lstStyle/>
          <a:p>
            <a:r>
              <a:rPr lang="en-US" dirty="0"/>
              <a:t>Final Four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1EBC-FC91-45F6-BDC1-EE2507EF6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1012"/>
            <a:ext cx="9144000" cy="2560637"/>
          </a:xfrm>
        </p:spPr>
        <p:txBody>
          <a:bodyPr>
            <a:normAutofit/>
          </a:bodyPr>
          <a:lstStyle/>
          <a:p>
            <a:r>
              <a:rPr lang="en-US" sz="1800" dirty="0"/>
              <a:t>Team Members:</a:t>
            </a:r>
          </a:p>
          <a:p>
            <a:r>
              <a:rPr lang="en-US" sz="1800" dirty="0"/>
              <a:t>Denton </a:t>
            </a:r>
            <a:r>
              <a:rPr lang="en-US" sz="1800" dirty="0" err="1"/>
              <a:t>Brosh</a:t>
            </a:r>
            <a:endParaRPr lang="en-US" sz="1800" dirty="0"/>
          </a:p>
          <a:p>
            <a:r>
              <a:rPr lang="en-US" sz="1800" dirty="0"/>
              <a:t>Bill </a:t>
            </a:r>
            <a:r>
              <a:rPr lang="en-US" sz="1800" dirty="0" err="1"/>
              <a:t>McCrosky</a:t>
            </a:r>
            <a:endParaRPr lang="en-US" sz="1800" dirty="0"/>
          </a:p>
          <a:p>
            <a:r>
              <a:rPr lang="en-US" sz="1800" dirty="0"/>
              <a:t>Jordan Miller</a:t>
            </a:r>
          </a:p>
          <a:p>
            <a:r>
              <a:rPr lang="en-US" sz="1800" dirty="0"/>
              <a:t>Dan O’Donnell</a:t>
            </a:r>
          </a:p>
        </p:txBody>
      </p:sp>
    </p:spTree>
    <p:extLst>
      <p:ext uri="{BB962C8B-B14F-4D97-AF65-F5344CB8AC3E}">
        <p14:creationId xmlns:p14="http://schemas.microsoft.com/office/powerpoint/2010/main" val="196457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0063-A245-4E23-9754-1319492F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– Liquor Store Openings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5D9C-EB79-4FE1-9C07-917D8E4E0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Bar chart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49EA2-B208-424F-838E-2C780C2C2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chart comments</a:t>
            </a:r>
          </a:p>
        </p:txBody>
      </p:sp>
    </p:spTree>
    <p:extLst>
      <p:ext uri="{BB962C8B-B14F-4D97-AF65-F5344CB8AC3E}">
        <p14:creationId xmlns:p14="http://schemas.microsoft.com/office/powerpoint/2010/main" val="30913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4842-8C09-45E3-9006-B4F07DBC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– </a:t>
            </a:r>
            <a:r>
              <a:rPr lang="en-US" sz="4000" dirty="0"/>
              <a:t>Placement of New Liquor Stores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4519-3758-4277-B9FF-86E9F58C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0FF0-1125-4BD2-99CA-F59221D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– Who are the new entrants?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3A2-C206-4627-8D6C-65CCB042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A64-9132-4060-B62C-EB84692D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9855-8780-4AA6-9E73-77817F3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81100"/>
            <a:ext cx="10515600" cy="4351338"/>
          </a:xfrm>
        </p:spPr>
        <p:txBody>
          <a:bodyPr/>
          <a:lstStyle/>
          <a:p>
            <a:r>
              <a:rPr lang="en-US" dirty="0"/>
              <a:t>What did we learn</a:t>
            </a:r>
          </a:p>
          <a:p>
            <a:pPr lvl="1"/>
            <a:r>
              <a:rPr lang="en-US" dirty="0"/>
              <a:t>90/10  -  90% of the time sourcing, transforming, </a:t>
            </a:r>
            <a:r>
              <a:rPr lang="en-US" dirty="0" err="1"/>
              <a:t>syntaxing</a:t>
            </a:r>
            <a:r>
              <a:rPr lang="en-US" dirty="0"/>
              <a:t>, troubleshooting (Data Jockeying); 10% - concluding</a:t>
            </a:r>
          </a:p>
          <a:p>
            <a:pPr lvl="1"/>
            <a:r>
              <a:rPr lang="en-US" dirty="0"/>
              <a:t>Inherent risk of data mining bias (impact of the many assumptions)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would we do differently</a:t>
            </a:r>
          </a:p>
          <a:p>
            <a:r>
              <a:rPr lang="en-US" dirty="0"/>
              <a:t>What did we want to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CF05-66C3-4162-862A-F469B52A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BB9BA-3ED8-4B95-9C0D-B5238A08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65" y="137400"/>
            <a:ext cx="4419601" cy="1147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98A1E-7913-490F-A5B8-7955F51A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004601"/>
            <a:ext cx="9204960" cy="878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3E0EDC-ABFE-4C44-ACA0-D196224BC8D5}"/>
              </a:ext>
            </a:extLst>
          </p:cNvPr>
          <p:cNvSpPr txBox="1"/>
          <p:nvPr/>
        </p:nvSpPr>
        <p:spPr>
          <a:xfrm>
            <a:off x="711200" y="3376190"/>
            <a:ext cx="1101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“…. Since 2016, we have identified how the new regulatory framework will affect manufacturers, wholesaler, retailers and consumers in Colorado.”   - Department of Revenue</a:t>
            </a:r>
          </a:p>
          <a:p>
            <a:endParaRPr lang="en-US" sz="2400" dirty="0"/>
          </a:p>
          <a:p>
            <a:r>
              <a:rPr lang="en-US" sz="2400" dirty="0"/>
              <a:t>Starting on January 1, 2019 consumers will be able to purchase beer over 5% sold at retail locations that previously sold only 3.2% beer.   </a:t>
            </a:r>
          </a:p>
        </p:txBody>
      </p:sp>
    </p:spTree>
    <p:extLst>
      <p:ext uri="{BB962C8B-B14F-4D97-AF65-F5344CB8AC3E}">
        <p14:creationId xmlns:p14="http://schemas.microsoft.com/office/powerpoint/2010/main" val="35071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EAB0-34EB-42A3-994D-B28E7718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CE0E-C532-400F-9EF2-F6E9C8F4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impact did the new law have on new liquor openings (count) and locations where new stores are opening.  </a:t>
            </a:r>
          </a:p>
          <a:p>
            <a:r>
              <a:rPr lang="en-US" sz="2400" dirty="0"/>
              <a:t>We focused our data analysis on 4 liquor license types </a:t>
            </a:r>
          </a:p>
          <a:p>
            <a:pPr lvl="1"/>
            <a:r>
              <a:rPr lang="en-US" sz="2000" dirty="0"/>
              <a:t>LIQUOR - FERMENTED MALT BEVERAGE</a:t>
            </a:r>
          </a:p>
          <a:p>
            <a:pPr lvl="1"/>
            <a:r>
              <a:rPr lang="en-US" sz="2000" dirty="0"/>
              <a:t>LIQUOR – RETAIL</a:t>
            </a:r>
          </a:p>
          <a:p>
            <a:pPr lvl="1"/>
            <a:r>
              <a:rPr lang="en-US" sz="2000" dirty="0"/>
              <a:t>LIQUOR - DRUG STORE</a:t>
            </a:r>
          </a:p>
          <a:p>
            <a:pPr lvl="1"/>
            <a:r>
              <a:rPr lang="en-US" sz="2000" dirty="0"/>
              <a:t>LIQUOR – STORE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01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B340-0A98-4F75-B9A6-B65A8ED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EEAF-B1EB-4D98-86F8-9757E8CF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/>
              <a:t>Active Liquor Store License Data</a:t>
            </a:r>
          </a:p>
          <a:p>
            <a:pPr marL="457200" lvl="1" indent="0">
              <a:buNone/>
            </a:pPr>
            <a:r>
              <a:rPr lang="en-US" dirty="0"/>
              <a:t>Source: City of Denver Open Data Catalog  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https://www.denvergov.org/opendata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See License terms: </a:t>
            </a:r>
            <a:r>
              <a:rPr lang="en-US" sz="1600" dirty="0">
                <a:hlinkClick r:id="rId3"/>
              </a:rPr>
              <a:t>(CC BY 3.0) 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Recently Approved Liquor Licenses in Colorado </a:t>
            </a:r>
          </a:p>
          <a:p>
            <a:pPr marL="457200" lvl="1" indent="0">
              <a:buNone/>
            </a:pPr>
            <a:r>
              <a:rPr lang="en-US" dirty="0"/>
              <a:t>Source: Colorado Information Marketplace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https://data.colorado.gov/Business/Recently-Approved-Liquor-Licenses-in-Colorado/htyp-tqzh/data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515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435B-B099-46FE-AB3C-373B9F47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87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2EEE5F6E-DB58-4BF6-8A8D-C7FA89AA706F}"/>
              </a:ext>
            </a:extLst>
          </p:cNvPr>
          <p:cNvSpPr/>
          <p:nvPr/>
        </p:nvSpPr>
        <p:spPr>
          <a:xfrm>
            <a:off x="1057910" y="1520111"/>
            <a:ext cx="1026160" cy="10160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CO. Open Data</a:t>
            </a:r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337BF239-9850-4983-A64C-870374B1B777}"/>
              </a:ext>
            </a:extLst>
          </p:cNvPr>
          <p:cNvSpPr/>
          <p:nvPr/>
        </p:nvSpPr>
        <p:spPr>
          <a:xfrm>
            <a:off x="1068070" y="2840911"/>
            <a:ext cx="1026160" cy="10160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 Info. Mkt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DA6D41-BE35-4C48-BC37-C5923F5FC1A8}"/>
              </a:ext>
            </a:extLst>
          </p:cNvPr>
          <p:cNvCxnSpPr>
            <a:cxnSpLocks/>
          </p:cNvCxnSpPr>
          <p:nvPr/>
        </p:nvCxnSpPr>
        <p:spPr>
          <a:xfrm flipV="1">
            <a:off x="2181225" y="3059351"/>
            <a:ext cx="120015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1D878-7C1A-4507-BDDA-673C2EAD0C00}"/>
              </a:ext>
            </a:extLst>
          </p:cNvPr>
          <p:cNvCxnSpPr>
            <a:cxnSpLocks/>
          </p:cNvCxnSpPr>
          <p:nvPr/>
        </p:nvCxnSpPr>
        <p:spPr>
          <a:xfrm>
            <a:off x="2181225" y="2080975"/>
            <a:ext cx="1200150" cy="45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FC87B16-AC26-42C2-B944-39FD124E5CAC}"/>
              </a:ext>
            </a:extLst>
          </p:cNvPr>
          <p:cNvSpPr/>
          <p:nvPr/>
        </p:nvSpPr>
        <p:spPr>
          <a:xfrm>
            <a:off x="3633788" y="2050574"/>
            <a:ext cx="2686050" cy="13784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Data Frames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EA42A1-376F-4B87-9D8A-C7D1B902AAFE}"/>
              </a:ext>
            </a:extLst>
          </p:cNvPr>
          <p:cNvCxnSpPr>
            <a:cxnSpLocks/>
          </p:cNvCxnSpPr>
          <p:nvPr/>
        </p:nvCxnSpPr>
        <p:spPr>
          <a:xfrm>
            <a:off x="6515100" y="275455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B52EB79-2A78-4BB4-9EEF-0E05D20507E2}"/>
              </a:ext>
            </a:extLst>
          </p:cNvPr>
          <p:cNvSpPr/>
          <p:nvPr/>
        </p:nvSpPr>
        <p:spPr>
          <a:xfrm>
            <a:off x="7924800" y="2202106"/>
            <a:ext cx="2924175" cy="11048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 Activities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5E068-1646-482C-AF06-8FF77271AC29}"/>
              </a:ext>
            </a:extLst>
          </p:cNvPr>
          <p:cNvCxnSpPr/>
          <p:nvPr/>
        </p:nvCxnSpPr>
        <p:spPr>
          <a:xfrm>
            <a:off x="9363075" y="3429000"/>
            <a:ext cx="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85297920-3673-4D9A-BAB2-2BD2F59294A2}"/>
              </a:ext>
            </a:extLst>
          </p:cNvPr>
          <p:cNvSpPr/>
          <p:nvPr/>
        </p:nvSpPr>
        <p:spPr>
          <a:xfrm>
            <a:off x="7900987" y="4006497"/>
            <a:ext cx="2924176" cy="1413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geo code API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296742-99F6-4FE4-8982-78502EBFD217}"/>
              </a:ext>
            </a:extLst>
          </p:cNvPr>
          <p:cNvCxnSpPr>
            <a:cxnSpLocks/>
          </p:cNvCxnSpPr>
          <p:nvPr/>
        </p:nvCxnSpPr>
        <p:spPr>
          <a:xfrm flipH="1">
            <a:off x="6732907" y="4778753"/>
            <a:ext cx="88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70DF1329-67A0-4E51-AC53-83787B8A3157}"/>
              </a:ext>
            </a:extLst>
          </p:cNvPr>
          <p:cNvSpPr/>
          <p:nvPr/>
        </p:nvSpPr>
        <p:spPr>
          <a:xfrm>
            <a:off x="1000126" y="4175503"/>
            <a:ext cx="2381250" cy="12267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gmap</a:t>
            </a:r>
            <a:r>
              <a:rPr lang="en-US" dirty="0"/>
              <a:t> 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44F2AD8-FB95-4A42-B977-82E698427892}"/>
              </a:ext>
            </a:extLst>
          </p:cNvPr>
          <p:cNvSpPr/>
          <p:nvPr/>
        </p:nvSpPr>
        <p:spPr>
          <a:xfrm>
            <a:off x="4581525" y="5620506"/>
            <a:ext cx="1933575" cy="101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EA995A2-6748-4E41-B965-43E6B212DB28}"/>
              </a:ext>
            </a:extLst>
          </p:cNvPr>
          <p:cNvSpPr/>
          <p:nvPr/>
        </p:nvSpPr>
        <p:spPr>
          <a:xfrm>
            <a:off x="4581525" y="4270753"/>
            <a:ext cx="1933575" cy="101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 Frames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9DC37-7D87-46F7-91BC-86960A302381}"/>
              </a:ext>
            </a:extLst>
          </p:cNvPr>
          <p:cNvCxnSpPr>
            <a:cxnSpLocks/>
          </p:cNvCxnSpPr>
          <p:nvPr/>
        </p:nvCxnSpPr>
        <p:spPr>
          <a:xfrm flipH="1">
            <a:off x="3476625" y="4713052"/>
            <a:ext cx="88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2D8088D-EBAD-46E7-9B4B-102B75A63610}"/>
              </a:ext>
            </a:extLst>
          </p:cNvPr>
          <p:cNvCxnSpPr/>
          <p:nvPr/>
        </p:nvCxnSpPr>
        <p:spPr>
          <a:xfrm>
            <a:off x="2190751" y="5553075"/>
            <a:ext cx="1943099" cy="575431"/>
          </a:xfrm>
          <a:prstGeom prst="bentConnector3">
            <a:avLst>
              <a:gd name="adj1" fmla="val 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2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CEBD-8206-46DB-91AE-9AA9F38B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Data Cleansing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85C5-E665-4A1C-9510-E81A68A2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679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Read license data formatted as CSV into Pandas data frames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Strip out calendar year from license number (</a:t>
            </a:r>
            <a:r>
              <a:rPr lang="en-US" dirty="0" err="1"/>
              <a:t>e.g</a:t>
            </a:r>
            <a:r>
              <a:rPr lang="en-US" dirty="0"/>
              <a:t> 2013-BFN-1065524	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all grocery stores that hold active liquor licenses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the number of new licenses issued by year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the businesses with liquor licenses issued prior to 2016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the businesses with liquor licenses issued 2016 and after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69DB-F7B8-498E-9F00-B118A0E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195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geo code API requests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42FD-EC92-4244-AA3A-C6C77427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351338"/>
          </a:xfrm>
        </p:spPr>
        <p:txBody>
          <a:bodyPr/>
          <a:lstStyle/>
          <a:p>
            <a:r>
              <a:rPr lang="en-US" dirty="0"/>
              <a:t>License data included x and y coordinates which weren’t useable with </a:t>
            </a:r>
            <a:r>
              <a:rPr lang="en-US" dirty="0" err="1"/>
              <a:t>gmaps</a:t>
            </a:r>
            <a:r>
              <a:rPr lang="en-US" dirty="0"/>
              <a:t> &lt;include an example&gt;</a:t>
            </a:r>
          </a:p>
          <a:p>
            <a:r>
              <a:rPr lang="en-US" dirty="0"/>
              <a:t>Built an API request to pass in the business address from the license data &lt;include an example&gt; requesting the coordinates (i.e. Latitude, Longitude) for each address</a:t>
            </a:r>
          </a:p>
          <a:p>
            <a:r>
              <a:rPr lang="en-US" dirty="0"/>
              <a:t>Issues encountered </a:t>
            </a:r>
          </a:p>
          <a:p>
            <a:pPr lvl="1"/>
            <a:r>
              <a:rPr lang="en-US" dirty="0"/>
              <a:t>Coordinates were for locations outside of Denver </a:t>
            </a:r>
          </a:p>
          <a:p>
            <a:pPr lvl="2"/>
            <a:r>
              <a:rPr lang="en-US" dirty="0"/>
              <a:t>Ownership vs. physical location</a:t>
            </a:r>
          </a:p>
          <a:p>
            <a:pPr lvl="2"/>
            <a:r>
              <a:rPr lang="en-US" dirty="0"/>
              <a:t>Similar addresses in multiple cities</a:t>
            </a:r>
          </a:p>
          <a:p>
            <a:pPr lvl="3"/>
            <a:r>
              <a:rPr lang="en-US" dirty="0"/>
              <a:t>Specified bounds on the API Request for SW Denver to NE Denver	</a:t>
            </a:r>
          </a:p>
          <a:p>
            <a:pPr lvl="4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64E5-3898-4A4F-9AD1-7EF4F252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Create Final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5F47-8A58-42F2-9DD3-8EBCED19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r>
              <a:rPr lang="en-US" dirty="0"/>
              <a:t>Appended the Latitudes and Longitudes to the master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Created 3 separate data frames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Grocery stores that sell full strength beer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Businesses with liquor licenses issued prior to 2016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Business with liquor licenses issued 2016 and after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9ED9AD6-ECB8-4AA7-BCAF-589F0DF96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5" r="16980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6F8F-2713-4784-AEC5-BA5C853D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Google gmap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28B1A8-4C99-4A36-8C23-5A761BD5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We could not get the </a:t>
            </a:r>
            <a:r>
              <a:rPr lang="en-US" sz="3200" dirty="0" err="1"/>
              <a:t>hover_over</a:t>
            </a:r>
            <a:r>
              <a:rPr lang="en-US" sz="3200" dirty="0"/>
              <a:t> feature to work so we used the </a:t>
            </a:r>
            <a:r>
              <a:rPr lang="en-US" sz="3200" dirty="0" err="1"/>
              <a:t>info_box_content</a:t>
            </a:r>
            <a:r>
              <a:rPr lang="en-US" sz="32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17984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Final Four Project</vt:lpstr>
      <vt:lpstr>Project Background</vt:lpstr>
      <vt:lpstr>Problem Statement</vt:lpstr>
      <vt:lpstr>Data Sources Used</vt:lpstr>
      <vt:lpstr>Data Flow</vt:lpstr>
      <vt:lpstr>Data Cleansing Activities</vt:lpstr>
      <vt:lpstr>Google geo code API requests </vt:lpstr>
      <vt:lpstr> Create Final Data Frames</vt:lpstr>
      <vt:lpstr>Google gmap</vt:lpstr>
      <vt:lpstr>Conclusions – Liquor Store Openings</vt:lpstr>
      <vt:lpstr>Conclusions – Placement of New Liquor Stores</vt:lpstr>
      <vt:lpstr>Conclusions – Who are the new entrants?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Four Project</dc:title>
  <dc:creator>Daniel O'Donnell</dc:creator>
  <cp:lastModifiedBy>Daniel O'Donnell</cp:lastModifiedBy>
  <cp:revision>9</cp:revision>
  <dcterms:created xsi:type="dcterms:W3CDTF">2019-04-13T18:08:44Z</dcterms:created>
  <dcterms:modified xsi:type="dcterms:W3CDTF">2019-04-13T19:40:00Z</dcterms:modified>
</cp:coreProperties>
</file>