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70" r:id="rId11"/>
    <p:sldId id="265" r:id="rId12"/>
    <p:sldId id="267" r:id="rId13"/>
    <p:sldId id="269"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563D7C-AB79-4572-9DB6-F6D87ED94E07}" type="datetimeFigureOut">
              <a:rPr lang="en-US" smtClean="0"/>
              <a:t>4/15/2019</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ACBE3243-7209-4624-8A0A-5C96BA37C711}"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31656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563D7C-AB79-4572-9DB6-F6D87ED94E07}" type="datetimeFigureOut">
              <a:rPr lang="en-US" smtClean="0"/>
              <a:t>4/15/2019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BE3243-7209-4624-8A0A-5C96BA37C711}"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39839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563D7C-AB79-4572-9DB6-F6D87ED94E07}" type="datetimeFigureOut">
              <a:rPr lang="en-US" smtClean="0"/>
              <a:t>4/15/2019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BE3243-7209-4624-8A0A-5C96BA37C711}"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60572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563D7C-AB79-4572-9DB6-F6D87ED94E07}" type="datetimeFigureOut">
              <a:rPr lang="en-US" smtClean="0"/>
              <a:t>4/15/2019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BE3243-7209-4624-8A0A-5C96BA37C711}"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10022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563D7C-AB79-4572-9DB6-F6D87ED94E07}" type="datetimeFigureOut">
              <a:rPr lang="en-US" smtClean="0"/>
              <a:t>4/15/2019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BE3243-7209-4624-8A0A-5C96BA37C711}"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39704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563D7C-AB79-4572-9DB6-F6D87ED94E07}" type="datetimeFigureOut">
              <a:rPr lang="en-US" smtClean="0"/>
              <a:t>4/15/2019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BE3243-7209-4624-8A0A-5C96BA37C711}"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0583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563D7C-AB79-4572-9DB6-F6D87ED94E07}" type="datetimeFigureOut">
              <a:rPr lang="en-US" smtClean="0"/>
              <a:t>4/15/2019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BE3243-7209-4624-8A0A-5C96BA37C711}"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18740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563D7C-AB79-4572-9DB6-F6D87ED94E07}" type="datetimeFigureOut">
              <a:rPr lang="en-US" smtClean="0"/>
              <a:t>4/15/2019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BE3243-7209-4624-8A0A-5C96BA37C711}"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06993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563D7C-AB79-4572-9DB6-F6D87ED94E07}" type="datetimeFigureOut">
              <a:rPr lang="en-US" smtClean="0"/>
              <a:t>4/15/2019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BE3243-7209-4624-8A0A-5C96BA37C711}" type="slidenum">
              <a:rPr lang="en-US" smtClean="0"/>
              <a:t>‹#›</a:t>
            </a:fld>
            <a:endParaRPr lang="en-US"/>
          </a:p>
        </p:txBody>
      </p:sp>
    </p:spTree>
    <p:extLst>
      <p:ext uri="{BB962C8B-B14F-4D97-AF65-F5344CB8AC3E}">
        <p14:creationId xmlns:p14="http://schemas.microsoft.com/office/powerpoint/2010/main" val="3671187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563D7C-AB79-4572-9DB6-F6D87ED94E07}" type="datetimeFigureOut">
              <a:rPr lang="en-US" smtClean="0"/>
              <a:t>4/15/2019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BE3243-7209-4624-8A0A-5C96BA37C711}"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0574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7563D7C-AB79-4572-9DB6-F6D87ED94E07}" type="datetimeFigureOut">
              <a:rPr lang="en-US" smtClean="0"/>
              <a:t>4/15/2019</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ACBE3243-7209-4624-8A0A-5C96BA37C711}"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4677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7563D7C-AB79-4572-9DB6-F6D87ED94E07}" type="datetimeFigureOut">
              <a:rPr lang="en-US" smtClean="0"/>
              <a:t>4/15/2019</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CBE3243-7209-4624-8A0A-5C96BA37C711}"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38946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s://www.denvergov.org/content/dam/denvergov/Portals/723/documents/HR%20500%20Foot%20Rule.pdf"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creativecommons.org/licenses/by/3.0/legalcode" TargetMode="External"/><Relationship Id="rId2" Type="http://schemas.openxmlformats.org/officeDocument/2006/relationships/hyperlink" Target="https://www.denvergov.org/opendata" TargetMode="External"/><Relationship Id="rId1" Type="http://schemas.openxmlformats.org/officeDocument/2006/relationships/slideLayout" Target="../slideLayouts/slideLayout2.xml"/><Relationship Id="rId4" Type="http://schemas.openxmlformats.org/officeDocument/2006/relationships/hyperlink" Target="https://data.colorado.gov/Business/Recently-Approved-Liquor-Licenses-in-Colorado/htyp-tqzh/dat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54AD1-4FF3-4C67-B891-A77A71901D10}"/>
              </a:ext>
            </a:extLst>
          </p:cNvPr>
          <p:cNvSpPr>
            <a:spLocks noGrp="1"/>
          </p:cNvSpPr>
          <p:nvPr>
            <p:ph type="ctrTitle"/>
          </p:nvPr>
        </p:nvSpPr>
        <p:spPr>
          <a:xfrm>
            <a:off x="2633709" y="2346434"/>
            <a:ext cx="9144000" cy="1201737"/>
          </a:xfrm>
        </p:spPr>
        <p:txBody>
          <a:bodyPr/>
          <a:lstStyle/>
          <a:p>
            <a:r>
              <a:rPr lang="en-US" dirty="0"/>
              <a:t>Final Four Project</a:t>
            </a:r>
          </a:p>
        </p:txBody>
      </p:sp>
      <p:sp>
        <p:nvSpPr>
          <p:cNvPr id="3" name="Subtitle 2">
            <a:extLst>
              <a:ext uri="{FF2B5EF4-FFF2-40B4-BE49-F238E27FC236}">
                <a16:creationId xmlns:a16="http://schemas.microsoft.com/office/drawing/2014/main" id="{D2AB1EBC-FC91-45F6-BDC1-EE2507EF67BF}"/>
              </a:ext>
            </a:extLst>
          </p:cNvPr>
          <p:cNvSpPr>
            <a:spLocks noGrp="1"/>
          </p:cNvSpPr>
          <p:nvPr>
            <p:ph type="subTitle" idx="1"/>
          </p:nvPr>
        </p:nvSpPr>
        <p:spPr>
          <a:xfrm>
            <a:off x="1524000" y="3757675"/>
            <a:ext cx="9144000" cy="2560637"/>
          </a:xfrm>
        </p:spPr>
        <p:txBody>
          <a:bodyPr>
            <a:normAutofit/>
          </a:bodyPr>
          <a:lstStyle/>
          <a:p>
            <a:r>
              <a:rPr lang="en-US" sz="1800" dirty="0"/>
              <a:t>				</a:t>
            </a:r>
            <a:r>
              <a:rPr lang="en-US" sz="1800" u="sng" dirty="0"/>
              <a:t>Team Members</a:t>
            </a:r>
            <a:r>
              <a:rPr lang="en-US" sz="1800" dirty="0"/>
              <a:t>:</a:t>
            </a:r>
          </a:p>
          <a:p>
            <a:r>
              <a:rPr lang="en-US" sz="1800" dirty="0"/>
              <a:t>				   </a:t>
            </a:r>
            <a:r>
              <a:rPr lang="en-US" sz="1400" dirty="0"/>
              <a:t>Denton </a:t>
            </a:r>
            <a:r>
              <a:rPr lang="en-US" sz="1400" dirty="0" err="1"/>
              <a:t>Brosh</a:t>
            </a:r>
            <a:endParaRPr lang="en-US" sz="1400" dirty="0"/>
          </a:p>
          <a:p>
            <a:r>
              <a:rPr lang="en-US" sz="1400" dirty="0"/>
              <a:t>				    Bill </a:t>
            </a:r>
            <a:r>
              <a:rPr lang="en-US" sz="1400" dirty="0" err="1"/>
              <a:t>McCrosky</a:t>
            </a:r>
            <a:endParaRPr lang="en-US" sz="1400" dirty="0"/>
          </a:p>
          <a:p>
            <a:r>
              <a:rPr lang="en-US" sz="1400" dirty="0"/>
              <a:t>				    Jordan Miller</a:t>
            </a:r>
          </a:p>
          <a:p>
            <a:r>
              <a:rPr lang="en-US" sz="1400" dirty="0"/>
              <a:t>				    Dan O’Donnell</a:t>
            </a:r>
          </a:p>
        </p:txBody>
      </p:sp>
      <p:pic>
        <p:nvPicPr>
          <p:cNvPr id="5" name="Picture 4">
            <a:extLst>
              <a:ext uri="{FF2B5EF4-FFF2-40B4-BE49-F238E27FC236}">
                <a16:creationId xmlns:a16="http://schemas.microsoft.com/office/drawing/2014/main" id="{F2AE7CE7-6B94-46D9-B2AF-F1F6EEDE8E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7802" y="14027"/>
            <a:ext cx="5817101" cy="2332407"/>
          </a:xfrm>
          <a:prstGeom prst="rect">
            <a:avLst/>
          </a:prstGeom>
        </p:spPr>
      </p:pic>
    </p:spTree>
    <p:extLst>
      <p:ext uri="{BB962C8B-B14F-4D97-AF65-F5344CB8AC3E}">
        <p14:creationId xmlns:p14="http://schemas.microsoft.com/office/powerpoint/2010/main" val="1964573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38F172-08B9-4BA5-B753-7D93472C0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C900681B-C4FD-40B3-B5BC-C33231614C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EAACD67-2FB5-4530-9B74-8D946F1CE9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picture containing text, map&#10;&#10;Description automatically generated">
            <a:extLst>
              <a:ext uri="{FF2B5EF4-FFF2-40B4-BE49-F238E27FC236}">
                <a16:creationId xmlns:a16="http://schemas.microsoft.com/office/drawing/2014/main" id="{1EC56F15-7E05-4A05-B33A-B9E82A807FDF}"/>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16389" r="13833" b="-1"/>
          <a:stretch/>
        </p:blipFill>
        <p:spPr>
          <a:xfrm>
            <a:off x="20" y="10"/>
            <a:ext cx="12191980" cy="6857990"/>
          </a:xfrm>
          <a:prstGeom prst="rect">
            <a:avLst/>
          </a:prstGeom>
        </p:spPr>
      </p:pic>
      <p:sp>
        <p:nvSpPr>
          <p:cNvPr id="6" name="TextBox 5">
            <a:extLst>
              <a:ext uri="{FF2B5EF4-FFF2-40B4-BE49-F238E27FC236}">
                <a16:creationId xmlns:a16="http://schemas.microsoft.com/office/drawing/2014/main" id="{652E899F-4D52-4C77-A07E-C1EC14AF6A4A}"/>
              </a:ext>
            </a:extLst>
          </p:cNvPr>
          <p:cNvSpPr txBox="1"/>
          <p:nvPr/>
        </p:nvSpPr>
        <p:spPr>
          <a:xfrm>
            <a:off x="91440" y="142240"/>
            <a:ext cx="4500880" cy="4031873"/>
          </a:xfrm>
          <a:prstGeom prst="rect">
            <a:avLst/>
          </a:prstGeom>
          <a:solidFill>
            <a:schemeClr val="bg1"/>
          </a:solidFill>
        </p:spPr>
        <p:txBody>
          <a:bodyPr wrap="square" rtlCol="0">
            <a:spAutoFit/>
          </a:bodyPr>
          <a:lstStyle/>
          <a:p>
            <a:r>
              <a:rPr lang="en-US" sz="3200" dirty="0"/>
              <a:t>Conclusions – Who are the new entrants?</a:t>
            </a:r>
          </a:p>
          <a:p>
            <a:r>
              <a:rPr lang="en-US" sz="3200" dirty="0"/>
              <a:t>	- Grocery Stores? No</a:t>
            </a:r>
          </a:p>
          <a:p>
            <a:r>
              <a:rPr lang="en-US" sz="3200" dirty="0"/>
              <a:t>	- Big Box Retailers? No</a:t>
            </a:r>
          </a:p>
          <a:p>
            <a:r>
              <a:rPr lang="en-US" sz="3200" dirty="0"/>
              <a:t> 	- Pharmacies? No</a:t>
            </a:r>
          </a:p>
          <a:p>
            <a:endParaRPr lang="en-US" sz="3200" dirty="0"/>
          </a:p>
          <a:p>
            <a:r>
              <a:rPr lang="en-US" sz="3200" dirty="0"/>
              <a:t>Independent Retailers</a:t>
            </a:r>
          </a:p>
          <a:p>
            <a:endParaRPr lang="en-US" sz="3200" dirty="0"/>
          </a:p>
        </p:txBody>
      </p:sp>
    </p:spTree>
    <p:extLst>
      <p:ext uri="{BB962C8B-B14F-4D97-AF65-F5344CB8AC3E}">
        <p14:creationId xmlns:p14="http://schemas.microsoft.com/office/powerpoint/2010/main" val="3365597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0063-A245-4E23-9754-1319492F1078}"/>
              </a:ext>
            </a:extLst>
          </p:cNvPr>
          <p:cNvSpPr>
            <a:spLocks noGrp="1"/>
          </p:cNvSpPr>
          <p:nvPr>
            <p:ph type="title"/>
          </p:nvPr>
        </p:nvSpPr>
        <p:spPr/>
        <p:txBody>
          <a:bodyPr/>
          <a:lstStyle/>
          <a:p>
            <a:r>
              <a:rPr lang="en-US" dirty="0"/>
              <a:t>Conclusions – Liquor Store Openings</a:t>
            </a:r>
          </a:p>
        </p:txBody>
      </p:sp>
      <p:sp>
        <p:nvSpPr>
          <p:cNvPr id="5" name="Content Placeholder 4">
            <a:extLst>
              <a:ext uri="{FF2B5EF4-FFF2-40B4-BE49-F238E27FC236}">
                <a16:creationId xmlns:a16="http://schemas.microsoft.com/office/drawing/2014/main" id="{0F649EA2-B208-424F-838E-2C780C2C2437}"/>
              </a:ext>
            </a:extLst>
          </p:cNvPr>
          <p:cNvSpPr>
            <a:spLocks noGrp="1"/>
          </p:cNvSpPr>
          <p:nvPr>
            <p:ph sz="half" idx="2"/>
          </p:nvPr>
        </p:nvSpPr>
        <p:spPr/>
        <p:txBody>
          <a:bodyPr>
            <a:normAutofit fontScale="85000" lnSpcReduction="10000"/>
          </a:bodyPr>
          <a:lstStyle/>
          <a:p>
            <a:r>
              <a:rPr lang="en-US" dirty="0"/>
              <a:t>Clear decline in number of approved liquor licenses beginning in 2015 (law began to take shape in 2016 before it was instituted on 1/1/19). </a:t>
            </a:r>
          </a:p>
          <a:p>
            <a:r>
              <a:rPr lang="en-US" dirty="0"/>
              <a:t>Either Prospective Independent Liquor Retailers forecast business would not be profitable due to new law OR the state of CO approves a fixed number of Liquor Licenses (now including RLS, LLDS, and FMB licenses) to public and new entrants have taken a greater percentage of approved licenses. </a:t>
            </a:r>
          </a:p>
        </p:txBody>
      </p:sp>
      <p:pic>
        <p:nvPicPr>
          <p:cNvPr id="1030" name="Picture 6">
            <a:extLst>
              <a:ext uri="{FF2B5EF4-FFF2-40B4-BE49-F238E27FC236}">
                <a16:creationId xmlns:a16="http://schemas.microsoft.com/office/drawing/2014/main" id="{4C51154A-80BD-4C8C-9870-ECFA8BAB1124}"/>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506797" y="2011363"/>
            <a:ext cx="4527031" cy="344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1338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64842-8C09-45E3-9006-B4F07DBC6123}"/>
              </a:ext>
            </a:extLst>
          </p:cNvPr>
          <p:cNvSpPr>
            <a:spLocks noGrp="1"/>
          </p:cNvSpPr>
          <p:nvPr>
            <p:ph type="title"/>
          </p:nvPr>
        </p:nvSpPr>
        <p:spPr/>
        <p:txBody>
          <a:bodyPr>
            <a:normAutofit/>
          </a:bodyPr>
          <a:lstStyle/>
          <a:p>
            <a:r>
              <a:rPr lang="en-US" dirty="0"/>
              <a:t>Conclusions – </a:t>
            </a:r>
            <a:r>
              <a:rPr lang="en-US" sz="3100" dirty="0"/>
              <a:t>Placement of New Liquor Stores</a:t>
            </a:r>
          </a:p>
        </p:txBody>
      </p:sp>
      <p:sp>
        <p:nvSpPr>
          <p:cNvPr id="3" name="Content Placeholder 2">
            <a:extLst>
              <a:ext uri="{FF2B5EF4-FFF2-40B4-BE49-F238E27FC236}">
                <a16:creationId xmlns:a16="http://schemas.microsoft.com/office/drawing/2014/main" id="{42B94519-3758-4277-B9FF-86E9F58C11DF}"/>
              </a:ext>
            </a:extLst>
          </p:cNvPr>
          <p:cNvSpPr>
            <a:spLocks noGrp="1"/>
          </p:cNvSpPr>
          <p:nvPr>
            <p:ph idx="1"/>
          </p:nvPr>
        </p:nvSpPr>
        <p:spPr/>
        <p:txBody>
          <a:bodyPr>
            <a:normAutofit fontScale="70000" lnSpcReduction="20000"/>
          </a:bodyPr>
          <a:lstStyle/>
          <a:p>
            <a:r>
              <a:rPr lang="en-US" dirty="0"/>
              <a:t>We can’t make a completely informed prediction regarding the placement of new liquor stores in Colorado</a:t>
            </a:r>
          </a:p>
          <a:p>
            <a:pPr lvl="1"/>
            <a:r>
              <a:rPr lang="en-US" dirty="0"/>
              <a:t>Is this due to the lack of data available on effects of new law? Expand on how the data is relatively new and cannot provide enough foresight to make an accurate prediction</a:t>
            </a:r>
          </a:p>
          <a:p>
            <a:r>
              <a:rPr lang="en-US" dirty="0"/>
              <a:t>Under new law,  retailers recently approved to sell full strength beer are not to be located within 1500 feet of independent liquor retailers – this has yet to be put into full effect – do “fine print” sections of new law take time to fully develop or is something else driving the lack of legislation enforcement?</a:t>
            </a:r>
          </a:p>
          <a:p>
            <a:pPr lvl="1"/>
            <a:r>
              <a:rPr lang="en-US" dirty="0"/>
              <a:t>“(Across Corona Street is) the first public school built in Denver. From (the school’s) door to (King Sooper’s) door, it’s not even 400 feet. The old law was 500. If you go by the old variances, that school is way too close for them to have alcohol. If you go by </a:t>
            </a:r>
            <a:r>
              <a:rPr lang="en-US" dirty="0">
                <a:hlinkClick r:id="rId2"/>
              </a:rPr>
              <a:t>the bill passed originally</a:t>
            </a:r>
            <a:r>
              <a:rPr lang="en-US" dirty="0"/>
              <a:t>, we’re so close that King Soopers should have bought us out before they could attain the beer. But because of the lobbying of Coors mostly and some other companies, they gave this specific King Soopers a variance.” – Businessden.com</a:t>
            </a:r>
          </a:p>
          <a:p>
            <a:r>
              <a:rPr lang="en-US" dirty="0"/>
              <a:t>From our research, assuming all parts of new law are put into place as 2019 progresses, we hope to see the locations of newly minted full beer retailers to adhere to new law requirements in relation to independent liquor retailers</a:t>
            </a:r>
          </a:p>
        </p:txBody>
      </p:sp>
    </p:spTree>
    <p:extLst>
      <p:ext uri="{BB962C8B-B14F-4D97-AF65-F5344CB8AC3E}">
        <p14:creationId xmlns:p14="http://schemas.microsoft.com/office/powerpoint/2010/main" val="4229485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3FFDA-282B-4B96-9ED2-CE67C7D302E1}"/>
              </a:ext>
            </a:extLst>
          </p:cNvPr>
          <p:cNvSpPr>
            <a:spLocks noGrp="1"/>
          </p:cNvSpPr>
          <p:nvPr>
            <p:ph type="title"/>
          </p:nvPr>
        </p:nvSpPr>
        <p:spPr/>
        <p:txBody>
          <a:bodyPr/>
          <a:lstStyle/>
          <a:p>
            <a:r>
              <a:rPr lang="en-US" dirty="0"/>
              <a:t>CONCLUSIONS – </a:t>
            </a:r>
            <a:r>
              <a:rPr lang="en-US" sz="2800" dirty="0"/>
              <a:t>EFFECTS OF NEW LAW TOWARDS INDEPENDENT LIQUOR RETAILERS</a:t>
            </a:r>
          </a:p>
        </p:txBody>
      </p:sp>
      <p:sp>
        <p:nvSpPr>
          <p:cNvPr id="3" name="Content Placeholder 2">
            <a:extLst>
              <a:ext uri="{FF2B5EF4-FFF2-40B4-BE49-F238E27FC236}">
                <a16:creationId xmlns:a16="http://schemas.microsoft.com/office/drawing/2014/main" id="{164A8736-A0F2-4662-9B3D-3DD2975BA214}"/>
              </a:ext>
            </a:extLst>
          </p:cNvPr>
          <p:cNvSpPr>
            <a:spLocks noGrp="1"/>
          </p:cNvSpPr>
          <p:nvPr>
            <p:ph idx="1"/>
          </p:nvPr>
        </p:nvSpPr>
        <p:spPr>
          <a:xfrm>
            <a:off x="1451579" y="2015732"/>
            <a:ext cx="9603275" cy="3896796"/>
          </a:xfrm>
        </p:spPr>
        <p:txBody>
          <a:bodyPr>
            <a:normAutofit fontScale="77500" lnSpcReduction="20000"/>
          </a:bodyPr>
          <a:lstStyle/>
          <a:p>
            <a:r>
              <a:rPr lang="en-US" dirty="0"/>
              <a:t>Will the new liquor laws in Colorado put independent liquor retailers out of business?</a:t>
            </a:r>
          </a:p>
          <a:p>
            <a:pPr lvl="1"/>
            <a:r>
              <a:rPr lang="en-US" dirty="0"/>
              <a:t>Unfortunately, it’s to early to predict.  The new law has been in place for just over four months; sales figures from both independent retailers and new entrants are not yet publicly available.</a:t>
            </a:r>
          </a:p>
          <a:p>
            <a:pPr lvl="2"/>
            <a:r>
              <a:rPr lang="en-US" dirty="0"/>
              <a:t>11 News reached out to grocery stores like Safeway and King Soopers to see how the law change impacted their beer sales. Both chains said they could not release specific numbers for competitive reasons but said customers are responding well. – KKTV 11 News</a:t>
            </a:r>
          </a:p>
          <a:p>
            <a:pPr lvl="1"/>
            <a:r>
              <a:rPr lang="en-US" dirty="0"/>
              <a:t>Interviews with an array of independent liquor retailers regarding the new law effects have yielded mixed results:</a:t>
            </a:r>
          </a:p>
          <a:p>
            <a:pPr lvl="2"/>
            <a:r>
              <a:rPr lang="en-US" dirty="0"/>
              <a:t>“My beer sales are about only 20-25 percent. I’m about 50 percent liquor,” said Gregor </a:t>
            </a:r>
            <a:r>
              <a:rPr lang="en-US" dirty="0" err="1"/>
              <a:t>Huesgen</a:t>
            </a:r>
            <a:r>
              <a:rPr lang="en-US" dirty="0"/>
              <a:t>, who owns Downtown Fine Spirits and Wines. “I basically planned for that in the last 3-4 years.” – KKTV 11 News</a:t>
            </a:r>
          </a:p>
          <a:p>
            <a:pPr lvl="2"/>
            <a:r>
              <a:rPr lang="en-US" dirty="0"/>
              <a:t>“I think people just braced for World War III, and it wasn’t bad at all,” said Justin Roach, the general manager for Veterans Wine and Liquor. “It was actually pretty laid back. We have a very, very good customer base, and they just stuck with us. We’ve been doing great.” – KKTV 11 News</a:t>
            </a:r>
          </a:p>
          <a:p>
            <a:pPr lvl="2"/>
            <a:r>
              <a:rPr lang="en-US" dirty="0"/>
              <a:t>“It’s going to affect a lot of small business owners. We can’t compete with King Soopers and Safeway. They can afford to buy hundreds of cases, because they’re a corporation. I can’t afford that. The law isn’t fair. I heard 300 small businesses in Colorado are going to be closed. “ – businessden.com</a:t>
            </a:r>
          </a:p>
          <a:p>
            <a:pPr lvl="2"/>
            <a:r>
              <a:rPr lang="en-US" dirty="0"/>
              <a:t>“It’ll affect our business tremendously. Over 60 percent of our revenue is from beer sales. We have a strong customer base, but we’ve heard a lot of people say that one-stop shopping is easier for them. So that hurts us.” – businessden.com</a:t>
            </a:r>
          </a:p>
          <a:p>
            <a:pPr lvl="2"/>
            <a:endParaRPr lang="en-US" dirty="0"/>
          </a:p>
          <a:p>
            <a:endParaRPr lang="en-US" dirty="0"/>
          </a:p>
          <a:p>
            <a:pPr marL="0" indent="0">
              <a:buNone/>
            </a:pPr>
            <a:endParaRPr lang="en-US" dirty="0"/>
          </a:p>
          <a:p>
            <a:endParaRPr lang="en-US" dirty="0"/>
          </a:p>
          <a:p>
            <a:pPr marL="457200" lvl="1" indent="0">
              <a:buNone/>
            </a:pPr>
            <a:endParaRPr lang="en-US" dirty="0"/>
          </a:p>
        </p:txBody>
      </p:sp>
    </p:spTree>
    <p:extLst>
      <p:ext uri="{BB962C8B-B14F-4D97-AF65-F5344CB8AC3E}">
        <p14:creationId xmlns:p14="http://schemas.microsoft.com/office/powerpoint/2010/main" val="3448709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24A64-9132-4060-B62C-EB84692D3229}"/>
              </a:ext>
            </a:extLst>
          </p:cNvPr>
          <p:cNvSpPr>
            <a:spLocks noGrp="1"/>
          </p:cNvSpPr>
          <p:nvPr>
            <p:ph type="title"/>
          </p:nvPr>
        </p:nvSpPr>
        <p:spPr>
          <a:xfrm>
            <a:off x="838200" y="365125"/>
            <a:ext cx="10515600" cy="644525"/>
          </a:xfrm>
        </p:spPr>
        <p:txBody>
          <a:bodyPr>
            <a:normAutofit/>
          </a:bodyPr>
          <a:lstStyle/>
          <a:p>
            <a:r>
              <a:rPr lang="en-US" dirty="0"/>
              <a:t>Post Mortem</a:t>
            </a:r>
          </a:p>
        </p:txBody>
      </p:sp>
      <p:sp>
        <p:nvSpPr>
          <p:cNvPr id="3" name="Content Placeholder 2">
            <a:extLst>
              <a:ext uri="{FF2B5EF4-FFF2-40B4-BE49-F238E27FC236}">
                <a16:creationId xmlns:a16="http://schemas.microsoft.com/office/drawing/2014/main" id="{135D9855-8780-4AA6-9E73-77817F3C4EFD}"/>
              </a:ext>
            </a:extLst>
          </p:cNvPr>
          <p:cNvSpPr>
            <a:spLocks noGrp="1"/>
          </p:cNvSpPr>
          <p:nvPr>
            <p:ph idx="1"/>
          </p:nvPr>
        </p:nvSpPr>
        <p:spPr>
          <a:xfrm>
            <a:off x="1037208" y="1891314"/>
            <a:ext cx="10515600" cy="2487646"/>
          </a:xfrm>
        </p:spPr>
        <p:txBody>
          <a:bodyPr/>
          <a:lstStyle/>
          <a:p>
            <a:r>
              <a:rPr lang="en-US" dirty="0"/>
              <a:t>What did we learn</a:t>
            </a:r>
          </a:p>
          <a:p>
            <a:pPr lvl="1"/>
            <a:r>
              <a:rPr lang="en-US" dirty="0"/>
              <a:t>90/10  -  90% of the time sourcing, transforming, </a:t>
            </a:r>
            <a:r>
              <a:rPr lang="en-US" dirty="0" err="1"/>
              <a:t>syntaxing</a:t>
            </a:r>
            <a:r>
              <a:rPr lang="en-US" dirty="0"/>
              <a:t>, troubleshooting (Data Jockeying); 10% - concluding</a:t>
            </a:r>
          </a:p>
          <a:p>
            <a:pPr lvl="1"/>
            <a:r>
              <a:rPr lang="en-US" dirty="0"/>
              <a:t>Inherent risk of data mining bias (impact of the many assumptions)</a:t>
            </a:r>
          </a:p>
          <a:p>
            <a:endParaRPr lang="en-US" dirty="0"/>
          </a:p>
          <a:p>
            <a:endParaRPr lang="en-US" dirty="0"/>
          </a:p>
        </p:txBody>
      </p:sp>
    </p:spTree>
    <p:extLst>
      <p:ext uri="{BB962C8B-B14F-4D97-AF65-F5344CB8AC3E}">
        <p14:creationId xmlns:p14="http://schemas.microsoft.com/office/powerpoint/2010/main" val="1220387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DCF05-66C3-4162-862A-F469B52AC5B3}"/>
              </a:ext>
            </a:extLst>
          </p:cNvPr>
          <p:cNvSpPr>
            <a:spLocks noGrp="1"/>
          </p:cNvSpPr>
          <p:nvPr>
            <p:ph type="title"/>
          </p:nvPr>
        </p:nvSpPr>
        <p:spPr>
          <a:xfrm>
            <a:off x="838200" y="365126"/>
            <a:ext cx="10515600" cy="844550"/>
          </a:xfrm>
        </p:spPr>
        <p:txBody>
          <a:bodyPr/>
          <a:lstStyle/>
          <a:p>
            <a:r>
              <a:rPr lang="en-US" dirty="0"/>
              <a:t>Project Background</a:t>
            </a:r>
          </a:p>
        </p:txBody>
      </p:sp>
      <p:pic>
        <p:nvPicPr>
          <p:cNvPr id="6" name="Picture 5">
            <a:extLst>
              <a:ext uri="{FF2B5EF4-FFF2-40B4-BE49-F238E27FC236}">
                <a16:creationId xmlns:a16="http://schemas.microsoft.com/office/drawing/2014/main" id="{AE5BB9BA-3ED8-4B95-9C0D-B5238A089B19}"/>
              </a:ext>
            </a:extLst>
          </p:cNvPr>
          <p:cNvPicPr>
            <a:picLocks noChangeAspect="1"/>
          </p:cNvPicPr>
          <p:nvPr/>
        </p:nvPicPr>
        <p:blipFill>
          <a:blip r:embed="rId2"/>
          <a:stretch>
            <a:fillRect/>
          </a:stretch>
        </p:blipFill>
        <p:spPr>
          <a:xfrm>
            <a:off x="6717665" y="137400"/>
            <a:ext cx="4419601" cy="1147602"/>
          </a:xfrm>
          <a:prstGeom prst="rect">
            <a:avLst/>
          </a:prstGeom>
        </p:spPr>
      </p:pic>
      <p:pic>
        <p:nvPicPr>
          <p:cNvPr id="8" name="Picture 7">
            <a:extLst>
              <a:ext uri="{FF2B5EF4-FFF2-40B4-BE49-F238E27FC236}">
                <a16:creationId xmlns:a16="http://schemas.microsoft.com/office/drawing/2014/main" id="{1DC98A1E-7913-490F-A5B8-7955F51A6D59}"/>
              </a:ext>
            </a:extLst>
          </p:cNvPr>
          <p:cNvPicPr>
            <a:picLocks noChangeAspect="1"/>
          </p:cNvPicPr>
          <p:nvPr/>
        </p:nvPicPr>
        <p:blipFill>
          <a:blip r:embed="rId3"/>
          <a:stretch>
            <a:fillRect/>
          </a:stretch>
        </p:blipFill>
        <p:spPr>
          <a:xfrm>
            <a:off x="711200" y="2004601"/>
            <a:ext cx="9204960" cy="878284"/>
          </a:xfrm>
          <a:prstGeom prst="rect">
            <a:avLst/>
          </a:prstGeom>
        </p:spPr>
      </p:pic>
      <p:sp>
        <p:nvSpPr>
          <p:cNvPr id="10" name="TextBox 9">
            <a:extLst>
              <a:ext uri="{FF2B5EF4-FFF2-40B4-BE49-F238E27FC236}">
                <a16:creationId xmlns:a16="http://schemas.microsoft.com/office/drawing/2014/main" id="{F03E0EDC-ABFE-4C44-ACA0-D196224BC8D5}"/>
              </a:ext>
            </a:extLst>
          </p:cNvPr>
          <p:cNvSpPr txBox="1"/>
          <p:nvPr/>
        </p:nvSpPr>
        <p:spPr>
          <a:xfrm>
            <a:off x="711200" y="3076554"/>
            <a:ext cx="11015579" cy="2831544"/>
          </a:xfrm>
          <a:prstGeom prst="rect">
            <a:avLst/>
          </a:prstGeom>
          <a:noFill/>
        </p:spPr>
        <p:txBody>
          <a:bodyPr wrap="square" rtlCol="0">
            <a:spAutoFit/>
          </a:bodyPr>
          <a:lstStyle/>
          <a:p>
            <a:r>
              <a:rPr lang="en-US" dirty="0"/>
              <a:t>Starting January 1, 2019 consumers will be able to purchase full-strength beer at retail locations (Retail liquor stores (RLS), liquor-licensed drugstores (LLDS) and fermented malt beverage (FMB) off-premises licensees) which previously sold only 3.2% strength beer.   </a:t>
            </a:r>
          </a:p>
          <a:p>
            <a:r>
              <a:rPr lang="en-US" sz="2400" dirty="0"/>
              <a:t>	</a:t>
            </a:r>
            <a:r>
              <a:rPr lang="en-US" sz="1600" dirty="0"/>
              <a:t>- This does not include wine and spirits, both of which continue to be sold only at shops of licensed independent liquor 		retailers</a:t>
            </a:r>
          </a:p>
          <a:p>
            <a:endParaRPr lang="en-US" sz="2400" dirty="0"/>
          </a:p>
          <a:p>
            <a:r>
              <a:rPr lang="en-US" dirty="0"/>
              <a:t>“…. Since 2016, we have identified how the new regulatory framework will affect manufacturers, wholesaler, retailers and consumers in Colorado.”   - Department of Revenue</a:t>
            </a:r>
          </a:p>
          <a:p>
            <a:endParaRPr lang="en-US" sz="2400" dirty="0"/>
          </a:p>
        </p:txBody>
      </p:sp>
    </p:spTree>
    <p:extLst>
      <p:ext uri="{BB962C8B-B14F-4D97-AF65-F5344CB8AC3E}">
        <p14:creationId xmlns:p14="http://schemas.microsoft.com/office/powerpoint/2010/main" val="3507190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1EAB0-34EB-42A3-994D-B28E77181C81}"/>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BC27CE0E-C532-400F-9EF2-F6E9C8F4A499}"/>
              </a:ext>
            </a:extLst>
          </p:cNvPr>
          <p:cNvSpPr>
            <a:spLocks noGrp="1"/>
          </p:cNvSpPr>
          <p:nvPr>
            <p:ph idx="1"/>
          </p:nvPr>
        </p:nvSpPr>
        <p:spPr/>
        <p:txBody>
          <a:bodyPr>
            <a:normAutofit fontScale="70000" lnSpcReduction="20000"/>
          </a:bodyPr>
          <a:lstStyle/>
          <a:p>
            <a:r>
              <a:rPr lang="en-US" sz="2400" dirty="0"/>
              <a:t>How large of an impact does new state law have on current independent liquor retailers, number of recently submitted independent liquor licenses applications (count) and locations where new stores are opening? </a:t>
            </a:r>
          </a:p>
          <a:p>
            <a:r>
              <a:rPr lang="en-US" sz="2400" dirty="0"/>
              <a:t>In order to answers these questions, we focused our data analysis on 4 liquor license types </a:t>
            </a:r>
          </a:p>
          <a:p>
            <a:pPr lvl="1"/>
            <a:r>
              <a:rPr lang="en-US" sz="2000" dirty="0"/>
              <a:t>LIQUOR - FERMENTED MALT BEVERAGE</a:t>
            </a:r>
          </a:p>
          <a:p>
            <a:pPr lvl="2"/>
            <a:r>
              <a:rPr lang="en-US" sz="1600" dirty="0"/>
              <a:t>Grocery Stores (think King Soopers, Safeway, etc.)</a:t>
            </a:r>
          </a:p>
          <a:p>
            <a:pPr lvl="1"/>
            <a:r>
              <a:rPr lang="en-US" sz="2000" dirty="0"/>
              <a:t>LIQUOR – RETAIL</a:t>
            </a:r>
          </a:p>
          <a:p>
            <a:pPr lvl="2"/>
            <a:r>
              <a:rPr lang="en-US" sz="1600" dirty="0"/>
              <a:t>Big Box Retailers (think Target, Wal-Mart, etc.)</a:t>
            </a:r>
          </a:p>
          <a:p>
            <a:pPr lvl="1"/>
            <a:r>
              <a:rPr lang="en-US" sz="2000" dirty="0"/>
              <a:t>LIQUOR - DRUG STORE</a:t>
            </a:r>
          </a:p>
          <a:p>
            <a:pPr lvl="2"/>
            <a:r>
              <a:rPr lang="en-US" dirty="0"/>
              <a:t>Pharmacies</a:t>
            </a:r>
            <a:r>
              <a:rPr lang="en-US" sz="1600" dirty="0"/>
              <a:t> (think CVS, Walgreens, etc.)</a:t>
            </a:r>
          </a:p>
          <a:p>
            <a:pPr lvl="1"/>
            <a:r>
              <a:rPr lang="en-US" sz="2000" dirty="0"/>
              <a:t>LIQUOR – STORE</a:t>
            </a:r>
          </a:p>
          <a:p>
            <a:pPr lvl="2"/>
            <a:r>
              <a:rPr lang="en-US" sz="1600" dirty="0"/>
              <a:t>Independent Retail Liquor Stores (think Morgan’s Liquor down the street)</a:t>
            </a:r>
          </a:p>
          <a:p>
            <a:pPr lvl="1"/>
            <a:endParaRPr lang="en-US" sz="2000" dirty="0"/>
          </a:p>
          <a:p>
            <a:endParaRPr lang="en-US" sz="2400" dirty="0"/>
          </a:p>
        </p:txBody>
      </p:sp>
    </p:spTree>
    <p:extLst>
      <p:ext uri="{BB962C8B-B14F-4D97-AF65-F5344CB8AC3E}">
        <p14:creationId xmlns:p14="http://schemas.microsoft.com/office/powerpoint/2010/main" val="971010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2B340-0A98-4F75-B9A6-B65A8ED2E202}"/>
              </a:ext>
            </a:extLst>
          </p:cNvPr>
          <p:cNvSpPr>
            <a:spLocks noGrp="1"/>
          </p:cNvSpPr>
          <p:nvPr>
            <p:ph type="title"/>
          </p:nvPr>
        </p:nvSpPr>
        <p:spPr/>
        <p:txBody>
          <a:bodyPr/>
          <a:lstStyle/>
          <a:p>
            <a:r>
              <a:rPr lang="en-US" dirty="0"/>
              <a:t>Data Sources Used</a:t>
            </a:r>
          </a:p>
        </p:txBody>
      </p:sp>
      <p:sp>
        <p:nvSpPr>
          <p:cNvPr id="3" name="Content Placeholder 2">
            <a:extLst>
              <a:ext uri="{FF2B5EF4-FFF2-40B4-BE49-F238E27FC236}">
                <a16:creationId xmlns:a16="http://schemas.microsoft.com/office/drawing/2014/main" id="{FA35EEAF-B1EB-4D98-86F8-9757E8CFBD0C}"/>
              </a:ext>
            </a:extLst>
          </p:cNvPr>
          <p:cNvSpPr>
            <a:spLocks noGrp="1"/>
          </p:cNvSpPr>
          <p:nvPr>
            <p:ph idx="1"/>
          </p:nvPr>
        </p:nvSpPr>
        <p:spPr>
          <a:xfrm>
            <a:off x="838200" y="1854200"/>
            <a:ext cx="10515600" cy="4351338"/>
          </a:xfrm>
        </p:spPr>
        <p:txBody>
          <a:bodyPr/>
          <a:lstStyle/>
          <a:p>
            <a:r>
              <a:rPr lang="en-US" dirty="0"/>
              <a:t>Active Liquor Store License Data</a:t>
            </a:r>
          </a:p>
          <a:p>
            <a:pPr marL="457200" lvl="1" indent="0">
              <a:buNone/>
            </a:pPr>
            <a:r>
              <a:rPr lang="en-US" dirty="0"/>
              <a:t>Source: City of Denver Open Data Catalog   </a:t>
            </a:r>
          </a:p>
          <a:p>
            <a:pPr marL="457200" lvl="1" indent="0">
              <a:buNone/>
            </a:pPr>
            <a:r>
              <a:rPr lang="en-US" dirty="0">
                <a:hlinkClick r:id="rId2"/>
              </a:rPr>
              <a:t>https://www.denvergov.org/opendata</a:t>
            </a:r>
            <a:endParaRPr lang="en-US" dirty="0"/>
          </a:p>
          <a:p>
            <a:pPr marL="457200" lvl="1" indent="0">
              <a:buNone/>
            </a:pPr>
            <a:r>
              <a:rPr lang="en-US" sz="1600" dirty="0"/>
              <a:t>See License terms: </a:t>
            </a:r>
            <a:r>
              <a:rPr lang="en-US" sz="1600" dirty="0">
                <a:hlinkClick r:id="rId3"/>
              </a:rPr>
              <a:t>(CC BY 3.0) </a:t>
            </a:r>
            <a:endParaRPr lang="en-US" dirty="0"/>
          </a:p>
          <a:p>
            <a:r>
              <a:rPr lang="en-US" dirty="0"/>
              <a:t>Recently Approved Liquor Licenses in Colorado</a:t>
            </a:r>
          </a:p>
          <a:p>
            <a:pPr marL="457200" lvl="1" indent="0">
              <a:buNone/>
            </a:pPr>
            <a:r>
              <a:rPr lang="en-US" dirty="0"/>
              <a:t> Source: Colorado Information Marketplace</a:t>
            </a:r>
          </a:p>
          <a:p>
            <a:pPr marL="457200" lvl="1" indent="0">
              <a:buNone/>
            </a:pPr>
            <a:r>
              <a:rPr lang="en-US" dirty="0">
                <a:hlinkClick r:id="rId4"/>
              </a:rPr>
              <a:t>https://data.colorado.gov/Business/Recently-Approved-Liquor-Licenses-in-Colorado/htyp-tqzh/data</a:t>
            </a:r>
            <a:r>
              <a:rPr lang="en-US" dirty="0"/>
              <a:t>	</a:t>
            </a:r>
          </a:p>
          <a:p>
            <a:r>
              <a:rPr lang="en-US" dirty="0"/>
              <a:t>Google geocodes – some x and y coordinates from the above data sources weren’t usable in our google maps data visualization</a:t>
            </a:r>
          </a:p>
          <a:p>
            <a:endParaRPr lang="en-US" dirty="0"/>
          </a:p>
          <a:p>
            <a:endParaRPr lang="en-US" dirty="0"/>
          </a:p>
        </p:txBody>
      </p:sp>
    </p:spTree>
    <p:extLst>
      <p:ext uri="{BB962C8B-B14F-4D97-AF65-F5344CB8AC3E}">
        <p14:creationId xmlns:p14="http://schemas.microsoft.com/office/powerpoint/2010/main" val="4255151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2435B-B099-46FE-AB3C-373B9F473415}"/>
              </a:ext>
            </a:extLst>
          </p:cNvPr>
          <p:cNvSpPr>
            <a:spLocks noGrp="1"/>
          </p:cNvSpPr>
          <p:nvPr>
            <p:ph type="title"/>
          </p:nvPr>
        </p:nvSpPr>
        <p:spPr>
          <a:xfrm>
            <a:off x="838200" y="365125"/>
            <a:ext cx="10515600" cy="1120879"/>
          </a:xfrm>
        </p:spPr>
        <p:txBody>
          <a:bodyPr/>
          <a:lstStyle/>
          <a:p>
            <a:r>
              <a:rPr lang="en-US" dirty="0"/>
              <a:t>Data Flow</a:t>
            </a:r>
          </a:p>
        </p:txBody>
      </p:sp>
      <p:sp>
        <p:nvSpPr>
          <p:cNvPr id="6" name="Flowchart: Sequential Access Storage 5">
            <a:extLst>
              <a:ext uri="{FF2B5EF4-FFF2-40B4-BE49-F238E27FC236}">
                <a16:creationId xmlns:a16="http://schemas.microsoft.com/office/drawing/2014/main" id="{2EEE5F6E-DB58-4BF6-8A8D-C7FA89AA706F}"/>
              </a:ext>
            </a:extLst>
          </p:cNvPr>
          <p:cNvSpPr/>
          <p:nvPr/>
        </p:nvSpPr>
        <p:spPr>
          <a:xfrm>
            <a:off x="902652" y="1608378"/>
            <a:ext cx="1026160" cy="1016000"/>
          </a:xfrm>
          <a:prstGeom prst="flowChartMagnetic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 Open Data</a:t>
            </a:r>
          </a:p>
        </p:txBody>
      </p:sp>
      <p:sp>
        <p:nvSpPr>
          <p:cNvPr id="7" name="Flowchart: Sequential Access Storage 6">
            <a:extLst>
              <a:ext uri="{FF2B5EF4-FFF2-40B4-BE49-F238E27FC236}">
                <a16:creationId xmlns:a16="http://schemas.microsoft.com/office/drawing/2014/main" id="{337BF239-9850-4983-A64C-870374B1B777}"/>
              </a:ext>
            </a:extLst>
          </p:cNvPr>
          <p:cNvSpPr/>
          <p:nvPr/>
        </p:nvSpPr>
        <p:spPr>
          <a:xfrm>
            <a:off x="1068070" y="2840911"/>
            <a:ext cx="1026160" cy="1016000"/>
          </a:xfrm>
          <a:prstGeom prst="flowChartMagnetic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 Info. Mkt</a:t>
            </a:r>
          </a:p>
        </p:txBody>
      </p:sp>
      <p:cxnSp>
        <p:nvCxnSpPr>
          <p:cNvPr id="9" name="Straight Arrow Connector 8">
            <a:extLst>
              <a:ext uri="{FF2B5EF4-FFF2-40B4-BE49-F238E27FC236}">
                <a16:creationId xmlns:a16="http://schemas.microsoft.com/office/drawing/2014/main" id="{B6DA6D41-BE35-4C48-BC37-C5923F5FC1A8}"/>
              </a:ext>
            </a:extLst>
          </p:cNvPr>
          <p:cNvCxnSpPr>
            <a:cxnSpLocks/>
          </p:cNvCxnSpPr>
          <p:nvPr/>
        </p:nvCxnSpPr>
        <p:spPr>
          <a:xfrm flipV="1">
            <a:off x="2181225" y="3059351"/>
            <a:ext cx="1200150" cy="400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211D878-7C1A-4507-BDDA-673C2EAD0C00}"/>
              </a:ext>
            </a:extLst>
          </p:cNvPr>
          <p:cNvCxnSpPr>
            <a:cxnSpLocks/>
          </p:cNvCxnSpPr>
          <p:nvPr/>
        </p:nvCxnSpPr>
        <p:spPr>
          <a:xfrm>
            <a:off x="2181225" y="2080975"/>
            <a:ext cx="1200150" cy="455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Flowchart: Magnetic Disk 12">
            <a:extLst>
              <a:ext uri="{FF2B5EF4-FFF2-40B4-BE49-F238E27FC236}">
                <a16:creationId xmlns:a16="http://schemas.microsoft.com/office/drawing/2014/main" id="{AFC87B16-AC26-42C2-B944-39FD124E5CAC}"/>
              </a:ext>
            </a:extLst>
          </p:cNvPr>
          <p:cNvSpPr/>
          <p:nvPr/>
        </p:nvSpPr>
        <p:spPr>
          <a:xfrm>
            <a:off x="3633788" y="2050574"/>
            <a:ext cx="2686050" cy="137842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Pandas Data Frames</a:t>
            </a:r>
          </a:p>
        </p:txBody>
      </p:sp>
      <p:cxnSp>
        <p:nvCxnSpPr>
          <p:cNvPr id="15" name="Straight Arrow Connector 14">
            <a:extLst>
              <a:ext uri="{FF2B5EF4-FFF2-40B4-BE49-F238E27FC236}">
                <a16:creationId xmlns:a16="http://schemas.microsoft.com/office/drawing/2014/main" id="{FEEA42A1-376F-4B87-9D8A-C7D1B902AAFE}"/>
              </a:ext>
            </a:extLst>
          </p:cNvPr>
          <p:cNvCxnSpPr>
            <a:cxnSpLocks/>
          </p:cNvCxnSpPr>
          <p:nvPr/>
        </p:nvCxnSpPr>
        <p:spPr>
          <a:xfrm>
            <a:off x="6515100" y="2754551"/>
            <a:ext cx="8858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Flowchart: Process 15">
            <a:extLst>
              <a:ext uri="{FF2B5EF4-FFF2-40B4-BE49-F238E27FC236}">
                <a16:creationId xmlns:a16="http://schemas.microsoft.com/office/drawing/2014/main" id="{CB52EB79-2A78-4BB4-9EEF-0E05D20507E2}"/>
              </a:ext>
            </a:extLst>
          </p:cNvPr>
          <p:cNvSpPr/>
          <p:nvPr/>
        </p:nvSpPr>
        <p:spPr>
          <a:xfrm>
            <a:off x="7924800" y="2202106"/>
            <a:ext cx="2924175" cy="110488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Cleansing Activities</a:t>
            </a:r>
          </a:p>
        </p:txBody>
      </p:sp>
      <p:cxnSp>
        <p:nvCxnSpPr>
          <p:cNvPr id="19" name="Straight Arrow Connector 18">
            <a:extLst>
              <a:ext uri="{FF2B5EF4-FFF2-40B4-BE49-F238E27FC236}">
                <a16:creationId xmlns:a16="http://schemas.microsoft.com/office/drawing/2014/main" id="{3405E068-1646-482C-AF06-8FF77271AC29}"/>
              </a:ext>
            </a:extLst>
          </p:cNvPr>
          <p:cNvCxnSpPr/>
          <p:nvPr/>
        </p:nvCxnSpPr>
        <p:spPr>
          <a:xfrm>
            <a:off x="9363075" y="3429000"/>
            <a:ext cx="0" cy="523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Flowchart: Magnetic Disk 19">
            <a:extLst>
              <a:ext uri="{FF2B5EF4-FFF2-40B4-BE49-F238E27FC236}">
                <a16:creationId xmlns:a16="http://schemas.microsoft.com/office/drawing/2014/main" id="{85297920-3673-4D9A-BAB2-2BD2F59294A2}"/>
              </a:ext>
            </a:extLst>
          </p:cNvPr>
          <p:cNvSpPr/>
          <p:nvPr/>
        </p:nvSpPr>
        <p:spPr>
          <a:xfrm>
            <a:off x="7900987" y="4006497"/>
            <a:ext cx="2924176" cy="141311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Google geo code API requests</a:t>
            </a:r>
          </a:p>
        </p:txBody>
      </p:sp>
      <p:cxnSp>
        <p:nvCxnSpPr>
          <p:cNvPr id="22" name="Straight Arrow Connector 21">
            <a:extLst>
              <a:ext uri="{FF2B5EF4-FFF2-40B4-BE49-F238E27FC236}">
                <a16:creationId xmlns:a16="http://schemas.microsoft.com/office/drawing/2014/main" id="{78296742-99F6-4FE4-8982-78502EBFD217}"/>
              </a:ext>
            </a:extLst>
          </p:cNvPr>
          <p:cNvCxnSpPr>
            <a:cxnSpLocks/>
          </p:cNvCxnSpPr>
          <p:nvPr/>
        </p:nvCxnSpPr>
        <p:spPr>
          <a:xfrm flipH="1">
            <a:off x="6732907" y="4778753"/>
            <a:ext cx="8858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Flowchart: Magnetic Disk 23">
            <a:extLst>
              <a:ext uri="{FF2B5EF4-FFF2-40B4-BE49-F238E27FC236}">
                <a16:creationId xmlns:a16="http://schemas.microsoft.com/office/drawing/2014/main" id="{70DF1329-67A0-4E51-AC53-83787B8A3157}"/>
              </a:ext>
            </a:extLst>
          </p:cNvPr>
          <p:cNvSpPr/>
          <p:nvPr/>
        </p:nvSpPr>
        <p:spPr>
          <a:xfrm>
            <a:off x="1000126" y="4175503"/>
            <a:ext cx="2381250" cy="122675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Google </a:t>
            </a:r>
            <a:r>
              <a:rPr lang="en-US" dirty="0" err="1"/>
              <a:t>gmap</a:t>
            </a:r>
            <a:r>
              <a:rPr lang="en-US" dirty="0"/>
              <a:t> </a:t>
            </a:r>
          </a:p>
        </p:txBody>
      </p:sp>
      <p:sp>
        <p:nvSpPr>
          <p:cNvPr id="25" name="Flowchart: Process 24">
            <a:extLst>
              <a:ext uri="{FF2B5EF4-FFF2-40B4-BE49-F238E27FC236}">
                <a16:creationId xmlns:a16="http://schemas.microsoft.com/office/drawing/2014/main" id="{444F2AD8-FB95-4A42-B977-82E698427892}"/>
              </a:ext>
            </a:extLst>
          </p:cNvPr>
          <p:cNvSpPr/>
          <p:nvPr/>
        </p:nvSpPr>
        <p:spPr>
          <a:xfrm>
            <a:off x="4581525" y="5620506"/>
            <a:ext cx="1933575" cy="10160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Conclusions</a:t>
            </a:r>
          </a:p>
        </p:txBody>
      </p:sp>
      <p:sp>
        <p:nvSpPr>
          <p:cNvPr id="30" name="Flowchart: Process 29">
            <a:extLst>
              <a:ext uri="{FF2B5EF4-FFF2-40B4-BE49-F238E27FC236}">
                <a16:creationId xmlns:a16="http://schemas.microsoft.com/office/drawing/2014/main" id="{2EA995A2-6748-4E41-B965-43E6B212DB28}"/>
              </a:ext>
            </a:extLst>
          </p:cNvPr>
          <p:cNvSpPr/>
          <p:nvPr/>
        </p:nvSpPr>
        <p:spPr>
          <a:xfrm>
            <a:off x="4581525" y="4270753"/>
            <a:ext cx="1933575" cy="10160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Final Data Frames</a:t>
            </a:r>
          </a:p>
        </p:txBody>
      </p:sp>
      <p:cxnSp>
        <p:nvCxnSpPr>
          <p:cNvPr id="31" name="Straight Arrow Connector 30">
            <a:extLst>
              <a:ext uri="{FF2B5EF4-FFF2-40B4-BE49-F238E27FC236}">
                <a16:creationId xmlns:a16="http://schemas.microsoft.com/office/drawing/2014/main" id="{D9E9DC37-7D87-46F7-91BC-86960A302381}"/>
              </a:ext>
            </a:extLst>
          </p:cNvPr>
          <p:cNvCxnSpPr>
            <a:cxnSpLocks/>
          </p:cNvCxnSpPr>
          <p:nvPr/>
        </p:nvCxnSpPr>
        <p:spPr>
          <a:xfrm flipH="1">
            <a:off x="3476625" y="4713052"/>
            <a:ext cx="8858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22D8088D-EBAD-46E7-9B4B-102B75A63610}"/>
              </a:ext>
            </a:extLst>
          </p:cNvPr>
          <p:cNvCxnSpPr>
            <a:cxnSpLocks/>
          </p:cNvCxnSpPr>
          <p:nvPr/>
        </p:nvCxnSpPr>
        <p:spPr>
          <a:xfrm>
            <a:off x="2343705" y="5620506"/>
            <a:ext cx="1809841" cy="388062"/>
          </a:xfrm>
          <a:prstGeom prst="bentConnector3">
            <a:avLst>
              <a:gd name="adj1" fmla="val -524"/>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5829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1CEBD-8206-46DB-91AE-9AA9F38B1B58}"/>
              </a:ext>
            </a:extLst>
          </p:cNvPr>
          <p:cNvSpPr>
            <a:spLocks noGrp="1"/>
          </p:cNvSpPr>
          <p:nvPr>
            <p:ph type="title"/>
          </p:nvPr>
        </p:nvSpPr>
        <p:spPr>
          <a:xfrm>
            <a:off x="838200" y="365125"/>
            <a:ext cx="10515600" cy="835025"/>
          </a:xfrm>
        </p:spPr>
        <p:txBody>
          <a:bodyPr/>
          <a:lstStyle/>
          <a:p>
            <a:r>
              <a:rPr lang="en-US" dirty="0"/>
              <a:t>Data Cleansing Activities</a:t>
            </a:r>
          </a:p>
        </p:txBody>
      </p:sp>
      <p:sp>
        <p:nvSpPr>
          <p:cNvPr id="3" name="Content Placeholder 2">
            <a:extLst>
              <a:ext uri="{FF2B5EF4-FFF2-40B4-BE49-F238E27FC236}">
                <a16:creationId xmlns:a16="http://schemas.microsoft.com/office/drawing/2014/main" id="{B14F85C5-E665-4A1C-9510-E81A68A24CE4}"/>
              </a:ext>
            </a:extLst>
          </p:cNvPr>
          <p:cNvSpPr>
            <a:spLocks noGrp="1"/>
          </p:cNvSpPr>
          <p:nvPr>
            <p:ph idx="1"/>
          </p:nvPr>
        </p:nvSpPr>
        <p:spPr>
          <a:xfrm>
            <a:off x="838200" y="1812924"/>
            <a:ext cx="10515600" cy="4679951"/>
          </a:xfrm>
        </p:spPr>
        <p:txBody>
          <a:bodyPr>
            <a:normAutofit/>
          </a:bodyPr>
          <a:lstStyle/>
          <a:p>
            <a:r>
              <a:rPr lang="en-US" dirty="0"/>
              <a:t>Activities</a:t>
            </a:r>
          </a:p>
          <a:p>
            <a:pPr marL="857250" lvl="1" indent="-400050">
              <a:buFont typeface="+mj-lt"/>
              <a:buAutoNum type="romanLcPeriod"/>
            </a:pPr>
            <a:r>
              <a:rPr lang="en-US" dirty="0"/>
              <a:t>	Read license data formatted as CSV into Pandas data frames</a:t>
            </a:r>
          </a:p>
          <a:p>
            <a:pPr marL="857250" lvl="1" indent="-400050">
              <a:buFont typeface="+mj-lt"/>
              <a:buAutoNum type="romanLcPeriod"/>
            </a:pPr>
            <a:r>
              <a:rPr lang="en-US" dirty="0"/>
              <a:t> </a:t>
            </a:r>
            <a:r>
              <a:rPr lang="en-US" b="1" dirty="0"/>
              <a:t>Strip out calendar year from license number (e.g. 2013-BFN-1065524)</a:t>
            </a:r>
          </a:p>
          <a:p>
            <a:pPr marL="857250" lvl="1" indent="-400050">
              <a:buFont typeface="+mj-lt"/>
              <a:buAutoNum type="romanLcPeriod"/>
            </a:pPr>
            <a:r>
              <a:rPr lang="en-US" dirty="0"/>
              <a:t> Identify all grocery stores that hold active liquor licenses</a:t>
            </a:r>
          </a:p>
          <a:p>
            <a:pPr marL="857250" lvl="1" indent="-400050">
              <a:buFont typeface="+mj-lt"/>
              <a:buAutoNum type="romanLcPeriod"/>
            </a:pPr>
            <a:r>
              <a:rPr lang="en-US" dirty="0"/>
              <a:t>	</a:t>
            </a:r>
            <a:r>
              <a:rPr lang="en-US" b="1" dirty="0"/>
              <a:t>Identify the number of new licenses issued by year</a:t>
            </a:r>
          </a:p>
          <a:p>
            <a:pPr marL="857250" lvl="1" indent="-400050">
              <a:buFont typeface="+mj-lt"/>
              <a:buAutoNum type="romanLcPeriod"/>
            </a:pPr>
            <a:r>
              <a:rPr lang="en-US" dirty="0"/>
              <a:t>	Identify the businesses with liquor licenses issued prior to 2016 </a:t>
            </a:r>
          </a:p>
          <a:p>
            <a:pPr marL="857250" lvl="1" indent="-400050">
              <a:buFont typeface="+mj-lt"/>
              <a:buAutoNum type="romanLcPeriod"/>
            </a:pPr>
            <a:r>
              <a:rPr lang="en-US" b="1" dirty="0"/>
              <a:t>	Identify the businesses with liquor licenses issued 2016 and after</a:t>
            </a:r>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2026915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169DB-F7B8-498E-9F00-B118A0E78A88}"/>
              </a:ext>
            </a:extLst>
          </p:cNvPr>
          <p:cNvSpPr>
            <a:spLocks noGrp="1"/>
          </p:cNvSpPr>
          <p:nvPr>
            <p:ph type="title"/>
          </p:nvPr>
        </p:nvSpPr>
        <p:spPr>
          <a:xfrm>
            <a:off x="838200" y="365125"/>
            <a:ext cx="10515600" cy="1179195"/>
          </a:xfrm>
        </p:spPr>
        <p:txBody>
          <a:bodyPr>
            <a:normAutofit/>
          </a:bodyPr>
          <a:lstStyle/>
          <a:p>
            <a:r>
              <a:rPr lang="en-US" dirty="0"/>
              <a:t>Google geo code API requests</a:t>
            </a:r>
            <a:br>
              <a:rPr lang="en-US" dirty="0"/>
            </a:br>
            <a:endParaRPr lang="en-US" dirty="0"/>
          </a:p>
        </p:txBody>
      </p:sp>
      <p:sp>
        <p:nvSpPr>
          <p:cNvPr id="3" name="Content Placeholder 2">
            <a:extLst>
              <a:ext uri="{FF2B5EF4-FFF2-40B4-BE49-F238E27FC236}">
                <a16:creationId xmlns:a16="http://schemas.microsoft.com/office/drawing/2014/main" id="{FA2042FD-EC92-4244-AA3A-C6C77427AFF1}"/>
              </a:ext>
            </a:extLst>
          </p:cNvPr>
          <p:cNvSpPr>
            <a:spLocks noGrp="1"/>
          </p:cNvSpPr>
          <p:nvPr>
            <p:ph idx="1"/>
          </p:nvPr>
        </p:nvSpPr>
        <p:spPr>
          <a:xfrm>
            <a:off x="838200" y="1901184"/>
            <a:ext cx="10515600" cy="4351338"/>
          </a:xfrm>
        </p:spPr>
        <p:txBody>
          <a:bodyPr/>
          <a:lstStyle/>
          <a:p>
            <a:r>
              <a:rPr lang="en-US" dirty="0"/>
              <a:t>License data included x and y coordinates which weren’t useable with </a:t>
            </a:r>
            <a:r>
              <a:rPr lang="en-US" dirty="0" err="1"/>
              <a:t>gmaps</a:t>
            </a:r>
            <a:r>
              <a:rPr lang="en-US" dirty="0"/>
              <a:t> </a:t>
            </a:r>
          </a:p>
          <a:p>
            <a:endParaRPr lang="en-US" dirty="0"/>
          </a:p>
          <a:p>
            <a:endParaRPr lang="en-US" dirty="0"/>
          </a:p>
          <a:p>
            <a:r>
              <a:rPr lang="en-US" dirty="0"/>
              <a:t>Built an API request to pass in the business address from the license data </a:t>
            </a:r>
          </a:p>
          <a:p>
            <a:endParaRPr lang="en-US" dirty="0"/>
          </a:p>
          <a:p>
            <a:r>
              <a:rPr lang="en-US" dirty="0"/>
              <a:t>Issues encountered </a:t>
            </a:r>
          </a:p>
          <a:p>
            <a:pPr lvl="1"/>
            <a:r>
              <a:rPr lang="en-US" dirty="0"/>
              <a:t>Coordinates were for locations outside of Denver </a:t>
            </a:r>
          </a:p>
          <a:p>
            <a:pPr lvl="2"/>
            <a:r>
              <a:rPr lang="en-US" dirty="0"/>
              <a:t>Similar addresses in multiple cities</a:t>
            </a:r>
          </a:p>
          <a:p>
            <a:pPr lvl="3"/>
            <a:r>
              <a:rPr lang="en-US" dirty="0"/>
              <a:t>Specified bounds on the API Request for SW Denver to NE Denver	</a:t>
            </a:r>
          </a:p>
          <a:p>
            <a:pPr lvl="4"/>
            <a:endParaRPr lang="en-US" dirty="0"/>
          </a:p>
          <a:p>
            <a:pPr marL="0" indent="0">
              <a:buNone/>
            </a:pPr>
            <a:endParaRPr lang="en-US" dirty="0"/>
          </a:p>
        </p:txBody>
      </p:sp>
      <p:pic>
        <p:nvPicPr>
          <p:cNvPr id="4" name="Picture 3">
            <a:extLst>
              <a:ext uri="{FF2B5EF4-FFF2-40B4-BE49-F238E27FC236}">
                <a16:creationId xmlns:a16="http://schemas.microsoft.com/office/drawing/2014/main" id="{C521FE5A-E3B7-4A3F-8704-B7997DAF007E}"/>
              </a:ext>
            </a:extLst>
          </p:cNvPr>
          <p:cNvPicPr>
            <a:picLocks noChangeAspect="1"/>
          </p:cNvPicPr>
          <p:nvPr/>
        </p:nvPicPr>
        <p:blipFill>
          <a:blip r:embed="rId2"/>
          <a:stretch>
            <a:fillRect/>
          </a:stretch>
        </p:blipFill>
        <p:spPr>
          <a:xfrm>
            <a:off x="1231900" y="2266950"/>
            <a:ext cx="2514600" cy="1162050"/>
          </a:xfrm>
          <a:prstGeom prst="rect">
            <a:avLst/>
          </a:prstGeom>
        </p:spPr>
      </p:pic>
      <p:pic>
        <p:nvPicPr>
          <p:cNvPr id="5" name="Picture 4">
            <a:extLst>
              <a:ext uri="{FF2B5EF4-FFF2-40B4-BE49-F238E27FC236}">
                <a16:creationId xmlns:a16="http://schemas.microsoft.com/office/drawing/2014/main" id="{DD8A8EB3-FBB4-45D8-8391-0933570ADA99}"/>
              </a:ext>
            </a:extLst>
          </p:cNvPr>
          <p:cNvPicPr>
            <a:picLocks noChangeAspect="1"/>
          </p:cNvPicPr>
          <p:nvPr/>
        </p:nvPicPr>
        <p:blipFill>
          <a:blip r:embed="rId3"/>
          <a:stretch>
            <a:fillRect/>
          </a:stretch>
        </p:blipFill>
        <p:spPr>
          <a:xfrm>
            <a:off x="1231900" y="3794766"/>
            <a:ext cx="4400550" cy="609600"/>
          </a:xfrm>
          <a:prstGeom prst="rect">
            <a:avLst/>
          </a:prstGeom>
        </p:spPr>
      </p:pic>
    </p:spTree>
    <p:extLst>
      <p:ext uri="{BB962C8B-B14F-4D97-AF65-F5344CB8AC3E}">
        <p14:creationId xmlns:p14="http://schemas.microsoft.com/office/powerpoint/2010/main" val="262697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364E5-3898-4A4F-9AD1-7EF4F252EFD0}"/>
              </a:ext>
            </a:extLst>
          </p:cNvPr>
          <p:cNvSpPr>
            <a:spLocks noGrp="1"/>
          </p:cNvSpPr>
          <p:nvPr>
            <p:ph type="title"/>
          </p:nvPr>
        </p:nvSpPr>
        <p:spPr/>
        <p:txBody>
          <a:bodyPr/>
          <a:lstStyle/>
          <a:p>
            <a:r>
              <a:rPr lang="en-US" dirty="0"/>
              <a:t> Create Final Data Frames</a:t>
            </a:r>
          </a:p>
        </p:txBody>
      </p:sp>
      <p:sp>
        <p:nvSpPr>
          <p:cNvPr id="3" name="Content Placeholder 2">
            <a:extLst>
              <a:ext uri="{FF2B5EF4-FFF2-40B4-BE49-F238E27FC236}">
                <a16:creationId xmlns:a16="http://schemas.microsoft.com/office/drawing/2014/main" id="{013C5F47-8A58-42F2-9DD3-8EBCED19F5A2}"/>
              </a:ext>
            </a:extLst>
          </p:cNvPr>
          <p:cNvSpPr>
            <a:spLocks noGrp="1"/>
          </p:cNvSpPr>
          <p:nvPr>
            <p:ph idx="1"/>
          </p:nvPr>
        </p:nvSpPr>
        <p:spPr>
          <a:xfrm>
            <a:off x="1451579" y="1853754"/>
            <a:ext cx="10515600" cy="4351338"/>
          </a:xfrm>
        </p:spPr>
        <p:txBody>
          <a:bodyPr/>
          <a:lstStyle/>
          <a:p>
            <a:r>
              <a:rPr lang="en-US" dirty="0"/>
              <a:t>Appended the Latitudes and Longitudes to the master data frame</a:t>
            </a:r>
          </a:p>
          <a:p>
            <a:r>
              <a:rPr lang="en-US" dirty="0"/>
              <a:t>Created 3 separate data frames from master data frame:</a:t>
            </a:r>
          </a:p>
          <a:p>
            <a:pPr marL="914400" lvl="1" indent="-457200">
              <a:buFont typeface="+mj-lt"/>
              <a:buAutoNum type="arabicPeriod"/>
            </a:pPr>
            <a:r>
              <a:rPr lang="en-US" dirty="0"/>
              <a:t>Grocery stores that sell full strength beer </a:t>
            </a:r>
          </a:p>
          <a:p>
            <a:pPr marL="1828800" lvl="3" indent="-457200">
              <a:buFont typeface="+mj-lt"/>
              <a:buAutoNum type="arabicPeriod"/>
            </a:pPr>
            <a:r>
              <a:rPr lang="en-US" dirty="0"/>
              <a:t>License Type:  Liquor – Fermented Malt Beverage &amp; Liquor - Retail 				</a:t>
            </a:r>
          </a:p>
          <a:p>
            <a:pPr marL="914400" lvl="1" indent="-457200">
              <a:buFont typeface="+mj-lt"/>
              <a:buAutoNum type="arabicPeriod"/>
            </a:pPr>
            <a:r>
              <a:rPr lang="en-US" dirty="0"/>
              <a:t>Businesses with liquor licenses issued prior to 2016</a:t>
            </a:r>
          </a:p>
          <a:p>
            <a:pPr marL="1828800" lvl="3" indent="-457200">
              <a:buFont typeface="+mj-lt"/>
              <a:buAutoNum type="arabicPeriod"/>
            </a:pPr>
            <a:r>
              <a:rPr lang="en-US" dirty="0"/>
              <a:t>License Type:  Liquor - Store</a:t>
            </a:r>
          </a:p>
          <a:p>
            <a:pPr marL="914400" lvl="1" indent="-457200">
              <a:buFont typeface="+mj-lt"/>
              <a:buAutoNum type="arabicPeriod"/>
            </a:pPr>
            <a:r>
              <a:rPr lang="en-US" dirty="0"/>
              <a:t>Business with liquor licenses issued 2016 and after</a:t>
            </a:r>
          </a:p>
          <a:p>
            <a:pPr marL="1828800" lvl="3" indent="-457200">
              <a:buFont typeface="+mj-lt"/>
              <a:buAutoNum type="arabicPeriod"/>
            </a:pPr>
            <a:r>
              <a:rPr lang="en-US" dirty="0"/>
              <a:t>License Type:  Liquor - Store</a:t>
            </a:r>
          </a:p>
          <a:p>
            <a:pPr marL="914400" lvl="2"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207828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3">
            <a:extLst>
              <a:ext uri="{FF2B5EF4-FFF2-40B4-BE49-F238E27FC236}">
                <a16:creationId xmlns:a16="http://schemas.microsoft.com/office/drawing/2014/main" id="{49ED9AD6-ECB8-4AA7-BCAF-589F0DF969FD}"/>
              </a:ext>
            </a:extLst>
          </p:cNvPr>
          <p:cNvPicPr>
            <a:picLocks noChangeAspect="1"/>
          </p:cNvPicPr>
          <p:nvPr/>
        </p:nvPicPr>
        <p:blipFill rotWithShape="1">
          <a:blip r:embed="rId2"/>
          <a:srcRect l="14575" r="16980" b="-1"/>
          <a:stretch/>
        </p:blipFill>
        <p:spPr>
          <a:xfrm>
            <a:off x="120169" y="10"/>
            <a:ext cx="12192000" cy="6857990"/>
          </a:xfrm>
          <a:prstGeom prst="rect">
            <a:avLst/>
          </a:prstGeom>
        </p:spPr>
      </p:pic>
      <p:sp>
        <p:nvSpPr>
          <p:cNvPr id="2" name="Title 1">
            <a:extLst>
              <a:ext uri="{FF2B5EF4-FFF2-40B4-BE49-F238E27FC236}">
                <a16:creationId xmlns:a16="http://schemas.microsoft.com/office/drawing/2014/main" id="{8BC36F8F-2713-4784-AEC5-BA5C853D0C7F}"/>
              </a:ext>
            </a:extLst>
          </p:cNvPr>
          <p:cNvSpPr>
            <a:spLocks noGrp="1"/>
          </p:cNvSpPr>
          <p:nvPr>
            <p:ph type="title"/>
          </p:nvPr>
        </p:nvSpPr>
        <p:spPr>
          <a:xfrm>
            <a:off x="525516" y="2326587"/>
            <a:ext cx="4086072" cy="683035"/>
          </a:xfrm>
          <a:solidFill>
            <a:schemeClr val="bg1"/>
          </a:solidFill>
        </p:spPr>
        <p:txBody>
          <a:bodyPr>
            <a:normAutofit/>
          </a:bodyPr>
          <a:lstStyle/>
          <a:p>
            <a:pPr algn="ctr"/>
            <a:r>
              <a:rPr lang="en-US" sz="3600" dirty="0"/>
              <a:t>Google </a:t>
            </a:r>
            <a:r>
              <a:rPr lang="en-US" sz="3600" dirty="0" err="1"/>
              <a:t>gmap</a:t>
            </a:r>
            <a:endParaRPr lang="en-US" sz="3600" dirty="0"/>
          </a:p>
        </p:txBody>
      </p:sp>
      <p:sp>
        <p:nvSpPr>
          <p:cNvPr id="9" name="Content Placeholder 8">
            <a:extLst>
              <a:ext uri="{FF2B5EF4-FFF2-40B4-BE49-F238E27FC236}">
                <a16:creationId xmlns:a16="http://schemas.microsoft.com/office/drawing/2014/main" id="{E928B1A8-4C99-4A36-8C23-5A761BD56A80}"/>
              </a:ext>
            </a:extLst>
          </p:cNvPr>
          <p:cNvSpPr>
            <a:spLocks noGrp="1"/>
          </p:cNvSpPr>
          <p:nvPr>
            <p:ph idx="1"/>
          </p:nvPr>
        </p:nvSpPr>
        <p:spPr>
          <a:xfrm>
            <a:off x="525516" y="3417573"/>
            <a:ext cx="4593021" cy="2619839"/>
          </a:xfrm>
          <a:solidFill>
            <a:schemeClr val="bg1"/>
          </a:solidFill>
        </p:spPr>
        <p:txBody>
          <a:bodyPr anchor="ctr">
            <a:normAutofit/>
          </a:bodyPr>
          <a:lstStyle/>
          <a:p>
            <a:pPr marL="0" indent="0">
              <a:buNone/>
            </a:pPr>
            <a:r>
              <a:rPr lang="en-US" sz="3200" dirty="0"/>
              <a:t>We could not get the </a:t>
            </a:r>
            <a:r>
              <a:rPr lang="en-US" sz="3200" dirty="0" err="1"/>
              <a:t>hover_over</a:t>
            </a:r>
            <a:r>
              <a:rPr lang="en-US" sz="3200" dirty="0"/>
              <a:t> feature to work so we used the </a:t>
            </a:r>
            <a:r>
              <a:rPr lang="en-US" sz="3200" dirty="0" err="1"/>
              <a:t>info_box_content</a:t>
            </a:r>
            <a:r>
              <a:rPr lang="en-US" sz="3200" dirty="0"/>
              <a:t> instead.</a:t>
            </a:r>
          </a:p>
        </p:txBody>
      </p:sp>
    </p:spTree>
    <p:extLst>
      <p:ext uri="{BB962C8B-B14F-4D97-AF65-F5344CB8AC3E}">
        <p14:creationId xmlns:p14="http://schemas.microsoft.com/office/powerpoint/2010/main" val="179843361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16</TotalTime>
  <Words>1039</Words>
  <Application>Microsoft Office PowerPoint</Application>
  <PresentationFormat>Widescreen</PresentationFormat>
  <Paragraphs>104</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Gill Sans MT</vt:lpstr>
      <vt:lpstr>Gallery</vt:lpstr>
      <vt:lpstr>Final Four Project</vt:lpstr>
      <vt:lpstr>Project Background</vt:lpstr>
      <vt:lpstr>Problem Statement</vt:lpstr>
      <vt:lpstr>Data Sources Used</vt:lpstr>
      <vt:lpstr>Data Flow</vt:lpstr>
      <vt:lpstr>Data Cleansing Activities</vt:lpstr>
      <vt:lpstr>Google geo code API requests </vt:lpstr>
      <vt:lpstr> Create Final Data Frames</vt:lpstr>
      <vt:lpstr>Google gmap</vt:lpstr>
      <vt:lpstr>PowerPoint Presentation</vt:lpstr>
      <vt:lpstr>Conclusions – Liquor Store Openings</vt:lpstr>
      <vt:lpstr>Conclusions – Placement of New Liquor Stores</vt:lpstr>
      <vt:lpstr>CONCLUSIONS – EFFECTS OF NEW LAW TOWARDS INDEPENDENT LIQUOR RETAILERS</vt:lpstr>
      <vt:lpstr>Post Mortem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Four Project</dc:title>
  <dc:creator>Daniel O'Donnell</dc:creator>
  <cp:lastModifiedBy>Daniel O'Donnell</cp:lastModifiedBy>
  <cp:revision>2</cp:revision>
  <dcterms:created xsi:type="dcterms:W3CDTF">2019-04-15T22:54:00Z</dcterms:created>
  <dcterms:modified xsi:type="dcterms:W3CDTF">2019-04-15T23:17:32Z</dcterms:modified>
</cp:coreProperties>
</file>