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35" r:id="rId2"/>
    <p:sldId id="256" r:id="rId3"/>
    <p:sldId id="257" r:id="rId4"/>
    <p:sldId id="326" r:id="rId5"/>
    <p:sldId id="327" r:id="rId6"/>
    <p:sldId id="337" r:id="rId7"/>
    <p:sldId id="338" r:id="rId8"/>
    <p:sldId id="339" r:id="rId9"/>
    <p:sldId id="341" r:id="rId10"/>
    <p:sldId id="343" r:id="rId11"/>
    <p:sldId id="344" r:id="rId12"/>
    <p:sldId id="345" r:id="rId13"/>
    <p:sldId id="346" r:id="rId14"/>
    <p:sldId id="347" r:id="rId15"/>
    <p:sldId id="348" r:id="rId16"/>
    <p:sldId id="336" r:id="rId1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75" d="100"/>
          <a:sy n="75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A635-3BD5-462E-9D0E-B0E65FAC5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D1E58-0C4D-43E0-A98C-D60766975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1_WithAuthor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7132" y="1888521"/>
            <a:ext cx="8482391" cy="1316718"/>
          </a:xfrm>
        </p:spPr>
        <p:txBody>
          <a:bodyPr>
            <a:noAutofit/>
          </a:bodyPr>
          <a:lstStyle>
            <a:lvl1pPr algn="l">
              <a:defRPr sz="3600" b="1" baseline="0"/>
            </a:lvl1pPr>
          </a:lstStyle>
          <a:p>
            <a:r>
              <a:rPr lang="en-US" dirty="0" smtClean="0"/>
              <a:t>Enter your Title Here</a:t>
            </a:r>
            <a:br>
              <a:rPr lang="en-US" dirty="0" smtClean="0"/>
            </a:br>
            <a:r>
              <a:rPr lang="en-US" dirty="0" smtClean="0"/>
              <a:t>Title Second Line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132" y="3229429"/>
            <a:ext cx="6400800" cy="326571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Title of Presentation Goes Here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4934861" y="5067529"/>
            <a:ext cx="4063995" cy="43656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00AAE7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934862" y="5588756"/>
            <a:ext cx="3989216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Designation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934861" y="5904063"/>
            <a:ext cx="3989216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77031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32" y="1888520"/>
            <a:ext cx="8482391" cy="212077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GIT &amp; </a:t>
            </a:r>
            <a:r>
              <a:rPr lang="en-US" altLang="en-US" dirty="0" smtClean="0">
                <a:solidFill>
                  <a:schemeClr val="tx2"/>
                </a:solidFill>
              </a:rPr>
              <a:t>GITHUB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505" y="3229429"/>
            <a:ext cx="6400800" cy="326571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34861" y="5350200"/>
            <a:ext cx="4063995" cy="436562"/>
          </a:xfrm>
        </p:spPr>
        <p:txBody>
          <a:bodyPr/>
          <a:lstStyle/>
          <a:p>
            <a:r>
              <a:rPr lang="en-US" dirty="0" err="1" smtClean="0"/>
              <a:t>Manasa</a:t>
            </a:r>
            <a:r>
              <a:rPr lang="en-US" dirty="0" smtClean="0"/>
              <a:t> </a:t>
            </a:r>
            <a:r>
              <a:rPr lang="en-US" dirty="0" err="1" smtClean="0"/>
              <a:t>Dodda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Miracle Software Systems, Inc. 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47132" y="5067529"/>
            <a:ext cx="4063995" cy="436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 baseline="0">
                <a:solidFill>
                  <a:srgbClr val="00AAE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47133" y="5588756"/>
            <a:ext cx="3989216" cy="35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47132" y="5904063"/>
            <a:ext cx="3989216" cy="35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256"/>
            <a:ext cx="8229240" cy="114516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</a:t>
            </a:r>
            <a:r>
              <a:rPr lang="en-US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information about things</a:t>
            </a:r>
            <a:endParaRPr lang="en-IN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53323"/>
            <a:ext cx="8229240" cy="44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7200" y="1505790"/>
            <a:ext cx="8229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To view the commit history,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rgbClr val="FFC000"/>
                </a:solidFill>
              </a:rPr>
              <a:t>$ </a:t>
            </a:r>
            <a:r>
              <a:rPr lang="en-IN" dirty="0">
                <a:solidFill>
                  <a:srgbClr val="FFC000"/>
                </a:solidFill>
              </a:rPr>
              <a:t>git log</a:t>
            </a:r>
          </a:p>
          <a:p>
            <a:r>
              <a:rPr lang="en-IN" dirty="0">
                <a:solidFill>
                  <a:schemeClr val="bg1"/>
                </a:solidFill>
              </a:rPr>
              <a:t>It has different options: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To view last two commits,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rgbClr val="FFC000"/>
                </a:solidFill>
              </a:rPr>
              <a:t>$ </a:t>
            </a:r>
            <a:r>
              <a:rPr lang="en-IN" dirty="0">
                <a:solidFill>
                  <a:srgbClr val="FFC000"/>
                </a:solidFill>
              </a:rPr>
              <a:t>git log -2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To view abbreviated state for each commit,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rgbClr val="FFC000"/>
                </a:solidFill>
              </a:rPr>
              <a:t>$ </a:t>
            </a:r>
            <a:r>
              <a:rPr lang="en-IN" dirty="0">
                <a:solidFill>
                  <a:srgbClr val="FFC000"/>
                </a:solidFill>
              </a:rPr>
              <a:t>git log --stat </a:t>
            </a:r>
            <a:endParaRPr lang="en-IN" dirty="0" smtClean="0">
              <a:solidFill>
                <a:srgbClr val="FFC000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To print each commit on a single line,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$ git log --pretty=</a:t>
            </a:r>
            <a:r>
              <a:rPr lang="en-IN" dirty="0" err="1">
                <a:solidFill>
                  <a:srgbClr val="FFC000"/>
                </a:solidFill>
              </a:rPr>
              <a:t>oneline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168775" cy="147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38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256"/>
            <a:ext cx="8229240" cy="114516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Cont..</a:t>
            </a:r>
            <a:endParaRPr lang="en-IN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688" y="990600"/>
            <a:ext cx="8210952" cy="50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To view in a format,</a:t>
            </a:r>
          </a:p>
          <a:p>
            <a:r>
              <a:rPr lang="en-IN" dirty="0" smtClean="0"/>
              <a:t>	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$ git log --pretty=format:"%h - %s“</a:t>
            </a:r>
            <a:r>
              <a:rPr lang="en-IN" dirty="0"/>
              <a:t> 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To show the working tree status,</a:t>
            </a:r>
          </a:p>
          <a:p>
            <a:r>
              <a:rPr lang="en-IN" dirty="0" smtClean="0"/>
              <a:t>	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$ git status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8188"/>
            <a:ext cx="5095875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90" y="2953745"/>
            <a:ext cx="362585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222158"/>
            <a:ext cx="4527190" cy="173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1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1"/>
            <a:ext cx="8229240" cy="838200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Forking                       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14318"/>
              </p:ext>
            </p:extLst>
          </p:nvPr>
        </p:nvGraphicFramePr>
        <p:xfrm>
          <a:off x="483704" y="838201"/>
          <a:ext cx="827929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296"/>
              </a:tblGrid>
              <a:tr h="4953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 fork is a copy of a repository.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To fork a repo, need to go for repo required and click on fork symbol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Asks for GitHub credentials, provide it.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 smtClean="0"/>
                        <a:t>Now, you have a </a:t>
                      </a:r>
                      <a:r>
                        <a:rPr lang="en-US" i="1" dirty="0" smtClean="0"/>
                        <a:t>fork</a:t>
                      </a:r>
                      <a:r>
                        <a:rPr lang="en-US" dirty="0" smtClean="0"/>
                        <a:t> of the original </a:t>
                      </a:r>
                      <a:r>
                        <a:rPr lang="en-US" dirty="0" err="1" smtClean="0"/>
                        <a:t>octocat</a:t>
                      </a:r>
                      <a:r>
                        <a:rPr lang="en-US" dirty="0" smtClean="0"/>
                        <a:t>/Spoon-Knife repository, can check your repositories list now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30124"/>
            <a:ext cx="4319588" cy="81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5430837" cy="8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80876"/>
            <a:ext cx="2819400" cy="14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7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1"/>
            <a:ext cx="8229240" cy="838200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                      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81592"/>
              </p:ext>
            </p:extLst>
          </p:nvPr>
        </p:nvGraphicFramePr>
        <p:xfrm>
          <a:off x="483704" y="838201"/>
          <a:ext cx="827929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296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Checkout: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Undo uncommitted </a:t>
                      </a:r>
                      <a:r>
                        <a:rPr lang="en-IN" dirty="0" smtClean="0"/>
                        <a:t>changes, </a:t>
                      </a: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checkout - - filename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Revert: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Undo committed changes using revert.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Changes are committed explicitly, </a:t>
                      </a: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-n revert &lt;commit-id&gt;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changes are directly committed,</a:t>
                      </a: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 $ git revert &lt;commit-id&gt;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71" y="3048000"/>
            <a:ext cx="5846762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1"/>
            <a:ext cx="8229240" cy="838200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                      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92948"/>
              </p:ext>
            </p:extLst>
          </p:nvPr>
        </p:nvGraphicFramePr>
        <p:xfrm>
          <a:off x="483704" y="838201"/>
          <a:ext cx="827929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296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Reset</a:t>
                      </a:r>
                      <a:r>
                        <a:rPr lang="en-IN" dirty="0" smtClean="0"/>
                        <a:t>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When you have made some changes, you no longer wanted them to be committed you just wanted to go back to the older clean state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reset --hard HEAD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This can be used to remove commits from the current branch.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Stashing</a:t>
                      </a:r>
                      <a:r>
                        <a:rPr lang="en-IN" dirty="0" smtClean="0"/>
                        <a:t>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Use $ git stash save "message“ to save changes temporarily in local memory.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stash list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stash apply &lt;stash-name&gt;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stash pop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stash drop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stash drop &lt;</a:t>
                      </a:r>
                      <a:r>
                        <a:rPr lang="en-IN" dirty="0" err="1" smtClean="0">
                          <a:solidFill>
                            <a:srgbClr val="FFC000"/>
                          </a:solidFill>
                        </a:rPr>
                        <a:t>stashid</a:t>
                      </a: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&gt;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stash clear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1"/>
            <a:ext cx="8229240" cy="838200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                      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2170"/>
              </p:ext>
            </p:extLst>
          </p:nvPr>
        </p:nvGraphicFramePr>
        <p:xfrm>
          <a:off x="483704" y="838201"/>
          <a:ext cx="827929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296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Cherry-pick: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Cherry-pick simply means picking a commit from a branch and applying that commit onto another branch. 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cherry-pick COMMIT-ID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9" descr="https://qph.ec.quoracdn.net/main-qimg-d7022ab07a79d1c93bb1261cd2bd3bdf-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8" y="2648130"/>
            <a:ext cx="3543300" cy="30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8" descr="https://qph.ec.quoracdn.net/main-qimg-1ef6d0807fd45ec07e23ae6cfcbbbca0-c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6387" y="2648130"/>
            <a:ext cx="3717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33" y="2286000"/>
            <a:ext cx="8034867" cy="2438400"/>
          </a:xfrm>
        </p:spPr>
        <p:txBody>
          <a:bodyPr/>
          <a:lstStyle/>
          <a:p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THANK YOU!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505" y="3229429"/>
            <a:ext cx="6400800" cy="32657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47132" y="5904063"/>
            <a:ext cx="3989216" cy="35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738360" y="289800"/>
            <a:ext cx="8144640" cy="88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32527"/>
                </a:solidFill>
                <a:latin typeface="Times New Roman"/>
              </a:rPr>
              <a:t>			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sz="4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"/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US" sz="2800" b="1" dirty="0">
                <a:solidFill>
                  <a:srgbClr val="232527"/>
                </a:solidFill>
                <a:latin typeface="Times New Roman"/>
              </a:rPr>
              <a:t>                                                   </a:t>
            </a:r>
            <a:endParaRPr dirty="0"/>
          </a:p>
        </p:txBody>
      </p:sp>
      <p:sp>
        <p:nvSpPr>
          <p:cNvPr id="37" name="CustomShape 2"/>
          <p:cNvSpPr/>
          <p:nvPr/>
        </p:nvSpPr>
        <p:spPr>
          <a:xfrm>
            <a:off x="685800" y="1143000"/>
            <a:ext cx="8001000" cy="49530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CustomShape 3"/>
          <p:cNvSpPr/>
          <p:nvPr/>
        </p:nvSpPr>
        <p:spPr>
          <a:xfrm>
            <a:off x="4480560" y="8138160"/>
            <a:ext cx="176040" cy="34164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CustomShape 4"/>
          <p:cNvSpPr/>
          <p:nvPr/>
        </p:nvSpPr>
        <p:spPr>
          <a:xfrm>
            <a:off x="8321040" y="1828800"/>
            <a:ext cx="177120" cy="34272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CustomShape 5"/>
          <p:cNvSpPr/>
          <p:nvPr/>
        </p:nvSpPr>
        <p:spPr>
          <a:xfrm>
            <a:off x="4937760" y="1280160"/>
            <a:ext cx="177120" cy="34272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CustomShape 6"/>
          <p:cNvSpPr/>
          <p:nvPr/>
        </p:nvSpPr>
        <p:spPr>
          <a:xfrm>
            <a:off x="6400800" y="7498080"/>
            <a:ext cx="177120" cy="34272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CustomShape 7"/>
          <p:cNvSpPr/>
          <p:nvPr/>
        </p:nvSpPr>
        <p:spPr>
          <a:xfrm>
            <a:off x="4572000" y="7589520"/>
            <a:ext cx="177120" cy="34272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71343"/>
              </p:ext>
            </p:extLst>
          </p:nvPr>
        </p:nvGraphicFramePr>
        <p:xfrm>
          <a:off x="838200" y="1177920"/>
          <a:ext cx="7391400" cy="46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4613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Char char=""/>
                      </a:pPr>
                      <a:endParaRPr lang="en-US" sz="1800" b="1" dirty="0" smtClean="0">
                        <a:solidFill>
                          <a:schemeClr val="bg1"/>
                        </a:solidFill>
                        <a:latin typeface="Times New Roman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Version Control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Git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GitHub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Workflow</a:t>
                      </a:r>
                      <a:r>
                        <a:rPr lang="en-US" baseline="0" dirty="0" smtClean="0"/>
                        <a:t> of Git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 smtClean="0"/>
                        <a:t>Three Main Threes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 smtClean="0"/>
                        <a:t>Key Concepts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76416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87781"/>
              </p:ext>
            </p:extLst>
          </p:nvPr>
        </p:nvGraphicFramePr>
        <p:xfrm>
          <a:off x="483704" y="1022576"/>
          <a:ext cx="8202736" cy="507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2736"/>
              </a:tblGrid>
              <a:tr h="5073423">
                <a:tc>
                  <a:txBody>
                    <a:bodyPr/>
                    <a:lstStyle/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 that keeps records of your changes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aseline="0" dirty="0" smtClean="0"/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for collaborative development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aseline="0" dirty="0" smtClean="0"/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Allows you to know who made what changes and when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Allows you to revert any changes and go back to a previous state</a:t>
                      </a:r>
                      <a:endParaRPr lang="en-US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4910137" cy="286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764160"/>
          </a:xfrm>
        </p:spPr>
        <p:txBody>
          <a:bodyPr/>
          <a:lstStyle/>
          <a:p>
            <a:r>
              <a:rPr lang="en-US" dirty="0" smtClean="0"/>
              <a:t>                                       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Git ?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35717"/>
              </p:ext>
            </p:extLst>
          </p:nvPr>
        </p:nvGraphicFramePr>
        <p:xfrm>
          <a:off x="483704" y="1022576"/>
          <a:ext cx="8202736" cy="507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2736"/>
              </a:tblGrid>
              <a:tr h="507342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aseline="0" dirty="0" smtClean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US" dirty="0" smtClean="0"/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Started in 2005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Distributed version control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Users keep entire code and history on their location machines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Users can make any changes without internet access   (Except pushing and pulling changes from a remote server)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Install Git: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  Windows - </a:t>
                      </a:r>
                      <a:r>
                        <a:rPr lang="en-IN" dirty="0" smtClean="0">
                          <a:solidFill>
                            <a:srgbClr val="FFC000"/>
                          </a:solidFill>
                          <a:hlinkClick r:id="rId2"/>
                        </a:rPr>
                        <a:t>http://git-scm.com/download/win</a:t>
                      </a:r>
                      <a:endParaRPr lang="en-IN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After installing Git in your Windows system, just open your folder/directory where you want to store all your project files; right click and select ‘Git Bash here’.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76416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GIT HUB ?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97925"/>
              </p:ext>
            </p:extLst>
          </p:nvPr>
        </p:nvGraphicFramePr>
        <p:xfrm>
          <a:off x="483704" y="1022576"/>
          <a:ext cx="8202736" cy="507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2736"/>
              </a:tblGrid>
              <a:tr h="507342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 website to upload your repositories online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Provides backup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Provides visual interface to your repo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Makes collaboration easier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Work flow of Git: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799"/>
            <a:ext cx="7162800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1"/>
            <a:ext cx="8229240" cy="838200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main trees:                       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6308"/>
              </p:ext>
            </p:extLst>
          </p:nvPr>
        </p:nvGraphicFramePr>
        <p:xfrm>
          <a:off x="483704" y="838201"/>
          <a:ext cx="827929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296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There are a lot of ‘states’ and ‘places’ a ﬁle can be </a:t>
                      </a:r>
                      <a:r>
                        <a:rPr lang="en-IN" dirty="0" smtClean="0"/>
                        <a:t>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Working directory: Local on your computer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Staging/index: When a ﬁle is ready to be put in a commit you add it onto the ‘index’ or ‘staging’ using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lvl="2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add </a:t>
                      </a:r>
                      <a:r>
                        <a:rPr lang="en-IN" dirty="0" err="1" smtClean="0">
                          <a:solidFill>
                            <a:srgbClr val="FFC000"/>
                          </a:solidFill>
                        </a:rPr>
                        <a:t>filename.extension</a:t>
                      </a:r>
                      <a:endParaRPr lang="en-IN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lvl="2" indent="0" algn="ctr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Commit history: This commits your changes to the repository with an explanation message. Files are added to the local repo using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 smtClean="0">
                          <a:solidFill>
                            <a:srgbClr val="FFC000"/>
                          </a:solidFill>
                        </a:rPr>
                        <a:t>$ git commit -m “message”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Every commit has a hash code which looks like “4aa7a6f26459b161b6ce96903a9bc066efae1dfc”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3400" y="304800"/>
            <a:ext cx="8229240" cy="83820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Repositories (‘repo’)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22269"/>
              </p:ext>
            </p:extLst>
          </p:nvPr>
        </p:nvGraphicFramePr>
        <p:xfrm>
          <a:off x="483704" y="838201"/>
          <a:ext cx="827929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296"/>
              </a:tblGrid>
              <a:tr h="4953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0" i="1" dirty="0" smtClean="0"/>
                        <a:t>A</a:t>
                      </a:r>
                      <a:r>
                        <a:rPr lang="en-IN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collection of all the ﬁles and the history(commits) of those ﬁles.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="1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Can live on a local machine or on a remote server (GitHub!)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="1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act of copying a repository from a remote server is called cloning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="1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Cloning from a remote server allows teams to work together, a folder is created after cloned in the local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git clone &lt;repo </a:t>
                      </a:r>
                      <a:r>
                        <a:rPr lang="en-IN" b="1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GitHub </a:t>
                      </a: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account&gt;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b="1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downloading commits that don’t exist on your machine from a remote repository is called pulling changes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$ git pull </a:t>
                      </a: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--all</a:t>
                      </a:r>
                      <a:endParaRPr lang="en-IN" b="1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b="1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adding your local changes to the remote repository is called pushing changes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b="1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$ git push -u origin master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b="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256"/>
            <a:ext cx="8229240" cy="114516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Branches</a:t>
            </a:r>
            <a:endParaRPr lang="en-IN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229240" cy="44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7200" y="1600200"/>
            <a:ext cx="8229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All commits in git live on some branch contained in a repository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The main branch in a project is called the ‘master’ </a:t>
            </a:r>
            <a:r>
              <a:rPr lang="en-IN" dirty="0" smtClean="0">
                <a:solidFill>
                  <a:schemeClr val="bg1"/>
                </a:solidFill>
              </a:rPr>
              <a:t>branch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When you want to make any changes to your project you make a new branch based on a commit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FFC000"/>
                </a:solidFill>
              </a:rPr>
              <a:t>$ </a:t>
            </a:r>
            <a:r>
              <a:rPr lang="en-US" b="1" dirty="0" err="1">
                <a:solidFill>
                  <a:srgbClr val="FFC000"/>
                </a:solidFill>
              </a:rPr>
              <a:t>git</a:t>
            </a:r>
            <a:r>
              <a:rPr lang="en-US" b="1" dirty="0">
                <a:solidFill>
                  <a:srgbClr val="FFC000"/>
                </a:solidFill>
              </a:rPr>
              <a:t> branch branch-name</a:t>
            </a:r>
          </a:p>
          <a:p>
            <a:pPr>
              <a:defRPr/>
            </a:pPr>
            <a:r>
              <a:rPr lang="en-US" b="1" dirty="0">
                <a:solidFill>
                  <a:srgbClr val="FFC000"/>
                </a:solidFill>
              </a:rPr>
              <a:t>$ </a:t>
            </a:r>
            <a:r>
              <a:rPr lang="en-US" b="1" dirty="0" err="1">
                <a:solidFill>
                  <a:srgbClr val="FFC000"/>
                </a:solidFill>
              </a:rPr>
              <a:t>git</a:t>
            </a:r>
            <a:r>
              <a:rPr lang="en-US" b="1" dirty="0">
                <a:solidFill>
                  <a:srgbClr val="FFC000"/>
                </a:solidFill>
              </a:rPr>
              <a:t> branch</a:t>
            </a:r>
          </a:p>
          <a:p>
            <a:pPr>
              <a:defRPr/>
            </a:pPr>
            <a:r>
              <a:rPr lang="en-US" b="1" dirty="0">
                <a:solidFill>
                  <a:srgbClr val="FFC000"/>
                </a:solidFill>
              </a:rPr>
              <a:t>$ </a:t>
            </a:r>
            <a:r>
              <a:rPr lang="en-US" b="1" dirty="0" err="1">
                <a:solidFill>
                  <a:srgbClr val="FFC000"/>
                </a:solidFill>
              </a:rPr>
              <a:t>git</a:t>
            </a:r>
            <a:r>
              <a:rPr lang="en-US" b="1" dirty="0">
                <a:solidFill>
                  <a:srgbClr val="FFC000"/>
                </a:solidFill>
              </a:rPr>
              <a:t> branch -d branch-name</a:t>
            </a:r>
          </a:p>
          <a:p>
            <a:pPr>
              <a:defRPr/>
            </a:pPr>
            <a:r>
              <a:rPr lang="en-US" b="1" dirty="0">
                <a:solidFill>
                  <a:srgbClr val="FFC000"/>
                </a:solidFill>
              </a:rPr>
              <a:t>$ </a:t>
            </a:r>
            <a:r>
              <a:rPr lang="en-US" b="1" dirty="0" err="1">
                <a:solidFill>
                  <a:srgbClr val="FFC000"/>
                </a:solidFill>
              </a:rPr>
              <a:t>git</a:t>
            </a:r>
            <a:r>
              <a:rPr lang="en-US" b="1" dirty="0">
                <a:solidFill>
                  <a:srgbClr val="FFC000"/>
                </a:solidFill>
              </a:rPr>
              <a:t> push origin :branch-name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$ </a:t>
            </a:r>
            <a:r>
              <a:rPr lang="en-US" dirty="0" err="1" smtClean="0">
                <a:solidFill>
                  <a:srgbClr val="FFC000"/>
                </a:solidFill>
              </a:rPr>
              <a:t>git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branch -a --contains </a:t>
            </a:r>
            <a:r>
              <a:rPr lang="en-US" dirty="0" smtClean="0">
                <a:solidFill>
                  <a:srgbClr val="FFC000"/>
                </a:solidFill>
              </a:rPr>
              <a:t>&lt;commit-id&gt;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19712"/>
            <a:ext cx="4245504" cy="27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2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256"/>
            <a:ext cx="8229240" cy="114516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</a:t>
            </a:r>
            <a:r>
              <a:rPr lang="en-US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endParaRPr lang="en-IN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229240" cy="44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7200" y="1600200"/>
            <a:ext cx="822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bg1"/>
                </a:solidFill>
              </a:rPr>
              <a:t>Once you’re done with your feature, you merge it back into master using </a:t>
            </a: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r>
              <a:rPr lang="en-IN" dirty="0" smtClean="0">
                <a:solidFill>
                  <a:srgbClr val="FFC000"/>
                </a:solidFill>
              </a:rPr>
              <a:t>$ git </a:t>
            </a:r>
            <a:r>
              <a:rPr lang="en-IN" dirty="0">
                <a:solidFill>
                  <a:srgbClr val="FFC000"/>
                </a:solidFill>
              </a:rPr>
              <a:t>merge branch-name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13" y="2743200"/>
            <a:ext cx="41640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15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5458</TotalTime>
  <Words>659</Words>
  <Application>Microsoft Office PowerPoint</Application>
  <PresentationFormat>On-screen Show (4:3)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DejaVu Sans</vt:lpstr>
      <vt:lpstr>StarSymbol</vt:lpstr>
      <vt:lpstr>Times New Roman</vt:lpstr>
      <vt:lpstr>Wingdings</vt:lpstr>
      <vt:lpstr>Office Theme</vt:lpstr>
      <vt:lpstr>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Concepts: Branches</vt:lpstr>
      <vt:lpstr>Key Concepts: Merging</vt:lpstr>
      <vt:lpstr>Key Concepts: Get information about things</vt:lpstr>
      <vt:lpstr>           Cont..</vt:lpstr>
      <vt:lpstr>PowerPoint Presentation</vt:lpstr>
      <vt:lpstr>PowerPoint Presentation</vt:lpstr>
      <vt:lpstr>PowerPoint Presentation</vt:lpstr>
      <vt:lpstr>PowerPoint Presentation</vt:lpstr>
      <vt:lpstr>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Lasya</dc:creator>
  <cp:lastModifiedBy>Manasa Dodda</cp:lastModifiedBy>
  <cp:revision>197</cp:revision>
  <dcterms:modified xsi:type="dcterms:W3CDTF">2018-07-24T17:29:33Z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