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66" r:id="rId5"/>
    <p:sldId id="258" r:id="rId6"/>
    <p:sldId id="262" r:id="rId7"/>
    <p:sldId id="259" r:id="rId8"/>
    <p:sldId id="265" r:id="rId9"/>
    <p:sldId id="279" r:id="rId1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smtClean="0">
                <a:sym typeface="+mn-ea"/>
              </a:rPr>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p:sp>
        <p:nvSpPr>
          <p:cNvPr id="3075" name="文本框 5"/>
          <p:cNvSpPr txBox="1"/>
          <p:nvPr/>
        </p:nvSpPr>
        <p:spPr>
          <a:xfrm>
            <a:off x="255905" y="1113790"/>
            <a:ext cx="11645900" cy="2058670"/>
          </a:xfrm>
          <a:prstGeom prst="rect">
            <a:avLst/>
          </a:prstGeom>
          <a:noFill/>
          <a:ln w="9525">
            <a:noFill/>
          </a:ln>
        </p:spPr>
        <p:txBody>
          <a:bodyPr wrap="square">
            <a:noAutofit/>
          </a:bodyPr>
          <a:p>
            <a:pPr algn="ctr" eaLnBrk="1" hangingPunct="1"/>
            <a:r>
              <a:rPr lang="en-US" altLang="zh-CN" sz="5500" dirty="0">
                <a:solidFill>
                  <a:schemeClr val="bg1">
                    <a:lumMod val="95000"/>
                  </a:schemeClr>
                </a:solidFill>
                <a:latin typeface="Algerian" panose="04020705040A02060702" charset="0"/>
                <a:cs typeface="Algerian" panose="04020705040A02060702" charset="0"/>
              </a:rPr>
              <a:t>Annotated Parse Tree Generation</a:t>
            </a:r>
            <a:r>
              <a:rPr lang="en-US" altLang="zh-CN" sz="5500" dirty="0">
                <a:solidFill>
                  <a:schemeClr val="bg1"/>
                </a:solidFill>
                <a:latin typeface="Algerian" panose="04020705040A02060702" charset="0"/>
                <a:cs typeface="Algerian" panose="04020705040A02060702" charset="0"/>
              </a:rPr>
              <a:t> </a:t>
            </a:r>
            <a:endParaRPr lang="en-US" altLang="zh-CN" sz="5500" dirty="0">
              <a:solidFill>
                <a:schemeClr val="bg1"/>
              </a:solidFill>
              <a:latin typeface="Algerian" panose="04020705040A02060702" charset="0"/>
              <a:cs typeface="Algerian" panose="04020705040A02060702" charset="0"/>
            </a:endParaRPr>
          </a:p>
          <a:p>
            <a:pPr algn="ctr" eaLnBrk="1" hangingPunct="1"/>
            <a:endParaRPr lang="en-US" altLang="zh-CN" sz="5500" dirty="0">
              <a:solidFill>
                <a:schemeClr val="bg1"/>
              </a:solidFill>
              <a:latin typeface="Algerian" panose="04020705040A02060702" charset="0"/>
              <a:cs typeface="Algerian" panose="04020705040A02060702" charset="0"/>
            </a:endParaRPr>
          </a:p>
          <a:p>
            <a:pPr algn="ctr" eaLnBrk="1" hangingPunct="1"/>
            <a:r>
              <a:rPr lang="en-US" altLang="zh-CN" sz="3000" dirty="0">
                <a:solidFill>
                  <a:schemeClr val="bg1">
                    <a:lumMod val="85000"/>
                  </a:schemeClr>
                </a:solidFill>
                <a:latin typeface="Algerian" panose="04020705040A02060702" charset="0"/>
                <a:cs typeface="Algerian" panose="04020705040A02060702" charset="0"/>
              </a:rPr>
              <a:t>CSA1462 - Compiler design</a:t>
            </a:r>
            <a:r>
              <a:rPr lang="en-US" altLang="zh-CN" sz="3000" dirty="0">
                <a:solidFill>
                  <a:schemeClr val="bg1">
                    <a:lumMod val="95000"/>
                  </a:schemeClr>
                </a:solidFill>
                <a:latin typeface="Algerian" panose="04020705040A02060702" charset="0"/>
                <a:cs typeface="Algerian" panose="04020705040A02060702" charset="0"/>
              </a:rPr>
              <a:t> </a:t>
            </a:r>
            <a:endParaRPr lang="en-US" altLang="zh-CN" sz="3000" dirty="0">
              <a:solidFill>
                <a:schemeClr val="bg1">
                  <a:lumMod val="95000"/>
                </a:schemeClr>
              </a:solidFill>
              <a:latin typeface="Algerian" panose="04020705040A02060702" charset="0"/>
              <a:cs typeface="Algerian" panose="04020705040A02060702" charset="0"/>
            </a:endParaRPr>
          </a:p>
        </p:txBody>
      </p:sp>
      <p:sp>
        <p:nvSpPr>
          <p:cNvPr id="3077" name="文本框 7"/>
          <p:cNvSpPr txBox="1"/>
          <p:nvPr/>
        </p:nvSpPr>
        <p:spPr>
          <a:xfrm>
            <a:off x="8808720" y="4921250"/>
            <a:ext cx="3093085" cy="1619250"/>
          </a:xfrm>
          <a:prstGeom prst="rect">
            <a:avLst/>
          </a:prstGeom>
          <a:noFill/>
          <a:ln w="9525">
            <a:noFill/>
          </a:ln>
        </p:spPr>
        <p:txBody>
          <a:bodyPr wrap="square">
            <a:noAutofit/>
          </a:bodyPr>
          <a:p>
            <a:pPr algn="just" eaLnBrk="1" hangingPunct="1"/>
            <a:r>
              <a:rPr 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BHARGAV SAI. BOYAPATI </a:t>
            </a:r>
            <a:endParaRPr 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endParaRPr>
          </a:p>
          <a:p>
            <a:pPr indent="457200" algn="just" eaLnBrk="1" hangingPunct="1"/>
            <a:r>
              <a:rPr 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(192224137)</a:t>
            </a:r>
            <a:endParaRPr 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endParaRPr>
          </a:p>
          <a:p>
            <a:pPr algn="just" eaLnBrk="1" hangingPunct="1"/>
            <a:r>
              <a:rPr lang="zh-CN" alt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 </a:t>
            </a:r>
            <a:r>
              <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SURENDRA NADH. DODDA </a:t>
            </a:r>
            <a:endPar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endParaRPr>
          </a:p>
          <a:p>
            <a:pPr indent="457200" algn="just" eaLnBrk="1" hangingPunct="1"/>
            <a:r>
              <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(192211777)</a:t>
            </a:r>
            <a:endPar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endParaRPr>
          </a:p>
          <a:p>
            <a:pPr algn="just" eaLnBrk="1" hangingPunct="1"/>
            <a:r>
              <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CH. CHANDRA NAGA SAI KUMAR </a:t>
            </a:r>
            <a:endPar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endParaRPr>
          </a:p>
          <a:p>
            <a:pPr indent="457200" algn="just" eaLnBrk="1" hangingPunct="1"/>
            <a:r>
              <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(192210299)</a:t>
            </a:r>
            <a:endParaRPr lang="en-US" altLang="zh-CN" dirty="0">
              <a:solidFill>
                <a:schemeClr val="bg1"/>
              </a:solidFill>
              <a:latin typeface="Algerian" panose="04020705040A02060702" charset="0"/>
              <a:ea typeface="Microsoft YaHei" panose="020B0503020204020204" pitchFamily="34" charset="-122"/>
              <a:cs typeface="Algerian" panose="04020705040A02060702" charset="0"/>
            </a:endParaRPr>
          </a:p>
          <a:p>
            <a:pPr algn="just" eaLnBrk="1" hangingPunct="1"/>
            <a:r>
              <a:rPr lang="en-US" dirty="0">
                <a:latin typeface="Bahnschrift Light" panose="020B0502040204020203" charset="0"/>
                <a:cs typeface="Bahnschrift Light" panose="020B0502040204020203" charset="0"/>
                <a:sym typeface="+mn-ea"/>
              </a:rPr>
              <a:t> </a:t>
            </a:r>
            <a:endParaRPr lang="en-US" altLang="zh-CN" dirty="0">
              <a:solidFill>
                <a:schemeClr val="bg1"/>
              </a:solidFill>
              <a:latin typeface="Bahnschrift Light" panose="020B0502040204020203" charset="0"/>
              <a:ea typeface="Microsoft YaHei" panose="020B0503020204020204" pitchFamily="34" charset="-122"/>
              <a:cs typeface="Bahnschrift Light" panose="020B0502040204020203" charset="0"/>
            </a:endParaRPr>
          </a:p>
        </p:txBody>
      </p:sp>
      <p:grpSp>
        <p:nvGrpSpPr>
          <p:cNvPr id="13315" name="组合 2"/>
          <p:cNvGrpSpPr/>
          <p:nvPr/>
        </p:nvGrpSpPr>
        <p:grpSpPr>
          <a:xfrm>
            <a:off x="635" y="725805"/>
            <a:ext cx="12191365" cy="229298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grpSp>
        <p:nvGrpSpPr>
          <p:cNvPr id="6147" name="组合 8"/>
          <p:cNvGrpSpPr/>
          <p:nvPr/>
        </p:nvGrpSpPr>
        <p:grpSpPr>
          <a:xfrm>
            <a:off x="2481263" y="1728788"/>
            <a:ext cx="1873250" cy="1736725"/>
            <a:chOff x="2464663" y="1763067"/>
            <a:chExt cx="1872286" cy="1736418"/>
          </a:xfrm>
        </p:grpSpPr>
        <p:grpSp>
          <p:nvGrpSpPr>
            <p:cNvPr id="6212" name="组合 9"/>
            <p:cNvGrpSpPr/>
            <p:nvPr/>
          </p:nvGrpSpPr>
          <p:grpSpPr>
            <a:xfrm>
              <a:off x="2464663" y="1763067"/>
              <a:ext cx="1872286" cy="1736418"/>
              <a:chOff x="2391511" y="1973379"/>
              <a:chExt cx="1872286" cy="1736418"/>
            </a:xfrm>
          </p:grpSpPr>
          <p:sp>
            <p:nvSpPr>
              <p:cNvPr id="12" name="六边形 1"/>
              <p:cNvSpPr/>
              <p:nvPr/>
            </p:nvSpPr>
            <p:spPr>
              <a:xfrm>
                <a:off x="2391511" y="1973379"/>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2746029" y="2927917"/>
                <a:ext cx="1163249" cy="768780"/>
              </a:xfrm>
              <a:custGeom>
                <a:avLst/>
                <a:gdLst>
                  <a:gd name="connsiteX0" fmla="*/ 576466 w 1163249"/>
                  <a:gd name="connsiteY0" fmla="*/ 0 h 768780"/>
                  <a:gd name="connsiteX1" fmla="*/ 1084081 w 1163249"/>
                  <a:gd name="connsiteY1" fmla="*/ 128533 h 768780"/>
                  <a:gd name="connsiteX2" fmla="*/ 1163249 w 1163249"/>
                  <a:gd name="connsiteY2" fmla="*/ 176628 h 768780"/>
                  <a:gd name="connsiteX3" fmla="*/ 585408 w 1163249"/>
                  <a:gd name="connsiteY3" fmla="*/ 768780 h 768780"/>
                  <a:gd name="connsiteX4" fmla="*/ 0 w 1163249"/>
                  <a:gd name="connsiteY4" fmla="*/ 170360 h 768780"/>
                  <a:gd name="connsiteX5" fmla="*/ 68851 w 1163249"/>
                  <a:gd name="connsiteY5" fmla="*/ 128533 h 768780"/>
                  <a:gd name="connsiteX6" fmla="*/ 576466 w 1163249"/>
                  <a:gd name="connsiteY6" fmla="*/ 0 h 76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249" h="768780">
                    <a:moveTo>
                      <a:pt x="576466" y="0"/>
                    </a:moveTo>
                    <a:cubicBezTo>
                      <a:pt x="760264" y="0"/>
                      <a:pt x="933186" y="46562"/>
                      <a:pt x="1084081" y="128533"/>
                    </a:cubicBezTo>
                    <a:lnTo>
                      <a:pt x="1163249" y="176628"/>
                    </a:lnTo>
                    <a:lnTo>
                      <a:pt x="585408" y="768780"/>
                    </a:lnTo>
                    <a:lnTo>
                      <a:pt x="0" y="170360"/>
                    </a:lnTo>
                    <a:lnTo>
                      <a:pt x="68851" y="128533"/>
                    </a:lnTo>
                    <a:cubicBezTo>
                      <a:pt x="219746" y="46562"/>
                      <a:pt x="392669" y="0"/>
                      <a:pt x="576466"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13" name="文本框 10"/>
            <p:cNvSpPr txBox="1"/>
            <p:nvPr/>
          </p:nvSpPr>
          <p:spPr>
            <a:xfrm>
              <a:off x="3089761" y="2770426"/>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8" name="组合 13"/>
          <p:cNvGrpSpPr/>
          <p:nvPr/>
        </p:nvGrpSpPr>
        <p:grpSpPr>
          <a:xfrm>
            <a:off x="3489325" y="2697163"/>
            <a:ext cx="1735138" cy="1871662"/>
            <a:chOff x="3471563" y="2730705"/>
            <a:chExt cx="1736418" cy="1872286"/>
          </a:xfrm>
        </p:grpSpPr>
        <p:grpSp>
          <p:nvGrpSpPr>
            <p:cNvPr id="6204" name="组合 14"/>
            <p:cNvGrpSpPr/>
            <p:nvPr/>
          </p:nvGrpSpPr>
          <p:grpSpPr>
            <a:xfrm>
              <a:off x="3471563" y="2730705"/>
              <a:ext cx="1736418" cy="1872286"/>
              <a:chOff x="3398411" y="2941017"/>
              <a:chExt cx="1736418" cy="1872286"/>
            </a:xfrm>
          </p:grpSpPr>
          <p:sp>
            <p:nvSpPr>
              <p:cNvPr id="17" name="六边形 1"/>
              <p:cNvSpPr/>
              <p:nvPr/>
            </p:nvSpPr>
            <p:spPr>
              <a:xfrm rot="5400000">
                <a:off x="3330477" y="3008951"/>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任意多边形 17"/>
              <p:cNvSpPr/>
              <p:nvPr/>
            </p:nvSpPr>
            <p:spPr>
              <a:xfrm>
                <a:off x="3403634" y="3242348"/>
                <a:ext cx="985091" cy="1399406"/>
              </a:xfrm>
              <a:custGeom>
                <a:avLst/>
                <a:gdLst>
                  <a:gd name="connsiteX0" fmla="*/ 654914 w 985091"/>
                  <a:gd name="connsiteY0" fmla="*/ 0 h 1399406"/>
                  <a:gd name="connsiteX1" fmla="*/ 673177 w 985091"/>
                  <a:gd name="connsiteY1" fmla="*/ 16598 h 1399406"/>
                  <a:gd name="connsiteX2" fmla="*/ 985091 w 985091"/>
                  <a:gd name="connsiteY2" fmla="*/ 769627 h 1399406"/>
                  <a:gd name="connsiteX3" fmla="*/ 803216 w 985091"/>
                  <a:gd name="connsiteY3" fmla="*/ 1365047 h 1399406"/>
                  <a:gd name="connsiteX4" fmla="*/ 777523 w 985091"/>
                  <a:gd name="connsiteY4" fmla="*/ 1399406 h 1399406"/>
                  <a:gd name="connsiteX5" fmla="*/ 0 w 985091"/>
                  <a:gd name="connsiteY5" fmla="*/ 640674 h 1399406"/>
                  <a:gd name="connsiteX6" fmla="*/ 654914 w 985091"/>
                  <a:gd name="connsiteY6" fmla="*/ 0 h 139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091" h="1399406">
                    <a:moveTo>
                      <a:pt x="654914" y="0"/>
                    </a:moveTo>
                    <a:lnTo>
                      <a:pt x="673177" y="16598"/>
                    </a:lnTo>
                    <a:cubicBezTo>
                      <a:pt x="865893" y="209315"/>
                      <a:pt x="985091" y="475551"/>
                      <a:pt x="985091" y="769627"/>
                    </a:cubicBezTo>
                    <a:cubicBezTo>
                      <a:pt x="985091" y="990184"/>
                      <a:pt x="918042" y="1195081"/>
                      <a:pt x="803216" y="1365047"/>
                    </a:cubicBezTo>
                    <a:lnTo>
                      <a:pt x="777523" y="1399406"/>
                    </a:lnTo>
                    <a:lnTo>
                      <a:pt x="0" y="640674"/>
                    </a:lnTo>
                    <a:lnTo>
                      <a:pt x="654914"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05" name="文本框 15"/>
            <p:cNvSpPr txBox="1"/>
            <p:nvPr/>
          </p:nvSpPr>
          <p:spPr>
            <a:xfrm>
              <a:off x="3732484" y="3400464"/>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9" name="组合 18"/>
          <p:cNvGrpSpPr/>
          <p:nvPr/>
        </p:nvGrpSpPr>
        <p:grpSpPr>
          <a:xfrm>
            <a:off x="2473325" y="3781425"/>
            <a:ext cx="1871663" cy="1736725"/>
            <a:chOff x="2455568" y="3815923"/>
            <a:chExt cx="1872286" cy="1736418"/>
          </a:xfrm>
        </p:grpSpPr>
        <p:grpSp>
          <p:nvGrpSpPr>
            <p:cNvPr id="6196" name="组合 19"/>
            <p:cNvGrpSpPr/>
            <p:nvPr/>
          </p:nvGrpSpPr>
          <p:grpSpPr>
            <a:xfrm>
              <a:off x="2455568" y="3815923"/>
              <a:ext cx="1872286" cy="1736418"/>
              <a:chOff x="2382416" y="4026235"/>
              <a:chExt cx="1872286" cy="1736418"/>
            </a:xfrm>
          </p:grpSpPr>
          <p:sp>
            <p:nvSpPr>
              <p:cNvPr id="22" name="六边形 1"/>
              <p:cNvSpPr/>
              <p:nvPr/>
            </p:nvSpPr>
            <p:spPr>
              <a:xfrm rot="10800000">
                <a:off x="2382416" y="402623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2597828" y="4040310"/>
                <a:ext cx="1466760" cy="1044668"/>
              </a:xfrm>
              <a:custGeom>
                <a:avLst/>
                <a:gdLst>
                  <a:gd name="connsiteX0" fmla="*/ 732970 w 1466760"/>
                  <a:gd name="connsiteY0" fmla="*/ 0 h 1044668"/>
                  <a:gd name="connsiteX1" fmla="*/ 1466760 w 1466760"/>
                  <a:gd name="connsiteY1" fmla="*/ 750100 h 1044668"/>
                  <a:gd name="connsiteX2" fmla="*/ 1410220 w 1466760"/>
                  <a:gd name="connsiteY2" fmla="*/ 801487 h 1044668"/>
                  <a:gd name="connsiteX3" fmla="*/ 732817 w 1466760"/>
                  <a:gd name="connsiteY3" fmla="*/ 1044668 h 1044668"/>
                  <a:gd name="connsiteX4" fmla="*/ 55414 w 1466760"/>
                  <a:gd name="connsiteY4" fmla="*/ 801487 h 1044668"/>
                  <a:gd name="connsiteX5" fmla="*/ 0 w 1466760"/>
                  <a:gd name="connsiteY5" fmla="*/ 751124 h 1044668"/>
                  <a:gd name="connsiteX6" fmla="*/ 732970 w 1466760"/>
                  <a:gd name="connsiteY6" fmla="*/ 0 h 104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760" h="1044668">
                    <a:moveTo>
                      <a:pt x="732970" y="0"/>
                    </a:moveTo>
                    <a:lnTo>
                      <a:pt x="1466760" y="750100"/>
                    </a:lnTo>
                    <a:lnTo>
                      <a:pt x="1410220" y="801487"/>
                    </a:lnTo>
                    <a:cubicBezTo>
                      <a:pt x="1226135" y="953407"/>
                      <a:pt x="990134" y="1044668"/>
                      <a:pt x="732817" y="1044668"/>
                    </a:cubicBezTo>
                    <a:cubicBezTo>
                      <a:pt x="475501" y="1044668"/>
                      <a:pt x="239499" y="953407"/>
                      <a:pt x="55414" y="801487"/>
                    </a:cubicBezTo>
                    <a:lnTo>
                      <a:pt x="0" y="751124"/>
                    </a:lnTo>
                    <a:lnTo>
                      <a:pt x="732970"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97" name="文本框 20"/>
            <p:cNvSpPr txBox="1"/>
            <p:nvPr/>
          </p:nvSpPr>
          <p:spPr>
            <a:xfrm>
              <a:off x="3097505" y="4142404"/>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50" name="组合 23"/>
          <p:cNvGrpSpPr/>
          <p:nvPr/>
        </p:nvGrpSpPr>
        <p:grpSpPr>
          <a:xfrm>
            <a:off x="1562100" y="2705100"/>
            <a:ext cx="1735138" cy="1873250"/>
            <a:chOff x="1544432" y="2739929"/>
            <a:chExt cx="1736418" cy="1872286"/>
          </a:xfrm>
        </p:grpSpPr>
        <p:grpSp>
          <p:nvGrpSpPr>
            <p:cNvPr id="6188" name="组合 24"/>
            <p:cNvGrpSpPr/>
            <p:nvPr/>
          </p:nvGrpSpPr>
          <p:grpSpPr>
            <a:xfrm>
              <a:off x="1544432" y="2739929"/>
              <a:ext cx="1736418" cy="1872286"/>
              <a:chOff x="1471280" y="2950241"/>
              <a:chExt cx="1736418" cy="1872286"/>
            </a:xfrm>
          </p:grpSpPr>
          <p:sp>
            <p:nvSpPr>
              <p:cNvPr id="27" name="六边形 1"/>
              <p:cNvSpPr/>
              <p:nvPr/>
            </p:nvSpPr>
            <p:spPr>
              <a:xfrm rot="16200000">
                <a:off x="1403346" y="301817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2248392" y="3257954"/>
                <a:ext cx="954082" cy="1368193"/>
              </a:xfrm>
              <a:custGeom>
                <a:avLst/>
                <a:gdLst>
                  <a:gd name="connsiteX0" fmla="*/ 308563 w 954082"/>
                  <a:gd name="connsiteY0" fmla="*/ 0 h 1368193"/>
                  <a:gd name="connsiteX1" fmla="*/ 954082 w 954082"/>
                  <a:gd name="connsiteY1" fmla="*/ 629918 h 1368193"/>
                  <a:gd name="connsiteX2" fmla="*/ 199397 w 954082"/>
                  <a:gd name="connsiteY2" fmla="*/ 1368193 h 1368193"/>
                  <a:gd name="connsiteX3" fmla="*/ 181875 w 954082"/>
                  <a:gd name="connsiteY3" fmla="*/ 1344761 h 1368193"/>
                  <a:gd name="connsiteX4" fmla="*/ 0 w 954082"/>
                  <a:gd name="connsiteY4" fmla="*/ 749341 h 1368193"/>
                  <a:gd name="connsiteX5" fmla="*/ 243181 w 954082"/>
                  <a:gd name="connsiteY5" fmla="*/ 71938 h 1368193"/>
                  <a:gd name="connsiteX6" fmla="*/ 308563 w 954082"/>
                  <a:gd name="connsiteY6" fmla="*/ 0 h 136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4082" h="1368193">
                    <a:moveTo>
                      <a:pt x="308563" y="0"/>
                    </a:moveTo>
                    <a:lnTo>
                      <a:pt x="954082" y="629918"/>
                    </a:lnTo>
                    <a:lnTo>
                      <a:pt x="199397" y="1368193"/>
                    </a:lnTo>
                    <a:lnTo>
                      <a:pt x="181875" y="1344761"/>
                    </a:lnTo>
                    <a:cubicBezTo>
                      <a:pt x="67049" y="1174795"/>
                      <a:pt x="0" y="969898"/>
                      <a:pt x="0" y="749341"/>
                    </a:cubicBezTo>
                    <a:cubicBezTo>
                      <a:pt x="0" y="492025"/>
                      <a:pt x="91261" y="256023"/>
                      <a:pt x="243181" y="71938"/>
                    </a:cubicBezTo>
                    <a:lnTo>
                      <a:pt x="308563"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9" name="文本框 25"/>
            <p:cNvSpPr txBox="1"/>
            <p:nvPr/>
          </p:nvSpPr>
          <p:spPr>
            <a:xfrm>
              <a:off x="2472266" y="3414461"/>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sp>
        <p:nvSpPr>
          <p:cNvPr id="6181" name="TextBox 35"/>
          <p:cNvSpPr txBox="1"/>
          <p:nvPr/>
        </p:nvSpPr>
        <p:spPr>
          <a:xfrm>
            <a:off x="7098030" y="2096135"/>
            <a:ext cx="4240530" cy="336550"/>
          </a:xfrm>
          <a:prstGeom prst="rect">
            <a:avLst/>
          </a:prstGeom>
        </p:spPr>
        <p:style>
          <a:lnRef idx="0">
            <a:srgbClr val="FFFFFF"/>
          </a:lnRef>
          <a:fillRef idx="2">
            <a:prstClr val="black"/>
          </a:fillRef>
          <a:effectRef idx="1">
            <a:prstClr val="black"/>
          </a:effectRef>
          <a:fontRef idx="minor">
            <a:schemeClr val="lt1"/>
          </a:fontRef>
        </p:style>
        <p:txBody>
          <a:bodyPr>
            <a:noAutofit/>
          </a:bodyPr>
          <a:p>
            <a:r>
              <a:rPr lang="en-US" sz="1300" dirty="0">
                <a:solidFill>
                  <a:schemeClr val="bg2">
                    <a:lumMod val="10000"/>
                  </a:schemeClr>
                </a:solidFill>
                <a:effectLst/>
                <a:latin typeface="Algerian" panose="04020705040A02060702" charset="0"/>
                <a:cs typeface="Algerian" panose="04020705040A02060702" charset="0"/>
                <a:sym typeface="+mn-ea"/>
              </a:rPr>
              <a:t>                                 </a:t>
            </a:r>
            <a:r>
              <a:rPr lang="en-US" sz="1500" dirty="0">
                <a:solidFill>
                  <a:schemeClr val="bg2">
                    <a:lumMod val="10000"/>
                  </a:schemeClr>
                </a:solidFill>
                <a:effectLst/>
                <a:latin typeface="Algerian" panose="04020705040A02060702" charset="0"/>
                <a:cs typeface="Algerian" panose="04020705040A02060702" charset="0"/>
                <a:sym typeface="+mn-ea"/>
              </a:rPr>
              <a:t>Introduction</a:t>
            </a:r>
            <a:r>
              <a:rPr lang="en-US" sz="1300" dirty="0">
                <a:solidFill>
                  <a:schemeClr val="bg2">
                    <a:lumMod val="10000"/>
                  </a:schemeClr>
                </a:solidFill>
                <a:effectLst/>
                <a:latin typeface="Algerian" panose="04020705040A02060702" charset="0"/>
                <a:cs typeface="Algerian" panose="04020705040A02060702" charset="0"/>
                <a:sym typeface="+mn-ea"/>
              </a:rPr>
              <a:t> </a:t>
            </a:r>
            <a:endParaRPr lang="en-US" altLang="zh-CN" sz="1300" dirty="0">
              <a:solidFill>
                <a:schemeClr val="bg2">
                  <a:lumMod val="10000"/>
                </a:schemeClr>
              </a:solidFill>
              <a:effectLst/>
              <a:latin typeface="Algerian" panose="04020705040A02060702" charset="0"/>
              <a:ea typeface="Microsoft YaHei" panose="020B0503020204020204" pitchFamily="34" charset="-122"/>
              <a:cs typeface="Algerian" panose="04020705040A02060702" charset="0"/>
              <a:sym typeface="+mn-ea"/>
            </a:endParaRPr>
          </a:p>
        </p:txBody>
      </p:sp>
      <p:grpSp>
        <p:nvGrpSpPr>
          <p:cNvPr id="6172" name="组合 35"/>
          <p:cNvGrpSpPr/>
          <p:nvPr/>
        </p:nvGrpSpPr>
        <p:grpSpPr>
          <a:xfrm rot="0">
            <a:off x="6377940" y="2014220"/>
            <a:ext cx="440055" cy="452755"/>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6154" name="组合 39"/>
          <p:cNvGrpSpPr/>
          <p:nvPr/>
        </p:nvGrpSpPr>
        <p:grpSpPr>
          <a:xfrm>
            <a:off x="6371908" y="3864824"/>
            <a:ext cx="4930140" cy="451591"/>
            <a:chOff x="7094414" y="1779691"/>
            <a:chExt cx="4930962" cy="452396"/>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783504" y="1827401"/>
              <a:ext cx="4241872" cy="328244"/>
            </a:xfrm>
            <a:prstGeom prst="rect">
              <a:avLst/>
            </a:prstGeom>
          </p:spPr>
          <p:style>
            <a:lnRef idx="0">
              <a:srgbClr val="FFFFFF"/>
            </a:lnRef>
            <a:fillRef idx="2">
              <a:prstClr val="black"/>
            </a:fillRef>
            <a:effectRef idx="1">
              <a:prstClr val="black"/>
            </a:effectRef>
            <a:fontRef idx="minor">
              <a:schemeClr val="lt1"/>
            </a:fontRef>
          </p:style>
          <p:txBody>
            <a:bodyPr>
              <a:noAutofit/>
            </a:bodyPr>
            <a:p>
              <a:pPr algn="ctr"/>
              <a:r>
                <a:rPr lang="en-US" sz="1500" dirty="0">
                  <a:solidFill>
                    <a:srgbClr val="000000"/>
                  </a:solidFill>
                  <a:effectLst/>
                  <a:latin typeface="Algerian" panose="04020705040A02060702" charset="0"/>
                  <a:cs typeface="Algerian" panose="04020705040A02060702" charset="0"/>
                  <a:sym typeface="+mn-ea"/>
                </a:rPr>
                <a:t>Source code &amp; output</a:t>
              </a:r>
              <a:endParaRPr lang="en-US" altLang="zh-CN" sz="1500" dirty="0">
                <a:solidFill>
                  <a:srgbClr val="000000"/>
                </a:solidFill>
                <a:effectLst/>
                <a:latin typeface="Algerian" panose="04020705040A02060702" charset="0"/>
                <a:ea typeface="Microsoft YaHei" panose="020B0503020204020204" pitchFamily="34" charset="-122"/>
                <a:cs typeface="Algerian" panose="04020705040A02060702" charset="0"/>
                <a:sym typeface="+mn-ea"/>
              </a:endParaRPr>
            </a:p>
          </p:txBody>
        </p:sp>
      </p:grpSp>
      <p:grpSp>
        <p:nvGrpSpPr>
          <p:cNvPr id="6155" name="组合 44"/>
          <p:cNvGrpSpPr/>
          <p:nvPr/>
        </p:nvGrpSpPr>
        <p:grpSpPr>
          <a:xfrm>
            <a:off x="6371908" y="4840538"/>
            <a:ext cx="4930140" cy="452963"/>
            <a:chOff x="7094414" y="1779691"/>
            <a:chExt cx="4930962" cy="452396"/>
          </a:xfrm>
        </p:grpSpPr>
        <p:grpSp>
          <p:nvGrpSpPr>
            <p:cNvPr id="6156" name="组合 45"/>
            <p:cNvGrpSpPr/>
            <p:nvPr/>
          </p:nvGrpSpPr>
          <p:grpSpPr>
            <a:xfrm>
              <a:off x="7094414" y="1779691"/>
              <a:ext cx="440242" cy="452396"/>
              <a:chOff x="5576510" y="968753"/>
              <a:chExt cx="1884994" cy="1884995"/>
            </a:xfrm>
          </p:grpSpPr>
          <p:sp>
            <p:nvSpPr>
              <p:cNvPr id="48" name="椭圆 4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任意多边形 4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57" name="TextBox 35"/>
            <p:cNvSpPr txBox="1"/>
            <p:nvPr/>
          </p:nvSpPr>
          <p:spPr>
            <a:xfrm>
              <a:off x="7783504" y="1839306"/>
              <a:ext cx="4241872" cy="342471"/>
            </a:xfrm>
            <a:prstGeom prst="rect">
              <a:avLst/>
            </a:prstGeom>
          </p:spPr>
          <p:style>
            <a:lnRef idx="0">
              <a:srgbClr val="FFFFFF"/>
            </a:lnRef>
            <a:fillRef idx="2">
              <a:prstClr val="black"/>
            </a:fillRef>
            <a:effectRef idx="1">
              <a:prstClr val="black"/>
            </a:effectRef>
            <a:fontRef idx="minor">
              <a:schemeClr val="lt1"/>
            </a:fontRef>
          </p:style>
          <p:txBody>
            <a:bodyPr wrap="square">
              <a:noAutofit/>
            </a:bodyPr>
            <a:p>
              <a:pPr marL="457200" lvl="1" indent="457200" algn="l" eaLnBrk="1" hangingPunct="1"/>
              <a:r>
                <a:rPr lang="en-US" sz="1500" dirty="0">
                  <a:solidFill>
                    <a:srgbClr val="000000"/>
                  </a:solidFill>
                  <a:effectLst/>
                  <a:latin typeface="Algerian" panose="04020705040A02060702" charset="0"/>
                  <a:cs typeface="Algerian" panose="04020705040A02060702" charset="0"/>
                  <a:sym typeface="+mn-ea"/>
                </a:rPr>
                <a:t>            conclusion  </a:t>
              </a:r>
              <a:endParaRPr lang="en-US" sz="1500" i="0" dirty="0">
                <a:solidFill>
                  <a:srgbClr val="000000"/>
                </a:solidFill>
                <a:effectLst/>
                <a:latin typeface="Times New Roman" panose="02020603050405020304" pitchFamily="18" charset="0"/>
                <a:cs typeface="Times New Roman" panose="02020603050405020304" pitchFamily="18" charset="0"/>
              </a:endParaRPr>
            </a:p>
            <a:p>
              <a:pPr marL="457200" lvl="1" indent="457200" algn="l" eaLnBrk="1" hangingPunct="1"/>
              <a:endParaRPr lang="en-US" altLang="zh-CN" sz="1500"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12420" y="526415"/>
            <a:ext cx="4438650" cy="629920"/>
          </a:xfrm>
          <a:prstGeom prst="rect">
            <a:avLst/>
          </a:prstGeom>
          <a:noFill/>
        </p:spPr>
        <p:txBody>
          <a:bodyPr wrap="square" rtlCol="0">
            <a:spAutoFit/>
          </a:bodyPr>
          <a:p>
            <a:r>
              <a:rPr lang="en-US" sz="30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3000">
                <a:ln w="10160">
                  <a:solidFill>
                    <a:schemeClr val="accent5"/>
                  </a:solidFill>
                  <a:prstDash val="solid"/>
                </a:ln>
                <a:solidFill>
                  <a:schemeClr val="bg1">
                    <a:lumMod val="65000"/>
                  </a:schemeClr>
                </a:solidFill>
                <a:effectLst>
                  <a:outerShdw blurRad="38100" dist="22860" dir="5400000" algn="tl" rotWithShape="0">
                    <a:srgbClr val="000000">
                      <a:alpha val="30000"/>
                    </a:srgbClr>
                  </a:outerShdw>
                </a:effectLst>
              </a:rPr>
              <a:t> </a:t>
            </a:r>
            <a:r>
              <a:rPr lang="en-US" sz="3500">
                <a:solidFill>
                  <a:schemeClr val="bg1">
                    <a:lumMod val="65000"/>
                  </a:schemeClr>
                </a:solidFill>
                <a:effectLst/>
                <a:latin typeface="Algerian" panose="04020705040A02060702" charset="0"/>
                <a:cs typeface="Algerian" panose="04020705040A02060702" charset="0"/>
              </a:rPr>
              <a:t>CONTENT</a:t>
            </a:r>
            <a:endParaRPr lang="en-US" sz="3500">
              <a:solidFill>
                <a:schemeClr val="bg1">
                  <a:lumMod val="65000"/>
                </a:schemeClr>
              </a:solidFill>
              <a:effectLst/>
              <a:latin typeface="Algerian" panose="04020705040A02060702" charset="0"/>
              <a:cs typeface="Algerian" panose="04020705040A02060702" charset="0"/>
            </a:endParaRPr>
          </a:p>
        </p:txBody>
      </p:sp>
      <p:sp>
        <p:nvSpPr>
          <p:cNvPr id="5" name="Text Box 4"/>
          <p:cNvSpPr txBox="1"/>
          <p:nvPr/>
        </p:nvSpPr>
        <p:spPr>
          <a:xfrm>
            <a:off x="7097395" y="3044190"/>
            <a:ext cx="4241165" cy="335915"/>
          </a:xfrm>
          <a:prstGeom prst="rect">
            <a:avLst/>
          </a:prstGeom>
        </p:spPr>
        <p:style>
          <a:lnRef idx="0">
            <a:srgbClr val="FFFFFF"/>
          </a:lnRef>
          <a:fillRef idx="2">
            <a:prstClr val="black"/>
          </a:fillRef>
          <a:effectRef idx="1">
            <a:prstClr val="black"/>
          </a:effectRef>
          <a:fontRef idx="minor">
            <a:schemeClr val="lt1"/>
          </a:fontRef>
        </p:style>
        <p:txBody>
          <a:bodyPr wrap="square" rtlCol="0">
            <a:noAutofit/>
          </a:bodyPr>
          <a:p>
            <a:r>
              <a:rPr lang="en-US" sz="1300" dirty="0">
                <a:solidFill>
                  <a:schemeClr val="bg2">
                    <a:lumMod val="10000"/>
                  </a:schemeClr>
                </a:solidFill>
                <a:latin typeface="Algerian" panose="04020705040A02060702" charset="0"/>
                <a:cs typeface="Algerian" panose="04020705040A02060702" charset="0"/>
                <a:sym typeface="+mn-ea"/>
              </a:rPr>
              <a:t>                        </a:t>
            </a:r>
            <a:r>
              <a:rPr lang="en-US" sz="1500" dirty="0">
                <a:solidFill>
                  <a:schemeClr val="bg2">
                    <a:lumMod val="10000"/>
                  </a:schemeClr>
                </a:solidFill>
                <a:latin typeface="Algerian" panose="04020705040A02060702" charset="0"/>
                <a:cs typeface="Algerian" panose="04020705040A02060702" charset="0"/>
                <a:sym typeface="+mn-ea"/>
              </a:rPr>
              <a:t>problem statement</a:t>
            </a:r>
            <a:r>
              <a:rPr lang="en-US" sz="1200" dirty="0">
                <a:solidFill>
                  <a:schemeClr val="bg2">
                    <a:lumMod val="10000"/>
                  </a:schemeClr>
                </a:solidFill>
                <a:latin typeface="Algerian" panose="04020705040A02060702" charset="0"/>
                <a:cs typeface="Algerian" panose="04020705040A02060702" charset="0"/>
                <a:sym typeface="+mn-ea"/>
              </a:rPr>
              <a:t> </a:t>
            </a:r>
            <a:endParaRPr lang="en-US" sz="1500" i="0" dirty="0">
              <a:solidFill>
                <a:schemeClr val="bg2">
                  <a:lumMod val="10000"/>
                </a:schemeClr>
              </a:solidFill>
              <a:effectLst/>
              <a:latin typeface="Times New Roman" panose="02020603050405020304" pitchFamily="18" charset="0"/>
              <a:cs typeface="Times New Roman" panose="02020603050405020304" pitchFamily="18" charset="0"/>
            </a:endParaRPr>
          </a:p>
          <a:p>
            <a:endParaRPr lang="en-US" sz="1500" i="0" dirty="0">
              <a:solidFill>
                <a:schemeClr val="bg2">
                  <a:lumMod val="10000"/>
                </a:schemeClr>
              </a:solidFill>
              <a:effectLst/>
              <a:latin typeface="Times New Roman" panose="02020603050405020304" pitchFamily="18" charset="0"/>
              <a:cs typeface="Times New Roman" panose="02020603050405020304" pitchFamily="18" charset="0"/>
            </a:endParaRPr>
          </a:p>
        </p:txBody>
      </p:sp>
      <p:grpSp>
        <p:nvGrpSpPr>
          <p:cNvPr id="8" name="组合 35"/>
          <p:cNvGrpSpPr/>
          <p:nvPr/>
        </p:nvGrpSpPr>
        <p:grpSpPr>
          <a:xfrm rot="0">
            <a:off x="6371590" y="2992755"/>
            <a:ext cx="440055" cy="452755"/>
            <a:chOff x="5576510" y="968753"/>
            <a:chExt cx="1884994" cy="1884995"/>
          </a:xfrm>
        </p:grpSpPr>
        <p:sp>
          <p:nvSpPr>
            <p:cNvPr id="9"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7170" name="文本框 1"/>
          <p:cNvSpPr txBox="1"/>
          <p:nvPr/>
        </p:nvSpPr>
        <p:spPr>
          <a:xfrm>
            <a:off x="314325" y="209550"/>
            <a:ext cx="11785600" cy="990600"/>
          </a:xfrm>
          <a:prstGeom prst="rect">
            <a:avLst/>
          </a:prstGeom>
          <a:noFill/>
          <a:ln w="9525">
            <a:noFill/>
          </a:ln>
        </p:spPr>
        <p:txBody>
          <a:bodyPr wrap="square">
            <a:noAutofit/>
          </a:bodyPr>
          <a:p>
            <a:pPr algn="ctr" eaLnBrk="1" hangingPunct="1"/>
            <a:r>
              <a:rPr lang="en-US" altLang="zh-CN" sz="3500" dirty="0">
                <a:solidFill>
                  <a:schemeClr val="bg1">
                    <a:lumMod val="65000"/>
                  </a:schemeClr>
                </a:solidFill>
                <a:latin typeface="Algerian" panose="04020705040A02060702" charset="0"/>
                <a:ea typeface="Microsoft YaHei" panose="020B0503020204020204" pitchFamily="34" charset="-122"/>
                <a:cs typeface="Algerian" panose="04020705040A02060702" charset="0"/>
              </a:rPr>
              <a:t>Introduction TO annotated parse tree</a:t>
            </a:r>
            <a:endParaRPr lang="en-US" altLang="zh-CN" sz="3500" dirty="0">
              <a:solidFill>
                <a:schemeClr val="bg1">
                  <a:lumMod val="65000"/>
                </a:schemeClr>
              </a:solidFill>
              <a:latin typeface="Algerian" panose="04020705040A02060702" charset="0"/>
              <a:ea typeface="Microsoft YaHei" panose="020B0503020204020204" pitchFamily="34" charset="-122"/>
              <a:cs typeface="Algerian" panose="04020705040A02060702" charset="0"/>
            </a:endParaRPr>
          </a:p>
        </p:txBody>
      </p:sp>
      <p:sp>
        <p:nvSpPr>
          <p:cNvPr id="2" name="Text Box 1"/>
          <p:cNvSpPr txBox="1"/>
          <p:nvPr/>
        </p:nvSpPr>
        <p:spPr>
          <a:xfrm>
            <a:off x="2686050" y="1199515"/>
            <a:ext cx="4064000" cy="368300"/>
          </a:xfrm>
          <a:prstGeom prst="rect">
            <a:avLst/>
          </a:prstGeom>
          <a:noFill/>
        </p:spPr>
        <p:txBody>
          <a:bodyPr wrap="square" rtlCol="0">
            <a:spAutoFit/>
          </a:bodyPr>
          <a:p>
            <a:endParaRPr lang="en-US"/>
          </a:p>
        </p:txBody>
      </p:sp>
      <p:sp>
        <p:nvSpPr>
          <p:cNvPr id="5" name="Text Box 4"/>
          <p:cNvSpPr txBox="1"/>
          <p:nvPr/>
        </p:nvSpPr>
        <p:spPr>
          <a:xfrm>
            <a:off x="5524500" y="2115185"/>
            <a:ext cx="6323330" cy="4150360"/>
          </a:xfrm>
          <a:prstGeom prst="rect">
            <a:avLst/>
          </a:prstGeom>
          <a:noFill/>
        </p:spPr>
        <p:txBody>
          <a:bodyPr wrap="square" rtlCol="0">
            <a:noAutofit/>
          </a:bodyPr>
          <a:p>
            <a:pPr marL="285750" indent="-285750" algn="just">
              <a:buFont typeface="Wingdings" panose="05000000000000000000" charset="0"/>
              <a:buChar char="Ø"/>
            </a:pPr>
            <a:r>
              <a:rPr lang="en-US" sz="2100">
                <a:solidFill>
                  <a:schemeClr val="bg1">
                    <a:lumMod val="95000"/>
                  </a:schemeClr>
                </a:solidFill>
                <a:latin typeface="Footlight MT Light" panose="0204060206030A020304" charset="0"/>
                <a:cs typeface="Footlight MT Light" panose="0204060206030A020304" charset="0"/>
              </a:rPr>
              <a:t>Annotated Parse Tree – The parse tree containing the values of attributes at each node for given input string is called annotated or decorated parse tree.</a:t>
            </a:r>
            <a:endParaRPr lang="en-US" sz="21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1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100">
                <a:solidFill>
                  <a:schemeClr val="bg1">
                    <a:lumMod val="95000"/>
                  </a:schemeClr>
                </a:solidFill>
                <a:latin typeface="Footlight MT Light" panose="0204060206030A020304" charset="0"/>
                <a:cs typeface="Footlight MT Light" panose="0204060206030A020304" charset="0"/>
              </a:rPr>
              <a:t>In modern software development, understanding and analyzing source code are essential tasks for ensuring correctness, maintainability, and scalability.</a:t>
            </a:r>
            <a:endParaRPr lang="en-US" sz="2100">
              <a:solidFill>
                <a:schemeClr val="bg1">
                  <a:lumMod val="95000"/>
                </a:schemeClr>
              </a:solidFill>
              <a:latin typeface="Footlight MT Light" panose="0204060206030A020304" charset="0"/>
              <a:cs typeface="Footlight MT Light" panose="0204060206030A020304" charset="0"/>
            </a:endParaRPr>
          </a:p>
          <a:p>
            <a:pPr algn="just">
              <a:buFont typeface="Wingdings" panose="05000000000000000000" charset="0"/>
            </a:pPr>
            <a:endParaRPr lang="en-US" sz="21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100">
                <a:solidFill>
                  <a:schemeClr val="bg1">
                    <a:lumMod val="95000"/>
                  </a:schemeClr>
                </a:solidFill>
                <a:latin typeface="Footlight MT Light" panose="0204060206030A020304" charset="0"/>
                <a:cs typeface="Footlight MT Light" panose="0204060206030A020304" charset="0"/>
              </a:rPr>
              <a:t>Annotated parse tree generation represents a pivotal approach to advancing source code analysis, offering developers deeper insights into their code bases.</a:t>
            </a: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p:txBody>
      </p:sp>
      <p:pic>
        <p:nvPicPr>
          <p:cNvPr id="101" name="Picture 100"/>
          <p:cNvPicPr/>
          <p:nvPr/>
        </p:nvPicPr>
        <p:blipFill>
          <a:blip r:embed="rId1"/>
          <a:srcRect l="-2472" t="468" r="-4188"/>
          <a:stretch>
            <a:fillRect/>
          </a:stretch>
        </p:blipFill>
        <p:spPr>
          <a:xfrm>
            <a:off x="217170" y="1504315"/>
            <a:ext cx="5643880" cy="5010785"/>
          </a:xfrm>
          <a:prstGeom prst="flowChartOnlineStorage">
            <a:avLst/>
          </a:prstGeom>
          <a:noFill/>
          <a:ln w="9525">
            <a:noFill/>
          </a:ln>
        </p:spPr>
      </p:pic>
      <p:grpSp>
        <p:nvGrpSpPr>
          <p:cNvPr id="13315" name="组合 2"/>
          <p:cNvGrpSpPr/>
          <p:nvPr/>
        </p:nvGrpSpPr>
        <p:grpSpPr>
          <a:xfrm>
            <a:off x="635" y="56515"/>
            <a:ext cx="12192000"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grpSp>
        <p:nvGrpSpPr>
          <p:cNvPr id="10243" name="组合 2"/>
          <p:cNvGrpSpPr/>
          <p:nvPr/>
        </p:nvGrpSpPr>
        <p:grpSpPr>
          <a:xfrm>
            <a:off x="0" y="1724025"/>
            <a:ext cx="3946525" cy="977900"/>
            <a:chOff x="0" y="1813581"/>
            <a:chExt cx="3947110" cy="978408"/>
          </a:xfrm>
        </p:grpSpPr>
        <p:sp>
          <p:nvSpPr>
            <p:cNvPr id="4" name="右箭头 3"/>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4" name="组合 5"/>
          <p:cNvGrpSpPr/>
          <p:nvPr/>
        </p:nvGrpSpPr>
        <p:grpSpPr>
          <a:xfrm>
            <a:off x="0" y="2900363"/>
            <a:ext cx="6086475" cy="1508125"/>
            <a:chOff x="0" y="1813581"/>
            <a:chExt cx="3947110" cy="978408"/>
          </a:xfrm>
        </p:grpSpPr>
        <p:sp>
          <p:nvSpPr>
            <p:cNvPr id="7" name="右箭头 6"/>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5" name="组合 8"/>
          <p:cNvGrpSpPr/>
          <p:nvPr/>
        </p:nvGrpSpPr>
        <p:grpSpPr>
          <a:xfrm>
            <a:off x="0" y="4683125"/>
            <a:ext cx="4684713" cy="1160463"/>
            <a:chOff x="0" y="1813581"/>
            <a:chExt cx="3947110" cy="978408"/>
          </a:xfrm>
        </p:grpSpPr>
        <p:sp>
          <p:nvSpPr>
            <p:cNvPr id="10" name="右箭头 9"/>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6" name="组合 11"/>
          <p:cNvGrpSpPr/>
          <p:nvPr/>
        </p:nvGrpSpPr>
        <p:grpSpPr>
          <a:xfrm>
            <a:off x="6673850" y="1371600"/>
            <a:ext cx="4691380" cy="1329690"/>
            <a:chOff x="6436662" y="1473868"/>
            <a:chExt cx="4690832" cy="1329641"/>
          </a:xfrm>
        </p:grpSpPr>
        <p:sp>
          <p:nvSpPr>
            <p:cNvPr id="13" name="矩形 12"/>
            <p:cNvSpPr/>
            <p:nvPr/>
          </p:nvSpPr>
          <p:spPr>
            <a:xfrm>
              <a:off x="6436662" y="1562130"/>
              <a:ext cx="76191" cy="124011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20156" y="1473868"/>
              <a:ext cx="4507338" cy="1329641"/>
            </a:xfrm>
            <a:prstGeom prst="rect">
              <a:avLst/>
            </a:prstGeom>
            <a:noFill/>
            <a:ln w="9525">
              <a:noFill/>
            </a:ln>
          </p:spPr>
          <p:txBody>
            <a:bodyPr>
              <a:noAutofit/>
            </a:bodyPr>
            <a:p>
              <a:pPr algn="just" eaLnBrk="1" hangingPunct="1"/>
              <a:r>
                <a:rPr lang="zh-CN" altLang="en-US" sz="1600" dirty="0">
                  <a:solidFill>
                    <a:schemeClr val="bg1"/>
                  </a:solidFill>
                  <a:latin typeface="Footlight MT Light" panose="0204060206030A020304" charset="0"/>
                  <a:ea typeface="Microsoft YaHei" panose="020B0503020204020204" pitchFamily="34" charset="-122"/>
                  <a:cs typeface="Footlight MT Light" panose="0204060206030A020304" charset="0"/>
                </a:rPr>
                <a:t>Complexity of Source Code Analysis:</a:t>
              </a:r>
              <a:r>
                <a:rPr lang="zh-CN" altLang="en-US" sz="1400" dirty="0">
                  <a:solidFill>
                    <a:schemeClr val="bg1"/>
                  </a:solidFill>
                  <a:latin typeface="Footlight MT Light" panose="0204060206030A020304" charset="0"/>
                  <a:ea typeface="Microsoft YaHei" panose="020B0503020204020204" pitchFamily="34" charset="-122"/>
                  <a:cs typeface="Footlight MT Light" panose="0204060206030A020304" charset="0"/>
                </a:rPr>
                <a:t> Traditional source code analysis techniques often rely on syntactic parsing, which may not capture the full semantics and context of the code. This can lead to limited understanding and ineffective debugging, especially in complex software systems with intricate control flow and data dependencies.</a:t>
              </a:r>
              <a:endParaRPr lang="zh-CN" altLang="en-US" sz="1400" dirty="0">
                <a:solidFill>
                  <a:schemeClr val="bg1"/>
                </a:solidFill>
                <a:latin typeface="Footlight MT Light" panose="0204060206030A020304" charset="0"/>
                <a:ea typeface="Microsoft YaHei" panose="020B0503020204020204" pitchFamily="34" charset="-122"/>
                <a:cs typeface="Footlight MT Light" panose="0204060206030A020304" charset="0"/>
              </a:endParaRPr>
            </a:p>
          </p:txBody>
        </p:sp>
      </p:grpSp>
      <p:grpSp>
        <p:nvGrpSpPr>
          <p:cNvPr id="10247" name="组合 14"/>
          <p:cNvGrpSpPr/>
          <p:nvPr/>
        </p:nvGrpSpPr>
        <p:grpSpPr>
          <a:xfrm>
            <a:off x="6673850" y="2976245"/>
            <a:ext cx="4756150" cy="2043430"/>
            <a:chOff x="6436662" y="1621183"/>
            <a:chExt cx="4755594" cy="2043355"/>
          </a:xfrm>
        </p:grpSpPr>
        <p:sp>
          <p:nvSpPr>
            <p:cNvPr id="16" name="矩形 15"/>
            <p:cNvSpPr/>
            <p:nvPr/>
          </p:nvSpPr>
          <p:spPr>
            <a:xfrm>
              <a:off x="6436662" y="1713890"/>
              <a:ext cx="76191" cy="1402029"/>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20156" y="1621183"/>
              <a:ext cx="4572100" cy="2043355"/>
            </a:xfrm>
            <a:prstGeom prst="rect">
              <a:avLst/>
            </a:prstGeom>
            <a:noFill/>
            <a:ln w="9525">
              <a:noFill/>
            </a:ln>
          </p:spPr>
          <p:txBody>
            <a:bodyPr>
              <a:noAutofit/>
            </a:bodyPr>
            <a:p>
              <a:pPr algn="just" eaLnBrk="1" hangingPunct="1"/>
              <a:r>
                <a:rPr lang="zh-CN" altLang="en-US" sz="16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Lack of Semantic Context:</a:t>
              </a:r>
              <a:r>
                <a:rPr lang="zh-CN" altLang="en-US" sz="14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 Without semantic annotations, parse trees offer only a structural representation of the code, lacking crucial information such as data types, variable scopes, and function definitions. This hampers developers' ability to perform comprehensive analysis and make informed decisions during software development.</a:t>
              </a:r>
              <a:endParaRPr lang="zh-CN" altLang="en-US" sz="14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endParaRPr>
            </a:p>
          </p:txBody>
        </p:sp>
      </p:grpSp>
      <p:grpSp>
        <p:nvGrpSpPr>
          <p:cNvPr id="10248" name="组合 17"/>
          <p:cNvGrpSpPr/>
          <p:nvPr/>
        </p:nvGrpSpPr>
        <p:grpSpPr>
          <a:xfrm>
            <a:off x="6673850" y="4683761"/>
            <a:ext cx="4756150" cy="1536065"/>
            <a:chOff x="6436662" y="1728495"/>
            <a:chExt cx="4755594" cy="1536009"/>
          </a:xfrm>
        </p:grpSpPr>
        <p:sp>
          <p:nvSpPr>
            <p:cNvPr id="19" name="矩形 18"/>
            <p:cNvSpPr/>
            <p:nvPr/>
          </p:nvSpPr>
          <p:spPr>
            <a:xfrm>
              <a:off x="6436662" y="1799612"/>
              <a:ext cx="76826" cy="124011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20156" y="1728495"/>
              <a:ext cx="4572100" cy="1536009"/>
            </a:xfrm>
            <a:prstGeom prst="rect">
              <a:avLst/>
            </a:prstGeom>
            <a:noFill/>
            <a:ln w="9525">
              <a:noFill/>
            </a:ln>
          </p:spPr>
          <p:txBody>
            <a:bodyPr>
              <a:noAutofit/>
            </a:bodyPr>
            <a:p>
              <a:pPr algn="just" eaLnBrk="1" hangingPunct="1"/>
              <a:r>
                <a:rPr lang="zh-CN" altLang="en-US" sz="16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Error Prone Semantic Analysis</a:t>
              </a:r>
              <a:r>
                <a:rPr lang="zh-CN" altLang="en-US" sz="14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 Manual annotation of parse trees with semantic information is tedious and error-prone, especially for large codebases. Human errors in semantic analysis can lead to inaccuracies in the annotated parse tree, resulting in incorrect program behavior and wasted development time.</a:t>
              </a:r>
              <a:endParaRPr lang="zh-CN" altLang="en-US" sz="14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endParaRPr>
            </a:p>
          </p:txBody>
        </p:sp>
      </p:grpSp>
      <p:sp>
        <p:nvSpPr>
          <p:cNvPr id="2" name="Text Box 1"/>
          <p:cNvSpPr txBox="1"/>
          <p:nvPr/>
        </p:nvSpPr>
        <p:spPr>
          <a:xfrm>
            <a:off x="508635" y="540385"/>
            <a:ext cx="11239500" cy="629920"/>
          </a:xfrm>
          <a:prstGeom prst="rect">
            <a:avLst/>
          </a:prstGeom>
          <a:noFill/>
        </p:spPr>
        <p:txBody>
          <a:bodyPr wrap="square" rtlCol="0">
            <a:spAutoFit/>
          </a:bodyPr>
          <a:p>
            <a:pPr algn="l"/>
            <a:r>
              <a:rPr lang="en-US" sz="3500">
                <a:solidFill>
                  <a:schemeClr val="bg1">
                    <a:lumMod val="65000"/>
                  </a:schemeClr>
                </a:solidFill>
                <a:latin typeface="Algerian" panose="04020705040A02060702" charset="0"/>
                <a:cs typeface="Algerian" panose="04020705040A02060702" charset="0"/>
              </a:rPr>
              <a:t>Problem statement </a:t>
            </a:r>
            <a:endParaRPr lang="en-US" sz="3500">
              <a:solidFill>
                <a:schemeClr val="bg1">
                  <a:lumMod val="65000"/>
                </a:schemeClr>
              </a:solidFill>
              <a:latin typeface="Algerian" panose="04020705040A02060702" charset="0"/>
              <a:cs typeface="Algerian" panose="04020705040A02060702" charset="0"/>
            </a:endParaRPr>
          </a:p>
        </p:txBody>
      </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 name="Text Box 1"/>
          <p:cNvSpPr txBox="1"/>
          <p:nvPr/>
        </p:nvSpPr>
        <p:spPr>
          <a:xfrm>
            <a:off x="1280795" y="633730"/>
            <a:ext cx="4064000" cy="368300"/>
          </a:xfrm>
          <a:prstGeom prst="rect">
            <a:avLst/>
          </a:prstGeom>
          <a:noFill/>
        </p:spPr>
        <p:txBody>
          <a:bodyPr wrap="square" rtlCol="0">
            <a:spAutoFit/>
          </a:bodyPr>
          <a:p>
            <a:endParaRPr lang="en-US"/>
          </a:p>
        </p:txBody>
      </p:sp>
      <p:sp>
        <p:nvSpPr>
          <p:cNvPr id="3" name="Text Box 2"/>
          <p:cNvSpPr txBox="1"/>
          <p:nvPr/>
        </p:nvSpPr>
        <p:spPr>
          <a:xfrm>
            <a:off x="422275" y="236220"/>
            <a:ext cx="10952480" cy="864235"/>
          </a:xfrm>
          <a:prstGeom prst="rect">
            <a:avLst/>
          </a:prstGeom>
          <a:noFill/>
        </p:spPr>
        <p:txBody>
          <a:bodyPr wrap="square" rtlCol="0">
            <a:noAutofit/>
          </a:bodyPr>
          <a:p>
            <a:r>
              <a:rPr lang="en-US" sz="3500">
                <a:solidFill>
                  <a:schemeClr val="bg1">
                    <a:lumMod val="95000"/>
                  </a:schemeClr>
                </a:solidFill>
                <a:latin typeface="Algerian" panose="04020705040A02060702" charset="0"/>
                <a:cs typeface="Algerian" panose="04020705040A02060702" charset="0"/>
                <a:sym typeface="+mn-ea"/>
              </a:rPr>
              <a:t>        </a:t>
            </a:r>
            <a:r>
              <a:rPr lang="en-US" sz="3500">
                <a:solidFill>
                  <a:schemeClr val="bg1">
                    <a:lumMod val="65000"/>
                  </a:schemeClr>
                </a:solidFill>
                <a:latin typeface="Algerian" panose="04020705040A02060702" charset="0"/>
                <a:cs typeface="Algerian" panose="04020705040A02060702" charset="0"/>
                <a:sym typeface="+mn-ea"/>
              </a:rPr>
              <a:t>Applications of Annotated Parse Trees</a:t>
            </a:r>
            <a:endParaRPr lang="en-US" sz="3500" dirty="0">
              <a:solidFill>
                <a:schemeClr val="bg1">
                  <a:lumMod val="65000"/>
                </a:schemeClr>
              </a:solidFill>
              <a:effectLst/>
              <a:latin typeface="Algerian" panose="04020705040A02060702" charset="0"/>
              <a:cs typeface="Algerian" panose="04020705040A02060702" charset="0"/>
              <a:sym typeface="+mn-ea"/>
            </a:endParaRPr>
          </a:p>
        </p:txBody>
      </p:sp>
      <p:sp>
        <p:nvSpPr>
          <p:cNvPr id="6" name="Text Box 5"/>
          <p:cNvSpPr txBox="1"/>
          <p:nvPr/>
        </p:nvSpPr>
        <p:spPr>
          <a:xfrm>
            <a:off x="640715" y="1791335"/>
            <a:ext cx="10831830" cy="4799965"/>
          </a:xfrm>
          <a:prstGeom prst="rect">
            <a:avLst/>
          </a:prstGeom>
          <a:noFill/>
        </p:spPr>
        <p:txBody>
          <a:bodyPr wrap="square" rtlCol="0">
            <a:noAutofit/>
          </a:bodyPr>
          <a:p>
            <a:endParaRPr lang="en-US" sz="2200">
              <a:solidFill>
                <a:schemeClr val="bg1">
                  <a:lumMod val="95000"/>
                </a:schemeClr>
              </a:solidFill>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Sentiment analysis: Analyzing the sentiment expressed in a sentence based on syntactic and semantic cues.</a:t>
            </a:r>
            <a:endParaRPr lang="en-US" sz="2000">
              <a:solidFill>
                <a:schemeClr val="bg1">
                  <a:lumMod val="95000"/>
                </a:schemeClr>
              </a:solidFill>
              <a:latin typeface="Footlight MT Light" panose="0204060206030A020304" charset="0"/>
              <a:cs typeface="Footlight MT Light" panose="0204060206030A020304" charset="0"/>
            </a:endParaRPr>
          </a:p>
          <a:p>
            <a:pPr algn="just">
              <a:buFont typeface="Wingdings" panose="05000000000000000000" charset="0"/>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Information extraction: Extracting structured information from unstructured text using semantic annotations.</a:t>
            </a:r>
            <a:endParaRPr lang="en-US" sz="2000">
              <a:solidFill>
                <a:schemeClr val="bg1">
                  <a:lumMod val="95000"/>
                </a:schemeClr>
              </a:solidFill>
              <a:latin typeface="Footlight MT Light" panose="0204060206030A020304" charset="0"/>
              <a:cs typeface="Footlight MT Light" panose="0204060206030A020304" charset="0"/>
            </a:endParaRPr>
          </a:p>
          <a:p>
            <a:pPr algn="just">
              <a:buFont typeface="Wingdings" panose="05000000000000000000" charset="0"/>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Question answering: Understanding and processing questions by analyzing syntactic and semantic structures.</a:t>
            </a:r>
            <a:endParaRPr lang="en-US" sz="2000">
              <a:solidFill>
                <a:schemeClr val="bg1">
                  <a:lumMod val="95000"/>
                </a:schemeClr>
              </a:solidFill>
              <a:latin typeface="Footlight MT Light" panose="0204060206030A020304" charset="0"/>
              <a:cs typeface="Footlight MT Light" panose="0204060206030A020304" charset="0"/>
            </a:endParaRPr>
          </a:p>
          <a:p>
            <a:pPr algn="just">
              <a:buFont typeface="Wingdings" panose="05000000000000000000" charset="0"/>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Machine translation: Mapping syntactic and semantic structures between languages for translation purposes.</a:t>
            </a:r>
            <a:endParaRPr lang="en-US" sz="2000">
              <a:solidFill>
                <a:schemeClr val="bg1">
                  <a:lumMod val="95000"/>
                </a:schemeClr>
              </a:solidFill>
              <a:latin typeface="Footlight MT Light" panose="0204060206030A020304" charset="0"/>
              <a:cs typeface="Footlight MT Light" panose="0204060206030A020304" charset="0"/>
            </a:endParaRPr>
          </a:p>
        </p:txBody>
      </p:sp>
      <p:grpSp>
        <p:nvGrpSpPr>
          <p:cNvPr id="13315" name="组合 2"/>
          <p:cNvGrpSpPr/>
          <p:nvPr/>
        </p:nvGrpSpPr>
        <p:grpSpPr>
          <a:xfrm>
            <a:off x="635" y="56515"/>
            <a:ext cx="12132945"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11266" name="文本框 1"/>
          <p:cNvSpPr txBox="1"/>
          <p:nvPr/>
        </p:nvSpPr>
        <p:spPr>
          <a:xfrm>
            <a:off x="347980" y="219075"/>
            <a:ext cx="11517630" cy="629920"/>
          </a:xfrm>
          <a:prstGeom prst="rect">
            <a:avLst/>
          </a:prstGeom>
          <a:noFill/>
          <a:ln w="9525">
            <a:noFill/>
          </a:ln>
        </p:spPr>
        <p:txBody>
          <a:bodyPr wrap="square">
            <a:spAutoFit/>
          </a:bodyPr>
          <a:p>
            <a:pPr algn="ctr" eaLnBrk="1" hangingPunct="1"/>
            <a:r>
              <a:rPr lang="en-US" altLang="zh-CN" sz="3500" dirty="0">
                <a:solidFill>
                  <a:schemeClr val="bg1">
                    <a:lumMod val="65000"/>
                  </a:schemeClr>
                </a:solidFill>
                <a:latin typeface="Algerian" panose="04020705040A02060702" charset="0"/>
                <a:ea typeface="Microsoft YaHei" panose="020B0503020204020204" pitchFamily="34" charset="-122"/>
                <a:cs typeface="Algerian" panose="04020705040A02060702" charset="0"/>
              </a:rPr>
              <a:t>source code &amp; output</a:t>
            </a:r>
            <a:endParaRPr lang="en-US" altLang="zh-CN" sz="3500" dirty="0">
              <a:solidFill>
                <a:schemeClr val="bg1">
                  <a:lumMod val="65000"/>
                </a:schemeClr>
              </a:solidFill>
              <a:latin typeface="Algerian" panose="04020705040A02060702" charset="0"/>
              <a:ea typeface="Microsoft YaHei" panose="020B0503020204020204" pitchFamily="34" charset="-122"/>
              <a:cs typeface="Algerian" panose="04020705040A02060702" charset="0"/>
            </a:endParaRPr>
          </a:p>
        </p:txBody>
      </p:sp>
      <p:sp>
        <p:nvSpPr>
          <p:cNvPr id="11271" name="矩形 37"/>
          <p:cNvSpPr/>
          <p:nvPr/>
        </p:nvSpPr>
        <p:spPr>
          <a:xfrm>
            <a:off x="593090" y="1087755"/>
            <a:ext cx="11202670" cy="4535805"/>
          </a:xfrm>
          <a:prstGeom prst="rect">
            <a:avLst/>
          </a:prstGeom>
          <a:noFill/>
          <a:ln w="9525">
            <a:noFill/>
          </a:ln>
        </p:spPr>
        <p:txBody>
          <a:bodyPr>
            <a:noAutofit/>
          </a:bodyPr>
          <a:p>
            <a:pPr algn="ctr" eaLnBrk="1" hangingPunct="1"/>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35585" y="1087755"/>
            <a:ext cx="4194810" cy="5770245"/>
          </a:xfrm>
          <a:prstGeom prst="rect">
            <a:avLst/>
          </a:prstGeom>
          <a:noFill/>
        </p:spPr>
        <p:txBody>
          <a:bodyPr wrap="square" rtlCol="0">
            <a:noAutofit/>
          </a:bodyPr>
          <a:p>
            <a:pPr>
              <a:buFont typeface="Wingdings" panose="05000000000000000000" charset="0"/>
            </a:pPr>
            <a:r>
              <a:rPr lang="en-US" sz="1400">
                <a:solidFill>
                  <a:schemeClr val="bg1">
                    <a:lumMod val="65000"/>
                  </a:schemeClr>
                </a:solidFill>
                <a:latin typeface="Algerian" panose="04020705040A02060702" charset="0"/>
                <a:cs typeface="Algerian" panose="04020705040A02060702" charset="0"/>
              </a:rPr>
              <a:t>SOURCE CODE:</a:t>
            </a:r>
            <a:endParaRPr lang="en-US" sz="1400">
              <a:solidFill>
                <a:schemeClr val="bg1">
                  <a:lumMod val="65000"/>
                </a:schemeClr>
              </a:solidFill>
              <a:latin typeface="Algerian" panose="04020705040A02060702" charset="0"/>
              <a:cs typeface="Algerian" panose="04020705040A02060702" charset="0"/>
            </a:endParaRPr>
          </a:p>
          <a:p>
            <a:pPr>
              <a:buFont typeface="Wingdings" panose="05000000000000000000" charset="0"/>
            </a:pPr>
            <a:endParaRPr lang="en-US" sz="1400">
              <a:solidFill>
                <a:schemeClr val="bg1">
                  <a:lumMod val="65000"/>
                </a:schemeClr>
              </a:solidFill>
              <a:latin typeface="Algerian" panose="04020705040A02060702" charset="0"/>
              <a:cs typeface="Algerian" panose="04020705040A02060702"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#include &lt;stdio.h&gt;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#include &lt;stdlib.h&gt;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#include &lt;string.h&gt;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struct TreeNode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char* type;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char* value;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struct TreeNode* left;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struct TreeNode* right;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struct TreeNode* createNode(char* type, char* value);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void addChild(struct TreeNode* parent, struct TreeNode* child);</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void printTree(struct TreeNode* root, int depth, int isLeft);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struct TreeNode* createNode(char* type, char* value)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newNode = (struct</a:t>
            </a:r>
            <a:endParaRPr lang="en-US" sz="1200">
              <a:solidFill>
                <a:schemeClr val="bg1">
                  <a:lumMod val="95000"/>
                </a:schemeClr>
              </a:solidFill>
              <a:latin typeface="Footlight MT Light" panose="0204060206030A020304" charset="0"/>
              <a:cs typeface="Footlight MT Light" panose="0204060206030A020304" charset="0"/>
              <a:sym typeface="+mn-ea"/>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TreeNode*)malloc(sizeof(struct TreeNode));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newNode-&gt;type = strdup(type);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newNode-&gt;value = strdup(value);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newNode-&gt;left = NULL;</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newNode-&gt;right = NULL;</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return newNode;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void addChild(struct TreeNode* parent, struct TreeNode* child)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(parent-&gt;left == NULL)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parent-&gt;left = child;</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 else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parent-&gt;right = child;</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endParaRPr>
          </a:p>
          <a:p>
            <a:pPr>
              <a:buFont typeface="Wingdings" panose="05000000000000000000" charset="0"/>
            </a:pPr>
            <a:endParaRPr lang="en-US">
              <a:solidFill>
                <a:schemeClr val="bg2">
                  <a:lumMod val="75000"/>
                </a:schemeClr>
              </a:solidFill>
            </a:endParaRPr>
          </a:p>
          <a:p>
            <a:pPr>
              <a:buFont typeface="Wingdings" panose="05000000000000000000" charset="0"/>
            </a:pPr>
            <a:endParaRPr lang="en-US">
              <a:solidFill>
                <a:schemeClr val="bg2">
                  <a:lumMod val="75000"/>
                </a:schemeClr>
              </a:solidFill>
              <a:sym typeface="+mn-ea"/>
            </a:endParaRPr>
          </a:p>
          <a:p>
            <a:pPr>
              <a:buFont typeface="Wingdings" panose="05000000000000000000" charset="0"/>
            </a:pPr>
            <a:r>
              <a:rPr lang="en-US">
                <a:solidFill>
                  <a:schemeClr val="bg2">
                    <a:lumMod val="75000"/>
                  </a:schemeClr>
                </a:solidFill>
                <a:sym typeface="+mn-ea"/>
              </a:rPr>
              <a:t> </a:t>
            </a:r>
            <a:endParaRPr lang="en-US">
              <a:solidFill>
                <a:schemeClr val="bg2">
                  <a:lumMod val="75000"/>
                </a:schemeClr>
              </a:solidFill>
            </a:endParaRPr>
          </a:p>
        </p:txBody>
      </p:sp>
      <p:grpSp>
        <p:nvGrpSpPr>
          <p:cNvPr id="13315" name="组合 2"/>
          <p:cNvGrpSpPr/>
          <p:nvPr/>
        </p:nvGrpSpPr>
        <p:grpSpPr>
          <a:xfrm>
            <a:off x="0" y="56515"/>
            <a:ext cx="12099290"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Text Box 2"/>
          <p:cNvSpPr txBox="1"/>
          <p:nvPr/>
        </p:nvSpPr>
        <p:spPr>
          <a:xfrm>
            <a:off x="9832975" y="2615565"/>
            <a:ext cx="3066415" cy="3634105"/>
          </a:xfrm>
          <a:prstGeom prst="rect">
            <a:avLst/>
          </a:prstGeom>
          <a:noFill/>
        </p:spPr>
        <p:txBody>
          <a:bodyPr wrap="square" rtlCol="0">
            <a:noAutofit/>
          </a:bodyPr>
          <a:p>
            <a:endParaRPr lang="en-US"/>
          </a:p>
        </p:txBody>
      </p:sp>
      <p:sp>
        <p:nvSpPr>
          <p:cNvPr id="6" name="Text Box 5"/>
          <p:cNvSpPr txBox="1"/>
          <p:nvPr/>
        </p:nvSpPr>
        <p:spPr>
          <a:xfrm>
            <a:off x="8433435" y="1089660"/>
            <a:ext cx="3667125" cy="5673725"/>
          </a:xfrm>
          <a:prstGeom prst="rect">
            <a:avLst/>
          </a:prstGeom>
          <a:noFill/>
        </p:spPr>
        <p:txBody>
          <a:bodyPr wrap="square" rtlCol="0">
            <a:noAutofit/>
          </a:bodyPr>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struct TreeNode* num5Node = createNode("Number", "3");</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addChild(root, plusNode);</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addChild(plusNode, num2Node);</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addChild(plusNode, multNode);</a:t>
            </a:r>
            <a:endParaRPr lang="en-US" sz="1200">
              <a:solidFill>
                <a:schemeClr val="bg1"/>
              </a:solidFill>
              <a:latin typeface="Footlight MT Light" panose="0204060206030A020304" charset="0"/>
              <a:cs typeface="Footlight MT Light" panose="0204060206030A020304" charset="0"/>
              <a:sym typeface="+mn-ea"/>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addChild(multNode, num3Node);</a:t>
            </a:r>
            <a:endParaRPr lang="en-US" sz="1200">
              <a:solidFill>
                <a:schemeClr val="bg1"/>
              </a:solidFill>
              <a:latin typeface="Footlight MT Light" panose="0204060206030A020304" charset="0"/>
              <a:cs typeface="Footlight MT Light" panose="0204060206030A020304" charset="0"/>
              <a:sym typeface="+mn-ea"/>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addChild(multNode, num5Node);</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printf("Annotated Parse Tree for Input Expression \"2*3+5\":\n");</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printTree(root, 0, 0);</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    return 0;</a:t>
            </a:r>
            <a:endParaRPr lang="en-US" sz="120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solidFill>
                <a:latin typeface="Footlight MT Light" panose="0204060206030A020304" charset="0"/>
                <a:cs typeface="Footlight MT Light" panose="0204060206030A020304" charset="0"/>
                <a:sym typeface="+mn-ea"/>
              </a:rPr>
              <a:t>}</a:t>
            </a:r>
            <a:endParaRPr lang="en-US" sz="1200">
              <a:solidFill>
                <a:schemeClr val="bg1"/>
              </a:solidFill>
              <a:latin typeface="Footlight MT Light" panose="0204060206030A020304" charset="0"/>
              <a:cs typeface="Footlight MT Light" panose="0204060206030A020304" charset="0"/>
              <a:sym typeface="+mn-ea"/>
            </a:endParaRPr>
          </a:p>
          <a:p>
            <a:pPr>
              <a:buFont typeface="Wingdings" panose="05000000000000000000" charset="0"/>
            </a:pPr>
            <a:endParaRPr lang="en-US" sz="1200">
              <a:latin typeface="Footlight MT Light" panose="0204060206030A020304" charset="0"/>
              <a:cs typeface="Footlight MT Light" panose="0204060206030A020304" charset="0"/>
            </a:endParaRPr>
          </a:p>
          <a:p>
            <a:pPr>
              <a:buFont typeface="Wingdings" panose="05000000000000000000" charset="0"/>
            </a:pPr>
            <a:endParaRPr lang="en-US" sz="1200">
              <a:latin typeface="Footlight MT Light" panose="0204060206030A020304" charset="0"/>
              <a:cs typeface="Footlight MT Light" panose="0204060206030A020304" charset="0"/>
            </a:endParaRPr>
          </a:p>
          <a:p>
            <a:pPr>
              <a:buFont typeface="Wingdings" panose="05000000000000000000" charset="0"/>
            </a:pPr>
            <a:endParaRPr lang="en-US" sz="1200">
              <a:latin typeface="Footlight MT Light" panose="0204060206030A020304" charset="0"/>
              <a:cs typeface="Footlight MT Light" panose="0204060206030A020304" charset="0"/>
            </a:endParaRPr>
          </a:p>
          <a:p>
            <a:pPr>
              <a:buFont typeface="Wingdings" panose="05000000000000000000" charset="0"/>
            </a:pPr>
            <a:endParaRPr lang="en-US" sz="1200">
              <a:latin typeface="Footlight MT Light" panose="0204060206030A020304" charset="0"/>
              <a:cs typeface="Footlight MT Light" panose="0204060206030A020304" charset="0"/>
            </a:endParaRPr>
          </a:p>
          <a:p>
            <a:pPr>
              <a:buFont typeface="Wingdings" panose="05000000000000000000" charset="0"/>
            </a:pPr>
            <a:r>
              <a:rPr lang="en-US" sz="1400">
                <a:solidFill>
                  <a:schemeClr val="bg1">
                    <a:lumMod val="65000"/>
                  </a:schemeClr>
                </a:solidFill>
                <a:latin typeface="Algerian" panose="04020705040A02060702" charset="0"/>
                <a:cs typeface="Algerian" panose="04020705040A02060702" charset="0"/>
              </a:rPr>
              <a:t>OUTPUT:</a:t>
            </a:r>
            <a:endParaRPr lang="en-US" sz="1400">
              <a:solidFill>
                <a:schemeClr val="bg1">
                  <a:lumMod val="65000"/>
                </a:schemeClr>
              </a:solidFill>
              <a:latin typeface="Algerian" panose="04020705040A02060702" charset="0"/>
              <a:cs typeface="Algerian" panose="04020705040A02060702" charset="0"/>
            </a:endParaRPr>
          </a:p>
          <a:p>
            <a:pPr>
              <a:buFont typeface="Wingdings" panose="05000000000000000000" charset="0"/>
            </a:pPr>
            <a:endParaRPr lang="en-US" sz="1400">
              <a:solidFill>
                <a:schemeClr val="bg1">
                  <a:lumMod val="65000"/>
                </a:schemeClr>
              </a:solidFill>
              <a:latin typeface="Algerian" panose="04020705040A02060702" charset="0"/>
              <a:cs typeface="Algerian" panose="04020705040A02060702"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Annotated Parse Tree for Input Expression "2*3+5":</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(Expr,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 (Operator,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 (Number, 5)</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 (Operator,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 (Number, 2)</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 (Number, 3)</a:t>
            </a:r>
            <a:endParaRPr lang="en-US" sz="1200">
              <a:solidFill>
                <a:schemeClr val="bg1">
                  <a:lumMod val="95000"/>
                </a:schemeClr>
              </a:solidFill>
              <a:latin typeface="Footlight MT Light" panose="0204060206030A020304" charset="0"/>
              <a:cs typeface="Footlight MT Light" panose="0204060206030A020304" charset="0"/>
            </a:endParaRPr>
          </a:p>
        </p:txBody>
      </p:sp>
      <p:sp>
        <p:nvSpPr>
          <p:cNvPr id="7" name="Text Box 6"/>
          <p:cNvSpPr txBox="1"/>
          <p:nvPr/>
        </p:nvSpPr>
        <p:spPr>
          <a:xfrm>
            <a:off x="4429760" y="1071245"/>
            <a:ext cx="3971925" cy="5786755"/>
          </a:xfrm>
          <a:prstGeom prst="rect">
            <a:avLst/>
          </a:prstGeom>
          <a:noFill/>
        </p:spPr>
        <p:txBody>
          <a:bodyPr wrap="square" rtlCol="0">
            <a:noAutofit/>
          </a:bodyPr>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sym typeface="+mn-ea"/>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a:t>
            </a:r>
            <a:endParaRPr lang="en-US" sz="1200">
              <a:solidFill>
                <a:schemeClr val="bg1">
                  <a:lumMod val="95000"/>
                </a:schemeClr>
              </a:solidFill>
              <a:latin typeface="Footlight MT Light" panose="0204060206030A020304" charset="0"/>
              <a:cs typeface="Footlight MT Light" panose="0204060206030A020304" charset="0"/>
              <a:sym typeface="+mn-ea"/>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void printTree(struct TreeNode* root, int depth, int isLeft) {   </a:t>
            </a:r>
            <a:endParaRPr lang="en-US" sz="1200">
              <a:solidFill>
                <a:schemeClr val="bg1">
                  <a:lumMod val="95000"/>
                </a:schemeClr>
              </a:solidFill>
              <a:latin typeface="Footlight MT Light" panose="0204060206030A020304" charset="0"/>
              <a:cs typeface="Footlight MT Light" panose="0204060206030A020304" charset="0"/>
              <a:sym typeface="+mn-ea"/>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(root == NULL)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return;</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for (int i = 0; i &lt; depth - 1; i++)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(depth &gt; 0)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(isLeft)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 else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printf("(%s, %s)\n", root-&gt;type, root-&gt;value);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printTree(root-&gt;left, depth + 1, 1);</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printTree(root-&gt;right, depth + 1, 0);</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int main()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 Parse the input expression "2*3+5"</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root = createNode("Expr",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plusNode = createNode("Operator",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num2Node = createNode("Number", "5");</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multNode = createNode("Operator",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num3Node = createNode("Number", "2");</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sym typeface="+mn-ea"/>
            </a:endParaRPr>
          </a:p>
        </p:txBody>
      </p:sp>
      <p:cxnSp>
        <p:nvCxnSpPr>
          <p:cNvPr id="8" name="Straight Connector 7"/>
          <p:cNvCxnSpPr/>
          <p:nvPr/>
        </p:nvCxnSpPr>
        <p:spPr>
          <a:xfrm flipH="1" flipV="1">
            <a:off x="4388485" y="1079500"/>
            <a:ext cx="10160" cy="5709920"/>
          </a:xfrm>
          <a:prstGeom prst="line">
            <a:avLst/>
          </a:prstGeom>
          <a:ln>
            <a:solidFill>
              <a:schemeClr val="bg1">
                <a:lumMod val="65000"/>
              </a:schemeClr>
            </a:solidFill>
          </a:ln>
          <a:scene3d>
            <a:camera prst="perspectiveLeft"/>
            <a:lightRig rig="threePt" dir="t"/>
          </a:scene3d>
        </p:spPr>
        <p:style>
          <a:lnRef idx="2">
            <a:schemeClr val="accent1"/>
          </a:lnRef>
          <a:fillRef idx="0">
            <a:srgbClr val="FFFFFF"/>
          </a:fillRef>
          <a:effectRef idx="0">
            <a:srgbClr val="FFFFFF"/>
          </a:effectRef>
          <a:fontRef idx="minor">
            <a:schemeClr val="tx1"/>
          </a:fontRef>
        </p:style>
      </p:cxnSp>
      <p:cxnSp>
        <p:nvCxnSpPr>
          <p:cNvPr id="11" name="Straight Connector 10"/>
          <p:cNvCxnSpPr/>
          <p:nvPr/>
        </p:nvCxnSpPr>
        <p:spPr>
          <a:xfrm flipH="1">
            <a:off x="8375650" y="1071245"/>
            <a:ext cx="8255" cy="5744210"/>
          </a:xfrm>
          <a:prstGeom prst="line">
            <a:avLst/>
          </a:prstGeom>
          <a:ln>
            <a:solidFill>
              <a:schemeClr val="bg1">
                <a:lumMod val="65000"/>
              </a:schemeClr>
            </a:solidFill>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grpSp>
        <p:nvGrpSpPr>
          <p:cNvPr id="13315" name="组合 2"/>
          <p:cNvGrpSpPr/>
          <p:nvPr/>
        </p:nvGrpSpPr>
        <p:grpSpPr>
          <a:xfrm>
            <a:off x="15875" y="56515"/>
            <a:ext cx="12176125"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15875" y="173990"/>
            <a:ext cx="12057380" cy="737235"/>
          </a:xfrm>
          <a:prstGeom prst="rect">
            <a:avLst/>
          </a:prstGeom>
          <a:noFill/>
        </p:spPr>
        <p:txBody>
          <a:bodyPr wrap="square" rtlCol="0">
            <a:noAutofit/>
          </a:bodyPr>
          <a:p>
            <a:pPr algn="ctr"/>
            <a:r>
              <a:rPr lang="en-US" sz="3500">
                <a:solidFill>
                  <a:schemeClr val="bg1">
                    <a:lumMod val="65000"/>
                  </a:schemeClr>
                </a:solidFill>
                <a:latin typeface="Algerian" panose="04020705040A02060702" charset="0"/>
                <a:cs typeface="Algerian" panose="04020705040A02060702" charset="0"/>
              </a:rPr>
              <a:t>CONCLUSION</a:t>
            </a:r>
            <a:endParaRPr lang="en-US" sz="3500">
              <a:solidFill>
                <a:schemeClr val="bg1">
                  <a:lumMod val="65000"/>
                </a:schemeClr>
              </a:solidFill>
              <a:latin typeface="Algerian" panose="04020705040A02060702" charset="0"/>
              <a:cs typeface="Algerian" panose="04020705040A02060702" charset="0"/>
            </a:endParaRPr>
          </a:p>
        </p:txBody>
      </p:sp>
      <p:sp>
        <p:nvSpPr>
          <p:cNvPr id="3" name="Text Box 2"/>
          <p:cNvSpPr txBox="1"/>
          <p:nvPr/>
        </p:nvSpPr>
        <p:spPr>
          <a:xfrm>
            <a:off x="645160" y="1432560"/>
            <a:ext cx="10913110" cy="4570730"/>
          </a:xfrm>
          <a:prstGeom prst="rect">
            <a:avLst/>
          </a:prstGeom>
          <a:noFill/>
        </p:spPr>
        <p:txBody>
          <a:bodyPr wrap="square" rtlCol="0">
            <a:noAutofit/>
          </a:bodyPr>
          <a:p>
            <a:pPr algn="just"/>
            <a:endParaRPr lang="en-US" sz="2000">
              <a:solidFill>
                <a:schemeClr val="bg1">
                  <a:lumMod val="95000"/>
                </a:schemeClr>
              </a:solidFill>
              <a:latin typeface="Footlight MT Light" panose="0204060206030A020304" charset="0"/>
              <a:cs typeface="Footlight MT Light" panose="0204060206030A020304" charset="0"/>
            </a:endParaRPr>
          </a:p>
          <a:p>
            <a:pPr algn="just"/>
            <a:endParaRPr lang="en-US" sz="2000">
              <a:solidFill>
                <a:schemeClr val="bg1">
                  <a:lumMod val="95000"/>
                </a:schemeClr>
              </a:solidFill>
              <a:latin typeface="Footlight MT Light" panose="0204060206030A020304" charset="0"/>
              <a:cs typeface="Footlight MT Light" panose="0204060206030A020304" charset="0"/>
            </a:endParaRPr>
          </a:p>
          <a:p>
            <a:pPr algn="just"/>
            <a:r>
              <a:rPr lang="en-US" sz="2200">
                <a:solidFill>
                  <a:schemeClr val="bg1">
                    <a:lumMod val="95000"/>
                  </a:schemeClr>
                </a:solidFill>
                <a:latin typeface="Footlight MT Light" panose="0204060206030A020304" charset="0"/>
                <a:cs typeface="Footlight MT Light" panose="0204060206030A020304" charset="0"/>
              </a:rPr>
              <a:t>In the conclusion, the authors may also discuss the implications of their findings for software development practices, such as how the annotated parse tree generation could lead to more accurate code understanding and improved debugging processes. They might underscore the importance of semantic analysis and annotation in advancing the capabilities of automated code analysis tools and enhancing overall software quality. Furthermore, the conclusion could reiterate the significance of their research contributions and invite further exploration and experimentation in this area to fully harness the potential benefits of the proposed methodology.</a:t>
            </a:r>
            <a:endParaRPr lang="en-US" sz="2200">
              <a:solidFill>
                <a:schemeClr val="bg1">
                  <a:lumMod val="95000"/>
                </a:schemeClr>
              </a:solidFill>
              <a:latin typeface="Footlight MT Light" panose="0204060206030A020304" charset="0"/>
              <a:cs typeface="Footlight MT Light" panose="0204060206030A020304" charset="0"/>
            </a:endParaRPr>
          </a:p>
        </p:txBody>
      </p:sp>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5000">
              <a:schemeClr val="tx1">
                <a:lumMod val="65000"/>
                <a:lumOff val="35000"/>
              </a:schemeClr>
            </a:gs>
          </a:gsLst>
          <a:path path="circle">
            <a:fillToRect l="50000" t="50000" r="50000" b="50000"/>
          </a:path>
          <a:tileRect/>
        </a:gra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0" y="0"/>
            <a:ext cx="12191365" cy="6899275"/>
          </a:xfrm>
          <a:prstGeom prst="rect">
            <a:avLst/>
          </a:prstGeom>
          <a:solidFill>
            <a:schemeClr val="bg1">
              <a:lumMod val="65000"/>
            </a:schemeClr>
          </a:solidFill>
        </p:spPr>
      </p:pic>
    </p:spTree>
  </p:cSld>
  <p:clrMapOvr>
    <a:masterClrMapping/>
  </p:clrMapOvr>
  <p:transition spd="slow" advClick="0" advTm="3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5066</Words>
  <Application>WPS Presentation</Application>
  <PresentationFormat>宽屏</PresentationFormat>
  <Paragraphs>164</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Calibri</vt:lpstr>
      <vt:lpstr>Algerian</vt:lpstr>
      <vt:lpstr>Microsoft YaHei</vt:lpstr>
      <vt:lpstr>Bahnschrift Light</vt:lpstr>
      <vt:lpstr>Times New Roman</vt:lpstr>
      <vt:lpstr>Wingdings</vt:lpstr>
      <vt:lpstr>Footlight MT Light</vt:lpstr>
      <vt:lpstr>Arial Unicode MS</vt:lpstr>
      <vt:lpstr>Calibri Light</vt:lpstr>
      <vt:lpstr>Microsoft New Tai Lue</vt:lpstr>
      <vt:lpstr>Microsoft PhagsPa</vt:lpstr>
      <vt:lpstr>HoloLens MDL2 Assets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WPS_1675495800</cp:lastModifiedBy>
  <cp:revision>15</cp:revision>
  <dcterms:created xsi:type="dcterms:W3CDTF">2014-09-27T10:23:00Z</dcterms:created>
  <dcterms:modified xsi:type="dcterms:W3CDTF">2024-03-27T17:54:58Z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763D230F6F33431BB535F4A710C80ABE_12</vt:lpwstr>
  </property>
</Properties>
</file>