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charset="0"/>
      <p:regular r:id="rId14"/>
      <p:bold r:id="rId15"/>
      <p:italic r:id="rId16"/>
      <p:boldItalic r:id="rId17"/>
    </p:embeddedFont>
    <p:embeddedFont>
      <p:font typeface="Microsoft YaHei" pitchFamily="34" charset="-122"/>
      <p:regular r:id="rId18"/>
      <p:bold r:id="rId19"/>
    </p:embeddedFont>
    <p:embeddedFont>
      <p:font typeface="宋体" pitchFamily="2" charset="-122"/>
      <p:regular r:id="rId20"/>
    </p:embeddedFont>
    <p:embeddedFont>
      <p:font typeface="Algerian" pitchFamily="8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629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CLASSIFICATION</a:t>
            </a:r>
            <a:r>
              <a:rPr lang="en-US" altLang="en-I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I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CAPSTONE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CSA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1363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THEORY OF 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5148" y="3729636"/>
            <a:ext cx="27895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 :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K.Kishore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192211912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Surendranadh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192211777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 can integrate the model to improve their spam filters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use the tool to safeguard their communication channels from spam.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Individual users can utilize the application to filter out unwanted emails.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phishing and malware-laden emails.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and Methodology: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Automated Candidate Screening: Quickly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resumes to identify relevant ski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experience, and qualifications, saving time in the initial stages of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ubtitle 4"/>
          <p:cNvSpPr>
            <a:spLocks noGrp="1"/>
          </p:cNvSpPr>
          <p:nvPr>
            <p:ph type="subTitle" idx="2"/>
          </p:nvPr>
        </p:nvSpPr>
        <p:spPr>
          <a:xfrm>
            <a:off x="387975" y="789025"/>
            <a:ext cx="8040408" cy="32415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9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99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15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                            CONTENT</a:t>
            </a:r>
            <a:r>
              <a:rPr lang="en-US" sz="2400" b="1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189" y="1939612"/>
            <a:ext cx="5302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2124075"/>
            <a:ext cx="5302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23"/>
          <p:cNvGrpSpPr/>
          <p:nvPr/>
        </p:nvGrpSpPr>
        <p:grpSpPr>
          <a:xfrm>
            <a:off x="596348" y="1411358"/>
            <a:ext cx="1848678" cy="2590799"/>
            <a:chOff x="1544432" y="2739929"/>
            <a:chExt cx="1736418" cy="1872286"/>
          </a:xfrm>
        </p:grpSpPr>
        <p:grpSp>
          <p:nvGrpSpPr>
            <p:cNvPr id="12" name="组合 24"/>
            <p:cNvGrpSpPr/>
            <p:nvPr/>
          </p:nvGrpSpPr>
          <p:grpSpPr>
            <a:xfrm>
              <a:off x="1544432" y="2739929"/>
              <a:ext cx="1736418" cy="1872286"/>
              <a:chOff x="1471280" y="2950241"/>
              <a:chExt cx="1736418" cy="1872286"/>
            </a:xfrm>
          </p:grpSpPr>
          <p:sp>
            <p:nvSpPr>
              <p:cNvPr id="14" name="六边形 1"/>
              <p:cNvSpPr/>
              <p:nvPr/>
            </p:nvSpPr>
            <p:spPr>
              <a:xfrm rot="16200000">
                <a:off x="1403346" y="3018175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7"/>
              <p:cNvSpPr/>
              <p:nvPr/>
            </p:nvSpPr>
            <p:spPr>
              <a:xfrm>
                <a:off x="2248392" y="3257954"/>
                <a:ext cx="954082" cy="1368193"/>
              </a:xfrm>
              <a:custGeom>
                <a:avLst/>
                <a:gdLst>
                  <a:gd name="connsiteX0" fmla="*/ 308563 w 954082"/>
                  <a:gd name="connsiteY0" fmla="*/ 0 h 1368193"/>
                  <a:gd name="connsiteX1" fmla="*/ 954082 w 954082"/>
                  <a:gd name="connsiteY1" fmla="*/ 629918 h 1368193"/>
                  <a:gd name="connsiteX2" fmla="*/ 199397 w 954082"/>
                  <a:gd name="connsiteY2" fmla="*/ 1368193 h 1368193"/>
                  <a:gd name="connsiteX3" fmla="*/ 181875 w 954082"/>
                  <a:gd name="connsiteY3" fmla="*/ 1344761 h 1368193"/>
                  <a:gd name="connsiteX4" fmla="*/ 0 w 954082"/>
                  <a:gd name="connsiteY4" fmla="*/ 749341 h 1368193"/>
                  <a:gd name="connsiteX5" fmla="*/ 243181 w 954082"/>
                  <a:gd name="connsiteY5" fmla="*/ 71938 h 1368193"/>
                  <a:gd name="connsiteX6" fmla="*/ 308563 w 954082"/>
                  <a:gd name="connsiteY6" fmla="*/ 0 h 136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4082" h="1368193">
                    <a:moveTo>
                      <a:pt x="308563" y="0"/>
                    </a:moveTo>
                    <a:lnTo>
                      <a:pt x="954082" y="629918"/>
                    </a:lnTo>
                    <a:lnTo>
                      <a:pt x="199397" y="1368193"/>
                    </a:lnTo>
                    <a:lnTo>
                      <a:pt x="181875" y="1344761"/>
                    </a:lnTo>
                    <a:cubicBezTo>
                      <a:pt x="67049" y="1174795"/>
                      <a:pt x="0" y="969898"/>
                      <a:pt x="0" y="749341"/>
                    </a:cubicBezTo>
                    <a:cubicBezTo>
                      <a:pt x="0" y="492025"/>
                      <a:pt x="91261" y="256023"/>
                      <a:pt x="243181" y="71938"/>
                    </a:cubicBezTo>
                    <a:lnTo>
                      <a:pt x="308563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" name="文本框 25"/>
            <p:cNvSpPr txBox="1"/>
            <p:nvPr/>
          </p:nvSpPr>
          <p:spPr>
            <a:xfrm>
              <a:off x="2472266" y="3414461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3"/>
          <p:cNvGrpSpPr/>
          <p:nvPr/>
        </p:nvGrpSpPr>
        <p:grpSpPr>
          <a:xfrm>
            <a:off x="3494873" y="1411358"/>
            <a:ext cx="1844675" cy="2688868"/>
            <a:chOff x="3471563" y="2730705"/>
            <a:chExt cx="1736418" cy="1872286"/>
          </a:xfrm>
        </p:grpSpPr>
        <p:grpSp>
          <p:nvGrpSpPr>
            <p:cNvPr id="17" name="组合 14"/>
            <p:cNvGrpSpPr/>
            <p:nvPr/>
          </p:nvGrpSpPr>
          <p:grpSpPr>
            <a:xfrm>
              <a:off x="3471563" y="2730705"/>
              <a:ext cx="1736418" cy="1872286"/>
              <a:chOff x="3398411" y="2941017"/>
              <a:chExt cx="1736418" cy="1872286"/>
            </a:xfrm>
          </p:grpSpPr>
          <p:sp>
            <p:nvSpPr>
              <p:cNvPr id="19" name="六边形 1"/>
              <p:cNvSpPr/>
              <p:nvPr/>
            </p:nvSpPr>
            <p:spPr>
              <a:xfrm rot="5400000">
                <a:off x="3330477" y="3008951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7"/>
              <p:cNvSpPr/>
              <p:nvPr/>
            </p:nvSpPr>
            <p:spPr>
              <a:xfrm>
                <a:off x="3403634" y="3242348"/>
                <a:ext cx="985091" cy="1399406"/>
              </a:xfrm>
              <a:custGeom>
                <a:avLst/>
                <a:gdLst>
                  <a:gd name="connsiteX0" fmla="*/ 654914 w 985091"/>
                  <a:gd name="connsiteY0" fmla="*/ 0 h 1399406"/>
                  <a:gd name="connsiteX1" fmla="*/ 673177 w 985091"/>
                  <a:gd name="connsiteY1" fmla="*/ 16598 h 1399406"/>
                  <a:gd name="connsiteX2" fmla="*/ 985091 w 985091"/>
                  <a:gd name="connsiteY2" fmla="*/ 769627 h 1399406"/>
                  <a:gd name="connsiteX3" fmla="*/ 803216 w 985091"/>
                  <a:gd name="connsiteY3" fmla="*/ 1365047 h 1399406"/>
                  <a:gd name="connsiteX4" fmla="*/ 777523 w 985091"/>
                  <a:gd name="connsiteY4" fmla="*/ 1399406 h 1399406"/>
                  <a:gd name="connsiteX5" fmla="*/ 0 w 985091"/>
                  <a:gd name="connsiteY5" fmla="*/ 640674 h 1399406"/>
                  <a:gd name="connsiteX6" fmla="*/ 654914 w 985091"/>
                  <a:gd name="connsiteY6" fmla="*/ 0 h 139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91" h="1399406">
                    <a:moveTo>
                      <a:pt x="654914" y="0"/>
                    </a:moveTo>
                    <a:lnTo>
                      <a:pt x="673177" y="16598"/>
                    </a:lnTo>
                    <a:cubicBezTo>
                      <a:pt x="865893" y="209315"/>
                      <a:pt x="985091" y="475551"/>
                      <a:pt x="985091" y="769627"/>
                    </a:cubicBezTo>
                    <a:cubicBezTo>
                      <a:pt x="985091" y="990184"/>
                      <a:pt x="918042" y="1195081"/>
                      <a:pt x="803216" y="1365047"/>
                    </a:cubicBezTo>
                    <a:lnTo>
                      <a:pt x="777523" y="1399406"/>
                    </a:lnTo>
                    <a:lnTo>
                      <a:pt x="0" y="640674"/>
                    </a:lnTo>
                    <a:lnTo>
                      <a:pt x="65491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文本框 15"/>
            <p:cNvSpPr txBox="1"/>
            <p:nvPr/>
          </p:nvSpPr>
          <p:spPr>
            <a:xfrm>
              <a:off x="3732484" y="3400464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" name="组合 8"/>
          <p:cNvGrpSpPr/>
          <p:nvPr/>
        </p:nvGrpSpPr>
        <p:grpSpPr>
          <a:xfrm>
            <a:off x="2107096" y="630886"/>
            <a:ext cx="1821866" cy="2132469"/>
            <a:chOff x="2464663" y="1763067"/>
            <a:chExt cx="1872286" cy="1736418"/>
          </a:xfrm>
        </p:grpSpPr>
        <p:grpSp>
          <p:nvGrpSpPr>
            <p:cNvPr id="27" name="组合 9"/>
            <p:cNvGrpSpPr/>
            <p:nvPr/>
          </p:nvGrpSpPr>
          <p:grpSpPr>
            <a:xfrm>
              <a:off x="2464663" y="1763067"/>
              <a:ext cx="1872286" cy="1736418"/>
              <a:chOff x="2391511" y="1973379"/>
              <a:chExt cx="1872286" cy="1736418"/>
            </a:xfrm>
          </p:grpSpPr>
          <p:sp>
            <p:nvSpPr>
              <p:cNvPr id="29" name="六边形 1"/>
              <p:cNvSpPr/>
              <p:nvPr/>
            </p:nvSpPr>
            <p:spPr>
              <a:xfrm>
                <a:off x="2391511" y="1973379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任意多边形 12"/>
              <p:cNvSpPr/>
              <p:nvPr/>
            </p:nvSpPr>
            <p:spPr>
              <a:xfrm>
                <a:off x="2746029" y="2927917"/>
                <a:ext cx="1163249" cy="768780"/>
              </a:xfrm>
              <a:custGeom>
                <a:avLst/>
                <a:gdLst>
                  <a:gd name="connsiteX0" fmla="*/ 576466 w 1163249"/>
                  <a:gd name="connsiteY0" fmla="*/ 0 h 768780"/>
                  <a:gd name="connsiteX1" fmla="*/ 1084081 w 1163249"/>
                  <a:gd name="connsiteY1" fmla="*/ 128533 h 768780"/>
                  <a:gd name="connsiteX2" fmla="*/ 1163249 w 1163249"/>
                  <a:gd name="connsiteY2" fmla="*/ 176628 h 768780"/>
                  <a:gd name="connsiteX3" fmla="*/ 585408 w 1163249"/>
                  <a:gd name="connsiteY3" fmla="*/ 768780 h 768780"/>
                  <a:gd name="connsiteX4" fmla="*/ 0 w 1163249"/>
                  <a:gd name="connsiteY4" fmla="*/ 170360 h 768780"/>
                  <a:gd name="connsiteX5" fmla="*/ 68851 w 1163249"/>
                  <a:gd name="connsiteY5" fmla="*/ 128533 h 768780"/>
                  <a:gd name="connsiteX6" fmla="*/ 576466 w 1163249"/>
                  <a:gd name="connsiteY6" fmla="*/ 0 h 76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3249" h="768780">
                    <a:moveTo>
                      <a:pt x="576466" y="0"/>
                    </a:moveTo>
                    <a:cubicBezTo>
                      <a:pt x="760264" y="0"/>
                      <a:pt x="933186" y="46562"/>
                      <a:pt x="1084081" y="128533"/>
                    </a:cubicBezTo>
                    <a:lnTo>
                      <a:pt x="1163249" y="176628"/>
                    </a:lnTo>
                    <a:lnTo>
                      <a:pt x="585408" y="768780"/>
                    </a:lnTo>
                    <a:lnTo>
                      <a:pt x="0" y="170360"/>
                    </a:lnTo>
                    <a:lnTo>
                      <a:pt x="68851" y="128533"/>
                    </a:lnTo>
                    <a:cubicBezTo>
                      <a:pt x="219746" y="46562"/>
                      <a:pt x="392669" y="0"/>
                      <a:pt x="576466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文本框 10"/>
            <p:cNvSpPr txBox="1"/>
            <p:nvPr/>
          </p:nvSpPr>
          <p:spPr>
            <a:xfrm>
              <a:off x="3089761" y="2770426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18"/>
          <p:cNvGrpSpPr/>
          <p:nvPr/>
        </p:nvGrpSpPr>
        <p:grpSpPr>
          <a:xfrm>
            <a:off x="1931583" y="2884175"/>
            <a:ext cx="2092092" cy="2145025"/>
            <a:chOff x="2455568" y="3815923"/>
            <a:chExt cx="1872286" cy="1736418"/>
          </a:xfrm>
        </p:grpSpPr>
        <p:grpSp>
          <p:nvGrpSpPr>
            <p:cNvPr id="32" name="组合 19"/>
            <p:cNvGrpSpPr/>
            <p:nvPr/>
          </p:nvGrpSpPr>
          <p:grpSpPr>
            <a:xfrm>
              <a:off x="2455568" y="3815923"/>
              <a:ext cx="1872286" cy="1736418"/>
              <a:chOff x="2382416" y="4026235"/>
              <a:chExt cx="1872286" cy="1736418"/>
            </a:xfrm>
          </p:grpSpPr>
          <p:sp>
            <p:nvSpPr>
              <p:cNvPr id="34" name="六边形 1"/>
              <p:cNvSpPr/>
              <p:nvPr/>
            </p:nvSpPr>
            <p:spPr>
              <a:xfrm rot="10800000">
                <a:off x="2382416" y="4026235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任意多边形 22"/>
              <p:cNvSpPr/>
              <p:nvPr/>
            </p:nvSpPr>
            <p:spPr>
              <a:xfrm>
                <a:off x="2597828" y="4040310"/>
                <a:ext cx="1466760" cy="1044668"/>
              </a:xfrm>
              <a:custGeom>
                <a:avLst/>
                <a:gdLst>
                  <a:gd name="connsiteX0" fmla="*/ 732970 w 1466760"/>
                  <a:gd name="connsiteY0" fmla="*/ 0 h 1044668"/>
                  <a:gd name="connsiteX1" fmla="*/ 1466760 w 1466760"/>
                  <a:gd name="connsiteY1" fmla="*/ 750100 h 1044668"/>
                  <a:gd name="connsiteX2" fmla="*/ 1410220 w 1466760"/>
                  <a:gd name="connsiteY2" fmla="*/ 801487 h 1044668"/>
                  <a:gd name="connsiteX3" fmla="*/ 732817 w 1466760"/>
                  <a:gd name="connsiteY3" fmla="*/ 1044668 h 1044668"/>
                  <a:gd name="connsiteX4" fmla="*/ 55414 w 1466760"/>
                  <a:gd name="connsiteY4" fmla="*/ 801487 h 1044668"/>
                  <a:gd name="connsiteX5" fmla="*/ 0 w 1466760"/>
                  <a:gd name="connsiteY5" fmla="*/ 751124 h 1044668"/>
                  <a:gd name="connsiteX6" fmla="*/ 732970 w 1466760"/>
                  <a:gd name="connsiteY6" fmla="*/ 0 h 104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6760" h="1044668">
                    <a:moveTo>
                      <a:pt x="732970" y="0"/>
                    </a:moveTo>
                    <a:lnTo>
                      <a:pt x="1466760" y="750100"/>
                    </a:lnTo>
                    <a:lnTo>
                      <a:pt x="1410220" y="801487"/>
                    </a:lnTo>
                    <a:cubicBezTo>
                      <a:pt x="1226135" y="953407"/>
                      <a:pt x="990134" y="1044668"/>
                      <a:pt x="732817" y="1044668"/>
                    </a:cubicBezTo>
                    <a:cubicBezTo>
                      <a:pt x="475501" y="1044668"/>
                      <a:pt x="239499" y="953407"/>
                      <a:pt x="55414" y="801487"/>
                    </a:cubicBezTo>
                    <a:lnTo>
                      <a:pt x="0" y="751124"/>
                    </a:lnTo>
                    <a:lnTo>
                      <a:pt x="732970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3" name="文本框 20"/>
            <p:cNvSpPr txBox="1"/>
            <p:nvPr/>
          </p:nvSpPr>
          <p:spPr>
            <a:xfrm>
              <a:off x="3097505" y="4142404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" name="TextBox 35"/>
          <p:cNvSpPr txBox="1"/>
          <p:nvPr/>
        </p:nvSpPr>
        <p:spPr>
          <a:xfrm>
            <a:off x="5989984" y="1697120"/>
            <a:ext cx="3154016" cy="401077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  </a:t>
            </a:r>
            <a:r>
              <a:rPr lang="en-US" sz="15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Introduction</a:t>
            </a:r>
            <a:r>
              <a:rPr lang="en-US" sz="13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</a:t>
            </a:r>
            <a:endParaRPr lang="en-US" altLang="zh-CN" sz="1300" b="1" dirty="0">
              <a:solidFill>
                <a:schemeClr val="bg2">
                  <a:lumMod val="10000"/>
                </a:schemeClr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5989984" y="3796749"/>
            <a:ext cx="3154016" cy="351854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 </a:t>
            </a:r>
            <a:r>
              <a:rPr lang="en-US" b="1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FUTURE SCOPE</a:t>
            </a:r>
            <a:endParaRPr lang="en-US" altLang="zh-CN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5989984" y="3139941"/>
            <a:ext cx="3154016" cy="330657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            </a:t>
            </a:r>
            <a:r>
              <a:rPr lang="en-US" sz="1200" dirty="0" smtClean="0">
                <a:solidFill>
                  <a:schemeClr val="tx1"/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lgerian" pitchFamily="82" charset="0"/>
              </a:rPr>
              <a:t>Evaluation Metrics</a:t>
            </a:r>
            <a:endParaRPr lang="en-US" altLang="zh-CN" sz="1200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4" name="TextBox 35"/>
          <p:cNvSpPr txBox="1"/>
          <p:nvPr/>
        </p:nvSpPr>
        <p:spPr>
          <a:xfrm>
            <a:off x="5989984" y="2360172"/>
            <a:ext cx="3154016" cy="403183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b="1" dirty="0">
                <a:solidFill>
                  <a:schemeClr val="tx1"/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</a:t>
            </a:r>
            <a:r>
              <a:rPr lang="en-US" sz="1200" b="1" dirty="0">
                <a:solidFill>
                  <a:schemeClr val="tx1"/>
                </a:solidFill>
                <a:latin typeface="Algerian" pitchFamily="82" charset="0"/>
              </a:rPr>
              <a:t>Techniques and Algorithms</a:t>
            </a:r>
            <a:endParaRPr lang="en-US" altLang="zh-CN" sz="1200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grpSp>
        <p:nvGrpSpPr>
          <p:cNvPr id="45" name="组合 35"/>
          <p:cNvGrpSpPr/>
          <p:nvPr/>
        </p:nvGrpSpPr>
        <p:grpSpPr>
          <a:xfrm>
            <a:off x="5339549" y="1803139"/>
            <a:ext cx="447869" cy="386149"/>
            <a:chOff x="5576510" y="968753"/>
            <a:chExt cx="1884994" cy="1884995"/>
          </a:xfrm>
        </p:grpSpPr>
        <p:sp>
          <p:nvSpPr>
            <p:cNvPr id="46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组合 35"/>
          <p:cNvGrpSpPr/>
          <p:nvPr/>
        </p:nvGrpSpPr>
        <p:grpSpPr>
          <a:xfrm>
            <a:off x="5435418" y="3933824"/>
            <a:ext cx="427382" cy="429559"/>
            <a:chOff x="5576510" y="968753"/>
            <a:chExt cx="1884994" cy="1884995"/>
          </a:xfrm>
        </p:grpSpPr>
        <p:sp>
          <p:nvSpPr>
            <p:cNvPr id="49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" name="组合 35"/>
          <p:cNvGrpSpPr/>
          <p:nvPr/>
        </p:nvGrpSpPr>
        <p:grpSpPr>
          <a:xfrm>
            <a:off x="5347363" y="2480378"/>
            <a:ext cx="440055" cy="452755"/>
            <a:chOff x="5576510" y="968753"/>
            <a:chExt cx="1884994" cy="1884995"/>
          </a:xfrm>
        </p:grpSpPr>
        <p:sp>
          <p:nvSpPr>
            <p:cNvPr id="52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4" name="组合 35"/>
          <p:cNvGrpSpPr/>
          <p:nvPr/>
        </p:nvGrpSpPr>
        <p:grpSpPr>
          <a:xfrm>
            <a:off x="5422745" y="3124646"/>
            <a:ext cx="440055" cy="452755"/>
            <a:chOff x="5576510" y="968753"/>
            <a:chExt cx="1884994" cy="1884995"/>
          </a:xfrm>
        </p:grpSpPr>
        <p:sp>
          <p:nvSpPr>
            <p:cNvPr id="55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4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Spam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0333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Definition of Spam:</a:t>
            </a:r>
            <a:r>
              <a:rPr sz="1300" b="0" i="0" dirty="0">
                <a:solidFill>
                  <a:srgbClr val="7030A0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/>
                </a:solidFill>
                <a:latin typeface="Proxima Nova"/>
              </a:rPr>
              <a:t>Spam refers to unwanted, unsolicited digital communications, typically sent in bulk via email.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Importance of Spam Classification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/>
                </a:solidFill>
                <a:latin typeface="Proxima Nova"/>
              </a:rPr>
              <a:t>Effective spam classification is crucial for reducing unwanted emails, protecting users from phishing, and enhancing overall </a:t>
            </a:r>
            <a:r>
              <a:rPr sz="1300" b="0" i="0" dirty="0" smtClean="0">
                <a:solidFill>
                  <a:schemeClr val="accent1"/>
                </a:solidFill>
                <a:latin typeface="Proxima Nova"/>
              </a:rPr>
              <a:t>cyber</a:t>
            </a:r>
            <a:r>
              <a:rPr lang="en-US" sz="1300" b="0" i="0" dirty="0" smtClean="0">
                <a:solidFill>
                  <a:schemeClr val="accent1"/>
                </a:solidFill>
                <a:latin typeface="Proxima Nova"/>
              </a:rPr>
              <a:t> </a:t>
            </a:r>
            <a:r>
              <a:rPr sz="1300" b="0" i="0" dirty="0" smtClean="0">
                <a:solidFill>
                  <a:schemeClr val="accent1"/>
                </a:solidFill>
                <a:latin typeface="Proxima Nova"/>
              </a:rPr>
              <a:t>security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Overview of Spam Classification Techniques:</a:t>
            </a:r>
            <a:r>
              <a:rPr sz="1300" b="0" i="0" dirty="0">
                <a:solidFill>
                  <a:srgbClr val="7030A0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/>
                </a:solidFill>
                <a:latin typeface="Proxima Nova"/>
              </a:rPr>
              <a:t>Techniques range from simple rule-based filters to complex machine learning algorithms that adapt to new spam patterns.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8x1g7fy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Stephen Phillips - Hostreviews.co.uk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Techniques and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0338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tx1"/>
                </a:solidFill>
                <a:latin typeface="Proxima Nova"/>
              </a:rPr>
              <a:t>Rule-based Filters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Early spam filters relied on manually crafted rules to detect spam based on keywords, sender addresses, and message patterns.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tx1"/>
                </a:solidFill>
                <a:latin typeface="Proxima Nova"/>
              </a:rPr>
              <a:t>Machine Learning Approaches: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Modern spam filters use machine learning algorithms to analyze email features and classify messages based on learned patterns from labeled datasets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tx1"/>
                </a:solidFill>
                <a:latin typeface="Proxima Nova"/>
              </a:rPr>
              <a:t>Deep Learning Models: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Deep learning techniques, such as neural networks, offer advanced capabilities in understanding complex spam patterns, enhancing accuracy and adaptability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8x1g7fy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Stephen Phillips - Hostreviews.co.uk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Evaluation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Accuracy: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Measures the proportion of correctly identified emails (both spam and non-spam) out of the total emails.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Precision, Recall, F1-Score: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Precision: Proportion of true positives out of all predicted positives. Recall: Proportion of true positives out of all actual positives. F1-Score: Harmonic mean of precision and recall.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ROC and AUC: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ROC (Receiver Operating Characteristic) curve plots true positive rate against false positive rate. AUC (Area Under Curve) indicates the model's overall performance.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iq39pe9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Isaac Smith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stdio.h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string.h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stdbool.h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isSpam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char *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emailContent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// List of spam keywords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char *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[] = </a:t>
            </a:r>
            <a:r>
              <a:rPr lang="en-I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{  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8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"winner", "free", "money", "prize", "click here", "urgent", "buy now",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"limited time offer", "cash", "guarantee", "loan", "risk-free", "unsubscribe"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size_t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sizeof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/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sizeof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[0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]);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0" indent="0">
              <a:spcBef>
                <a:spcPts val="1200"/>
              </a:spcBef>
              <a:spcAft>
                <a:spcPts val="1200"/>
              </a:spcAft>
              <a:buNone/>
            </a:pP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1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for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size_t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i = 0; i &lt;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numKeywords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; ++i)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strstr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spamKeywords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[i]) != NULL)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    return true;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return false; </a:t>
            </a:r>
            <a:r>
              <a:rPr lang="en-IN" sz="1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main()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char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[1000</a:t>
            </a:r>
            <a: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];</a:t>
            </a:r>
            <a:b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("Enter the email content: 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fgets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sizeof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stdin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if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isSpam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("This email is classified as spam.\n");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 else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("This email is not classified as spam.\n");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return 0;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40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4277" y="628362"/>
            <a:ext cx="7434471" cy="4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75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506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Proxima Nova</vt:lpstr>
      <vt:lpstr>Microsoft YaHei</vt:lpstr>
      <vt:lpstr>Times New Roman</vt:lpstr>
      <vt:lpstr>宋体</vt:lpstr>
      <vt:lpstr>Algerian</vt:lpstr>
      <vt:lpstr>Spearmint</vt:lpstr>
      <vt:lpstr>SPAM CLASSIFICATION CAPSTONE PROJECT</vt:lpstr>
      <vt:lpstr>                             CONTENT </vt:lpstr>
      <vt:lpstr>Introduction to Spam Classification</vt:lpstr>
      <vt:lpstr>Techniques and Algorithms</vt:lpstr>
      <vt:lpstr>Evaluation Metrics</vt:lpstr>
      <vt:lpstr>CODE </vt:lpstr>
      <vt:lpstr>PowerPoint Presentation</vt:lpstr>
      <vt:lpstr>for (size_t i = 0; i &lt; numKeywords; ++i) {         if (strstr(emailContent, spamKeywords[i]) != NULL) {             return true;         }     }     return false; int main() {     char emailContent[1000];  printf("Enter the email content: ");     fgets(emailContent, sizeof(emailContent), stdin);      if (isSpam(emailContent)) {         printf("This email is classified as spam.\n");     } else {         printf("This email is not classified as spam.\n");     }      return 0; } </vt:lpstr>
      <vt:lpstr>PowerPoint Presentation</vt:lpstr>
      <vt:lpstr>              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Spam Classification</dc:title>
  <dc:creator>Lenovo</dc:creator>
  <cp:lastModifiedBy>Lenovo</cp:lastModifiedBy>
  <cp:revision>14</cp:revision>
  <dcterms:modified xsi:type="dcterms:W3CDTF">2024-08-01T06:57:28Z</dcterms:modified>
</cp:coreProperties>
</file>