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4" r:id="rId2"/>
    <p:sldId id="292" r:id="rId3"/>
    <p:sldId id="293" r:id="rId4"/>
    <p:sldId id="295" r:id="rId5"/>
    <p:sldId id="296" r:id="rId6"/>
    <p:sldId id="297" r:id="rId7"/>
    <p:sldId id="299" r:id="rId8"/>
    <p:sldId id="339" r:id="rId9"/>
    <p:sldId id="300" r:id="rId10"/>
    <p:sldId id="301" r:id="rId11"/>
    <p:sldId id="344" r:id="rId12"/>
    <p:sldId id="305" r:id="rId13"/>
    <p:sldId id="307" r:id="rId14"/>
    <p:sldId id="308" r:id="rId15"/>
    <p:sldId id="298" r:id="rId16"/>
    <p:sldId id="311" r:id="rId17"/>
    <p:sldId id="312" r:id="rId18"/>
    <p:sldId id="313" r:id="rId19"/>
    <p:sldId id="314" r:id="rId20"/>
    <p:sldId id="315" r:id="rId21"/>
    <p:sldId id="316" r:id="rId22"/>
    <p:sldId id="337" r:id="rId23"/>
    <p:sldId id="33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32" r:id="rId35"/>
    <p:sldId id="333" r:id="rId36"/>
    <p:sldId id="341" r:id="rId3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CCFF"/>
    <a:srgbClr val="FF9933"/>
    <a:srgbClr val="CCFFCC"/>
    <a:srgbClr val="006600"/>
    <a:srgbClr val="00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3"/>
    <p:restoredTop sz="89506" autoAdjust="0"/>
  </p:normalViewPr>
  <p:slideViewPr>
    <p:cSldViewPr>
      <p:cViewPr varScale="1">
        <p:scale>
          <a:sx n="170" d="100"/>
          <a:sy n="170" d="100"/>
        </p:scale>
        <p:origin x="-10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5055-3E6C-B74E-A4EC-3E2BB82C8463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704F-489F-3747-A5AF-16421D0A2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49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670992-8C38-6E4F-BF4E-1F57378C99C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D840AB-1631-BC41-B464-DFF7E127AFF0}" type="slidenum">
              <a:rPr lang="en-US" altLang="ja-JP"/>
              <a:pPr eaLnBrk="1" hangingPunct="1"/>
              <a:t>1</a:t>
            </a:fld>
            <a:endParaRPr lang="en-US" altLang="ja-JP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8DDEDC-7AD1-104B-B91B-1F53850DDC6E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13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B8BA47-3928-7641-816B-7908E931B2FD}" type="slidenum">
              <a:rPr lang="ja-JP" altLang="en-US"/>
              <a:pPr eaLnBrk="1" hangingPunct="1"/>
              <a:t>11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F547C1-40D5-A34B-BA66-09AEFBFA75C5}" type="slidenum">
              <a:rPr lang="en-US" altLang="ja-JP"/>
              <a:pPr eaLnBrk="1" hangingPunct="1"/>
              <a:t>12</a:t>
            </a:fld>
            <a:endParaRPr lang="en-US" altLang="ja-JP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A16D0B-BC25-B64D-81F0-CCF4E5D6A5F2}" type="slidenum">
              <a:rPr lang="en-US" altLang="ja-JP"/>
              <a:pPr eaLnBrk="1" hangingPunct="1"/>
              <a:t>13</a:t>
            </a:fld>
            <a:endParaRPr lang="en-US" altLang="ja-JP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5B6F4C-B7BE-754E-B749-F3E779CD330E}" type="slidenum">
              <a:rPr lang="en-US" altLang="ja-JP"/>
              <a:pPr eaLnBrk="1" hangingPunct="1"/>
              <a:t>14</a:t>
            </a:fld>
            <a:endParaRPr lang="en-US" altLang="ja-JP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454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1F5571-3C89-9A42-975F-4223755F353E}" type="slidenum">
              <a:rPr lang="en-US" altLang="ja-JP"/>
              <a:pPr eaLnBrk="1" hangingPunct="1"/>
              <a:t>15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4643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7772D-10BA-AD4E-BF96-7A1054D8915E}" type="slidenum">
              <a:rPr lang="en-US" altLang="ja-JP"/>
              <a:pPr eaLnBrk="1" hangingPunct="1"/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474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5B6484-49D2-C641-A2FE-625A2214C333}" type="slidenum">
              <a:rPr lang="en-US" altLang="ja-JP"/>
              <a:pPr eaLnBrk="1" hangingPunct="1"/>
              <a:t>17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48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EBC1F1-D0E2-1D4D-82B7-0BA56A4E8C11}" type="slidenum">
              <a:rPr lang="en-US" altLang="ja-JP"/>
              <a:pPr eaLnBrk="1" hangingPunct="1"/>
              <a:t>18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495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B15922-9320-9840-A604-D610EB5BECAC}" type="slidenum">
              <a:rPr lang="en-US" altLang="ja-JP"/>
              <a:pPr eaLnBrk="1" hangingPunct="1"/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321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EE7CCDA-1F1C-3C40-9F62-7AD3EDB41E95}" type="slidenum">
              <a:rPr lang="ja-JP" altLang="en-US"/>
              <a:pPr eaLnBrk="1" hangingPunct="1"/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053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578284-1D0E-F14F-88A2-AEDE15692DF7}" type="slidenum">
              <a:rPr lang="en-US" altLang="ja-JP"/>
              <a:pPr eaLnBrk="1" hangingPunct="1"/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1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92E0FB-6DB6-E54C-81D1-EA6BC1242C3A}" type="slidenum">
              <a:rPr lang="en-US" altLang="ja-JP"/>
              <a:pPr eaLnBrk="1" hangingPunct="1"/>
              <a:t>21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25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247B63-7E9D-364F-B48C-BE7C83C8FEEB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0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C32F4E-0644-AB49-99B1-280009F9B595}" type="slidenum">
              <a:rPr lang="en-US" altLang="ja-JP"/>
              <a:pPr eaLnBrk="1" hangingPunct="1"/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462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3FA580E-A1B1-7349-BBA1-E33B0C9B9048}" type="slidenum">
              <a:rPr lang="en-US" altLang="ja-JP"/>
              <a:pPr eaLnBrk="1" hangingPunct="1"/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56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729A5C-4AF1-9C41-AE32-0A258D7EF8E9}" type="slidenum">
              <a:rPr lang="en-US" altLang="ja-JP"/>
              <a:pPr eaLnBrk="1" hangingPunct="1"/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66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C3EB4A-D490-EA40-8AB9-FF8767C3459A}" type="slidenum">
              <a:rPr lang="en-US" altLang="ja-JP"/>
              <a:pPr eaLnBrk="1" hangingPunct="1"/>
              <a:t>26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77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268F7E-0B81-014D-9C25-036793A38700}" type="slidenum">
              <a:rPr lang="en-US" altLang="ja-JP"/>
              <a:pPr eaLnBrk="1" hangingPunct="1"/>
              <a:t>27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8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E29108-BA14-974B-8671-D31C4C5272EB}" type="slidenum">
              <a:rPr lang="en-US" altLang="ja-JP"/>
              <a:pPr eaLnBrk="1" hangingPunct="1"/>
              <a:t>28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597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3190C7E-D2C1-7E4E-BB70-7B448458C2E5}" type="slidenum">
              <a:rPr lang="en-US" altLang="ja-JP"/>
              <a:pPr eaLnBrk="1" hangingPunct="1"/>
              <a:t>29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1D0B7D-7D95-6B48-B51A-9934F8294F47}" type="slidenum">
              <a:rPr lang="en-US" altLang="ja-JP"/>
              <a:pPr eaLnBrk="1" hangingPunct="1"/>
              <a:t>3</a:t>
            </a:fld>
            <a:endParaRPr lang="en-US" altLang="ja-JP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607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76B58E-7D59-6342-A8EE-67B99433D8D6}" type="slidenum">
              <a:rPr lang="en-US" altLang="ja-JP"/>
              <a:pPr eaLnBrk="1" hangingPunct="1"/>
              <a:t>30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617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7928D9A-1BC0-2D4F-A4EC-2FEB84B3DEC6}" type="slidenum">
              <a:rPr lang="en-US" altLang="ja-JP"/>
              <a:pPr eaLnBrk="1" hangingPunct="1"/>
              <a:t>31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6282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AF906E-C278-6943-8267-39B8F13F137A}" type="slidenum">
              <a:rPr lang="en-US" altLang="ja-JP"/>
              <a:pPr eaLnBrk="1" hangingPunct="1"/>
              <a:t>32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9CDA97-2C79-DC46-B35C-144A50E8E721}" type="slidenum">
              <a:rPr lang="en-US" altLang="ja-JP"/>
              <a:pPr eaLnBrk="1" hangingPunct="1"/>
              <a:t>33</a:t>
            </a:fld>
            <a:endParaRPr lang="en-US" altLang="ja-JP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86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AD7803-3046-D649-8F49-366412F7C4F4}" type="slidenum">
              <a:rPr lang="en-US" altLang="ja-JP"/>
              <a:pPr eaLnBrk="1" hangingPunct="1"/>
              <a:t>34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589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65286F-666F-0043-A1FD-974A440E0DC7}" type="slidenum">
              <a:rPr lang="en-US" altLang="ja-JP"/>
              <a:pPr eaLnBrk="1" hangingPunct="1"/>
              <a:t>35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6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6280B6-B767-5946-95A3-7BC21A367BE6}" type="slidenum">
              <a:rPr lang="en-US" altLang="ja-JP"/>
              <a:pPr eaLnBrk="1" hangingPunct="1"/>
              <a:t>36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B2351C-2441-464D-AB08-FF8F053C416E}" type="slidenum">
              <a:rPr lang="en-US" altLang="ja-JP"/>
              <a:pPr eaLnBrk="1" hangingPunct="1"/>
              <a:t>4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97CA96-5C7D-624C-AA0D-176A208A2B9E}" type="slidenum">
              <a:rPr lang="en-US" altLang="ja-JP"/>
              <a:pPr eaLnBrk="1" hangingPunct="1"/>
              <a:t>5</a:t>
            </a:fld>
            <a:endParaRPr lang="en-US" altLang="ja-JP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en-US"/>
          </a:p>
        </p:txBody>
      </p:sp>
      <p:sp>
        <p:nvSpPr>
          <p:cNvPr id="1361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CE6AEF5-4C2F-AC4C-8FC7-60424E408BFA}" type="slidenum">
              <a:rPr lang="en-US" altLang="ja-JP"/>
              <a:pPr eaLnBrk="1" hangingPunct="1"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BF4E29-B2F4-814E-996A-05F730D890FE}" type="slidenum">
              <a:rPr lang="en-US" altLang="ja-JP"/>
              <a:pPr eaLnBrk="1" hangingPunct="1"/>
              <a:t>7</a:t>
            </a:fld>
            <a:endParaRPr lang="en-US" altLang="ja-JP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8" tIns="46584" rIns="93168" bIns="46584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824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3C6608-5785-8046-A7CD-F251BF6C9B13}" type="slidenum">
              <a:rPr lang="en-US" altLang="ja-JP"/>
              <a:pPr eaLnBrk="1" hangingPunct="1"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5711B5-DFB6-1D47-89D5-A28D1F0F44E4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4FAC62-D067-AE49-BEF7-34DDD3D5C0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3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2F033-192F-624F-A9D4-1D248D13618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40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189A0-AE46-B448-923E-ADFFB4E9986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38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589B9-164E-E143-8E6A-BA5225C39D8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18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57F66-4686-DA49-8169-FD9095B0C3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BD005-E012-D343-9622-9D2A27A5E0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00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1FA75-8EF1-7C4E-BE3A-DFAE4D1909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78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3DDED-99EA-2642-B318-D91884C028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42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0EDAF-AF3A-6942-BA52-E2747D204BC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3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C6F56-A9AE-164E-92F7-4CD1EE7155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4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CCFF8-35F0-7E4F-9A99-A35917B2EF8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51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DC3D6EE-D7C3-544B-8FCC-C83A0759592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角丸四角形 328"/>
          <p:cNvSpPr/>
          <p:nvPr/>
        </p:nvSpPr>
        <p:spPr>
          <a:xfrm>
            <a:off x="3352800" y="24384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30" name="角丸四角形 329"/>
          <p:cNvSpPr/>
          <p:nvPr/>
        </p:nvSpPr>
        <p:spPr>
          <a:xfrm>
            <a:off x="3429000" y="4038600"/>
            <a:ext cx="4038600" cy="1219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3552825" y="361156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初期モデル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DODDLE-OWL</a:t>
            </a:r>
            <a:r>
              <a:rPr lang="ja-JP" altLang="en-US"/>
              <a:t>のシステムフロー</a:t>
            </a:r>
          </a:p>
        </p:txBody>
      </p:sp>
      <p:grpSp>
        <p:nvGrpSpPr>
          <p:cNvPr id="48134" name="Group 4"/>
          <p:cNvGrpSpPr>
            <a:grpSpLocks/>
          </p:cNvGrpSpPr>
          <p:nvPr/>
        </p:nvGrpSpPr>
        <p:grpSpPr bwMode="auto">
          <a:xfrm>
            <a:off x="7693025" y="2894013"/>
            <a:ext cx="788988" cy="731837"/>
            <a:chOff x="249" y="2118"/>
            <a:chExt cx="788" cy="855"/>
          </a:xfrm>
        </p:grpSpPr>
        <p:grpSp>
          <p:nvGrpSpPr>
            <p:cNvPr id="48411" name="Group 5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48442" name="Rectangle 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43" name="Rectangle 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44" name="Line 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5" name="Line 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6" name="Line 1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7" name="Line 1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8" name="Line 1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9" name="Line 1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50" name="Line 1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2" name="Group 15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48433" name="Rectangle 1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34" name="Rectangle 1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35" name="Line 1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6" name="Line 1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7" name="Line 2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8" name="Line 2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9" name="Line 2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0" name="Line 2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41" name="Line 2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3" name="Group 25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48424" name="Rectangle 2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25" name="Rectangle 2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26" name="Line 2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7" name="Line 2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8" name="Line 3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9" name="Line 3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0" name="Line 3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1" name="Line 3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32" name="Line 3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48414" name="Group 35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48415" name="Rectangle 3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416" name="Rectangle 3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48417" name="Line 3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18" name="Line 3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19" name="Line 4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0" name="Line 4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1" name="Line 4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2" name="Line 4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48423" name="Line 4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48135" name="Line 45"/>
          <p:cNvSpPr>
            <a:spLocks noChangeShapeType="1"/>
          </p:cNvSpPr>
          <p:nvPr/>
        </p:nvSpPr>
        <p:spPr bwMode="auto">
          <a:xfrm flipH="1" flipV="1">
            <a:off x="7072313" y="2830513"/>
            <a:ext cx="620712" cy="4651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3889375" y="4873625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000"/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6472238" y="5741988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概念仕様</a:t>
            </a:r>
          </a:p>
          <a:p>
            <a:pPr algn="ctr" eaLnBrk="1" hangingPunct="1"/>
            <a:r>
              <a:rPr lang="ja-JP" altLang="en-US" sz="1200" b="1"/>
              <a:t>テンプレート</a:t>
            </a:r>
          </a:p>
        </p:txBody>
      </p:sp>
      <p:sp>
        <p:nvSpPr>
          <p:cNvPr id="48138" name="Line 48"/>
          <p:cNvSpPr>
            <a:spLocks noChangeShapeType="1"/>
          </p:cNvSpPr>
          <p:nvPr/>
        </p:nvSpPr>
        <p:spPr bwMode="auto">
          <a:xfrm rot="1185231" flipH="1">
            <a:off x="7061200" y="3171825"/>
            <a:ext cx="420688" cy="13112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39" name="グループ化 325"/>
          <p:cNvGrpSpPr>
            <a:grpSpLocks/>
          </p:cNvGrpSpPr>
          <p:nvPr/>
        </p:nvGrpSpPr>
        <p:grpSpPr bwMode="auto">
          <a:xfrm>
            <a:off x="2286000" y="5410200"/>
            <a:ext cx="1371600" cy="1354138"/>
            <a:chOff x="1143000" y="5410200"/>
            <a:chExt cx="1371600" cy="1353498"/>
          </a:xfrm>
        </p:grpSpPr>
        <p:pic>
          <p:nvPicPr>
            <p:cNvPr id="484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410200"/>
              <a:ext cx="1371600" cy="135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10" name="Text Box 51"/>
            <p:cNvSpPr txBox="1">
              <a:spLocks noChangeArrowheads="1"/>
            </p:cNvSpPr>
            <p:nvPr/>
          </p:nvSpPr>
          <p:spPr bwMode="auto">
            <a:xfrm>
              <a:off x="1295400" y="5867400"/>
              <a:ext cx="1120847" cy="580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600" b="1">
                  <a:solidFill>
                    <a:srgbClr val="FF0000"/>
                  </a:solidFill>
                </a:rPr>
                <a:t>視覚化</a:t>
              </a:r>
            </a:p>
            <a:p>
              <a:pPr algn="ctr" eaLnBrk="1" hangingPunct="1"/>
              <a:r>
                <a:rPr lang="ja-JP" altLang="en-US" sz="1600" b="1">
                  <a:solidFill>
                    <a:srgbClr val="FF0000"/>
                  </a:solidFill>
                </a:rPr>
                <a:t>モジュール</a:t>
              </a:r>
            </a:p>
          </p:txBody>
        </p:sp>
      </p:grpSp>
      <p:sp>
        <p:nvSpPr>
          <p:cNvPr id="39946" name="AutoShape 52"/>
          <p:cNvSpPr>
            <a:spLocks noChangeArrowheads="1"/>
          </p:cNvSpPr>
          <p:nvPr/>
        </p:nvSpPr>
        <p:spPr bwMode="auto">
          <a:xfrm>
            <a:off x="3559175" y="6105525"/>
            <a:ext cx="1238250" cy="282575"/>
          </a:xfrm>
          <a:prstGeom prst="leftRightArrow">
            <a:avLst>
              <a:gd name="adj1" fmla="val 45611"/>
              <a:gd name="adj2" fmla="val 8883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47" name="AutoShape 53"/>
          <p:cNvSpPr>
            <a:spLocks noChangeArrowheads="1"/>
          </p:cNvSpPr>
          <p:nvPr/>
        </p:nvSpPr>
        <p:spPr bwMode="auto">
          <a:xfrm>
            <a:off x="4583113" y="2749550"/>
            <a:ext cx="331787" cy="239713"/>
          </a:xfrm>
          <a:prstGeom prst="leftArrow">
            <a:avLst>
              <a:gd name="adj1" fmla="val 38796"/>
              <a:gd name="adj2" fmla="val 72966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8142" name="Group 54"/>
          <p:cNvGrpSpPr>
            <a:grpSpLocks/>
          </p:cNvGrpSpPr>
          <p:nvPr/>
        </p:nvGrpSpPr>
        <p:grpSpPr bwMode="auto">
          <a:xfrm>
            <a:off x="4811713" y="5926138"/>
            <a:ext cx="1387475" cy="638175"/>
            <a:chOff x="2381" y="3488"/>
            <a:chExt cx="1451" cy="832"/>
          </a:xfrm>
        </p:grpSpPr>
        <p:grpSp>
          <p:nvGrpSpPr>
            <p:cNvPr id="48351" name="Group 55"/>
            <p:cNvGrpSpPr>
              <a:grpSpLocks/>
            </p:cNvGrpSpPr>
            <p:nvPr/>
          </p:nvGrpSpPr>
          <p:grpSpPr bwMode="auto">
            <a:xfrm>
              <a:off x="2381" y="3488"/>
              <a:ext cx="1451" cy="832"/>
              <a:chOff x="2200" y="3488"/>
              <a:chExt cx="1451" cy="832"/>
            </a:xfrm>
          </p:grpSpPr>
          <p:sp>
            <p:nvSpPr>
              <p:cNvPr id="48384" name="Oval 56"/>
              <p:cNvSpPr>
                <a:spLocks noChangeArrowheads="1"/>
              </p:cNvSpPr>
              <p:nvPr/>
            </p:nvSpPr>
            <p:spPr bwMode="auto">
              <a:xfrm>
                <a:off x="2200" y="3493"/>
                <a:ext cx="1451" cy="8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385" name="Group 57"/>
              <p:cNvGrpSpPr>
                <a:grpSpLocks/>
              </p:cNvGrpSpPr>
              <p:nvPr/>
            </p:nvGrpSpPr>
            <p:grpSpPr bwMode="auto">
              <a:xfrm>
                <a:off x="2396" y="3488"/>
                <a:ext cx="1028" cy="759"/>
                <a:chOff x="4377" y="3102"/>
                <a:chExt cx="968" cy="668"/>
              </a:xfrm>
            </p:grpSpPr>
            <p:sp>
              <p:nvSpPr>
                <p:cNvPr id="48386" name="Oval 58"/>
                <p:cNvSpPr>
                  <a:spLocks noChangeArrowheads="1"/>
                </p:cNvSpPr>
                <p:nvPr/>
              </p:nvSpPr>
              <p:spPr bwMode="auto">
                <a:xfrm>
                  <a:off x="4787" y="310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7" name="Oval 59"/>
                <p:cNvSpPr>
                  <a:spLocks noChangeArrowheads="1"/>
                </p:cNvSpPr>
                <p:nvPr/>
              </p:nvSpPr>
              <p:spPr bwMode="auto">
                <a:xfrm>
                  <a:off x="4940" y="3253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8" name="Oval 60"/>
                <p:cNvSpPr>
                  <a:spLocks noChangeArrowheads="1"/>
                </p:cNvSpPr>
                <p:nvPr/>
              </p:nvSpPr>
              <p:spPr bwMode="auto">
                <a:xfrm>
                  <a:off x="5103" y="3402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89" name="Oval 61"/>
                <p:cNvSpPr>
                  <a:spLocks noChangeArrowheads="1"/>
                </p:cNvSpPr>
                <p:nvPr/>
              </p:nvSpPr>
              <p:spPr bwMode="auto">
                <a:xfrm>
                  <a:off x="5248" y="354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0" name="AutoShape 62"/>
                <p:cNvCxnSpPr>
                  <a:cxnSpLocks noChangeShapeType="1"/>
                  <a:stCxn id="48387" idx="0"/>
                  <a:endCxn id="48386" idx="4"/>
                </p:cNvCxnSpPr>
                <p:nvPr/>
              </p:nvCxnSpPr>
              <p:spPr bwMode="auto">
                <a:xfrm flipH="1" flipV="1">
                  <a:off x="4836" y="3158"/>
                  <a:ext cx="153" cy="95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1" name="AutoShape 63"/>
                <p:cNvCxnSpPr>
                  <a:cxnSpLocks noChangeShapeType="1"/>
                  <a:stCxn id="48388" idx="0"/>
                  <a:endCxn id="48387" idx="4"/>
                </p:cNvCxnSpPr>
                <p:nvPr/>
              </p:nvCxnSpPr>
              <p:spPr bwMode="auto">
                <a:xfrm flipH="1" flipV="1">
                  <a:off x="4989" y="3309"/>
                  <a:ext cx="163" cy="93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2" name="AutoShape 64"/>
                <p:cNvCxnSpPr>
                  <a:cxnSpLocks noChangeShapeType="1"/>
                  <a:stCxn id="48389" idx="0"/>
                  <a:endCxn id="48388" idx="4"/>
                </p:cNvCxnSpPr>
                <p:nvPr/>
              </p:nvCxnSpPr>
              <p:spPr bwMode="auto">
                <a:xfrm flipH="1" flipV="1">
                  <a:off x="5152" y="3457"/>
                  <a:ext cx="145" cy="85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3" name="Oval 65"/>
                <p:cNvSpPr>
                  <a:spLocks noChangeArrowheads="1"/>
                </p:cNvSpPr>
                <p:nvPr/>
              </p:nvSpPr>
              <p:spPr bwMode="auto">
                <a:xfrm>
                  <a:off x="4649" y="3246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48394" name="Oval 66"/>
                <p:cNvSpPr>
                  <a:spLocks noChangeArrowheads="1"/>
                </p:cNvSpPr>
                <p:nvPr/>
              </p:nvSpPr>
              <p:spPr bwMode="auto">
                <a:xfrm>
                  <a:off x="4787" y="3381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5" name="AutoShape 67"/>
                <p:cNvCxnSpPr>
                  <a:cxnSpLocks noChangeShapeType="1"/>
                  <a:stCxn id="48393" idx="0"/>
                  <a:endCxn id="48386" idx="4"/>
                </p:cNvCxnSpPr>
                <p:nvPr/>
              </p:nvCxnSpPr>
              <p:spPr bwMode="auto">
                <a:xfrm flipV="1">
                  <a:off x="4698" y="3158"/>
                  <a:ext cx="138" cy="8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396" name="AutoShape 68"/>
                <p:cNvCxnSpPr>
                  <a:cxnSpLocks noChangeShapeType="1"/>
                  <a:stCxn id="48394" idx="0"/>
                  <a:endCxn id="48393" idx="4"/>
                </p:cNvCxnSpPr>
                <p:nvPr/>
              </p:nvCxnSpPr>
              <p:spPr bwMode="auto">
                <a:xfrm flipH="1" flipV="1">
                  <a:off x="4698" y="3302"/>
                  <a:ext cx="138" cy="79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7" name="Oval 69"/>
                <p:cNvSpPr>
                  <a:spLocks noChangeArrowheads="1"/>
                </p:cNvSpPr>
                <p:nvPr/>
              </p:nvSpPr>
              <p:spPr bwMode="auto">
                <a:xfrm>
                  <a:off x="4513" y="3386"/>
                  <a:ext cx="97" cy="55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398" name="AutoShape 70"/>
                <p:cNvCxnSpPr>
                  <a:cxnSpLocks noChangeShapeType="1"/>
                  <a:stCxn id="48397" idx="0"/>
                  <a:endCxn id="48393" idx="4"/>
                </p:cNvCxnSpPr>
                <p:nvPr/>
              </p:nvCxnSpPr>
              <p:spPr bwMode="auto">
                <a:xfrm flipV="1">
                  <a:off x="4562" y="3302"/>
                  <a:ext cx="136" cy="84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399" name="Oval 71"/>
                <p:cNvSpPr>
                  <a:spLocks noChangeArrowheads="1"/>
                </p:cNvSpPr>
                <p:nvPr/>
              </p:nvSpPr>
              <p:spPr bwMode="auto">
                <a:xfrm>
                  <a:off x="4975" y="3550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0" name="AutoShape 72"/>
                <p:cNvCxnSpPr>
                  <a:cxnSpLocks noChangeShapeType="1"/>
                  <a:stCxn id="48399" idx="0"/>
                  <a:endCxn id="48388" idx="4"/>
                </p:cNvCxnSpPr>
                <p:nvPr/>
              </p:nvCxnSpPr>
              <p:spPr bwMode="auto">
                <a:xfrm flipV="1">
                  <a:off x="5024" y="3457"/>
                  <a:ext cx="128" cy="93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1" name="Oval 73"/>
                <p:cNvSpPr>
                  <a:spLocks noChangeArrowheads="1"/>
                </p:cNvSpPr>
                <p:nvPr/>
              </p:nvSpPr>
              <p:spPr bwMode="auto">
                <a:xfrm>
                  <a:off x="4865" y="3702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2" name="AutoShape 74"/>
                <p:cNvCxnSpPr>
                  <a:cxnSpLocks noChangeShapeType="1"/>
                  <a:stCxn id="48401" idx="0"/>
                  <a:endCxn id="48399" idx="4"/>
                </p:cNvCxnSpPr>
                <p:nvPr/>
              </p:nvCxnSpPr>
              <p:spPr bwMode="auto">
                <a:xfrm flipV="1">
                  <a:off x="4914" y="3606"/>
                  <a:ext cx="110" cy="96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3" name="Oval 75"/>
                <p:cNvSpPr>
                  <a:spLocks noChangeArrowheads="1"/>
                </p:cNvSpPr>
                <p:nvPr/>
              </p:nvSpPr>
              <p:spPr bwMode="auto">
                <a:xfrm>
                  <a:off x="5103" y="3714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4" name="AutoShape 76"/>
                <p:cNvCxnSpPr>
                  <a:cxnSpLocks noChangeShapeType="1"/>
                  <a:stCxn id="48403" idx="0"/>
                  <a:endCxn id="48399" idx="4"/>
                </p:cNvCxnSpPr>
                <p:nvPr/>
              </p:nvCxnSpPr>
              <p:spPr bwMode="auto">
                <a:xfrm flipH="1" flipV="1">
                  <a:off x="5024" y="3606"/>
                  <a:ext cx="128" cy="10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5" name="Oval 77"/>
                <p:cNvSpPr>
                  <a:spLocks noChangeArrowheads="1"/>
                </p:cNvSpPr>
                <p:nvPr/>
              </p:nvSpPr>
              <p:spPr bwMode="auto">
                <a:xfrm>
                  <a:off x="4377" y="3521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6" name="AutoShape 78"/>
                <p:cNvCxnSpPr>
                  <a:cxnSpLocks noChangeShapeType="1"/>
                  <a:stCxn id="48405" idx="0"/>
                  <a:endCxn id="48397" idx="4"/>
                </p:cNvCxnSpPr>
                <p:nvPr/>
              </p:nvCxnSpPr>
              <p:spPr bwMode="auto">
                <a:xfrm flipV="1">
                  <a:off x="4426" y="3441"/>
                  <a:ext cx="136" cy="8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407" name="Oval 79"/>
                <p:cNvSpPr>
                  <a:spLocks noChangeArrowheads="1"/>
                </p:cNvSpPr>
                <p:nvPr/>
              </p:nvSpPr>
              <p:spPr bwMode="auto">
                <a:xfrm>
                  <a:off x="4649" y="3521"/>
                  <a:ext cx="97" cy="56"/>
                </a:xfrm>
                <a:prstGeom prst="ellipse">
                  <a:avLst/>
                </a:prstGeom>
                <a:solidFill>
                  <a:srgbClr val="6699FF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48408" name="AutoShape 80"/>
                <p:cNvCxnSpPr>
                  <a:cxnSpLocks noChangeShapeType="1"/>
                  <a:stCxn id="48407" idx="0"/>
                  <a:endCxn id="48397" idx="4"/>
                </p:cNvCxnSpPr>
                <p:nvPr/>
              </p:nvCxnSpPr>
              <p:spPr bwMode="auto">
                <a:xfrm flipH="1" flipV="1">
                  <a:off x="4562" y="3441"/>
                  <a:ext cx="136" cy="8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352" name="Group 81"/>
            <p:cNvGrpSpPr>
              <a:grpSpLocks/>
            </p:cNvGrpSpPr>
            <p:nvPr/>
          </p:nvGrpSpPr>
          <p:grpSpPr bwMode="auto">
            <a:xfrm>
              <a:off x="2472" y="3974"/>
              <a:ext cx="182" cy="181"/>
              <a:chOff x="4232" y="3505"/>
              <a:chExt cx="221" cy="299"/>
            </a:xfrm>
          </p:grpSpPr>
          <p:sp>
            <p:nvSpPr>
              <p:cNvPr id="48374" name="Line 82"/>
              <p:cNvSpPr>
                <a:spLocks noChangeShapeType="1"/>
              </p:cNvSpPr>
              <p:nvPr/>
            </p:nvSpPr>
            <p:spPr bwMode="auto">
              <a:xfrm>
                <a:off x="4232" y="353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5" name="Oval 83"/>
              <p:cNvSpPr>
                <a:spLocks noChangeArrowheads="1"/>
              </p:cNvSpPr>
              <p:nvPr/>
            </p:nvSpPr>
            <p:spPr bwMode="auto">
              <a:xfrm>
                <a:off x="4377" y="350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6" name="Line 84"/>
              <p:cNvSpPr>
                <a:spLocks noChangeShapeType="1"/>
              </p:cNvSpPr>
              <p:nvPr/>
            </p:nvSpPr>
            <p:spPr bwMode="auto">
              <a:xfrm>
                <a:off x="4232" y="358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7" name="Oval 85"/>
              <p:cNvSpPr>
                <a:spLocks noChangeArrowheads="1"/>
              </p:cNvSpPr>
              <p:nvPr/>
            </p:nvSpPr>
            <p:spPr bwMode="auto">
              <a:xfrm>
                <a:off x="4377" y="356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8" name="Line 86"/>
              <p:cNvSpPr>
                <a:spLocks noChangeShapeType="1"/>
              </p:cNvSpPr>
              <p:nvPr/>
            </p:nvSpPr>
            <p:spPr bwMode="auto">
              <a:xfrm>
                <a:off x="4232" y="365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9" name="Oval 87"/>
              <p:cNvSpPr>
                <a:spLocks noChangeArrowheads="1"/>
              </p:cNvSpPr>
              <p:nvPr/>
            </p:nvSpPr>
            <p:spPr bwMode="auto">
              <a:xfrm>
                <a:off x="4377" y="362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80" name="Line 88"/>
              <p:cNvSpPr>
                <a:spLocks noChangeShapeType="1"/>
              </p:cNvSpPr>
              <p:nvPr/>
            </p:nvSpPr>
            <p:spPr bwMode="auto">
              <a:xfrm>
                <a:off x="4232" y="37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81" name="Oval 89"/>
              <p:cNvSpPr>
                <a:spLocks noChangeArrowheads="1"/>
              </p:cNvSpPr>
              <p:nvPr/>
            </p:nvSpPr>
            <p:spPr bwMode="auto">
              <a:xfrm>
                <a:off x="4377" y="3686"/>
                <a:ext cx="76" cy="5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82" name="Line 90"/>
              <p:cNvSpPr>
                <a:spLocks noChangeShapeType="1"/>
              </p:cNvSpPr>
              <p:nvPr/>
            </p:nvSpPr>
            <p:spPr bwMode="auto">
              <a:xfrm>
                <a:off x="4232" y="377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83" name="Oval 91"/>
              <p:cNvSpPr>
                <a:spLocks noChangeArrowheads="1"/>
              </p:cNvSpPr>
              <p:nvPr/>
            </p:nvSpPr>
            <p:spPr bwMode="auto">
              <a:xfrm>
                <a:off x="4377" y="3748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3" name="Group 92"/>
            <p:cNvGrpSpPr>
              <a:grpSpLocks/>
            </p:cNvGrpSpPr>
            <p:nvPr/>
          </p:nvGrpSpPr>
          <p:grpSpPr bwMode="auto">
            <a:xfrm>
              <a:off x="3334" y="3974"/>
              <a:ext cx="182" cy="105"/>
              <a:chOff x="3352" y="3485"/>
              <a:chExt cx="221" cy="174"/>
            </a:xfrm>
          </p:grpSpPr>
          <p:sp>
            <p:nvSpPr>
              <p:cNvPr id="48368" name="Line 93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9" name="Oval 94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0" name="Line 95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1" name="Oval 96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72" name="Line 97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73" name="Oval 98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4" name="Group 99"/>
            <p:cNvGrpSpPr>
              <a:grpSpLocks/>
            </p:cNvGrpSpPr>
            <p:nvPr/>
          </p:nvGrpSpPr>
          <p:grpSpPr bwMode="auto">
            <a:xfrm>
              <a:off x="2880" y="3793"/>
              <a:ext cx="182" cy="105"/>
              <a:chOff x="3352" y="3485"/>
              <a:chExt cx="221" cy="174"/>
            </a:xfrm>
          </p:grpSpPr>
          <p:sp>
            <p:nvSpPr>
              <p:cNvPr id="48362" name="Line 100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3" name="Oval 101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4" name="Line 102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5" name="Oval 103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6" name="Line 104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7" name="Oval 105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48355" name="Group 106"/>
            <p:cNvGrpSpPr>
              <a:grpSpLocks/>
            </p:cNvGrpSpPr>
            <p:nvPr/>
          </p:nvGrpSpPr>
          <p:grpSpPr bwMode="auto">
            <a:xfrm>
              <a:off x="3198" y="4156"/>
              <a:ext cx="182" cy="105"/>
              <a:chOff x="3352" y="3485"/>
              <a:chExt cx="221" cy="174"/>
            </a:xfrm>
          </p:grpSpPr>
          <p:sp>
            <p:nvSpPr>
              <p:cNvPr id="48356" name="Line 107"/>
              <p:cNvSpPr>
                <a:spLocks noChangeShapeType="1"/>
              </p:cNvSpPr>
              <p:nvPr/>
            </p:nvSpPr>
            <p:spPr bwMode="auto">
              <a:xfrm>
                <a:off x="3352" y="351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57" name="Oval 108"/>
              <p:cNvSpPr>
                <a:spLocks noChangeArrowheads="1"/>
              </p:cNvSpPr>
              <p:nvPr/>
            </p:nvSpPr>
            <p:spPr bwMode="auto">
              <a:xfrm>
                <a:off x="3497" y="3485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58" name="Line 109"/>
              <p:cNvSpPr>
                <a:spLocks noChangeShapeType="1"/>
              </p:cNvSpPr>
              <p:nvPr/>
            </p:nvSpPr>
            <p:spPr bwMode="auto">
              <a:xfrm>
                <a:off x="3352" y="3568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59" name="Oval 110"/>
              <p:cNvSpPr>
                <a:spLocks noChangeArrowheads="1"/>
              </p:cNvSpPr>
              <p:nvPr/>
            </p:nvSpPr>
            <p:spPr bwMode="auto">
              <a:xfrm>
                <a:off x="3497" y="3541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60" name="Line 111"/>
              <p:cNvSpPr>
                <a:spLocks noChangeShapeType="1"/>
              </p:cNvSpPr>
              <p:nvPr/>
            </p:nvSpPr>
            <p:spPr bwMode="auto">
              <a:xfrm>
                <a:off x="3352" y="3631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361" name="Oval 112"/>
              <p:cNvSpPr>
                <a:spLocks noChangeArrowheads="1"/>
              </p:cNvSpPr>
              <p:nvPr/>
            </p:nvSpPr>
            <p:spPr bwMode="auto">
              <a:xfrm>
                <a:off x="3497" y="3603"/>
                <a:ext cx="76" cy="5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43" name="Text Box 113"/>
          <p:cNvSpPr txBox="1">
            <a:spLocks noChangeArrowheads="1"/>
          </p:cNvSpPr>
          <p:nvPr/>
        </p:nvSpPr>
        <p:spPr bwMode="auto">
          <a:xfrm>
            <a:off x="4513263" y="6553200"/>
            <a:ext cx="2262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200" b="1">
                <a:solidFill>
                  <a:schemeClr val="accent2"/>
                </a:solidFill>
              </a:rPr>
              <a:t>領域オントロジー</a:t>
            </a:r>
            <a:r>
              <a:rPr lang="en-US" altLang="ja-JP" sz="1200" b="1">
                <a:solidFill>
                  <a:schemeClr val="accent2"/>
                </a:solidFill>
              </a:rPr>
              <a:t>(OWL</a:t>
            </a:r>
            <a:r>
              <a:rPr lang="ja-JP" altLang="en-US" sz="1200" b="1">
                <a:solidFill>
                  <a:schemeClr val="accent2"/>
                </a:solidFill>
              </a:rPr>
              <a:t>形式</a:t>
            </a:r>
            <a:r>
              <a:rPr lang="en-US" altLang="ja-JP" sz="12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144" name="Text Box 114"/>
          <p:cNvSpPr txBox="1">
            <a:spLocks noChangeArrowheads="1"/>
          </p:cNvSpPr>
          <p:nvPr/>
        </p:nvSpPr>
        <p:spPr bwMode="auto">
          <a:xfrm>
            <a:off x="4503738" y="5627688"/>
            <a:ext cx="2001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solidFill>
                  <a:srgbClr val="FF3300"/>
                </a:solidFill>
              </a:rPr>
              <a:t>変換モジュール</a:t>
            </a:r>
          </a:p>
        </p:txBody>
      </p:sp>
      <p:sp>
        <p:nvSpPr>
          <p:cNvPr id="48145" name="Text Box 115"/>
          <p:cNvSpPr txBox="1">
            <a:spLocks noChangeArrowheads="1"/>
          </p:cNvSpPr>
          <p:nvPr/>
        </p:nvSpPr>
        <p:spPr bwMode="auto">
          <a:xfrm>
            <a:off x="3810000" y="5715000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概念階層</a:t>
            </a:r>
          </a:p>
        </p:txBody>
      </p:sp>
      <p:sp>
        <p:nvSpPr>
          <p:cNvPr id="48146" name="AutoShape 116"/>
          <p:cNvSpPr>
            <a:spLocks noChangeArrowheads="1"/>
          </p:cNvSpPr>
          <p:nvPr/>
        </p:nvSpPr>
        <p:spPr bwMode="auto">
          <a:xfrm>
            <a:off x="2314575" y="2513013"/>
            <a:ext cx="671513" cy="47625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900" b="1"/>
              <a:t>EDR</a:t>
            </a:r>
          </a:p>
          <a:p>
            <a:pPr algn="ctr" eaLnBrk="1" hangingPunct="1"/>
            <a:r>
              <a:rPr lang="ja-JP" altLang="en-US" sz="900" b="1"/>
              <a:t>電子化辞書</a:t>
            </a:r>
          </a:p>
        </p:txBody>
      </p:sp>
      <p:sp>
        <p:nvSpPr>
          <p:cNvPr id="48147" name="AutoShape 117"/>
          <p:cNvSpPr>
            <a:spLocks noChangeArrowheads="1"/>
          </p:cNvSpPr>
          <p:nvPr/>
        </p:nvSpPr>
        <p:spPr bwMode="auto">
          <a:xfrm>
            <a:off x="2314575" y="2095500"/>
            <a:ext cx="671513" cy="384175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900" b="1"/>
              <a:t>WordNet</a:t>
            </a:r>
          </a:p>
        </p:txBody>
      </p:sp>
      <p:sp>
        <p:nvSpPr>
          <p:cNvPr id="48148" name="AutoShape 120"/>
          <p:cNvSpPr>
            <a:spLocks noChangeArrowheads="1"/>
          </p:cNvSpPr>
          <p:nvPr/>
        </p:nvSpPr>
        <p:spPr bwMode="auto">
          <a:xfrm>
            <a:off x="5999163" y="2751138"/>
            <a:ext cx="1077912" cy="279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8000"/>
                </a:solidFill>
              </a:rPr>
              <a:t>関係</a:t>
            </a:r>
            <a:r>
              <a:rPr lang="ja-JP" altLang="en-US" sz="1400" b="1">
                <a:solidFill>
                  <a:srgbClr val="006600"/>
                </a:solidFill>
              </a:rPr>
              <a:t>構築</a:t>
            </a:r>
          </a:p>
        </p:txBody>
      </p:sp>
      <p:sp>
        <p:nvSpPr>
          <p:cNvPr id="48149" name="Text Box 121"/>
          <p:cNvSpPr txBox="1">
            <a:spLocks noChangeArrowheads="1"/>
          </p:cNvSpPr>
          <p:nvPr/>
        </p:nvSpPr>
        <p:spPr bwMode="auto">
          <a:xfrm>
            <a:off x="4167188" y="2406650"/>
            <a:ext cx="258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solidFill>
                  <a:srgbClr val="FF0000"/>
                </a:solidFill>
              </a:rPr>
              <a:t>オントロジー構築モジュール</a:t>
            </a:r>
          </a:p>
        </p:txBody>
      </p:sp>
      <p:sp>
        <p:nvSpPr>
          <p:cNvPr id="48150" name="Text Box 122"/>
          <p:cNvSpPr txBox="1">
            <a:spLocks noChangeArrowheads="1"/>
          </p:cNvSpPr>
          <p:nvPr/>
        </p:nvSpPr>
        <p:spPr bwMode="auto">
          <a:xfrm>
            <a:off x="6130925" y="3382963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/>
              <a:t>概念対集合</a:t>
            </a:r>
          </a:p>
        </p:txBody>
      </p:sp>
      <p:grpSp>
        <p:nvGrpSpPr>
          <p:cNvPr id="48151" name="Group 123"/>
          <p:cNvGrpSpPr>
            <a:grpSpLocks/>
          </p:cNvGrpSpPr>
          <p:nvPr/>
        </p:nvGrpSpPr>
        <p:grpSpPr bwMode="auto">
          <a:xfrm>
            <a:off x="4943475" y="2690813"/>
            <a:ext cx="688975" cy="357187"/>
            <a:chOff x="2517" y="799"/>
            <a:chExt cx="749" cy="363"/>
          </a:xfrm>
        </p:grpSpPr>
        <p:sp>
          <p:nvSpPr>
            <p:cNvPr id="48341" name="Oval 124"/>
            <p:cNvSpPr>
              <a:spLocks noChangeArrowheads="1"/>
            </p:cNvSpPr>
            <p:nvPr/>
          </p:nvSpPr>
          <p:spPr bwMode="auto">
            <a:xfrm>
              <a:off x="2517" y="799"/>
              <a:ext cx="749" cy="363"/>
            </a:xfrm>
            <a:prstGeom prst="ellipse">
              <a:avLst/>
            </a:prstGeom>
            <a:noFill/>
            <a:ln w="19050">
              <a:solidFill>
                <a:srgbClr val="66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342" name="Group 125"/>
            <p:cNvGrpSpPr>
              <a:grpSpLocks/>
            </p:cNvGrpSpPr>
            <p:nvPr/>
          </p:nvGrpSpPr>
          <p:grpSpPr bwMode="auto">
            <a:xfrm>
              <a:off x="2608" y="855"/>
              <a:ext cx="546" cy="262"/>
              <a:chOff x="2562" y="845"/>
              <a:chExt cx="596" cy="306"/>
            </a:xfrm>
          </p:grpSpPr>
          <p:sp>
            <p:nvSpPr>
              <p:cNvPr id="48343" name="Oval 126"/>
              <p:cNvSpPr>
                <a:spLocks noChangeArrowheads="1"/>
              </p:cNvSpPr>
              <p:nvPr/>
            </p:nvSpPr>
            <p:spPr bwMode="auto">
              <a:xfrm>
                <a:off x="2783" y="890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4" name="Oval 127"/>
              <p:cNvSpPr>
                <a:spLocks noChangeArrowheads="1"/>
              </p:cNvSpPr>
              <p:nvPr/>
            </p:nvSpPr>
            <p:spPr bwMode="auto">
              <a:xfrm>
                <a:off x="2880" y="981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5" name="Oval 128"/>
              <p:cNvSpPr>
                <a:spLocks noChangeArrowheads="1"/>
              </p:cNvSpPr>
              <p:nvPr/>
            </p:nvSpPr>
            <p:spPr bwMode="auto">
              <a:xfrm>
                <a:off x="2919" y="84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6" name="Oval 129"/>
              <p:cNvSpPr>
                <a:spLocks noChangeArrowheads="1"/>
              </p:cNvSpPr>
              <p:nvPr/>
            </p:nvSpPr>
            <p:spPr bwMode="auto">
              <a:xfrm>
                <a:off x="3055" y="92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7" name="Oval 130"/>
              <p:cNvSpPr>
                <a:spLocks noChangeArrowheads="1"/>
              </p:cNvSpPr>
              <p:nvPr/>
            </p:nvSpPr>
            <p:spPr bwMode="auto">
              <a:xfrm>
                <a:off x="3061" y="101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8" name="Oval 131"/>
              <p:cNvSpPr>
                <a:spLocks noChangeArrowheads="1"/>
              </p:cNvSpPr>
              <p:nvPr/>
            </p:nvSpPr>
            <p:spPr bwMode="auto">
              <a:xfrm>
                <a:off x="2562" y="84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49" name="Oval 132"/>
              <p:cNvSpPr>
                <a:spLocks noChangeArrowheads="1"/>
              </p:cNvSpPr>
              <p:nvPr/>
            </p:nvSpPr>
            <p:spPr bwMode="auto">
              <a:xfrm>
                <a:off x="2653" y="970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50" name="Oval 133"/>
              <p:cNvSpPr>
                <a:spLocks noChangeArrowheads="1"/>
              </p:cNvSpPr>
              <p:nvPr/>
            </p:nvSpPr>
            <p:spPr bwMode="auto">
              <a:xfrm>
                <a:off x="2744" y="1095"/>
                <a:ext cx="97" cy="56"/>
              </a:xfrm>
              <a:prstGeom prst="ellipse">
                <a:avLst/>
              </a:prstGeom>
              <a:solidFill>
                <a:srgbClr val="6699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52" name="AutoShape 134"/>
          <p:cNvSpPr>
            <a:spLocks noChangeArrowheads="1"/>
          </p:cNvSpPr>
          <p:nvPr/>
        </p:nvSpPr>
        <p:spPr bwMode="auto">
          <a:xfrm>
            <a:off x="3509963" y="2751138"/>
            <a:ext cx="1069975" cy="279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階層構築</a:t>
            </a:r>
          </a:p>
        </p:txBody>
      </p:sp>
      <p:sp>
        <p:nvSpPr>
          <p:cNvPr id="48153" name="AutoShape 135"/>
          <p:cNvSpPr>
            <a:spLocks noChangeArrowheads="1"/>
          </p:cNvSpPr>
          <p:nvPr/>
        </p:nvSpPr>
        <p:spPr bwMode="auto">
          <a:xfrm>
            <a:off x="5632450" y="3063875"/>
            <a:ext cx="90011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相関ルール</a:t>
            </a:r>
          </a:p>
        </p:txBody>
      </p:sp>
      <p:sp>
        <p:nvSpPr>
          <p:cNvPr id="48154" name="AutoShape 136"/>
          <p:cNvSpPr>
            <a:spLocks noChangeArrowheads="1"/>
          </p:cNvSpPr>
          <p:nvPr/>
        </p:nvSpPr>
        <p:spPr bwMode="auto">
          <a:xfrm>
            <a:off x="6526213" y="3063875"/>
            <a:ext cx="904875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000" b="1">
                <a:solidFill>
                  <a:srgbClr val="000066"/>
                </a:solidFill>
              </a:rPr>
              <a:t>WordSpace</a:t>
            </a:r>
          </a:p>
        </p:txBody>
      </p:sp>
      <p:sp>
        <p:nvSpPr>
          <p:cNvPr id="39962" name="AutoShape 137"/>
          <p:cNvSpPr>
            <a:spLocks noChangeArrowheads="1"/>
          </p:cNvSpPr>
          <p:nvPr/>
        </p:nvSpPr>
        <p:spPr bwMode="auto">
          <a:xfrm>
            <a:off x="5664200" y="2727325"/>
            <a:ext cx="334963" cy="231775"/>
          </a:xfrm>
          <a:prstGeom prst="rightArrow">
            <a:avLst>
              <a:gd name="adj1" fmla="val 49731"/>
              <a:gd name="adj2" fmla="val 65837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56" name="AutoShape 139"/>
          <p:cNvSpPr>
            <a:spLocks noChangeArrowheads="1"/>
          </p:cNvSpPr>
          <p:nvPr/>
        </p:nvSpPr>
        <p:spPr bwMode="auto">
          <a:xfrm>
            <a:off x="914400" y="2133600"/>
            <a:ext cx="838200" cy="6858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900" b="1"/>
              <a:t>既存</a:t>
            </a:r>
            <a:r>
              <a:rPr lang="en-US" altLang="ja-JP" sz="900" b="1"/>
              <a:t>OWL</a:t>
            </a:r>
          </a:p>
          <a:p>
            <a:pPr algn="ctr" eaLnBrk="1" hangingPunct="1"/>
            <a:r>
              <a:rPr lang="ja-JP" altLang="en-US" sz="900" b="1"/>
              <a:t>オントロジー</a:t>
            </a:r>
          </a:p>
        </p:txBody>
      </p:sp>
      <p:sp>
        <p:nvSpPr>
          <p:cNvPr id="48157" name="Text Box 141"/>
          <p:cNvSpPr txBox="1">
            <a:spLocks noChangeArrowheads="1"/>
          </p:cNvSpPr>
          <p:nvPr/>
        </p:nvSpPr>
        <p:spPr bwMode="auto">
          <a:xfrm>
            <a:off x="3746500" y="4008438"/>
            <a:ext cx="3433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solidFill>
                  <a:srgbClr val="FF0000"/>
                </a:solidFill>
              </a:rPr>
              <a:t>オントロジー洗練モジュール</a:t>
            </a:r>
          </a:p>
        </p:txBody>
      </p:sp>
      <p:grpSp>
        <p:nvGrpSpPr>
          <p:cNvPr id="48158" name="Group 142"/>
          <p:cNvGrpSpPr>
            <a:grpSpLocks/>
          </p:cNvGrpSpPr>
          <p:nvPr/>
        </p:nvGrpSpPr>
        <p:grpSpPr bwMode="auto">
          <a:xfrm>
            <a:off x="4008438" y="4318000"/>
            <a:ext cx="801687" cy="544513"/>
            <a:chOff x="1610" y="2307"/>
            <a:chExt cx="646" cy="439"/>
          </a:xfrm>
        </p:grpSpPr>
        <p:sp>
          <p:nvSpPr>
            <p:cNvPr id="48316" name="Oval 143"/>
            <p:cNvSpPr>
              <a:spLocks noChangeArrowheads="1"/>
            </p:cNvSpPr>
            <p:nvPr/>
          </p:nvSpPr>
          <p:spPr bwMode="auto">
            <a:xfrm>
              <a:off x="1610" y="2307"/>
              <a:ext cx="646" cy="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317" name="Group 144"/>
            <p:cNvGrpSpPr>
              <a:grpSpLocks/>
            </p:cNvGrpSpPr>
            <p:nvPr/>
          </p:nvGrpSpPr>
          <p:grpSpPr bwMode="auto">
            <a:xfrm>
              <a:off x="1650" y="2352"/>
              <a:ext cx="562" cy="394"/>
              <a:chOff x="4377" y="3102"/>
              <a:chExt cx="968" cy="668"/>
            </a:xfrm>
          </p:grpSpPr>
          <p:sp>
            <p:nvSpPr>
              <p:cNvPr id="48318" name="Oval 145"/>
              <p:cNvSpPr>
                <a:spLocks noChangeArrowheads="1"/>
              </p:cNvSpPr>
              <p:nvPr/>
            </p:nvSpPr>
            <p:spPr bwMode="auto">
              <a:xfrm>
                <a:off x="4787" y="310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19" name="Oval 146"/>
              <p:cNvSpPr>
                <a:spLocks noChangeArrowheads="1"/>
              </p:cNvSpPr>
              <p:nvPr/>
            </p:nvSpPr>
            <p:spPr bwMode="auto">
              <a:xfrm>
                <a:off x="4940" y="3253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0" name="Oval 147"/>
              <p:cNvSpPr>
                <a:spLocks noChangeArrowheads="1"/>
              </p:cNvSpPr>
              <p:nvPr/>
            </p:nvSpPr>
            <p:spPr bwMode="auto">
              <a:xfrm>
                <a:off x="5103" y="3402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1" name="Oval 148"/>
              <p:cNvSpPr>
                <a:spLocks noChangeArrowheads="1"/>
              </p:cNvSpPr>
              <p:nvPr/>
            </p:nvSpPr>
            <p:spPr bwMode="auto">
              <a:xfrm>
                <a:off x="5248" y="354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22" name="AutoShape 149"/>
              <p:cNvCxnSpPr>
                <a:cxnSpLocks noChangeShapeType="1"/>
                <a:stCxn id="48319" idx="0"/>
                <a:endCxn id="48318" idx="4"/>
              </p:cNvCxnSpPr>
              <p:nvPr/>
            </p:nvCxnSpPr>
            <p:spPr bwMode="auto">
              <a:xfrm flipH="1" flipV="1">
                <a:off x="4836" y="3158"/>
                <a:ext cx="153" cy="9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3" name="AutoShape 150"/>
              <p:cNvCxnSpPr>
                <a:cxnSpLocks noChangeShapeType="1"/>
                <a:stCxn id="48320" idx="0"/>
                <a:endCxn id="48319" idx="4"/>
              </p:cNvCxnSpPr>
              <p:nvPr/>
            </p:nvCxnSpPr>
            <p:spPr bwMode="auto">
              <a:xfrm flipH="1" flipV="1">
                <a:off x="4989" y="3309"/>
                <a:ext cx="163" cy="93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4" name="AutoShape 151"/>
              <p:cNvCxnSpPr>
                <a:cxnSpLocks noChangeShapeType="1"/>
                <a:stCxn id="48321" idx="0"/>
                <a:endCxn id="48320" idx="4"/>
              </p:cNvCxnSpPr>
              <p:nvPr/>
            </p:nvCxnSpPr>
            <p:spPr bwMode="auto">
              <a:xfrm flipH="1" flipV="1">
                <a:off x="5152" y="3457"/>
                <a:ext cx="145" cy="8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25" name="Oval 152"/>
              <p:cNvSpPr>
                <a:spLocks noChangeArrowheads="1"/>
              </p:cNvSpPr>
              <p:nvPr/>
            </p:nvSpPr>
            <p:spPr bwMode="auto">
              <a:xfrm>
                <a:off x="4649" y="3246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326" name="Oval 153"/>
              <p:cNvSpPr>
                <a:spLocks noChangeArrowheads="1"/>
              </p:cNvSpPr>
              <p:nvPr/>
            </p:nvSpPr>
            <p:spPr bwMode="auto">
              <a:xfrm>
                <a:off x="4787" y="3381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27" name="AutoShape 154"/>
              <p:cNvCxnSpPr>
                <a:cxnSpLocks noChangeShapeType="1"/>
                <a:stCxn id="48325" idx="0"/>
                <a:endCxn id="48318" idx="4"/>
              </p:cNvCxnSpPr>
              <p:nvPr/>
            </p:nvCxnSpPr>
            <p:spPr bwMode="auto">
              <a:xfrm flipV="1">
                <a:off x="4698" y="3158"/>
                <a:ext cx="138" cy="88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328" name="AutoShape 155"/>
              <p:cNvCxnSpPr>
                <a:cxnSpLocks noChangeShapeType="1"/>
                <a:stCxn id="48326" idx="0"/>
                <a:endCxn id="48325" idx="4"/>
              </p:cNvCxnSpPr>
              <p:nvPr/>
            </p:nvCxnSpPr>
            <p:spPr bwMode="auto">
              <a:xfrm flipH="1" flipV="1">
                <a:off x="4698" y="3302"/>
                <a:ext cx="138" cy="79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29" name="Oval 156"/>
              <p:cNvSpPr>
                <a:spLocks noChangeArrowheads="1"/>
              </p:cNvSpPr>
              <p:nvPr/>
            </p:nvSpPr>
            <p:spPr bwMode="auto">
              <a:xfrm>
                <a:off x="4513" y="3386"/>
                <a:ext cx="97" cy="5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0" name="AutoShape 157"/>
              <p:cNvCxnSpPr>
                <a:cxnSpLocks noChangeShapeType="1"/>
                <a:stCxn id="48329" idx="0"/>
                <a:endCxn id="48325" idx="4"/>
              </p:cNvCxnSpPr>
              <p:nvPr/>
            </p:nvCxnSpPr>
            <p:spPr bwMode="auto">
              <a:xfrm flipV="1">
                <a:off x="4562" y="3302"/>
                <a:ext cx="136" cy="84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1" name="Oval 158"/>
              <p:cNvSpPr>
                <a:spLocks noChangeArrowheads="1"/>
              </p:cNvSpPr>
              <p:nvPr/>
            </p:nvSpPr>
            <p:spPr bwMode="auto">
              <a:xfrm>
                <a:off x="4975" y="3550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2" name="AutoShape 159"/>
              <p:cNvCxnSpPr>
                <a:cxnSpLocks noChangeShapeType="1"/>
                <a:stCxn id="48331" idx="0"/>
                <a:endCxn id="48320" idx="4"/>
              </p:cNvCxnSpPr>
              <p:nvPr/>
            </p:nvCxnSpPr>
            <p:spPr bwMode="auto">
              <a:xfrm flipV="1">
                <a:off x="5024" y="3457"/>
                <a:ext cx="128" cy="93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3" name="Oval 160"/>
              <p:cNvSpPr>
                <a:spLocks noChangeArrowheads="1"/>
              </p:cNvSpPr>
              <p:nvPr/>
            </p:nvSpPr>
            <p:spPr bwMode="auto">
              <a:xfrm>
                <a:off x="4865" y="3702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4" name="AutoShape 161"/>
              <p:cNvCxnSpPr>
                <a:cxnSpLocks noChangeShapeType="1"/>
                <a:stCxn id="48333" idx="0"/>
                <a:endCxn id="48331" idx="4"/>
              </p:cNvCxnSpPr>
              <p:nvPr/>
            </p:nvCxnSpPr>
            <p:spPr bwMode="auto">
              <a:xfrm flipV="1">
                <a:off x="4914" y="3606"/>
                <a:ext cx="110" cy="96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5" name="Oval 162"/>
              <p:cNvSpPr>
                <a:spLocks noChangeArrowheads="1"/>
              </p:cNvSpPr>
              <p:nvPr/>
            </p:nvSpPr>
            <p:spPr bwMode="auto">
              <a:xfrm>
                <a:off x="5103" y="3714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6" name="AutoShape 163"/>
              <p:cNvCxnSpPr>
                <a:cxnSpLocks noChangeShapeType="1"/>
                <a:stCxn id="48335" idx="0"/>
                <a:endCxn id="48331" idx="4"/>
              </p:cNvCxnSpPr>
              <p:nvPr/>
            </p:nvCxnSpPr>
            <p:spPr bwMode="auto">
              <a:xfrm flipH="1" flipV="1">
                <a:off x="5024" y="3606"/>
                <a:ext cx="128" cy="108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7" name="Oval 164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38" name="AutoShape 165"/>
              <p:cNvCxnSpPr>
                <a:cxnSpLocks noChangeShapeType="1"/>
                <a:stCxn id="48337" idx="0"/>
                <a:endCxn id="48329" idx="4"/>
              </p:cNvCxnSpPr>
              <p:nvPr/>
            </p:nvCxnSpPr>
            <p:spPr bwMode="auto">
              <a:xfrm flipV="1">
                <a:off x="4426" y="3441"/>
                <a:ext cx="136" cy="8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339" name="Oval 166"/>
              <p:cNvSpPr>
                <a:spLocks noChangeArrowheads="1"/>
              </p:cNvSpPr>
              <p:nvPr/>
            </p:nvSpPr>
            <p:spPr bwMode="auto">
              <a:xfrm>
                <a:off x="4649" y="3521"/>
                <a:ext cx="97" cy="5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48340" name="AutoShape 167"/>
              <p:cNvCxnSpPr>
                <a:cxnSpLocks noChangeShapeType="1"/>
                <a:stCxn id="48339" idx="0"/>
                <a:endCxn id="48329" idx="4"/>
              </p:cNvCxnSpPr>
              <p:nvPr/>
            </p:nvCxnSpPr>
            <p:spPr bwMode="auto">
              <a:xfrm flipH="1" flipV="1">
                <a:off x="4562" y="3441"/>
                <a:ext cx="136" cy="8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8159" name="Group 168"/>
          <p:cNvGrpSpPr>
            <a:grpSpLocks/>
          </p:cNvGrpSpPr>
          <p:nvPr/>
        </p:nvGrpSpPr>
        <p:grpSpPr bwMode="auto">
          <a:xfrm>
            <a:off x="3797300" y="4973638"/>
            <a:ext cx="1087438" cy="773112"/>
            <a:chOff x="4377" y="3102"/>
            <a:chExt cx="968" cy="668"/>
          </a:xfrm>
        </p:grpSpPr>
        <p:sp>
          <p:nvSpPr>
            <p:cNvPr id="48293" name="Oval 169"/>
            <p:cNvSpPr>
              <a:spLocks noChangeArrowheads="1"/>
            </p:cNvSpPr>
            <p:nvPr/>
          </p:nvSpPr>
          <p:spPr bwMode="auto">
            <a:xfrm>
              <a:off x="4787" y="310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4" name="Oval 170"/>
            <p:cNvSpPr>
              <a:spLocks noChangeArrowheads="1"/>
            </p:cNvSpPr>
            <p:nvPr/>
          </p:nvSpPr>
          <p:spPr bwMode="auto">
            <a:xfrm>
              <a:off x="4940" y="3253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5" name="Oval 171"/>
            <p:cNvSpPr>
              <a:spLocks noChangeArrowheads="1"/>
            </p:cNvSpPr>
            <p:nvPr/>
          </p:nvSpPr>
          <p:spPr bwMode="auto">
            <a:xfrm>
              <a:off x="5103" y="3402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6" name="Oval 172"/>
            <p:cNvSpPr>
              <a:spLocks noChangeArrowheads="1"/>
            </p:cNvSpPr>
            <p:nvPr/>
          </p:nvSpPr>
          <p:spPr bwMode="auto">
            <a:xfrm>
              <a:off x="5248" y="354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97" name="AutoShape 173"/>
            <p:cNvCxnSpPr>
              <a:cxnSpLocks noChangeShapeType="1"/>
              <a:stCxn id="48294" idx="0"/>
              <a:endCxn id="48293" idx="4"/>
            </p:cNvCxnSpPr>
            <p:nvPr/>
          </p:nvCxnSpPr>
          <p:spPr bwMode="auto">
            <a:xfrm flipH="1" flipV="1">
              <a:off x="4836" y="3158"/>
              <a:ext cx="153" cy="9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98" name="AutoShape 174"/>
            <p:cNvCxnSpPr>
              <a:cxnSpLocks noChangeShapeType="1"/>
              <a:stCxn id="48295" idx="0"/>
              <a:endCxn id="48294" idx="4"/>
            </p:cNvCxnSpPr>
            <p:nvPr/>
          </p:nvCxnSpPr>
          <p:spPr bwMode="auto">
            <a:xfrm flipH="1" flipV="1">
              <a:off x="4989" y="3309"/>
              <a:ext cx="163" cy="9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99" name="AutoShape 175"/>
            <p:cNvCxnSpPr>
              <a:cxnSpLocks noChangeShapeType="1"/>
              <a:stCxn id="48296" idx="0"/>
              <a:endCxn id="48295" idx="4"/>
            </p:cNvCxnSpPr>
            <p:nvPr/>
          </p:nvCxnSpPr>
          <p:spPr bwMode="auto">
            <a:xfrm flipH="1" flipV="1">
              <a:off x="5152" y="3457"/>
              <a:ext cx="145" cy="8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0" name="Oval 176"/>
            <p:cNvSpPr>
              <a:spLocks noChangeArrowheads="1"/>
            </p:cNvSpPr>
            <p:nvPr/>
          </p:nvSpPr>
          <p:spPr bwMode="auto">
            <a:xfrm>
              <a:off x="4649" y="3246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301" name="Oval 177"/>
            <p:cNvSpPr>
              <a:spLocks noChangeArrowheads="1"/>
            </p:cNvSpPr>
            <p:nvPr/>
          </p:nvSpPr>
          <p:spPr bwMode="auto">
            <a:xfrm>
              <a:off x="4787" y="3381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2" name="AutoShape 178"/>
            <p:cNvCxnSpPr>
              <a:cxnSpLocks noChangeShapeType="1"/>
              <a:stCxn id="48300" idx="0"/>
              <a:endCxn id="48293" idx="4"/>
            </p:cNvCxnSpPr>
            <p:nvPr/>
          </p:nvCxnSpPr>
          <p:spPr bwMode="auto">
            <a:xfrm flipV="1">
              <a:off x="4698" y="3158"/>
              <a:ext cx="138" cy="8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03" name="AutoShape 179"/>
            <p:cNvCxnSpPr>
              <a:cxnSpLocks noChangeShapeType="1"/>
              <a:stCxn id="48301" idx="0"/>
              <a:endCxn id="48300" idx="4"/>
            </p:cNvCxnSpPr>
            <p:nvPr/>
          </p:nvCxnSpPr>
          <p:spPr bwMode="auto">
            <a:xfrm flipH="1" flipV="1">
              <a:off x="4698" y="3302"/>
              <a:ext cx="138" cy="79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4" name="Oval 180"/>
            <p:cNvSpPr>
              <a:spLocks noChangeArrowheads="1"/>
            </p:cNvSpPr>
            <p:nvPr/>
          </p:nvSpPr>
          <p:spPr bwMode="auto">
            <a:xfrm>
              <a:off x="4513" y="3386"/>
              <a:ext cx="97" cy="55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5" name="AutoShape 181"/>
            <p:cNvCxnSpPr>
              <a:cxnSpLocks noChangeShapeType="1"/>
              <a:stCxn id="48304" idx="0"/>
              <a:endCxn id="48300" idx="4"/>
            </p:cNvCxnSpPr>
            <p:nvPr/>
          </p:nvCxnSpPr>
          <p:spPr bwMode="auto">
            <a:xfrm flipV="1">
              <a:off x="4562" y="3302"/>
              <a:ext cx="136" cy="8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6" name="Oval 182"/>
            <p:cNvSpPr>
              <a:spLocks noChangeArrowheads="1"/>
            </p:cNvSpPr>
            <p:nvPr/>
          </p:nvSpPr>
          <p:spPr bwMode="auto">
            <a:xfrm>
              <a:off x="4975" y="3550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7" name="AutoShape 183"/>
            <p:cNvCxnSpPr>
              <a:cxnSpLocks noChangeShapeType="1"/>
              <a:stCxn id="48306" idx="0"/>
              <a:endCxn id="48295" idx="4"/>
            </p:cNvCxnSpPr>
            <p:nvPr/>
          </p:nvCxnSpPr>
          <p:spPr bwMode="auto">
            <a:xfrm flipV="1">
              <a:off x="5024" y="3457"/>
              <a:ext cx="128" cy="9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08" name="Oval 184"/>
            <p:cNvSpPr>
              <a:spLocks noChangeArrowheads="1"/>
            </p:cNvSpPr>
            <p:nvPr/>
          </p:nvSpPr>
          <p:spPr bwMode="auto">
            <a:xfrm>
              <a:off x="4865" y="3702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09" name="AutoShape 185"/>
            <p:cNvCxnSpPr>
              <a:cxnSpLocks noChangeShapeType="1"/>
              <a:stCxn id="48308" idx="0"/>
              <a:endCxn id="48306" idx="4"/>
            </p:cNvCxnSpPr>
            <p:nvPr/>
          </p:nvCxnSpPr>
          <p:spPr bwMode="auto">
            <a:xfrm flipV="1">
              <a:off x="4914" y="3606"/>
              <a:ext cx="110" cy="9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0" name="Oval 186"/>
            <p:cNvSpPr>
              <a:spLocks noChangeArrowheads="1"/>
            </p:cNvSpPr>
            <p:nvPr/>
          </p:nvSpPr>
          <p:spPr bwMode="auto">
            <a:xfrm>
              <a:off x="5103" y="3714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1" name="AutoShape 187"/>
            <p:cNvCxnSpPr>
              <a:cxnSpLocks noChangeShapeType="1"/>
              <a:stCxn id="48310" idx="0"/>
              <a:endCxn id="48306" idx="4"/>
            </p:cNvCxnSpPr>
            <p:nvPr/>
          </p:nvCxnSpPr>
          <p:spPr bwMode="auto">
            <a:xfrm flipH="1" flipV="1">
              <a:off x="5024" y="3606"/>
              <a:ext cx="128" cy="10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2" name="Oval 188"/>
            <p:cNvSpPr>
              <a:spLocks noChangeArrowheads="1"/>
            </p:cNvSpPr>
            <p:nvPr/>
          </p:nvSpPr>
          <p:spPr bwMode="auto">
            <a:xfrm>
              <a:off x="4377" y="3521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3" name="AutoShape 189"/>
            <p:cNvCxnSpPr>
              <a:cxnSpLocks noChangeShapeType="1"/>
              <a:stCxn id="48312" idx="0"/>
              <a:endCxn id="48304" idx="4"/>
            </p:cNvCxnSpPr>
            <p:nvPr/>
          </p:nvCxnSpPr>
          <p:spPr bwMode="auto">
            <a:xfrm flipV="1">
              <a:off x="4426" y="3441"/>
              <a:ext cx="136" cy="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314" name="Oval 190"/>
            <p:cNvSpPr>
              <a:spLocks noChangeArrowheads="1"/>
            </p:cNvSpPr>
            <p:nvPr/>
          </p:nvSpPr>
          <p:spPr bwMode="auto">
            <a:xfrm>
              <a:off x="4649" y="3521"/>
              <a:ext cx="97" cy="56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315" name="AutoShape 191"/>
            <p:cNvCxnSpPr>
              <a:cxnSpLocks noChangeShapeType="1"/>
              <a:stCxn id="48314" idx="0"/>
              <a:endCxn id="48304" idx="4"/>
            </p:cNvCxnSpPr>
            <p:nvPr/>
          </p:nvCxnSpPr>
          <p:spPr bwMode="auto">
            <a:xfrm flipH="1" flipV="1">
              <a:off x="4562" y="3441"/>
              <a:ext cx="136" cy="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60" name="AutoShape 192"/>
          <p:cNvSpPr>
            <a:spLocks noChangeArrowheads="1"/>
          </p:cNvSpPr>
          <p:nvPr/>
        </p:nvSpPr>
        <p:spPr bwMode="auto">
          <a:xfrm>
            <a:off x="3676650" y="4556125"/>
            <a:ext cx="358775" cy="663575"/>
          </a:xfrm>
          <a:prstGeom prst="curvedRightArrow">
            <a:avLst>
              <a:gd name="adj1" fmla="val 36811"/>
              <a:gd name="adj2" fmla="val 68374"/>
              <a:gd name="adj3" fmla="val 33333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48161" name="Group 193"/>
          <p:cNvGrpSpPr>
            <a:grpSpLocks/>
          </p:cNvGrpSpPr>
          <p:nvPr/>
        </p:nvGrpSpPr>
        <p:grpSpPr bwMode="auto">
          <a:xfrm>
            <a:off x="6119813" y="4318000"/>
            <a:ext cx="804862" cy="473075"/>
            <a:chOff x="3336" y="2069"/>
            <a:chExt cx="814" cy="544"/>
          </a:xfrm>
        </p:grpSpPr>
        <p:sp>
          <p:nvSpPr>
            <p:cNvPr id="48265" name="Oval 194"/>
            <p:cNvSpPr>
              <a:spLocks noChangeArrowheads="1"/>
            </p:cNvSpPr>
            <p:nvPr/>
          </p:nvSpPr>
          <p:spPr bwMode="auto">
            <a:xfrm>
              <a:off x="3336" y="2069"/>
              <a:ext cx="814" cy="5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66" name="Oval 195"/>
            <p:cNvSpPr>
              <a:spLocks noChangeArrowheads="1"/>
            </p:cNvSpPr>
            <p:nvPr/>
          </p:nvSpPr>
          <p:spPr bwMode="auto">
            <a:xfrm>
              <a:off x="3475" y="2222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67" name="Oval 196"/>
            <p:cNvSpPr>
              <a:spLocks noChangeArrowheads="1"/>
            </p:cNvSpPr>
            <p:nvPr/>
          </p:nvSpPr>
          <p:spPr bwMode="auto">
            <a:xfrm>
              <a:off x="3630" y="2224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68" name="AutoShape 197"/>
            <p:cNvCxnSpPr>
              <a:cxnSpLocks noChangeShapeType="1"/>
              <a:stCxn id="48266" idx="6"/>
              <a:endCxn id="48267" idx="2"/>
            </p:cNvCxnSpPr>
            <p:nvPr/>
          </p:nvCxnSpPr>
          <p:spPr bwMode="auto">
            <a:xfrm>
              <a:off x="3525" y="2245"/>
              <a:ext cx="99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69" name="Oval 198"/>
            <p:cNvSpPr>
              <a:spLocks noChangeArrowheads="1"/>
            </p:cNvSpPr>
            <p:nvPr/>
          </p:nvSpPr>
          <p:spPr bwMode="auto">
            <a:xfrm>
              <a:off x="3506" y="2345"/>
              <a:ext cx="44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0" name="Oval 199"/>
            <p:cNvSpPr>
              <a:spLocks noChangeArrowheads="1"/>
            </p:cNvSpPr>
            <p:nvPr/>
          </p:nvSpPr>
          <p:spPr bwMode="auto">
            <a:xfrm>
              <a:off x="3661" y="2346"/>
              <a:ext cx="43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1" name="AutoShape 200"/>
            <p:cNvCxnSpPr>
              <a:cxnSpLocks noChangeShapeType="1"/>
              <a:stCxn id="48269" idx="6"/>
              <a:endCxn id="48270" idx="2"/>
            </p:cNvCxnSpPr>
            <p:nvPr/>
          </p:nvCxnSpPr>
          <p:spPr bwMode="auto">
            <a:xfrm>
              <a:off x="3555" y="236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2" name="Oval 201"/>
            <p:cNvSpPr>
              <a:spLocks noChangeArrowheads="1"/>
            </p:cNvSpPr>
            <p:nvPr/>
          </p:nvSpPr>
          <p:spPr bwMode="auto">
            <a:xfrm>
              <a:off x="3475" y="246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3" name="Oval 202"/>
            <p:cNvSpPr>
              <a:spLocks noChangeArrowheads="1"/>
            </p:cNvSpPr>
            <p:nvPr/>
          </p:nvSpPr>
          <p:spPr bwMode="auto">
            <a:xfrm>
              <a:off x="3630" y="2469"/>
              <a:ext cx="44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4" name="AutoShape 203"/>
            <p:cNvCxnSpPr>
              <a:cxnSpLocks noChangeShapeType="1"/>
              <a:stCxn id="48272" idx="6"/>
              <a:endCxn id="48273" idx="2"/>
            </p:cNvCxnSpPr>
            <p:nvPr/>
          </p:nvCxnSpPr>
          <p:spPr bwMode="auto">
            <a:xfrm>
              <a:off x="3525" y="2490"/>
              <a:ext cx="99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5" name="Oval 204"/>
            <p:cNvSpPr>
              <a:spLocks noChangeArrowheads="1"/>
            </p:cNvSpPr>
            <p:nvPr/>
          </p:nvSpPr>
          <p:spPr bwMode="auto">
            <a:xfrm>
              <a:off x="3740" y="2215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6" name="Oval 205"/>
            <p:cNvSpPr>
              <a:spLocks noChangeArrowheads="1"/>
            </p:cNvSpPr>
            <p:nvPr/>
          </p:nvSpPr>
          <p:spPr bwMode="auto">
            <a:xfrm>
              <a:off x="3895" y="221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77" name="AutoShape 206"/>
            <p:cNvCxnSpPr>
              <a:cxnSpLocks noChangeShapeType="1"/>
              <a:stCxn id="48275" idx="6"/>
              <a:endCxn id="48276" idx="2"/>
            </p:cNvCxnSpPr>
            <p:nvPr/>
          </p:nvCxnSpPr>
          <p:spPr bwMode="auto">
            <a:xfrm>
              <a:off x="3789" y="223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78" name="Oval 207"/>
            <p:cNvSpPr>
              <a:spLocks noChangeArrowheads="1"/>
            </p:cNvSpPr>
            <p:nvPr/>
          </p:nvSpPr>
          <p:spPr bwMode="auto">
            <a:xfrm>
              <a:off x="3828" y="2304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79" name="Oval 208"/>
            <p:cNvSpPr>
              <a:spLocks noChangeArrowheads="1"/>
            </p:cNvSpPr>
            <p:nvPr/>
          </p:nvSpPr>
          <p:spPr bwMode="auto">
            <a:xfrm>
              <a:off x="3983" y="2306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0" name="AutoShape 209"/>
            <p:cNvCxnSpPr>
              <a:cxnSpLocks noChangeShapeType="1"/>
              <a:stCxn id="48278" idx="6"/>
              <a:endCxn id="48279" idx="2"/>
            </p:cNvCxnSpPr>
            <p:nvPr/>
          </p:nvCxnSpPr>
          <p:spPr bwMode="auto">
            <a:xfrm>
              <a:off x="3877" y="2327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1" name="Oval 210"/>
            <p:cNvSpPr>
              <a:spLocks noChangeArrowheads="1"/>
            </p:cNvSpPr>
            <p:nvPr/>
          </p:nvSpPr>
          <p:spPr bwMode="auto">
            <a:xfrm>
              <a:off x="3740" y="2385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2" name="Oval 211"/>
            <p:cNvSpPr>
              <a:spLocks noChangeArrowheads="1"/>
            </p:cNvSpPr>
            <p:nvPr/>
          </p:nvSpPr>
          <p:spPr bwMode="auto">
            <a:xfrm>
              <a:off x="3895" y="238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3" name="AutoShape 212"/>
            <p:cNvCxnSpPr>
              <a:cxnSpLocks noChangeShapeType="1"/>
              <a:stCxn id="48281" idx="6"/>
              <a:endCxn id="48282" idx="2"/>
            </p:cNvCxnSpPr>
            <p:nvPr/>
          </p:nvCxnSpPr>
          <p:spPr bwMode="auto">
            <a:xfrm>
              <a:off x="3789" y="2408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4" name="Oval 213"/>
            <p:cNvSpPr>
              <a:spLocks noChangeArrowheads="1"/>
            </p:cNvSpPr>
            <p:nvPr/>
          </p:nvSpPr>
          <p:spPr bwMode="auto">
            <a:xfrm>
              <a:off x="3718" y="2541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5" name="Oval 214"/>
            <p:cNvSpPr>
              <a:spLocks noChangeArrowheads="1"/>
            </p:cNvSpPr>
            <p:nvPr/>
          </p:nvSpPr>
          <p:spPr bwMode="auto">
            <a:xfrm>
              <a:off x="3873" y="2543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6" name="AutoShape 215"/>
            <p:cNvCxnSpPr>
              <a:cxnSpLocks noChangeShapeType="1"/>
            </p:cNvCxnSpPr>
            <p:nvPr/>
          </p:nvCxnSpPr>
          <p:spPr bwMode="auto">
            <a:xfrm>
              <a:off x="3766" y="2568"/>
              <a:ext cx="102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87" name="Oval 216"/>
            <p:cNvSpPr>
              <a:spLocks noChangeArrowheads="1"/>
            </p:cNvSpPr>
            <p:nvPr/>
          </p:nvSpPr>
          <p:spPr bwMode="auto">
            <a:xfrm>
              <a:off x="3784" y="2467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88" name="Oval 217"/>
            <p:cNvSpPr>
              <a:spLocks noChangeArrowheads="1"/>
            </p:cNvSpPr>
            <p:nvPr/>
          </p:nvSpPr>
          <p:spPr bwMode="auto">
            <a:xfrm>
              <a:off x="3939" y="2469"/>
              <a:ext cx="43" cy="4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89" name="AutoShape 218"/>
            <p:cNvCxnSpPr>
              <a:cxnSpLocks noChangeShapeType="1"/>
              <a:stCxn id="48287" idx="6"/>
              <a:endCxn id="48288" idx="2"/>
            </p:cNvCxnSpPr>
            <p:nvPr/>
          </p:nvCxnSpPr>
          <p:spPr bwMode="auto">
            <a:xfrm>
              <a:off x="3833" y="2490"/>
              <a:ext cx="101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90" name="Oval 219"/>
            <p:cNvSpPr>
              <a:spLocks noChangeArrowheads="1"/>
            </p:cNvSpPr>
            <p:nvPr/>
          </p:nvSpPr>
          <p:spPr bwMode="auto">
            <a:xfrm>
              <a:off x="3674" y="2100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91" name="Oval 220"/>
            <p:cNvSpPr>
              <a:spLocks noChangeArrowheads="1"/>
            </p:cNvSpPr>
            <p:nvPr/>
          </p:nvSpPr>
          <p:spPr bwMode="auto">
            <a:xfrm>
              <a:off x="3829" y="2102"/>
              <a:ext cx="44" cy="46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92" name="AutoShape 221"/>
            <p:cNvCxnSpPr>
              <a:cxnSpLocks noChangeShapeType="1"/>
              <a:stCxn id="48290" idx="6"/>
              <a:endCxn id="48291" idx="2"/>
            </p:cNvCxnSpPr>
            <p:nvPr/>
          </p:nvCxnSpPr>
          <p:spPr bwMode="auto">
            <a:xfrm>
              <a:off x="3722" y="2123"/>
              <a:ext cx="102" cy="2"/>
            </a:xfrm>
            <a:prstGeom prst="straightConnector1">
              <a:avLst/>
            </a:prstGeom>
            <a:noFill/>
            <a:ln w="19050">
              <a:solidFill>
                <a:srgbClr val="66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62" name="Group 222"/>
          <p:cNvGrpSpPr>
            <a:grpSpLocks/>
          </p:cNvGrpSpPr>
          <p:nvPr/>
        </p:nvGrpSpPr>
        <p:grpSpPr bwMode="auto">
          <a:xfrm>
            <a:off x="6532563" y="5030788"/>
            <a:ext cx="779462" cy="693737"/>
            <a:chOff x="3478" y="3051"/>
            <a:chExt cx="627" cy="560"/>
          </a:xfrm>
        </p:grpSpPr>
        <p:grpSp>
          <p:nvGrpSpPr>
            <p:cNvPr id="48216" name="Group 223"/>
            <p:cNvGrpSpPr>
              <a:grpSpLocks/>
            </p:cNvGrpSpPr>
            <p:nvPr/>
          </p:nvGrpSpPr>
          <p:grpSpPr bwMode="auto">
            <a:xfrm>
              <a:off x="3574" y="3175"/>
              <a:ext cx="531" cy="436"/>
              <a:chOff x="4656" y="2496"/>
              <a:chExt cx="528" cy="336"/>
            </a:xfrm>
          </p:grpSpPr>
          <p:sp>
            <p:nvSpPr>
              <p:cNvPr id="48248" name="Rectangle 224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528" cy="3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49" name="Oval 225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76" cy="43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250" name="Group 226"/>
              <p:cNvGrpSpPr>
                <a:grpSpLocks/>
              </p:cNvGrpSpPr>
              <p:nvPr/>
            </p:nvGrpSpPr>
            <p:grpSpPr bwMode="auto">
              <a:xfrm>
                <a:off x="4868" y="2554"/>
                <a:ext cx="220" cy="43"/>
                <a:chOff x="768" y="3267"/>
                <a:chExt cx="220" cy="43"/>
              </a:xfrm>
            </p:grpSpPr>
            <p:sp>
              <p:nvSpPr>
                <p:cNvPr id="48263" name="Line 227"/>
                <p:cNvSpPr>
                  <a:spLocks noChangeShapeType="1"/>
                </p:cNvSpPr>
                <p:nvPr/>
              </p:nvSpPr>
              <p:spPr bwMode="auto">
                <a:xfrm>
                  <a:off x="768" y="328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4" name="Oval 228"/>
                <p:cNvSpPr>
                  <a:spLocks noChangeArrowheads="1"/>
                </p:cNvSpPr>
                <p:nvPr/>
              </p:nvSpPr>
              <p:spPr bwMode="auto">
                <a:xfrm>
                  <a:off x="912" y="3267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1" name="Group 229"/>
              <p:cNvGrpSpPr>
                <a:grpSpLocks/>
              </p:cNvGrpSpPr>
              <p:nvPr/>
            </p:nvGrpSpPr>
            <p:grpSpPr bwMode="auto">
              <a:xfrm>
                <a:off x="4868" y="2597"/>
                <a:ext cx="220" cy="43"/>
                <a:chOff x="768" y="3360"/>
                <a:chExt cx="220" cy="43"/>
              </a:xfrm>
            </p:grpSpPr>
            <p:sp>
              <p:nvSpPr>
                <p:cNvPr id="48261" name="Line 230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2" name="Oval 231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2" name="Group 232"/>
              <p:cNvGrpSpPr>
                <a:grpSpLocks/>
              </p:cNvGrpSpPr>
              <p:nvPr/>
            </p:nvGrpSpPr>
            <p:grpSpPr bwMode="auto">
              <a:xfrm>
                <a:off x="4868" y="2645"/>
                <a:ext cx="220" cy="43"/>
                <a:chOff x="768" y="3360"/>
                <a:chExt cx="220" cy="43"/>
              </a:xfrm>
            </p:grpSpPr>
            <p:sp>
              <p:nvSpPr>
                <p:cNvPr id="48259" name="Line 233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60" name="Oval 234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3" name="Group 235"/>
              <p:cNvGrpSpPr>
                <a:grpSpLocks/>
              </p:cNvGrpSpPr>
              <p:nvPr/>
            </p:nvGrpSpPr>
            <p:grpSpPr bwMode="auto">
              <a:xfrm>
                <a:off x="4868" y="2693"/>
                <a:ext cx="220" cy="43"/>
                <a:chOff x="768" y="3360"/>
                <a:chExt cx="220" cy="43"/>
              </a:xfrm>
            </p:grpSpPr>
            <p:sp>
              <p:nvSpPr>
                <p:cNvPr id="48257" name="Line 236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58" name="Oval 237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54" name="Group 238"/>
              <p:cNvGrpSpPr>
                <a:grpSpLocks/>
              </p:cNvGrpSpPr>
              <p:nvPr/>
            </p:nvGrpSpPr>
            <p:grpSpPr bwMode="auto">
              <a:xfrm>
                <a:off x="4868" y="2741"/>
                <a:ext cx="220" cy="43"/>
                <a:chOff x="768" y="3360"/>
                <a:chExt cx="220" cy="43"/>
              </a:xfrm>
            </p:grpSpPr>
            <p:sp>
              <p:nvSpPr>
                <p:cNvPr id="48255" name="Line 239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56" name="Oval 240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</p:grpSp>
        <p:grpSp>
          <p:nvGrpSpPr>
            <p:cNvPr id="48217" name="Group 241"/>
            <p:cNvGrpSpPr>
              <a:grpSpLocks/>
            </p:cNvGrpSpPr>
            <p:nvPr/>
          </p:nvGrpSpPr>
          <p:grpSpPr bwMode="auto">
            <a:xfrm>
              <a:off x="3515" y="3112"/>
              <a:ext cx="531" cy="436"/>
              <a:chOff x="4656" y="2496"/>
              <a:chExt cx="528" cy="336"/>
            </a:xfrm>
          </p:grpSpPr>
          <p:sp>
            <p:nvSpPr>
              <p:cNvPr id="48231" name="Rectangle 242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528" cy="3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32" name="Oval 243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76" cy="43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grpSp>
            <p:nvGrpSpPr>
              <p:cNvPr id="48233" name="Group 244"/>
              <p:cNvGrpSpPr>
                <a:grpSpLocks/>
              </p:cNvGrpSpPr>
              <p:nvPr/>
            </p:nvGrpSpPr>
            <p:grpSpPr bwMode="auto">
              <a:xfrm>
                <a:off x="4868" y="2554"/>
                <a:ext cx="220" cy="43"/>
                <a:chOff x="768" y="3267"/>
                <a:chExt cx="220" cy="43"/>
              </a:xfrm>
            </p:grpSpPr>
            <p:sp>
              <p:nvSpPr>
                <p:cNvPr id="48246" name="Line 245"/>
                <p:cNvSpPr>
                  <a:spLocks noChangeShapeType="1"/>
                </p:cNvSpPr>
                <p:nvPr/>
              </p:nvSpPr>
              <p:spPr bwMode="auto">
                <a:xfrm>
                  <a:off x="768" y="328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7" name="Oval 246"/>
                <p:cNvSpPr>
                  <a:spLocks noChangeArrowheads="1"/>
                </p:cNvSpPr>
                <p:nvPr/>
              </p:nvSpPr>
              <p:spPr bwMode="auto">
                <a:xfrm>
                  <a:off x="912" y="3267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4" name="Group 247"/>
              <p:cNvGrpSpPr>
                <a:grpSpLocks/>
              </p:cNvGrpSpPr>
              <p:nvPr/>
            </p:nvGrpSpPr>
            <p:grpSpPr bwMode="auto">
              <a:xfrm>
                <a:off x="4868" y="2597"/>
                <a:ext cx="220" cy="43"/>
                <a:chOff x="768" y="3360"/>
                <a:chExt cx="220" cy="43"/>
              </a:xfrm>
            </p:grpSpPr>
            <p:sp>
              <p:nvSpPr>
                <p:cNvPr id="48244" name="Line 248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5" name="Oval 249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5" name="Group 250"/>
              <p:cNvGrpSpPr>
                <a:grpSpLocks/>
              </p:cNvGrpSpPr>
              <p:nvPr/>
            </p:nvGrpSpPr>
            <p:grpSpPr bwMode="auto">
              <a:xfrm>
                <a:off x="4868" y="2645"/>
                <a:ext cx="220" cy="43"/>
                <a:chOff x="768" y="3360"/>
                <a:chExt cx="220" cy="43"/>
              </a:xfrm>
            </p:grpSpPr>
            <p:sp>
              <p:nvSpPr>
                <p:cNvPr id="48242" name="Line 251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3" name="Oval 252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6" name="Group 253"/>
              <p:cNvGrpSpPr>
                <a:grpSpLocks/>
              </p:cNvGrpSpPr>
              <p:nvPr/>
            </p:nvGrpSpPr>
            <p:grpSpPr bwMode="auto">
              <a:xfrm>
                <a:off x="4868" y="2693"/>
                <a:ext cx="220" cy="43"/>
                <a:chOff x="768" y="3360"/>
                <a:chExt cx="220" cy="43"/>
              </a:xfrm>
            </p:grpSpPr>
            <p:sp>
              <p:nvSpPr>
                <p:cNvPr id="48240" name="Line 254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41" name="Oval 255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  <p:grpSp>
            <p:nvGrpSpPr>
              <p:cNvPr id="48237" name="Group 256"/>
              <p:cNvGrpSpPr>
                <a:grpSpLocks/>
              </p:cNvGrpSpPr>
              <p:nvPr/>
            </p:nvGrpSpPr>
            <p:grpSpPr bwMode="auto">
              <a:xfrm>
                <a:off x="4868" y="2741"/>
                <a:ext cx="220" cy="43"/>
                <a:chOff x="768" y="3360"/>
                <a:chExt cx="220" cy="43"/>
              </a:xfrm>
            </p:grpSpPr>
            <p:sp>
              <p:nvSpPr>
                <p:cNvPr id="48238" name="Line 257"/>
                <p:cNvSpPr>
                  <a:spLocks noChangeShapeType="1"/>
                </p:cNvSpPr>
                <p:nvPr/>
              </p:nvSpPr>
              <p:spPr bwMode="auto">
                <a:xfrm>
                  <a:off x="768" y="3381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48239" name="Oval 258"/>
                <p:cNvSpPr>
                  <a:spLocks noChangeArrowheads="1"/>
                </p:cNvSpPr>
                <p:nvPr/>
              </p:nvSpPr>
              <p:spPr bwMode="auto">
                <a:xfrm>
                  <a:off x="912" y="3360"/>
                  <a:ext cx="76" cy="43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</p:grpSp>
        </p:grpSp>
        <p:sp>
          <p:nvSpPr>
            <p:cNvPr id="48218" name="Rectangle 259"/>
            <p:cNvSpPr>
              <a:spLocks noChangeArrowheads="1"/>
            </p:cNvSpPr>
            <p:nvPr/>
          </p:nvSpPr>
          <p:spPr bwMode="auto">
            <a:xfrm>
              <a:off x="3478" y="3051"/>
              <a:ext cx="531" cy="4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grpSp>
          <p:nvGrpSpPr>
            <p:cNvPr id="48219" name="Group 260"/>
            <p:cNvGrpSpPr>
              <a:grpSpLocks/>
            </p:cNvGrpSpPr>
            <p:nvPr/>
          </p:nvGrpSpPr>
          <p:grpSpPr bwMode="auto">
            <a:xfrm>
              <a:off x="3575" y="3126"/>
              <a:ext cx="337" cy="299"/>
              <a:chOff x="3494" y="3687"/>
              <a:chExt cx="337" cy="299"/>
            </a:xfrm>
          </p:grpSpPr>
          <p:sp>
            <p:nvSpPr>
              <p:cNvPr id="48220" name="Oval 261"/>
              <p:cNvSpPr>
                <a:spLocks noChangeArrowheads="1"/>
              </p:cNvSpPr>
              <p:nvPr/>
            </p:nvSpPr>
            <p:spPr bwMode="auto">
              <a:xfrm>
                <a:off x="3494" y="3688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1" name="Line 262"/>
              <p:cNvSpPr>
                <a:spLocks noChangeShapeType="1"/>
              </p:cNvSpPr>
              <p:nvPr/>
            </p:nvSpPr>
            <p:spPr bwMode="auto">
              <a:xfrm>
                <a:off x="3610" y="371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2" name="Oval 263"/>
              <p:cNvSpPr>
                <a:spLocks noChangeArrowheads="1"/>
              </p:cNvSpPr>
              <p:nvPr/>
            </p:nvSpPr>
            <p:spPr bwMode="auto">
              <a:xfrm>
                <a:off x="3755" y="3687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3" name="Line 264"/>
              <p:cNvSpPr>
                <a:spLocks noChangeShapeType="1"/>
              </p:cNvSpPr>
              <p:nvPr/>
            </p:nvSpPr>
            <p:spPr bwMode="auto">
              <a:xfrm>
                <a:off x="3610" y="3770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4" name="Oval 265"/>
              <p:cNvSpPr>
                <a:spLocks noChangeArrowheads="1"/>
              </p:cNvSpPr>
              <p:nvPr/>
            </p:nvSpPr>
            <p:spPr bwMode="auto">
              <a:xfrm>
                <a:off x="3755" y="3743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5" name="Line 266"/>
              <p:cNvSpPr>
                <a:spLocks noChangeShapeType="1"/>
              </p:cNvSpPr>
              <p:nvPr/>
            </p:nvSpPr>
            <p:spPr bwMode="auto">
              <a:xfrm>
                <a:off x="3610" y="3833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6" name="Oval 267"/>
              <p:cNvSpPr>
                <a:spLocks noChangeArrowheads="1"/>
              </p:cNvSpPr>
              <p:nvPr/>
            </p:nvSpPr>
            <p:spPr bwMode="auto">
              <a:xfrm>
                <a:off x="3755" y="3805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7" name="Line 268"/>
              <p:cNvSpPr>
                <a:spLocks noChangeShapeType="1"/>
              </p:cNvSpPr>
              <p:nvPr/>
            </p:nvSpPr>
            <p:spPr bwMode="auto">
              <a:xfrm>
                <a:off x="3610" y="3895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28" name="Oval 269"/>
              <p:cNvSpPr>
                <a:spLocks noChangeArrowheads="1"/>
              </p:cNvSpPr>
              <p:nvPr/>
            </p:nvSpPr>
            <p:spPr bwMode="auto">
              <a:xfrm>
                <a:off x="3755" y="3868"/>
                <a:ext cx="76" cy="55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48229" name="Line 270"/>
              <p:cNvSpPr>
                <a:spLocks noChangeShapeType="1"/>
              </p:cNvSpPr>
              <p:nvPr/>
            </p:nvSpPr>
            <p:spPr bwMode="auto">
              <a:xfrm>
                <a:off x="3610" y="3957"/>
                <a:ext cx="1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8230" name="Oval 271"/>
              <p:cNvSpPr>
                <a:spLocks noChangeArrowheads="1"/>
              </p:cNvSpPr>
              <p:nvPr/>
            </p:nvSpPr>
            <p:spPr bwMode="auto">
              <a:xfrm>
                <a:off x="3755" y="3930"/>
                <a:ext cx="76" cy="56"/>
              </a:xfrm>
              <a:prstGeom prst="ellipse">
                <a:avLst/>
              </a:prstGeom>
              <a:solidFill>
                <a:srgbClr val="6699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48163" name="AutoShape 272"/>
          <p:cNvSpPr>
            <a:spLocks noChangeArrowheads="1"/>
          </p:cNvSpPr>
          <p:nvPr/>
        </p:nvSpPr>
        <p:spPr bwMode="auto">
          <a:xfrm flipH="1">
            <a:off x="6953250" y="4470400"/>
            <a:ext cx="358775" cy="608013"/>
          </a:xfrm>
          <a:prstGeom prst="curvedRightArrow">
            <a:avLst>
              <a:gd name="adj1" fmla="val 33894"/>
              <a:gd name="adj2" fmla="val 67788"/>
              <a:gd name="adj3" fmla="val 33333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64" name="AutoShape 273"/>
          <p:cNvSpPr>
            <a:spLocks noChangeArrowheads="1"/>
          </p:cNvSpPr>
          <p:nvPr/>
        </p:nvSpPr>
        <p:spPr bwMode="auto">
          <a:xfrm>
            <a:off x="5233988" y="4318000"/>
            <a:ext cx="460375" cy="4191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9974" name="AutoShape 274"/>
          <p:cNvSpPr>
            <a:spLocks noChangeArrowheads="1"/>
          </p:cNvSpPr>
          <p:nvPr/>
        </p:nvSpPr>
        <p:spPr bwMode="auto">
          <a:xfrm>
            <a:off x="4845050" y="4484688"/>
            <a:ext cx="338138" cy="225425"/>
          </a:xfrm>
          <a:prstGeom prst="leftRightArrow">
            <a:avLst>
              <a:gd name="adj1" fmla="val 60435"/>
              <a:gd name="adj2" fmla="val 52979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75" name="AutoShape 275"/>
          <p:cNvSpPr>
            <a:spLocks noChangeArrowheads="1"/>
          </p:cNvSpPr>
          <p:nvPr/>
        </p:nvSpPr>
        <p:spPr bwMode="auto">
          <a:xfrm>
            <a:off x="5746750" y="4462463"/>
            <a:ext cx="280988" cy="247650"/>
          </a:xfrm>
          <a:prstGeom prst="leftRightArrow">
            <a:avLst>
              <a:gd name="adj1" fmla="val 50000"/>
              <a:gd name="adj2" fmla="val 29174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67" name="AutoShape 276"/>
          <p:cNvSpPr>
            <a:spLocks noChangeArrowheads="1"/>
          </p:cNvSpPr>
          <p:nvPr/>
        </p:nvSpPr>
        <p:spPr bwMode="auto">
          <a:xfrm>
            <a:off x="7358063" y="4021138"/>
            <a:ext cx="960437" cy="301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関係洗練</a:t>
            </a:r>
          </a:p>
        </p:txBody>
      </p:sp>
      <p:sp>
        <p:nvSpPr>
          <p:cNvPr id="48168" name="AutoShape 277"/>
          <p:cNvSpPr>
            <a:spLocks noChangeArrowheads="1"/>
          </p:cNvSpPr>
          <p:nvPr/>
        </p:nvSpPr>
        <p:spPr bwMode="auto">
          <a:xfrm>
            <a:off x="7251700" y="4311650"/>
            <a:ext cx="1190625" cy="2444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評価値算出</a:t>
            </a:r>
          </a:p>
        </p:txBody>
      </p:sp>
      <p:sp>
        <p:nvSpPr>
          <p:cNvPr id="48169" name="AutoShape 278"/>
          <p:cNvSpPr>
            <a:spLocks noChangeArrowheads="1"/>
          </p:cNvSpPr>
          <p:nvPr/>
        </p:nvSpPr>
        <p:spPr bwMode="auto">
          <a:xfrm>
            <a:off x="2428875" y="4386263"/>
            <a:ext cx="1189038" cy="255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照合結果分析</a:t>
            </a:r>
          </a:p>
        </p:txBody>
      </p:sp>
      <p:sp>
        <p:nvSpPr>
          <p:cNvPr id="48170" name="AutoShape 279"/>
          <p:cNvSpPr>
            <a:spLocks noChangeArrowheads="1"/>
          </p:cNvSpPr>
          <p:nvPr/>
        </p:nvSpPr>
        <p:spPr bwMode="auto">
          <a:xfrm>
            <a:off x="2533650" y="4062413"/>
            <a:ext cx="1012825" cy="339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階層洗練</a:t>
            </a:r>
          </a:p>
        </p:txBody>
      </p:sp>
      <p:sp>
        <p:nvSpPr>
          <p:cNvPr id="48171" name="AutoShape 280"/>
          <p:cNvSpPr>
            <a:spLocks noChangeArrowheads="1"/>
          </p:cNvSpPr>
          <p:nvPr/>
        </p:nvSpPr>
        <p:spPr bwMode="auto">
          <a:xfrm>
            <a:off x="2420938" y="4657725"/>
            <a:ext cx="1195387" cy="255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剪定結果分析</a:t>
            </a:r>
          </a:p>
        </p:txBody>
      </p:sp>
      <p:sp>
        <p:nvSpPr>
          <p:cNvPr id="48172" name="Text Box 281"/>
          <p:cNvSpPr txBox="1">
            <a:spLocks noChangeArrowheads="1"/>
          </p:cNvSpPr>
          <p:nvPr/>
        </p:nvSpPr>
        <p:spPr bwMode="auto">
          <a:xfrm>
            <a:off x="5111750" y="4776788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/>
              <a:t>ユーザ</a:t>
            </a:r>
          </a:p>
        </p:txBody>
      </p:sp>
      <p:sp>
        <p:nvSpPr>
          <p:cNvPr id="48173" name="AutoShape 282"/>
          <p:cNvSpPr>
            <a:spLocks noChangeArrowheads="1"/>
          </p:cNvSpPr>
          <p:nvPr/>
        </p:nvSpPr>
        <p:spPr bwMode="auto">
          <a:xfrm>
            <a:off x="2406650" y="4895850"/>
            <a:ext cx="1193800" cy="255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多重継承の除去</a:t>
            </a:r>
          </a:p>
        </p:txBody>
      </p:sp>
      <p:sp>
        <p:nvSpPr>
          <p:cNvPr id="48174" name="Text Box 283"/>
          <p:cNvSpPr txBox="1">
            <a:spLocks noChangeArrowheads="1"/>
          </p:cNvSpPr>
          <p:nvPr/>
        </p:nvSpPr>
        <p:spPr bwMode="auto">
          <a:xfrm>
            <a:off x="685800" y="1524000"/>
            <a:ext cx="2590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1600" b="1">
                <a:solidFill>
                  <a:srgbClr val="FF0000"/>
                </a:solidFill>
              </a:rPr>
              <a:t>オントロジー選択モジュール</a:t>
            </a:r>
          </a:p>
        </p:txBody>
      </p:sp>
      <p:sp>
        <p:nvSpPr>
          <p:cNvPr id="48175" name="AutoShape 284"/>
          <p:cNvSpPr>
            <a:spLocks noChangeArrowheads="1"/>
          </p:cNvSpPr>
          <p:nvPr/>
        </p:nvSpPr>
        <p:spPr bwMode="auto">
          <a:xfrm>
            <a:off x="4749800" y="2008188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入力概念選択</a:t>
            </a:r>
          </a:p>
        </p:txBody>
      </p:sp>
      <p:sp>
        <p:nvSpPr>
          <p:cNvPr id="48176" name="Text Box 285"/>
          <p:cNvSpPr txBox="1">
            <a:spLocks noChangeArrowheads="1"/>
          </p:cNvSpPr>
          <p:nvPr/>
        </p:nvSpPr>
        <p:spPr bwMode="auto">
          <a:xfrm>
            <a:off x="4670425" y="1447800"/>
            <a:ext cx="1530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ja-JP" altLang="en-US" sz="1600" b="1">
                <a:solidFill>
                  <a:srgbClr val="FF0000"/>
                </a:solidFill>
              </a:rPr>
              <a:t>入力モジュール</a:t>
            </a:r>
          </a:p>
        </p:txBody>
      </p:sp>
      <p:sp>
        <p:nvSpPr>
          <p:cNvPr id="48177" name="AutoShape 288"/>
          <p:cNvSpPr>
            <a:spLocks noChangeArrowheads="1"/>
          </p:cNvSpPr>
          <p:nvPr/>
        </p:nvSpPr>
        <p:spPr bwMode="auto">
          <a:xfrm>
            <a:off x="4154488" y="1770063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入力文書選択</a:t>
            </a:r>
          </a:p>
        </p:txBody>
      </p:sp>
      <p:sp>
        <p:nvSpPr>
          <p:cNvPr id="48178" name="AutoShape 289"/>
          <p:cNvSpPr>
            <a:spLocks noChangeArrowheads="1"/>
          </p:cNvSpPr>
          <p:nvPr/>
        </p:nvSpPr>
        <p:spPr bwMode="auto">
          <a:xfrm>
            <a:off x="5405438" y="1770063"/>
            <a:ext cx="1250950" cy="22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 b="1">
                <a:solidFill>
                  <a:srgbClr val="006600"/>
                </a:solidFill>
              </a:rPr>
              <a:t>入力語選択</a:t>
            </a:r>
          </a:p>
        </p:txBody>
      </p:sp>
      <p:sp>
        <p:nvSpPr>
          <p:cNvPr id="39990" name="AutoShape 290"/>
          <p:cNvSpPr>
            <a:spLocks noChangeArrowheads="1"/>
          </p:cNvSpPr>
          <p:nvPr/>
        </p:nvSpPr>
        <p:spPr bwMode="auto">
          <a:xfrm>
            <a:off x="6503988" y="3810000"/>
            <a:ext cx="271462" cy="198438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9991" name="AutoShape 291"/>
          <p:cNvSpPr>
            <a:spLocks noChangeArrowheads="1"/>
          </p:cNvSpPr>
          <p:nvPr/>
        </p:nvSpPr>
        <p:spPr bwMode="auto">
          <a:xfrm>
            <a:off x="3856038" y="3822700"/>
            <a:ext cx="273050" cy="198438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81" name="Line 292"/>
          <p:cNvSpPr>
            <a:spLocks noChangeShapeType="1"/>
          </p:cNvSpPr>
          <p:nvPr/>
        </p:nvSpPr>
        <p:spPr bwMode="auto">
          <a:xfrm flipH="1">
            <a:off x="6656388" y="1878013"/>
            <a:ext cx="7143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2" name="Line 293"/>
          <p:cNvSpPr>
            <a:spLocks noChangeShapeType="1"/>
          </p:cNvSpPr>
          <p:nvPr/>
        </p:nvSpPr>
        <p:spPr bwMode="auto">
          <a:xfrm>
            <a:off x="7370763" y="1878013"/>
            <a:ext cx="731837" cy="10080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3" name="Text Box 294"/>
          <p:cNvSpPr txBox="1">
            <a:spLocks noChangeArrowheads="1"/>
          </p:cNvSpPr>
          <p:nvPr/>
        </p:nvSpPr>
        <p:spPr bwMode="auto">
          <a:xfrm>
            <a:off x="7550150" y="2619375"/>
            <a:ext cx="11366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領域専門文書</a:t>
            </a:r>
          </a:p>
        </p:txBody>
      </p:sp>
      <p:sp>
        <p:nvSpPr>
          <p:cNvPr id="48184" name="Line 296"/>
          <p:cNvSpPr>
            <a:spLocks noChangeShapeType="1"/>
          </p:cNvSpPr>
          <p:nvPr/>
        </p:nvSpPr>
        <p:spPr bwMode="auto">
          <a:xfrm flipH="1">
            <a:off x="3141663" y="1878013"/>
            <a:ext cx="298450" cy="225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5" name="Line 297"/>
          <p:cNvSpPr>
            <a:spLocks noChangeShapeType="1"/>
          </p:cNvSpPr>
          <p:nvPr/>
        </p:nvSpPr>
        <p:spPr bwMode="auto">
          <a:xfrm flipV="1">
            <a:off x="3440113" y="1878013"/>
            <a:ext cx="7143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186" name="Line 299"/>
          <p:cNvSpPr>
            <a:spLocks noChangeShapeType="1"/>
          </p:cNvSpPr>
          <p:nvPr/>
        </p:nvSpPr>
        <p:spPr bwMode="auto">
          <a:xfrm flipV="1">
            <a:off x="3201988" y="2874963"/>
            <a:ext cx="357187" cy="15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8187" name="Group 300"/>
          <p:cNvGrpSpPr>
            <a:grpSpLocks/>
          </p:cNvGrpSpPr>
          <p:nvPr/>
        </p:nvGrpSpPr>
        <p:grpSpPr bwMode="auto">
          <a:xfrm>
            <a:off x="3678238" y="3327400"/>
            <a:ext cx="592137" cy="330200"/>
            <a:chOff x="1610" y="1207"/>
            <a:chExt cx="626" cy="314"/>
          </a:xfrm>
        </p:grpSpPr>
        <p:sp>
          <p:nvSpPr>
            <p:cNvPr id="48199" name="Oval 301"/>
            <p:cNvSpPr>
              <a:spLocks noChangeArrowheads="1"/>
            </p:cNvSpPr>
            <p:nvPr/>
          </p:nvSpPr>
          <p:spPr bwMode="auto">
            <a:xfrm>
              <a:off x="1774" y="1210"/>
              <a:ext cx="71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0" name="Oval 302"/>
            <p:cNvSpPr>
              <a:spLocks noChangeArrowheads="1"/>
            </p:cNvSpPr>
            <p:nvPr/>
          </p:nvSpPr>
          <p:spPr bwMode="auto">
            <a:xfrm>
              <a:off x="1722" y="1339"/>
              <a:ext cx="70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01" name="AutoShape 303"/>
            <p:cNvCxnSpPr>
              <a:cxnSpLocks noChangeShapeType="1"/>
              <a:stCxn id="48199" idx="4"/>
              <a:endCxn id="48200" idx="0"/>
            </p:cNvCxnSpPr>
            <p:nvPr/>
          </p:nvCxnSpPr>
          <p:spPr bwMode="auto">
            <a:xfrm flipH="1">
              <a:off x="1758" y="1270"/>
              <a:ext cx="52" cy="6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304"/>
            <p:cNvCxnSpPr>
              <a:cxnSpLocks noChangeShapeType="1"/>
              <a:stCxn id="48200" idx="4"/>
              <a:endCxn id="48205" idx="0"/>
            </p:cNvCxnSpPr>
            <p:nvPr/>
          </p:nvCxnSpPr>
          <p:spPr bwMode="auto">
            <a:xfrm flipH="1">
              <a:off x="1651" y="1399"/>
              <a:ext cx="107" cy="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305"/>
            <p:cNvCxnSpPr>
              <a:cxnSpLocks noChangeShapeType="1"/>
              <a:stCxn id="48200" idx="4"/>
              <a:endCxn id="48204" idx="0"/>
            </p:cNvCxnSpPr>
            <p:nvPr/>
          </p:nvCxnSpPr>
          <p:spPr bwMode="auto">
            <a:xfrm>
              <a:off x="1758" y="1399"/>
              <a:ext cx="29" cy="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4" name="Oval 306"/>
            <p:cNvSpPr>
              <a:spLocks noChangeArrowheads="1"/>
            </p:cNvSpPr>
            <p:nvPr/>
          </p:nvSpPr>
          <p:spPr bwMode="auto">
            <a:xfrm>
              <a:off x="1746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5" name="Oval 307"/>
            <p:cNvSpPr>
              <a:spLocks noChangeArrowheads="1"/>
            </p:cNvSpPr>
            <p:nvPr/>
          </p:nvSpPr>
          <p:spPr bwMode="auto">
            <a:xfrm>
              <a:off x="1610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6" name="Oval 308"/>
            <p:cNvSpPr>
              <a:spLocks noChangeArrowheads="1"/>
            </p:cNvSpPr>
            <p:nvPr/>
          </p:nvSpPr>
          <p:spPr bwMode="auto">
            <a:xfrm>
              <a:off x="1897" y="1207"/>
              <a:ext cx="70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07" name="AutoShape 309"/>
            <p:cNvCxnSpPr>
              <a:cxnSpLocks noChangeShapeType="1"/>
              <a:stCxn id="48206" idx="4"/>
              <a:endCxn id="48208" idx="0"/>
            </p:cNvCxnSpPr>
            <p:nvPr/>
          </p:nvCxnSpPr>
          <p:spPr bwMode="auto">
            <a:xfrm flipH="1">
              <a:off x="1923" y="1267"/>
              <a:ext cx="9" cy="6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08" name="Oval 310"/>
            <p:cNvSpPr>
              <a:spLocks noChangeArrowheads="1"/>
            </p:cNvSpPr>
            <p:nvPr/>
          </p:nvSpPr>
          <p:spPr bwMode="auto">
            <a:xfrm>
              <a:off x="1882" y="1338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09" name="Oval 311"/>
            <p:cNvSpPr>
              <a:spLocks noChangeArrowheads="1"/>
            </p:cNvSpPr>
            <p:nvPr/>
          </p:nvSpPr>
          <p:spPr bwMode="auto">
            <a:xfrm>
              <a:off x="2033" y="1207"/>
              <a:ext cx="70" cy="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10" name="Oval 312"/>
            <p:cNvSpPr>
              <a:spLocks noChangeArrowheads="1"/>
            </p:cNvSpPr>
            <p:nvPr/>
          </p:nvSpPr>
          <p:spPr bwMode="auto">
            <a:xfrm>
              <a:off x="2040" y="1343"/>
              <a:ext cx="71" cy="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48211" name="AutoShape 313"/>
            <p:cNvCxnSpPr>
              <a:cxnSpLocks noChangeShapeType="1"/>
              <a:stCxn id="48209" idx="4"/>
              <a:endCxn id="48215" idx="0"/>
            </p:cNvCxnSpPr>
            <p:nvPr/>
          </p:nvCxnSpPr>
          <p:spPr bwMode="auto">
            <a:xfrm>
              <a:off x="2068" y="1266"/>
              <a:ext cx="127" cy="6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2" name="AutoShape 314"/>
            <p:cNvCxnSpPr>
              <a:cxnSpLocks noChangeShapeType="1"/>
              <a:stCxn id="48210" idx="4"/>
              <a:endCxn id="48214" idx="0"/>
            </p:cNvCxnSpPr>
            <p:nvPr/>
          </p:nvCxnSpPr>
          <p:spPr bwMode="auto">
            <a:xfrm>
              <a:off x="2075" y="1403"/>
              <a:ext cx="12" cy="5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13" name="AutoShape 315"/>
            <p:cNvCxnSpPr>
              <a:cxnSpLocks noChangeShapeType="1"/>
              <a:stCxn id="48209" idx="4"/>
              <a:endCxn id="48210" idx="0"/>
            </p:cNvCxnSpPr>
            <p:nvPr/>
          </p:nvCxnSpPr>
          <p:spPr bwMode="auto">
            <a:xfrm>
              <a:off x="2068" y="1266"/>
              <a:ext cx="7" cy="7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14" name="Oval 316"/>
            <p:cNvSpPr>
              <a:spLocks noChangeArrowheads="1"/>
            </p:cNvSpPr>
            <p:nvPr/>
          </p:nvSpPr>
          <p:spPr bwMode="auto">
            <a:xfrm>
              <a:off x="2045" y="1460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8215" name="Oval 317"/>
            <p:cNvSpPr>
              <a:spLocks noChangeArrowheads="1"/>
            </p:cNvSpPr>
            <p:nvPr/>
          </p:nvSpPr>
          <p:spPr bwMode="auto">
            <a:xfrm>
              <a:off x="2154" y="1338"/>
              <a:ext cx="82" cy="61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48188" name="Line 318"/>
          <p:cNvSpPr>
            <a:spLocks noChangeShapeType="1"/>
          </p:cNvSpPr>
          <p:nvPr/>
        </p:nvSpPr>
        <p:spPr bwMode="auto">
          <a:xfrm rot="-1025662">
            <a:off x="3281363" y="3289300"/>
            <a:ext cx="595312" cy="12350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001" name="AutoShape 319"/>
          <p:cNvSpPr>
            <a:spLocks noChangeArrowheads="1"/>
          </p:cNvSpPr>
          <p:nvPr/>
        </p:nvSpPr>
        <p:spPr bwMode="auto">
          <a:xfrm rot="9060781">
            <a:off x="2963863" y="5256213"/>
            <a:ext cx="842962" cy="280987"/>
          </a:xfrm>
          <a:prstGeom prst="leftRightArrow">
            <a:avLst>
              <a:gd name="adj1" fmla="val 37843"/>
              <a:gd name="adj2" fmla="val 103972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0002" name="AutoShape 320"/>
          <p:cNvSpPr>
            <a:spLocks noChangeArrowheads="1"/>
          </p:cNvSpPr>
          <p:nvPr/>
        </p:nvSpPr>
        <p:spPr bwMode="auto">
          <a:xfrm>
            <a:off x="5167313" y="5151438"/>
            <a:ext cx="655637" cy="417512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91" name="Rectangle 321"/>
          <p:cNvSpPr>
            <a:spLocks noChangeArrowheads="1"/>
          </p:cNvSpPr>
          <p:nvPr/>
        </p:nvSpPr>
        <p:spPr bwMode="auto">
          <a:xfrm>
            <a:off x="2254250" y="1857375"/>
            <a:ext cx="835025" cy="1190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8192" name="Text Box 322"/>
          <p:cNvSpPr txBox="1">
            <a:spLocks noChangeArrowheads="1"/>
          </p:cNvSpPr>
          <p:nvPr/>
        </p:nvSpPr>
        <p:spPr bwMode="auto">
          <a:xfrm>
            <a:off x="2195513" y="1828800"/>
            <a:ext cx="1004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900" b="1">
                <a:solidFill>
                  <a:schemeClr val="accent2"/>
                </a:solidFill>
              </a:rPr>
              <a:t>汎用オントロジー</a:t>
            </a:r>
          </a:p>
        </p:txBody>
      </p:sp>
      <p:sp>
        <p:nvSpPr>
          <p:cNvPr id="48193" name="AutoShape 341"/>
          <p:cNvSpPr>
            <a:spLocks noChangeArrowheads="1"/>
          </p:cNvSpPr>
          <p:nvPr/>
        </p:nvSpPr>
        <p:spPr bwMode="auto">
          <a:xfrm>
            <a:off x="1371600" y="3124200"/>
            <a:ext cx="1143000" cy="6096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参照</a:t>
            </a:r>
            <a:endParaRPr lang="en-US" altLang="ja-JP" sz="1200" b="1">
              <a:solidFill>
                <a:schemeClr val="accent2"/>
              </a:solidFill>
            </a:endParaRPr>
          </a:p>
          <a:p>
            <a:pPr algn="ctr" eaLnBrk="1" hangingPunct="1"/>
            <a:r>
              <a:rPr lang="ja-JP" altLang="en-US" sz="1200" b="1">
                <a:solidFill>
                  <a:schemeClr val="accent2"/>
                </a:solidFill>
              </a:rPr>
              <a:t>オントロジー</a:t>
            </a:r>
            <a:endParaRPr lang="en-US" altLang="ja-JP" sz="1200" b="1">
              <a:solidFill>
                <a:schemeClr val="accent2"/>
              </a:solidFill>
            </a:endParaRPr>
          </a:p>
        </p:txBody>
      </p:sp>
      <p:sp>
        <p:nvSpPr>
          <p:cNvPr id="40007" name="AutoShape 342"/>
          <p:cNvSpPr>
            <a:spLocks noChangeArrowheads="1"/>
          </p:cNvSpPr>
          <p:nvPr/>
        </p:nvSpPr>
        <p:spPr bwMode="auto">
          <a:xfrm>
            <a:off x="1752600" y="2819400"/>
            <a:ext cx="457200" cy="304800"/>
          </a:xfrm>
          <a:prstGeom prst="downArrow">
            <a:avLst>
              <a:gd name="adj1" fmla="val 49769"/>
              <a:gd name="adj2" fmla="val 62056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195" name="AutoShape 135"/>
          <p:cNvSpPr>
            <a:spLocks noChangeArrowheads="1"/>
          </p:cNvSpPr>
          <p:nvPr/>
        </p:nvSpPr>
        <p:spPr bwMode="auto">
          <a:xfrm>
            <a:off x="3581400" y="3048000"/>
            <a:ext cx="90011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000" b="1">
                <a:solidFill>
                  <a:srgbClr val="000066"/>
                </a:solidFill>
              </a:rPr>
              <a:t>照合と剪定</a:t>
            </a:r>
          </a:p>
        </p:txBody>
      </p:sp>
      <p:sp>
        <p:nvSpPr>
          <p:cNvPr id="327" name="角丸四角形 326"/>
          <p:cNvSpPr/>
          <p:nvPr/>
        </p:nvSpPr>
        <p:spPr>
          <a:xfrm>
            <a:off x="685800" y="1447800"/>
            <a:ext cx="2590800" cy="2362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28" name="角丸四角形 327"/>
          <p:cNvSpPr/>
          <p:nvPr/>
        </p:nvSpPr>
        <p:spPr>
          <a:xfrm>
            <a:off x="3352800" y="1447800"/>
            <a:ext cx="4038600" cy="838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87" name="AutoShape 287"/>
          <p:cNvSpPr>
            <a:spLocks noChangeArrowheads="1"/>
          </p:cNvSpPr>
          <p:nvPr/>
        </p:nvSpPr>
        <p:spPr bwMode="auto">
          <a:xfrm>
            <a:off x="5167313" y="2246313"/>
            <a:ext cx="415925" cy="238125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/>
          <p:cNvSpPr>
            <a:spLocks noChangeArrowheads="1"/>
          </p:cNvSpPr>
          <p:nvPr/>
        </p:nvSpPr>
        <p:spPr bwMode="auto">
          <a:xfrm>
            <a:off x="5403850" y="2192338"/>
            <a:ext cx="2865438" cy="841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76200">
            <a:solidFill>
              <a:srgbClr val="00E1D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1">
              <a:latin typeface="Times New Roman" charset="0"/>
            </a:endParaRPr>
          </a:p>
        </p:txBody>
      </p:sp>
      <p:grpSp>
        <p:nvGrpSpPr>
          <p:cNvPr id="57347" name="Group 5"/>
          <p:cNvGrpSpPr>
            <a:grpSpLocks/>
          </p:cNvGrpSpPr>
          <p:nvPr/>
        </p:nvGrpSpPr>
        <p:grpSpPr bwMode="auto">
          <a:xfrm>
            <a:off x="5516563" y="609600"/>
            <a:ext cx="1295400" cy="1012825"/>
            <a:chOff x="2424" y="0"/>
            <a:chExt cx="912" cy="730"/>
          </a:xfrm>
        </p:grpSpPr>
        <p:sp>
          <p:nvSpPr>
            <p:cNvPr id="57558" name="Rectangle 6"/>
            <p:cNvSpPr>
              <a:spLocks noChangeArrowheads="1"/>
            </p:cNvSpPr>
            <p:nvPr/>
          </p:nvSpPr>
          <p:spPr bwMode="auto">
            <a:xfrm>
              <a:off x="2424" y="154"/>
              <a:ext cx="912" cy="576"/>
            </a:xfrm>
            <a:prstGeom prst="rect">
              <a:avLst/>
            </a:prstGeom>
            <a:gradFill rotWithShape="0">
              <a:gsLst>
                <a:gs pos="0">
                  <a:srgbClr val="F2FFF2"/>
                </a:gs>
                <a:gs pos="100000">
                  <a:srgbClr val="7FFF7F"/>
                </a:gs>
              </a:gsLst>
              <a:lin ang="5400000" scaled="1"/>
            </a:gradFill>
            <a:ln w="381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 useBgFill="1">
          <p:nvSpPr>
            <p:cNvPr id="57559" name="Text Box 7"/>
            <p:cNvSpPr txBox="1">
              <a:spLocks noChangeArrowheads="1"/>
            </p:cNvSpPr>
            <p:nvPr/>
          </p:nvSpPr>
          <p:spPr bwMode="auto">
            <a:xfrm>
              <a:off x="2472" y="0"/>
              <a:ext cx="816" cy="26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59" tIns="45680" rIns="91359" bIns="4568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ja-JP" altLang="en-US" b="1">
                  <a:latin typeface="Times New Roman" charset="0"/>
                </a:rPr>
                <a:t>入力概念</a:t>
              </a:r>
            </a:p>
          </p:txBody>
        </p:sp>
        <p:sp>
          <p:nvSpPr>
            <p:cNvPr id="57560" name="Oval 8"/>
            <p:cNvSpPr>
              <a:spLocks noChangeArrowheads="1"/>
            </p:cNvSpPr>
            <p:nvPr/>
          </p:nvSpPr>
          <p:spPr bwMode="auto">
            <a:xfrm>
              <a:off x="2568" y="29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1" name="Oval 9"/>
            <p:cNvSpPr>
              <a:spLocks noChangeArrowheads="1"/>
            </p:cNvSpPr>
            <p:nvPr/>
          </p:nvSpPr>
          <p:spPr bwMode="auto">
            <a:xfrm>
              <a:off x="2856" y="442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2" name="Oval 10"/>
            <p:cNvSpPr>
              <a:spLocks noChangeArrowheads="1"/>
            </p:cNvSpPr>
            <p:nvPr/>
          </p:nvSpPr>
          <p:spPr bwMode="auto">
            <a:xfrm>
              <a:off x="3000" y="29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3" name="Oval 11"/>
            <p:cNvSpPr>
              <a:spLocks noChangeArrowheads="1"/>
            </p:cNvSpPr>
            <p:nvPr/>
          </p:nvSpPr>
          <p:spPr bwMode="auto">
            <a:xfrm>
              <a:off x="2544" y="528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564" name="Oval 12"/>
            <p:cNvSpPr>
              <a:spLocks noChangeArrowheads="1"/>
            </p:cNvSpPr>
            <p:nvPr/>
          </p:nvSpPr>
          <p:spPr bwMode="auto">
            <a:xfrm>
              <a:off x="3024" y="576"/>
              <a:ext cx="192" cy="9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B001"/>
              </a:solidFill>
              <a:round/>
              <a:headEnd/>
              <a:tailEnd/>
            </a:ln>
          </p:spPr>
          <p:txBody>
            <a:bodyPr wrap="none" lIns="91359" tIns="45680" rIns="91359" bIns="4568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57348" name="Text Box 15"/>
          <p:cNvSpPr txBox="1">
            <a:spLocks noChangeArrowheads="1"/>
          </p:cNvSpPr>
          <p:nvPr/>
        </p:nvSpPr>
        <p:spPr bwMode="auto">
          <a:xfrm>
            <a:off x="5902325" y="2130425"/>
            <a:ext cx="19796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 b="1">
                <a:solidFill>
                  <a:srgbClr val="FF3300"/>
                </a:solidFill>
                <a:latin typeface="Times New Roman" charset="0"/>
              </a:rPr>
              <a:t>関係構築モジュール</a:t>
            </a:r>
          </a:p>
        </p:txBody>
      </p:sp>
      <p:grpSp>
        <p:nvGrpSpPr>
          <p:cNvPr id="57349" name="Group 16"/>
          <p:cNvGrpSpPr>
            <a:grpSpLocks/>
          </p:cNvGrpSpPr>
          <p:nvPr/>
        </p:nvGrpSpPr>
        <p:grpSpPr bwMode="auto">
          <a:xfrm>
            <a:off x="5257800" y="2628900"/>
            <a:ext cx="3352800" cy="1516063"/>
            <a:chOff x="3243" y="2882"/>
            <a:chExt cx="2359" cy="1092"/>
          </a:xfrm>
        </p:grpSpPr>
        <p:grpSp>
          <p:nvGrpSpPr>
            <p:cNvPr id="57503" name="Group 17"/>
            <p:cNvGrpSpPr>
              <a:grpSpLocks/>
            </p:cNvGrpSpPr>
            <p:nvPr/>
          </p:nvGrpSpPr>
          <p:grpSpPr bwMode="auto">
            <a:xfrm>
              <a:off x="3243" y="3294"/>
              <a:ext cx="2359" cy="680"/>
              <a:chOff x="3243" y="3294"/>
              <a:chExt cx="2359" cy="680"/>
            </a:xfrm>
          </p:grpSpPr>
          <p:grpSp>
            <p:nvGrpSpPr>
              <p:cNvPr id="57511" name="Group 18"/>
              <p:cNvGrpSpPr>
                <a:grpSpLocks/>
              </p:cNvGrpSpPr>
              <p:nvPr/>
            </p:nvGrpSpPr>
            <p:grpSpPr bwMode="auto">
              <a:xfrm>
                <a:off x="3470" y="3336"/>
                <a:ext cx="1859" cy="544"/>
                <a:chOff x="3470" y="3336"/>
                <a:chExt cx="1859" cy="544"/>
              </a:xfrm>
            </p:grpSpPr>
            <p:sp>
              <p:nvSpPr>
                <p:cNvPr id="57513" name="Oval 19"/>
                <p:cNvSpPr>
                  <a:spLocks noChangeArrowheads="1"/>
                </p:cNvSpPr>
                <p:nvPr/>
              </p:nvSpPr>
              <p:spPr bwMode="auto">
                <a:xfrm>
                  <a:off x="4196" y="3472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14" name="Oval 20"/>
                <p:cNvSpPr>
                  <a:spLocks noChangeArrowheads="1"/>
                </p:cNvSpPr>
                <p:nvPr/>
              </p:nvSpPr>
              <p:spPr bwMode="auto">
                <a:xfrm>
                  <a:off x="4514" y="347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15" name="AutoShape 21"/>
                <p:cNvCxnSpPr>
                  <a:cxnSpLocks noChangeShapeType="1"/>
                  <a:stCxn id="57513" idx="6"/>
                  <a:endCxn id="57514" idx="2"/>
                </p:cNvCxnSpPr>
                <p:nvPr/>
              </p:nvCxnSpPr>
              <p:spPr bwMode="auto">
                <a:xfrm>
                  <a:off x="4294" y="3498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16" name="Oval 22"/>
                <p:cNvSpPr>
                  <a:spLocks noChangeArrowheads="1"/>
                </p:cNvSpPr>
                <p:nvPr/>
              </p:nvSpPr>
              <p:spPr bwMode="auto">
                <a:xfrm>
                  <a:off x="4259" y="360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17" name="Oval 23"/>
                <p:cNvSpPr>
                  <a:spLocks noChangeArrowheads="1"/>
                </p:cNvSpPr>
                <p:nvPr/>
              </p:nvSpPr>
              <p:spPr bwMode="auto">
                <a:xfrm>
                  <a:off x="4577" y="3610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18" name="AutoShape 24"/>
                <p:cNvCxnSpPr>
                  <a:cxnSpLocks noChangeShapeType="1"/>
                  <a:stCxn id="57516" idx="6"/>
                  <a:endCxn id="57517" idx="2"/>
                </p:cNvCxnSpPr>
                <p:nvPr/>
              </p:nvCxnSpPr>
              <p:spPr bwMode="auto">
                <a:xfrm>
                  <a:off x="4357" y="3634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19" name="Oval 25"/>
                <p:cNvSpPr>
                  <a:spLocks noChangeArrowheads="1"/>
                </p:cNvSpPr>
                <p:nvPr/>
              </p:nvSpPr>
              <p:spPr bwMode="auto">
                <a:xfrm>
                  <a:off x="4196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0" name="Oval 26"/>
                <p:cNvSpPr>
                  <a:spLocks noChangeArrowheads="1"/>
                </p:cNvSpPr>
                <p:nvPr/>
              </p:nvSpPr>
              <p:spPr bwMode="auto">
                <a:xfrm>
                  <a:off x="4514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1" name="AutoShape 27"/>
                <p:cNvCxnSpPr>
                  <a:cxnSpLocks noChangeShapeType="1"/>
                  <a:stCxn id="57519" idx="6"/>
                  <a:endCxn id="57520" idx="2"/>
                </p:cNvCxnSpPr>
                <p:nvPr/>
              </p:nvCxnSpPr>
              <p:spPr bwMode="auto">
                <a:xfrm>
                  <a:off x="4294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2" name="Oval 28"/>
                <p:cNvSpPr>
                  <a:spLocks noChangeArrowheads="1"/>
                </p:cNvSpPr>
                <p:nvPr/>
              </p:nvSpPr>
              <p:spPr bwMode="auto">
                <a:xfrm>
                  <a:off x="4740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3" name="Oval 29"/>
                <p:cNvSpPr>
                  <a:spLocks noChangeArrowheads="1"/>
                </p:cNvSpPr>
                <p:nvPr/>
              </p:nvSpPr>
              <p:spPr bwMode="auto">
                <a:xfrm>
                  <a:off x="5058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4" name="AutoShape 30"/>
                <p:cNvCxnSpPr>
                  <a:cxnSpLocks noChangeShapeType="1"/>
                  <a:stCxn id="57522" idx="6"/>
                  <a:endCxn id="57523" idx="2"/>
                </p:cNvCxnSpPr>
                <p:nvPr/>
              </p:nvCxnSpPr>
              <p:spPr bwMode="auto">
                <a:xfrm>
                  <a:off x="4838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5" name="Oval 31"/>
                <p:cNvSpPr>
                  <a:spLocks noChangeArrowheads="1"/>
                </p:cNvSpPr>
                <p:nvPr/>
              </p:nvSpPr>
              <p:spPr bwMode="auto">
                <a:xfrm>
                  <a:off x="4921" y="356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6" name="Oval 32"/>
                <p:cNvSpPr>
                  <a:spLocks noChangeArrowheads="1"/>
                </p:cNvSpPr>
                <p:nvPr/>
              </p:nvSpPr>
              <p:spPr bwMode="auto">
                <a:xfrm>
                  <a:off x="5239" y="356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27" name="AutoShape 33"/>
                <p:cNvCxnSpPr>
                  <a:cxnSpLocks noChangeShapeType="1"/>
                  <a:stCxn id="57525" idx="6"/>
                  <a:endCxn id="57526" idx="2"/>
                </p:cNvCxnSpPr>
                <p:nvPr/>
              </p:nvCxnSpPr>
              <p:spPr bwMode="auto">
                <a:xfrm>
                  <a:off x="5019" y="358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28" name="Oval 34"/>
                <p:cNvSpPr>
                  <a:spLocks noChangeArrowheads="1"/>
                </p:cNvSpPr>
                <p:nvPr/>
              </p:nvSpPr>
              <p:spPr bwMode="auto">
                <a:xfrm>
                  <a:off x="4740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29" name="Oval 35"/>
                <p:cNvSpPr>
                  <a:spLocks noChangeArrowheads="1"/>
                </p:cNvSpPr>
                <p:nvPr/>
              </p:nvSpPr>
              <p:spPr bwMode="auto">
                <a:xfrm>
                  <a:off x="5058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0" name="AutoShape 36"/>
                <p:cNvCxnSpPr>
                  <a:cxnSpLocks noChangeShapeType="1"/>
                  <a:stCxn id="57528" idx="6"/>
                  <a:endCxn id="57529" idx="2"/>
                </p:cNvCxnSpPr>
                <p:nvPr/>
              </p:nvCxnSpPr>
              <p:spPr bwMode="auto">
                <a:xfrm>
                  <a:off x="4838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1" name="Oval 37"/>
                <p:cNvSpPr>
                  <a:spLocks noChangeArrowheads="1"/>
                </p:cNvSpPr>
                <p:nvPr/>
              </p:nvSpPr>
              <p:spPr bwMode="auto">
                <a:xfrm>
                  <a:off x="4694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2" name="Oval 38"/>
                <p:cNvSpPr>
                  <a:spLocks noChangeArrowheads="1"/>
                </p:cNvSpPr>
                <p:nvPr/>
              </p:nvSpPr>
              <p:spPr bwMode="auto">
                <a:xfrm>
                  <a:off x="5012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3" name="AutoShape 39"/>
                <p:cNvCxnSpPr>
                  <a:cxnSpLocks noChangeShapeType="1"/>
                  <a:stCxn id="57531" idx="6"/>
                  <a:endCxn id="57532" idx="2"/>
                </p:cNvCxnSpPr>
                <p:nvPr/>
              </p:nvCxnSpPr>
              <p:spPr bwMode="auto">
                <a:xfrm>
                  <a:off x="4792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4" name="Oval 40"/>
                <p:cNvSpPr>
                  <a:spLocks noChangeArrowheads="1"/>
                </p:cNvSpPr>
                <p:nvPr/>
              </p:nvSpPr>
              <p:spPr bwMode="auto">
                <a:xfrm>
                  <a:off x="3651" y="3381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5" name="Oval 41"/>
                <p:cNvSpPr>
                  <a:spLocks noChangeArrowheads="1"/>
                </p:cNvSpPr>
                <p:nvPr/>
              </p:nvSpPr>
              <p:spPr bwMode="auto">
                <a:xfrm>
                  <a:off x="3969" y="338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6" name="AutoShape 42"/>
                <p:cNvCxnSpPr>
                  <a:cxnSpLocks noChangeShapeType="1"/>
                  <a:stCxn id="57534" idx="6"/>
                  <a:endCxn id="57535" idx="2"/>
                </p:cNvCxnSpPr>
                <p:nvPr/>
              </p:nvCxnSpPr>
              <p:spPr bwMode="auto">
                <a:xfrm>
                  <a:off x="3749" y="3407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37" name="Oval 43"/>
                <p:cNvSpPr>
                  <a:spLocks noChangeArrowheads="1"/>
                </p:cNvSpPr>
                <p:nvPr/>
              </p:nvSpPr>
              <p:spPr bwMode="auto">
                <a:xfrm>
                  <a:off x="3470" y="35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38" name="Oval 44"/>
                <p:cNvSpPr>
                  <a:spLocks noChangeArrowheads="1"/>
                </p:cNvSpPr>
                <p:nvPr/>
              </p:nvSpPr>
              <p:spPr bwMode="auto">
                <a:xfrm>
                  <a:off x="3788" y="355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39" name="AutoShape 45"/>
                <p:cNvCxnSpPr>
                  <a:cxnSpLocks noChangeShapeType="1"/>
                  <a:stCxn id="57537" idx="6"/>
                  <a:endCxn id="57538" idx="2"/>
                </p:cNvCxnSpPr>
                <p:nvPr/>
              </p:nvCxnSpPr>
              <p:spPr bwMode="auto">
                <a:xfrm>
                  <a:off x="3568" y="3581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0" name="Oval 46"/>
                <p:cNvSpPr>
                  <a:spLocks noChangeArrowheads="1"/>
                </p:cNvSpPr>
                <p:nvPr/>
              </p:nvSpPr>
              <p:spPr bwMode="auto">
                <a:xfrm>
                  <a:off x="3606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1" name="Oval 47"/>
                <p:cNvSpPr>
                  <a:spLocks noChangeArrowheads="1"/>
                </p:cNvSpPr>
                <p:nvPr/>
              </p:nvSpPr>
              <p:spPr bwMode="auto">
                <a:xfrm>
                  <a:off x="3924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2" name="AutoShape 48"/>
                <p:cNvCxnSpPr>
                  <a:cxnSpLocks noChangeShapeType="1"/>
                  <a:stCxn id="57540" idx="6"/>
                  <a:endCxn id="57541" idx="2"/>
                </p:cNvCxnSpPr>
                <p:nvPr/>
              </p:nvCxnSpPr>
              <p:spPr bwMode="auto">
                <a:xfrm>
                  <a:off x="3704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3" name="Oval 49"/>
                <p:cNvSpPr>
                  <a:spLocks noChangeArrowheads="1"/>
                </p:cNvSpPr>
                <p:nvPr/>
              </p:nvSpPr>
              <p:spPr bwMode="auto">
                <a:xfrm>
                  <a:off x="3742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4" name="Oval 50"/>
                <p:cNvSpPr>
                  <a:spLocks noChangeArrowheads="1"/>
                </p:cNvSpPr>
                <p:nvPr/>
              </p:nvSpPr>
              <p:spPr bwMode="auto">
                <a:xfrm>
                  <a:off x="4060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5" name="AutoShape 51"/>
                <p:cNvCxnSpPr>
                  <a:cxnSpLocks noChangeShapeType="1"/>
                  <a:stCxn id="57543" idx="6"/>
                  <a:endCxn id="57544" idx="2"/>
                </p:cNvCxnSpPr>
                <p:nvPr/>
              </p:nvCxnSpPr>
              <p:spPr bwMode="auto">
                <a:xfrm>
                  <a:off x="3840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6" name="Oval 52"/>
                <p:cNvSpPr>
                  <a:spLocks noChangeArrowheads="1"/>
                </p:cNvSpPr>
                <p:nvPr/>
              </p:nvSpPr>
              <p:spPr bwMode="auto">
                <a:xfrm>
                  <a:off x="483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47" name="Oval 53"/>
                <p:cNvSpPr>
                  <a:spLocks noChangeArrowheads="1"/>
                </p:cNvSpPr>
                <p:nvPr/>
              </p:nvSpPr>
              <p:spPr bwMode="auto">
                <a:xfrm>
                  <a:off x="514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48" name="AutoShape 54"/>
                <p:cNvCxnSpPr>
                  <a:cxnSpLocks noChangeShapeType="1"/>
                  <a:stCxn id="57546" idx="6"/>
                  <a:endCxn id="57547" idx="2"/>
                </p:cNvCxnSpPr>
                <p:nvPr/>
              </p:nvCxnSpPr>
              <p:spPr bwMode="auto">
                <a:xfrm>
                  <a:off x="492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49" name="Oval 55"/>
                <p:cNvSpPr>
                  <a:spLocks noChangeArrowheads="1"/>
                </p:cNvSpPr>
                <p:nvPr/>
              </p:nvSpPr>
              <p:spPr bwMode="auto">
                <a:xfrm>
                  <a:off x="4604" y="333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0" name="Oval 56"/>
                <p:cNvSpPr>
                  <a:spLocks noChangeArrowheads="1"/>
                </p:cNvSpPr>
                <p:nvPr/>
              </p:nvSpPr>
              <p:spPr bwMode="auto">
                <a:xfrm>
                  <a:off x="4922" y="333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1" name="AutoShape 57"/>
                <p:cNvCxnSpPr>
                  <a:cxnSpLocks noChangeShapeType="1"/>
                  <a:stCxn id="57549" idx="6"/>
                  <a:endCxn id="57550" idx="2"/>
                </p:cNvCxnSpPr>
                <p:nvPr/>
              </p:nvCxnSpPr>
              <p:spPr bwMode="auto">
                <a:xfrm>
                  <a:off x="4702" y="3362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52" name="Oval 58"/>
                <p:cNvSpPr>
                  <a:spLocks noChangeArrowheads="1"/>
                </p:cNvSpPr>
                <p:nvPr/>
              </p:nvSpPr>
              <p:spPr bwMode="auto">
                <a:xfrm>
                  <a:off x="347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3" name="Oval 59"/>
                <p:cNvSpPr>
                  <a:spLocks noChangeArrowheads="1"/>
                </p:cNvSpPr>
                <p:nvPr/>
              </p:nvSpPr>
              <p:spPr bwMode="auto">
                <a:xfrm>
                  <a:off x="378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4" name="AutoShape 60"/>
                <p:cNvCxnSpPr>
                  <a:cxnSpLocks noChangeShapeType="1"/>
                  <a:stCxn id="57552" idx="6"/>
                  <a:endCxn id="57553" idx="2"/>
                </p:cNvCxnSpPr>
                <p:nvPr/>
              </p:nvCxnSpPr>
              <p:spPr bwMode="auto">
                <a:xfrm>
                  <a:off x="356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555" name="Oval 61"/>
                <p:cNvSpPr>
                  <a:spLocks noChangeArrowheads="1"/>
                </p:cNvSpPr>
                <p:nvPr/>
              </p:nvSpPr>
              <p:spPr bwMode="auto">
                <a:xfrm>
                  <a:off x="3697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556" name="Oval 62"/>
                <p:cNvSpPr>
                  <a:spLocks noChangeArrowheads="1"/>
                </p:cNvSpPr>
                <p:nvPr/>
              </p:nvSpPr>
              <p:spPr bwMode="auto">
                <a:xfrm>
                  <a:off x="4015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557" name="AutoShape 63"/>
                <p:cNvCxnSpPr>
                  <a:cxnSpLocks noChangeShapeType="1"/>
                  <a:stCxn id="57555" idx="6"/>
                  <a:endCxn id="57556" idx="2"/>
                </p:cNvCxnSpPr>
                <p:nvPr/>
              </p:nvCxnSpPr>
              <p:spPr bwMode="auto">
                <a:xfrm>
                  <a:off x="3795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7512" name="Oval 64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2359" cy="680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57504" name="Group 65"/>
            <p:cNvGrpSpPr>
              <a:grpSpLocks/>
            </p:cNvGrpSpPr>
            <p:nvPr/>
          </p:nvGrpSpPr>
          <p:grpSpPr bwMode="auto">
            <a:xfrm>
              <a:off x="3352" y="2882"/>
              <a:ext cx="2060" cy="1092"/>
              <a:chOff x="3379" y="2882"/>
              <a:chExt cx="2060" cy="1092"/>
            </a:xfrm>
          </p:grpSpPr>
          <p:sp>
            <p:nvSpPr>
              <p:cNvPr id="57505" name="Oval 66"/>
              <p:cNvSpPr>
                <a:spLocks noChangeArrowheads="1"/>
              </p:cNvSpPr>
              <p:nvPr/>
            </p:nvSpPr>
            <p:spPr bwMode="auto">
              <a:xfrm>
                <a:off x="3379" y="3290"/>
                <a:ext cx="1361" cy="681"/>
              </a:xfrm>
              <a:prstGeom prst="ellips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6" name="Oval 67"/>
              <p:cNvSpPr>
                <a:spLocks noChangeArrowheads="1"/>
              </p:cNvSpPr>
              <p:nvPr/>
            </p:nvSpPr>
            <p:spPr bwMode="auto">
              <a:xfrm>
                <a:off x="4078" y="3293"/>
                <a:ext cx="1361" cy="68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7" name="AutoShape 68"/>
              <p:cNvSpPr>
                <a:spLocks noChangeArrowheads="1"/>
              </p:cNvSpPr>
              <p:nvPr/>
            </p:nvSpPr>
            <p:spPr bwMode="auto">
              <a:xfrm flipV="1">
                <a:off x="3379" y="2973"/>
                <a:ext cx="1361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52 w 21600"/>
                  <a:gd name="T13" fmla="*/ 3954 h 21600"/>
                  <a:gd name="T14" fmla="*/ 17648 w 21600"/>
                  <a:gd name="T15" fmla="*/ 1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316" y="21600"/>
                    </a:lnTo>
                    <a:lnTo>
                      <a:pt x="172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2EDF6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8" name="AutoShape 69"/>
              <p:cNvSpPr>
                <a:spLocks noChangeArrowheads="1"/>
              </p:cNvSpPr>
              <p:nvPr/>
            </p:nvSpPr>
            <p:spPr bwMode="auto">
              <a:xfrm flipV="1">
                <a:off x="4105" y="2968"/>
                <a:ext cx="1323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245 w 21600"/>
                  <a:gd name="T13" fmla="*/ 4247 h 21600"/>
                  <a:gd name="T14" fmla="*/ 17355 w 21600"/>
                  <a:gd name="T15" fmla="*/ 173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81" y="21600"/>
                    </a:lnTo>
                    <a:lnTo>
                      <a:pt x="1671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509" name="AutoShape 70"/>
              <p:cNvSpPr>
                <a:spLocks noChangeArrowheads="1"/>
              </p:cNvSpPr>
              <p:nvPr/>
            </p:nvSpPr>
            <p:spPr bwMode="auto">
              <a:xfrm>
                <a:off x="3569" y="2882"/>
                <a:ext cx="817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ja-JP" sz="1600" b="1">
                    <a:solidFill>
                      <a:schemeClr val="accent2"/>
                    </a:solidFill>
                  </a:rPr>
                  <a:t>WordSpace</a:t>
                </a:r>
              </a:p>
            </p:txBody>
          </p:sp>
          <p:sp>
            <p:nvSpPr>
              <p:cNvPr id="57510" name="AutoShape 71"/>
              <p:cNvSpPr>
                <a:spLocks noChangeArrowheads="1"/>
              </p:cNvSpPr>
              <p:nvPr/>
            </p:nvSpPr>
            <p:spPr bwMode="auto">
              <a:xfrm>
                <a:off x="4423" y="2882"/>
                <a:ext cx="816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ja-JP" altLang="en-US" sz="1600" b="1">
                    <a:solidFill>
                      <a:schemeClr val="accent2"/>
                    </a:solidFill>
                  </a:rPr>
                  <a:t>相関ルール</a:t>
                </a:r>
              </a:p>
            </p:txBody>
          </p:sp>
        </p:grpSp>
      </p:grpSp>
      <p:sp>
        <p:nvSpPr>
          <p:cNvPr id="57350" name="Text Box 72"/>
          <p:cNvSpPr txBox="1">
            <a:spLocks noChangeArrowheads="1"/>
          </p:cNvSpPr>
          <p:nvPr/>
        </p:nvSpPr>
        <p:spPr bwMode="auto">
          <a:xfrm>
            <a:off x="6096000" y="3200400"/>
            <a:ext cx="14716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概念対集合</a:t>
            </a:r>
          </a:p>
        </p:txBody>
      </p:sp>
      <p:grpSp>
        <p:nvGrpSpPr>
          <p:cNvPr id="57351" name="Group 73"/>
          <p:cNvGrpSpPr>
            <a:grpSpLocks/>
          </p:cNvGrpSpPr>
          <p:nvPr/>
        </p:nvGrpSpPr>
        <p:grpSpPr bwMode="auto">
          <a:xfrm>
            <a:off x="7091363" y="682625"/>
            <a:ext cx="1176337" cy="1006475"/>
            <a:chOff x="249" y="2118"/>
            <a:chExt cx="788" cy="855"/>
          </a:xfrm>
        </p:grpSpPr>
        <p:grpSp>
          <p:nvGrpSpPr>
            <p:cNvPr id="57463" name="Group 74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57494" name="Rectangle 7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95" name="Rectangle 7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96" name="Line 7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7" name="Line 7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8" name="Line 7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9" name="Line 8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0" name="Line 8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1" name="Line 8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502" name="Line 8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4" name="Group 84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57485" name="Rectangle 8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86" name="Rectangle 8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87" name="Line 8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8" name="Line 8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9" name="Line 8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0" name="Line 9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1" name="Line 9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2" name="Line 9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93" name="Line 9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5" name="Group 94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57476" name="Rectangle 9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77" name="Rectangle 9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78" name="Line 9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9" name="Line 9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0" name="Line 9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1" name="Line 10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2" name="Line 10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3" name="Line 10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84" name="Line 10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7466" name="Group 104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57467" name="Rectangle 105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468" name="Rectangle 106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400">
                  <a:latin typeface="ＭＳ Ｐゴシック" charset="-128"/>
                </a:endParaRPr>
              </a:p>
            </p:txBody>
          </p:sp>
          <p:sp>
            <p:nvSpPr>
              <p:cNvPr id="57469" name="Line 107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0" name="Line 108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1" name="Line 109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2" name="Line 110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3" name="Line 111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4" name="Line 112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7475" name="Line 113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grpSp>
        <p:nvGrpSpPr>
          <p:cNvPr id="57352" name="Group 114"/>
          <p:cNvGrpSpPr>
            <a:grpSpLocks/>
          </p:cNvGrpSpPr>
          <p:nvPr/>
        </p:nvGrpSpPr>
        <p:grpSpPr bwMode="auto">
          <a:xfrm>
            <a:off x="7477125" y="1187450"/>
            <a:ext cx="528638" cy="390525"/>
            <a:chOff x="4241" y="1525"/>
            <a:chExt cx="407" cy="317"/>
          </a:xfrm>
        </p:grpSpPr>
        <p:sp>
          <p:nvSpPr>
            <p:cNvPr id="57457" name="Oval 115"/>
            <p:cNvSpPr>
              <a:spLocks noChangeArrowheads="1"/>
            </p:cNvSpPr>
            <p:nvPr/>
          </p:nvSpPr>
          <p:spPr bwMode="auto">
            <a:xfrm>
              <a:off x="4241" y="1525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8" name="Oval 116"/>
            <p:cNvSpPr>
              <a:spLocks noChangeArrowheads="1"/>
            </p:cNvSpPr>
            <p:nvPr/>
          </p:nvSpPr>
          <p:spPr bwMode="auto">
            <a:xfrm>
              <a:off x="4422" y="1525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9" name="Oval 117"/>
            <p:cNvSpPr>
              <a:spLocks noChangeArrowheads="1"/>
            </p:cNvSpPr>
            <p:nvPr/>
          </p:nvSpPr>
          <p:spPr bwMode="auto">
            <a:xfrm>
              <a:off x="4377" y="1637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0" name="Oval 118"/>
            <p:cNvSpPr>
              <a:spLocks noChangeArrowheads="1"/>
            </p:cNvSpPr>
            <p:nvPr/>
          </p:nvSpPr>
          <p:spPr bwMode="auto">
            <a:xfrm>
              <a:off x="4558" y="1637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1" name="Oval 119"/>
            <p:cNvSpPr>
              <a:spLocks noChangeArrowheads="1"/>
            </p:cNvSpPr>
            <p:nvPr/>
          </p:nvSpPr>
          <p:spPr bwMode="auto">
            <a:xfrm>
              <a:off x="4287" y="1791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62" name="Oval 120"/>
            <p:cNvSpPr>
              <a:spLocks noChangeArrowheads="1"/>
            </p:cNvSpPr>
            <p:nvPr/>
          </p:nvSpPr>
          <p:spPr bwMode="auto">
            <a:xfrm>
              <a:off x="4468" y="1791"/>
              <a:ext cx="90" cy="51"/>
            </a:xfrm>
            <a:prstGeom prst="ellipse">
              <a:avLst/>
            </a:prstGeom>
            <a:solidFill>
              <a:srgbClr val="99FF99"/>
            </a:solidFill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57353" name="Text Box 121"/>
          <p:cNvSpPr txBox="1">
            <a:spLocks noChangeArrowheads="1"/>
          </p:cNvSpPr>
          <p:nvPr/>
        </p:nvSpPr>
        <p:spPr bwMode="auto">
          <a:xfrm>
            <a:off x="7229475" y="833438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/>
              <a:t>専門文書</a:t>
            </a:r>
          </a:p>
        </p:txBody>
      </p:sp>
      <p:grpSp>
        <p:nvGrpSpPr>
          <p:cNvPr id="57354" name="Group 139"/>
          <p:cNvGrpSpPr>
            <a:grpSpLocks/>
          </p:cNvGrpSpPr>
          <p:nvPr/>
        </p:nvGrpSpPr>
        <p:grpSpPr bwMode="auto">
          <a:xfrm>
            <a:off x="6096000" y="4953000"/>
            <a:ext cx="1828800" cy="1042988"/>
            <a:chOff x="3564" y="3322"/>
            <a:chExt cx="1452" cy="897"/>
          </a:xfrm>
        </p:grpSpPr>
        <p:sp>
          <p:nvSpPr>
            <p:cNvPr id="57441" name="Oval 123"/>
            <p:cNvSpPr>
              <a:spLocks noChangeArrowheads="1"/>
            </p:cNvSpPr>
            <p:nvPr/>
          </p:nvSpPr>
          <p:spPr bwMode="auto">
            <a:xfrm>
              <a:off x="3564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2" name="Oval 124"/>
            <p:cNvSpPr>
              <a:spLocks noChangeArrowheads="1"/>
            </p:cNvSpPr>
            <p:nvPr/>
          </p:nvSpPr>
          <p:spPr bwMode="auto">
            <a:xfrm>
              <a:off x="4290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3" name="AutoShape 125"/>
            <p:cNvCxnSpPr>
              <a:cxnSpLocks noChangeShapeType="1"/>
              <a:stCxn id="57441" idx="6"/>
              <a:endCxn id="57442" idx="2"/>
            </p:cNvCxnSpPr>
            <p:nvPr/>
          </p:nvCxnSpPr>
          <p:spPr bwMode="auto">
            <a:xfrm>
              <a:off x="3972" y="3513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44" name="Oval 126"/>
            <p:cNvSpPr>
              <a:spLocks noChangeArrowheads="1"/>
            </p:cNvSpPr>
            <p:nvPr/>
          </p:nvSpPr>
          <p:spPr bwMode="auto">
            <a:xfrm>
              <a:off x="3654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5" name="Oval 127"/>
            <p:cNvSpPr>
              <a:spLocks noChangeArrowheads="1"/>
            </p:cNvSpPr>
            <p:nvPr/>
          </p:nvSpPr>
          <p:spPr bwMode="auto">
            <a:xfrm>
              <a:off x="4426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6" name="AutoShape 128"/>
            <p:cNvCxnSpPr>
              <a:cxnSpLocks noChangeShapeType="1"/>
              <a:stCxn id="57444" idx="6"/>
              <a:endCxn id="57445" idx="2"/>
            </p:cNvCxnSpPr>
            <p:nvPr/>
          </p:nvCxnSpPr>
          <p:spPr bwMode="auto">
            <a:xfrm>
              <a:off x="4062" y="3739"/>
              <a:ext cx="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47" name="Oval 129"/>
            <p:cNvSpPr>
              <a:spLocks noChangeArrowheads="1"/>
            </p:cNvSpPr>
            <p:nvPr/>
          </p:nvSpPr>
          <p:spPr bwMode="auto">
            <a:xfrm>
              <a:off x="3836" y="3853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48" name="Oval 130"/>
            <p:cNvSpPr>
              <a:spLocks noChangeArrowheads="1"/>
            </p:cNvSpPr>
            <p:nvPr/>
          </p:nvSpPr>
          <p:spPr bwMode="auto">
            <a:xfrm>
              <a:off x="4517" y="3854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49" name="AutoShape 131"/>
            <p:cNvCxnSpPr>
              <a:cxnSpLocks noChangeShapeType="1"/>
              <a:stCxn id="57447" idx="6"/>
              <a:endCxn id="57448" idx="2"/>
            </p:cNvCxnSpPr>
            <p:nvPr/>
          </p:nvCxnSpPr>
          <p:spPr bwMode="auto">
            <a:xfrm>
              <a:off x="4244" y="3921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50" name="Oval 132"/>
            <p:cNvSpPr>
              <a:spLocks noChangeArrowheads="1"/>
            </p:cNvSpPr>
            <p:nvPr/>
          </p:nvSpPr>
          <p:spPr bwMode="auto">
            <a:xfrm>
              <a:off x="3927" y="4079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451" name="Oval 133"/>
            <p:cNvSpPr>
              <a:spLocks noChangeArrowheads="1"/>
            </p:cNvSpPr>
            <p:nvPr/>
          </p:nvSpPr>
          <p:spPr bwMode="auto">
            <a:xfrm>
              <a:off x="4608" y="4080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452" name="AutoShape 134"/>
            <p:cNvCxnSpPr>
              <a:cxnSpLocks noChangeShapeType="1"/>
              <a:stCxn id="57450" idx="6"/>
              <a:endCxn id="57451" idx="2"/>
            </p:cNvCxnSpPr>
            <p:nvPr/>
          </p:nvCxnSpPr>
          <p:spPr bwMode="auto">
            <a:xfrm>
              <a:off x="4335" y="4147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453" name="Text Box 135"/>
            <p:cNvSpPr txBox="1">
              <a:spLocks noChangeArrowheads="1"/>
            </p:cNvSpPr>
            <p:nvPr/>
          </p:nvSpPr>
          <p:spPr bwMode="auto">
            <a:xfrm>
              <a:off x="3882" y="3322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has-a</a:t>
              </a:r>
            </a:p>
          </p:txBody>
        </p:sp>
        <p:sp>
          <p:nvSpPr>
            <p:cNvPr id="57454" name="Text Box 136"/>
            <p:cNvSpPr txBox="1">
              <a:spLocks noChangeArrowheads="1"/>
            </p:cNvSpPr>
            <p:nvPr/>
          </p:nvSpPr>
          <p:spPr bwMode="auto">
            <a:xfrm>
              <a:off x="4024" y="3570"/>
              <a:ext cx="35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link</a:t>
              </a:r>
            </a:p>
          </p:txBody>
        </p:sp>
        <p:sp>
          <p:nvSpPr>
            <p:cNvPr id="57455" name="Text Box 137"/>
            <p:cNvSpPr txBox="1">
              <a:spLocks noChangeArrowheads="1"/>
            </p:cNvSpPr>
            <p:nvPr/>
          </p:nvSpPr>
          <p:spPr bwMode="auto">
            <a:xfrm>
              <a:off x="4197" y="3753"/>
              <a:ext cx="3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title</a:t>
              </a:r>
            </a:p>
          </p:txBody>
        </p:sp>
        <p:sp>
          <p:nvSpPr>
            <p:cNvPr id="57456" name="Text Box 138"/>
            <p:cNvSpPr txBox="1">
              <a:spLocks noChangeArrowheads="1"/>
            </p:cNvSpPr>
            <p:nvPr/>
          </p:nvSpPr>
          <p:spPr bwMode="auto">
            <a:xfrm>
              <a:off x="4154" y="3957"/>
              <a:ext cx="54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knows</a:t>
              </a:r>
            </a:p>
          </p:txBody>
        </p:sp>
      </p:grpSp>
      <p:sp>
        <p:nvSpPr>
          <p:cNvPr id="57355" name="Oval 141"/>
          <p:cNvSpPr>
            <a:spLocks noChangeArrowheads="1"/>
          </p:cNvSpPr>
          <p:nvPr/>
        </p:nvSpPr>
        <p:spPr bwMode="auto">
          <a:xfrm>
            <a:off x="5638800" y="4572000"/>
            <a:ext cx="2667000" cy="1524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7356" name="Text Box 142"/>
          <p:cNvSpPr txBox="1">
            <a:spLocks noChangeArrowheads="1"/>
          </p:cNvSpPr>
          <p:nvPr/>
        </p:nvSpPr>
        <p:spPr bwMode="auto">
          <a:xfrm>
            <a:off x="7226300" y="4165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Comic Sans MS" charset="0"/>
              </a:rPr>
              <a:t>関係洗練</a:t>
            </a:r>
          </a:p>
        </p:txBody>
      </p:sp>
      <p:sp>
        <p:nvSpPr>
          <p:cNvPr id="57357" name="Text Box 144"/>
          <p:cNvSpPr txBox="1">
            <a:spLocks noChangeArrowheads="1"/>
          </p:cNvSpPr>
          <p:nvPr/>
        </p:nvSpPr>
        <p:spPr bwMode="auto">
          <a:xfrm>
            <a:off x="6221413" y="4629150"/>
            <a:ext cx="1474787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非階層関係</a:t>
            </a:r>
          </a:p>
        </p:txBody>
      </p:sp>
      <p:sp>
        <p:nvSpPr>
          <p:cNvPr id="57358" name="AutoShape 4"/>
          <p:cNvSpPr>
            <a:spLocks noChangeArrowheads="1"/>
          </p:cNvSpPr>
          <p:nvPr/>
        </p:nvSpPr>
        <p:spPr bwMode="auto">
          <a:xfrm>
            <a:off x="908050" y="2116138"/>
            <a:ext cx="2865438" cy="841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76200">
            <a:solidFill>
              <a:srgbClr val="00E1D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b="1">
              <a:latin typeface="Times New Roman" charset="0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406525" y="2054225"/>
            <a:ext cx="19796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2000" b="1">
                <a:solidFill>
                  <a:srgbClr val="FF3300"/>
                </a:solidFill>
                <a:latin typeface="Times New Roman" charset="0"/>
              </a:rPr>
              <a:t>関係構築モジュール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762000" y="2552700"/>
            <a:ext cx="3352800" cy="1516063"/>
            <a:chOff x="3243" y="2882"/>
            <a:chExt cx="2359" cy="1092"/>
          </a:xfrm>
        </p:grpSpPr>
        <p:grpSp>
          <p:nvGrpSpPr>
            <p:cNvPr id="57386" name="Group 17"/>
            <p:cNvGrpSpPr>
              <a:grpSpLocks/>
            </p:cNvGrpSpPr>
            <p:nvPr/>
          </p:nvGrpSpPr>
          <p:grpSpPr bwMode="auto">
            <a:xfrm>
              <a:off x="3243" y="3294"/>
              <a:ext cx="2359" cy="680"/>
              <a:chOff x="3243" y="3294"/>
              <a:chExt cx="2359" cy="680"/>
            </a:xfrm>
          </p:grpSpPr>
          <p:grpSp>
            <p:nvGrpSpPr>
              <p:cNvPr id="57394" name="Group 18"/>
              <p:cNvGrpSpPr>
                <a:grpSpLocks/>
              </p:cNvGrpSpPr>
              <p:nvPr/>
            </p:nvGrpSpPr>
            <p:grpSpPr bwMode="auto">
              <a:xfrm>
                <a:off x="3470" y="3336"/>
                <a:ext cx="1859" cy="544"/>
                <a:chOff x="3470" y="3336"/>
                <a:chExt cx="1859" cy="544"/>
              </a:xfrm>
            </p:grpSpPr>
            <p:sp>
              <p:nvSpPr>
                <p:cNvPr id="57396" name="Oval 19"/>
                <p:cNvSpPr>
                  <a:spLocks noChangeArrowheads="1"/>
                </p:cNvSpPr>
                <p:nvPr/>
              </p:nvSpPr>
              <p:spPr bwMode="auto">
                <a:xfrm>
                  <a:off x="4196" y="3472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397" name="Oval 20"/>
                <p:cNvSpPr>
                  <a:spLocks noChangeArrowheads="1"/>
                </p:cNvSpPr>
                <p:nvPr/>
              </p:nvSpPr>
              <p:spPr bwMode="auto">
                <a:xfrm>
                  <a:off x="4514" y="347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398" name="AutoShape 21"/>
                <p:cNvCxnSpPr>
                  <a:cxnSpLocks noChangeShapeType="1"/>
                  <a:stCxn id="57396" idx="6"/>
                  <a:endCxn id="57397" idx="2"/>
                </p:cNvCxnSpPr>
                <p:nvPr/>
              </p:nvCxnSpPr>
              <p:spPr bwMode="auto">
                <a:xfrm>
                  <a:off x="4294" y="3498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399" name="Oval 22"/>
                <p:cNvSpPr>
                  <a:spLocks noChangeArrowheads="1"/>
                </p:cNvSpPr>
                <p:nvPr/>
              </p:nvSpPr>
              <p:spPr bwMode="auto">
                <a:xfrm>
                  <a:off x="4259" y="360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0" name="Oval 23"/>
                <p:cNvSpPr>
                  <a:spLocks noChangeArrowheads="1"/>
                </p:cNvSpPr>
                <p:nvPr/>
              </p:nvSpPr>
              <p:spPr bwMode="auto">
                <a:xfrm>
                  <a:off x="4577" y="3610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1" name="AutoShape 24"/>
                <p:cNvCxnSpPr>
                  <a:cxnSpLocks noChangeShapeType="1"/>
                  <a:stCxn id="57399" idx="6"/>
                  <a:endCxn id="57400" idx="2"/>
                </p:cNvCxnSpPr>
                <p:nvPr/>
              </p:nvCxnSpPr>
              <p:spPr bwMode="auto">
                <a:xfrm>
                  <a:off x="4357" y="3634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2" name="Oval 25"/>
                <p:cNvSpPr>
                  <a:spLocks noChangeArrowheads="1"/>
                </p:cNvSpPr>
                <p:nvPr/>
              </p:nvSpPr>
              <p:spPr bwMode="auto">
                <a:xfrm>
                  <a:off x="4196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3" name="Oval 26"/>
                <p:cNvSpPr>
                  <a:spLocks noChangeArrowheads="1"/>
                </p:cNvSpPr>
                <p:nvPr/>
              </p:nvSpPr>
              <p:spPr bwMode="auto">
                <a:xfrm>
                  <a:off x="4514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4" name="AutoShape 27"/>
                <p:cNvCxnSpPr>
                  <a:cxnSpLocks noChangeShapeType="1"/>
                  <a:stCxn id="57402" idx="6"/>
                  <a:endCxn id="57403" idx="2"/>
                </p:cNvCxnSpPr>
                <p:nvPr/>
              </p:nvCxnSpPr>
              <p:spPr bwMode="auto">
                <a:xfrm>
                  <a:off x="4294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5" name="Oval 28"/>
                <p:cNvSpPr>
                  <a:spLocks noChangeArrowheads="1"/>
                </p:cNvSpPr>
                <p:nvPr/>
              </p:nvSpPr>
              <p:spPr bwMode="auto">
                <a:xfrm>
                  <a:off x="4740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6" name="Oval 29"/>
                <p:cNvSpPr>
                  <a:spLocks noChangeArrowheads="1"/>
                </p:cNvSpPr>
                <p:nvPr/>
              </p:nvSpPr>
              <p:spPr bwMode="auto">
                <a:xfrm>
                  <a:off x="5058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07" name="AutoShape 30"/>
                <p:cNvCxnSpPr>
                  <a:cxnSpLocks noChangeShapeType="1"/>
                  <a:stCxn id="57405" idx="6"/>
                  <a:endCxn id="57406" idx="2"/>
                </p:cNvCxnSpPr>
                <p:nvPr/>
              </p:nvCxnSpPr>
              <p:spPr bwMode="auto">
                <a:xfrm>
                  <a:off x="4838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08" name="Oval 31"/>
                <p:cNvSpPr>
                  <a:spLocks noChangeArrowheads="1"/>
                </p:cNvSpPr>
                <p:nvPr/>
              </p:nvSpPr>
              <p:spPr bwMode="auto">
                <a:xfrm>
                  <a:off x="4921" y="356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09" name="Oval 32"/>
                <p:cNvSpPr>
                  <a:spLocks noChangeArrowheads="1"/>
                </p:cNvSpPr>
                <p:nvPr/>
              </p:nvSpPr>
              <p:spPr bwMode="auto">
                <a:xfrm>
                  <a:off x="5239" y="356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0" name="AutoShape 33"/>
                <p:cNvCxnSpPr>
                  <a:cxnSpLocks noChangeShapeType="1"/>
                  <a:stCxn id="57408" idx="6"/>
                  <a:endCxn id="57409" idx="2"/>
                </p:cNvCxnSpPr>
                <p:nvPr/>
              </p:nvCxnSpPr>
              <p:spPr bwMode="auto">
                <a:xfrm>
                  <a:off x="5019" y="358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1" name="Oval 34"/>
                <p:cNvSpPr>
                  <a:spLocks noChangeArrowheads="1"/>
                </p:cNvSpPr>
                <p:nvPr/>
              </p:nvSpPr>
              <p:spPr bwMode="auto">
                <a:xfrm>
                  <a:off x="4740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2" name="Oval 35"/>
                <p:cNvSpPr>
                  <a:spLocks noChangeArrowheads="1"/>
                </p:cNvSpPr>
                <p:nvPr/>
              </p:nvSpPr>
              <p:spPr bwMode="auto">
                <a:xfrm>
                  <a:off x="5058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3" name="AutoShape 36"/>
                <p:cNvCxnSpPr>
                  <a:cxnSpLocks noChangeShapeType="1"/>
                  <a:stCxn id="57411" idx="6"/>
                  <a:endCxn id="57412" idx="2"/>
                </p:cNvCxnSpPr>
                <p:nvPr/>
              </p:nvCxnSpPr>
              <p:spPr bwMode="auto">
                <a:xfrm>
                  <a:off x="4838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4" name="Oval 37"/>
                <p:cNvSpPr>
                  <a:spLocks noChangeArrowheads="1"/>
                </p:cNvSpPr>
                <p:nvPr/>
              </p:nvSpPr>
              <p:spPr bwMode="auto">
                <a:xfrm>
                  <a:off x="4694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5" name="Oval 38"/>
                <p:cNvSpPr>
                  <a:spLocks noChangeArrowheads="1"/>
                </p:cNvSpPr>
                <p:nvPr/>
              </p:nvSpPr>
              <p:spPr bwMode="auto">
                <a:xfrm>
                  <a:off x="5012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6" name="AutoShape 39"/>
                <p:cNvCxnSpPr>
                  <a:cxnSpLocks noChangeShapeType="1"/>
                  <a:stCxn id="57414" idx="6"/>
                  <a:endCxn id="57415" idx="2"/>
                </p:cNvCxnSpPr>
                <p:nvPr/>
              </p:nvCxnSpPr>
              <p:spPr bwMode="auto">
                <a:xfrm>
                  <a:off x="4792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17" name="Oval 40"/>
                <p:cNvSpPr>
                  <a:spLocks noChangeArrowheads="1"/>
                </p:cNvSpPr>
                <p:nvPr/>
              </p:nvSpPr>
              <p:spPr bwMode="auto">
                <a:xfrm>
                  <a:off x="3651" y="3381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18" name="Oval 41"/>
                <p:cNvSpPr>
                  <a:spLocks noChangeArrowheads="1"/>
                </p:cNvSpPr>
                <p:nvPr/>
              </p:nvSpPr>
              <p:spPr bwMode="auto">
                <a:xfrm>
                  <a:off x="3969" y="338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19" name="AutoShape 42"/>
                <p:cNvCxnSpPr>
                  <a:cxnSpLocks noChangeShapeType="1"/>
                  <a:stCxn id="57417" idx="6"/>
                  <a:endCxn id="57418" idx="2"/>
                </p:cNvCxnSpPr>
                <p:nvPr/>
              </p:nvCxnSpPr>
              <p:spPr bwMode="auto">
                <a:xfrm>
                  <a:off x="3749" y="3407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0" name="Oval 43"/>
                <p:cNvSpPr>
                  <a:spLocks noChangeArrowheads="1"/>
                </p:cNvSpPr>
                <p:nvPr/>
              </p:nvSpPr>
              <p:spPr bwMode="auto">
                <a:xfrm>
                  <a:off x="3470" y="35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1" name="Oval 44"/>
                <p:cNvSpPr>
                  <a:spLocks noChangeArrowheads="1"/>
                </p:cNvSpPr>
                <p:nvPr/>
              </p:nvSpPr>
              <p:spPr bwMode="auto">
                <a:xfrm>
                  <a:off x="3788" y="355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2" name="AutoShape 45"/>
                <p:cNvCxnSpPr>
                  <a:cxnSpLocks noChangeShapeType="1"/>
                  <a:stCxn id="57420" idx="6"/>
                  <a:endCxn id="57421" idx="2"/>
                </p:cNvCxnSpPr>
                <p:nvPr/>
              </p:nvCxnSpPr>
              <p:spPr bwMode="auto">
                <a:xfrm>
                  <a:off x="3568" y="3581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3" name="Oval 46"/>
                <p:cNvSpPr>
                  <a:spLocks noChangeArrowheads="1"/>
                </p:cNvSpPr>
                <p:nvPr/>
              </p:nvSpPr>
              <p:spPr bwMode="auto">
                <a:xfrm>
                  <a:off x="3606" y="3653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4" name="Oval 47"/>
                <p:cNvSpPr>
                  <a:spLocks noChangeArrowheads="1"/>
                </p:cNvSpPr>
                <p:nvPr/>
              </p:nvSpPr>
              <p:spPr bwMode="auto">
                <a:xfrm>
                  <a:off x="3924" y="3655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5" name="AutoShape 48"/>
                <p:cNvCxnSpPr>
                  <a:cxnSpLocks noChangeShapeType="1"/>
                  <a:stCxn id="57423" idx="6"/>
                  <a:endCxn id="57424" idx="2"/>
                </p:cNvCxnSpPr>
                <p:nvPr/>
              </p:nvCxnSpPr>
              <p:spPr bwMode="auto">
                <a:xfrm>
                  <a:off x="3704" y="3679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6" name="Oval 49"/>
                <p:cNvSpPr>
                  <a:spLocks noChangeArrowheads="1"/>
                </p:cNvSpPr>
                <p:nvPr/>
              </p:nvSpPr>
              <p:spPr bwMode="auto">
                <a:xfrm>
                  <a:off x="3742" y="3827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27" name="Oval 50"/>
                <p:cNvSpPr>
                  <a:spLocks noChangeArrowheads="1"/>
                </p:cNvSpPr>
                <p:nvPr/>
              </p:nvSpPr>
              <p:spPr bwMode="auto">
                <a:xfrm>
                  <a:off x="4060" y="3829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28" name="AutoShape 51"/>
                <p:cNvCxnSpPr>
                  <a:cxnSpLocks noChangeShapeType="1"/>
                  <a:stCxn id="57426" idx="6"/>
                  <a:endCxn id="57427" idx="2"/>
                </p:cNvCxnSpPr>
                <p:nvPr/>
              </p:nvCxnSpPr>
              <p:spPr bwMode="auto">
                <a:xfrm>
                  <a:off x="3840" y="3853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29" name="Oval 52"/>
                <p:cNvSpPr>
                  <a:spLocks noChangeArrowheads="1"/>
                </p:cNvSpPr>
                <p:nvPr/>
              </p:nvSpPr>
              <p:spPr bwMode="auto">
                <a:xfrm>
                  <a:off x="483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0" name="Oval 53"/>
                <p:cNvSpPr>
                  <a:spLocks noChangeArrowheads="1"/>
                </p:cNvSpPr>
                <p:nvPr/>
              </p:nvSpPr>
              <p:spPr bwMode="auto">
                <a:xfrm>
                  <a:off x="514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1" name="AutoShape 54"/>
                <p:cNvCxnSpPr>
                  <a:cxnSpLocks noChangeShapeType="1"/>
                  <a:stCxn id="57429" idx="6"/>
                  <a:endCxn id="57430" idx="2"/>
                </p:cNvCxnSpPr>
                <p:nvPr/>
              </p:nvCxnSpPr>
              <p:spPr bwMode="auto">
                <a:xfrm>
                  <a:off x="492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2" name="Oval 55"/>
                <p:cNvSpPr>
                  <a:spLocks noChangeArrowheads="1"/>
                </p:cNvSpPr>
                <p:nvPr/>
              </p:nvSpPr>
              <p:spPr bwMode="auto">
                <a:xfrm>
                  <a:off x="4604" y="333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3" name="Oval 56"/>
                <p:cNvSpPr>
                  <a:spLocks noChangeArrowheads="1"/>
                </p:cNvSpPr>
                <p:nvPr/>
              </p:nvSpPr>
              <p:spPr bwMode="auto">
                <a:xfrm>
                  <a:off x="4922" y="3338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4" name="AutoShape 57"/>
                <p:cNvCxnSpPr>
                  <a:cxnSpLocks noChangeShapeType="1"/>
                  <a:stCxn id="57432" idx="6"/>
                  <a:endCxn id="57433" idx="2"/>
                </p:cNvCxnSpPr>
                <p:nvPr/>
              </p:nvCxnSpPr>
              <p:spPr bwMode="auto">
                <a:xfrm>
                  <a:off x="4702" y="3362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5" name="Oval 58"/>
                <p:cNvSpPr>
                  <a:spLocks noChangeArrowheads="1"/>
                </p:cNvSpPr>
                <p:nvPr/>
              </p:nvSpPr>
              <p:spPr bwMode="auto">
                <a:xfrm>
                  <a:off x="3470" y="374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6" name="Oval 59"/>
                <p:cNvSpPr>
                  <a:spLocks noChangeArrowheads="1"/>
                </p:cNvSpPr>
                <p:nvPr/>
              </p:nvSpPr>
              <p:spPr bwMode="auto">
                <a:xfrm>
                  <a:off x="3788" y="374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37" name="AutoShape 60"/>
                <p:cNvCxnSpPr>
                  <a:cxnSpLocks noChangeShapeType="1"/>
                  <a:stCxn id="57435" idx="6"/>
                  <a:endCxn id="57436" idx="2"/>
                </p:cNvCxnSpPr>
                <p:nvPr/>
              </p:nvCxnSpPr>
              <p:spPr bwMode="auto">
                <a:xfrm>
                  <a:off x="3568" y="377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438" name="Oval 61"/>
                <p:cNvSpPr>
                  <a:spLocks noChangeArrowheads="1"/>
                </p:cNvSpPr>
                <p:nvPr/>
              </p:nvSpPr>
              <p:spPr bwMode="auto">
                <a:xfrm>
                  <a:off x="3697" y="3464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57439" name="Oval 62"/>
                <p:cNvSpPr>
                  <a:spLocks noChangeArrowheads="1"/>
                </p:cNvSpPr>
                <p:nvPr/>
              </p:nvSpPr>
              <p:spPr bwMode="auto">
                <a:xfrm>
                  <a:off x="4015" y="3466"/>
                  <a:ext cx="90" cy="51"/>
                </a:xfrm>
                <a:prstGeom prst="ellipse">
                  <a:avLst/>
                </a:prstGeom>
                <a:solidFill>
                  <a:srgbClr val="99FF99"/>
                </a:solidFill>
                <a:ln w="25400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cxnSp>
              <p:nvCxnSpPr>
                <p:cNvPr id="57440" name="AutoShape 63"/>
                <p:cNvCxnSpPr>
                  <a:cxnSpLocks noChangeShapeType="1"/>
                  <a:stCxn id="57438" idx="6"/>
                  <a:endCxn id="57439" idx="2"/>
                </p:cNvCxnSpPr>
                <p:nvPr/>
              </p:nvCxnSpPr>
              <p:spPr bwMode="auto">
                <a:xfrm>
                  <a:off x="3795" y="3490"/>
                  <a:ext cx="212" cy="2"/>
                </a:xfrm>
                <a:prstGeom prst="straightConnector1">
                  <a:avLst/>
                </a:prstGeom>
                <a:noFill/>
                <a:ln w="38100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7395" name="Oval 64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2359" cy="680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  <p:grpSp>
          <p:nvGrpSpPr>
            <p:cNvPr id="57387" name="Group 65"/>
            <p:cNvGrpSpPr>
              <a:grpSpLocks/>
            </p:cNvGrpSpPr>
            <p:nvPr/>
          </p:nvGrpSpPr>
          <p:grpSpPr bwMode="auto">
            <a:xfrm>
              <a:off x="3352" y="2882"/>
              <a:ext cx="2060" cy="1092"/>
              <a:chOff x="3379" y="2882"/>
              <a:chExt cx="2060" cy="1092"/>
            </a:xfrm>
          </p:grpSpPr>
          <p:sp>
            <p:nvSpPr>
              <p:cNvPr id="57388" name="Oval 66"/>
              <p:cNvSpPr>
                <a:spLocks noChangeArrowheads="1"/>
              </p:cNvSpPr>
              <p:nvPr/>
            </p:nvSpPr>
            <p:spPr bwMode="auto">
              <a:xfrm>
                <a:off x="3379" y="3290"/>
                <a:ext cx="1361" cy="681"/>
              </a:xfrm>
              <a:prstGeom prst="ellips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89" name="Oval 67"/>
              <p:cNvSpPr>
                <a:spLocks noChangeArrowheads="1"/>
              </p:cNvSpPr>
              <p:nvPr/>
            </p:nvSpPr>
            <p:spPr bwMode="auto">
              <a:xfrm>
                <a:off x="4078" y="3293"/>
                <a:ext cx="1361" cy="68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0" name="AutoShape 68"/>
              <p:cNvSpPr>
                <a:spLocks noChangeArrowheads="1"/>
              </p:cNvSpPr>
              <p:nvPr/>
            </p:nvSpPr>
            <p:spPr bwMode="auto">
              <a:xfrm flipV="1">
                <a:off x="3379" y="2973"/>
                <a:ext cx="1361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952 w 21600"/>
                  <a:gd name="T13" fmla="*/ 3954 h 21600"/>
                  <a:gd name="T14" fmla="*/ 17648 w 21600"/>
                  <a:gd name="T15" fmla="*/ 1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316" y="21600"/>
                    </a:lnTo>
                    <a:lnTo>
                      <a:pt x="172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2EDF6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1" name="AutoShape 69"/>
              <p:cNvSpPr>
                <a:spLocks noChangeArrowheads="1"/>
              </p:cNvSpPr>
              <p:nvPr/>
            </p:nvSpPr>
            <p:spPr bwMode="auto">
              <a:xfrm flipV="1">
                <a:off x="4105" y="2968"/>
                <a:ext cx="1323" cy="5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245 w 21600"/>
                  <a:gd name="T13" fmla="*/ 4247 h 21600"/>
                  <a:gd name="T14" fmla="*/ 17355 w 21600"/>
                  <a:gd name="T15" fmla="*/ 173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81" y="21600"/>
                    </a:lnTo>
                    <a:lnTo>
                      <a:pt x="1671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7392" name="AutoShape 70"/>
              <p:cNvSpPr>
                <a:spLocks noChangeArrowheads="1"/>
              </p:cNvSpPr>
              <p:nvPr/>
            </p:nvSpPr>
            <p:spPr bwMode="auto">
              <a:xfrm>
                <a:off x="3569" y="2882"/>
                <a:ext cx="817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ja-JP" sz="1600" b="1">
                    <a:solidFill>
                      <a:schemeClr val="accent2"/>
                    </a:solidFill>
                  </a:rPr>
                  <a:t>WordSpace</a:t>
                </a:r>
              </a:p>
            </p:txBody>
          </p:sp>
          <p:sp>
            <p:nvSpPr>
              <p:cNvPr id="57393" name="AutoShape 71"/>
              <p:cNvSpPr>
                <a:spLocks noChangeArrowheads="1"/>
              </p:cNvSpPr>
              <p:nvPr/>
            </p:nvSpPr>
            <p:spPr bwMode="auto">
              <a:xfrm>
                <a:off x="4423" y="2882"/>
                <a:ext cx="816" cy="3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ja-JP" altLang="en-US" sz="1600" b="1">
                    <a:solidFill>
                      <a:schemeClr val="accent2"/>
                    </a:solidFill>
                  </a:rPr>
                  <a:t>相関ルール</a:t>
                </a:r>
              </a:p>
            </p:txBody>
          </p:sp>
        </p:grpSp>
      </p:grpSp>
      <p:sp>
        <p:nvSpPr>
          <p:cNvPr id="57361" name="Text Box 72"/>
          <p:cNvSpPr txBox="1">
            <a:spLocks noChangeArrowheads="1"/>
          </p:cNvSpPr>
          <p:nvPr/>
        </p:nvSpPr>
        <p:spPr bwMode="auto">
          <a:xfrm>
            <a:off x="1600200" y="3124200"/>
            <a:ext cx="14716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概念対集合</a:t>
            </a:r>
          </a:p>
        </p:txBody>
      </p:sp>
      <p:grpSp>
        <p:nvGrpSpPr>
          <p:cNvPr id="57362" name="Group 139"/>
          <p:cNvGrpSpPr>
            <a:grpSpLocks/>
          </p:cNvGrpSpPr>
          <p:nvPr/>
        </p:nvGrpSpPr>
        <p:grpSpPr bwMode="auto">
          <a:xfrm>
            <a:off x="1600200" y="4876800"/>
            <a:ext cx="1828800" cy="1042988"/>
            <a:chOff x="3564" y="3322"/>
            <a:chExt cx="1452" cy="897"/>
          </a:xfrm>
        </p:grpSpPr>
        <p:sp>
          <p:nvSpPr>
            <p:cNvPr id="57370" name="Oval 123"/>
            <p:cNvSpPr>
              <a:spLocks noChangeArrowheads="1"/>
            </p:cNvSpPr>
            <p:nvPr/>
          </p:nvSpPr>
          <p:spPr bwMode="auto">
            <a:xfrm>
              <a:off x="3564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1" name="Oval 124"/>
            <p:cNvSpPr>
              <a:spLocks noChangeArrowheads="1"/>
            </p:cNvSpPr>
            <p:nvPr/>
          </p:nvSpPr>
          <p:spPr bwMode="auto">
            <a:xfrm>
              <a:off x="4290" y="3445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2" name="AutoShape 125"/>
            <p:cNvCxnSpPr>
              <a:cxnSpLocks noChangeShapeType="1"/>
              <a:stCxn id="57370" idx="6"/>
              <a:endCxn id="57371" idx="2"/>
            </p:cNvCxnSpPr>
            <p:nvPr/>
          </p:nvCxnSpPr>
          <p:spPr bwMode="auto">
            <a:xfrm>
              <a:off x="3972" y="3513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3" name="Oval 126"/>
            <p:cNvSpPr>
              <a:spLocks noChangeArrowheads="1"/>
            </p:cNvSpPr>
            <p:nvPr/>
          </p:nvSpPr>
          <p:spPr bwMode="auto">
            <a:xfrm>
              <a:off x="3654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4" name="Oval 127"/>
            <p:cNvSpPr>
              <a:spLocks noChangeArrowheads="1"/>
            </p:cNvSpPr>
            <p:nvPr/>
          </p:nvSpPr>
          <p:spPr bwMode="auto">
            <a:xfrm>
              <a:off x="4426" y="3671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5" name="AutoShape 128"/>
            <p:cNvCxnSpPr>
              <a:cxnSpLocks noChangeShapeType="1"/>
              <a:stCxn id="57373" idx="6"/>
              <a:endCxn id="57374" idx="2"/>
            </p:cNvCxnSpPr>
            <p:nvPr/>
          </p:nvCxnSpPr>
          <p:spPr bwMode="auto">
            <a:xfrm>
              <a:off x="4062" y="3739"/>
              <a:ext cx="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6" name="Oval 129"/>
            <p:cNvSpPr>
              <a:spLocks noChangeArrowheads="1"/>
            </p:cNvSpPr>
            <p:nvPr/>
          </p:nvSpPr>
          <p:spPr bwMode="auto">
            <a:xfrm>
              <a:off x="3836" y="3853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77" name="Oval 130"/>
            <p:cNvSpPr>
              <a:spLocks noChangeArrowheads="1"/>
            </p:cNvSpPr>
            <p:nvPr/>
          </p:nvSpPr>
          <p:spPr bwMode="auto">
            <a:xfrm>
              <a:off x="4517" y="3854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78" name="AutoShape 131"/>
            <p:cNvCxnSpPr>
              <a:cxnSpLocks noChangeShapeType="1"/>
              <a:stCxn id="57376" idx="6"/>
              <a:endCxn id="57377" idx="2"/>
            </p:cNvCxnSpPr>
            <p:nvPr/>
          </p:nvCxnSpPr>
          <p:spPr bwMode="auto">
            <a:xfrm>
              <a:off x="4244" y="3921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9" name="Oval 132"/>
            <p:cNvSpPr>
              <a:spLocks noChangeArrowheads="1"/>
            </p:cNvSpPr>
            <p:nvPr/>
          </p:nvSpPr>
          <p:spPr bwMode="auto">
            <a:xfrm>
              <a:off x="3927" y="4079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7380" name="Oval 133"/>
            <p:cNvSpPr>
              <a:spLocks noChangeArrowheads="1"/>
            </p:cNvSpPr>
            <p:nvPr/>
          </p:nvSpPr>
          <p:spPr bwMode="auto">
            <a:xfrm>
              <a:off x="4608" y="4080"/>
              <a:ext cx="408" cy="136"/>
            </a:xfrm>
            <a:prstGeom prst="ellipse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7381" name="AutoShape 134"/>
            <p:cNvCxnSpPr>
              <a:cxnSpLocks noChangeShapeType="1"/>
              <a:stCxn id="57379" idx="6"/>
              <a:endCxn id="57380" idx="2"/>
            </p:cNvCxnSpPr>
            <p:nvPr/>
          </p:nvCxnSpPr>
          <p:spPr bwMode="auto">
            <a:xfrm>
              <a:off x="4335" y="4147"/>
              <a:ext cx="27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82" name="Text Box 135"/>
            <p:cNvSpPr txBox="1">
              <a:spLocks noChangeArrowheads="1"/>
            </p:cNvSpPr>
            <p:nvPr/>
          </p:nvSpPr>
          <p:spPr bwMode="auto">
            <a:xfrm>
              <a:off x="3882" y="3322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has-a</a:t>
              </a:r>
            </a:p>
          </p:txBody>
        </p:sp>
        <p:sp>
          <p:nvSpPr>
            <p:cNvPr id="57383" name="Text Box 136"/>
            <p:cNvSpPr txBox="1">
              <a:spLocks noChangeArrowheads="1"/>
            </p:cNvSpPr>
            <p:nvPr/>
          </p:nvSpPr>
          <p:spPr bwMode="auto">
            <a:xfrm>
              <a:off x="4024" y="3570"/>
              <a:ext cx="35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link</a:t>
              </a:r>
            </a:p>
          </p:txBody>
        </p:sp>
        <p:sp>
          <p:nvSpPr>
            <p:cNvPr id="57384" name="Text Box 137"/>
            <p:cNvSpPr txBox="1">
              <a:spLocks noChangeArrowheads="1"/>
            </p:cNvSpPr>
            <p:nvPr/>
          </p:nvSpPr>
          <p:spPr bwMode="auto">
            <a:xfrm>
              <a:off x="4197" y="3753"/>
              <a:ext cx="3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title</a:t>
              </a:r>
            </a:p>
          </p:txBody>
        </p:sp>
        <p:sp>
          <p:nvSpPr>
            <p:cNvPr id="57385" name="Text Box 138"/>
            <p:cNvSpPr txBox="1">
              <a:spLocks noChangeArrowheads="1"/>
            </p:cNvSpPr>
            <p:nvPr/>
          </p:nvSpPr>
          <p:spPr bwMode="auto">
            <a:xfrm>
              <a:off x="4154" y="3957"/>
              <a:ext cx="54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knows</a:t>
              </a:r>
            </a:p>
          </p:txBody>
        </p:sp>
      </p:grpSp>
      <p:sp>
        <p:nvSpPr>
          <p:cNvPr id="57363" name="Oval 141"/>
          <p:cNvSpPr>
            <a:spLocks noChangeArrowheads="1"/>
          </p:cNvSpPr>
          <p:nvPr/>
        </p:nvSpPr>
        <p:spPr bwMode="auto">
          <a:xfrm>
            <a:off x="1143000" y="4495800"/>
            <a:ext cx="2667000" cy="1524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7364" name="Text Box 142"/>
          <p:cNvSpPr txBox="1">
            <a:spLocks noChangeArrowheads="1"/>
          </p:cNvSpPr>
          <p:nvPr/>
        </p:nvSpPr>
        <p:spPr bwMode="auto">
          <a:xfrm>
            <a:off x="2730500" y="4089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Comic Sans MS" charset="0"/>
              </a:rPr>
              <a:t>関係洗練</a:t>
            </a:r>
          </a:p>
        </p:txBody>
      </p:sp>
      <p:sp>
        <p:nvSpPr>
          <p:cNvPr id="57365" name="Text Box 144"/>
          <p:cNvSpPr txBox="1">
            <a:spLocks noChangeArrowheads="1"/>
          </p:cNvSpPr>
          <p:nvPr/>
        </p:nvSpPr>
        <p:spPr bwMode="auto">
          <a:xfrm>
            <a:off x="1676400" y="4572000"/>
            <a:ext cx="17129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 b="1">
                <a:solidFill>
                  <a:srgbClr val="006600"/>
                </a:solidFill>
                <a:latin typeface="Times New Roman" charset="0"/>
              </a:rPr>
              <a:t>その他の関係</a:t>
            </a:r>
          </a:p>
        </p:txBody>
      </p:sp>
      <p:sp>
        <p:nvSpPr>
          <p:cNvPr id="57366" name="AutoShape 146"/>
          <p:cNvSpPr>
            <a:spLocks noChangeArrowheads="1"/>
          </p:cNvSpPr>
          <p:nvPr/>
        </p:nvSpPr>
        <p:spPr bwMode="auto">
          <a:xfrm rot="5400000">
            <a:off x="2208213" y="3997325"/>
            <a:ext cx="423862" cy="573088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21" name="AutoShape 146"/>
          <p:cNvSpPr>
            <a:spLocks noChangeArrowheads="1"/>
          </p:cNvSpPr>
          <p:nvPr/>
        </p:nvSpPr>
        <p:spPr bwMode="auto">
          <a:xfrm rot="2155567">
            <a:off x="5942013" y="1697038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22" name="AutoShape 146"/>
          <p:cNvSpPr>
            <a:spLocks noChangeArrowheads="1"/>
          </p:cNvSpPr>
          <p:nvPr/>
        </p:nvSpPr>
        <p:spPr bwMode="auto">
          <a:xfrm rot="8248395">
            <a:off x="7237413" y="17018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23" name="AutoShape 146"/>
          <p:cNvSpPr>
            <a:spLocks noChangeArrowheads="1"/>
          </p:cNvSpPr>
          <p:nvPr/>
        </p:nvSpPr>
        <p:spPr bwMode="auto">
          <a:xfrm rot="5400000">
            <a:off x="6753225" y="42195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4"/>
          <p:cNvSpPr>
            <a:spLocks noChangeArrowheads="1"/>
          </p:cNvSpPr>
          <p:nvPr/>
        </p:nvSpPr>
        <p:spPr bwMode="auto">
          <a:xfrm>
            <a:off x="1042988" y="1628775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act</a:t>
            </a:r>
          </a:p>
        </p:txBody>
      </p:sp>
      <p:sp>
        <p:nvSpPr>
          <p:cNvPr id="58371" name="Oval 5"/>
          <p:cNvSpPr>
            <a:spLocks noChangeArrowheads="1"/>
          </p:cNvSpPr>
          <p:nvPr/>
        </p:nvSpPr>
        <p:spPr bwMode="auto">
          <a:xfrm>
            <a:off x="755650" y="2492375"/>
            <a:ext cx="898525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aim</a:t>
            </a:r>
          </a:p>
        </p:txBody>
      </p:sp>
      <p:sp>
        <p:nvSpPr>
          <p:cNvPr id="58372" name="Oval 6"/>
          <p:cNvSpPr>
            <a:spLocks noChangeArrowheads="1"/>
          </p:cNvSpPr>
          <p:nvPr/>
        </p:nvSpPr>
        <p:spPr bwMode="auto">
          <a:xfrm>
            <a:off x="1908175" y="2492375"/>
            <a:ext cx="1728788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behavior</a:t>
            </a:r>
          </a:p>
        </p:txBody>
      </p:sp>
      <p:cxnSp>
        <p:nvCxnSpPr>
          <p:cNvPr id="58373" name="AutoShape 7"/>
          <p:cNvCxnSpPr>
            <a:cxnSpLocks noChangeShapeType="1"/>
            <a:stCxn id="58371" idx="0"/>
            <a:endCxn id="58370" idx="4"/>
          </p:cNvCxnSpPr>
          <p:nvPr/>
        </p:nvCxnSpPr>
        <p:spPr bwMode="auto">
          <a:xfrm flipV="1">
            <a:off x="1204913" y="2060575"/>
            <a:ext cx="7032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8"/>
          <p:cNvCxnSpPr>
            <a:cxnSpLocks noChangeShapeType="1"/>
            <a:stCxn id="58372" idx="0"/>
            <a:endCxn id="58370" idx="4"/>
          </p:cNvCxnSpPr>
          <p:nvPr/>
        </p:nvCxnSpPr>
        <p:spPr bwMode="auto">
          <a:xfrm flipH="1" flipV="1">
            <a:off x="1908175" y="2060575"/>
            <a:ext cx="86518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5" name="Oval 9"/>
          <p:cNvSpPr>
            <a:spLocks noChangeArrowheads="1"/>
          </p:cNvSpPr>
          <p:nvPr/>
        </p:nvSpPr>
        <p:spPr bwMode="auto">
          <a:xfrm>
            <a:off x="763588" y="4814888"/>
            <a:ext cx="647700" cy="576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time</a:t>
            </a:r>
          </a:p>
        </p:txBody>
      </p:sp>
      <p:sp>
        <p:nvSpPr>
          <p:cNvPr id="58376" name="Oval 10"/>
          <p:cNvSpPr>
            <a:spLocks noChangeArrowheads="1"/>
          </p:cNvSpPr>
          <p:nvPr/>
        </p:nvSpPr>
        <p:spPr bwMode="auto">
          <a:xfrm>
            <a:off x="2816225" y="4814888"/>
            <a:ext cx="612775" cy="5762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offer</a:t>
            </a:r>
          </a:p>
        </p:txBody>
      </p:sp>
      <p:cxnSp>
        <p:nvCxnSpPr>
          <p:cNvPr id="58377" name="AutoShape 11"/>
          <p:cNvCxnSpPr>
            <a:cxnSpLocks noChangeShapeType="1"/>
            <a:stCxn id="58375" idx="6"/>
            <a:endCxn id="58376" idx="2"/>
          </p:cNvCxnSpPr>
          <p:nvPr/>
        </p:nvCxnSpPr>
        <p:spPr bwMode="auto">
          <a:xfrm>
            <a:off x="1411288" y="5103813"/>
            <a:ext cx="14049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8" name="Text Box 12"/>
          <p:cNvSpPr txBox="1">
            <a:spLocks noChangeArrowheads="1"/>
          </p:cNvSpPr>
          <p:nvPr/>
        </p:nvSpPr>
        <p:spPr bwMode="auto">
          <a:xfrm>
            <a:off x="1411288" y="45720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attribute</a:t>
            </a:r>
          </a:p>
        </p:txBody>
      </p:sp>
      <p:sp>
        <p:nvSpPr>
          <p:cNvPr id="58379" name="Text Box 13"/>
          <p:cNvSpPr txBox="1">
            <a:spLocks noChangeArrowheads="1"/>
          </p:cNvSpPr>
          <p:nvPr/>
        </p:nvSpPr>
        <p:spPr bwMode="auto">
          <a:xfrm>
            <a:off x="2339975" y="1916113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is-a</a:t>
            </a:r>
          </a:p>
        </p:txBody>
      </p:sp>
      <p:sp>
        <p:nvSpPr>
          <p:cNvPr id="58380" name="Text Box 14"/>
          <p:cNvSpPr txBox="1">
            <a:spLocks noChangeArrowheads="1"/>
          </p:cNvSpPr>
          <p:nvPr/>
        </p:nvSpPr>
        <p:spPr bwMode="auto">
          <a:xfrm>
            <a:off x="827088" y="19891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is-a</a:t>
            </a:r>
          </a:p>
        </p:txBody>
      </p:sp>
      <p:sp>
        <p:nvSpPr>
          <p:cNvPr id="58381" name="Rectangle 15"/>
          <p:cNvSpPr>
            <a:spLocks noChangeArrowheads="1"/>
          </p:cNvSpPr>
          <p:nvPr/>
        </p:nvSpPr>
        <p:spPr bwMode="auto">
          <a:xfrm>
            <a:off x="623888" y="1371600"/>
            <a:ext cx="2881312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623888" y="4038600"/>
            <a:ext cx="2881312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383" name="Text Box 17"/>
          <p:cNvSpPr txBox="1">
            <a:spLocks noChangeArrowheads="1"/>
          </p:cNvSpPr>
          <p:nvPr/>
        </p:nvSpPr>
        <p:spPr bwMode="auto">
          <a:xfrm>
            <a:off x="611188" y="904875"/>
            <a:ext cx="1412875" cy="466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階層関係</a:t>
            </a:r>
          </a:p>
        </p:txBody>
      </p:sp>
      <p:sp>
        <p:nvSpPr>
          <p:cNvPr id="58384" name="Text Box 18"/>
          <p:cNvSpPr txBox="1">
            <a:spLocks noChangeArrowheads="1"/>
          </p:cNvSpPr>
          <p:nvPr/>
        </p:nvSpPr>
        <p:spPr bwMode="auto">
          <a:xfrm>
            <a:off x="609600" y="3571875"/>
            <a:ext cx="1717675" cy="466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非階層関係</a:t>
            </a:r>
          </a:p>
        </p:txBody>
      </p:sp>
      <p:sp>
        <p:nvSpPr>
          <p:cNvPr id="58385" name="Text Box 20"/>
          <p:cNvSpPr txBox="1">
            <a:spLocks noChangeArrowheads="1"/>
          </p:cNvSpPr>
          <p:nvPr/>
        </p:nvSpPr>
        <p:spPr bwMode="auto">
          <a:xfrm>
            <a:off x="5867400" y="479742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attribute</a:t>
            </a:r>
          </a:p>
        </p:txBody>
      </p:sp>
      <p:sp>
        <p:nvSpPr>
          <p:cNvPr id="58386" name="Oval 21"/>
          <p:cNvSpPr>
            <a:spLocks noChangeArrowheads="1"/>
          </p:cNvSpPr>
          <p:nvPr/>
        </p:nvSpPr>
        <p:spPr bwMode="auto">
          <a:xfrm>
            <a:off x="5795963" y="2062163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act</a:t>
            </a:r>
          </a:p>
        </p:txBody>
      </p:sp>
      <p:sp>
        <p:nvSpPr>
          <p:cNvPr id="58387" name="Oval 22"/>
          <p:cNvSpPr>
            <a:spLocks noChangeArrowheads="1"/>
          </p:cNvSpPr>
          <p:nvPr/>
        </p:nvSpPr>
        <p:spPr bwMode="auto">
          <a:xfrm>
            <a:off x="5221288" y="2925763"/>
            <a:ext cx="898525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aim</a:t>
            </a:r>
          </a:p>
        </p:txBody>
      </p:sp>
      <p:sp>
        <p:nvSpPr>
          <p:cNvPr id="58388" name="Oval 23"/>
          <p:cNvSpPr>
            <a:spLocks noChangeArrowheads="1"/>
          </p:cNvSpPr>
          <p:nvPr/>
        </p:nvSpPr>
        <p:spPr bwMode="auto">
          <a:xfrm>
            <a:off x="6805613" y="2925763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/>
              <a:t>behavior</a:t>
            </a:r>
          </a:p>
        </p:txBody>
      </p:sp>
      <p:cxnSp>
        <p:nvCxnSpPr>
          <p:cNvPr id="58389" name="AutoShape 24"/>
          <p:cNvCxnSpPr>
            <a:cxnSpLocks noChangeShapeType="1"/>
            <a:stCxn id="58387" idx="0"/>
            <a:endCxn id="58386" idx="4"/>
          </p:cNvCxnSpPr>
          <p:nvPr/>
        </p:nvCxnSpPr>
        <p:spPr bwMode="auto">
          <a:xfrm flipV="1">
            <a:off x="5670550" y="2493963"/>
            <a:ext cx="9906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5"/>
          <p:cNvCxnSpPr>
            <a:cxnSpLocks noChangeShapeType="1"/>
            <a:stCxn id="58388" idx="0"/>
            <a:endCxn id="58386" idx="4"/>
          </p:cNvCxnSpPr>
          <p:nvPr/>
        </p:nvCxnSpPr>
        <p:spPr bwMode="auto">
          <a:xfrm flipH="1" flipV="1">
            <a:off x="6661150" y="2493963"/>
            <a:ext cx="100965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6"/>
          <p:cNvCxnSpPr>
            <a:cxnSpLocks noChangeShapeType="1"/>
            <a:stCxn id="58387" idx="0"/>
            <a:endCxn id="58409" idx="3"/>
          </p:cNvCxnSpPr>
          <p:nvPr/>
        </p:nvCxnSpPr>
        <p:spPr bwMode="auto">
          <a:xfrm flipV="1">
            <a:off x="5670550" y="1709738"/>
            <a:ext cx="377825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7"/>
          <p:cNvCxnSpPr>
            <a:cxnSpLocks noChangeShapeType="1"/>
            <a:stCxn id="58386" idx="0"/>
            <a:endCxn id="58409" idx="4"/>
          </p:cNvCxnSpPr>
          <p:nvPr/>
        </p:nvCxnSpPr>
        <p:spPr bwMode="auto">
          <a:xfrm flipV="1">
            <a:off x="6661150" y="1773238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8"/>
          <p:cNvCxnSpPr>
            <a:cxnSpLocks noChangeShapeType="1"/>
            <a:stCxn id="58388" idx="0"/>
            <a:endCxn id="58409" idx="5"/>
          </p:cNvCxnSpPr>
          <p:nvPr/>
        </p:nvCxnSpPr>
        <p:spPr bwMode="auto">
          <a:xfrm flipH="1" flipV="1">
            <a:off x="7272338" y="1709738"/>
            <a:ext cx="398462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30"/>
          <p:cNvCxnSpPr>
            <a:cxnSpLocks noChangeShapeType="1"/>
            <a:stCxn id="58385" idx="2"/>
            <a:endCxn id="58411" idx="0"/>
          </p:cNvCxnSpPr>
          <p:nvPr/>
        </p:nvCxnSpPr>
        <p:spPr bwMode="auto">
          <a:xfrm flipH="1">
            <a:off x="5168900" y="5254625"/>
            <a:ext cx="134143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31"/>
          <p:cNvCxnSpPr>
            <a:cxnSpLocks noChangeShapeType="1"/>
            <a:stCxn id="58385" idx="2"/>
            <a:endCxn id="58412" idx="0"/>
          </p:cNvCxnSpPr>
          <p:nvPr/>
        </p:nvCxnSpPr>
        <p:spPr bwMode="auto">
          <a:xfrm>
            <a:off x="6510338" y="5254625"/>
            <a:ext cx="1482725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6" name="Text Box 32"/>
          <p:cNvSpPr txBox="1">
            <a:spLocks noChangeArrowheads="1"/>
          </p:cNvSpPr>
          <p:nvPr/>
        </p:nvSpPr>
        <p:spPr bwMode="auto">
          <a:xfrm>
            <a:off x="4643438" y="5157788"/>
            <a:ext cx="1509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rdfs:domain</a:t>
            </a:r>
          </a:p>
        </p:txBody>
      </p:sp>
      <p:sp>
        <p:nvSpPr>
          <p:cNvPr id="58397" name="Text Box 33"/>
          <p:cNvSpPr txBox="1">
            <a:spLocks noChangeArrowheads="1"/>
          </p:cNvSpPr>
          <p:nvPr/>
        </p:nvSpPr>
        <p:spPr bwMode="auto">
          <a:xfrm>
            <a:off x="7019925" y="5157788"/>
            <a:ext cx="132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rdfs:range</a:t>
            </a:r>
          </a:p>
        </p:txBody>
      </p:sp>
      <p:sp>
        <p:nvSpPr>
          <p:cNvPr id="58398" name="Oval 34"/>
          <p:cNvSpPr>
            <a:spLocks noChangeArrowheads="1"/>
          </p:cNvSpPr>
          <p:nvPr/>
        </p:nvSpPr>
        <p:spPr bwMode="auto">
          <a:xfrm>
            <a:off x="5651500" y="4149725"/>
            <a:ext cx="1728788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/>
              <a:t>owl:ObjectProperty</a:t>
            </a:r>
          </a:p>
        </p:txBody>
      </p:sp>
      <p:sp>
        <p:nvSpPr>
          <p:cNvPr id="58399" name="Rectangle 35"/>
          <p:cNvSpPr>
            <a:spLocks noChangeArrowheads="1"/>
          </p:cNvSpPr>
          <p:nvPr/>
        </p:nvSpPr>
        <p:spPr bwMode="auto">
          <a:xfrm>
            <a:off x="4356100" y="1341438"/>
            <a:ext cx="4537075" cy="1943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8400" name="AutoShape 36"/>
          <p:cNvCxnSpPr>
            <a:cxnSpLocks noChangeShapeType="1"/>
            <a:stCxn id="58385" idx="0"/>
            <a:endCxn id="58398" idx="4"/>
          </p:cNvCxnSpPr>
          <p:nvPr/>
        </p:nvCxnSpPr>
        <p:spPr bwMode="auto">
          <a:xfrm flipV="1">
            <a:off x="6510338" y="4581525"/>
            <a:ext cx="63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1" name="Rectangle 37"/>
          <p:cNvSpPr>
            <a:spLocks noChangeArrowheads="1"/>
          </p:cNvSpPr>
          <p:nvPr/>
        </p:nvSpPr>
        <p:spPr bwMode="auto">
          <a:xfrm>
            <a:off x="4356100" y="4038600"/>
            <a:ext cx="4537075" cy="2054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8402" name="AutoShape 38"/>
          <p:cNvCxnSpPr>
            <a:cxnSpLocks noChangeShapeType="1"/>
          </p:cNvCxnSpPr>
          <p:nvPr/>
        </p:nvCxnSpPr>
        <p:spPr bwMode="auto">
          <a:xfrm>
            <a:off x="6659563" y="64595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Text Box 39"/>
          <p:cNvSpPr txBox="1">
            <a:spLocks noChangeArrowheads="1"/>
          </p:cNvSpPr>
          <p:nvPr/>
        </p:nvSpPr>
        <p:spPr bwMode="auto">
          <a:xfrm>
            <a:off x="7812088" y="62372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rdf:type</a:t>
            </a:r>
          </a:p>
        </p:txBody>
      </p:sp>
      <p:sp>
        <p:nvSpPr>
          <p:cNvPr id="58404" name="Rectangle 40"/>
          <p:cNvSpPr>
            <a:spLocks noChangeArrowheads="1"/>
          </p:cNvSpPr>
          <p:nvPr/>
        </p:nvSpPr>
        <p:spPr bwMode="auto">
          <a:xfrm>
            <a:off x="6515100" y="6172200"/>
            <a:ext cx="2376488" cy="503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8405" name="Text Box 41"/>
          <p:cNvSpPr txBox="1">
            <a:spLocks noChangeArrowheads="1"/>
          </p:cNvSpPr>
          <p:nvPr/>
        </p:nvSpPr>
        <p:spPr bwMode="auto">
          <a:xfrm>
            <a:off x="7011988" y="2276475"/>
            <a:ext cx="180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rdfs:subClassOf</a:t>
            </a:r>
          </a:p>
        </p:txBody>
      </p:sp>
      <p:sp>
        <p:nvSpPr>
          <p:cNvPr id="58406" name="Text Box 42"/>
          <p:cNvSpPr txBox="1">
            <a:spLocks noChangeArrowheads="1"/>
          </p:cNvSpPr>
          <p:nvPr/>
        </p:nvSpPr>
        <p:spPr bwMode="auto">
          <a:xfrm>
            <a:off x="4427538" y="2276475"/>
            <a:ext cx="1809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rdfs:subClassOf</a:t>
            </a:r>
          </a:p>
        </p:txBody>
      </p:sp>
      <p:sp>
        <p:nvSpPr>
          <p:cNvPr id="58407" name="Text Box 43"/>
          <p:cNvSpPr txBox="1">
            <a:spLocks noChangeArrowheads="1"/>
          </p:cNvSpPr>
          <p:nvPr/>
        </p:nvSpPr>
        <p:spPr bwMode="auto">
          <a:xfrm>
            <a:off x="4356100" y="855663"/>
            <a:ext cx="3221038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階層関係 </a:t>
            </a:r>
            <a:r>
              <a:rPr lang="en-US" altLang="ja-JP" sz="2400"/>
              <a:t>(RDF</a:t>
            </a:r>
            <a:r>
              <a:rPr lang="ja-JP" altLang="en-US" sz="2400"/>
              <a:t>モデル</a:t>
            </a:r>
            <a:r>
              <a:rPr lang="en-US" altLang="ja-JP" sz="2400"/>
              <a:t>)</a:t>
            </a:r>
          </a:p>
        </p:txBody>
      </p:sp>
      <p:sp>
        <p:nvSpPr>
          <p:cNvPr id="58408" name="Text Box 44"/>
          <p:cNvSpPr txBox="1">
            <a:spLocks noChangeArrowheads="1"/>
          </p:cNvSpPr>
          <p:nvPr/>
        </p:nvSpPr>
        <p:spPr bwMode="auto">
          <a:xfrm>
            <a:off x="4356100" y="3581400"/>
            <a:ext cx="3529013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非階層関係 </a:t>
            </a:r>
            <a:r>
              <a:rPr lang="en-US" altLang="ja-JP" sz="2400"/>
              <a:t>(RDF</a:t>
            </a:r>
            <a:r>
              <a:rPr lang="ja-JP" altLang="en-US" sz="2400"/>
              <a:t>モデル</a:t>
            </a:r>
            <a:r>
              <a:rPr lang="en-US" altLang="ja-JP" sz="2400"/>
              <a:t>)</a:t>
            </a:r>
          </a:p>
        </p:txBody>
      </p:sp>
      <p:sp>
        <p:nvSpPr>
          <p:cNvPr id="58409" name="Oval 45"/>
          <p:cNvSpPr>
            <a:spLocks noChangeArrowheads="1"/>
          </p:cNvSpPr>
          <p:nvPr/>
        </p:nvSpPr>
        <p:spPr bwMode="auto">
          <a:xfrm>
            <a:off x="5795963" y="1341438"/>
            <a:ext cx="1728787" cy="431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/>
              <a:t>owl:Class</a:t>
            </a:r>
          </a:p>
        </p:txBody>
      </p:sp>
      <p:cxnSp>
        <p:nvCxnSpPr>
          <p:cNvPr id="58410" name="AutoShape 46"/>
          <p:cNvCxnSpPr>
            <a:cxnSpLocks noChangeShapeType="1"/>
            <a:stCxn id="58411" idx="3"/>
            <a:endCxn id="58413" idx="1"/>
          </p:cNvCxnSpPr>
          <p:nvPr/>
        </p:nvCxnSpPr>
        <p:spPr bwMode="auto">
          <a:xfrm>
            <a:off x="5548313" y="5889625"/>
            <a:ext cx="392112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47"/>
          <p:cNvSpPr txBox="1">
            <a:spLocks noChangeArrowheads="1"/>
          </p:cNvSpPr>
          <p:nvPr/>
        </p:nvSpPr>
        <p:spPr bwMode="auto">
          <a:xfrm>
            <a:off x="4787900" y="566102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time</a:t>
            </a:r>
          </a:p>
        </p:txBody>
      </p:sp>
      <p:sp>
        <p:nvSpPr>
          <p:cNvPr id="58412" name="Text Box 48"/>
          <p:cNvSpPr txBox="1">
            <a:spLocks noChangeArrowheads="1"/>
          </p:cNvSpPr>
          <p:nvPr/>
        </p:nvSpPr>
        <p:spPr bwMode="auto">
          <a:xfrm>
            <a:off x="7596188" y="56610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400"/>
              <a:t>offer</a:t>
            </a:r>
          </a:p>
        </p:txBody>
      </p:sp>
      <p:sp>
        <p:nvSpPr>
          <p:cNvPr id="58413" name="Rectangle 49"/>
          <p:cNvSpPr>
            <a:spLocks noChangeArrowheads="1"/>
          </p:cNvSpPr>
          <p:nvPr/>
        </p:nvSpPr>
        <p:spPr bwMode="auto">
          <a:xfrm>
            <a:off x="5940425" y="5695950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2000"/>
              <a:t>owl:Class</a:t>
            </a:r>
          </a:p>
        </p:txBody>
      </p:sp>
      <p:cxnSp>
        <p:nvCxnSpPr>
          <p:cNvPr id="58414" name="AutoShape 50"/>
          <p:cNvCxnSpPr>
            <a:cxnSpLocks noChangeShapeType="1"/>
            <a:stCxn id="58412" idx="1"/>
            <a:endCxn id="58413" idx="3"/>
          </p:cNvCxnSpPr>
          <p:nvPr/>
        </p:nvCxnSpPr>
        <p:spPr bwMode="auto">
          <a:xfrm flipH="1">
            <a:off x="7213600" y="5889625"/>
            <a:ext cx="3825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正方形/長方形 46"/>
          <p:cNvSpPr/>
          <p:nvPr/>
        </p:nvSpPr>
        <p:spPr>
          <a:xfrm>
            <a:off x="9525000" y="1306513"/>
            <a:ext cx="6400800" cy="50165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/>
              <a:t>&lt;</a:t>
            </a:r>
            <a:r>
              <a:rPr lang="en-US" altLang="ja-JP" sz="1600" dirty="0" err="1"/>
              <a:t>rdf:RDF</a:t>
            </a:r>
            <a:endParaRPr lang="en-US" altLang="ja-JP" sz="1600" dirty="0"/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xmlns:rdf</a:t>
            </a:r>
            <a:r>
              <a:rPr lang="en-US" altLang="ja-JP" sz="1600" dirty="0"/>
              <a:t>="http://www.w3.org/1999/02/22-rdf-syntax-ns#"</a:t>
            </a:r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xmlns:owl</a:t>
            </a:r>
            <a:r>
              <a:rPr lang="en-US" altLang="ja-JP" sz="1600" dirty="0"/>
              <a:t>="http://www.w3.org/2002/07/owl#"</a:t>
            </a:r>
          </a:p>
          <a:p>
            <a:pPr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xmlns:rdfs</a:t>
            </a:r>
            <a:r>
              <a:rPr lang="en-US" altLang="ja-JP" sz="1600" dirty="0"/>
              <a:t>="http://www.w3.org/2000/01/rdf-schema#"</a:t>
            </a:r>
          </a:p>
          <a:p>
            <a:pPr>
              <a:defRPr/>
            </a:pPr>
            <a:r>
              <a:rPr lang="en-US" altLang="ja-JP" sz="1600" dirty="0"/>
              <a:t>  </a:t>
            </a:r>
            <a:r>
              <a:rPr lang="en-US" altLang="ja-JP" sz="1600" dirty="0" err="1"/>
              <a:t>xml:base</a:t>
            </a:r>
            <a:r>
              <a:rPr lang="en-US" altLang="ja-JP" sz="1600" dirty="0"/>
              <a:t>="http://www.yamaguti.comp.ae.keio.ac.jp/mmm/doddle/"&gt;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="behavior"&gt;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  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="act"/&gt;</a:t>
            </a:r>
          </a:p>
          <a:p>
            <a:pPr>
              <a:defRPr/>
            </a:pPr>
            <a:r>
              <a:rPr lang="en-US" altLang="ja-JP" sz="1600" dirty="0"/>
              <a:t>    &lt;/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="time"/&gt;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="aim"&gt;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rdfs:subClassOf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="#act"/&gt;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owl:Class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="offer"/&gt;</a:t>
            </a:r>
          </a:p>
          <a:p>
            <a:pPr>
              <a:defRPr/>
            </a:pPr>
            <a:r>
              <a:rPr lang="en-US" altLang="ja-JP" sz="1600" dirty="0"/>
              <a:t>  &lt;</a:t>
            </a:r>
            <a:r>
              <a:rPr lang="en-US" altLang="ja-JP" sz="1600" dirty="0" err="1"/>
              <a:t>owl:ObjectProperty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rdf:ID</a:t>
            </a:r>
            <a:r>
              <a:rPr lang="en-US" altLang="ja-JP" sz="1600" dirty="0"/>
              <a:t>="attribute"&gt;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rdfs:domain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="#time"/&gt;</a:t>
            </a:r>
          </a:p>
          <a:p>
            <a:pPr>
              <a:defRPr/>
            </a:pPr>
            <a:r>
              <a:rPr lang="en-US" altLang="ja-JP" sz="1600" dirty="0"/>
              <a:t>    &lt;</a:t>
            </a:r>
            <a:r>
              <a:rPr lang="en-US" altLang="ja-JP" sz="1600" dirty="0" err="1"/>
              <a:t>rdfs:range</a:t>
            </a:r>
            <a:r>
              <a:rPr lang="en-US" altLang="ja-JP" sz="1600" dirty="0"/>
              <a:t> </a:t>
            </a:r>
            <a:r>
              <a:rPr lang="en-US" altLang="ja-JP" sz="1600" dirty="0" err="1"/>
              <a:t>rdf:resource</a:t>
            </a:r>
            <a:r>
              <a:rPr lang="en-US" altLang="ja-JP" sz="1600" dirty="0"/>
              <a:t>="#offer"/&gt;</a:t>
            </a:r>
          </a:p>
          <a:p>
            <a:pPr>
              <a:defRPr/>
            </a:pPr>
            <a:r>
              <a:rPr lang="en-US" altLang="ja-JP" sz="1600" dirty="0"/>
              <a:t>  &lt;/</a:t>
            </a:r>
            <a:r>
              <a:rPr lang="en-US" altLang="ja-JP" sz="1600" dirty="0" err="1"/>
              <a:t>owl:ObjectProperty</a:t>
            </a:r>
            <a:r>
              <a:rPr lang="en-US" altLang="ja-JP" sz="1600" dirty="0"/>
              <a:t>&gt;</a:t>
            </a:r>
          </a:p>
          <a:p>
            <a:pPr>
              <a:defRPr/>
            </a:pPr>
            <a:r>
              <a:rPr lang="en-US" altLang="ja-JP" sz="1600" dirty="0"/>
              <a:t>&lt;/</a:t>
            </a:r>
            <a:r>
              <a:rPr lang="en-US" altLang="ja-JP" sz="1600" dirty="0" err="1"/>
              <a:t>rdf:RDF</a:t>
            </a:r>
            <a:r>
              <a:rPr lang="en-US" altLang="ja-JP" sz="1600" dirty="0"/>
              <a:t>&gt;</a:t>
            </a:r>
          </a:p>
        </p:txBody>
      </p:sp>
      <p:sp>
        <p:nvSpPr>
          <p:cNvPr id="58416" name="Text Box 43"/>
          <p:cNvSpPr txBox="1">
            <a:spLocks noChangeArrowheads="1"/>
          </p:cNvSpPr>
          <p:nvPr/>
        </p:nvSpPr>
        <p:spPr bwMode="auto">
          <a:xfrm>
            <a:off x="9525000" y="838200"/>
            <a:ext cx="4735513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/>
              <a:t> </a:t>
            </a:r>
            <a:r>
              <a:rPr lang="en-US" altLang="ja-JP" sz="2400"/>
              <a:t>OWL</a:t>
            </a:r>
            <a:r>
              <a:rPr lang="ja-JP" altLang="en-US" sz="2400"/>
              <a:t>オントロジー</a:t>
            </a:r>
            <a:r>
              <a:rPr lang="en-US" altLang="ja-JP" sz="2400"/>
              <a:t>(RDF/XML</a:t>
            </a:r>
            <a:r>
              <a:rPr lang="ja-JP" altLang="en-US" sz="2400"/>
              <a:t>形式</a:t>
            </a:r>
            <a:r>
              <a:rPr lang="en-US" altLang="ja-JP" sz="2400"/>
              <a:t>)</a:t>
            </a:r>
          </a:p>
        </p:txBody>
      </p:sp>
      <p:sp>
        <p:nvSpPr>
          <p:cNvPr id="49" name="AutoShape 146"/>
          <p:cNvSpPr>
            <a:spLocks noChangeArrowheads="1"/>
          </p:cNvSpPr>
          <p:nvPr/>
        </p:nvSpPr>
        <p:spPr bwMode="auto">
          <a:xfrm>
            <a:off x="3581400" y="19050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0" name="AutoShape 146"/>
          <p:cNvSpPr>
            <a:spLocks noChangeArrowheads="1"/>
          </p:cNvSpPr>
          <p:nvPr/>
        </p:nvSpPr>
        <p:spPr bwMode="auto">
          <a:xfrm>
            <a:off x="3581400" y="46482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AutoShape 146"/>
          <p:cNvSpPr>
            <a:spLocks noChangeArrowheads="1"/>
          </p:cNvSpPr>
          <p:nvPr/>
        </p:nvSpPr>
        <p:spPr bwMode="auto">
          <a:xfrm>
            <a:off x="8839200" y="3276600"/>
            <a:ext cx="685800" cy="8382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-152400" y="4395787"/>
            <a:ext cx="110490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Java VM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677400" y="3215556"/>
            <a:ext cx="1219200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Apache</a:t>
            </a:r>
          </a:p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Jena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458200" y="3215556"/>
            <a:ext cx="1219200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Meiryo" charset="-128"/>
                <a:ea typeface="Meiryo" charset="-128"/>
                <a:cs typeface="Meiryo" charset="-128"/>
              </a:rPr>
              <a:t>MR</a:t>
            </a:r>
            <a:r>
              <a:rPr lang="en-US" altLang="ja-JP" sz="2000" baseline="30000">
                <a:latin typeface="Meiryo" charset="-128"/>
                <a:ea typeface="Meiryo" charset="-128"/>
                <a:cs typeface="Meiryo" charset="-128"/>
              </a:rPr>
              <a:t>3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8458200" y="2556134"/>
            <a:ext cx="1219200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視覚化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677400" y="2556134"/>
            <a:ext cx="1219200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変換</a:t>
            </a:r>
            <a:endParaRPr lang="en-US" altLang="ja-JP" b="1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779958" y="2556134"/>
            <a:ext cx="2678242" cy="659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 dirty="0" smtClean="0">
                <a:latin typeface="Meiryo" charset="-128"/>
                <a:ea typeface="Meiryo" charset="-128"/>
                <a:cs typeface="Meiryo" charset="-128"/>
              </a:rPr>
              <a:t>オントロジー構築</a:t>
            </a:r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・洗練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b="1" dirty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978702" y="2556134"/>
            <a:ext cx="3807502" cy="3714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入力モジュール</a:t>
            </a:r>
            <a:endParaRPr lang="en-US" altLang="ja-JP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779958" y="3215556"/>
            <a:ext cx="2678242" cy="646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extJWNL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981200" y="3215557"/>
            <a:ext cx="17526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Stanford Parser</a:t>
            </a:r>
            <a:endParaRPr lang="en-US" altLang="ja-JP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5" name="Rectangle 9"/>
          <p:cNvSpPr>
            <a:spLocks noChangeArrowheads="1"/>
          </p:cNvSpPr>
          <p:nvPr/>
        </p:nvSpPr>
        <p:spPr bwMode="auto">
          <a:xfrm>
            <a:off x="-152400" y="3862387"/>
            <a:ext cx="11049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Java Swing</a:t>
            </a:r>
          </a:p>
        </p:txBody>
      </p:sp>
      <p:sp>
        <p:nvSpPr>
          <p:cNvPr id="59406" name="Rectangle 9"/>
          <p:cNvSpPr>
            <a:spLocks noChangeArrowheads="1"/>
          </p:cNvSpPr>
          <p:nvPr/>
        </p:nvSpPr>
        <p:spPr bwMode="auto">
          <a:xfrm>
            <a:off x="-152400" y="3215557"/>
            <a:ext cx="2133600" cy="646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>
                <a:latin typeface="Meiryo" charset="-128"/>
                <a:ea typeface="Meiryo" charset="-128"/>
                <a:cs typeface="Meiryo" charset="-128"/>
              </a:rPr>
              <a:t>Swoogle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</a:p>
          <a:p>
            <a:pPr algn="ctr" eaLnBrk="1" hangingPunct="1"/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Web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サービス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7" name="Rectangle 8"/>
          <p:cNvSpPr>
            <a:spLocks noChangeArrowheads="1"/>
          </p:cNvSpPr>
          <p:nvPr/>
        </p:nvSpPr>
        <p:spPr bwMode="auto">
          <a:xfrm>
            <a:off x="-153649" y="2556134"/>
            <a:ext cx="2133600" cy="6720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latin typeface="Meiryo" charset="-128"/>
                <a:ea typeface="Meiryo" charset="-128"/>
                <a:cs typeface="Meiryo" charset="-128"/>
              </a:rPr>
              <a:t>オントロジー</a:t>
            </a:r>
            <a:r>
              <a:rPr lang="ja-JP" altLang="en-US" sz="2000" b="1" dirty="0" smtClean="0">
                <a:latin typeface="Meiryo" charset="-128"/>
                <a:ea typeface="Meiryo" charset="-128"/>
                <a:cs typeface="Meiryo" charset="-128"/>
              </a:rPr>
              <a:t>選択</a:t>
            </a:r>
            <a:endParaRPr lang="en-US" altLang="ja-JP" sz="20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ctr" eaLnBrk="1" hangingPunct="1"/>
            <a:r>
              <a:rPr lang="ja-JP" altLang="en-US" sz="2000" b="1" dirty="0" smtClean="0">
                <a:latin typeface="Meiryo" charset="-128"/>
                <a:ea typeface="Meiryo" charset="-128"/>
                <a:cs typeface="Meiryo" charset="-128"/>
              </a:rPr>
              <a:t>モジュール</a:t>
            </a:r>
            <a:endParaRPr lang="en-US" altLang="ja-JP" sz="2000" b="1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8" name="Rectangle 10"/>
          <p:cNvSpPr>
            <a:spLocks noChangeArrowheads="1"/>
          </p:cNvSpPr>
          <p:nvPr/>
        </p:nvSpPr>
        <p:spPr bwMode="auto">
          <a:xfrm>
            <a:off x="1978702" y="2927557"/>
            <a:ext cx="175010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Meiryo" charset="-128"/>
                <a:ea typeface="Meiryo" charset="-128"/>
                <a:cs typeface="Meiryo" charset="-128"/>
              </a:rPr>
              <a:t>CaboCha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9409" name="Rectangle 10"/>
          <p:cNvSpPr>
            <a:spLocks noChangeArrowheads="1"/>
          </p:cNvSpPr>
          <p:nvPr/>
        </p:nvSpPr>
        <p:spPr bwMode="auto">
          <a:xfrm>
            <a:off x="1978702" y="3538387"/>
            <a:ext cx="17526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Apache POI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733800" y="3538387"/>
            <a:ext cx="2054902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Apache </a:t>
            </a:r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PDFBox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731302" y="3215557"/>
            <a:ext cx="2057400" cy="3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 dirty="0" err="1" smtClean="0">
                <a:latin typeface="Meiryo" charset="-128"/>
                <a:ea typeface="Meiryo" charset="-128"/>
                <a:cs typeface="Meiryo" charset="-128"/>
              </a:rPr>
              <a:t>lucene-gosen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736298" y="2927557"/>
            <a:ext cx="2049906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言選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170826" y="1476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0" y="304800"/>
            <a:ext cx="92964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?label ?description 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{?concept rdfs:label ?label} UNION {?concept rdfs:comment ?description} UNION  {?concept daml03:label ?label} UNION   </a:t>
            </a:r>
          </a:p>
          <a:p>
            <a:pPr eaLnBrk="1" hangingPunct="1"/>
            <a:r>
              <a:rPr lang="en-US" altLang="ja-JP" sz="1200"/>
              <a:t>   {?concept daml03:comment ?description} UNION {?concept daml10:label ?label} UNION  {?concept daml10:comment ?description} 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0" y="0"/>
            <a:ext cx="238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ラベル・説明抽出テンプレート</a:t>
            </a:r>
          </a:p>
        </p:txBody>
      </p:sp>
      <p:sp>
        <p:nvSpPr>
          <p:cNvPr id="60420" name="Rectangle 10"/>
          <p:cNvSpPr>
            <a:spLocks noChangeArrowheads="1"/>
          </p:cNvSpPr>
          <p:nvPr/>
        </p:nvSpPr>
        <p:spPr bwMode="auto">
          <a:xfrm>
            <a:off x="0" y="2362200"/>
            <a:ext cx="111252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 rdfs: &lt;http://www.w3.org/2000/01/rdf-schema#&gt; 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?subConcept </a:t>
            </a:r>
          </a:p>
          <a:p>
            <a:pPr eaLnBrk="1" hangingPunct="1"/>
            <a:r>
              <a:rPr lang="en-US" altLang="ja-JP" sz="1200"/>
              <a:t>WHERE { </a:t>
            </a:r>
          </a:p>
          <a:p>
            <a:pPr eaLnBrk="1" hangingPunct="1"/>
            <a:r>
              <a:rPr lang="en-US" altLang="ja-JP" sz="1200"/>
              <a:t>    {?subConcept rdfs:subClassOf ?concept} UNION {?subConcept rdfs:subPropertyOf ?concept} UNION {?subConcept daml03:subClassOf ?concept} UNION</a:t>
            </a:r>
          </a:p>
          <a:p>
            <a:pPr eaLnBrk="1" hangingPunct="1"/>
            <a:r>
              <a:rPr lang="en-US" altLang="ja-JP" sz="1200"/>
              <a:t>    {?subConcept daml03:subPropertyOf ?concept} UNION {?subConcept daml10:subClassOf ?concept} UNION {?subConcept daml10:subPropertyOf ?concept}</a:t>
            </a:r>
          </a:p>
          <a:p>
            <a:pPr eaLnBrk="1" hangingPunct="1"/>
            <a:r>
              <a:rPr lang="en-US" altLang="ja-JP" sz="1200"/>
              <a:t>}                	</a:t>
            </a:r>
          </a:p>
        </p:txBody>
      </p:sp>
      <p:sp>
        <p:nvSpPr>
          <p:cNvPr id="60421" name="Text Box 11"/>
          <p:cNvSpPr txBox="1">
            <a:spLocks noChangeArrowheads="1"/>
          </p:cNvSpPr>
          <p:nvPr/>
        </p:nvSpPr>
        <p:spPr bwMode="auto">
          <a:xfrm>
            <a:off x="0" y="2057400"/>
            <a:ext cx="2601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上位・下位関係抽出テンプレート</a:t>
            </a:r>
          </a:p>
        </p:txBody>
      </p: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0" y="4565650"/>
            <a:ext cx="106680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rdf: &lt;http://www.w3.org/1999/02/22-rdf-syntax-ns#&gt;</a:t>
            </a:r>
          </a:p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en-US" altLang="ja-JP" sz="1200"/>
              <a:t>PREFIX owl: &lt;http://www.w3.org/2002/07/owl#&gt;</a:t>
            </a:r>
          </a:p>
          <a:p>
            <a:pPr eaLnBrk="1" hangingPunct="1"/>
            <a:r>
              <a:rPr lang="en-US" altLang="ja-JP" sz="1200"/>
              <a:t>PREFIX daml03: &lt;http://www.daml.org/2001/03/daml+oil#&gt;</a:t>
            </a:r>
          </a:p>
          <a:p>
            <a:pPr eaLnBrk="1" hangingPunct="1"/>
            <a:r>
              <a:rPr lang="en-US" altLang="ja-JP" sz="1200"/>
              <a:t>PREFIX daml10: &lt;http://www.w3.org/2001/10/daml+oil#&gt;</a:t>
            </a:r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?class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 {?class rdf:type rdfs:Class} UNION {?class rdf:type owl:Class} UNION  {?class rdf:type owl:Restriction} UNION {?class rdf:type owl:DataRange} UNION </a:t>
            </a:r>
          </a:p>
          <a:p>
            <a:pPr eaLnBrk="1" hangingPunct="1"/>
            <a:r>
              <a:rPr lang="en-US" altLang="ja-JP" sz="1200"/>
              <a:t>    {?class rdf:type daml03:Class} UNION {?class rdf:type daml03:Datatype} UNION {?class rdf:type daml03:Restriction} UNION </a:t>
            </a:r>
          </a:p>
          <a:p>
            <a:pPr eaLnBrk="1" hangingPunct="1"/>
            <a:r>
              <a:rPr lang="en-US" altLang="ja-JP" sz="1200"/>
              <a:t>    {?class rdf:type daml10:Class} UNION {?class rdf:type daml10:Datatype} UNION {?class rdf:type daml10:Restriction}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0423" name="Text Box 13"/>
          <p:cNvSpPr txBox="1">
            <a:spLocks noChangeArrowheads="1"/>
          </p:cNvSpPr>
          <p:nvPr/>
        </p:nvSpPr>
        <p:spPr bwMode="auto">
          <a:xfrm>
            <a:off x="-76200" y="4162425"/>
            <a:ext cx="1893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クラス抽出テンプレート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33400"/>
            <a:ext cx="113157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rdf: &lt;http://www.w3.org/1999/02/22-rdf-syntax-ns#&gt;</a:t>
            </a:r>
          </a:p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en-US" altLang="ja-JP" sz="1200"/>
              <a:t>PREFIX owl:  &lt;http://www.w3.org/2002/07/owl#&gt;</a:t>
            </a:r>
          </a:p>
          <a:p>
            <a:pPr eaLnBrk="1" hangingPunct="1"/>
            <a:r>
              <a:rPr lang="en-US" altLang="ja-JP" sz="1200"/>
              <a:t>PREFIX daml03: &lt;http://www.daml.org/2001/03/daml+oil#&gt;</a:t>
            </a:r>
          </a:p>
          <a:p>
            <a:pPr eaLnBrk="1" hangingPunct="1"/>
            <a:r>
              <a:rPr lang="en-US" altLang="ja-JP" sz="1200"/>
              <a:t>PREFIX daml10: &lt;http://www.w3.org/2001/10/daml+oil#&gt;</a:t>
            </a:r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?property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{?property rdf:type rdf:Property} UNION {?property rdf:type owl:ObjectProperty} UNION  {?property rdf:type owl:DatatypeProperty} UNION</a:t>
            </a:r>
          </a:p>
          <a:p>
            <a:pPr eaLnBrk="1" hangingPunct="1"/>
            <a:r>
              <a:rPr lang="en-US" altLang="ja-JP" sz="1200"/>
              <a:t>   {?property rdf:type owl:AnnotationProperty} UNION {?property rdf:type owl:FunctionalProperty} UNION {?property rdf:type owl:InverseFunctionalProperty} UNION         </a:t>
            </a:r>
          </a:p>
          <a:p>
            <a:pPr eaLnBrk="1" hangingPunct="1"/>
            <a:r>
              <a:rPr lang="en-US" altLang="ja-JP" sz="1200"/>
              <a:t>   {?property rdf:type owl:SymmetricProperty} UNION {?property rdf:type owl:OntologyProperty} UNION {?property rdf:type owl:TransitiveProperty} UNION </a:t>
            </a:r>
          </a:p>
          <a:p>
            <a:pPr eaLnBrk="1" hangingPunct="1"/>
            <a:r>
              <a:rPr lang="en-US" altLang="ja-JP" sz="1200"/>
              <a:t>   {?property rdf:type daml03:Property} UNION {?property rdf:type daml03:ObjectProperty} UNION {?property rdf:type daml03:DatatypeProperty} UNION   </a:t>
            </a:r>
          </a:p>
          <a:p>
            <a:pPr eaLnBrk="1" hangingPunct="1"/>
            <a:r>
              <a:rPr lang="en-US" altLang="ja-JP" sz="1200"/>
              <a:t>   {?property rdf:type daml03:TransitiveProperty} UNION {?property rdf:type daml03:DatatypeProperty} UNION {?property rdf:type daml03:UniqueProperty}  UNION </a:t>
            </a:r>
          </a:p>
          <a:p>
            <a:pPr eaLnBrk="1" hangingPunct="1"/>
            <a:r>
              <a:rPr lang="en-US" altLang="ja-JP" sz="1200"/>
              <a:t>   {?property rdf:type daml10:Property} UNION {?property rdf:type daml10:ObjectProperty} UNION {?property rdf:type daml10:DatatypeProperty} UNION  </a:t>
            </a:r>
          </a:p>
          <a:p>
            <a:pPr eaLnBrk="1" hangingPunct="1"/>
            <a:r>
              <a:rPr lang="en-US" altLang="ja-JP" sz="1200"/>
              <a:t>   {?property rdf:type daml10:TransitiveProperty} UNION {?property rdf:type daml10:DatatypeProperty} UNION {?property rdf:type daml10:UniqueProperty}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152400"/>
            <a:ext cx="2784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プロパティ抽出テンプレート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0" y="4495800"/>
            <a:ext cx="9067800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PREFIX rdfs: &lt;http://www.w3.org/2000/01/rdf-schema#&gt;</a:t>
            </a:r>
          </a:p>
          <a:p>
            <a:pPr eaLnBrk="1" hangingPunct="1"/>
            <a:r>
              <a:rPr lang="pt-BR" altLang="ja-JP" sz="1200"/>
              <a:t>PREFIX daml03: &lt;http://www.daml.org/2001/03/daml+oil#&gt;</a:t>
            </a:r>
          </a:p>
          <a:p>
            <a:pPr eaLnBrk="1" hangingPunct="1"/>
            <a:r>
              <a:rPr lang="pt-BR" altLang="ja-JP" sz="1200"/>
              <a:t>PREFIX daml10: &lt;http://www.w3.org/2001/10/daml+oil#&gt;</a:t>
            </a:r>
            <a:endParaRPr lang="en-US" altLang="ja-JP" sz="1200"/>
          </a:p>
          <a:p>
            <a:pPr eaLnBrk="1" hangingPunct="1"/>
            <a:endParaRPr lang="en-US" altLang="ja-JP" sz="1200"/>
          </a:p>
          <a:p>
            <a:pPr eaLnBrk="1" hangingPunct="1"/>
            <a:r>
              <a:rPr lang="en-US" altLang="ja-JP" sz="1200"/>
              <a:t>SELECT ?property ?domain ?range</a:t>
            </a:r>
          </a:p>
          <a:p>
            <a:pPr eaLnBrk="1" hangingPunct="1"/>
            <a:r>
              <a:rPr lang="en-US" altLang="ja-JP" sz="1200"/>
              <a:t>WHERE {</a:t>
            </a:r>
          </a:p>
          <a:p>
            <a:pPr eaLnBrk="1" hangingPunct="1"/>
            <a:r>
              <a:rPr lang="en-US" altLang="ja-JP" sz="1200"/>
              <a:t>    {?property rdfs:domain ?domain} UNION  {?property rdfs:range ?range} UNION {?property daml03:domain ?domain} UNION</a:t>
            </a:r>
          </a:p>
          <a:p>
            <a:pPr eaLnBrk="1" hangingPunct="1"/>
            <a:r>
              <a:rPr lang="en-US" altLang="ja-JP" sz="1200"/>
              <a:t>    {?property daml03:range ?range} UNION {?property daml10:domain ?domain} UNION {?property daml10:range ?range}</a:t>
            </a:r>
          </a:p>
          <a:p>
            <a:pPr eaLnBrk="1" hangingPunct="1"/>
            <a:r>
              <a:rPr lang="en-US" altLang="ja-JP" sz="1200"/>
              <a:t>}</a:t>
            </a:r>
          </a:p>
        </p:txBody>
      </p:sp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76200" y="4038600"/>
            <a:ext cx="315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その他の関係抽出テンプレート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678973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381000" y="1295400"/>
            <a:ext cx="8305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81000" y="2590800"/>
            <a:ext cx="8305800" cy="2667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81000" y="5181600"/>
            <a:ext cx="8305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1600" y="1600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3400" y="44196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7400" y="5345113"/>
            <a:ext cx="573088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40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381000" y="1295400"/>
            <a:ext cx="8458200" cy="243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81000" y="3810000"/>
            <a:ext cx="4572000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29200" y="3810000"/>
            <a:ext cx="3810000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1981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43400" y="3886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29600" y="3897313"/>
            <a:ext cx="573088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31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533400" y="1143000"/>
            <a:ext cx="80010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09600" y="2819400"/>
            <a:ext cx="3124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324600" y="2819400"/>
            <a:ext cx="2133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3400" y="3124200"/>
            <a:ext cx="800100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5791200"/>
            <a:ext cx="4038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0" y="5791200"/>
            <a:ext cx="914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72400" y="1524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3800" y="2743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513" y="2743200"/>
            <a:ext cx="573087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19600" y="4191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4713" y="5715000"/>
            <a:ext cx="573087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（５）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10400" y="5715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（６）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34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7200" y="1295400"/>
            <a:ext cx="64008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0" y="2743200"/>
            <a:ext cx="8382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71600" y="2743200"/>
            <a:ext cx="5486400" cy="205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7200" y="4800600"/>
            <a:ext cx="6400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5334000"/>
            <a:ext cx="1981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6000" y="1524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400" y="3429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96000" y="28194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56313" y="4887913"/>
            <a:ext cx="573087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8600" y="5334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（５）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438400" y="5334000"/>
            <a:ext cx="1752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191000" y="5334000"/>
            <a:ext cx="2667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74913" y="5345113"/>
            <a:ext cx="573087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（６）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84913" y="5334000"/>
            <a:ext cx="573087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（７）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グループ化 257"/>
          <p:cNvGrpSpPr>
            <a:grpSpLocks/>
          </p:cNvGrpSpPr>
          <p:nvPr/>
        </p:nvGrpSpPr>
        <p:grpSpPr bwMode="auto">
          <a:xfrm>
            <a:off x="-304800" y="-642938"/>
            <a:ext cx="10020300" cy="9001126"/>
            <a:chOff x="771090" y="-71462"/>
            <a:chExt cx="7730000" cy="7072362"/>
          </a:xfrm>
        </p:grpSpPr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2785642" y="-71462"/>
              <a:ext cx="3922558" cy="314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入力語セット</a:t>
              </a:r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771090" y="1974160"/>
              <a:ext cx="1285884" cy="5550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クラスの</a:t>
              </a:r>
              <a:endParaRPr lang="en-US" altLang="ja-JP" sz="2000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ja-JP" sz="2000" dirty="0">
                  <a:cs typeface="Arial" pitchFamily="34" charset="0"/>
                </a:rPr>
                <a:t>URI</a:t>
              </a:r>
              <a:r>
                <a:rPr lang="ja-JP" altLang="en-US" sz="2000" dirty="0">
                  <a:cs typeface="Arial" pitchFamily="34" charset="0"/>
                </a:rPr>
                <a:t>セット</a:t>
              </a:r>
              <a:endParaRPr lang="en-US" altLang="ja-JP" sz="2000" dirty="0">
                <a:cs typeface="Arial" pitchFamily="34" charset="0"/>
              </a:endParaRPr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7144176" y="2513007"/>
              <a:ext cx="1356914" cy="5550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プロパティの</a:t>
              </a:r>
              <a:endParaRPr lang="en-US" altLang="ja-JP" sz="2000" dirty="0"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ja-JP" sz="2000" dirty="0">
                  <a:cs typeface="Arial" pitchFamily="34" charset="0"/>
                </a:rPr>
                <a:t>URI</a:t>
              </a:r>
              <a:r>
                <a:rPr lang="ja-JP" altLang="en-US" sz="2000" dirty="0">
                  <a:cs typeface="Arial" pitchFamily="34" charset="0"/>
                </a:rPr>
                <a:t>セット</a:t>
              </a:r>
            </a:p>
          </p:txBody>
        </p: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714612" y="4643446"/>
              <a:ext cx="3786622" cy="314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ja-JP" altLang="en-US" sz="2000" dirty="0">
                  <a:cs typeface="Arial" pitchFamily="34" charset="0"/>
                </a:rPr>
                <a:t>既存オントロジー</a:t>
              </a:r>
            </a:p>
          </p:txBody>
        </p:sp>
        <p:cxnSp>
          <p:nvCxnSpPr>
            <p:cNvPr id="6" name="AutoShape 21"/>
            <p:cNvCxnSpPr>
              <a:cxnSpLocks noChangeShapeType="1"/>
              <a:stCxn id="104" idx="3"/>
              <a:endCxn id="4" idx="0"/>
            </p:cNvCxnSpPr>
            <p:nvPr/>
          </p:nvCxnSpPr>
          <p:spPr bwMode="auto">
            <a:xfrm>
              <a:off x="6857608" y="1107265"/>
              <a:ext cx="965025" cy="1405741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AutoShape 22"/>
            <p:cNvCxnSpPr>
              <a:cxnSpLocks noChangeShapeType="1"/>
              <a:stCxn id="104" idx="1"/>
              <a:endCxn id="3" idx="0"/>
            </p:cNvCxnSpPr>
            <p:nvPr/>
          </p:nvCxnSpPr>
          <p:spPr bwMode="auto">
            <a:xfrm rot="10800000" flipV="1">
              <a:off x="1414032" y="1107265"/>
              <a:ext cx="1157295" cy="866895"/>
            </a:xfrm>
            <a:prstGeom prst="bentConnector2">
              <a:avLst/>
            </a:prstGeom>
            <a:ln w="63500">
              <a:solidFill>
                <a:schemeClr val="tx1"/>
              </a:solidFill>
              <a:headEnd/>
              <a:tailEnd type="triangle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3" idx="3"/>
              <a:endCxn id="38" idx="1"/>
            </p:cNvCxnSpPr>
            <p:nvPr/>
          </p:nvCxnSpPr>
          <p:spPr bwMode="auto">
            <a:xfrm flipV="1">
              <a:off x="2056974" y="2249820"/>
              <a:ext cx="514354" cy="1248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103" idx="0"/>
              <a:endCxn id="2" idx="2"/>
            </p:cNvCxnSpPr>
            <p:nvPr/>
          </p:nvCxnSpPr>
          <p:spPr bwMode="auto">
            <a:xfrm rot="5400000" flipH="1" flipV="1">
              <a:off x="4579223" y="402603"/>
              <a:ext cx="328048" cy="8573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AutoShape 22"/>
            <p:cNvCxnSpPr>
              <a:cxnSpLocks noChangeShapeType="1"/>
              <a:stCxn id="52" idx="2"/>
              <a:endCxn id="141" idx="1"/>
            </p:cNvCxnSpPr>
            <p:nvPr/>
          </p:nvCxnSpPr>
          <p:spPr bwMode="auto">
            <a:xfrm rot="16200000" flipH="1">
              <a:off x="1593681" y="3487137"/>
              <a:ext cx="512653" cy="871952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AutoShape 22"/>
            <p:cNvCxnSpPr>
              <a:cxnSpLocks noChangeShapeType="1"/>
              <a:stCxn id="4" idx="2"/>
              <a:endCxn id="141" idx="3"/>
            </p:cNvCxnSpPr>
            <p:nvPr/>
          </p:nvCxnSpPr>
          <p:spPr bwMode="auto">
            <a:xfrm rot="5400000">
              <a:off x="6820562" y="3177369"/>
              <a:ext cx="1111371" cy="892771"/>
            </a:xfrm>
            <a:prstGeom prst="bentConnector2">
              <a:avLst/>
            </a:prstGeom>
            <a:ln w="63500">
              <a:headEnd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0"/>
              <a:endCxn id="141" idx="2"/>
            </p:cNvCxnSpPr>
            <p:nvPr/>
          </p:nvCxnSpPr>
          <p:spPr bwMode="auto">
            <a:xfrm rot="5400000" flipH="1" flipV="1">
              <a:off x="4463868" y="4500638"/>
              <a:ext cx="286886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71" idx="0"/>
              <a:endCxn id="5" idx="2"/>
            </p:cNvCxnSpPr>
            <p:nvPr/>
          </p:nvCxnSpPr>
          <p:spPr bwMode="auto">
            <a:xfrm rot="5400000" flipH="1" flipV="1">
              <a:off x="4407738" y="5157981"/>
              <a:ext cx="399146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72" idx="0"/>
              <a:endCxn id="171" idx="2"/>
            </p:cNvCxnSpPr>
            <p:nvPr/>
          </p:nvCxnSpPr>
          <p:spPr bwMode="auto">
            <a:xfrm rot="5400000" flipH="1" flipV="1">
              <a:off x="4464491" y="5858357"/>
              <a:ext cx="285638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73" idx="0"/>
              <a:endCxn id="172" idx="2"/>
            </p:cNvCxnSpPr>
            <p:nvPr/>
          </p:nvCxnSpPr>
          <p:spPr bwMode="auto">
            <a:xfrm rot="5400000" flipH="1" flipV="1">
              <a:off x="4464491" y="6500732"/>
              <a:ext cx="285639" cy="1225"/>
            </a:xfrm>
            <a:prstGeom prst="straightConnector1">
              <a:avLst/>
            </a:prstGeom>
            <a:ln w="63500"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571328" y="1714715"/>
              <a:ext cx="4286280" cy="10714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93371" y="1750888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latin typeface="+mj-ea"/>
                  <a:ea typeface="+mj-ea"/>
                  <a:cs typeface="Arial" pitchFamily="34" charset="0"/>
                </a:rPr>
                <a:t>手順２：プロパティの獲得</a:t>
              </a:r>
            </a:p>
          </p:txBody>
        </p:sp>
        <p:sp>
          <p:nvSpPr>
            <p:cNvPr id="49173" name="テキスト ボックス 50"/>
            <p:cNvSpPr txBox="1">
              <a:spLocks noChangeArrowheads="1"/>
            </p:cNvSpPr>
            <p:nvPr/>
          </p:nvSpPr>
          <p:spPr bwMode="auto">
            <a:xfrm>
              <a:off x="4290032" y="2008993"/>
              <a:ext cx="111921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rdfs:domain</a:t>
              </a:r>
              <a:endParaRPr lang="ja-JP" altLang="en-US" sz="1400"/>
            </a:p>
          </p:txBody>
        </p:sp>
        <p:sp>
          <p:nvSpPr>
            <p:cNvPr id="49174" name="テキスト ボックス 51"/>
            <p:cNvSpPr txBox="1">
              <a:spLocks noChangeArrowheads="1"/>
            </p:cNvSpPr>
            <p:nvPr/>
          </p:nvSpPr>
          <p:spPr bwMode="auto">
            <a:xfrm>
              <a:off x="4321186" y="2428868"/>
              <a:ext cx="98937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rdfs:range</a:t>
              </a:r>
              <a:endParaRPr lang="ja-JP" altLang="en-US" sz="1400"/>
            </a:p>
          </p:txBody>
        </p:sp>
        <p:cxnSp>
          <p:nvCxnSpPr>
            <p:cNvPr id="47" name="直線矢印コネクタ 46"/>
            <p:cNvCxnSpPr>
              <a:stCxn id="43" idx="6"/>
            </p:cNvCxnSpPr>
            <p:nvPr/>
          </p:nvCxnSpPr>
          <p:spPr>
            <a:xfrm flipV="1">
              <a:off x="4661808" y="2214894"/>
              <a:ext cx="678457" cy="142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43" idx="6"/>
            </p:cNvCxnSpPr>
            <p:nvPr/>
          </p:nvCxnSpPr>
          <p:spPr>
            <a:xfrm>
              <a:off x="4661808" y="2357090"/>
              <a:ext cx="678457" cy="214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/楕円 42"/>
            <p:cNvSpPr/>
            <p:nvPr/>
          </p:nvSpPr>
          <p:spPr>
            <a:xfrm>
              <a:off x="3048942" y="2214894"/>
              <a:ext cx="1612866" cy="28563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2571328" y="2857270"/>
              <a:ext cx="4286280" cy="10714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593371" y="2888453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latin typeface="+mj-ea"/>
                  <a:ea typeface="+mj-ea"/>
                  <a:cs typeface="Arial" pitchFamily="34" charset="0"/>
                </a:rPr>
                <a:t>手順３：クラスの獲得</a:t>
              </a:r>
            </a:p>
          </p:txBody>
        </p:sp>
        <p:sp>
          <p:nvSpPr>
            <p:cNvPr id="49180" name="テキスト ボックス 61"/>
            <p:cNvSpPr txBox="1">
              <a:spLocks noChangeArrowheads="1"/>
            </p:cNvSpPr>
            <p:nvPr/>
          </p:nvSpPr>
          <p:spPr bwMode="auto">
            <a:xfrm>
              <a:off x="4160550" y="3152001"/>
              <a:ext cx="111921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rdfs:domain</a:t>
              </a:r>
              <a:endParaRPr lang="ja-JP" altLang="en-US" sz="1400"/>
            </a:p>
          </p:txBody>
        </p:sp>
        <p:sp>
          <p:nvSpPr>
            <p:cNvPr id="49181" name="テキスト ボックス 62"/>
            <p:cNvSpPr txBox="1">
              <a:spLocks noChangeArrowheads="1"/>
            </p:cNvSpPr>
            <p:nvPr/>
          </p:nvSpPr>
          <p:spPr bwMode="auto">
            <a:xfrm>
              <a:off x="4263142" y="3571876"/>
              <a:ext cx="989373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rdfs:range</a:t>
              </a:r>
              <a:endParaRPr lang="ja-JP" altLang="en-US" sz="1400"/>
            </a:p>
          </p:txBody>
        </p:sp>
        <p:cxnSp>
          <p:nvCxnSpPr>
            <p:cNvPr id="64" name="直線矢印コネクタ 63"/>
            <p:cNvCxnSpPr>
              <a:stCxn id="66" idx="6"/>
            </p:cNvCxnSpPr>
            <p:nvPr/>
          </p:nvCxnSpPr>
          <p:spPr>
            <a:xfrm flipV="1">
              <a:off x="4589553" y="3357449"/>
              <a:ext cx="678457" cy="1434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>
              <a:stCxn id="66" idx="6"/>
            </p:cNvCxnSpPr>
            <p:nvPr/>
          </p:nvCxnSpPr>
          <p:spPr>
            <a:xfrm>
              <a:off x="4589553" y="3500892"/>
              <a:ext cx="678457" cy="2132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円/楕円 65"/>
            <p:cNvSpPr/>
            <p:nvPr/>
          </p:nvSpPr>
          <p:spPr>
            <a:xfrm>
              <a:off x="3062413" y="3357449"/>
              <a:ext cx="1527140" cy="285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cxnSp>
          <p:nvCxnSpPr>
            <p:cNvPr id="94" name="直線矢印コネクタ 93"/>
            <p:cNvCxnSpPr>
              <a:stCxn id="38" idx="3"/>
              <a:endCxn id="4" idx="1"/>
            </p:cNvCxnSpPr>
            <p:nvPr/>
          </p:nvCxnSpPr>
          <p:spPr bwMode="auto">
            <a:xfrm>
              <a:off x="6857608" y="2249820"/>
              <a:ext cx="286568" cy="540094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4" idx="1"/>
              <a:endCxn id="57" idx="3"/>
            </p:cNvCxnSpPr>
            <p:nvPr/>
          </p:nvCxnSpPr>
          <p:spPr bwMode="auto">
            <a:xfrm rot="10800000" flipV="1">
              <a:off x="6857608" y="2789914"/>
              <a:ext cx="286568" cy="602460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57" idx="1"/>
              <a:endCxn id="52" idx="3"/>
            </p:cNvCxnSpPr>
            <p:nvPr/>
          </p:nvCxnSpPr>
          <p:spPr bwMode="auto">
            <a:xfrm rot="10800000">
              <a:off x="2056974" y="3389879"/>
              <a:ext cx="514354" cy="3742"/>
            </a:xfrm>
            <a:prstGeom prst="straightConnector1">
              <a:avLst/>
            </a:prstGeom>
            <a:ln w="63500" cap="flat">
              <a:miter lim="800000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角丸四角形 103"/>
            <p:cNvSpPr/>
            <p:nvPr/>
          </p:nvSpPr>
          <p:spPr>
            <a:xfrm>
              <a:off x="2571328" y="570913"/>
              <a:ext cx="4286280" cy="10727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41" name="角丸四角形 140"/>
            <p:cNvSpPr/>
            <p:nvPr/>
          </p:nvSpPr>
          <p:spPr>
            <a:xfrm>
              <a:off x="2285984" y="4001071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手順４：オントロジーの獲得</a:t>
              </a:r>
            </a:p>
          </p:txBody>
        </p:sp>
        <p:sp>
          <p:nvSpPr>
            <p:cNvPr id="171" name="角丸四角形 170"/>
            <p:cNvSpPr/>
            <p:nvPr/>
          </p:nvSpPr>
          <p:spPr>
            <a:xfrm>
              <a:off x="2285984" y="5358166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手順５：既存オントロジーからの要素抽出</a:t>
              </a: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2285984" y="6000541"/>
              <a:ext cx="4643878" cy="357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手順６：不要プロパティの除去</a:t>
              </a:r>
            </a:p>
          </p:txBody>
        </p:sp>
        <p:sp>
          <p:nvSpPr>
            <p:cNvPr id="173" name="角丸四角形 172"/>
            <p:cNvSpPr/>
            <p:nvPr/>
          </p:nvSpPr>
          <p:spPr>
            <a:xfrm>
              <a:off x="2285984" y="6644164"/>
              <a:ext cx="4643878" cy="356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solidFill>
                    <a:schemeClr val="tx2"/>
                  </a:solidFill>
                  <a:cs typeface="Arial" pitchFamily="34" charset="0"/>
                </a:rPr>
                <a:t>手順７：既存オントロジーのランキング</a:t>
              </a:r>
            </a:p>
          </p:txBody>
        </p:sp>
        <p:sp>
          <p:nvSpPr>
            <p:cNvPr id="49193" name="テキスト ボックス 254"/>
            <p:cNvSpPr txBox="1">
              <a:spLocks noChangeArrowheads="1"/>
            </p:cNvSpPr>
            <p:nvPr/>
          </p:nvSpPr>
          <p:spPr bwMode="auto">
            <a:xfrm>
              <a:off x="4429124" y="785794"/>
              <a:ext cx="91082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rdfs:label</a:t>
              </a:r>
              <a:endParaRPr lang="ja-JP" altLang="en-US" sz="1400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593371" y="570913"/>
              <a:ext cx="4291179" cy="314327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2000" b="1">
                  <a:solidFill>
                    <a:schemeClr val="tx2"/>
                  </a:solidFill>
                  <a:latin typeface="ＭＳ Ｐゴシック" charset="-128"/>
                </a:rPr>
                <a:t>手順１</a:t>
              </a:r>
              <a:r>
                <a:rPr lang="en-US" altLang="ja-JP" sz="2000" b="1">
                  <a:solidFill>
                    <a:schemeClr val="tx2"/>
                  </a:solidFill>
                  <a:latin typeface="ＭＳ Ｐゴシック" charset="-128"/>
                </a:rPr>
                <a:t>: </a:t>
              </a:r>
              <a:r>
                <a:rPr lang="ja-JP" altLang="en-US" sz="2000" b="1">
                  <a:solidFill>
                    <a:schemeClr val="tx2"/>
                  </a:solidFill>
                  <a:latin typeface="ＭＳ Ｐゴシック" charset="-128"/>
                </a:rPr>
                <a:t>クラス及びプロパティの獲得</a:t>
              </a:r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3072210" y="1285634"/>
              <a:ext cx="1285884" cy="2856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プロパティ</a:t>
              </a:r>
            </a:p>
          </p:txBody>
        </p:sp>
        <p:sp>
          <p:nvSpPr>
            <p:cNvPr id="49196" name="テキスト ボックス 124"/>
            <p:cNvSpPr txBox="1">
              <a:spLocks noChangeArrowheads="1"/>
            </p:cNvSpPr>
            <p:nvPr/>
          </p:nvSpPr>
          <p:spPr bwMode="auto">
            <a:xfrm>
              <a:off x="5304456" y="1329458"/>
              <a:ext cx="649468" cy="241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“</a:t>
              </a:r>
              <a:r>
                <a:rPr lang="ja-JP" altLang="en-US" sz="1400"/>
                <a:t>入力語</a:t>
              </a:r>
              <a:r>
                <a:rPr lang="en-US" altLang="ja-JP" sz="1400"/>
                <a:t>”</a:t>
              </a:r>
              <a:endParaRPr lang="ja-JP" altLang="en-US" sz="1400"/>
            </a:p>
          </p:txBody>
        </p:sp>
        <p:cxnSp>
          <p:nvCxnSpPr>
            <p:cNvPr id="126" name="直線矢印コネクタ 125"/>
            <p:cNvCxnSpPr>
              <a:endCxn id="49199" idx="1"/>
            </p:cNvCxnSpPr>
            <p:nvPr/>
          </p:nvCxnSpPr>
          <p:spPr>
            <a:xfrm>
              <a:off x="4358095" y="1071093"/>
              <a:ext cx="946655" cy="19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/>
            <p:cNvSpPr/>
            <p:nvPr/>
          </p:nvSpPr>
          <p:spPr>
            <a:xfrm>
              <a:off x="3072210" y="928897"/>
              <a:ext cx="1285884" cy="2856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49199" name="テキスト ボックス 123"/>
            <p:cNvSpPr txBox="1">
              <a:spLocks noChangeArrowheads="1"/>
            </p:cNvSpPr>
            <p:nvPr/>
          </p:nvSpPr>
          <p:spPr bwMode="auto">
            <a:xfrm>
              <a:off x="5304456" y="970229"/>
              <a:ext cx="696454" cy="241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“</a:t>
              </a:r>
              <a:r>
                <a:rPr lang="ja-JP" altLang="en-US" sz="1400"/>
                <a:t>入力語</a:t>
              </a:r>
              <a:r>
                <a:rPr lang="en-US" altLang="ja-JP" sz="1400"/>
                <a:t>”</a:t>
              </a:r>
              <a:endParaRPr lang="ja-JP" altLang="en-US" sz="1400"/>
            </a:p>
          </p:txBody>
        </p:sp>
        <p:sp>
          <p:nvSpPr>
            <p:cNvPr id="49200" name="テキスト ボックス 255"/>
            <p:cNvSpPr txBox="1">
              <a:spLocks noChangeArrowheads="1"/>
            </p:cNvSpPr>
            <p:nvPr/>
          </p:nvSpPr>
          <p:spPr bwMode="auto">
            <a:xfrm>
              <a:off x="4429124" y="1142984"/>
              <a:ext cx="91082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400"/>
                <a:t>rdfs:label</a:t>
              </a:r>
              <a:endParaRPr lang="ja-JP" altLang="en-US" sz="140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340265" y="2071452"/>
              <a:ext cx="1017685" cy="285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40265" y="2429435"/>
              <a:ext cx="1017685" cy="285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5268010" y="3215253"/>
              <a:ext cx="1018910" cy="2856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268010" y="3571989"/>
              <a:ext cx="1018910" cy="2856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1"/>
                  </a:solidFill>
                  <a:cs typeface="Arial" pitchFamily="34" charset="0"/>
                </a:rPr>
                <a:t>クラス</a:t>
              </a:r>
            </a:p>
          </p:txBody>
        </p:sp>
        <p:cxnSp>
          <p:nvCxnSpPr>
            <p:cNvPr id="129" name="直線矢印コネクタ 128"/>
            <p:cNvCxnSpPr>
              <a:stCxn id="123" idx="6"/>
              <a:endCxn id="49196" idx="1"/>
            </p:cNvCxnSpPr>
            <p:nvPr/>
          </p:nvCxnSpPr>
          <p:spPr>
            <a:xfrm>
              <a:off x="4358095" y="1429076"/>
              <a:ext cx="946655" cy="21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-304800" y="3408363"/>
            <a:ext cx="1666875" cy="706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ja-JP" altLang="en-US" sz="2000" dirty="0">
                <a:cs typeface="Arial" pitchFamily="34" charset="0"/>
              </a:rPr>
              <a:t>クラスの</a:t>
            </a:r>
            <a:endParaRPr lang="en-US" altLang="ja-JP" sz="2000" dirty="0">
              <a:cs typeface="Arial" pitchFamily="34" charset="0"/>
            </a:endParaRPr>
          </a:p>
          <a:p>
            <a:pPr algn="ctr">
              <a:defRPr/>
            </a:pPr>
            <a:r>
              <a:rPr lang="en-US" altLang="ja-JP" sz="2000" dirty="0">
                <a:cs typeface="Arial" pitchFamily="34" charset="0"/>
              </a:rPr>
              <a:t>URI</a:t>
            </a:r>
            <a:r>
              <a:rPr lang="ja-JP" altLang="en-US" sz="2000" dirty="0">
                <a:cs typeface="Arial" pitchFamily="34" charset="0"/>
              </a:rPr>
              <a:t>セット</a:t>
            </a:r>
            <a:endParaRPr lang="en-US" altLang="ja-JP" sz="2000" dirty="0">
              <a:cs typeface="Arial" pitchFamily="34" charset="0"/>
            </a:endParaRPr>
          </a:p>
        </p:txBody>
      </p:sp>
      <p:cxnSp>
        <p:nvCxnSpPr>
          <p:cNvPr id="73" name="直線矢印コネクタ 72"/>
          <p:cNvCxnSpPr>
            <a:stCxn id="3" idx="2"/>
            <a:endCxn id="52" idx="0"/>
          </p:cNvCxnSpPr>
          <p:nvPr/>
        </p:nvCxnSpPr>
        <p:spPr bwMode="auto">
          <a:xfrm rot="5400000">
            <a:off x="159544" y="3037682"/>
            <a:ext cx="739775" cy="1587"/>
          </a:xfrm>
          <a:prstGeom prst="straightConnector1">
            <a:avLst/>
          </a:prstGeom>
          <a:ln w="63500" cap="flat">
            <a:miter lim="800000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905000" y="1447800"/>
            <a:ext cx="1752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733800" y="1447800"/>
            <a:ext cx="1676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1000" y="1905000"/>
            <a:ext cx="6553200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1000" y="4267200"/>
            <a:ext cx="6553200" cy="129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10400" y="1219200"/>
            <a:ext cx="1676400" cy="464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29400" y="5867400"/>
            <a:ext cx="2057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8000" y="1447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0600" y="1447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2000" y="1905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513" y="4267200"/>
            <a:ext cx="573087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70113" y="5802313"/>
            <a:ext cx="573087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（６）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37513" y="1458913"/>
            <a:ext cx="573087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（５）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19800" y="5791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（７）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4074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28600" y="1143000"/>
            <a:ext cx="2819400" cy="426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124200" y="1143000"/>
            <a:ext cx="167640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876800" y="1143000"/>
            <a:ext cx="198120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934200" y="1143000"/>
            <a:ext cx="1981200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124200" y="3733800"/>
            <a:ext cx="28956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96000" y="3733800"/>
            <a:ext cx="2819400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8600" y="5486400"/>
            <a:ext cx="86868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24000" y="2209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33800" y="22098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38800" y="18288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96200" y="2525713"/>
            <a:ext cx="544513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5400" y="4049713"/>
            <a:ext cx="544513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53400" y="4049713"/>
            <a:ext cx="544513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6</a:t>
            </a:r>
            <a:r>
              <a:rPr lang="ja-JP" altLang="en-US" dirty="0"/>
              <a:t>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94488" y="5726113"/>
            <a:ext cx="544512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7</a:t>
            </a:r>
            <a:r>
              <a:rPr lang="ja-JP" altLang="en-US" dirty="0"/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028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19200"/>
            <a:ext cx="30480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24000" y="1257300"/>
            <a:ext cx="2971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05350" y="1219200"/>
            <a:ext cx="3048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24000" y="1638300"/>
            <a:ext cx="2971800" cy="289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705350" y="1600200"/>
            <a:ext cx="3048000" cy="289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24000" y="4533900"/>
            <a:ext cx="2971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05350" y="4495800"/>
            <a:ext cx="30480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524000" y="5326063"/>
            <a:ext cx="2971800" cy="350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05350" y="5364163"/>
            <a:ext cx="3048000" cy="350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33600" y="12573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7663" y="1219200"/>
            <a:ext cx="573087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29000" y="1954213"/>
            <a:ext cx="544513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04038" y="1905000"/>
            <a:ext cx="544512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2688" y="4533900"/>
            <a:ext cx="544512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7550" y="44958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89088" y="5307013"/>
            <a:ext cx="544512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6</a:t>
            </a:r>
            <a:r>
              <a:rPr lang="ja-JP" altLang="en-US" dirty="0"/>
              <a:t>）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22838" y="5345113"/>
            <a:ext cx="544512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6</a:t>
            </a:r>
            <a:r>
              <a:rPr lang="ja-JP" altLang="en-US" dirty="0"/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18192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685800"/>
            <a:ext cx="2114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2114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685800"/>
            <a:ext cx="21050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テキスト ボックス 5"/>
          <p:cNvSpPr txBox="1">
            <a:spLocks noChangeArrowheads="1"/>
          </p:cNvSpPr>
          <p:nvPr/>
        </p:nvSpPr>
        <p:spPr bwMode="auto">
          <a:xfrm>
            <a:off x="2914650" y="2286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/>
              <a:t>完全照合語</a:t>
            </a:r>
          </a:p>
        </p:txBody>
      </p:sp>
      <p:sp>
        <p:nvSpPr>
          <p:cNvPr id="71687" name="テキスト ボックス 6"/>
          <p:cNvSpPr txBox="1">
            <a:spLocks noChangeArrowheads="1"/>
          </p:cNvSpPr>
          <p:nvPr/>
        </p:nvSpPr>
        <p:spPr bwMode="auto">
          <a:xfrm>
            <a:off x="5130800" y="76200"/>
            <a:ext cx="134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完全照合語</a:t>
            </a:r>
            <a:endParaRPr lang="en-US" altLang="ja-JP" b="1"/>
          </a:p>
          <a:p>
            <a:pPr algn="ctr" eaLnBrk="1" hangingPunct="1"/>
            <a:r>
              <a:rPr lang="ja-JP" altLang="en-US" b="1"/>
              <a:t>（自動追加）</a:t>
            </a:r>
          </a:p>
        </p:txBody>
      </p:sp>
      <p:sp>
        <p:nvSpPr>
          <p:cNvPr id="71688" name="テキスト ボックス 7"/>
          <p:cNvSpPr txBox="1">
            <a:spLocks noChangeArrowheads="1"/>
          </p:cNvSpPr>
          <p:nvPr/>
        </p:nvSpPr>
        <p:spPr bwMode="auto">
          <a:xfrm>
            <a:off x="7239000" y="239713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部分照合語</a:t>
            </a:r>
          </a:p>
        </p:txBody>
      </p:sp>
      <p:pic>
        <p:nvPicPr>
          <p:cNvPr id="7168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324350"/>
            <a:ext cx="90201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467350"/>
            <a:ext cx="9058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テキスト ボックス 10"/>
          <p:cNvSpPr txBox="1">
            <a:spLocks noChangeArrowheads="1"/>
          </p:cNvSpPr>
          <p:nvPr/>
        </p:nvSpPr>
        <p:spPr bwMode="auto">
          <a:xfrm>
            <a:off x="3429000" y="3886200"/>
            <a:ext cx="2090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完全照合オプション</a:t>
            </a:r>
          </a:p>
        </p:txBody>
      </p:sp>
      <p:sp>
        <p:nvSpPr>
          <p:cNvPr id="71692" name="テキスト ボックス 11"/>
          <p:cNvSpPr txBox="1">
            <a:spLocks noChangeArrowheads="1"/>
          </p:cNvSpPr>
          <p:nvPr/>
        </p:nvSpPr>
        <p:spPr bwMode="auto">
          <a:xfrm>
            <a:off x="3395663" y="5116513"/>
            <a:ext cx="2090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部分照合オプション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テキスト ボックス 275"/>
          <p:cNvSpPr txBox="1"/>
          <p:nvPr/>
        </p:nvSpPr>
        <p:spPr>
          <a:xfrm>
            <a:off x="5562600" y="4572000"/>
            <a:ext cx="533400" cy="246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1000" dirty="0"/>
              <a:t>参照</a:t>
            </a:r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6858000" y="4191000"/>
            <a:ext cx="533400" cy="246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1000" dirty="0"/>
              <a:t>参照</a:t>
            </a: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1600200" y="5334000"/>
            <a:ext cx="838200" cy="461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1200" dirty="0"/>
              <a:t>is-a</a:t>
            </a:r>
            <a:r>
              <a:rPr lang="ja-JP" altLang="en-US" sz="1200" dirty="0"/>
              <a:t>関係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洗練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181600" y="1066800"/>
            <a:ext cx="104140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1400" dirty="0"/>
              <a:t>is-a</a:t>
            </a:r>
            <a:r>
              <a:rPr lang="ja-JP" altLang="en-US" sz="1400" dirty="0"/>
              <a:t>関係</a:t>
            </a:r>
            <a:endParaRPr lang="en-US" altLang="ja-JP" sz="1400" dirty="0"/>
          </a:p>
          <a:p>
            <a:pPr algn="ctr">
              <a:defRPr/>
            </a:pPr>
            <a:r>
              <a:rPr lang="ja-JP" altLang="en-US" sz="1400" dirty="0"/>
              <a:t>構築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038600" y="1143000"/>
            <a:ext cx="609600" cy="307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1400" dirty="0"/>
              <a:t>参照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919288" y="1000125"/>
            <a:ext cx="99060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1400" dirty="0"/>
              <a:t>入力語</a:t>
            </a:r>
            <a:endParaRPr lang="en-US" altLang="ja-JP" sz="1400" dirty="0"/>
          </a:p>
          <a:p>
            <a:pPr algn="ctr">
              <a:defRPr/>
            </a:pPr>
            <a:r>
              <a:rPr lang="ja-JP" altLang="en-US" sz="1400" dirty="0"/>
              <a:t>選択</a:t>
            </a:r>
          </a:p>
        </p:txBody>
      </p:sp>
      <p:sp>
        <p:nvSpPr>
          <p:cNvPr id="72712" name="AutoShape 4"/>
          <p:cNvSpPr>
            <a:spLocks noChangeArrowheads="1"/>
          </p:cNvSpPr>
          <p:nvPr/>
        </p:nvSpPr>
        <p:spPr bwMode="auto">
          <a:xfrm>
            <a:off x="4229100" y="533400"/>
            <a:ext cx="838200" cy="6096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100"/>
              <a:t>EDR</a:t>
            </a:r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>
            <a:off x="1157288" y="1219200"/>
            <a:ext cx="1008062" cy="860425"/>
            <a:chOff x="249" y="2118"/>
            <a:chExt cx="788" cy="855"/>
          </a:xfrm>
        </p:grpSpPr>
        <p:grpSp>
          <p:nvGrpSpPr>
            <p:cNvPr id="72836" name="Group 10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72867" name="Rectangle 1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869" name="Line 1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0" name="Line 1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1" name="Line 1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2" name="Line 1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3" name="Line 1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4" name="Line 1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75" name="Line 1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837" name="Group 20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72858" name="Rectangle 2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5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860" name="Line 2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1" name="Line 2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2" name="Line 2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3" name="Line 2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4" name="Line 2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5" name="Line 2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66" name="Line 2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838" name="Group 30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72849" name="Rectangle 3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4783" y="2563"/>
                <a:ext cx="845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851" name="Line 3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2" name="Line 3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3" name="Line 3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4" name="Line 3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5" name="Line 3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6" name="Line 3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57" name="Line 3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839" name="Group 40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72840" name="Rectangle 4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9" name="Rectangle 42"/>
              <p:cNvSpPr>
                <a:spLocks noChangeArrowheads="1"/>
              </p:cNvSpPr>
              <p:nvPr/>
            </p:nvSpPr>
            <p:spPr bwMode="auto">
              <a:xfrm>
                <a:off x="4787" y="2529"/>
                <a:ext cx="840" cy="87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842" name="Line 4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3" name="Line 4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4" name="Line 4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5" name="Line 4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6" name="Line 4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7" name="Line 4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48" name="Line 4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72714" name="テキスト ボックス 43"/>
          <p:cNvSpPr txBox="1">
            <a:spLocks noChangeArrowheads="1"/>
          </p:cNvSpPr>
          <p:nvPr/>
        </p:nvSpPr>
        <p:spPr bwMode="auto">
          <a:xfrm>
            <a:off x="1066800" y="205740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入力文書集合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81288" y="1524000"/>
            <a:ext cx="800100" cy="3381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1600" dirty="0"/>
              <a:t>入力語</a:t>
            </a:r>
          </a:p>
        </p:txBody>
      </p:sp>
      <p:cxnSp>
        <p:nvCxnSpPr>
          <p:cNvPr id="48" name="直線矢印コネクタ 47"/>
          <p:cNvCxnSpPr>
            <a:stCxn id="9" idx="3"/>
            <a:endCxn id="46" idx="1"/>
          </p:cNvCxnSpPr>
          <p:nvPr/>
        </p:nvCxnSpPr>
        <p:spPr>
          <a:xfrm>
            <a:off x="2101850" y="1684338"/>
            <a:ext cx="579438" cy="9525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3924300" y="1447800"/>
            <a:ext cx="14478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/>
              <a:t>Protégé</a:t>
            </a:r>
            <a:endParaRPr lang="ja-JP" altLang="en-US" sz="1600" dirty="0"/>
          </a:p>
        </p:txBody>
      </p:sp>
      <p:cxnSp>
        <p:nvCxnSpPr>
          <p:cNvPr id="56" name="直線矢印コネクタ 55"/>
          <p:cNvCxnSpPr>
            <a:stCxn id="52" idx="0"/>
            <a:endCxn id="72712" idx="3"/>
          </p:cNvCxnSpPr>
          <p:nvPr/>
        </p:nvCxnSpPr>
        <p:spPr>
          <a:xfrm rot="5400000" flipH="1" flipV="1">
            <a:off x="4495801" y="1295400"/>
            <a:ext cx="304800" cy="3175"/>
          </a:xfrm>
          <a:prstGeom prst="straightConnector1">
            <a:avLst/>
          </a:prstGeom>
          <a:ln w="28575">
            <a:prstDash val="sysDot"/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2719" name="Group 329"/>
          <p:cNvGrpSpPr>
            <a:grpSpLocks/>
          </p:cNvGrpSpPr>
          <p:nvPr/>
        </p:nvGrpSpPr>
        <p:grpSpPr bwMode="auto">
          <a:xfrm>
            <a:off x="6110288" y="1295400"/>
            <a:ext cx="990600" cy="609600"/>
            <a:chOff x="2112" y="2928"/>
            <a:chExt cx="549" cy="319"/>
          </a:xfrm>
        </p:grpSpPr>
        <p:sp>
          <p:nvSpPr>
            <p:cNvPr id="72815" name="Oval 160"/>
            <p:cNvSpPr>
              <a:spLocks noChangeArrowheads="1"/>
            </p:cNvSpPr>
            <p:nvPr/>
          </p:nvSpPr>
          <p:spPr bwMode="auto">
            <a:xfrm>
              <a:off x="2376" y="2928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sp>
          <p:nvSpPr>
            <p:cNvPr id="72816" name="Oval 162"/>
            <p:cNvSpPr>
              <a:spLocks noChangeArrowheads="1"/>
            </p:cNvSpPr>
            <p:nvPr/>
          </p:nvSpPr>
          <p:spPr bwMode="auto">
            <a:xfrm>
              <a:off x="2505" y="3024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sp>
          <p:nvSpPr>
            <p:cNvPr id="72817" name="Oval 163"/>
            <p:cNvSpPr>
              <a:spLocks noChangeArrowheads="1"/>
            </p:cNvSpPr>
            <p:nvPr/>
          </p:nvSpPr>
          <p:spPr bwMode="auto">
            <a:xfrm>
              <a:off x="2598" y="3102"/>
              <a:ext cx="63" cy="32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18" name="AutoShape 164"/>
            <p:cNvCxnSpPr>
              <a:cxnSpLocks noChangeShapeType="1"/>
              <a:stCxn id="72816" idx="1"/>
              <a:endCxn id="72815" idx="4"/>
            </p:cNvCxnSpPr>
            <p:nvPr/>
          </p:nvCxnSpPr>
          <p:spPr bwMode="auto">
            <a:xfrm flipH="1" flipV="1">
              <a:off x="2408" y="2959"/>
              <a:ext cx="106" cy="7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19" name="AutoShape 166"/>
            <p:cNvCxnSpPr>
              <a:cxnSpLocks noChangeShapeType="1"/>
              <a:stCxn id="72817" idx="0"/>
              <a:endCxn id="72816" idx="4"/>
            </p:cNvCxnSpPr>
            <p:nvPr/>
          </p:nvCxnSpPr>
          <p:spPr bwMode="auto">
            <a:xfrm flipH="1" flipV="1">
              <a:off x="2537" y="3055"/>
              <a:ext cx="93" cy="4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0" name="Oval 167"/>
            <p:cNvSpPr>
              <a:spLocks noChangeArrowheads="1"/>
            </p:cNvSpPr>
            <p:nvPr/>
          </p:nvSpPr>
          <p:spPr bwMode="auto">
            <a:xfrm>
              <a:off x="2287" y="3009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21" name="AutoShape 169"/>
            <p:cNvCxnSpPr>
              <a:cxnSpLocks noChangeShapeType="1"/>
              <a:stCxn id="72820" idx="0"/>
              <a:endCxn id="72815" idx="4"/>
            </p:cNvCxnSpPr>
            <p:nvPr/>
          </p:nvCxnSpPr>
          <p:spPr bwMode="auto">
            <a:xfrm flipV="1">
              <a:off x="2319" y="2959"/>
              <a:ext cx="89" cy="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2" name="Oval 171"/>
            <p:cNvSpPr>
              <a:spLocks noChangeArrowheads="1"/>
            </p:cNvSpPr>
            <p:nvPr/>
          </p:nvSpPr>
          <p:spPr bwMode="auto">
            <a:xfrm>
              <a:off x="2200" y="3087"/>
              <a:ext cx="62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23" name="AutoShape 172"/>
            <p:cNvCxnSpPr>
              <a:cxnSpLocks noChangeShapeType="1"/>
              <a:stCxn id="72822" idx="0"/>
              <a:endCxn id="72820" idx="4"/>
            </p:cNvCxnSpPr>
            <p:nvPr/>
          </p:nvCxnSpPr>
          <p:spPr bwMode="auto">
            <a:xfrm flipV="1">
              <a:off x="2231" y="3040"/>
              <a:ext cx="88" cy="4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4" name="Oval 173"/>
            <p:cNvSpPr>
              <a:spLocks noChangeArrowheads="1"/>
            </p:cNvSpPr>
            <p:nvPr/>
          </p:nvSpPr>
          <p:spPr bwMode="auto">
            <a:xfrm>
              <a:off x="2422" y="3107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25" name="AutoShape 174"/>
            <p:cNvCxnSpPr>
              <a:cxnSpLocks noChangeShapeType="1"/>
              <a:stCxn id="72824" idx="0"/>
              <a:endCxn id="72816" idx="4"/>
            </p:cNvCxnSpPr>
            <p:nvPr/>
          </p:nvCxnSpPr>
          <p:spPr bwMode="auto">
            <a:xfrm flipV="1">
              <a:off x="2454" y="3055"/>
              <a:ext cx="83" cy="5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6" name="Oval 175"/>
            <p:cNvSpPr>
              <a:spLocks noChangeArrowheads="1"/>
            </p:cNvSpPr>
            <p:nvPr/>
          </p:nvSpPr>
          <p:spPr bwMode="auto">
            <a:xfrm>
              <a:off x="2352" y="3192"/>
              <a:ext cx="62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27" name="AutoShape 176"/>
            <p:cNvCxnSpPr>
              <a:cxnSpLocks noChangeShapeType="1"/>
              <a:stCxn id="72826" idx="0"/>
              <a:endCxn id="72824" idx="4"/>
            </p:cNvCxnSpPr>
            <p:nvPr/>
          </p:nvCxnSpPr>
          <p:spPr bwMode="auto">
            <a:xfrm flipV="1">
              <a:off x="2383" y="3138"/>
              <a:ext cx="71" cy="5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8" name="Oval 177"/>
            <p:cNvSpPr>
              <a:spLocks noChangeArrowheads="1"/>
            </p:cNvSpPr>
            <p:nvPr/>
          </p:nvSpPr>
          <p:spPr bwMode="auto">
            <a:xfrm>
              <a:off x="2505" y="3199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29" name="AutoShape 178"/>
            <p:cNvCxnSpPr>
              <a:cxnSpLocks noChangeShapeType="1"/>
              <a:stCxn id="72828" idx="0"/>
              <a:endCxn id="72824" idx="4"/>
            </p:cNvCxnSpPr>
            <p:nvPr/>
          </p:nvCxnSpPr>
          <p:spPr bwMode="auto">
            <a:xfrm flipH="1" flipV="1">
              <a:off x="2454" y="3138"/>
              <a:ext cx="83" cy="61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30" name="Oval 179"/>
            <p:cNvSpPr>
              <a:spLocks noChangeArrowheads="1"/>
            </p:cNvSpPr>
            <p:nvPr/>
          </p:nvSpPr>
          <p:spPr bwMode="auto">
            <a:xfrm>
              <a:off x="2112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31" name="AutoShape 180"/>
            <p:cNvCxnSpPr>
              <a:cxnSpLocks noChangeShapeType="1"/>
              <a:stCxn id="72830" idx="0"/>
              <a:endCxn id="72822" idx="4"/>
            </p:cNvCxnSpPr>
            <p:nvPr/>
          </p:nvCxnSpPr>
          <p:spPr bwMode="auto">
            <a:xfrm flipV="1">
              <a:off x="2144" y="3118"/>
              <a:ext cx="87" cy="4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32" name="Oval 181"/>
            <p:cNvSpPr>
              <a:spLocks noChangeArrowheads="1"/>
            </p:cNvSpPr>
            <p:nvPr/>
          </p:nvSpPr>
          <p:spPr bwMode="auto">
            <a:xfrm>
              <a:off x="2287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33" name="AutoShape 182"/>
            <p:cNvCxnSpPr>
              <a:cxnSpLocks noChangeShapeType="1"/>
              <a:stCxn id="72832" idx="0"/>
              <a:endCxn id="72822" idx="4"/>
            </p:cNvCxnSpPr>
            <p:nvPr/>
          </p:nvCxnSpPr>
          <p:spPr bwMode="auto">
            <a:xfrm flipH="1" flipV="1">
              <a:off x="2231" y="3118"/>
              <a:ext cx="88" cy="4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34" name="Oval 327"/>
            <p:cNvSpPr>
              <a:spLocks noChangeArrowheads="1"/>
            </p:cNvSpPr>
            <p:nvPr/>
          </p:nvSpPr>
          <p:spPr bwMode="auto">
            <a:xfrm>
              <a:off x="2592" y="3216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835" name="AutoShape 328"/>
            <p:cNvCxnSpPr>
              <a:cxnSpLocks noChangeShapeType="1"/>
              <a:stCxn id="72834" idx="0"/>
              <a:endCxn id="72817" idx="4"/>
            </p:cNvCxnSpPr>
            <p:nvPr/>
          </p:nvCxnSpPr>
          <p:spPr bwMode="auto">
            <a:xfrm flipV="1">
              <a:off x="2624" y="3134"/>
              <a:ext cx="6" cy="8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20" name="テキスト ボックス 86"/>
          <p:cNvSpPr txBox="1">
            <a:spLocks noChangeArrowheads="1"/>
          </p:cNvSpPr>
          <p:nvPr/>
        </p:nvSpPr>
        <p:spPr bwMode="auto">
          <a:xfrm>
            <a:off x="6175375" y="1916113"/>
            <a:ext cx="1004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/>
              <a:t>概念階層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572000" y="5334000"/>
            <a:ext cx="762000" cy="461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1200" dirty="0"/>
              <a:t>is-a</a:t>
            </a:r>
            <a:r>
              <a:rPr lang="ja-JP" altLang="en-US" sz="1200" dirty="0"/>
              <a:t>関係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構築</a:t>
            </a:r>
          </a:p>
        </p:txBody>
      </p:sp>
      <p:grpSp>
        <p:nvGrpSpPr>
          <p:cNvPr id="72722" name="Group 9"/>
          <p:cNvGrpSpPr>
            <a:grpSpLocks/>
          </p:cNvGrpSpPr>
          <p:nvPr/>
        </p:nvGrpSpPr>
        <p:grpSpPr bwMode="auto">
          <a:xfrm>
            <a:off x="93663" y="3349625"/>
            <a:ext cx="1008062" cy="860425"/>
            <a:chOff x="249" y="2118"/>
            <a:chExt cx="788" cy="855"/>
          </a:xfrm>
        </p:grpSpPr>
        <p:grpSp>
          <p:nvGrpSpPr>
            <p:cNvPr id="72775" name="Group 10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72806" name="Rectangle 1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133" name="Rectangle 12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808" name="Line 1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9" name="Line 1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10" name="Line 1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11" name="Line 1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12" name="Line 1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13" name="Line 1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14" name="Line 1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776" name="Group 20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72797" name="Rectangle 2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124" name="Rectangle 22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5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799" name="Line 2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0" name="Line 2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1" name="Line 2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2" name="Line 2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3" name="Line 2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4" name="Line 2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805" name="Line 2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777" name="Group 30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72788" name="Rectangle 3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115" name="Rectangle 32"/>
              <p:cNvSpPr>
                <a:spLocks noChangeArrowheads="1"/>
              </p:cNvSpPr>
              <p:nvPr/>
            </p:nvSpPr>
            <p:spPr bwMode="auto">
              <a:xfrm>
                <a:off x="4783" y="2563"/>
                <a:ext cx="845" cy="84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790" name="Line 3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1" name="Line 3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2" name="Line 3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3" name="Line 3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4" name="Line 3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5" name="Line 3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96" name="Line 3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72778" name="Group 40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72779" name="Rectangle 41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 sz="1400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4787" y="2529"/>
                <a:ext cx="840" cy="87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>
                  <a:defRPr/>
                </a:pPr>
                <a:endParaRPr lang="ja-JP" altLang="ja-JP" sz="1050">
                  <a:latin typeface="ＭＳ Ｐゴシック" charset="-128"/>
                </a:endParaRPr>
              </a:p>
            </p:txBody>
          </p:sp>
          <p:sp>
            <p:nvSpPr>
              <p:cNvPr id="72781" name="Line 43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2" name="Line 44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3" name="Line 45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4" name="Line 46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5" name="Line 47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6" name="Line 48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72787" name="Line 49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72723" name="テキスト ボックス 140"/>
          <p:cNvSpPr txBox="1">
            <a:spLocks noChangeArrowheads="1"/>
          </p:cNvSpPr>
          <p:nvPr/>
        </p:nvSpPr>
        <p:spPr bwMode="auto">
          <a:xfrm>
            <a:off x="34925" y="41910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入力文書集合</a:t>
            </a:r>
          </a:p>
        </p:txBody>
      </p:sp>
      <p:grpSp>
        <p:nvGrpSpPr>
          <p:cNvPr id="72724" name="Group 329"/>
          <p:cNvGrpSpPr>
            <a:grpSpLocks/>
          </p:cNvGrpSpPr>
          <p:nvPr/>
        </p:nvGrpSpPr>
        <p:grpSpPr bwMode="auto">
          <a:xfrm>
            <a:off x="633413" y="4800600"/>
            <a:ext cx="990600" cy="609600"/>
            <a:chOff x="2112" y="2928"/>
            <a:chExt cx="549" cy="319"/>
          </a:xfrm>
        </p:grpSpPr>
        <p:sp>
          <p:nvSpPr>
            <p:cNvPr id="72754" name="Oval 160"/>
            <p:cNvSpPr>
              <a:spLocks noChangeArrowheads="1"/>
            </p:cNvSpPr>
            <p:nvPr/>
          </p:nvSpPr>
          <p:spPr bwMode="auto">
            <a:xfrm>
              <a:off x="2376" y="2928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sp>
          <p:nvSpPr>
            <p:cNvPr id="72755" name="Oval 162"/>
            <p:cNvSpPr>
              <a:spLocks noChangeArrowheads="1"/>
            </p:cNvSpPr>
            <p:nvPr/>
          </p:nvSpPr>
          <p:spPr bwMode="auto">
            <a:xfrm>
              <a:off x="2505" y="3024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sp>
          <p:nvSpPr>
            <p:cNvPr id="72756" name="Oval 163"/>
            <p:cNvSpPr>
              <a:spLocks noChangeArrowheads="1"/>
            </p:cNvSpPr>
            <p:nvPr/>
          </p:nvSpPr>
          <p:spPr bwMode="auto">
            <a:xfrm>
              <a:off x="2598" y="3102"/>
              <a:ext cx="63" cy="32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57" name="AutoShape 164"/>
            <p:cNvCxnSpPr>
              <a:cxnSpLocks noChangeShapeType="1"/>
              <a:stCxn id="72755" idx="1"/>
              <a:endCxn id="72754" idx="4"/>
            </p:cNvCxnSpPr>
            <p:nvPr/>
          </p:nvCxnSpPr>
          <p:spPr bwMode="auto">
            <a:xfrm flipH="1" flipV="1">
              <a:off x="2408" y="2959"/>
              <a:ext cx="106" cy="7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58" name="AutoShape 166"/>
            <p:cNvCxnSpPr>
              <a:cxnSpLocks noChangeShapeType="1"/>
              <a:stCxn id="72756" idx="0"/>
              <a:endCxn id="72755" idx="4"/>
            </p:cNvCxnSpPr>
            <p:nvPr/>
          </p:nvCxnSpPr>
          <p:spPr bwMode="auto">
            <a:xfrm flipH="1" flipV="1">
              <a:off x="2537" y="3055"/>
              <a:ext cx="93" cy="4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9" name="Oval 167"/>
            <p:cNvSpPr>
              <a:spLocks noChangeArrowheads="1"/>
            </p:cNvSpPr>
            <p:nvPr/>
          </p:nvSpPr>
          <p:spPr bwMode="auto">
            <a:xfrm>
              <a:off x="2287" y="3009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60" name="AutoShape 169"/>
            <p:cNvCxnSpPr>
              <a:cxnSpLocks noChangeShapeType="1"/>
              <a:stCxn id="72759" idx="0"/>
              <a:endCxn id="72754" idx="4"/>
            </p:cNvCxnSpPr>
            <p:nvPr/>
          </p:nvCxnSpPr>
          <p:spPr bwMode="auto">
            <a:xfrm flipV="1">
              <a:off x="2319" y="2959"/>
              <a:ext cx="89" cy="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61" name="Oval 171"/>
            <p:cNvSpPr>
              <a:spLocks noChangeArrowheads="1"/>
            </p:cNvSpPr>
            <p:nvPr/>
          </p:nvSpPr>
          <p:spPr bwMode="auto">
            <a:xfrm>
              <a:off x="2200" y="3087"/>
              <a:ext cx="62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62" name="AutoShape 172"/>
            <p:cNvCxnSpPr>
              <a:cxnSpLocks noChangeShapeType="1"/>
              <a:stCxn id="72761" idx="0"/>
              <a:endCxn id="72759" idx="4"/>
            </p:cNvCxnSpPr>
            <p:nvPr/>
          </p:nvCxnSpPr>
          <p:spPr bwMode="auto">
            <a:xfrm flipV="1">
              <a:off x="2231" y="3040"/>
              <a:ext cx="88" cy="4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63" name="Oval 173"/>
            <p:cNvSpPr>
              <a:spLocks noChangeArrowheads="1"/>
            </p:cNvSpPr>
            <p:nvPr/>
          </p:nvSpPr>
          <p:spPr bwMode="auto">
            <a:xfrm>
              <a:off x="2422" y="3107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64" name="AutoShape 174"/>
            <p:cNvCxnSpPr>
              <a:cxnSpLocks noChangeShapeType="1"/>
              <a:stCxn id="72763" idx="0"/>
              <a:endCxn id="72755" idx="4"/>
            </p:cNvCxnSpPr>
            <p:nvPr/>
          </p:nvCxnSpPr>
          <p:spPr bwMode="auto">
            <a:xfrm flipV="1">
              <a:off x="2454" y="3055"/>
              <a:ext cx="83" cy="5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65" name="Oval 175"/>
            <p:cNvSpPr>
              <a:spLocks noChangeArrowheads="1"/>
            </p:cNvSpPr>
            <p:nvPr/>
          </p:nvSpPr>
          <p:spPr bwMode="auto">
            <a:xfrm>
              <a:off x="2352" y="3192"/>
              <a:ext cx="62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66" name="AutoShape 176"/>
            <p:cNvCxnSpPr>
              <a:cxnSpLocks noChangeShapeType="1"/>
              <a:stCxn id="72765" idx="0"/>
              <a:endCxn id="72763" idx="4"/>
            </p:cNvCxnSpPr>
            <p:nvPr/>
          </p:nvCxnSpPr>
          <p:spPr bwMode="auto">
            <a:xfrm flipV="1">
              <a:off x="2383" y="3138"/>
              <a:ext cx="71" cy="54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67" name="Oval 177"/>
            <p:cNvSpPr>
              <a:spLocks noChangeArrowheads="1"/>
            </p:cNvSpPr>
            <p:nvPr/>
          </p:nvSpPr>
          <p:spPr bwMode="auto">
            <a:xfrm>
              <a:off x="2505" y="3199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68" name="AutoShape 178"/>
            <p:cNvCxnSpPr>
              <a:cxnSpLocks noChangeShapeType="1"/>
              <a:stCxn id="72767" idx="0"/>
              <a:endCxn id="72763" idx="4"/>
            </p:cNvCxnSpPr>
            <p:nvPr/>
          </p:nvCxnSpPr>
          <p:spPr bwMode="auto">
            <a:xfrm flipH="1" flipV="1">
              <a:off x="2454" y="3138"/>
              <a:ext cx="83" cy="61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69" name="Oval 179"/>
            <p:cNvSpPr>
              <a:spLocks noChangeArrowheads="1"/>
            </p:cNvSpPr>
            <p:nvPr/>
          </p:nvSpPr>
          <p:spPr bwMode="auto">
            <a:xfrm>
              <a:off x="2112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70" name="AutoShape 180"/>
            <p:cNvCxnSpPr>
              <a:cxnSpLocks noChangeShapeType="1"/>
              <a:stCxn id="72769" idx="0"/>
              <a:endCxn id="72761" idx="4"/>
            </p:cNvCxnSpPr>
            <p:nvPr/>
          </p:nvCxnSpPr>
          <p:spPr bwMode="auto">
            <a:xfrm flipV="1">
              <a:off x="2144" y="3118"/>
              <a:ext cx="87" cy="4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71" name="Oval 181"/>
            <p:cNvSpPr>
              <a:spLocks noChangeArrowheads="1"/>
            </p:cNvSpPr>
            <p:nvPr/>
          </p:nvSpPr>
          <p:spPr bwMode="auto">
            <a:xfrm>
              <a:off x="2287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72" name="AutoShape 182"/>
            <p:cNvCxnSpPr>
              <a:cxnSpLocks noChangeShapeType="1"/>
              <a:stCxn id="72771" idx="0"/>
              <a:endCxn id="72761" idx="4"/>
            </p:cNvCxnSpPr>
            <p:nvPr/>
          </p:nvCxnSpPr>
          <p:spPr bwMode="auto">
            <a:xfrm flipH="1" flipV="1">
              <a:off x="2231" y="3118"/>
              <a:ext cx="88" cy="4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73" name="Oval 327"/>
            <p:cNvSpPr>
              <a:spLocks noChangeArrowheads="1"/>
            </p:cNvSpPr>
            <p:nvPr/>
          </p:nvSpPr>
          <p:spPr bwMode="auto">
            <a:xfrm>
              <a:off x="2592" y="3216"/>
              <a:ext cx="63" cy="31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 sz="1400"/>
            </a:p>
          </p:txBody>
        </p:sp>
        <p:cxnSp>
          <p:nvCxnSpPr>
            <p:cNvPr id="72774" name="AutoShape 328"/>
            <p:cNvCxnSpPr>
              <a:cxnSpLocks noChangeShapeType="1"/>
              <a:stCxn id="72773" idx="0"/>
              <a:endCxn id="72756" idx="4"/>
            </p:cNvCxnSpPr>
            <p:nvPr/>
          </p:nvCxnSpPr>
          <p:spPr bwMode="auto">
            <a:xfrm flipV="1">
              <a:off x="2624" y="3134"/>
              <a:ext cx="6" cy="8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25" name="テキスト ボックス 169"/>
          <p:cNvSpPr txBox="1">
            <a:spLocks noChangeArrowheads="1"/>
          </p:cNvSpPr>
          <p:nvPr/>
        </p:nvSpPr>
        <p:spPr bwMode="auto">
          <a:xfrm>
            <a:off x="715963" y="5410200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概念階層</a:t>
            </a: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3276600" y="3686175"/>
            <a:ext cx="914400" cy="276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ja-JP" altLang="en-US" sz="1200" dirty="0"/>
              <a:t>抽出用語</a:t>
            </a:r>
            <a:endParaRPr lang="en-US" altLang="ja-JP" sz="1200" dirty="0"/>
          </a:p>
        </p:txBody>
      </p:sp>
      <p:sp>
        <p:nvSpPr>
          <p:cNvPr id="72727" name="正方形/長方形 180"/>
          <p:cNvSpPr>
            <a:spLocks noChangeArrowheads="1"/>
          </p:cNvSpPr>
          <p:nvPr/>
        </p:nvSpPr>
        <p:spPr bwMode="auto">
          <a:xfrm>
            <a:off x="5486400" y="38862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入力語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追加</a:t>
            </a:r>
            <a:endParaRPr lang="en-US" altLang="ja-JP" sz="120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6135688" y="3657600"/>
            <a:ext cx="646112" cy="276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200" dirty="0"/>
              <a:t>入力語</a:t>
            </a:r>
          </a:p>
        </p:txBody>
      </p:sp>
      <p:sp>
        <p:nvSpPr>
          <p:cNvPr id="72729" name="正方形/長方形 182"/>
          <p:cNvSpPr>
            <a:spLocks noChangeArrowheads="1"/>
          </p:cNvSpPr>
          <p:nvPr/>
        </p:nvSpPr>
        <p:spPr bwMode="auto">
          <a:xfrm>
            <a:off x="5470525" y="3200400"/>
            <a:ext cx="85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不要語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削除</a:t>
            </a:r>
            <a:endParaRPr lang="en-US" altLang="ja-JP" sz="120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7581900" y="5029200"/>
            <a:ext cx="800100" cy="276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200" dirty="0"/>
              <a:t>入力概念</a:t>
            </a:r>
          </a:p>
        </p:txBody>
      </p:sp>
      <p:sp>
        <p:nvSpPr>
          <p:cNvPr id="72731" name="正方形/長方形 197"/>
          <p:cNvSpPr>
            <a:spLocks noChangeArrowheads="1"/>
          </p:cNvSpPr>
          <p:nvPr/>
        </p:nvSpPr>
        <p:spPr bwMode="auto">
          <a:xfrm>
            <a:off x="7924800" y="4343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入力概念</a:t>
            </a:r>
            <a:endParaRPr lang="en-US" altLang="ja-JP" sz="1200"/>
          </a:p>
          <a:p>
            <a:pPr algn="ctr" eaLnBrk="1" hangingPunct="1"/>
            <a:r>
              <a:rPr lang="ja-JP" altLang="en-US" sz="1200"/>
              <a:t>選択</a:t>
            </a:r>
            <a:endParaRPr lang="en-US" altLang="ja-JP" sz="1200"/>
          </a:p>
        </p:txBody>
      </p:sp>
      <p:sp>
        <p:nvSpPr>
          <p:cNvPr id="208" name="円/楕円 207"/>
          <p:cNvSpPr/>
          <p:nvPr/>
        </p:nvSpPr>
        <p:spPr>
          <a:xfrm>
            <a:off x="4419600" y="350520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入力語選択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モジュール</a:t>
            </a:r>
          </a:p>
        </p:txBody>
      </p:sp>
      <p:sp>
        <p:nvSpPr>
          <p:cNvPr id="209" name="円/楕円 208"/>
          <p:cNvSpPr/>
          <p:nvPr/>
        </p:nvSpPr>
        <p:spPr>
          <a:xfrm>
            <a:off x="5105400" y="4876800"/>
            <a:ext cx="1524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階層構築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モジュール</a:t>
            </a:r>
          </a:p>
        </p:txBody>
      </p:sp>
      <p:sp>
        <p:nvSpPr>
          <p:cNvPr id="210" name="円/楕円 209"/>
          <p:cNvSpPr/>
          <p:nvPr/>
        </p:nvSpPr>
        <p:spPr>
          <a:xfrm>
            <a:off x="2133600" y="4876800"/>
            <a:ext cx="1371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階層洗練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モジュール</a:t>
            </a:r>
          </a:p>
        </p:txBody>
      </p:sp>
      <p:sp>
        <p:nvSpPr>
          <p:cNvPr id="221" name="円/楕円 220"/>
          <p:cNvSpPr/>
          <p:nvPr/>
        </p:nvSpPr>
        <p:spPr>
          <a:xfrm>
            <a:off x="7086600" y="3505200"/>
            <a:ext cx="1752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入力概念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選択モジュール</a:t>
            </a:r>
          </a:p>
        </p:txBody>
      </p:sp>
      <p:sp>
        <p:nvSpPr>
          <p:cNvPr id="72736" name="正方形/長方形 227"/>
          <p:cNvSpPr>
            <a:spLocks noChangeArrowheads="1"/>
          </p:cNvSpPr>
          <p:nvPr/>
        </p:nvSpPr>
        <p:spPr bwMode="auto">
          <a:xfrm>
            <a:off x="2743200" y="33528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200"/>
              <a:t>用語抽出</a:t>
            </a:r>
            <a:endParaRPr lang="en-US" altLang="ja-JP" sz="1200"/>
          </a:p>
        </p:txBody>
      </p:sp>
      <p:cxnSp>
        <p:nvCxnSpPr>
          <p:cNvPr id="232" name="直線矢印コネクタ 231"/>
          <p:cNvCxnSpPr>
            <a:stCxn id="194" idx="1"/>
            <a:endCxn id="209" idx="6"/>
          </p:cNvCxnSpPr>
          <p:nvPr/>
        </p:nvCxnSpPr>
        <p:spPr>
          <a:xfrm rot="10800000" flipV="1">
            <a:off x="6629400" y="5167313"/>
            <a:ext cx="952500" cy="14287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直線矢印コネクタ 236"/>
          <p:cNvCxnSpPr>
            <a:stCxn id="209" idx="2"/>
            <a:endCxn id="278" idx="3"/>
          </p:cNvCxnSpPr>
          <p:nvPr/>
        </p:nvCxnSpPr>
        <p:spPr>
          <a:xfrm rot="10800000" flipV="1">
            <a:off x="4610100" y="5181600"/>
            <a:ext cx="495300" cy="1588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6" name="直線矢印コネクタ 245"/>
          <p:cNvCxnSpPr>
            <a:stCxn id="170" idx="6"/>
            <a:endCxn id="178" idx="1"/>
          </p:cNvCxnSpPr>
          <p:nvPr/>
        </p:nvCxnSpPr>
        <p:spPr>
          <a:xfrm>
            <a:off x="3048000" y="3810000"/>
            <a:ext cx="228600" cy="14288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9" name="直線矢印コネクタ 248"/>
          <p:cNvCxnSpPr>
            <a:stCxn id="106" idx="3"/>
            <a:endCxn id="170" idx="2"/>
          </p:cNvCxnSpPr>
          <p:nvPr/>
        </p:nvCxnSpPr>
        <p:spPr>
          <a:xfrm flipV="1">
            <a:off x="1038225" y="3810000"/>
            <a:ext cx="409575" cy="4763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>
            <a:stCxn id="210" idx="2"/>
          </p:cNvCxnSpPr>
          <p:nvPr/>
        </p:nvCxnSpPr>
        <p:spPr>
          <a:xfrm rot="10800000">
            <a:off x="1676400" y="5181600"/>
            <a:ext cx="457200" cy="1588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>
            <a:stCxn id="46" idx="3"/>
            <a:endCxn id="52" idx="2"/>
          </p:cNvCxnSpPr>
          <p:nvPr/>
        </p:nvCxnSpPr>
        <p:spPr>
          <a:xfrm flipV="1">
            <a:off x="3481388" y="1676400"/>
            <a:ext cx="442912" cy="17463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6" name="直線矢印コネクタ 255"/>
          <p:cNvCxnSpPr/>
          <p:nvPr/>
        </p:nvCxnSpPr>
        <p:spPr>
          <a:xfrm flipV="1">
            <a:off x="5372100" y="1676400"/>
            <a:ext cx="661988" cy="1270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744" name="AutoShape 4"/>
          <p:cNvSpPr>
            <a:spLocks noChangeArrowheads="1"/>
          </p:cNvSpPr>
          <p:nvPr/>
        </p:nvSpPr>
        <p:spPr bwMode="auto">
          <a:xfrm>
            <a:off x="6324600" y="4419600"/>
            <a:ext cx="685800" cy="381000"/>
          </a:xfrm>
          <a:prstGeom prst="can">
            <a:avLst>
              <a:gd name="adj" fmla="val 25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100"/>
              <a:t>EDR</a:t>
            </a:r>
          </a:p>
        </p:txBody>
      </p:sp>
      <p:cxnSp>
        <p:nvCxnSpPr>
          <p:cNvPr id="264" name="直線矢印コネクタ 263"/>
          <p:cNvCxnSpPr>
            <a:stCxn id="209" idx="0"/>
            <a:endCxn id="72744" idx="2"/>
          </p:cNvCxnSpPr>
          <p:nvPr/>
        </p:nvCxnSpPr>
        <p:spPr>
          <a:xfrm rot="5400000" flipH="1" flipV="1">
            <a:off x="5962650" y="4514850"/>
            <a:ext cx="266700" cy="45720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>
            <a:stCxn id="221" idx="3"/>
            <a:endCxn id="72744" idx="1"/>
          </p:cNvCxnSpPr>
          <p:nvPr/>
        </p:nvCxnSpPr>
        <p:spPr>
          <a:xfrm rot="5400000">
            <a:off x="6808788" y="3884612"/>
            <a:ext cx="393700" cy="676275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8" name="テキスト ボックス 277"/>
          <p:cNvSpPr txBox="1"/>
          <p:nvPr/>
        </p:nvSpPr>
        <p:spPr>
          <a:xfrm>
            <a:off x="3810000" y="4953000"/>
            <a:ext cx="800100" cy="4619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200" dirty="0"/>
              <a:t>初期概念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階層</a:t>
            </a:r>
          </a:p>
        </p:txBody>
      </p:sp>
      <p:cxnSp>
        <p:nvCxnSpPr>
          <p:cNvPr id="280" name="直線矢印コネクタ 279"/>
          <p:cNvCxnSpPr>
            <a:stCxn id="278" idx="1"/>
            <a:endCxn id="210" idx="6"/>
          </p:cNvCxnSpPr>
          <p:nvPr/>
        </p:nvCxnSpPr>
        <p:spPr>
          <a:xfrm rot="10800000">
            <a:off x="3505200" y="5181600"/>
            <a:ext cx="304800" cy="3175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21" idx="4"/>
            <a:endCxn id="194" idx="0"/>
          </p:cNvCxnSpPr>
          <p:nvPr/>
        </p:nvCxnSpPr>
        <p:spPr>
          <a:xfrm rot="16200000" flipH="1">
            <a:off x="7515225" y="4562475"/>
            <a:ext cx="914400" cy="1905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0" name="円/楕円 169"/>
          <p:cNvSpPr/>
          <p:nvPr/>
        </p:nvSpPr>
        <p:spPr>
          <a:xfrm>
            <a:off x="1447800" y="3505200"/>
            <a:ext cx="1600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入力文書選択</a:t>
            </a:r>
            <a:endParaRPr lang="en-US" altLang="ja-JP" sz="1200" dirty="0"/>
          </a:p>
          <a:p>
            <a:pPr algn="ctr">
              <a:defRPr/>
            </a:pPr>
            <a:r>
              <a:rPr lang="ja-JP" altLang="en-US" sz="1200" dirty="0"/>
              <a:t>モジュール</a:t>
            </a:r>
          </a:p>
        </p:txBody>
      </p:sp>
      <p:cxnSp>
        <p:nvCxnSpPr>
          <p:cNvPr id="177" name="直線矢印コネクタ 176"/>
          <p:cNvCxnSpPr>
            <a:stCxn id="178" idx="3"/>
            <a:endCxn id="208" idx="2"/>
          </p:cNvCxnSpPr>
          <p:nvPr/>
        </p:nvCxnSpPr>
        <p:spPr>
          <a:xfrm flipV="1">
            <a:off x="4191000" y="3810000"/>
            <a:ext cx="228600" cy="14288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>
            <a:stCxn id="208" idx="6"/>
            <a:endCxn id="182" idx="1"/>
          </p:cNvCxnSpPr>
          <p:nvPr/>
        </p:nvCxnSpPr>
        <p:spPr>
          <a:xfrm flipV="1">
            <a:off x="5791200" y="3795713"/>
            <a:ext cx="344488" cy="14287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182" idx="3"/>
            <a:endCxn id="221" idx="2"/>
          </p:cNvCxnSpPr>
          <p:nvPr/>
        </p:nvCxnSpPr>
        <p:spPr>
          <a:xfrm>
            <a:off x="6781800" y="3795713"/>
            <a:ext cx="304800" cy="14287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896225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85800" y="1143000"/>
            <a:ext cx="228600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5800" y="2286000"/>
            <a:ext cx="2286000" cy="3733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71800" y="1143000"/>
            <a:ext cx="5257800" cy="243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71800" y="3581400"/>
            <a:ext cx="5257800" cy="243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7800" y="1828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19600" y="1992313"/>
            <a:ext cx="573088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5800" y="2590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10200" y="4572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04950"/>
            <a:ext cx="68580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66950"/>
            <a:ext cx="2857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-76200" y="1733550"/>
            <a:ext cx="51816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-76200" y="1885950"/>
            <a:ext cx="34290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52800" y="1885950"/>
            <a:ext cx="34290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76200" y="4019550"/>
            <a:ext cx="68580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34200" y="2266950"/>
            <a:ext cx="28194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05400" y="150495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0" y="272415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00" y="272415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15000" y="417195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53400" y="356235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（５）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27336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2759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38675"/>
            <a:ext cx="193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5686425"/>
            <a:ext cx="2571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219200" y="0"/>
            <a:ext cx="274320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14800" y="0"/>
            <a:ext cx="274320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19200" y="1143000"/>
            <a:ext cx="2743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14800" y="1143000"/>
            <a:ext cx="2743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19200" y="1371600"/>
            <a:ext cx="2743200" cy="281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14800" y="1371600"/>
            <a:ext cx="2743200" cy="281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00200" y="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71800" y="10668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96000" y="10668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/>
              <a:t>2</a:t>
            </a:r>
            <a:r>
              <a:rPr lang="ja-JP" altLang="en-US"/>
              <a:t>）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71800" y="16764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96000" y="1676400"/>
            <a:ext cx="544513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52600" y="4038600"/>
            <a:ext cx="170815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Is-a</a:t>
            </a:r>
            <a:r>
              <a:rPr lang="ja-JP" altLang="en-US" dirty="0"/>
              <a:t>階層パネル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72000" y="4038600"/>
            <a:ext cx="1938338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Has-a</a:t>
            </a:r>
            <a:r>
              <a:rPr lang="ja-JP" altLang="en-US" dirty="0"/>
              <a:t>階層パネル</a:t>
            </a:r>
          </a:p>
        </p:txBody>
      </p:sp>
      <p:pic>
        <p:nvPicPr>
          <p:cNvPr id="7579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5348288"/>
            <a:ext cx="219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645150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873750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6086475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00" name="正方形/長方形 24"/>
          <p:cNvSpPr>
            <a:spLocks noChangeArrowheads="1"/>
          </p:cNvSpPr>
          <p:nvPr/>
        </p:nvSpPr>
        <p:spPr bwMode="auto">
          <a:xfrm>
            <a:off x="5334000" y="5362575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単一継承の</a:t>
            </a:r>
            <a:r>
              <a:rPr lang="en-US" altLang="ja-JP" sz="1200"/>
              <a:t>SIN</a:t>
            </a:r>
            <a:r>
              <a:rPr lang="ja-JP" altLang="en-US" sz="1200"/>
              <a:t>ノード．</a:t>
            </a:r>
          </a:p>
        </p:txBody>
      </p:sp>
      <p:sp>
        <p:nvSpPr>
          <p:cNvPr id="75801" name="正方形/長方形 25"/>
          <p:cNvSpPr>
            <a:spLocks noChangeArrowheads="1"/>
          </p:cNvSpPr>
          <p:nvPr/>
        </p:nvSpPr>
        <p:spPr bwMode="auto">
          <a:xfrm>
            <a:off x="5334000" y="5626100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単一継承のベストマッチノード．</a:t>
            </a:r>
          </a:p>
        </p:txBody>
      </p:sp>
      <p:sp>
        <p:nvSpPr>
          <p:cNvPr id="75802" name="正方形/長方形 26"/>
          <p:cNvSpPr>
            <a:spLocks noChangeArrowheads="1"/>
          </p:cNvSpPr>
          <p:nvPr/>
        </p:nvSpPr>
        <p:spPr bwMode="auto">
          <a:xfrm>
            <a:off x="5334000" y="6096000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多重継承のベストマッチノード．</a:t>
            </a:r>
          </a:p>
        </p:txBody>
      </p:sp>
      <p:sp>
        <p:nvSpPr>
          <p:cNvPr id="75803" name="正方形/長方形 27"/>
          <p:cNvSpPr>
            <a:spLocks noChangeArrowheads="1"/>
          </p:cNvSpPr>
          <p:nvPr/>
        </p:nvSpPr>
        <p:spPr bwMode="auto">
          <a:xfrm>
            <a:off x="5334000" y="5862638"/>
            <a:ext cx="167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多重継承の</a:t>
            </a:r>
            <a:r>
              <a:rPr lang="en-US" altLang="ja-JP" sz="1200"/>
              <a:t>SIN</a:t>
            </a:r>
            <a:r>
              <a:rPr lang="ja-JP" altLang="en-US" sz="1200"/>
              <a:t>ノード．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981200"/>
            <a:ext cx="903922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76200" y="2209800"/>
            <a:ext cx="2895600" cy="274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71800" y="2209800"/>
            <a:ext cx="2971800" cy="274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943600" y="2209800"/>
            <a:ext cx="3124200" cy="274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62200" y="2209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34000" y="2209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58200" y="2220913"/>
            <a:ext cx="573088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グループ化 41"/>
          <p:cNvGrpSpPr>
            <a:grpSpLocks/>
          </p:cNvGrpSpPr>
          <p:nvPr/>
        </p:nvGrpSpPr>
        <p:grpSpPr bwMode="auto">
          <a:xfrm>
            <a:off x="76200" y="1752600"/>
            <a:ext cx="8915400" cy="4267200"/>
            <a:chOff x="76200" y="2133600"/>
            <a:chExt cx="8915400" cy="4267200"/>
          </a:xfrm>
        </p:grpSpPr>
        <p:sp>
          <p:nvSpPr>
            <p:cNvPr id="120" name="正方形/長方形 119"/>
            <p:cNvSpPr/>
            <p:nvPr/>
          </p:nvSpPr>
          <p:spPr>
            <a:xfrm>
              <a:off x="76200" y="4343400"/>
              <a:ext cx="8915400" cy="2057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4343400" y="2286000"/>
              <a:ext cx="46482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6200" y="2286000"/>
              <a:ext cx="4191000" cy="18288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1338263" y="4581525"/>
              <a:ext cx="20145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containsWordSense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418013" y="4648200"/>
              <a:ext cx="14493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word</a:t>
              </a:r>
            </a:p>
          </p:txBody>
        </p:sp>
        <p:sp>
          <p:nvSpPr>
            <p:cNvPr id="50184" name="Rectangle 9"/>
            <p:cNvSpPr>
              <a:spLocks noChangeArrowheads="1"/>
            </p:cNvSpPr>
            <p:nvPr/>
          </p:nvSpPr>
          <p:spPr bwMode="auto">
            <a:xfrm>
              <a:off x="6172200" y="4572000"/>
              <a:ext cx="14493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ja-JP" sz="1600"/>
                <a:t>wn20schema:</a:t>
              </a:r>
            </a:p>
            <a:p>
              <a:pPr algn="ctr" eaLnBrk="1" hangingPunct="1"/>
              <a:r>
                <a:rPr lang="en-US" altLang="ja-JP" sz="1600"/>
                <a:t>lexicalForm</a:t>
              </a:r>
            </a:p>
          </p:txBody>
        </p:sp>
        <p:cxnSp>
          <p:nvCxnSpPr>
            <p:cNvPr id="50185" name="AutoShape 11"/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1981200" y="5295900"/>
              <a:ext cx="5334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2"/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4876800" y="5295900"/>
              <a:ext cx="609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3"/>
            <p:cNvCxnSpPr>
              <a:cxnSpLocks noChangeShapeType="1"/>
              <a:stCxn id="53" idx="6"/>
              <a:endCxn id="55" idx="1"/>
            </p:cNvCxnSpPr>
            <p:nvPr/>
          </p:nvCxnSpPr>
          <p:spPr bwMode="auto">
            <a:xfrm>
              <a:off x="6858000" y="5295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7"/>
            <p:cNvCxnSpPr>
              <a:cxnSpLocks noChangeShapeType="1"/>
              <a:stCxn id="25" idx="6"/>
              <a:endCxn id="26" idx="1"/>
            </p:cNvCxnSpPr>
            <p:nvPr/>
          </p:nvCxnSpPr>
          <p:spPr bwMode="auto">
            <a:xfrm>
              <a:off x="1981200" y="3314700"/>
              <a:ext cx="4572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1447800" y="3505200"/>
              <a:ext cx="1016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rdfs:label</a:t>
              </a: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2400" y="3124200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aConcept</a:t>
              </a:r>
              <a:endParaRPr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438400" y="32766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2438400" y="2743200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owl:Class</a:t>
              </a:r>
              <a:endParaRPr lang="ja-JP" altLang="en-US" sz="2000" dirty="0"/>
            </a:p>
          </p:txBody>
        </p:sp>
        <p:cxnSp>
          <p:nvCxnSpPr>
            <p:cNvPr id="50193" name="AutoShape 17"/>
            <p:cNvCxnSpPr>
              <a:cxnSpLocks noChangeShapeType="1"/>
              <a:stCxn id="25" idx="6"/>
              <a:endCxn id="31" idx="2"/>
            </p:cNvCxnSpPr>
            <p:nvPr/>
          </p:nvCxnSpPr>
          <p:spPr bwMode="auto">
            <a:xfrm flipV="1">
              <a:off x="1981200" y="2933700"/>
              <a:ext cx="457200" cy="381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1447800" y="27432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cxnSp>
          <p:nvCxnSpPr>
            <p:cNvPr id="50195" name="AutoShape 17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6248400" y="3322638"/>
              <a:ext cx="533400" cy="2206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6" name="Rectangle 18"/>
            <p:cNvSpPr>
              <a:spLocks noChangeArrowheads="1"/>
            </p:cNvSpPr>
            <p:nvPr/>
          </p:nvSpPr>
          <p:spPr bwMode="auto">
            <a:xfrm>
              <a:off x="5187950" y="3548063"/>
              <a:ext cx="15176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skos:prefLabel</a:t>
              </a:r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419600" y="3132138"/>
              <a:ext cx="18288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aConcept</a:t>
              </a:r>
              <a:endParaRPr lang="ja-JP" altLang="en-US" sz="20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781800" y="33528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6477000" y="2663825"/>
              <a:ext cx="24384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skos:Concept</a:t>
              </a:r>
              <a:endParaRPr lang="ja-JP" altLang="en-US" sz="2000" dirty="0"/>
            </a:p>
          </p:txBody>
        </p:sp>
        <p:cxnSp>
          <p:nvCxnSpPr>
            <p:cNvPr id="50200" name="AutoShape 17"/>
            <p:cNvCxnSpPr>
              <a:cxnSpLocks noChangeShapeType="1"/>
              <a:stCxn id="39" idx="6"/>
              <a:endCxn id="41" idx="2"/>
            </p:cNvCxnSpPr>
            <p:nvPr/>
          </p:nvCxnSpPr>
          <p:spPr bwMode="auto">
            <a:xfrm flipV="1">
              <a:off x="6248400" y="2854325"/>
              <a:ext cx="228600" cy="4683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1" name="Rectangle 18"/>
            <p:cNvSpPr>
              <a:spLocks noChangeArrowheads="1"/>
            </p:cNvSpPr>
            <p:nvPr/>
          </p:nvSpPr>
          <p:spPr bwMode="auto">
            <a:xfrm>
              <a:off x="5562600" y="26670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304800" y="5105400"/>
              <a:ext cx="16764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aSynset</a:t>
              </a:r>
              <a:endParaRPr lang="ja-JP" altLang="en-US" sz="2000" dirty="0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514600" y="5105400"/>
              <a:ext cx="23622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aWordSense</a:t>
              </a:r>
              <a:endParaRPr lang="ja-JP" altLang="en-US" sz="2000" dirty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5486400" y="5105400"/>
              <a:ext cx="1371600" cy="3810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000" dirty="0" err="1"/>
                <a:t>aWord</a:t>
              </a:r>
              <a:endParaRPr lang="ja-JP" altLang="en-US" sz="2000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239000" y="5105400"/>
              <a:ext cx="1676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/>
                <a:t>概念の見出し</a:t>
              </a: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76200" y="5791200"/>
              <a:ext cx="2133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 err="1"/>
                <a:t>NounSynset</a:t>
              </a:r>
              <a:endParaRPr lang="en-US" altLang="ja-JP" sz="1600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438400" y="5791200"/>
              <a:ext cx="2514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 err="1"/>
                <a:t>NounWordSense</a:t>
              </a:r>
              <a:endParaRPr lang="en-US" altLang="ja-JP" sz="1600" dirty="0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105400" y="5791200"/>
              <a:ext cx="2133600" cy="533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1600" dirty="0"/>
                <a:t>wn20schema:</a:t>
              </a:r>
            </a:p>
            <a:p>
              <a:pPr algn="ctr">
                <a:defRPr/>
              </a:pPr>
              <a:r>
                <a:rPr lang="en-US" altLang="ja-JP" sz="1600" dirty="0"/>
                <a:t>Word</a:t>
              </a:r>
            </a:p>
          </p:txBody>
        </p:sp>
        <p:cxnSp>
          <p:nvCxnSpPr>
            <p:cNvPr id="50209" name="AutoShape 11"/>
            <p:cNvCxnSpPr>
              <a:cxnSpLocks noChangeShapeType="1"/>
              <a:stCxn id="51" idx="4"/>
              <a:endCxn id="68" idx="0"/>
            </p:cNvCxnSpPr>
            <p:nvPr/>
          </p:nvCxnSpPr>
          <p:spPr bwMode="auto">
            <a:xfrm rot="5400000">
              <a:off x="9906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AutoShape 11"/>
            <p:cNvCxnSpPr>
              <a:cxnSpLocks noChangeShapeType="1"/>
              <a:stCxn id="52" idx="4"/>
              <a:endCxn id="70" idx="0"/>
            </p:cNvCxnSpPr>
            <p:nvPr/>
          </p:nvCxnSpPr>
          <p:spPr bwMode="auto">
            <a:xfrm rot="5400000">
              <a:off x="35433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AutoShape 11"/>
            <p:cNvCxnSpPr>
              <a:cxnSpLocks noChangeShapeType="1"/>
              <a:stCxn id="53" idx="4"/>
              <a:endCxn id="71" idx="0"/>
            </p:cNvCxnSpPr>
            <p:nvPr/>
          </p:nvCxnSpPr>
          <p:spPr bwMode="auto">
            <a:xfrm rot="5400000">
              <a:off x="6019801" y="5638800"/>
              <a:ext cx="3048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2" name="Rectangle 18"/>
            <p:cNvSpPr>
              <a:spLocks noChangeArrowheads="1"/>
            </p:cNvSpPr>
            <p:nvPr/>
          </p:nvSpPr>
          <p:spPr bwMode="auto">
            <a:xfrm>
              <a:off x="11430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0213" name="Rectangle 18"/>
            <p:cNvSpPr>
              <a:spLocks noChangeArrowheads="1"/>
            </p:cNvSpPr>
            <p:nvPr/>
          </p:nvSpPr>
          <p:spPr bwMode="auto">
            <a:xfrm>
              <a:off x="37338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50214" name="Rectangle 18"/>
            <p:cNvSpPr>
              <a:spLocks noChangeArrowheads="1"/>
            </p:cNvSpPr>
            <p:nvPr/>
          </p:nvSpPr>
          <p:spPr bwMode="auto">
            <a:xfrm>
              <a:off x="6248400" y="5486400"/>
              <a:ext cx="8715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 sz="1600"/>
                <a:t>rdf:type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4419600" y="2133600"/>
              <a:ext cx="27432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/>
                <a:t>SKOS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30480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/>
                <a:t>OWL</a:t>
              </a:r>
              <a:r>
                <a:rPr lang="ja-JP" altLang="en-US" sz="2000" b="1" dirty="0"/>
                <a:t>基本語彙</a:t>
              </a:r>
              <a:endParaRPr lang="en-US" altLang="ja-JP" sz="2000" b="1" dirty="0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52400" y="4191000"/>
              <a:ext cx="274320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2000" b="1" dirty="0" err="1"/>
                <a:t>WordNet</a:t>
              </a:r>
              <a:r>
                <a:rPr lang="en-US" altLang="ja-JP" sz="2000" b="1" dirty="0"/>
                <a:t> RDF/OWL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3644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3048000" y="3581400"/>
            <a:ext cx="4876800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81600" y="47244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14338"/>
            <a:ext cx="161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96913"/>
            <a:ext cx="200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936625"/>
            <a:ext cx="276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57288"/>
            <a:ext cx="3143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正方形/長方形 5"/>
          <p:cNvSpPr>
            <a:spLocks noChangeArrowheads="1"/>
          </p:cNvSpPr>
          <p:nvPr/>
        </p:nvSpPr>
        <p:spPr bwMode="auto">
          <a:xfrm>
            <a:off x="762000" y="409575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単一継承の</a:t>
            </a:r>
            <a:r>
              <a:rPr lang="en-US" altLang="ja-JP" sz="1200"/>
              <a:t>SIN</a:t>
            </a:r>
            <a:r>
              <a:rPr lang="ja-JP" altLang="en-US" sz="1200"/>
              <a:t>ノード．</a:t>
            </a:r>
          </a:p>
        </p:txBody>
      </p:sp>
      <p:sp>
        <p:nvSpPr>
          <p:cNvPr id="78855" name="正方形/長方形 6"/>
          <p:cNvSpPr>
            <a:spLocks noChangeArrowheads="1"/>
          </p:cNvSpPr>
          <p:nvPr/>
        </p:nvSpPr>
        <p:spPr bwMode="auto">
          <a:xfrm>
            <a:off x="762000" y="673100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単一継承のベストマッチノード．</a:t>
            </a:r>
          </a:p>
        </p:txBody>
      </p:sp>
      <p:sp>
        <p:nvSpPr>
          <p:cNvPr id="78856" name="正方形/長方形 7"/>
          <p:cNvSpPr>
            <a:spLocks noChangeArrowheads="1"/>
          </p:cNvSpPr>
          <p:nvPr/>
        </p:nvSpPr>
        <p:spPr bwMode="auto">
          <a:xfrm>
            <a:off x="762000" y="1143000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多重継承のベストマッチノード．</a:t>
            </a:r>
          </a:p>
        </p:txBody>
      </p:sp>
      <p:sp>
        <p:nvSpPr>
          <p:cNvPr id="78857" name="正方形/長方形 8"/>
          <p:cNvSpPr>
            <a:spLocks noChangeArrowheads="1"/>
          </p:cNvSpPr>
          <p:nvPr/>
        </p:nvSpPr>
        <p:spPr bwMode="auto">
          <a:xfrm>
            <a:off x="762000" y="909638"/>
            <a:ext cx="167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多重継承の</a:t>
            </a:r>
            <a:r>
              <a:rPr lang="en-US" altLang="ja-JP" sz="1200"/>
              <a:t>SIN</a:t>
            </a:r>
            <a:r>
              <a:rPr lang="ja-JP" altLang="en-US" sz="1200"/>
              <a:t>ノード．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7627938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38200" y="990600"/>
            <a:ext cx="48006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638800" y="990600"/>
            <a:ext cx="25146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38200" y="1905000"/>
            <a:ext cx="2209800" cy="220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48000" y="1905000"/>
            <a:ext cx="51054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048000" y="2819400"/>
            <a:ext cx="5105400" cy="1295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38200" y="4114800"/>
            <a:ext cx="7315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38200" y="4572000"/>
            <a:ext cx="41910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105400" y="4572000"/>
            <a:ext cx="30480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33800" y="1447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（１）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00800" y="1458913"/>
            <a:ext cx="573088" cy="369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（２）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52600" y="2590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（３）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9800" y="22860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（４）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2766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（５）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2600" y="41148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（６）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95600" y="55626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（７）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00800" y="5410200"/>
            <a:ext cx="573088" cy="3698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（８）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"/>
          <p:cNvSpPr>
            <a:spLocks noEditPoints="1"/>
          </p:cNvSpPr>
          <p:nvPr/>
        </p:nvSpPr>
        <p:spPr bwMode="auto">
          <a:xfrm>
            <a:off x="1327150" y="4027488"/>
            <a:ext cx="5781675" cy="2144712"/>
          </a:xfrm>
          <a:custGeom>
            <a:avLst/>
            <a:gdLst>
              <a:gd name="T0" fmla="*/ 2147483647 w 3642"/>
              <a:gd name="T1" fmla="*/ 2147483647 h 1645"/>
              <a:gd name="T2" fmla="*/ 2147483647 w 3642"/>
              <a:gd name="T3" fmla="*/ 2147483647 h 1645"/>
              <a:gd name="T4" fmla="*/ 2147483647 w 3642"/>
              <a:gd name="T5" fmla="*/ 2147483647 h 1645"/>
              <a:gd name="T6" fmla="*/ 2147483647 w 3642"/>
              <a:gd name="T7" fmla="*/ 2147483647 h 1645"/>
              <a:gd name="T8" fmla="*/ 2147483647 w 3642"/>
              <a:gd name="T9" fmla="*/ 2147483647 h 1645"/>
              <a:gd name="T10" fmla="*/ 2147483647 w 3642"/>
              <a:gd name="T11" fmla="*/ 2147483647 h 1645"/>
              <a:gd name="T12" fmla="*/ 2147483647 w 3642"/>
              <a:gd name="T13" fmla="*/ 2147483647 h 1645"/>
              <a:gd name="T14" fmla="*/ 2147483647 w 3642"/>
              <a:gd name="T15" fmla="*/ 2147483647 h 1645"/>
              <a:gd name="T16" fmla="*/ 2147483647 w 3642"/>
              <a:gd name="T17" fmla="*/ 2147483647 h 1645"/>
              <a:gd name="T18" fmla="*/ 2147483647 w 3642"/>
              <a:gd name="T19" fmla="*/ 2147483647 h 1645"/>
              <a:gd name="T20" fmla="*/ 2147483647 w 3642"/>
              <a:gd name="T21" fmla="*/ 2147483647 h 1645"/>
              <a:gd name="T22" fmla="*/ 2147483647 w 3642"/>
              <a:gd name="T23" fmla="*/ 2147483647 h 1645"/>
              <a:gd name="T24" fmla="*/ 2147483647 w 3642"/>
              <a:gd name="T25" fmla="*/ 2147483647 h 1645"/>
              <a:gd name="T26" fmla="*/ 2147483647 w 3642"/>
              <a:gd name="T27" fmla="*/ 2147483647 h 1645"/>
              <a:gd name="T28" fmla="*/ 2147483647 w 3642"/>
              <a:gd name="T29" fmla="*/ 2147483647 h 1645"/>
              <a:gd name="T30" fmla="*/ 2147483647 w 3642"/>
              <a:gd name="T31" fmla="*/ 2147483647 h 1645"/>
              <a:gd name="T32" fmla="*/ 2147483647 w 3642"/>
              <a:gd name="T33" fmla="*/ 2147483647 h 1645"/>
              <a:gd name="T34" fmla="*/ 2147483647 w 3642"/>
              <a:gd name="T35" fmla="*/ 2147483647 h 1645"/>
              <a:gd name="T36" fmla="*/ 2147483647 w 3642"/>
              <a:gd name="T37" fmla="*/ 2147483647 h 1645"/>
              <a:gd name="T38" fmla="*/ 2147483647 w 3642"/>
              <a:gd name="T39" fmla="*/ 2147483647 h 1645"/>
              <a:gd name="T40" fmla="*/ 2147483647 w 3642"/>
              <a:gd name="T41" fmla="*/ 2147483647 h 1645"/>
              <a:gd name="T42" fmla="*/ 0 w 3642"/>
              <a:gd name="T43" fmla="*/ 2147483647 h 1645"/>
              <a:gd name="T44" fmla="*/ 2147483647 w 3642"/>
              <a:gd name="T45" fmla="*/ 2147483647 h 1645"/>
              <a:gd name="T46" fmla="*/ 2147483647 w 3642"/>
              <a:gd name="T47" fmla="*/ 2147483647 h 1645"/>
              <a:gd name="T48" fmla="*/ 2147483647 w 3642"/>
              <a:gd name="T49" fmla="*/ 2147483647 h 1645"/>
              <a:gd name="T50" fmla="*/ 2147483647 w 3642"/>
              <a:gd name="T51" fmla="*/ 2147483647 h 1645"/>
              <a:gd name="T52" fmla="*/ 2147483647 w 3642"/>
              <a:gd name="T53" fmla="*/ 2147483647 h 1645"/>
              <a:gd name="T54" fmla="*/ 2147483647 w 3642"/>
              <a:gd name="T55" fmla="*/ 2147483647 h 1645"/>
              <a:gd name="T56" fmla="*/ 2147483647 w 3642"/>
              <a:gd name="T57" fmla="*/ 2147483647 h 1645"/>
              <a:gd name="T58" fmla="*/ 2147483647 w 3642"/>
              <a:gd name="T59" fmla="*/ 2147483647 h 1645"/>
              <a:gd name="T60" fmla="*/ 2147483647 w 3642"/>
              <a:gd name="T61" fmla="*/ 2147483647 h 1645"/>
              <a:gd name="T62" fmla="*/ 2147483647 w 3642"/>
              <a:gd name="T63" fmla="*/ 2147483647 h 1645"/>
              <a:gd name="T64" fmla="*/ 2147483647 w 3642"/>
              <a:gd name="T65" fmla="*/ 2147483647 h 1645"/>
              <a:gd name="T66" fmla="*/ 2147483647 w 3642"/>
              <a:gd name="T67" fmla="*/ 2147483647 h 1645"/>
              <a:gd name="T68" fmla="*/ 2147483647 w 3642"/>
              <a:gd name="T69" fmla="*/ 2147483647 h 1645"/>
              <a:gd name="T70" fmla="*/ 2147483647 w 3642"/>
              <a:gd name="T71" fmla="*/ 2147483647 h 1645"/>
              <a:gd name="T72" fmla="*/ 2147483647 w 3642"/>
              <a:gd name="T73" fmla="*/ 2147483647 h 1645"/>
              <a:gd name="T74" fmla="*/ 2147483647 w 3642"/>
              <a:gd name="T75" fmla="*/ 2147483647 h 1645"/>
              <a:gd name="T76" fmla="*/ 2147483647 w 3642"/>
              <a:gd name="T77" fmla="*/ 2147483647 h 1645"/>
              <a:gd name="T78" fmla="*/ 2147483647 w 3642"/>
              <a:gd name="T79" fmla="*/ 2147483647 h 1645"/>
              <a:gd name="T80" fmla="*/ 2147483647 w 3642"/>
              <a:gd name="T81" fmla="*/ 2147483647 h 1645"/>
              <a:gd name="T82" fmla="*/ 2147483647 w 3642"/>
              <a:gd name="T83" fmla="*/ 2147483647 h 1645"/>
              <a:gd name="T84" fmla="*/ 2147483647 w 3642"/>
              <a:gd name="T85" fmla="*/ 2147483647 h 1645"/>
              <a:gd name="T86" fmla="*/ 2147483647 w 3642"/>
              <a:gd name="T87" fmla="*/ 2147483647 h 1645"/>
              <a:gd name="T88" fmla="*/ 2147483647 w 3642"/>
              <a:gd name="T89" fmla="*/ 2147483647 h 1645"/>
              <a:gd name="T90" fmla="*/ 2147483647 w 3642"/>
              <a:gd name="T91" fmla="*/ 2147483647 h 1645"/>
              <a:gd name="T92" fmla="*/ 2147483647 w 3642"/>
              <a:gd name="T93" fmla="*/ 2147483647 h 1645"/>
              <a:gd name="T94" fmla="*/ 2147483647 w 3642"/>
              <a:gd name="T95" fmla="*/ 2147483647 h 1645"/>
              <a:gd name="T96" fmla="*/ 2147483647 w 3642"/>
              <a:gd name="T97" fmla="*/ 2147483647 h 1645"/>
              <a:gd name="T98" fmla="*/ 2147483647 w 3642"/>
              <a:gd name="T99" fmla="*/ 2147483647 h 1645"/>
              <a:gd name="T100" fmla="*/ 2147483647 w 3642"/>
              <a:gd name="T101" fmla="*/ 2147483647 h 1645"/>
              <a:gd name="T102" fmla="*/ 2147483647 w 3642"/>
              <a:gd name="T103" fmla="*/ 2147483647 h 1645"/>
              <a:gd name="T104" fmla="*/ 2147483647 w 3642"/>
              <a:gd name="T105" fmla="*/ 2147483647 h 1645"/>
              <a:gd name="T106" fmla="*/ 2147483647 w 3642"/>
              <a:gd name="T107" fmla="*/ 2147483647 h 1645"/>
              <a:gd name="T108" fmla="*/ 2147483647 w 3642"/>
              <a:gd name="T109" fmla="*/ 2147483647 h 1645"/>
              <a:gd name="T110" fmla="*/ 2147483647 w 3642"/>
              <a:gd name="T111" fmla="*/ 2147483647 h 1645"/>
              <a:gd name="T112" fmla="*/ 2147483647 w 3642"/>
              <a:gd name="T113" fmla="*/ 2147483647 h 1645"/>
              <a:gd name="T114" fmla="*/ 2147483647 w 3642"/>
              <a:gd name="T115" fmla="*/ 2147483647 h 1645"/>
              <a:gd name="T116" fmla="*/ 2147483647 w 3642"/>
              <a:gd name="T117" fmla="*/ 2147483647 h 1645"/>
              <a:gd name="T118" fmla="*/ 2147483647 w 3642"/>
              <a:gd name="T119" fmla="*/ 2147483647 h 1645"/>
              <a:gd name="T120" fmla="*/ 2147483647 w 3642"/>
              <a:gd name="T121" fmla="*/ 2147483647 h 1645"/>
              <a:gd name="T122" fmla="*/ 2147483647 w 3642"/>
              <a:gd name="T123" fmla="*/ 2147483647 h 1645"/>
              <a:gd name="T124" fmla="*/ 2147483647 w 3642"/>
              <a:gd name="T125" fmla="*/ 2147483647 h 164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642"/>
              <a:gd name="T190" fmla="*/ 0 h 1645"/>
              <a:gd name="T191" fmla="*/ 3642 w 3642"/>
              <a:gd name="T192" fmla="*/ 1645 h 164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642" h="1645">
                <a:moveTo>
                  <a:pt x="3636" y="12"/>
                </a:moveTo>
                <a:lnTo>
                  <a:pt x="3588" y="12"/>
                </a:lnTo>
                <a:lnTo>
                  <a:pt x="3588" y="0"/>
                </a:lnTo>
                <a:lnTo>
                  <a:pt x="3636" y="0"/>
                </a:lnTo>
                <a:lnTo>
                  <a:pt x="3636" y="12"/>
                </a:lnTo>
                <a:close/>
                <a:moveTo>
                  <a:pt x="3552" y="12"/>
                </a:moveTo>
                <a:lnTo>
                  <a:pt x="3504" y="12"/>
                </a:lnTo>
                <a:lnTo>
                  <a:pt x="3504" y="0"/>
                </a:lnTo>
                <a:lnTo>
                  <a:pt x="3552" y="0"/>
                </a:lnTo>
                <a:lnTo>
                  <a:pt x="3552" y="12"/>
                </a:lnTo>
                <a:close/>
                <a:moveTo>
                  <a:pt x="3468" y="12"/>
                </a:moveTo>
                <a:lnTo>
                  <a:pt x="3420" y="12"/>
                </a:lnTo>
                <a:lnTo>
                  <a:pt x="3420" y="0"/>
                </a:lnTo>
                <a:lnTo>
                  <a:pt x="3468" y="0"/>
                </a:lnTo>
                <a:lnTo>
                  <a:pt x="3468" y="12"/>
                </a:lnTo>
                <a:close/>
                <a:moveTo>
                  <a:pt x="3384" y="12"/>
                </a:moveTo>
                <a:lnTo>
                  <a:pt x="3336" y="12"/>
                </a:lnTo>
                <a:lnTo>
                  <a:pt x="3336" y="0"/>
                </a:lnTo>
                <a:lnTo>
                  <a:pt x="3384" y="0"/>
                </a:lnTo>
                <a:lnTo>
                  <a:pt x="3384" y="12"/>
                </a:lnTo>
                <a:close/>
                <a:moveTo>
                  <a:pt x="3300" y="12"/>
                </a:moveTo>
                <a:lnTo>
                  <a:pt x="3252" y="12"/>
                </a:lnTo>
                <a:lnTo>
                  <a:pt x="3252" y="0"/>
                </a:lnTo>
                <a:lnTo>
                  <a:pt x="3300" y="0"/>
                </a:lnTo>
                <a:lnTo>
                  <a:pt x="3300" y="12"/>
                </a:lnTo>
                <a:close/>
                <a:moveTo>
                  <a:pt x="3216" y="12"/>
                </a:moveTo>
                <a:lnTo>
                  <a:pt x="3168" y="12"/>
                </a:lnTo>
                <a:lnTo>
                  <a:pt x="3168" y="0"/>
                </a:lnTo>
                <a:lnTo>
                  <a:pt x="3216" y="0"/>
                </a:lnTo>
                <a:lnTo>
                  <a:pt x="3216" y="12"/>
                </a:lnTo>
                <a:close/>
                <a:moveTo>
                  <a:pt x="3132" y="12"/>
                </a:moveTo>
                <a:lnTo>
                  <a:pt x="3084" y="12"/>
                </a:lnTo>
                <a:lnTo>
                  <a:pt x="3084" y="0"/>
                </a:lnTo>
                <a:lnTo>
                  <a:pt x="3132" y="0"/>
                </a:lnTo>
                <a:lnTo>
                  <a:pt x="3132" y="12"/>
                </a:lnTo>
                <a:close/>
                <a:moveTo>
                  <a:pt x="3048" y="12"/>
                </a:moveTo>
                <a:lnTo>
                  <a:pt x="3000" y="12"/>
                </a:lnTo>
                <a:lnTo>
                  <a:pt x="3000" y="0"/>
                </a:lnTo>
                <a:lnTo>
                  <a:pt x="3048" y="0"/>
                </a:lnTo>
                <a:lnTo>
                  <a:pt x="3048" y="12"/>
                </a:lnTo>
                <a:close/>
                <a:moveTo>
                  <a:pt x="2964" y="12"/>
                </a:moveTo>
                <a:lnTo>
                  <a:pt x="2916" y="12"/>
                </a:lnTo>
                <a:lnTo>
                  <a:pt x="2916" y="0"/>
                </a:lnTo>
                <a:lnTo>
                  <a:pt x="2964" y="0"/>
                </a:lnTo>
                <a:lnTo>
                  <a:pt x="2964" y="12"/>
                </a:lnTo>
                <a:close/>
                <a:moveTo>
                  <a:pt x="2880" y="12"/>
                </a:moveTo>
                <a:lnTo>
                  <a:pt x="2832" y="12"/>
                </a:lnTo>
                <a:lnTo>
                  <a:pt x="2832" y="0"/>
                </a:lnTo>
                <a:lnTo>
                  <a:pt x="2880" y="0"/>
                </a:lnTo>
                <a:lnTo>
                  <a:pt x="2880" y="12"/>
                </a:lnTo>
                <a:close/>
                <a:moveTo>
                  <a:pt x="2796" y="12"/>
                </a:moveTo>
                <a:lnTo>
                  <a:pt x="2748" y="12"/>
                </a:lnTo>
                <a:lnTo>
                  <a:pt x="2748" y="0"/>
                </a:lnTo>
                <a:lnTo>
                  <a:pt x="2796" y="0"/>
                </a:lnTo>
                <a:lnTo>
                  <a:pt x="2796" y="12"/>
                </a:lnTo>
                <a:close/>
                <a:moveTo>
                  <a:pt x="2712" y="12"/>
                </a:moveTo>
                <a:lnTo>
                  <a:pt x="2664" y="12"/>
                </a:lnTo>
                <a:lnTo>
                  <a:pt x="2664" y="0"/>
                </a:lnTo>
                <a:lnTo>
                  <a:pt x="2712" y="0"/>
                </a:lnTo>
                <a:lnTo>
                  <a:pt x="2712" y="12"/>
                </a:lnTo>
                <a:close/>
                <a:moveTo>
                  <a:pt x="2628" y="12"/>
                </a:moveTo>
                <a:lnTo>
                  <a:pt x="2580" y="12"/>
                </a:lnTo>
                <a:lnTo>
                  <a:pt x="2580" y="0"/>
                </a:lnTo>
                <a:lnTo>
                  <a:pt x="2628" y="0"/>
                </a:lnTo>
                <a:lnTo>
                  <a:pt x="2628" y="12"/>
                </a:lnTo>
                <a:close/>
                <a:moveTo>
                  <a:pt x="2544" y="12"/>
                </a:moveTo>
                <a:lnTo>
                  <a:pt x="2496" y="12"/>
                </a:lnTo>
                <a:lnTo>
                  <a:pt x="2496" y="0"/>
                </a:lnTo>
                <a:lnTo>
                  <a:pt x="2544" y="0"/>
                </a:lnTo>
                <a:lnTo>
                  <a:pt x="2544" y="12"/>
                </a:lnTo>
                <a:close/>
                <a:moveTo>
                  <a:pt x="2460" y="12"/>
                </a:moveTo>
                <a:lnTo>
                  <a:pt x="2412" y="12"/>
                </a:lnTo>
                <a:lnTo>
                  <a:pt x="2412" y="0"/>
                </a:lnTo>
                <a:lnTo>
                  <a:pt x="2460" y="0"/>
                </a:lnTo>
                <a:lnTo>
                  <a:pt x="2460" y="12"/>
                </a:lnTo>
                <a:close/>
                <a:moveTo>
                  <a:pt x="2376" y="12"/>
                </a:moveTo>
                <a:lnTo>
                  <a:pt x="2328" y="12"/>
                </a:lnTo>
                <a:lnTo>
                  <a:pt x="2328" y="0"/>
                </a:lnTo>
                <a:lnTo>
                  <a:pt x="2376" y="0"/>
                </a:lnTo>
                <a:lnTo>
                  <a:pt x="2376" y="12"/>
                </a:lnTo>
                <a:close/>
                <a:moveTo>
                  <a:pt x="2292" y="12"/>
                </a:moveTo>
                <a:lnTo>
                  <a:pt x="2244" y="12"/>
                </a:lnTo>
                <a:lnTo>
                  <a:pt x="2244" y="0"/>
                </a:lnTo>
                <a:lnTo>
                  <a:pt x="2292" y="0"/>
                </a:lnTo>
                <a:lnTo>
                  <a:pt x="2292" y="12"/>
                </a:lnTo>
                <a:close/>
                <a:moveTo>
                  <a:pt x="2208" y="12"/>
                </a:moveTo>
                <a:lnTo>
                  <a:pt x="2160" y="12"/>
                </a:lnTo>
                <a:lnTo>
                  <a:pt x="2160" y="0"/>
                </a:lnTo>
                <a:lnTo>
                  <a:pt x="2208" y="0"/>
                </a:lnTo>
                <a:lnTo>
                  <a:pt x="2208" y="12"/>
                </a:lnTo>
                <a:close/>
                <a:moveTo>
                  <a:pt x="2124" y="12"/>
                </a:moveTo>
                <a:lnTo>
                  <a:pt x="2076" y="12"/>
                </a:lnTo>
                <a:lnTo>
                  <a:pt x="2076" y="0"/>
                </a:lnTo>
                <a:lnTo>
                  <a:pt x="2124" y="0"/>
                </a:lnTo>
                <a:lnTo>
                  <a:pt x="2124" y="12"/>
                </a:lnTo>
                <a:close/>
                <a:moveTo>
                  <a:pt x="2040" y="12"/>
                </a:moveTo>
                <a:lnTo>
                  <a:pt x="1992" y="12"/>
                </a:lnTo>
                <a:lnTo>
                  <a:pt x="1992" y="0"/>
                </a:lnTo>
                <a:lnTo>
                  <a:pt x="2040" y="0"/>
                </a:lnTo>
                <a:lnTo>
                  <a:pt x="2040" y="12"/>
                </a:lnTo>
                <a:close/>
                <a:moveTo>
                  <a:pt x="1956" y="12"/>
                </a:moveTo>
                <a:lnTo>
                  <a:pt x="1908" y="12"/>
                </a:lnTo>
                <a:lnTo>
                  <a:pt x="1908" y="0"/>
                </a:lnTo>
                <a:lnTo>
                  <a:pt x="1956" y="0"/>
                </a:lnTo>
                <a:lnTo>
                  <a:pt x="1956" y="12"/>
                </a:lnTo>
                <a:close/>
                <a:moveTo>
                  <a:pt x="1872" y="12"/>
                </a:moveTo>
                <a:lnTo>
                  <a:pt x="1824" y="12"/>
                </a:lnTo>
                <a:lnTo>
                  <a:pt x="1824" y="0"/>
                </a:lnTo>
                <a:lnTo>
                  <a:pt x="1872" y="0"/>
                </a:lnTo>
                <a:lnTo>
                  <a:pt x="1872" y="12"/>
                </a:lnTo>
                <a:close/>
                <a:moveTo>
                  <a:pt x="1788" y="12"/>
                </a:moveTo>
                <a:lnTo>
                  <a:pt x="1740" y="12"/>
                </a:lnTo>
                <a:lnTo>
                  <a:pt x="1740" y="0"/>
                </a:lnTo>
                <a:lnTo>
                  <a:pt x="1788" y="0"/>
                </a:lnTo>
                <a:lnTo>
                  <a:pt x="1788" y="12"/>
                </a:lnTo>
                <a:close/>
                <a:moveTo>
                  <a:pt x="1704" y="12"/>
                </a:moveTo>
                <a:lnTo>
                  <a:pt x="1656" y="12"/>
                </a:lnTo>
                <a:lnTo>
                  <a:pt x="1656" y="0"/>
                </a:lnTo>
                <a:lnTo>
                  <a:pt x="1704" y="0"/>
                </a:lnTo>
                <a:lnTo>
                  <a:pt x="1704" y="12"/>
                </a:lnTo>
                <a:close/>
                <a:moveTo>
                  <a:pt x="1620" y="12"/>
                </a:moveTo>
                <a:lnTo>
                  <a:pt x="1572" y="12"/>
                </a:lnTo>
                <a:lnTo>
                  <a:pt x="1572" y="0"/>
                </a:lnTo>
                <a:lnTo>
                  <a:pt x="1620" y="0"/>
                </a:lnTo>
                <a:lnTo>
                  <a:pt x="1620" y="12"/>
                </a:lnTo>
                <a:close/>
                <a:moveTo>
                  <a:pt x="1536" y="12"/>
                </a:moveTo>
                <a:lnTo>
                  <a:pt x="1488" y="12"/>
                </a:lnTo>
                <a:lnTo>
                  <a:pt x="1488" y="0"/>
                </a:lnTo>
                <a:lnTo>
                  <a:pt x="1536" y="0"/>
                </a:lnTo>
                <a:lnTo>
                  <a:pt x="1536" y="12"/>
                </a:lnTo>
                <a:close/>
                <a:moveTo>
                  <a:pt x="1452" y="12"/>
                </a:moveTo>
                <a:lnTo>
                  <a:pt x="1404" y="12"/>
                </a:lnTo>
                <a:lnTo>
                  <a:pt x="1404" y="0"/>
                </a:lnTo>
                <a:lnTo>
                  <a:pt x="1452" y="0"/>
                </a:lnTo>
                <a:lnTo>
                  <a:pt x="1452" y="12"/>
                </a:lnTo>
                <a:close/>
                <a:moveTo>
                  <a:pt x="1368" y="12"/>
                </a:moveTo>
                <a:lnTo>
                  <a:pt x="1320" y="12"/>
                </a:lnTo>
                <a:lnTo>
                  <a:pt x="1320" y="0"/>
                </a:lnTo>
                <a:lnTo>
                  <a:pt x="1368" y="0"/>
                </a:lnTo>
                <a:lnTo>
                  <a:pt x="1368" y="12"/>
                </a:lnTo>
                <a:close/>
                <a:moveTo>
                  <a:pt x="1284" y="12"/>
                </a:moveTo>
                <a:lnTo>
                  <a:pt x="1236" y="12"/>
                </a:lnTo>
                <a:lnTo>
                  <a:pt x="1236" y="0"/>
                </a:lnTo>
                <a:lnTo>
                  <a:pt x="1284" y="0"/>
                </a:lnTo>
                <a:lnTo>
                  <a:pt x="1284" y="12"/>
                </a:lnTo>
                <a:close/>
                <a:moveTo>
                  <a:pt x="1200" y="12"/>
                </a:moveTo>
                <a:lnTo>
                  <a:pt x="1152" y="12"/>
                </a:lnTo>
                <a:lnTo>
                  <a:pt x="1152" y="0"/>
                </a:lnTo>
                <a:lnTo>
                  <a:pt x="1200" y="0"/>
                </a:lnTo>
                <a:lnTo>
                  <a:pt x="1200" y="12"/>
                </a:lnTo>
                <a:close/>
                <a:moveTo>
                  <a:pt x="1116" y="12"/>
                </a:moveTo>
                <a:lnTo>
                  <a:pt x="1068" y="12"/>
                </a:lnTo>
                <a:lnTo>
                  <a:pt x="1068" y="0"/>
                </a:lnTo>
                <a:lnTo>
                  <a:pt x="1116" y="0"/>
                </a:lnTo>
                <a:lnTo>
                  <a:pt x="1116" y="12"/>
                </a:lnTo>
                <a:close/>
                <a:moveTo>
                  <a:pt x="1032" y="12"/>
                </a:moveTo>
                <a:lnTo>
                  <a:pt x="984" y="12"/>
                </a:lnTo>
                <a:lnTo>
                  <a:pt x="984" y="0"/>
                </a:lnTo>
                <a:lnTo>
                  <a:pt x="1032" y="0"/>
                </a:lnTo>
                <a:lnTo>
                  <a:pt x="1032" y="12"/>
                </a:lnTo>
                <a:close/>
                <a:moveTo>
                  <a:pt x="948" y="12"/>
                </a:moveTo>
                <a:lnTo>
                  <a:pt x="900" y="12"/>
                </a:lnTo>
                <a:lnTo>
                  <a:pt x="900" y="0"/>
                </a:lnTo>
                <a:lnTo>
                  <a:pt x="948" y="0"/>
                </a:lnTo>
                <a:lnTo>
                  <a:pt x="948" y="12"/>
                </a:lnTo>
                <a:close/>
                <a:moveTo>
                  <a:pt x="864" y="12"/>
                </a:moveTo>
                <a:lnTo>
                  <a:pt x="816" y="12"/>
                </a:lnTo>
                <a:lnTo>
                  <a:pt x="816" y="0"/>
                </a:lnTo>
                <a:lnTo>
                  <a:pt x="864" y="0"/>
                </a:lnTo>
                <a:lnTo>
                  <a:pt x="864" y="12"/>
                </a:lnTo>
                <a:close/>
                <a:moveTo>
                  <a:pt x="780" y="12"/>
                </a:moveTo>
                <a:lnTo>
                  <a:pt x="732" y="12"/>
                </a:lnTo>
                <a:lnTo>
                  <a:pt x="732" y="0"/>
                </a:lnTo>
                <a:lnTo>
                  <a:pt x="780" y="0"/>
                </a:lnTo>
                <a:lnTo>
                  <a:pt x="780" y="12"/>
                </a:lnTo>
                <a:close/>
                <a:moveTo>
                  <a:pt x="696" y="12"/>
                </a:moveTo>
                <a:lnTo>
                  <a:pt x="648" y="12"/>
                </a:lnTo>
                <a:lnTo>
                  <a:pt x="648" y="0"/>
                </a:lnTo>
                <a:lnTo>
                  <a:pt x="696" y="0"/>
                </a:lnTo>
                <a:lnTo>
                  <a:pt x="696" y="12"/>
                </a:lnTo>
                <a:close/>
                <a:moveTo>
                  <a:pt x="612" y="12"/>
                </a:moveTo>
                <a:lnTo>
                  <a:pt x="564" y="12"/>
                </a:lnTo>
                <a:lnTo>
                  <a:pt x="564" y="0"/>
                </a:lnTo>
                <a:lnTo>
                  <a:pt x="612" y="0"/>
                </a:lnTo>
                <a:lnTo>
                  <a:pt x="612" y="12"/>
                </a:lnTo>
                <a:close/>
                <a:moveTo>
                  <a:pt x="528" y="12"/>
                </a:moveTo>
                <a:lnTo>
                  <a:pt x="480" y="12"/>
                </a:lnTo>
                <a:lnTo>
                  <a:pt x="480" y="0"/>
                </a:lnTo>
                <a:lnTo>
                  <a:pt x="528" y="0"/>
                </a:lnTo>
                <a:lnTo>
                  <a:pt x="528" y="12"/>
                </a:lnTo>
                <a:close/>
                <a:moveTo>
                  <a:pt x="444" y="12"/>
                </a:moveTo>
                <a:lnTo>
                  <a:pt x="396" y="12"/>
                </a:lnTo>
                <a:lnTo>
                  <a:pt x="396" y="0"/>
                </a:lnTo>
                <a:lnTo>
                  <a:pt x="444" y="0"/>
                </a:lnTo>
                <a:lnTo>
                  <a:pt x="444" y="12"/>
                </a:lnTo>
                <a:close/>
                <a:moveTo>
                  <a:pt x="360" y="12"/>
                </a:moveTo>
                <a:lnTo>
                  <a:pt x="311" y="12"/>
                </a:lnTo>
                <a:lnTo>
                  <a:pt x="311" y="0"/>
                </a:lnTo>
                <a:lnTo>
                  <a:pt x="360" y="0"/>
                </a:lnTo>
                <a:lnTo>
                  <a:pt x="360" y="12"/>
                </a:lnTo>
                <a:close/>
                <a:moveTo>
                  <a:pt x="275" y="12"/>
                </a:moveTo>
                <a:lnTo>
                  <a:pt x="227" y="12"/>
                </a:lnTo>
                <a:lnTo>
                  <a:pt x="227" y="0"/>
                </a:lnTo>
                <a:lnTo>
                  <a:pt x="275" y="0"/>
                </a:lnTo>
                <a:lnTo>
                  <a:pt x="275" y="12"/>
                </a:lnTo>
                <a:close/>
                <a:moveTo>
                  <a:pt x="191" y="12"/>
                </a:moveTo>
                <a:lnTo>
                  <a:pt x="143" y="12"/>
                </a:lnTo>
                <a:lnTo>
                  <a:pt x="143" y="0"/>
                </a:lnTo>
                <a:lnTo>
                  <a:pt x="191" y="0"/>
                </a:lnTo>
                <a:lnTo>
                  <a:pt x="191" y="12"/>
                </a:lnTo>
                <a:close/>
                <a:moveTo>
                  <a:pt x="107" y="12"/>
                </a:moveTo>
                <a:lnTo>
                  <a:pt x="59" y="12"/>
                </a:lnTo>
                <a:lnTo>
                  <a:pt x="59" y="0"/>
                </a:lnTo>
                <a:lnTo>
                  <a:pt x="107" y="0"/>
                </a:lnTo>
                <a:lnTo>
                  <a:pt x="107" y="12"/>
                </a:lnTo>
                <a:close/>
                <a:moveTo>
                  <a:pt x="23" y="12"/>
                </a:moveTo>
                <a:lnTo>
                  <a:pt x="6" y="12"/>
                </a:lnTo>
                <a:lnTo>
                  <a:pt x="12" y="6"/>
                </a:lnTo>
                <a:lnTo>
                  <a:pt x="12" y="37"/>
                </a:lnTo>
                <a:lnTo>
                  <a:pt x="0" y="37"/>
                </a:lnTo>
                <a:lnTo>
                  <a:pt x="0" y="0"/>
                </a:lnTo>
                <a:lnTo>
                  <a:pt x="23" y="0"/>
                </a:lnTo>
                <a:lnTo>
                  <a:pt x="23" y="12"/>
                </a:lnTo>
                <a:close/>
                <a:moveTo>
                  <a:pt x="12" y="73"/>
                </a:moveTo>
                <a:lnTo>
                  <a:pt x="12" y="121"/>
                </a:lnTo>
                <a:lnTo>
                  <a:pt x="0" y="121"/>
                </a:lnTo>
                <a:lnTo>
                  <a:pt x="0" y="73"/>
                </a:lnTo>
                <a:lnTo>
                  <a:pt x="12" y="73"/>
                </a:lnTo>
                <a:close/>
                <a:moveTo>
                  <a:pt x="12" y="157"/>
                </a:moveTo>
                <a:lnTo>
                  <a:pt x="12" y="205"/>
                </a:lnTo>
                <a:lnTo>
                  <a:pt x="0" y="205"/>
                </a:lnTo>
                <a:lnTo>
                  <a:pt x="0" y="157"/>
                </a:lnTo>
                <a:lnTo>
                  <a:pt x="12" y="157"/>
                </a:lnTo>
                <a:close/>
                <a:moveTo>
                  <a:pt x="12" y="241"/>
                </a:moveTo>
                <a:lnTo>
                  <a:pt x="12" y="289"/>
                </a:lnTo>
                <a:lnTo>
                  <a:pt x="0" y="289"/>
                </a:lnTo>
                <a:lnTo>
                  <a:pt x="0" y="241"/>
                </a:lnTo>
                <a:lnTo>
                  <a:pt x="12" y="241"/>
                </a:lnTo>
                <a:close/>
                <a:moveTo>
                  <a:pt x="12" y="325"/>
                </a:moveTo>
                <a:lnTo>
                  <a:pt x="12" y="373"/>
                </a:lnTo>
                <a:lnTo>
                  <a:pt x="0" y="373"/>
                </a:lnTo>
                <a:lnTo>
                  <a:pt x="0" y="325"/>
                </a:lnTo>
                <a:lnTo>
                  <a:pt x="12" y="325"/>
                </a:lnTo>
                <a:close/>
                <a:moveTo>
                  <a:pt x="12" y="409"/>
                </a:moveTo>
                <a:lnTo>
                  <a:pt x="12" y="457"/>
                </a:lnTo>
                <a:lnTo>
                  <a:pt x="0" y="457"/>
                </a:lnTo>
                <a:lnTo>
                  <a:pt x="0" y="409"/>
                </a:lnTo>
                <a:lnTo>
                  <a:pt x="12" y="409"/>
                </a:lnTo>
                <a:close/>
                <a:moveTo>
                  <a:pt x="12" y="493"/>
                </a:moveTo>
                <a:lnTo>
                  <a:pt x="12" y="541"/>
                </a:lnTo>
                <a:lnTo>
                  <a:pt x="0" y="541"/>
                </a:lnTo>
                <a:lnTo>
                  <a:pt x="0" y="493"/>
                </a:lnTo>
                <a:lnTo>
                  <a:pt x="12" y="493"/>
                </a:lnTo>
                <a:close/>
                <a:moveTo>
                  <a:pt x="12" y="577"/>
                </a:moveTo>
                <a:lnTo>
                  <a:pt x="12" y="625"/>
                </a:lnTo>
                <a:lnTo>
                  <a:pt x="0" y="625"/>
                </a:lnTo>
                <a:lnTo>
                  <a:pt x="0" y="577"/>
                </a:lnTo>
                <a:lnTo>
                  <a:pt x="12" y="577"/>
                </a:lnTo>
                <a:close/>
                <a:moveTo>
                  <a:pt x="12" y="661"/>
                </a:moveTo>
                <a:lnTo>
                  <a:pt x="12" y="709"/>
                </a:lnTo>
                <a:lnTo>
                  <a:pt x="0" y="709"/>
                </a:lnTo>
                <a:lnTo>
                  <a:pt x="0" y="661"/>
                </a:lnTo>
                <a:lnTo>
                  <a:pt x="12" y="661"/>
                </a:lnTo>
                <a:close/>
                <a:moveTo>
                  <a:pt x="12" y="745"/>
                </a:moveTo>
                <a:lnTo>
                  <a:pt x="12" y="793"/>
                </a:lnTo>
                <a:lnTo>
                  <a:pt x="0" y="793"/>
                </a:lnTo>
                <a:lnTo>
                  <a:pt x="0" y="745"/>
                </a:lnTo>
                <a:lnTo>
                  <a:pt x="12" y="745"/>
                </a:lnTo>
                <a:close/>
                <a:moveTo>
                  <a:pt x="12" y="829"/>
                </a:moveTo>
                <a:lnTo>
                  <a:pt x="12" y="877"/>
                </a:lnTo>
                <a:lnTo>
                  <a:pt x="0" y="877"/>
                </a:lnTo>
                <a:lnTo>
                  <a:pt x="0" y="829"/>
                </a:lnTo>
                <a:lnTo>
                  <a:pt x="12" y="829"/>
                </a:lnTo>
                <a:close/>
                <a:moveTo>
                  <a:pt x="12" y="913"/>
                </a:moveTo>
                <a:lnTo>
                  <a:pt x="12" y="961"/>
                </a:lnTo>
                <a:lnTo>
                  <a:pt x="0" y="961"/>
                </a:lnTo>
                <a:lnTo>
                  <a:pt x="0" y="913"/>
                </a:lnTo>
                <a:lnTo>
                  <a:pt x="12" y="913"/>
                </a:lnTo>
                <a:close/>
                <a:moveTo>
                  <a:pt x="12" y="997"/>
                </a:moveTo>
                <a:lnTo>
                  <a:pt x="12" y="1045"/>
                </a:lnTo>
                <a:lnTo>
                  <a:pt x="0" y="1045"/>
                </a:lnTo>
                <a:lnTo>
                  <a:pt x="0" y="997"/>
                </a:lnTo>
                <a:lnTo>
                  <a:pt x="12" y="997"/>
                </a:lnTo>
                <a:close/>
                <a:moveTo>
                  <a:pt x="12" y="1081"/>
                </a:moveTo>
                <a:lnTo>
                  <a:pt x="12" y="1129"/>
                </a:lnTo>
                <a:lnTo>
                  <a:pt x="0" y="1129"/>
                </a:lnTo>
                <a:lnTo>
                  <a:pt x="0" y="1081"/>
                </a:lnTo>
                <a:lnTo>
                  <a:pt x="12" y="1081"/>
                </a:lnTo>
                <a:close/>
                <a:moveTo>
                  <a:pt x="12" y="1165"/>
                </a:moveTo>
                <a:lnTo>
                  <a:pt x="12" y="1213"/>
                </a:lnTo>
                <a:lnTo>
                  <a:pt x="0" y="1213"/>
                </a:lnTo>
                <a:lnTo>
                  <a:pt x="0" y="1165"/>
                </a:lnTo>
                <a:lnTo>
                  <a:pt x="12" y="1165"/>
                </a:lnTo>
                <a:close/>
                <a:moveTo>
                  <a:pt x="12" y="1249"/>
                </a:moveTo>
                <a:lnTo>
                  <a:pt x="12" y="1297"/>
                </a:lnTo>
                <a:lnTo>
                  <a:pt x="0" y="1297"/>
                </a:lnTo>
                <a:lnTo>
                  <a:pt x="0" y="1249"/>
                </a:lnTo>
                <a:lnTo>
                  <a:pt x="12" y="1249"/>
                </a:lnTo>
                <a:close/>
                <a:moveTo>
                  <a:pt x="12" y="1333"/>
                </a:moveTo>
                <a:lnTo>
                  <a:pt x="12" y="1381"/>
                </a:lnTo>
                <a:lnTo>
                  <a:pt x="0" y="1381"/>
                </a:lnTo>
                <a:lnTo>
                  <a:pt x="0" y="1333"/>
                </a:lnTo>
                <a:lnTo>
                  <a:pt x="12" y="1333"/>
                </a:lnTo>
                <a:close/>
                <a:moveTo>
                  <a:pt x="12" y="1417"/>
                </a:moveTo>
                <a:lnTo>
                  <a:pt x="12" y="1465"/>
                </a:lnTo>
                <a:lnTo>
                  <a:pt x="0" y="1465"/>
                </a:lnTo>
                <a:lnTo>
                  <a:pt x="0" y="1417"/>
                </a:lnTo>
                <a:lnTo>
                  <a:pt x="12" y="1417"/>
                </a:lnTo>
                <a:close/>
                <a:moveTo>
                  <a:pt x="12" y="1501"/>
                </a:moveTo>
                <a:lnTo>
                  <a:pt x="12" y="1549"/>
                </a:lnTo>
                <a:lnTo>
                  <a:pt x="0" y="1549"/>
                </a:lnTo>
                <a:lnTo>
                  <a:pt x="0" y="1501"/>
                </a:lnTo>
                <a:lnTo>
                  <a:pt x="12" y="1501"/>
                </a:lnTo>
                <a:close/>
                <a:moveTo>
                  <a:pt x="12" y="1585"/>
                </a:moveTo>
                <a:lnTo>
                  <a:pt x="12" y="1633"/>
                </a:lnTo>
                <a:lnTo>
                  <a:pt x="0" y="1633"/>
                </a:lnTo>
                <a:lnTo>
                  <a:pt x="0" y="1585"/>
                </a:lnTo>
                <a:lnTo>
                  <a:pt x="12" y="1585"/>
                </a:lnTo>
                <a:close/>
                <a:moveTo>
                  <a:pt x="36" y="1633"/>
                </a:moveTo>
                <a:lnTo>
                  <a:pt x="84" y="1633"/>
                </a:lnTo>
                <a:lnTo>
                  <a:pt x="84" y="1645"/>
                </a:lnTo>
                <a:lnTo>
                  <a:pt x="36" y="1645"/>
                </a:lnTo>
                <a:lnTo>
                  <a:pt x="36" y="1633"/>
                </a:lnTo>
                <a:close/>
                <a:moveTo>
                  <a:pt x="120" y="1633"/>
                </a:moveTo>
                <a:lnTo>
                  <a:pt x="168" y="1633"/>
                </a:lnTo>
                <a:lnTo>
                  <a:pt x="168" y="1645"/>
                </a:lnTo>
                <a:lnTo>
                  <a:pt x="120" y="1645"/>
                </a:lnTo>
                <a:lnTo>
                  <a:pt x="120" y="1633"/>
                </a:lnTo>
                <a:close/>
                <a:moveTo>
                  <a:pt x="204" y="1633"/>
                </a:moveTo>
                <a:lnTo>
                  <a:pt x="252" y="1633"/>
                </a:lnTo>
                <a:lnTo>
                  <a:pt x="252" y="1645"/>
                </a:lnTo>
                <a:lnTo>
                  <a:pt x="204" y="1645"/>
                </a:lnTo>
                <a:lnTo>
                  <a:pt x="204" y="1633"/>
                </a:lnTo>
                <a:close/>
                <a:moveTo>
                  <a:pt x="288" y="1633"/>
                </a:moveTo>
                <a:lnTo>
                  <a:pt x="336" y="1633"/>
                </a:lnTo>
                <a:lnTo>
                  <a:pt x="336" y="1645"/>
                </a:lnTo>
                <a:lnTo>
                  <a:pt x="288" y="1645"/>
                </a:lnTo>
                <a:lnTo>
                  <a:pt x="288" y="1633"/>
                </a:lnTo>
                <a:close/>
                <a:moveTo>
                  <a:pt x="372" y="1633"/>
                </a:moveTo>
                <a:lnTo>
                  <a:pt x="420" y="1633"/>
                </a:lnTo>
                <a:lnTo>
                  <a:pt x="420" y="1645"/>
                </a:lnTo>
                <a:lnTo>
                  <a:pt x="372" y="1645"/>
                </a:lnTo>
                <a:lnTo>
                  <a:pt x="372" y="1633"/>
                </a:lnTo>
                <a:close/>
                <a:moveTo>
                  <a:pt x="456" y="1633"/>
                </a:moveTo>
                <a:lnTo>
                  <a:pt x="504" y="1633"/>
                </a:lnTo>
                <a:lnTo>
                  <a:pt x="504" y="1645"/>
                </a:lnTo>
                <a:lnTo>
                  <a:pt x="456" y="1645"/>
                </a:lnTo>
                <a:lnTo>
                  <a:pt x="456" y="1633"/>
                </a:lnTo>
                <a:close/>
                <a:moveTo>
                  <a:pt x="540" y="1633"/>
                </a:moveTo>
                <a:lnTo>
                  <a:pt x="588" y="1633"/>
                </a:lnTo>
                <a:lnTo>
                  <a:pt x="588" y="1645"/>
                </a:lnTo>
                <a:lnTo>
                  <a:pt x="540" y="1645"/>
                </a:lnTo>
                <a:lnTo>
                  <a:pt x="540" y="1633"/>
                </a:lnTo>
                <a:close/>
                <a:moveTo>
                  <a:pt x="624" y="1633"/>
                </a:moveTo>
                <a:lnTo>
                  <a:pt x="672" y="1633"/>
                </a:lnTo>
                <a:lnTo>
                  <a:pt x="672" y="1645"/>
                </a:lnTo>
                <a:lnTo>
                  <a:pt x="624" y="1645"/>
                </a:lnTo>
                <a:lnTo>
                  <a:pt x="624" y="1633"/>
                </a:lnTo>
                <a:close/>
                <a:moveTo>
                  <a:pt x="708" y="1633"/>
                </a:moveTo>
                <a:lnTo>
                  <a:pt x="756" y="1633"/>
                </a:lnTo>
                <a:lnTo>
                  <a:pt x="756" y="1645"/>
                </a:lnTo>
                <a:lnTo>
                  <a:pt x="708" y="1645"/>
                </a:lnTo>
                <a:lnTo>
                  <a:pt x="708" y="1633"/>
                </a:lnTo>
                <a:close/>
                <a:moveTo>
                  <a:pt x="792" y="1633"/>
                </a:moveTo>
                <a:lnTo>
                  <a:pt x="840" y="1633"/>
                </a:lnTo>
                <a:lnTo>
                  <a:pt x="840" y="1645"/>
                </a:lnTo>
                <a:lnTo>
                  <a:pt x="792" y="1645"/>
                </a:lnTo>
                <a:lnTo>
                  <a:pt x="792" y="1633"/>
                </a:lnTo>
                <a:close/>
                <a:moveTo>
                  <a:pt x="876" y="1633"/>
                </a:moveTo>
                <a:lnTo>
                  <a:pt x="924" y="1633"/>
                </a:lnTo>
                <a:lnTo>
                  <a:pt x="924" y="1645"/>
                </a:lnTo>
                <a:lnTo>
                  <a:pt x="876" y="1645"/>
                </a:lnTo>
                <a:lnTo>
                  <a:pt x="876" y="1633"/>
                </a:lnTo>
                <a:close/>
                <a:moveTo>
                  <a:pt x="960" y="1633"/>
                </a:moveTo>
                <a:lnTo>
                  <a:pt x="1008" y="1633"/>
                </a:lnTo>
                <a:lnTo>
                  <a:pt x="1008" y="1645"/>
                </a:lnTo>
                <a:lnTo>
                  <a:pt x="960" y="1645"/>
                </a:lnTo>
                <a:lnTo>
                  <a:pt x="960" y="1633"/>
                </a:lnTo>
                <a:close/>
                <a:moveTo>
                  <a:pt x="1044" y="1633"/>
                </a:moveTo>
                <a:lnTo>
                  <a:pt x="1092" y="1633"/>
                </a:lnTo>
                <a:lnTo>
                  <a:pt x="1092" y="1645"/>
                </a:lnTo>
                <a:lnTo>
                  <a:pt x="1044" y="1645"/>
                </a:lnTo>
                <a:lnTo>
                  <a:pt x="1044" y="1633"/>
                </a:lnTo>
                <a:close/>
                <a:moveTo>
                  <a:pt x="1128" y="1633"/>
                </a:moveTo>
                <a:lnTo>
                  <a:pt x="1176" y="1633"/>
                </a:lnTo>
                <a:lnTo>
                  <a:pt x="1176" y="1645"/>
                </a:lnTo>
                <a:lnTo>
                  <a:pt x="1128" y="1645"/>
                </a:lnTo>
                <a:lnTo>
                  <a:pt x="1128" y="1633"/>
                </a:lnTo>
                <a:close/>
                <a:moveTo>
                  <a:pt x="1212" y="1633"/>
                </a:moveTo>
                <a:lnTo>
                  <a:pt x="1260" y="1633"/>
                </a:lnTo>
                <a:lnTo>
                  <a:pt x="1260" y="1645"/>
                </a:lnTo>
                <a:lnTo>
                  <a:pt x="1212" y="1645"/>
                </a:lnTo>
                <a:lnTo>
                  <a:pt x="1212" y="1633"/>
                </a:lnTo>
                <a:close/>
                <a:moveTo>
                  <a:pt x="1297" y="1633"/>
                </a:moveTo>
                <a:lnTo>
                  <a:pt x="1345" y="1633"/>
                </a:lnTo>
                <a:lnTo>
                  <a:pt x="1345" y="1645"/>
                </a:lnTo>
                <a:lnTo>
                  <a:pt x="1297" y="1645"/>
                </a:lnTo>
                <a:lnTo>
                  <a:pt x="1297" y="1633"/>
                </a:lnTo>
                <a:close/>
                <a:moveTo>
                  <a:pt x="1381" y="1633"/>
                </a:moveTo>
                <a:lnTo>
                  <a:pt x="1429" y="1633"/>
                </a:lnTo>
                <a:lnTo>
                  <a:pt x="1429" y="1645"/>
                </a:lnTo>
                <a:lnTo>
                  <a:pt x="1381" y="1645"/>
                </a:lnTo>
                <a:lnTo>
                  <a:pt x="1381" y="1633"/>
                </a:lnTo>
                <a:close/>
                <a:moveTo>
                  <a:pt x="1465" y="1633"/>
                </a:moveTo>
                <a:lnTo>
                  <a:pt x="1513" y="1633"/>
                </a:lnTo>
                <a:lnTo>
                  <a:pt x="1513" y="1645"/>
                </a:lnTo>
                <a:lnTo>
                  <a:pt x="1465" y="1645"/>
                </a:lnTo>
                <a:lnTo>
                  <a:pt x="1465" y="1633"/>
                </a:lnTo>
                <a:close/>
                <a:moveTo>
                  <a:pt x="1549" y="1633"/>
                </a:moveTo>
                <a:lnTo>
                  <a:pt x="1597" y="1633"/>
                </a:lnTo>
                <a:lnTo>
                  <a:pt x="1597" y="1645"/>
                </a:lnTo>
                <a:lnTo>
                  <a:pt x="1549" y="1645"/>
                </a:lnTo>
                <a:lnTo>
                  <a:pt x="1549" y="1633"/>
                </a:lnTo>
                <a:close/>
                <a:moveTo>
                  <a:pt x="1633" y="1633"/>
                </a:moveTo>
                <a:lnTo>
                  <a:pt x="1681" y="1633"/>
                </a:lnTo>
                <a:lnTo>
                  <a:pt x="1681" y="1645"/>
                </a:lnTo>
                <a:lnTo>
                  <a:pt x="1633" y="1645"/>
                </a:lnTo>
                <a:lnTo>
                  <a:pt x="1633" y="1633"/>
                </a:lnTo>
                <a:close/>
                <a:moveTo>
                  <a:pt x="1717" y="1633"/>
                </a:moveTo>
                <a:lnTo>
                  <a:pt x="1765" y="1633"/>
                </a:lnTo>
                <a:lnTo>
                  <a:pt x="1765" y="1645"/>
                </a:lnTo>
                <a:lnTo>
                  <a:pt x="1717" y="1645"/>
                </a:lnTo>
                <a:lnTo>
                  <a:pt x="1717" y="1633"/>
                </a:lnTo>
                <a:close/>
                <a:moveTo>
                  <a:pt x="1801" y="1633"/>
                </a:moveTo>
                <a:lnTo>
                  <a:pt x="1849" y="1633"/>
                </a:lnTo>
                <a:lnTo>
                  <a:pt x="1849" y="1645"/>
                </a:lnTo>
                <a:lnTo>
                  <a:pt x="1801" y="1645"/>
                </a:lnTo>
                <a:lnTo>
                  <a:pt x="1801" y="1633"/>
                </a:lnTo>
                <a:close/>
                <a:moveTo>
                  <a:pt x="1885" y="1633"/>
                </a:moveTo>
                <a:lnTo>
                  <a:pt x="1933" y="1633"/>
                </a:lnTo>
                <a:lnTo>
                  <a:pt x="1933" y="1645"/>
                </a:lnTo>
                <a:lnTo>
                  <a:pt x="1885" y="1645"/>
                </a:lnTo>
                <a:lnTo>
                  <a:pt x="1885" y="1633"/>
                </a:lnTo>
                <a:close/>
                <a:moveTo>
                  <a:pt x="1969" y="1633"/>
                </a:moveTo>
                <a:lnTo>
                  <a:pt x="2017" y="1633"/>
                </a:lnTo>
                <a:lnTo>
                  <a:pt x="2017" y="1645"/>
                </a:lnTo>
                <a:lnTo>
                  <a:pt x="1969" y="1645"/>
                </a:lnTo>
                <a:lnTo>
                  <a:pt x="1969" y="1633"/>
                </a:lnTo>
                <a:close/>
                <a:moveTo>
                  <a:pt x="2053" y="1633"/>
                </a:moveTo>
                <a:lnTo>
                  <a:pt x="2101" y="1633"/>
                </a:lnTo>
                <a:lnTo>
                  <a:pt x="2101" y="1645"/>
                </a:lnTo>
                <a:lnTo>
                  <a:pt x="2053" y="1645"/>
                </a:lnTo>
                <a:lnTo>
                  <a:pt x="2053" y="1633"/>
                </a:lnTo>
                <a:close/>
                <a:moveTo>
                  <a:pt x="2137" y="1633"/>
                </a:moveTo>
                <a:lnTo>
                  <a:pt x="2185" y="1633"/>
                </a:lnTo>
                <a:lnTo>
                  <a:pt x="2185" y="1645"/>
                </a:lnTo>
                <a:lnTo>
                  <a:pt x="2137" y="1645"/>
                </a:lnTo>
                <a:lnTo>
                  <a:pt x="2137" y="1633"/>
                </a:lnTo>
                <a:close/>
                <a:moveTo>
                  <a:pt x="2221" y="1633"/>
                </a:moveTo>
                <a:lnTo>
                  <a:pt x="2269" y="1633"/>
                </a:lnTo>
                <a:lnTo>
                  <a:pt x="2269" y="1645"/>
                </a:lnTo>
                <a:lnTo>
                  <a:pt x="2221" y="1645"/>
                </a:lnTo>
                <a:lnTo>
                  <a:pt x="2221" y="1633"/>
                </a:lnTo>
                <a:close/>
                <a:moveTo>
                  <a:pt x="2305" y="1633"/>
                </a:moveTo>
                <a:lnTo>
                  <a:pt x="2353" y="1633"/>
                </a:lnTo>
                <a:lnTo>
                  <a:pt x="2353" y="1645"/>
                </a:lnTo>
                <a:lnTo>
                  <a:pt x="2305" y="1645"/>
                </a:lnTo>
                <a:lnTo>
                  <a:pt x="2305" y="1633"/>
                </a:lnTo>
                <a:close/>
                <a:moveTo>
                  <a:pt x="2389" y="1633"/>
                </a:moveTo>
                <a:lnTo>
                  <a:pt x="2437" y="1633"/>
                </a:lnTo>
                <a:lnTo>
                  <a:pt x="2437" y="1645"/>
                </a:lnTo>
                <a:lnTo>
                  <a:pt x="2389" y="1645"/>
                </a:lnTo>
                <a:lnTo>
                  <a:pt x="2389" y="1633"/>
                </a:lnTo>
                <a:close/>
                <a:moveTo>
                  <a:pt x="2473" y="1633"/>
                </a:moveTo>
                <a:lnTo>
                  <a:pt x="2521" y="1633"/>
                </a:lnTo>
                <a:lnTo>
                  <a:pt x="2521" y="1645"/>
                </a:lnTo>
                <a:lnTo>
                  <a:pt x="2473" y="1645"/>
                </a:lnTo>
                <a:lnTo>
                  <a:pt x="2473" y="1633"/>
                </a:lnTo>
                <a:close/>
                <a:moveTo>
                  <a:pt x="2557" y="1633"/>
                </a:moveTo>
                <a:lnTo>
                  <a:pt x="2605" y="1633"/>
                </a:lnTo>
                <a:lnTo>
                  <a:pt x="2605" y="1645"/>
                </a:lnTo>
                <a:lnTo>
                  <a:pt x="2557" y="1645"/>
                </a:lnTo>
                <a:lnTo>
                  <a:pt x="2557" y="1633"/>
                </a:lnTo>
                <a:close/>
                <a:moveTo>
                  <a:pt x="2641" y="1633"/>
                </a:moveTo>
                <a:lnTo>
                  <a:pt x="2689" y="1633"/>
                </a:lnTo>
                <a:lnTo>
                  <a:pt x="2689" y="1645"/>
                </a:lnTo>
                <a:lnTo>
                  <a:pt x="2641" y="1645"/>
                </a:lnTo>
                <a:lnTo>
                  <a:pt x="2641" y="1633"/>
                </a:lnTo>
                <a:close/>
                <a:moveTo>
                  <a:pt x="2725" y="1633"/>
                </a:moveTo>
                <a:lnTo>
                  <a:pt x="2773" y="1633"/>
                </a:lnTo>
                <a:lnTo>
                  <a:pt x="2773" y="1645"/>
                </a:lnTo>
                <a:lnTo>
                  <a:pt x="2725" y="1645"/>
                </a:lnTo>
                <a:lnTo>
                  <a:pt x="2725" y="1633"/>
                </a:lnTo>
                <a:close/>
                <a:moveTo>
                  <a:pt x="2809" y="1633"/>
                </a:moveTo>
                <a:lnTo>
                  <a:pt x="2857" y="1633"/>
                </a:lnTo>
                <a:lnTo>
                  <a:pt x="2857" y="1645"/>
                </a:lnTo>
                <a:lnTo>
                  <a:pt x="2809" y="1645"/>
                </a:lnTo>
                <a:lnTo>
                  <a:pt x="2809" y="1633"/>
                </a:lnTo>
                <a:close/>
                <a:moveTo>
                  <a:pt x="2893" y="1633"/>
                </a:moveTo>
                <a:lnTo>
                  <a:pt x="2941" y="1633"/>
                </a:lnTo>
                <a:lnTo>
                  <a:pt x="2941" y="1645"/>
                </a:lnTo>
                <a:lnTo>
                  <a:pt x="2893" y="1645"/>
                </a:lnTo>
                <a:lnTo>
                  <a:pt x="2893" y="1633"/>
                </a:lnTo>
                <a:close/>
                <a:moveTo>
                  <a:pt x="2977" y="1633"/>
                </a:moveTo>
                <a:lnTo>
                  <a:pt x="3025" y="1633"/>
                </a:lnTo>
                <a:lnTo>
                  <a:pt x="3025" y="1645"/>
                </a:lnTo>
                <a:lnTo>
                  <a:pt x="2977" y="1645"/>
                </a:lnTo>
                <a:lnTo>
                  <a:pt x="2977" y="1633"/>
                </a:lnTo>
                <a:close/>
                <a:moveTo>
                  <a:pt x="3061" y="1633"/>
                </a:moveTo>
                <a:lnTo>
                  <a:pt x="3109" y="1633"/>
                </a:lnTo>
                <a:lnTo>
                  <a:pt x="3109" y="1645"/>
                </a:lnTo>
                <a:lnTo>
                  <a:pt x="3061" y="1645"/>
                </a:lnTo>
                <a:lnTo>
                  <a:pt x="3061" y="1633"/>
                </a:lnTo>
                <a:close/>
                <a:moveTo>
                  <a:pt x="3145" y="1633"/>
                </a:moveTo>
                <a:lnTo>
                  <a:pt x="3193" y="1633"/>
                </a:lnTo>
                <a:lnTo>
                  <a:pt x="3193" y="1645"/>
                </a:lnTo>
                <a:lnTo>
                  <a:pt x="3145" y="1645"/>
                </a:lnTo>
                <a:lnTo>
                  <a:pt x="3145" y="1633"/>
                </a:lnTo>
                <a:close/>
                <a:moveTo>
                  <a:pt x="3229" y="1633"/>
                </a:moveTo>
                <a:lnTo>
                  <a:pt x="3277" y="1633"/>
                </a:lnTo>
                <a:lnTo>
                  <a:pt x="3277" y="1645"/>
                </a:lnTo>
                <a:lnTo>
                  <a:pt x="3229" y="1645"/>
                </a:lnTo>
                <a:lnTo>
                  <a:pt x="3229" y="1633"/>
                </a:lnTo>
                <a:close/>
                <a:moveTo>
                  <a:pt x="3313" y="1633"/>
                </a:moveTo>
                <a:lnTo>
                  <a:pt x="3361" y="1633"/>
                </a:lnTo>
                <a:lnTo>
                  <a:pt x="3361" y="1645"/>
                </a:lnTo>
                <a:lnTo>
                  <a:pt x="3313" y="1645"/>
                </a:lnTo>
                <a:lnTo>
                  <a:pt x="3313" y="1633"/>
                </a:lnTo>
                <a:close/>
                <a:moveTo>
                  <a:pt x="3397" y="1633"/>
                </a:moveTo>
                <a:lnTo>
                  <a:pt x="3445" y="1633"/>
                </a:lnTo>
                <a:lnTo>
                  <a:pt x="3445" y="1645"/>
                </a:lnTo>
                <a:lnTo>
                  <a:pt x="3397" y="1645"/>
                </a:lnTo>
                <a:lnTo>
                  <a:pt x="3397" y="1633"/>
                </a:lnTo>
                <a:close/>
                <a:moveTo>
                  <a:pt x="3481" y="1633"/>
                </a:moveTo>
                <a:lnTo>
                  <a:pt x="3529" y="1633"/>
                </a:lnTo>
                <a:lnTo>
                  <a:pt x="3529" y="1645"/>
                </a:lnTo>
                <a:lnTo>
                  <a:pt x="3481" y="1645"/>
                </a:lnTo>
                <a:lnTo>
                  <a:pt x="3481" y="1633"/>
                </a:lnTo>
                <a:close/>
                <a:moveTo>
                  <a:pt x="3565" y="1633"/>
                </a:moveTo>
                <a:lnTo>
                  <a:pt x="3613" y="1633"/>
                </a:lnTo>
                <a:lnTo>
                  <a:pt x="3613" y="1645"/>
                </a:lnTo>
                <a:lnTo>
                  <a:pt x="3565" y="1645"/>
                </a:lnTo>
                <a:lnTo>
                  <a:pt x="3565" y="1633"/>
                </a:lnTo>
                <a:close/>
                <a:moveTo>
                  <a:pt x="3630" y="1626"/>
                </a:moveTo>
                <a:lnTo>
                  <a:pt x="3630" y="1578"/>
                </a:lnTo>
                <a:lnTo>
                  <a:pt x="3642" y="1578"/>
                </a:lnTo>
                <a:lnTo>
                  <a:pt x="3642" y="1626"/>
                </a:lnTo>
                <a:lnTo>
                  <a:pt x="3630" y="1626"/>
                </a:lnTo>
                <a:close/>
                <a:moveTo>
                  <a:pt x="3630" y="1542"/>
                </a:moveTo>
                <a:lnTo>
                  <a:pt x="3630" y="1494"/>
                </a:lnTo>
                <a:lnTo>
                  <a:pt x="3642" y="1494"/>
                </a:lnTo>
                <a:lnTo>
                  <a:pt x="3642" y="1542"/>
                </a:lnTo>
                <a:lnTo>
                  <a:pt x="3630" y="1542"/>
                </a:lnTo>
                <a:close/>
                <a:moveTo>
                  <a:pt x="3630" y="1458"/>
                </a:moveTo>
                <a:lnTo>
                  <a:pt x="3630" y="1410"/>
                </a:lnTo>
                <a:lnTo>
                  <a:pt x="3642" y="1410"/>
                </a:lnTo>
                <a:lnTo>
                  <a:pt x="3642" y="1458"/>
                </a:lnTo>
                <a:lnTo>
                  <a:pt x="3630" y="1458"/>
                </a:lnTo>
                <a:close/>
                <a:moveTo>
                  <a:pt x="3630" y="1374"/>
                </a:moveTo>
                <a:lnTo>
                  <a:pt x="3630" y="1326"/>
                </a:lnTo>
                <a:lnTo>
                  <a:pt x="3642" y="1326"/>
                </a:lnTo>
                <a:lnTo>
                  <a:pt x="3642" y="1374"/>
                </a:lnTo>
                <a:lnTo>
                  <a:pt x="3630" y="1374"/>
                </a:lnTo>
                <a:close/>
                <a:moveTo>
                  <a:pt x="3630" y="1290"/>
                </a:moveTo>
                <a:lnTo>
                  <a:pt x="3630" y="1242"/>
                </a:lnTo>
                <a:lnTo>
                  <a:pt x="3642" y="1242"/>
                </a:lnTo>
                <a:lnTo>
                  <a:pt x="3642" y="1290"/>
                </a:lnTo>
                <a:lnTo>
                  <a:pt x="3630" y="1290"/>
                </a:lnTo>
                <a:close/>
                <a:moveTo>
                  <a:pt x="3630" y="1206"/>
                </a:moveTo>
                <a:lnTo>
                  <a:pt x="3630" y="1158"/>
                </a:lnTo>
                <a:lnTo>
                  <a:pt x="3642" y="1158"/>
                </a:lnTo>
                <a:lnTo>
                  <a:pt x="3642" y="1206"/>
                </a:lnTo>
                <a:lnTo>
                  <a:pt x="3630" y="1206"/>
                </a:lnTo>
                <a:close/>
                <a:moveTo>
                  <a:pt x="3630" y="1122"/>
                </a:moveTo>
                <a:lnTo>
                  <a:pt x="3630" y="1074"/>
                </a:lnTo>
                <a:lnTo>
                  <a:pt x="3642" y="1074"/>
                </a:lnTo>
                <a:lnTo>
                  <a:pt x="3642" y="1122"/>
                </a:lnTo>
                <a:lnTo>
                  <a:pt x="3630" y="1122"/>
                </a:lnTo>
                <a:close/>
                <a:moveTo>
                  <a:pt x="3630" y="1038"/>
                </a:moveTo>
                <a:lnTo>
                  <a:pt x="3630" y="990"/>
                </a:lnTo>
                <a:lnTo>
                  <a:pt x="3642" y="990"/>
                </a:lnTo>
                <a:lnTo>
                  <a:pt x="3642" y="1038"/>
                </a:lnTo>
                <a:lnTo>
                  <a:pt x="3630" y="1038"/>
                </a:lnTo>
                <a:close/>
                <a:moveTo>
                  <a:pt x="3630" y="954"/>
                </a:moveTo>
                <a:lnTo>
                  <a:pt x="3630" y="906"/>
                </a:lnTo>
                <a:lnTo>
                  <a:pt x="3642" y="906"/>
                </a:lnTo>
                <a:lnTo>
                  <a:pt x="3642" y="954"/>
                </a:lnTo>
                <a:lnTo>
                  <a:pt x="3630" y="954"/>
                </a:lnTo>
                <a:close/>
                <a:moveTo>
                  <a:pt x="3630" y="870"/>
                </a:moveTo>
                <a:lnTo>
                  <a:pt x="3630" y="822"/>
                </a:lnTo>
                <a:lnTo>
                  <a:pt x="3642" y="822"/>
                </a:lnTo>
                <a:lnTo>
                  <a:pt x="3642" y="870"/>
                </a:lnTo>
                <a:lnTo>
                  <a:pt x="3630" y="870"/>
                </a:lnTo>
                <a:close/>
                <a:moveTo>
                  <a:pt x="3630" y="786"/>
                </a:moveTo>
                <a:lnTo>
                  <a:pt x="3630" y="738"/>
                </a:lnTo>
                <a:lnTo>
                  <a:pt x="3642" y="738"/>
                </a:lnTo>
                <a:lnTo>
                  <a:pt x="3642" y="786"/>
                </a:lnTo>
                <a:lnTo>
                  <a:pt x="3630" y="786"/>
                </a:lnTo>
                <a:close/>
                <a:moveTo>
                  <a:pt x="3630" y="702"/>
                </a:moveTo>
                <a:lnTo>
                  <a:pt x="3630" y="654"/>
                </a:lnTo>
                <a:lnTo>
                  <a:pt x="3642" y="654"/>
                </a:lnTo>
                <a:lnTo>
                  <a:pt x="3642" y="702"/>
                </a:lnTo>
                <a:lnTo>
                  <a:pt x="3630" y="702"/>
                </a:lnTo>
                <a:close/>
                <a:moveTo>
                  <a:pt x="3630" y="618"/>
                </a:moveTo>
                <a:lnTo>
                  <a:pt x="3630" y="570"/>
                </a:lnTo>
                <a:lnTo>
                  <a:pt x="3642" y="570"/>
                </a:lnTo>
                <a:lnTo>
                  <a:pt x="3642" y="618"/>
                </a:lnTo>
                <a:lnTo>
                  <a:pt x="3630" y="618"/>
                </a:lnTo>
                <a:close/>
                <a:moveTo>
                  <a:pt x="3630" y="534"/>
                </a:moveTo>
                <a:lnTo>
                  <a:pt x="3630" y="486"/>
                </a:lnTo>
                <a:lnTo>
                  <a:pt x="3642" y="486"/>
                </a:lnTo>
                <a:lnTo>
                  <a:pt x="3642" y="534"/>
                </a:lnTo>
                <a:lnTo>
                  <a:pt x="3630" y="534"/>
                </a:lnTo>
                <a:close/>
                <a:moveTo>
                  <a:pt x="3630" y="450"/>
                </a:moveTo>
                <a:lnTo>
                  <a:pt x="3630" y="402"/>
                </a:lnTo>
                <a:lnTo>
                  <a:pt x="3642" y="402"/>
                </a:lnTo>
                <a:lnTo>
                  <a:pt x="3642" y="450"/>
                </a:lnTo>
                <a:lnTo>
                  <a:pt x="3630" y="450"/>
                </a:lnTo>
                <a:close/>
                <a:moveTo>
                  <a:pt x="3630" y="366"/>
                </a:moveTo>
                <a:lnTo>
                  <a:pt x="3630" y="318"/>
                </a:lnTo>
                <a:lnTo>
                  <a:pt x="3642" y="318"/>
                </a:lnTo>
                <a:lnTo>
                  <a:pt x="3642" y="366"/>
                </a:lnTo>
                <a:lnTo>
                  <a:pt x="3630" y="366"/>
                </a:lnTo>
                <a:close/>
                <a:moveTo>
                  <a:pt x="3630" y="282"/>
                </a:moveTo>
                <a:lnTo>
                  <a:pt x="3630" y="234"/>
                </a:lnTo>
                <a:lnTo>
                  <a:pt x="3642" y="234"/>
                </a:lnTo>
                <a:lnTo>
                  <a:pt x="3642" y="282"/>
                </a:lnTo>
                <a:lnTo>
                  <a:pt x="3630" y="282"/>
                </a:lnTo>
                <a:close/>
                <a:moveTo>
                  <a:pt x="3630" y="198"/>
                </a:moveTo>
                <a:lnTo>
                  <a:pt x="3630" y="150"/>
                </a:lnTo>
                <a:lnTo>
                  <a:pt x="3642" y="150"/>
                </a:lnTo>
                <a:lnTo>
                  <a:pt x="3642" y="198"/>
                </a:lnTo>
                <a:lnTo>
                  <a:pt x="3630" y="198"/>
                </a:lnTo>
                <a:close/>
                <a:moveTo>
                  <a:pt x="3630" y="114"/>
                </a:moveTo>
                <a:lnTo>
                  <a:pt x="3630" y="66"/>
                </a:lnTo>
                <a:lnTo>
                  <a:pt x="3642" y="66"/>
                </a:lnTo>
                <a:lnTo>
                  <a:pt x="3642" y="114"/>
                </a:lnTo>
                <a:lnTo>
                  <a:pt x="3630" y="114"/>
                </a:lnTo>
                <a:close/>
                <a:moveTo>
                  <a:pt x="3630" y="30"/>
                </a:moveTo>
                <a:lnTo>
                  <a:pt x="3630" y="6"/>
                </a:lnTo>
                <a:lnTo>
                  <a:pt x="3642" y="6"/>
                </a:lnTo>
                <a:lnTo>
                  <a:pt x="3642" y="30"/>
                </a:lnTo>
                <a:lnTo>
                  <a:pt x="3630" y="3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2263775" y="4500563"/>
            <a:ext cx="123825" cy="84137"/>
            <a:chOff x="1246" y="2851"/>
            <a:chExt cx="78" cy="53"/>
          </a:xfrm>
        </p:grpSpPr>
        <p:sp>
          <p:nvSpPr>
            <p:cNvPr id="81112" name="Oval 4"/>
            <p:cNvSpPr>
              <a:spLocks noChangeArrowheads="1"/>
            </p:cNvSpPr>
            <p:nvPr/>
          </p:nvSpPr>
          <p:spPr bwMode="auto">
            <a:xfrm>
              <a:off x="1246" y="2851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13" name="Oval 5"/>
            <p:cNvSpPr>
              <a:spLocks noChangeArrowheads="1"/>
            </p:cNvSpPr>
            <p:nvPr/>
          </p:nvSpPr>
          <p:spPr bwMode="auto">
            <a:xfrm>
              <a:off x="1246" y="2851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00" name="Group 6"/>
          <p:cNvGrpSpPr>
            <a:grpSpLocks/>
          </p:cNvGrpSpPr>
          <p:nvPr/>
        </p:nvGrpSpPr>
        <p:grpSpPr bwMode="auto">
          <a:xfrm>
            <a:off x="2470150" y="4724400"/>
            <a:ext cx="123825" cy="82550"/>
            <a:chOff x="1376" y="2992"/>
            <a:chExt cx="78" cy="52"/>
          </a:xfrm>
        </p:grpSpPr>
        <p:sp>
          <p:nvSpPr>
            <p:cNvPr id="81110" name="Oval 7"/>
            <p:cNvSpPr>
              <a:spLocks noChangeArrowheads="1"/>
            </p:cNvSpPr>
            <p:nvPr/>
          </p:nvSpPr>
          <p:spPr bwMode="auto">
            <a:xfrm>
              <a:off x="1376" y="2992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11" name="Oval 8"/>
            <p:cNvSpPr>
              <a:spLocks noChangeArrowheads="1"/>
            </p:cNvSpPr>
            <p:nvPr/>
          </p:nvSpPr>
          <p:spPr bwMode="auto">
            <a:xfrm>
              <a:off x="1376" y="2992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01" name="Group 9"/>
          <p:cNvGrpSpPr>
            <a:grpSpLocks/>
          </p:cNvGrpSpPr>
          <p:nvPr/>
        </p:nvGrpSpPr>
        <p:grpSpPr bwMode="auto">
          <a:xfrm>
            <a:off x="2654300" y="4935538"/>
            <a:ext cx="122238" cy="84137"/>
            <a:chOff x="1492" y="3125"/>
            <a:chExt cx="77" cy="53"/>
          </a:xfrm>
        </p:grpSpPr>
        <p:sp>
          <p:nvSpPr>
            <p:cNvPr id="81108" name="Oval 10"/>
            <p:cNvSpPr>
              <a:spLocks noChangeArrowheads="1"/>
            </p:cNvSpPr>
            <p:nvPr/>
          </p:nvSpPr>
          <p:spPr bwMode="auto">
            <a:xfrm>
              <a:off x="1492" y="3125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09" name="Oval 11"/>
            <p:cNvSpPr>
              <a:spLocks noChangeArrowheads="1"/>
            </p:cNvSpPr>
            <p:nvPr/>
          </p:nvSpPr>
          <p:spPr bwMode="auto">
            <a:xfrm>
              <a:off x="1492" y="3125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02" name="Freeform 12"/>
          <p:cNvSpPr>
            <a:spLocks noEditPoints="1"/>
          </p:cNvSpPr>
          <p:nvPr/>
        </p:nvSpPr>
        <p:spPr bwMode="auto">
          <a:xfrm>
            <a:off x="2133600" y="4356100"/>
            <a:ext cx="200025" cy="152400"/>
          </a:xfrm>
          <a:custGeom>
            <a:avLst/>
            <a:gdLst>
              <a:gd name="T0" fmla="*/ 2147483647 w 1046"/>
              <a:gd name="T1" fmla="*/ 2147483647 h 796"/>
              <a:gd name="T2" fmla="*/ 2147483647 w 1046"/>
              <a:gd name="T3" fmla="*/ 2147483647 h 796"/>
              <a:gd name="T4" fmla="*/ 2147483647 w 1046"/>
              <a:gd name="T5" fmla="*/ 2147483647 h 796"/>
              <a:gd name="T6" fmla="*/ 2147483647 w 1046"/>
              <a:gd name="T7" fmla="*/ 2147483647 h 796"/>
              <a:gd name="T8" fmla="*/ 2147483647 w 1046"/>
              <a:gd name="T9" fmla="*/ 2147483647 h 796"/>
              <a:gd name="T10" fmla="*/ 2147483647 w 1046"/>
              <a:gd name="T11" fmla="*/ 2147483647 h 796"/>
              <a:gd name="T12" fmla="*/ 2147483647 w 1046"/>
              <a:gd name="T13" fmla="*/ 2147483647 h 796"/>
              <a:gd name="T14" fmla="*/ 2147483647 w 1046"/>
              <a:gd name="T15" fmla="*/ 2147483647 h 796"/>
              <a:gd name="T16" fmla="*/ 0 w 1046"/>
              <a:gd name="T17" fmla="*/ 0 h 796"/>
              <a:gd name="T18" fmla="*/ 2147483647 w 1046"/>
              <a:gd name="T19" fmla="*/ 2147483647 h 796"/>
              <a:gd name="T20" fmla="*/ 2147483647 w 1046"/>
              <a:gd name="T21" fmla="*/ 2147483647 h 7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46"/>
              <a:gd name="T34" fmla="*/ 0 h 796"/>
              <a:gd name="T35" fmla="*/ 1046 w 1046"/>
              <a:gd name="T36" fmla="*/ 796 h 7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46" h="796">
                <a:moveTo>
                  <a:pt x="988" y="785"/>
                </a:moveTo>
                <a:lnTo>
                  <a:pt x="247" y="227"/>
                </a:lnTo>
                <a:cubicBezTo>
                  <a:pt x="232" y="216"/>
                  <a:pt x="229" y="195"/>
                  <a:pt x="240" y="180"/>
                </a:cubicBezTo>
                <a:cubicBezTo>
                  <a:pt x="251" y="166"/>
                  <a:pt x="272" y="163"/>
                  <a:pt x="287" y="174"/>
                </a:cubicBezTo>
                <a:lnTo>
                  <a:pt x="1029" y="732"/>
                </a:lnTo>
                <a:cubicBezTo>
                  <a:pt x="1043" y="743"/>
                  <a:pt x="1046" y="764"/>
                  <a:pt x="1035" y="779"/>
                </a:cubicBezTo>
                <a:cubicBezTo>
                  <a:pt x="1024" y="793"/>
                  <a:pt x="1003" y="796"/>
                  <a:pt x="988" y="785"/>
                </a:cubicBezTo>
                <a:close/>
                <a:moveTo>
                  <a:pt x="200" y="400"/>
                </a:moveTo>
                <a:lnTo>
                  <a:pt x="0" y="0"/>
                </a:lnTo>
                <a:lnTo>
                  <a:pt x="440" y="81"/>
                </a:lnTo>
                <a:lnTo>
                  <a:pt x="200" y="40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03" name="Freeform 13"/>
          <p:cNvSpPr>
            <a:spLocks noEditPoints="1"/>
          </p:cNvSpPr>
          <p:nvPr/>
        </p:nvSpPr>
        <p:spPr bwMode="auto">
          <a:xfrm>
            <a:off x="2325688" y="4584700"/>
            <a:ext cx="214312" cy="147638"/>
          </a:xfrm>
          <a:custGeom>
            <a:avLst/>
            <a:gdLst>
              <a:gd name="T0" fmla="*/ 2147483647 w 1122"/>
              <a:gd name="T1" fmla="*/ 2147483647 h 771"/>
              <a:gd name="T2" fmla="*/ 2147483647 w 1122"/>
              <a:gd name="T3" fmla="*/ 2147483647 h 771"/>
              <a:gd name="T4" fmla="*/ 2147483647 w 1122"/>
              <a:gd name="T5" fmla="*/ 2147483647 h 771"/>
              <a:gd name="T6" fmla="*/ 2147483647 w 1122"/>
              <a:gd name="T7" fmla="*/ 2147483647 h 771"/>
              <a:gd name="T8" fmla="*/ 2147483647 w 1122"/>
              <a:gd name="T9" fmla="*/ 2147483647 h 771"/>
              <a:gd name="T10" fmla="*/ 2147483647 w 1122"/>
              <a:gd name="T11" fmla="*/ 2147483647 h 771"/>
              <a:gd name="T12" fmla="*/ 2147483647 w 1122"/>
              <a:gd name="T13" fmla="*/ 2147483647 h 771"/>
              <a:gd name="T14" fmla="*/ 2147483647 w 1122"/>
              <a:gd name="T15" fmla="*/ 2147483647 h 771"/>
              <a:gd name="T16" fmla="*/ 0 w 1122"/>
              <a:gd name="T17" fmla="*/ 0 h 771"/>
              <a:gd name="T18" fmla="*/ 2147483647 w 1122"/>
              <a:gd name="T19" fmla="*/ 2147483647 h 771"/>
              <a:gd name="T20" fmla="*/ 2147483647 w 1122"/>
              <a:gd name="T21" fmla="*/ 2147483647 h 7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771"/>
              <a:gd name="T35" fmla="*/ 1122 w 1122"/>
              <a:gd name="T36" fmla="*/ 771 h 7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771">
                <a:moveTo>
                  <a:pt x="1065" y="761"/>
                </a:moveTo>
                <a:lnTo>
                  <a:pt x="258" y="215"/>
                </a:lnTo>
                <a:cubicBezTo>
                  <a:pt x="243" y="204"/>
                  <a:pt x="239" y="184"/>
                  <a:pt x="249" y="168"/>
                </a:cubicBezTo>
                <a:cubicBezTo>
                  <a:pt x="259" y="153"/>
                  <a:pt x="280" y="149"/>
                  <a:pt x="295" y="159"/>
                </a:cubicBezTo>
                <a:lnTo>
                  <a:pt x="1102" y="706"/>
                </a:lnTo>
                <a:cubicBezTo>
                  <a:pt x="1118" y="716"/>
                  <a:pt x="1122" y="737"/>
                  <a:pt x="1111" y="752"/>
                </a:cubicBezTo>
                <a:cubicBezTo>
                  <a:pt x="1101" y="767"/>
                  <a:pt x="1080" y="771"/>
                  <a:pt x="1065" y="761"/>
                </a:cubicBezTo>
                <a:close/>
                <a:moveTo>
                  <a:pt x="220" y="390"/>
                </a:moveTo>
                <a:lnTo>
                  <a:pt x="0" y="0"/>
                </a:lnTo>
                <a:lnTo>
                  <a:pt x="444" y="59"/>
                </a:lnTo>
                <a:lnTo>
                  <a:pt x="220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04" name="Freeform 14"/>
          <p:cNvSpPr>
            <a:spLocks noEditPoints="1"/>
          </p:cNvSpPr>
          <p:nvPr/>
        </p:nvSpPr>
        <p:spPr bwMode="auto">
          <a:xfrm>
            <a:off x="2532063" y="4806950"/>
            <a:ext cx="192087" cy="136525"/>
          </a:xfrm>
          <a:custGeom>
            <a:avLst/>
            <a:gdLst>
              <a:gd name="T0" fmla="*/ 2147483647 w 1004"/>
              <a:gd name="T1" fmla="*/ 2147483647 h 713"/>
              <a:gd name="T2" fmla="*/ 2147483647 w 1004"/>
              <a:gd name="T3" fmla="*/ 2147483647 h 713"/>
              <a:gd name="T4" fmla="*/ 2147483647 w 1004"/>
              <a:gd name="T5" fmla="*/ 2147483647 h 713"/>
              <a:gd name="T6" fmla="*/ 2147483647 w 1004"/>
              <a:gd name="T7" fmla="*/ 2147483647 h 713"/>
              <a:gd name="T8" fmla="*/ 2147483647 w 1004"/>
              <a:gd name="T9" fmla="*/ 2147483647 h 713"/>
              <a:gd name="T10" fmla="*/ 2147483647 w 1004"/>
              <a:gd name="T11" fmla="*/ 2147483647 h 713"/>
              <a:gd name="T12" fmla="*/ 2147483647 w 1004"/>
              <a:gd name="T13" fmla="*/ 2147483647 h 713"/>
              <a:gd name="T14" fmla="*/ 2147483647 w 1004"/>
              <a:gd name="T15" fmla="*/ 2147483647 h 713"/>
              <a:gd name="T16" fmla="*/ 0 w 1004"/>
              <a:gd name="T17" fmla="*/ 0 h 713"/>
              <a:gd name="T18" fmla="*/ 2147483647 w 1004"/>
              <a:gd name="T19" fmla="*/ 2147483647 h 713"/>
              <a:gd name="T20" fmla="*/ 2147483647 w 1004"/>
              <a:gd name="T21" fmla="*/ 2147483647 h 7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4"/>
              <a:gd name="T34" fmla="*/ 0 h 713"/>
              <a:gd name="T35" fmla="*/ 1004 w 1004"/>
              <a:gd name="T36" fmla="*/ 713 h 7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4" h="713">
                <a:moveTo>
                  <a:pt x="947" y="702"/>
                </a:moveTo>
                <a:lnTo>
                  <a:pt x="254" y="218"/>
                </a:lnTo>
                <a:cubicBezTo>
                  <a:pt x="239" y="207"/>
                  <a:pt x="235" y="187"/>
                  <a:pt x="246" y="172"/>
                </a:cubicBezTo>
                <a:cubicBezTo>
                  <a:pt x="256" y="156"/>
                  <a:pt x="277" y="153"/>
                  <a:pt x="292" y="163"/>
                </a:cubicBezTo>
                <a:lnTo>
                  <a:pt x="986" y="647"/>
                </a:lnTo>
                <a:cubicBezTo>
                  <a:pt x="1001" y="658"/>
                  <a:pt x="1004" y="679"/>
                  <a:pt x="994" y="694"/>
                </a:cubicBezTo>
                <a:cubicBezTo>
                  <a:pt x="983" y="709"/>
                  <a:pt x="962" y="713"/>
                  <a:pt x="947" y="702"/>
                </a:cubicBezTo>
                <a:close/>
                <a:moveTo>
                  <a:pt x="213" y="393"/>
                </a:moveTo>
                <a:lnTo>
                  <a:pt x="0" y="0"/>
                </a:lnTo>
                <a:lnTo>
                  <a:pt x="442" y="65"/>
                </a:lnTo>
                <a:lnTo>
                  <a:pt x="213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05" name="Group 15"/>
          <p:cNvGrpSpPr>
            <a:grpSpLocks/>
          </p:cNvGrpSpPr>
          <p:nvPr/>
        </p:nvGrpSpPr>
        <p:grpSpPr bwMode="auto">
          <a:xfrm>
            <a:off x="1897063" y="4489450"/>
            <a:ext cx="122237" cy="84138"/>
            <a:chOff x="1015" y="2844"/>
            <a:chExt cx="77" cy="53"/>
          </a:xfrm>
        </p:grpSpPr>
        <p:sp>
          <p:nvSpPr>
            <p:cNvPr id="81106" name="Oval 16"/>
            <p:cNvSpPr>
              <a:spLocks noChangeArrowheads="1"/>
            </p:cNvSpPr>
            <p:nvPr/>
          </p:nvSpPr>
          <p:spPr bwMode="auto">
            <a:xfrm>
              <a:off x="1015" y="2844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07" name="Oval 17"/>
            <p:cNvSpPr>
              <a:spLocks noChangeArrowheads="1"/>
            </p:cNvSpPr>
            <p:nvPr/>
          </p:nvSpPr>
          <p:spPr bwMode="auto">
            <a:xfrm>
              <a:off x="1015" y="2844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06" name="Group 18"/>
          <p:cNvGrpSpPr>
            <a:grpSpLocks/>
          </p:cNvGrpSpPr>
          <p:nvPr/>
        </p:nvGrpSpPr>
        <p:grpSpPr bwMode="auto">
          <a:xfrm>
            <a:off x="2071688" y="4692650"/>
            <a:ext cx="122237" cy="84138"/>
            <a:chOff x="1125" y="2972"/>
            <a:chExt cx="77" cy="53"/>
          </a:xfrm>
        </p:grpSpPr>
        <p:sp>
          <p:nvSpPr>
            <p:cNvPr id="81104" name="Oval 19"/>
            <p:cNvSpPr>
              <a:spLocks noChangeArrowheads="1"/>
            </p:cNvSpPr>
            <p:nvPr/>
          </p:nvSpPr>
          <p:spPr bwMode="auto">
            <a:xfrm>
              <a:off x="1125" y="2972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05" name="Oval 20"/>
            <p:cNvSpPr>
              <a:spLocks noChangeArrowheads="1"/>
            </p:cNvSpPr>
            <p:nvPr/>
          </p:nvSpPr>
          <p:spPr bwMode="auto">
            <a:xfrm>
              <a:off x="1125" y="2972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07" name="Freeform 21"/>
          <p:cNvSpPr>
            <a:spLocks noEditPoints="1"/>
          </p:cNvSpPr>
          <p:nvPr/>
        </p:nvSpPr>
        <p:spPr bwMode="auto">
          <a:xfrm>
            <a:off x="1952625" y="4356100"/>
            <a:ext cx="180975" cy="141288"/>
          </a:xfrm>
          <a:custGeom>
            <a:avLst/>
            <a:gdLst>
              <a:gd name="T0" fmla="*/ 2147483647 w 954"/>
              <a:gd name="T1" fmla="*/ 2147483647 h 738"/>
              <a:gd name="T2" fmla="*/ 2147483647 w 954"/>
              <a:gd name="T3" fmla="*/ 2147483647 h 738"/>
              <a:gd name="T4" fmla="*/ 2147483647 w 954"/>
              <a:gd name="T5" fmla="*/ 2147483647 h 738"/>
              <a:gd name="T6" fmla="*/ 2147483647 w 954"/>
              <a:gd name="T7" fmla="*/ 2147483647 h 738"/>
              <a:gd name="T8" fmla="*/ 2147483647 w 954"/>
              <a:gd name="T9" fmla="*/ 2147483647 h 738"/>
              <a:gd name="T10" fmla="*/ 2147483647 w 954"/>
              <a:gd name="T11" fmla="*/ 2147483647 h 738"/>
              <a:gd name="T12" fmla="*/ 2147483647 w 954"/>
              <a:gd name="T13" fmla="*/ 2147483647 h 738"/>
              <a:gd name="T14" fmla="*/ 2147483647 w 954"/>
              <a:gd name="T15" fmla="*/ 2147483647 h 738"/>
              <a:gd name="T16" fmla="*/ 2147483647 w 954"/>
              <a:gd name="T17" fmla="*/ 0 h 738"/>
              <a:gd name="T18" fmla="*/ 2147483647 w 954"/>
              <a:gd name="T19" fmla="*/ 2147483647 h 738"/>
              <a:gd name="T20" fmla="*/ 2147483647 w 954"/>
              <a:gd name="T21" fmla="*/ 2147483647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4"/>
              <a:gd name="T34" fmla="*/ 0 h 738"/>
              <a:gd name="T35" fmla="*/ 954 w 954"/>
              <a:gd name="T36" fmla="*/ 738 h 7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4" h="738">
                <a:moveTo>
                  <a:pt x="17" y="674"/>
                </a:moveTo>
                <a:lnTo>
                  <a:pt x="669" y="176"/>
                </a:lnTo>
                <a:cubicBezTo>
                  <a:pt x="684" y="165"/>
                  <a:pt x="705" y="168"/>
                  <a:pt x="716" y="182"/>
                </a:cubicBezTo>
                <a:cubicBezTo>
                  <a:pt x="727" y="197"/>
                  <a:pt x="724" y="218"/>
                  <a:pt x="709" y="229"/>
                </a:cubicBezTo>
                <a:lnTo>
                  <a:pt x="58" y="727"/>
                </a:lnTo>
                <a:cubicBezTo>
                  <a:pt x="43" y="738"/>
                  <a:pt x="22" y="735"/>
                  <a:pt x="11" y="720"/>
                </a:cubicBezTo>
                <a:cubicBezTo>
                  <a:pt x="0" y="706"/>
                  <a:pt x="3" y="685"/>
                  <a:pt x="17" y="674"/>
                </a:cubicBezTo>
                <a:close/>
                <a:moveTo>
                  <a:pt x="515" y="84"/>
                </a:moveTo>
                <a:lnTo>
                  <a:pt x="954" y="0"/>
                </a:lnTo>
                <a:lnTo>
                  <a:pt x="758" y="402"/>
                </a:lnTo>
                <a:lnTo>
                  <a:pt x="515" y="84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08" name="Freeform 22"/>
          <p:cNvSpPr>
            <a:spLocks noEditPoints="1"/>
          </p:cNvSpPr>
          <p:nvPr/>
        </p:nvSpPr>
        <p:spPr bwMode="auto">
          <a:xfrm>
            <a:off x="1958975" y="4573588"/>
            <a:ext cx="182563" cy="127000"/>
          </a:xfrm>
          <a:custGeom>
            <a:avLst/>
            <a:gdLst>
              <a:gd name="T0" fmla="*/ 2147483647 w 955"/>
              <a:gd name="T1" fmla="*/ 2147483647 h 663"/>
              <a:gd name="T2" fmla="*/ 2147483647 w 955"/>
              <a:gd name="T3" fmla="*/ 2147483647 h 663"/>
              <a:gd name="T4" fmla="*/ 2147483647 w 955"/>
              <a:gd name="T5" fmla="*/ 2147483647 h 663"/>
              <a:gd name="T6" fmla="*/ 2147483647 w 955"/>
              <a:gd name="T7" fmla="*/ 2147483647 h 663"/>
              <a:gd name="T8" fmla="*/ 2147483647 w 955"/>
              <a:gd name="T9" fmla="*/ 2147483647 h 663"/>
              <a:gd name="T10" fmla="*/ 2147483647 w 955"/>
              <a:gd name="T11" fmla="*/ 2147483647 h 663"/>
              <a:gd name="T12" fmla="*/ 2147483647 w 955"/>
              <a:gd name="T13" fmla="*/ 2147483647 h 663"/>
              <a:gd name="T14" fmla="*/ 2147483647 w 955"/>
              <a:gd name="T15" fmla="*/ 2147483647 h 663"/>
              <a:gd name="T16" fmla="*/ 0 w 955"/>
              <a:gd name="T17" fmla="*/ 0 h 663"/>
              <a:gd name="T18" fmla="*/ 2147483647 w 955"/>
              <a:gd name="T19" fmla="*/ 2147483647 h 663"/>
              <a:gd name="T20" fmla="*/ 2147483647 w 955"/>
              <a:gd name="T21" fmla="*/ 2147483647 h 6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5"/>
              <a:gd name="T34" fmla="*/ 0 h 663"/>
              <a:gd name="T35" fmla="*/ 955 w 955"/>
              <a:gd name="T36" fmla="*/ 663 h 66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5" h="663">
                <a:moveTo>
                  <a:pt x="898" y="652"/>
                </a:moveTo>
                <a:lnTo>
                  <a:pt x="257" y="215"/>
                </a:lnTo>
                <a:cubicBezTo>
                  <a:pt x="242" y="205"/>
                  <a:pt x="238" y="184"/>
                  <a:pt x="248" y="169"/>
                </a:cubicBezTo>
                <a:cubicBezTo>
                  <a:pt x="259" y="154"/>
                  <a:pt x="279" y="150"/>
                  <a:pt x="295" y="160"/>
                </a:cubicBezTo>
                <a:lnTo>
                  <a:pt x="936" y="597"/>
                </a:lnTo>
                <a:cubicBezTo>
                  <a:pt x="951" y="608"/>
                  <a:pt x="955" y="628"/>
                  <a:pt x="945" y="644"/>
                </a:cubicBezTo>
                <a:cubicBezTo>
                  <a:pt x="934" y="659"/>
                  <a:pt x="914" y="663"/>
                  <a:pt x="898" y="652"/>
                </a:cubicBezTo>
                <a:close/>
                <a:moveTo>
                  <a:pt x="218" y="390"/>
                </a:moveTo>
                <a:lnTo>
                  <a:pt x="0" y="0"/>
                </a:lnTo>
                <a:lnTo>
                  <a:pt x="444" y="60"/>
                </a:lnTo>
                <a:lnTo>
                  <a:pt x="218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09" name="Group 23"/>
          <p:cNvGrpSpPr>
            <a:grpSpLocks/>
          </p:cNvGrpSpPr>
          <p:nvPr/>
        </p:nvGrpSpPr>
        <p:grpSpPr bwMode="auto">
          <a:xfrm>
            <a:off x="1724025" y="4700588"/>
            <a:ext cx="123825" cy="82550"/>
            <a:chOff x="906" y="2977"/>
            <a:chExt cx="78" cy="52"/>
          </a:xfrm>
        </p:grpSpPr>
        <p:sp>
          <p:nvSpPr>
            <p:cNvPr id="81102" name="Oval 24"/>
            <p:cNvSpPr>
              <a:spLocks noChangeArrowheads="1"/>
            </p:cNvSpPr>
            <p:nvPr/>
          </p:nvSpPr>
          <p:spPr bwMode="auto">
            <a:xfrm>
              <a:off x="906" y="2977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03" name="Oval 25"/>
            <p:cNvSpPr>
              <a:spLocks noChangeArrowheads="1"/>
            </p:cNvSpPr>
            <p:nvPr/>
          </p:nvSpPr>
          <p:spPr bwMode="auto">
            <a:xfrm>
              <a:off x="906" y="2977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10" name="Freeform 26"/>
          <p:cNvSpPr>
            <a:spLocks noEditPoints="1"/>
          </p:cNvSpPr>
          <p:nvPr/>
        </p:nvSpPr>
        <p:spPr bwMode="auto">
          <a:xfrm>
            <a:off x="1779588" y="4573588"/>
            <a:ext cx="179387" cy="134937"/>
          </a:xfrm>
          <a:custGeom>
            <a:avLst/>
            <a:gdLst>
              <a:gd name="T0" fmla="*/ 2147483647 w 946"/>
              <a:gd name="T1" fmla="*/ 2147483647 h 704"/>
              <a:gd name="T2" fmla="*/ 2147483647 w 946"/>
              <a:gd name="T3" fmla="*/ 2147483647 h 704"/>
              <a:gd name="T4" fmla="*/ 2147483647 w 946"/>
              <a:gd name="T5" fmla="*/ 2147483647 h 704"/>
              <a:gd name="T6" fmla="*/ 2147483647 w 946"/>
              <a:gd name="T7" fmla="*/ 2147483647 h 704"/>
              <a:gd name="T8" fmla="*/ 2147483647 w 946"/>
              <a:gd name="T9" fmla="*/ 2147483647 h 704"/>
              <a:gd name="T10" fmla="*/ 2147483647 w 946"/>
              <a:gd name="T11" fmla="*/ 2147483647 h 704"/>
              <a:gd name="T12" fmla="*/ 2147483647 w 946"/>
              <a:gd name="T13" fmla="*/ 2147483647 h 704"/>
              <a:gd name="T14" fmla="*/ 2147483647 w 946"/>
              <a:gd name="T15" fmla="*/ 2147483647 h 704"/>
              <a:gd name="T16" fmla="*/ 2147483647 w 946"/>
              <a:gd name="T17" fmla="*/ 0 h 704"/>
              <a:gd name="T18" fmla="*/ 2147483647 w 946"/>
              <a:gd name="T19" fmla="*/ 2147483647 h 704"/>
              <a:gd name="T20" fmla="*/ 2147483647 w 946"/>
              <a:gd name="T21" fmla="*/ 2147483647 h 7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704"/>
              <a:gd name="T35" fmla="*/ 946 w 946"/>
              <a:gd name="T36" fmla="*/ 704 h 7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704">
                <a:moveTo>
                  <a:pt x="18" y="640"/>
                </a:moveTo>
                <a:lnTo>
                  <a:pt x="658" y="170"/>
                </a:lnTo>
                <a:cubicBezTo>
                  <a:pt x="673" y="159"/>
                  <a:pt x="694" y="162"/>
                  <a:pt x="705" y="177"/>
                </a:cubicBezTo>
                <a:cubicBezTo>
                  <a:pt x="716" y="192"/>
                  <a:pt x="712" y="213"/>
                  <a:pt x="697" y="224"/>
                </a:cubicBezTo>
                <a:lnTo>
                  <a:pt x="58" y="693"/>
                </a:lnTo>
                <a:cubicBezTo>
                  <a:pt x="43" y="704"/>
                  <a:pt x="22" y="701"/>
                  <a:pt x="11" y="686"/>
                </a:cubicBezTo>
                <a:cubicBezTo>
                  <a:pt x="0" y="671"/>
                  <a:pt x="4" y="650"/>
                  <a:pt x="18" y="640"/>
                </a:cubicBezTo>
                <a:close/>
                <a:moveTo>
                  <a:pt x="506" y="75"/>
                </a:moveTo>
                <a:lnTo>
                  <a:pt x="946" y="0"/>
                </a:lnTo>
                <a:lnTo>
                  <a:pt x="742" y="398"/>
                </a:lnTo>
                <a:lnTo>
                  <a:pt x="506" y="7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11" name="Group 27"/>
          <p:cNvGrpSpPr>
            <a:grpSpLocks/>
          </p:cNvGrpSpPr>
          <p:nvPr/>
        </p:nvGrpSpPr>
        <p:grpSpPr bwMode="auto">
          <a:xfrm>
            <a:off x="2308225" y="4948238"/>
            <a:ext cx="123825" cy="84137"/>
            <a:chOff x="1274" y="3133"/>
            <a:chExt cx="78" cy="53"/>
          </a:xfrm>
        </p:grpSpPr>
        <p:sp>
          <p:nvSpPr>
            <p:cNvPr id="81100" name="Oval 28"/>
            <p:cNvSpPr>
              <a:spLocks noChangeArrowheads="1"/>
            </p:cNvSpPr>
            <p:nvPr/>
          </p:nvSpPr>
          <p:spPr bwMode="auto">
            <a:xfrm>
              <a:off x="1274" y="3133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101" name="Oval 29"/>
            <p:cNvSpPr>
              <a:spLocks noChangeArrowheads="1"/>
            </p:cNvSpPr>
            <p:nvPr/>
          </p:nvSpPr>
          <p:spPr bwMode="auto">
            <a:xfrm>
              <a:off x="1274" y="3133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12" name="Freeform 30"/>
          <p:cNvSpPr>
            <a:spLocks noEditPoints="1"/>
          </p:cNvSpPr>
          <p:nvPr/>
        </p:nvSpPr>
        <p:spPr bwMode="auto">
          <a:xfrm>
            <a:off x="2363788" y="4806950"/>
            <a:ext cx="168275" cy="149225"/>
          </a:xfrm>
          <a:custGeom>
            <a:avLst/>
            <a:gdLst>
              <a:gd name="T0" fmla="*/ 2147483647 w 887"/>
              <a:gd name="T1" fmla="*/ 2147483647 h 779"/>
              <a:gd name="T2" fmla="*/ 2147483647 w 887"/>
              <a:gd name="T3" fmla="*/ 2147483647 h 779"/>
              <a:gd name="T4" fmla="*/ 2147483647 w 887"/>
              <a:gd name="T5" fmla="*/ 2147483647 h 779"/>
              <a:gd name="T6" fmla="*/ 2147483647 w 887"/>
              <a:gd name="T7" fmla="*/ 2147483647 h 779"/>
              <a:gd name="T8" fmla="*/ 2147483647 w 887"/>
              <a:gd name="T9" fmla="*/ 2147483647 h 779"/>
              <a:gd name="T10" fmla="*/ 2147483647 w 887"/>
              <a:gd name="T11" fmla="*/ 2147483647 h 779"/>
              <a:gd name="T12" fmla="*/ 2147483647 w 887"/>
              <a:gd name="T13" fmla="*/ 2147483647 h 779"/>
              <a:gd name="T14" fmla="*/ 2147483647 w 887"/>
              <a:gd name="T15" fmla="*/ 2147483647 h 779"/>
              <a:gd name="T16" fmla="*/ 2147483647 w 887"/>
              <a:gd name="T17" fmla="*/ 0 h 779"/>
              <a:gd name="T18" fmla="*/ 2147483647 w 887"/>
              <a:gd name="T19" fmla="*/ 2147483647 h 779"/>
              <a:gd name="T20" fmla="*/ 2147483647 w 887"/>
              <a:gd name="T21" fmla="*/ 2147483647 h 7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7"/>
              <a:gd name="T34" fmla="*/ 0 h 779"/>
              <a:gd name="T35" fmla="*/ 887 w 887"/>
              <a:gd name="T36" fmla="*/ 779 h 7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7" h="779">
                <a:moveTo>
                  <a:pt x="15" y="716"/>
                </a:moveTo>
                <a:lnTo>
                  <a:pt x="614" y="194"/>
                </a:lnTo>
                <a:cubicBezTo>
                  <a:pt x="628" y="182"/>
                  <a:pt x="649" y="183"/>
                  <a:pt x="661" y="197"/>
                </a:cubicBezTo>
                <a:cubicBezTo>
                  <a:pt x="673" y="211"/>
                  <a:pt x="671" y="232"/>
                  <a:pt x="658" y="244"/>
                </a:cubicBezTo>
                <a:lnTo>
                  <a:pt x="59" y="767"/>
                </a:lnTo>
                <a:cubicBezTo>
                  <a:pt x="45" y="779"/>
                  <a:pt x="24" y="777"/>
                  <a:pt x="12" y="763"/>
                </a:cubicBezTo>
                <a:cubicBezTo>
                  <a:pt x="0" y="750"/>
                  <a:pt x="1" y="728"/>
                  <a:pt x="15" y="716"/>
                </a:cubicBezTo>
                <a:close/>
                <a:moveTo>
                  <a:pt x="454" y="112"/>
                </a:moveTo>
                <a:lnTo>
                  <a:pt x="887" y="0"/>
                </a:lnTo>
                <a:lnTo>
                  <a:pt x="717" y="413"/>
                </a:lnTo>
                <a:lnTo>
                  <a:pt x="454" y="112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13" name="Group 31"/>
          <p:cNvGrpSpPr>
            <a:grpSpLocks/>
          </p:cNvGrpSpPr>
          <p:nvPr/>
        </p:nvGrpSpPr>
        <p:grpSpPr bwMode="auto">
          <a:xfrm>
            <a:off x="2170113" y="5176838"/>
            <a:ext cx="122237" cy="85725"/>
            <a:chOff x="1187" y="3277"/>
            <a:chExt cx="77" cy="54"/>
          </a:xfrm>
        </p:grpSpPr>
        <p:sp>
          <p:nvSpPr>
            <p:cNvPr id="81098" name="Oval 32"/>
            <p:cNvSpPr>
              <a:spLocks noChangeArrowheads="1"/>
            </p:cNvSpPr>
            <p:nvPr/>
          </p:nvSpPr>
          <p:spPr bwMode="auto">
            <a:xfrm>
              <a:off x="1187" y="3277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99" name="Oval 33"/>
            <p:cNvSpPr>
              <a:spLocks noChangeArrowheads="1"/>
            </p:cNvSpPr>
            <p:nvPr/>
          </p:nvSpPr>
          <p:spPr bwMode="auto">
            <a:xfrm>
              <a:off x="1187" y="3277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14" name="Freeform 34"/>
          <p:cNvSpPr>
            <a:spLocks noEditPoints="1"/>
          </p:cNvSpPr>
          <p:nvPr/>
        </p:nvSpPr>
        <p:spPr bwMode="auto">
          <a:xfrm>
            <a:off x="2225675" y="5032375"/>
            <a:ext cx="144463" cy="152400"/>
          </a:xfrm>
          <a:custGeom>
            <a:avLst/>
            <a:gdLst>
              <a:gd name="T0" fmla="*/ 2147483647 w 762"/>
              <a:gd name="T1" fmla="*/ 2147483647 h 795"/>
              <a:gd name="T2" fmla="*/ 2147483647 w 762"/>
              <a:gd name="T3" fmla="*/ 2147483647 h 795"/>
              <a:gd name="T4" fmla="*/ 2147483647 w 762"/>
              <a:gd name="T5" fmla="*/ 2147483647 h 795"/>
              <a:gd name="T6" fmla="*/ 2147483647 w 762"/>
              <a:gd name="T7" fmla="*/ 2147483647 h 795"/>
              <a:gd name="T8" fmla="*/ 2147483647 w 762"/>
              <a:gd name="T9" fmla="*/ 2147483647 h 795"/>
              <a:gd name="T10" fmla="*/ 2147483647 w 762"/>
              <a:gd name="T11" fmla="*/ 2147483647 h 795"/>
              <a:gd name="T12" fmla="*/ 2147483647 w 762"/>
              <a:gd name="T13" fmla="*/ 2147483647 h 795"/>
              <a:gd name="T14" fmla="*/ 2147483647 w 762"/>
              <a:gd name="T15" fmla="*/ 2147483647 h 795"/>
              <a:gd name="T16" fmla="*/ 2147483647 w 762"/>
              <a:gd name="T17" fmla="*/ 0 h 795"/>
              <a:gd name="T18" fmla="*/ 2147483647 w 762"/>
              <a:gd name="T19" fmla="*/ 2147483647 h 795"/>
              <a:gd name="T20" fmla="*/ 2147483647 w 762"/>
              <a:gd name="T21" fmla="*/ 2147483647 h 7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2"/>
              <a:gd name="T34" fmla="*/ 0 h 795"/>
              <a:gd name="T35" fmla="*/ 762 w 762"/>
              <a:gd name="T36" fmla="*/ 795 h 7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2" h="795">
                <a:moveTo>
                  <a:pt x="13" y="735"/>
                </a:moveTo>
                <a:lnTo>
                  <a:pt x="507" y="218"/>
                </a:lnTo>
                <a:cubicBezTo>
                  <a:pt x="520" y="205"/>
                  <a:pt x="541" y="204"/>
                  <a:pt x="554" y="217"/>
                </a:cubicBezTo>
                <a:cubicBezTo>
                  <a:pt x="568" y="230"/>
                  <a:pt x="568" y="251"/>
                  <a:pt x="556" y="264"/>
                </a:cubicBezTo>
                <a:lnTo>
                  <a:pt x="61" y="782"/>
                </a:lnTo>
                <a:cubicBezTo>
                  <a:pt x="48" y="795"/>
                  <a:pt x="27" y="795"/>
                  <a:pt x="14" y="783"/>
                </a:cubicBezTo>
                <a:cubicBezTo>
                  <a:pt x="0" y="770"/>
                  <a:pt x="0" y="749"/>
                  <a:pt x="13" y="735"/>
                </a:cubicBezTo>
                <a:close/>
                <a:moveTo>
                  <a:pt x="341" y="151"/>
                </a:moveTo>
                <a:lnTo>
                  <a:pt x="762" y="0"/>
                </a:lnTo>
                <a:lnTo>
                  <a:pt x="630" y="427"/>
                </a:lnTo>
                <a:lnTo>
                  <a:pt x="341" y="151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15" name="Group 35"/>
          <p:cNvGrpSpPr>
            <a:grpSpLocks/>
          </p:cNvGrpSpPr>
          <p:nvPr/>
        </p:nvGrpSpPr>
        <p:grpSpPr bwMode="auto">
          <a:xfrm>
            <a:off x="2470150" y="5195888"/>
            <a:ext cx="123825" cy="84137"/>
            <a:chOff x="1376" y="3289"/>
            <a:chExt cx="78" cy="53"/>
          </a:xfrm>
        </p:grpSpPr>
        <p:sp>
          <p:nvSpPr>
            <p:cNvPr id="81096" name="Oval 36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97" name="Oval 37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16" name="Freeform 38"/>
          <p:cNvSpPr>
            <a:spLocks noEditPoints="1"/>
          </p:cNvSpPr>
          <p:nvPr/>
        </p:nvSpPr>
        <p:spPr bwMode="auto">
          <a:xfrm>
            <a:off x="2370138" y="5032375"/>
            <a:ext cx="169862" cy="171450"/>
          </a:xfrm>
          <a:custGeom>
            <a:avLst/>
            <a:gdLst>
              <a:gd name="T0" fmla="*/ 2147483647 w 886"/>
              <a:gd name="T1" fmla="*/ 2147483647 h 895"/>
              <a:gd name="T2" fmla="*/ 2147483647 w 886"/>
              <a:gd name="T3" fmla="*/ 2147483647 h 895"/>
              <a:gd name="T4" fmla="*/ 2147483647 w 886"/>
              <a:gd name="T5" fmla="*/ 2147483647 h 895"/>
              <a:gd name="T6" fmla="*/ 2147483647 w 886"/>
              <a:gd name="T7" fmla="*/ 2147483647 h 895"/>
              <a:gd name="T8" fmla="*/ 2147483647 w 886"/>
              <a:gd name="T9" fmla="*/ 2147483647 h 895"/>
              <a:gd name="T10" fmla="*/ 2147483647 w 886"/>
              <a:gd name="T11" fmla="*/ 2147483647 h 895"/>
              <a:gd name="T12" fmla="*/ 2147483647 w 886"/>
              <a:gd name="T13" fmla="*/ 2147483647 h 895"/>
              <a:gd name="T14" fmla="*/ 2147483647 w 886"/>
              <a:gd name="T15" fmla="*/ 2147483647 h 895"/>
              <a:gd name="T16" fmla="*/ 0 w 886"/>
              <a:gd name="T17" fmla="*/ 0 h 895"/>
              <a:gd name="T18" fmla="*/ 2147483647 w 886"/>
              <a:gd name="T19" fmla="*/ 2147483647 h 895"/>
              <a:gd name="T20" fmla="*/ 2147483647 w 886"/>
              <a:gd name="T21" fmla="*/ 2147483647 h 8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6"/>
              <a:gd name="T34" fmla="*/ 0 h 895"/>
              <a:gd name="T35" fmla="*/ 886 w 886"/>
              <a:gd name="T36" fmla="*/ 895 h 8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6" h="895">
                <a:moveTo>
                  <a:pt x="826" y="882"/>
                </a:moveTo>
                <a:lnTo>
                  <a:pt x="211" y="260"/>
                </a:lnTo>
                <a:cubicBezTo>
                  <a:pt x="198" y="247"/>
                  <a:pt x="198" y="226"/>
                  <a:pt x="211" y="213"/>
                </a:cubicBezTo>
                <a:cubicBezTo>
                  <a:pt x="224" y="200"/>
                  <a:pt x="245" y="200"/>
                  <a:pt x="258" y="214"/>
                </a:cubicBezTo>
                <a:lnTo>
                  <a:pt x="873" y="835"/>
                </a:lnTo>
                <a:cubicBezTo>
                  <a:pt x="886" y="848"/>
                  <a:pt x="886" y="869"/>
                  <a:pt x="873" y="882"/>
                </a:cubicBezTo>
                <a:cubicBezTo>
                  <a:pt x="860" y="895"/>
                  <a:pt x="839" y="895"/>
                  <a:pt x="826" y="882"/>
                </a:cubicBezTo>
                <a:close/>
                <a:moveTo>
                  <a:pt x="139" y="425"/>
                </a:moveTo>
                <a:lnTo>
                  <a:pt x="0" y="0"/>
                </a:lnTo>
                <a:lnTo>
                  <a:pt x="423" y="144"/>
                </a:lnTo>
                <a:lnTo>
                  <a:pt x="139" y="42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17" name="Group 39"/>
          <p:cNvGrpSpPr>
            <a:grpSpLocks/>
          </p:cNvGrpSpPr>
          <p:nvPr/>
        </p:nvGrpSpPr>
        <p:grpSpPr bwMode="auto">
          <a:xfrm>
            <a:off x="1552575" y="4903788"/>
            <a:ext cx="122238" cy="85725"/>
            <a:chOff x="798" y="3105"/>
            <a:chExt cx="77" cy="54"/>
          </a:xfrm>
        </p:grpSpPr>
        <p:sp>
          <p:nvSpPr>
            <p:cNvPr id="81094" name="Oval 40"/>
            <p:cNvSpPr>
              <a:spLocks noChangeArrowheads="1"/>
            </p:cNvSpPr>
            <p:nvPr/>
          </p:nvSpPr>
          <p:spPr bwMode="auto">
            <a:xfrm>
              <a:off x="798" y="3105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95" name="Oval 41"/>
            <p:cNvSpPr>
              <a:spLocks noChangeArrowheads="1"/>
            </p:cNvSpPr>
            <p:nvPr/>
          </p:nvSpPr>
          <p:spPr bwMode="auto">
            <a:xfrm>
              <a:off x="798" y="3105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18" name="Freeform 42"/>
          <p:cNvSpPr>
            <a:spLocks noEditPoints="1"/>
          </p:cNvSpPr>
          <p:nvPr/>
        </p:nvSpPr>
        <p:spPr bwMode="auto">
          <a:xfrm>
            <a:off x="1608138" y="4783138"/>
            <a:ext cx="177800" cy="128587"/>
          </a:xfrm>
          <a:custGeom>
            <a:avLst/>
            <a:gdLst>
              <a:gd name="T0" fmla="*/ 2147483647 w 938"/>
              <a:gd name="T1" fmla="*/ 2147483647 h 671"/>
              <a:gd name="T2" fmla="*/ 2147483647 w 938"/>
              <a:gd name="T3" fmla="*/ 2147483647 h 671"/>
              <a:gd name="T4" fmla="*/ 2147483647 w 938"/>
              <a:gd name="T5" fmla="*/ 2147483647 h 671"/>
              <a:gd name="T6" fmla="*/ 2147483647 w 938"/>
              <a:gd name="T7" fmla="*/ 2147483647 h 671"/>
              <a:gd name="T8" fmla="*/ 2147483647 w 938"/>
              <a:gd name="T9" fmla="*/ 2147483647 h 671"/>
              <a:gd name="T10" fmla="*/ 2147483647 w 938"/>
              <a:gd name="T11" fmla="*/ 2147483647 h 671"/>
              <a:gd name="T12" fmla="*/ 2147483647 w 938"/>
              <a:gd name="T13" fmla="*/ 2147483647 h 671"/>
              <a:gd name="T14" fmla="*/ 2147483647 w 938"/>
              <a:gd name="T15" fmla="*/ 2147483647 h 671"/>
              <a:gd name="T16" fmla="*/ 2147483647 w 938"/>
              <a:gd name="T17" fmla="*/ 0 h 671"/>
              <a:gd name="T18" fmla="*/ 2147483647 w 938"/>
              <a:gd name="T19" fmla="*/ 2147483647 h 671"/>
              <a:gd name="T20" fmla="*/ 2147483647 w 938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38"/>
              <a:gd name="T34" fmla="*/ 0 h 671"/>
              <a:gd name="T35" fmla="*/ 938 w 938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38" h="671">
                <a:moveTo>
                  <a:pt x="19" y="606"/>
                </a:moveTo>
                <a:lnTo>
                  <a:pt x="646" y="164"/>
                </a:lnTo>
                <a:cubicBezTo>
                  <a:pt x="661" y="154"/>
                  <a:pt x="682" y="157"/>
                  <a:pt x="693" y="172"/>
                </a:cubicBezTo>
                <a:cubicBezTo>
                  <a:pt x="703" y="188"/>
                  <a:pt x="700" y="208"/>
                  <a:pt x="685" y="219"/>
                </a:cubicBezTo>
                <a:lnTo>
                  <a:pt x="57" y="660"/>
                </a:lnTo>
                <a:cubicBezTo>
                  <a:pt x="42" y="671"/>
                  <a:pt x="21" y="667"/>
                  <a:pt x="11" y="652"/>
                </a:cubicBezTo>
                <a:cubicBezTo>
                  <a:pt x="0" y="637"/>
                  <a:pt x="4" y="616"/>
                  <a:pt x="19" y="606"/>
                </a:cubicBezTo>
                <a:close/>
                <a:moveTo>
                  <a:pt x="496" y="66"/>
                </a:moveTo>
                <a:lnTo>
                  <a:pt x="938" y="0"/>
                </a:lnTo>
                <a:lnTo>
                  <a:pt x="726" y="394"/>
                </a:lnTo>
                <a:lnTo>
                  <a:pt x="496" y="66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19" name="Group 43"/>
          <p:cNvGrpSpPr>
            <a:grpSpLocks/>
          </p:cNvGrpSpPr>
          <p:nvPr/>
        </p:nvGrpSpPr>
        <p:grpSpPr bwMode="auto">
          <a:xfrm>
            <a:off x="1897063" y="4903788"/>
            <a:ext cx="122237" cy="85725"/>
            <a:chOff x="1015" y="3105"/>
            <a:chExt cx="77" cy="54"/>
          </a:xfrm>
        </p:grpSpPr>
        <p:sp>
          <p:nvSpPr>
            <p:cNvPr id="81092" name="Oval 44"/>
            <p:cNvSpPr>
              <a:spLocks noChangeArrowheads="1"/>
            </p:cNvSpPr>
            <p:nvPr/>
          </p:nvSpPr>
          <p:spPr bwMode="auto">
            <a:xfrm>
              <a:off x="1015" y="3105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93" name="Oval 45"/>
            <p:cNvSpPr>
              <a:spLocks noChangeArrowheads="1"/>
            </p:cNvSpPr>
            <p:nvPr/>
          </p:nvSpPr>
          <p:spPr bwMode="auto">
            <a:xfrm>
              <a:off x="1015" y="3105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20" name="Freeform 46"/>
          <p:cNvSpPr>
            <a:spLocks noEditPoints="1"/>
          </p:cNvSpPr>
          <p:nvPr/>
        </p:nvSpPr>
        <p:spPr bwMode="auto">
          <a:xfrm>
            <a:off x="1785938" y="4783138"/>
            <a:ext cx="180975" cy="128587"/>
          </a:xfrm>
          <a:custGeom>
            <a:avLst/>
            <a:gdLst>
              <a:gd name="T0" fmla="*/ 2147483647 w 946"/>
              <a:gd name="T1" fmla="*/ 2147483647 h 671"/>
              <a:gd name="T2" fmla="*/ 2147483647 w 946"/>
              <a:gd name="T3" fmla="*/ 2147483647 h 671"/>
              <a:gd name="T4" fmla="*/ 2147483647 w 946"/>
              <a:gd name="T5" fmla="*/ 2147483647 h 671"/>
              <a:gd name="T6" fmla="*/ 2147483647 w 946"/>
              <a:gd name="T7" fmla="*/ 2147483647 h 671"/>
              <a:gd name="T8" fmla="*/ 2147483647 w 946"/>
              <a:gd name="T9" fmla="*/ 2147483647 h 671"/>
              <a:gd name="T10" fmla="*/ 2147483647 w 946"/>
              <a:gd name="T11" fmla="*/ 2147483647 h 671"/>
              <a:gd name="T12" fmla="*/ 2147483647 w 946"/>
              <a:gd name="T13" fmla="*/ 2147483647 h 671"/>
              <a:gd name="T14" fmla="*/ 2147483647 w 946"/>
              <a:gd name="T15" fmla="*/ 2147483647 h 671"/>
              <a:gd name="T16" fmla="*/ 0 w 946"/>
              <a:gd name="T17" fmla="*/ 0 h 671"/>
              <a:gd name="T18" fmla="*/ 2147483647 w 946"/>
              <a:gd name="T19" fmla="*/ 2147483647 h 671"/>
              <a:gd name="T20" fmla="*/ 2147483647 w 946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671"/>
              <a:gd name="T35" fmla="*/ 946 w 946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671">
                <a:moveTo>
                  <a:pt x="889" y="660"/>
                </a:moveTo>
                <a:lnTo>
                  <a:pt x="255" y="218"/>
                </a:lnTo>
                <a:cubicBezTo>
                  <a:pt x="239" y="207"/>
                  <a:pt x="236" y="186"/>
                  <a:pt x="246" y="171"/>
                </a:cubicBezTo>
                <a:cubicBezTo>
                  <a:pt x="257" y="156"/>
                  <a:pt x="278" y="153"/>
                  <a:pt x="293" y="163"/>
                </a:cubicBezTo>
                <a:lnTo>
                  <a:pt x="928" y="606"/>
                </a:lnTo>
                <a:cubicBezTo>
                  <a:pt x="943" y="616"/>
                  <a:pt x="946" y="637"/>
                  <a:pt x="936" y="652"/>
                </a:cubicBezTo>
                <a:cubicBezTo>
                  <a:pt x="925" y="667"/>
                  <a:pt x="905" y="671"/>
                  <a:pt x="889" y="660"/>
                </a:cubicBezTo>
                <a:close/>
                <a:moveTo>
                  <a:pt x="214" y="393"/>
                </a:moveTo>
                <a:lnTo>
                  <a:pt x="0" y="0"/>
                </a:lnTo>
                <a:lnTo>
                  <a:pt x="443" y="65"/>
                </a:lnTo>
                <a:lnTo>
                  <a:pt x="214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21" name="Group 47"/>
          <p:cNvGrpSpPr>
            <a:grpSpLocks/>
          </p:cNvGrpSpPr>
          <p:nvPr/>
        </p:nvGrpSpPr>
        <p:grpSpPr bwMode="auto">
          <a:xfrm>
            <a:off x="2263775" y="4500563"/>
            <a:ext cx="123825" cy="84137"/>
            <a:chOff x="1246" y="2851"/>
            <a:chExt cx="78" cy="53"/>
          </a:xfrm>
        </p:grpSpPr>
        <p:sp>
          <p:nvSpPr>
            <p:cNvPr id="81090" name="Oval 48"/>
            <p:cNvSpPr>
              <a:spLocks noChangeArrowheads="1"/>
            </p:cNvSpPr>
            <p:nvPr/>
          </p:nvSpPr>
          <p:spPr bwMode="auto">
            <a:xfrm>
              <a:off x="1246" y="2851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91" name="Oval 49"/>
            <p:cNvSpPr>
              <a:spLocks noChangeArrowheads="1"/>
            </p:cNvSpPr>
            <p:nvPr/>
          </p:nvSpPr>
          <p:spPr bwMode="auto">
            <a:xfrm>
              <a:off x="1246" y="2851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22" name="Group 50"/>
          <p:cNvGrpSpPr>
            <a:grpSpLocks/>
          </p:cNvGrpSpPr>
          <p:nvPr/>
        </p:nvGrpSpPr>
        <p:grpSpPr bwMode="auto">
          <a:xfrm>
            <a:off x="2470150" y="4724400"/>
            <a:ext cx="123825" cy="82550"/>
            <a:chOff x="1376" y="2992"/>
            <a:chExt cx="78" cy="52"/>
          </a:xfrm>
        </p:grpSpPr>
        <p:sp>
          <p:nvSpPr>
            <p:cNvPr id="81088" name="Oval 51"/>
            <p:cNvSpPr>
              <a:spLocks noChangeArrowheads="1"/>
            </p:cNvSpPr>
            <p:nvPr/>
          </p:nvSpPr>
          <p:spPr bwMode="auto">
            <a:xfrm>
              <a:off x="1376" y="2992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89" name="Oval 52"/>
            <p:cNvSpPr>
              <a:spLocks noChangeArrowheads="1"/>
            </p:cNvSpPr>
            <p:nvPr/>
          </p:nvSpPr>
          <p:spPr bwMode="auto">
            <a:xfrm>
              <a:off x="1376" y="2992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23" name="Group 53"/>
          <p:cNvGrpSpPr>
            <a:grpSpLocks/>
          </p:cNvGrpSpPr>
          <p:nvPr/>
        </p:nvGrpSpPr>
        <p:grpSpPr bwMode="auto">
          <a:xfrm>
            <a:off x="2654300" y="4935538"/>
            <a:ext cx="122238" cy="84137"/>
            <a:chOff x="1492" y="3125"/>
            <a:chExt cx="77" cy="53"/>
          </a:xfrm>
        </p:grpSpPr>
        <p:sp>
          <p:nvSpPr>
            <p:cNvPr id="81086" name="Oval 54"/>
            <p:cNvSpPr>
              <a:spLocks noChangeArrowheads="1"/>
            </p:cNvSpPr>
            <p:nvPr/>
          </p:nvSpPr>
          <p:spPr bwMode="auto">
            <a:xfrm>
              <a:off x="1492" y="3125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87" name="Oval 55"/>
            <p:cNvSpPr>
              <a:spLocks noChangeArrowheads="1"/>
            </p:cNvSpPr>
            <p:nvPr/>
          </p:nvSpPr>
          <p:spPr bwMode="auto">
            <a:xfrm>
              <a:off x="1492" y="3125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24" name="Freeform 56"/>
          <p:cNvSpPr>
            <a:spLocks noEditPoints="1"/>
          </p:cNvSpPr>
          <p:nvPr/>
        </p:nvSpPr>
        <p:spPr bwMode="auto">
          <a:xfrm>
            <a:off x="2133600" y="4356100"/>
            <a:ext cx="200025" cy="152400"/>
          </a:xfrm>
          <a:custGeom>
            <a:avLst/>
            <a:gdLst>
              <a:gd name="T0" fmla="*/ 2147483647 w 1046"/>
              <a:gd name="T1" fmla="*/ 2147483647 h 796"/>
              <a:gd name="T2" fmla="*/ 2147483647 w 1046"/>
              <a:gd name="T3" fmla="*/ 2147483647 h 796"/>
              <a:gd name="T4" fmla="*/ 2147483647 w 1046"/>
              <a:gd name="T5" fmla="*/ 2147483647 h 796"/>
              <a:gd name="T6" fmla="*/ 2147483647 w 1046"/>
              <a:gd name="T7" fmla="*/ 2147483647 h 796"/>
              <a:gd name="T8" fmla="*/ 2147483647 w 1046"/>
              <a:gd name="T9" fmla="*/ 2147483647 h 796"/>
              <a:gd name="T10" fmla="*/ 2147483647 w 1046"/>
              <a:gd name="T11" fmla="*/ 2147483647 h 796"/>
              <a:gd name="T12" fmla="*/ 2147483647 w 1046"/>
              <a:gd name="T13" fmla="*/ 2147483647 h 796"/>
              <a:gd name="T14" fmla="*/ 2147483647 w 1046"/>
              <a:gd name="T15" fmla="*/ 2147483647 h 796"/>
              <a:gd name="T16" fmla="*/ 0 w 1046"/>
              <a:gd name="T17" fmla="*/ 0 h 796"/>
              <a:gd name="T18" fmla="*/ 2147483647 w 1046"/>
              <a:gd name="T19" fmla="*/ 2147483647 h 796"/>
              <a:gd name="T20" fmla="*/ 2147483647 w 1046"/>
              <a:gd name="T21" fmla="*/ 2147483647 h 7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46"/>
              <a:gd name="T34" fmla="*/ 0 h 796"/>
              <a:gd name="T35" fmla="*/ 1046 w 1046"/>
              <a:gd name="T36" fmla="*/ 796 h 7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46" h="796">
                <a:moveTo>
                  <a:pt x="988" y="785"/>
                </a:moveTo>
                <a:lnTo>
                  <a:pt x="247" y="227"/>
                </a:lnTo>
                <a:cubicBezTo>
                  <a:pt x="232" y="216"/>
                  <a:pt x="229" y="195"/>
                  <a:pt x="240" y="180"/>
                </a:cubicBezTo>
                <a:cubicBezTo>
                  <a:pt x="251" y="166"/>
                  <a:pt x="272" y="163"/>
                  <a:pt x="287" y="174"/>
                </a:cubicBezTo>
                <a:lnTo>
                  <a:pt x="1029" y="732"/>
                </a:lnTo>
                <a:cubicBezTo>
                  <a:pt x="1043" y="743"/>
                  <a:pt x="1046" y="764"/>
                  <a:pt x="1035" y="779"/>
                </a:cubicBezTo>
                <a:cubicBezTo>
                  <a:pt x="1024" y="793"/>
                  <a:pt x="1003" y="796"/>
                  <a:pt x="988" y="785"/>
                </a:cubicBezTo>
                <a:close/>
                <a:moveTo>
                  <a:pt x="200" y="400"/>
                </a:moveTo>
                <a:lnTo>
                  <a:pt x="0" y="0"/>
                </a:lnTo>
                <a:lnTo>
                  <a:pt x="440" y="81"/>
                </a:lnTo>
                <a:lnTo>
                  <a:pt x="200" y="40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25" name="Freeform 57"/>
          <p:cNvSpPr>
            <a:spLocks noEditPoints="1"/>
          </p:cNvSpPr>
          <p:nvPr/>
        </p:nvSpPr>
        <p:spPr bwMode="auto">
          <a:xfrm>
            <a:off x="2325688" y="4584700"/>
            <a:ext cx="214312" cy="147638"/>
          </a:xfrm>
          <a:custGeom>
            <a:avLst/>
            <a:gdLst>
              <a:gd name="T0" fmla="*/ 2147483647 w 1122"/>
              <a:gd name="T1" fmla="*/ 2147483647 h 771"/>
              <a:gd name="T2" fmla="*/ 2147483647 w 1122"/>
              <a:gd name="T3" fmla="*/ 2147483647 h 771"/>
              <a:gd name="T4" fmla="*/ 2147483647 w 1122"/>
              <a:gd name="T5" fmla="*/ 2147483647 h 771"/>
              <a:gd name="T6" fmla="*/ 2147483647 w 1122"/>
              <a:gd name="T7" fmla="*/ 2147483647 h 771"/>
              <a:gd name="T8" fmla="*/ 2147483647 w 1122"/>
              <a:gd name="T9" fmla="*/ 2147483647 h 771"/>
              <a:gd name="T10" fmla="*/ 2147483647 w 1122"/>
              <a:gd name="T11" fmla="*/ 2147483647 h 771"/>
              <a:gd name="T12" fmla="*/ 2147483647 w 1122"/>
              <a:gd name="T13" fmla="*/ 2147483647 h 771"/>
              <a:gd name="T14" fmla="*/ 2147483647 w 1122"/>
              <a:gd name="T15" fmla="*/ 2147483647 h 771"/>
              <a:gd name="T16" fmla="*/ 0 w 1122"/>
              <a:gd name="T17" fmla="*/ 0 h 771"/>
              <a:gd name="T18" fmla="*/ 2147483647 w 1122"/>
              <a:gd name="T19" fmla="*/ 2147483647 h 771"/>
              <a:gd name="T20" fmla="*/ 2147483647 w 1122"/>
              <a:gd name="T21" fmla="*/ 2147483647 h 7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2"/>
              <a:gd name="T34" fmla="*/ 0 h 771"/>
              <a:gd name="T35" fmla="*/ 1122 w 1122"/>
              <a:gd name="T36" fmla="*/ 771 h 7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2" h="771">
                <a:moveTo>
                  <a:pt x="1065" y="761"/>
                </a:moveTo>
                <a:lnTo>
                  <a:pt x="258" y="215"/>
                </a:lnTo>
                <a:cubicBezTo>
                  <a:pt x="243" y="204"/>
                  <a:pt x="239" y="184"/>
                  <a:pt x="249" y="168"/>
                </a:cubicBezTo>
                <a:cubicBezTo>
                  <a:pt x="259" y="153"/>
                  <a:pt x="280" y="149"/>
                  <a:pt x="295" y="159"/>
                </a:cubicBezTo>
                <a:lnTo>
                  <a:pt x="1102" y="706"/>
                </a:lnTo>
                <a:cubicBezTo>
                  <a:pt x="1118" y="716"/>
                  <a:pt x="1122" y="737"/>
                  <a:pt x="1111" y="752"/>
                </a:cubicBezTo>
                <a:cubicBezTo>
                  <a:pt x="1101" y="767"/>
                  <a:pt x="1080" y="771"/>
                  <a:pt x="1065" y="761"/>
                </a:cubicBezTo>
                <a:close/>
                <a:moveTo>
                  <a:pt x="220" y="390"/>
                </a:moveTo>
                <a:lnTo>
                  <a:pt x="0" y="0"/>
                </a:lnTo>
                <a:lnTo>
                  <a:pt x="444" y="59"/>
                </a:lnTo>
                <a:lnTo>
                  <a:pt x="220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26" name="Freeform 58"/>
          <p:cNvSpPr>
            <a:spLocks noEditPoints="1"/>
          </p:cNvSpPr>
          <p:nvPr/>
        </p:nvSpPr>
        <p:spPr bwMode="auto">
          <a:xfrm>
            <a:off x="2532063" y="4806950"/>
            <a:ext cx="192087" cy="136525"/>
          </a:xfrm>
          <a:custGeom>
            <a:avLst/>
            <a:gdLst>
              <a:gd name="T0" fmla="*/ 2147483647 w 1004"/>
              <a:gd name="T1" fmla="*/ 2147483647 h 713"/>
              <a:gd name="T2" fmla="*/ 2147483647 w 1004"/>
              <a:gd name="T3" fmla="*/ 2147483647 h 713"/>
              <a:gd name="T4" fmla="*/ 2147483647 w 1004"/>
              <a:gd name="T5" fmla="*/ 2147483647 h 713"/>
              <a:gd name="T6" fmla="*/ 2147483647 w 1004"/>
              <a:gd name="T7" fmla="*/ 2147483647 h 713"/>
              <a:gd name="T8" fmla="*/ 2147483647 w 1004"/>
              <a:gd name="T9" fmla="*/ 2147483647 h 713"/>
              <a:gd name="T10" fmla="*/ 2147483647 w 1004"/>
              <a:gd name="T11" fmla="*/ 2147483647 h 713"/>
              <a:gd name="T12" fmla="*/ 2147483647 w 1004"/>
              <a:gd name="T13" fmla="*/ 2147483647 h 713"/>
              <a:gd name="T14" fmla="*/ 2147483647 w 1004"/>
              <a:gd name="T15" fmla="*/ 2147483647 h 713"/>
              <a:gd name="T16" fmla="*/ 0 w 1004"/>
              <a:gd name="T17" fmla="*/ 0 h 713"/>
              <a:gd name="T18" fmla="*/ 2147483647 w 1004"/>
              <a:gd name="T19" fmla="*/ 2147483647 h 713"/>
              <a:gd name="T20" fmla="*/ 2147483647 w 1004"/>
              <a:gd name="T21" fmla="*/ 2147483647 h 7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4"/>
              <a:gd name="T34" fmla="*/ 0 h 713"/>
              <a:gd name="T35" fmla="*/ 1004 w 1004"/>
              <a:gd name="T36" fmla="*/ 713 h 7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4" h="713">
                <a:moveTo>
                  <a:pt x="947" y="702"/>
                </a:moveTo>
                <a:lnTo>
                  <a:pt x="254" y="218"/>
                </a:lnTo>
                <a:cubicBezTo>
                  <a:pt x="239" y="207"/>
                  <a:pt x="235" y="187"/>
                  <a:pt x="246" y="172"/>
                </a:cubicBezTo>
                <a:cubicBezTo>
                  <a:pt x="256" y="156"/>
                  <a:pt x="277" y="153"/>
                  <a:pt x="292" y="163"/>
                </a:cubicBezTo>
                <a:lnTo>
                  <a:pt x="986" y="647"/>
                </a:lnTo>
                <a:cubicBezTo>
                  <a:pt x="1001" y="658"/>
                  <a:pt x="1004" y="679"/>
                  <a:pt x="994" y="694"/>
                </a:cubicBezTo>
                <a:cubicBezTo>
                  <a:pt x="983" y="709"/>
                  <a:pt x="962" y="713"/>
                  <a:pt x="947" y="702"/>
                </a:cubicBezTo>
                <a:close/>
                <a:moveTo>
                  <a:pt x="213" y="393"/>
                </a:moveTo>
                <a:lnTo>
                  <a:pt x="0" y="0"/>
                </a:lnTo>
                <a:lnTo>
                  <a:pt x="442" y="65"/>
                </a:lnTo>
                <a:lnTo>
                  <a:pt x="213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27" name="Group 59"/>
          <p:cNvGrpSpPr>
            <a:grpSpLocks/>
          </p:cNvGrpSpPr>
          <p:nvPr/>
        </p:nvGrpSpPr>
        <p:grpSpPr bwMode="auto">
          <a:xfrm>
            <a:off x="1897063" y="4489450"/>
            <a:ext cx="122237" cy="84138"/>
            <a:chOff x="1015" y="2844"/>
            <a:chExt cx="77" cy="53"/>
          </a:xfrm>
        </p:grpSpPr>
        <p:sp>
          <p:nvSpPr>
            <p:cNvPr id="81084" name="Oval 60"/>
            <p:cNvSpPr>
              <a:spLocks noChangeArrowheads="1"/>
            </p:cNvSpPr>
            <p:nvPr/>
          </p:nvSpPr>
          <p:spPr bwMode="auto">
            <a:xfrm>
              <a:off x="1015" y="2844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85" name="Oval 61"/>
            <p:cNvSpPr>
              <a:spLocks noChangeArrowheads="1"/>
            </p:cNvSpPr>
            <p:nvPr/>
          </p:nvSpPr>
          <p:spPr bwMode="auto">
            <a:xfrm>
              <a:off x="1015" y="2844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28" name="Group 62"/>
          <p:cNvGrpSpPr>
            <a:grpSpLocks/>
          </p:cNvGrpSpPr>
          <p:nvPr/>
        </p:nvGrpSpPr>
        <p:grpSpPr bwMode="auto">
          <a:xfrm>
            <a:off x="2071688" y="4692650"/>
            <a:ext cx="122237" cy="84138"/>
            <a:chOff x="1125" y="2972"/>
            <a:chExt cx="77" cy="53"/>
          </a:xfrm>
        </p:grpSpPr>
        <p:sp>
          <p:nvSpPr>
            <p:cNvPr id="81082" name="Oval 63"/>
            <p:cNvSpPr>
              <a:spLocks noChangeArrowheads="1"/>
            </p:cNvSpPr>
            <p:nvPr/>
          </p:nvSpPr>
          <p:spPr bwMode="auto">
            <a:xfrm>
              <a:off x="1125" y="2972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83" name="Oval 64"/>
            <p:cNvSpPr>
              <a:spLocks noChangeArrowheads="1"/>
            </p:cNvSpPr>
            <p:nvPr/>
          </p:nvSpPr>
          <p:spPr bwMode="auto">
            <a:xfrm>
              <a:off x="1125" y="2972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29" name="Freeform 65"/>
          <p:cNvSpPr>
            <a:spLocks noEditPoints="1"/>
          </p:cNvSpPr>
          <p:nvPr/>
        </p:nvSpPr>
        <p:spPr bwMode="auto">
          <a:xfrm>
            <a:off x="1952625" y="4356100"/>
            <a:ext cx="180975" cy="141288"/>
          </a:xfrm>
          <a:custGeom>
            <a:avLst/>
            <a:gdLst>
              <a:gd name="T0" fmla="*/ 2147483647 w 954"/>
              <a:gd name="T1" fmla="*/ 2147483647 h 738"/>
              <a:gd name="T2" fmla="*/ 2147483647 w 954"/>
              <a:gd name="T3" fmla="*/ 2147483647 h 738"/>
              <a:gd name="T4" fmla="*/ 2147483647 w 954"/>
              <a:gd name="T5" fmla="*/ 2147483647 h 738"/>
              <a:gd name="T6" fmla="*/ 2147483647 w 954"/>
              <a:gd name="T7" fmla="*/ 2147483647 h 738"/>
              <a:gd name="T8" fmla="*/ 2147483647 w 954"/>
              <a:gd name="T9" fmla="*/ 2147483647 h 738"/>
              <a:gd name="T10" fmla="*/ 2147483647 w 954"/>
              <a:gd name="T11" fmla="*/ 2147483647 h 738"/>
              <a:gd name="T12" fmla="*/ 2147483647 w 954"/>
              <a:gd name="T13" fmla="*/ 2147483647 h 738"/>
              <a:gd name="T14" fmla="*/ 2147483647 w 954"/>
              <a:gd name="T15" fmla="*/ 2147483647 h 738"/>
              <a:gd name="T16" fmla="*/ 2147483647 w 954"/>
              <a:gd name="T17" fmla="*/ 0 h 738"/>
              <a:gd name="T18" fmla="*/ 2147483647 w 954"/>
              <a:gd name="T19" fmla="*/ 2147483647 h 738"/>
              <a:gd name="T20" fmla="*/ 2147483647 w 954"/>
              <a:gd name="T21" fmla="*/ 2147483647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4"/>
              <a:gd name="T34" fmla="*/ 0 h 738"/>
              <a:gd name="T35" fmla="*/ 954 w 954"/>
              <a:gd name="T36" fmla="*/ 738 h 7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4" h="738">
                <a:moveTo>
                  <a:pt x="17" y="674"/>
                </a:moveTo>
                <a:lnTo>
                  <a:pt x="669" y="176"/>
                </a:lnTo>
                <a:cubicBezTo>
                  <a:pt x="684" y="165"/>
                  <a:pt x="705" y="168"/>
                  <a:pt x="716" y="182"/>
                </a:cubicBezTo>
                <a:cubicBezTo>
                  <a:pt x="727" y="197"/>
                  <a:pt x="724" y="218"/>
                  <a:pt x="709" y="229"/>
                </a:cubicBezTo>
                <a:lnTo>
                  <a:pt x="58" y="727"/>
                </a:lnTo>
                <a:cubicBezTo>
                  <a:pt x="43" y="738"/>
                  <a:pt x="22" y="735"/>
                  <a:pt x="11" y="720"/>
                </a:cubicBezTo>
                <a:cubicBezTo>
                  <a:pt x="0" y="706"/>
                  <a:pt x="3" y="685"/>
                  <a:pt x="17" y="674"/>
                </a:cubicBezTo>
                <a:close/>
                <a:moveTo>
                  <a:pt x="515" y="84"/>
                </a:moveTo>
                <a:lnTo>
                  <a:pt x="954" y="0"/>
                </a:lnTo>
                <a:lnTo>
                  <a:pt x="758" y="402"/>
                </a:lnTo>
                <a:lnTo>
                  <a:pt x="515" y="84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30" name="Freeform 66"/>
          <p:cNvSpPr>
            <a:spLocks noEditPoints="1"/>
          </p:cNvSpPr>
          <p:nvPr/>
        </p:nvSpPr>
        <p:spPr bwMode="auto">
          <a:xfrm>
            <a:off x="1958975" y="4573588"/>
            <a:ext cx="182563" cy="127000"/>
          </a:xfrm>
          <a:custGeom>
            <a:avLst/>
            <a:gdLst>
              <a:gd name="T0" fmla="*/ 2147483647 w 955"/>
              <a:gd name="T1" fmla="*/ 2147483647 h 663"/>
              <a:gd name="T2" fmla="*/ 2147483647 w 955"/>
              <a:gd name="T3" fmla="*/ 2147483647 h 663"/>
              <a:gd name="T4" fmla="*/ 2147483647 w 955"/>
              <a:gd name="T5" fmla="*/ 2147483647 h 663"/>
              <a:gd name="T6" fmla="*/ 2147483647 w 955"/>
              <a:gd name="T7" fmla="*/ 2147483647 h 663"/>
              <a:gd name="T8" fmla="*/ 2147483647 w 955"/>
              <a:gd name="T9" fmla="*/ 2147483647 h 663"/>
              <a:gd name="T10" fmla="*/ 2147483647 w 955"/>
              <a:gd name="T11" fmla="*/ 2147483647 h 663"/>
              <a:gd name="T12" fmla="*/ 2147483647 w 955"/>
              <a:gd name="T13" fmla="*/ 2147483647 h 663"/>
              <a:gd name="T14" fmla="*/ 2147483647 w 955"/>
              <a:gd name="T15" fmla="*/ 2147483647 h 663"/>
              <a:gd name="T16" fmla="*/ 0 w 955"/>
              <a:gd name="T17" fmla="*/ 0 h 663"/>
              <a:gd name="T18" fmla="*/ 2147483647 w 955"/>
              <a:gd name="T19" fmla="*/ 2147483647 h 663"/>
              <a:gd name="T20" fmla="*/ 2147483647 w 955"/>
              <a:gd name="T21" fmla="*/ 2147483647 h 6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5"/>
              <a:gd name="T34" fmla="*/ 0 h 663"/>
              <a:gd name="T35" fmla="*/ 955 w 955"/>
              <a:gd name="T36" fmla="*/ 663 h 66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5" h="663">
                <a:moveTo>
                  <a:pt x="898" y="652"/>
                </a:moveTo>
                <a:lnTo>
                  <a:pt x="257" y="215"/>
                </a:lnTo>
                <a:cubicBezTo>
                  <a:pt x="242" y="205"/>
                  <a:pt x="238" y="184"/>
                  <a:pt x="248" y="169"/>
                </a:cubicBezTo>
                <a:cubicBezTo>
                  <a:pt x="259" y="154"/>
                  <a:pt x="279" y="150"/>
                  <a:pt x="295" y="160"/>
                </a:cubicBezTo>
                <a:lnTo>
                  <a:pt x="936" y="597"/>
                </a:lnTo>
                <a:cubicBezTo>
                  <a:pt x="951" y="608"/>
                  <a:pt x="955" y="628"/>
                  <a:pt x="945" y="644"/>
                </a:cubicBezTo>
                <a:cubicBezTo>
                  <a:pt x="934" y="659"/>
                  <a:pt x="914" y="663"/>
                  <a:pt x="898" y="652"/>
                </a:cubicBezTo>
                <a:close/>
                <a:moveTo>
                  <a:pt x="218" y="390"/>
                </a:moveTo>
                <a:lnTo>
                  <a:pt x="0" y="0"/>
                </a:lnTo>
                <a:lnTo>
                  <a:pt x="444" y="60"/>
                </a:lnTo>
                <a:lnTo>
                  <a:pt x="218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31" name="Group 67"/>
          <p:cNvGrpSpPr>
            <a:grpSpLocks/>
          </p:cNvGrpSpPr>
          <p:nvPr/>
        </p:nvGrpSpPr>
        <p:grpSpPr bwMode="auto">
          <a:xfrm>
            <a:off x="1724025" y="4700588"/>
            <a:ext cx="123825" cy="82550"/>
            <a:chOff x="906" y="2977"/>
            <a:chExt cx="78" cy="52"/>
          </a:xfrm>
        </p:grpSpPr>
        <p:sp>
          <p:nvSpPr>
            <p:cNvPr id="81080" name="Oval 68"/>
            <p:cNvSpPr>
              <a:spLocks noChangeArrowheads="1"/>
            </p:cNvSpPr>
            <p:nvPr/>
          </p:nvSpPr>
          <p:spPr bwMode="auto">
            <a:xfrm>
              <a:off x="906" y="2977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81" name="Oval 69"/>
            <p:cNvSpPr>
              <a:spLocks noChangeArrowheads="1"/>
            </p:cNvSpPr>
            <p:nvPr/>
          </p:nvSpPr>
          <p:spPr bwMode="auto">
            <a:xfrm>
              <a:off x="906" y="2977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32" name="Freeform 70"/>
          <p:cNvSpPr>
            <a:spLocks noEditPoints="1"/>
          </p:cNvSpPr>
          <p:nvPr/>
        </p:nvSpPr>
        <p:spPr bwMode="auto">
          <a:xfrm>
            <a:off x="1779588" y="4573588"/>
            <a:ext cx="179387" cy="134937"/>
          </a:xfrm>
          <a:custGeom>
            <a:avLst/>
            <a:gdLst>
              <a:gd name="T0" fmla="*/ 2147483647 w 946"/>
              <a:gd name="T1" fmla="*/ 2147483647 h 704"/>
              <a:gd name="T2" fmla="*/ 2147483647 w 946"/>
              <a:gd name="T3" fmla="*/ 2147483647 h 704"/>
              <a:gd name="T4" fmla="*/ 2147483647 w 946"/>
              <a:gd name="T5" fmla="*/ 2147483647 h 704"/>
              <a:gd name="T6" fmla="*/ 2147483647 w 946"/>
              <a:gd name="T7" fmla="*/ 2147483647 h 704"/>
              <a:gd name="T8" fmla="*/ 2147483647 w 946"/>
              <a:gd name="T9" fmla="*/ 2147483647 h 704"/>
              <a:gd name="T10" fmla="*/ 2147483647 w 946"/>
              <a:gd name="T11" fmla="*/ 2147483647 h 704"/>
              <a:gd name="T12" fmla="*/ 2147483647 w 946"/>
              <a:gd name="T13" fmla="*/ 2147483647 h 704"/>
              <a:gd name="T14" fmla="*/ 2147483647 w 946"/>
              <a:gd name="T15" fmla="*/ 2147483647 h 704"/>
              <a:gd name="T16" fmla="*/ 2147483647 w 946"/>
              <a:gd name="T17" fmla="*/ 0 h 704"/>
              <a:gd name="T18" fmla="*/ 2147483647 w 946"/>
              <a:gd name="T19" fmla="*/ 2147483647 h 704"/>
              <a:gd name="T20" fmla="*/ 2147483647 w 946"/>
              <a:gd name="T21" fmla="*/ 2147483647 h 7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704"/>
              <a:gd name="T35" fmla="*/ 946 w 946"/>
              <a:gd name="T36" fmla="*/ 704 h 7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704">
                <a:moveTo>
                  <a:pt x="18" y="640"/>
                </a:moveTo>
                <a:lnTo>
                  <a:pt x="658" y="170"/>
                </a:lnTo>
                <a:cubicBezTo>
                  <a:pt x="673" y="159"/>
                  <a:pt x="694" y="162"/>
                  <a:pt x="705" y="177"/>
                </a:cubicBezTo>
                <a:cubicBezTo>
                  <a:pt x="716" y="192"/>
                  <a:pt x="712" y="213"/>
                  <a:pt x="697" y="224"/>
                </a:cubicBezTo>
                <a:lnTo>
                  <a:pt x="58" y="693"/>
                </a:lnTo>
                <a:cubicBezTo>
                  <a:pt x="43" y="704"/>
                  <a:pt x="22" y="701"/>
                  <a:pt x="11" y="686"/>
                </a:cubicBezTo>
                <a:cubicBezTo>
                  <a:pt x="0" y="671"/>
                  <a:pt x="4" y="650"/>
                  <a:pt x="18" y="640"/>
                </a:cubicBezTo>
                <a:close/>
                <a:moveTo>
                  <a:pt x="506" y="75"/>
                </a:moveTo>
                <a:lnTo>
                  <a:pt x="946" y="0"/>
                </a:lnTo>
                <a:lnTo>
                  <a:pt x="742" y="398"/>
                </a:lnTo>
                <a:lnTo>
                  <a:pt x="506" y="7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33" name="Group 71"/>
          <p:cNvGrpSpPr>
            <a:grpSpLocks/>
          </p:cNvGrpSpPr>
          <p:nvPr/>
        </p:nvGrpSpPr>
        <p:grpSpPr bwMode="auto">
          <a:xfrm>
            <a:off x="2308225" y="4948238"/>
            <a:ext cx="123825" cy="84137"/>
            <a:chOff x="1274" y="3133"/>
            <a:chExt cx="78" cy="53"/>
          </a:xfrm>
        </p:grpSpPr>
        <p:sp>
          <p:nvSpPr>
            <p:cNvPr id="81078" name="Oval 72"/>
            <p:cNvSpPr>
              <a:spLocks noChangeArrowheads="1"/>
            </p:cNvSpPr>
            <p:nvPr/>
          </p:nvSpPr>
          <p:spPr bwMode="auto">
            <a:xfrm>
              <a:off x="1274" y="3133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79" name="Oval 73"/>
            <p:cNvSpPr>
              <a:spLocks noChangeArrowheads="1"/>
            </p:cNvSpPr>
            <p:nvPr/>
          </p:nvSpPr>
          <p:spPr bwMode="auto">
            <a:xfrm>
              <a:off x="1274" y="3133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34" name="Freeform 74"/>
          <p:cNvSpPr>
            <a:spLocks noEditPoints="1"/>
          </p:cNvSpPr>
          <p:nvPr/>
        </p:nvSpPr>
        <p:spPr bwMode="auto">
          <a:xfrm>
            <a:off x="2363788" y="4806950"/>
            <a:ext cx="168275" cy="149225"/>
          </a:xfrm>
          <a:custGeom>
            <a:avLst/>
            <a:gdLst>
              <a:gd name="T0" fmla="*/ 2147483647 w 887"/>
              <a:gd name="T1" fmla="*/ 2147483647 h 779"/>
              <a:gd name="T2" fmla="*/ 2147483647 w 887"/>
              <a:gd name="T3" fmla="*/ 2147483647 h 779"/>
              <a:gd name="T4" fmla="*/ 2147483647 w 887"/>
              <a:gd name="T5" fmla="*/ 2147483647 h 779"/>
              <a:gd name="T6" fmla="*/ 2147483647 w 887"/>
              <a:gd name="T7" fmla="*/ 2147483647 h 779"/>
              <a:gd name="T8" fmla="*/ 2147483647 w 887"/>
              <a:gd name="T9" fmla="*/ 2147483647 h 779"/>
              <a:gd name="T10" fmla="*/ 2147483647 w 887"/>
              <a:gd name="T11" fmla="*/ 2147483647 h 779"/>
              <a:gd name="T12" fmla="*/ 2147483647 w 887"/>
              <a:gd name="T13" fmla="*/ 2147483647 h 779"/>
              <a:gd name="T14" fmla="*/ 2147483647 w 887"/>
              <a:gd name="T15" fmla="*/ 2147483647 h 779"/>
              <a:gd name="T16" fmla="*/ 2147483647 w 887"/>
              <a:gd name="T17" fmla="*/ 0 h 779"/>
              <a:gd name="T18" fmla="*/ 2147483647 w 887"/>
              <a:gd name="T19" fmla="*/ 2147483647 h 779"/>
              <a:gd name="T20" fmla="*/ 2147483647 w 887"/>
              <a:gd name="T21" fmla="*/ 2147483647 h 7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7"/>
              <a:gd name="T34" fmla="*/ 0 h 779"/>
              <a:gd name="T35" fmla="*/ 887 w 887"/>
              <a:gd name="T36" fmla="*/ 779 h 7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7" h="779">
                <a:moveTo>
                  <a:pt x="15" y="716"/>
                </a:moveTo>
                <a:lnTo>
                  <a:pt x="614" y="194"/>
                </a:lnTo>
                <a:cubicBezTo>
                  <a:pt x="628" y="182"/>
                  <a:pt x="649" y="183"/>
                  <a:pt x="661" y="197"/>
                </a:cubicBezTo>
                <a:cubicBezTo>
                  <a:pt x="673" y="211"/>
                  <a:pt x="671" y="232"/>
                  <a:pt x="658" y="244"/>
                </a:cubicBezTo>
                <a:lnTo>
                  <a:pt x="59" y="767"/>
                </a:lnTo>
                <a:cubicBezTo>
                  <a:pt x="45" y="779"/>
                  <a:pt x="24" y="777"/>
                  <a:pt x="12" y="763"/>
                </a:cubicBezTo>
                <a:cubicBezTo>
                  <a:pt x="0" y="750"/>
                  <a:pt x="1" y="728"/>
                  <a:pt x="15" y="716"/>
                </a:cubicBezTo>
                <a:close/>
                <a:moveTo>
                  <a:pt x="454" y="112"/>
                </a:moveTo>
                <a:lnTo>
                  <a:pt x="887" y="0"/>
                </a:lnTo>
                <a:lnTo>
                  <a:pt x="717" y="413"/>
                </a:lnTo>
                <a:lnTo>
                  <a:pt x="454" y="112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35" name="Group 75"/>
          <p:cNvGrpSpPr>
            <a:grpSpLocks/>
          </p:cNvGrpSpPr>
          <p:nvPr/>
        </p:nvGrpSpPr>
        <p:grpSpPr bwMode="auto">
          <a:xfrm>
            <a:off x="2170113" y="5176838"/>
            <a:ext cx="122237" cy="85725"/>
            <a:chOff x="1187" y="3277"/>
            <a:chExt cx="77" cy="54"/>
          </a:xfrm>
        </p:grpSpPr>
        <p:sp>
          <p:nvSpPr>
            <p:cNvPr id="81076" name="Oval 76"/>
            <p:cNvSpPr>
              <a:spLocks noChangeArrowheads="1"/>
            </p:cNvSpPr>
            <p:nvPr/>
          </p:nvSpPr>
          <p:spPr bwMode="auto">
            <a:xfrm>
              <a:off x="1187" y="3277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77" name="Oval 77"/>
            <p:cNvSpPr>
              <a:spLocks noChangeArrowheads="1"/>
            </p:cNvSpPr>
            <p:nvPr/>
          </p:nvSpPr>
          <p:spPr bwMode="auto">
            <a:xfrm>
              <a:off x="1187" y="3277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36" name="Freeform 78"/>
          <p:cNvSpPr>
            <a:spLocks noEditPoints="1"/>
          </p:cNvSpPr>
          <p:nvPr/>
        </p:nvSpPr>
        <p:spPr bwMode="auto">
          <a:xfrm>
            <a:off x="2225675" y="5032375"/>
            <a:ext cx="144463" cy="152400"/>
          </a:xfrm>
          <a:custGeom>
            <a:avLst/>
            <a:gdLst>
              <a:gd name="T0" fmla="*/ 2147483647 w 762"/>
              <a:gd name="T1" fmla="*/ 2147483647 h 795"/>
              <a:gd name="T2" fmla="*/ 2147483647 w 762"/>
              <a:gd name="T3" fmla="*/ 2147483647 h 795"/>
              <a:gd name="T4" fmla="*/ 2147483647 w 762"/>
              <a:gd name="T5" fmla="*/ 2147483647 h 795"/>
              <a:gd name="T6" fmla="*/ 2147483647 w 762"/>
              <a:gd name="T7" fmla="*/ 2147483647 h 795"/>
              <a:gd name="T8" fmla="*/ 2147483647 w 762"/>
              <a:gd name="T9" fmla="*/ 2147483647 h 795"/>
              <a:gd name="T10" fmla="*/ 2147483647 w 762"/>
              <a:gd name="T11" fmla="*/ 2147483647 h 795"/>
              <a:gd name="T12" fmla="*/ 2147483647 w 762"/>
              <a:gd name="T13" fmla="*/ 2147483647 h 795"/>
              <a:gd name="T14" fmla="*/ 2147483647 w 762"/>
              <a:gd name="T15" fmla="*/ 2147483647 h 795"/>
              <a:gd name="T16" fmla="*/ 2147483647 w 762"/>
              <a:gd name="T17" fmla="*/ 0 h 795"/>
              <a:gd name="T18" fmla="*/ 2147483647 w 762"/>
              <a:gd name="T19" fmla="*/ 2147483647 h 795"/>
              <a:gd name="T20" fmla="*/ 2147483647 w 762"/>
              <a:gd name="T21" fmla="*/ 2147483647 h 7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2"/>
              <a:gd name="T34" fmla="*/ 0 h 795"/>
              <a:gd name="T35" fmla="*/ 762 w 762"/>
              <a:gd name="T36" fmla="*/ 795 h 7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2" h="795">
                <a:moveTo>
                  <a:pt x="13" y="735"/>
                </a:moveTo>
                <a:lnTo>
                  <a:pt x="507" y="218"/>
                </a:lnTo>
                <a:cubicBezTo>
                  <a:pt x="520" y="205"/>
                  <a:pt x="541" y="204"/>
                  <a:pt x="554" y="217"/>
                </a:cubicBezTo>
                <a:cubicBezTo>
                  <a:pt x="568" y="230"/>
                  <a:pt x="568" y="251"/>
                  <a:pt x="556" y="264"/>
                </a:cubicBezTo>
                <a:lnTo>
                  <a:pt x="61" y="782"/>
                </a:lnTo>
                <a:cubicBezTo>
                  <a:pt x="48" y="795"/>
                  <a:pt x="27" y="795"/>
                  <a:pt x="14" y="783"/>
                </a:cubicBezTo>
                <a:cubicBezTo>
                  <a:pt x="0" y="770"/>
                  <a:pt x="0" y="749"/>
                  <a:pt x="13" y="735"/>
                </a:cubicBezTo>
                <a:close/>
                <a:moveTo>
                  <a:pt x="341" y="151"/>
                </a:moveTo>
                <a:lnTo>
                  <a:pt x="762" y="0"/>
                </a:lnTo>
                <a:lnTo>
                  <a:pt x="630" y="427"/>
                </a:lnTo>
                <a:lnTo>
                  <a:pt x="341" y="151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37" name="Group 79"/>
          <p:cNvGrpSpPr>
            <a:grpSpLocks/>
          </p:cNvGrpSpPr>
          <p:nvPr/>
        </p:nvGrpSpPr>
        <p:grpSpPr bwMode="auto">
          <a:xfrm>
            <a:off x="2470150" y="5195888"/>
            <a:ext cx="123825" cy="84137"/>
            <a:chOff x="1376" y="3289"/>
            <a:chExt cx="78" cy="53"/>
          </a:xfrm>
        </p:grpSpPr>
        <p:sp>
          <p:nvSpPr>
            <p:cNvPr id="81074" name="Oval 80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75" name="Oval 81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38" name="Freeform 82"/>
          <p:cNvSpPr>
            <a:spLocks noEditPoints="1"/>
          </p:cNvSpPr>
          <p:nvPr/>
        </p:nvSpPr>
        <p:spPr bwMode="auto">
          <a:xfrm>
            <a:off x="2370138" y="5032375"/>
            <a:ext cx="169862" cy="171450"/>
          </a:xfrm>
          <a:custGeom>
            <a:avLst/>
            <a:gdLst>
              <a:gd name="T0" fmla="*/ 2147483647 w 886"/>
              <a:gd name="T1" fmla="*/ 2147483647 h 895"/>
              <a:gd name="T2" fmla="*/ 2147483647 w 886"/>
              <a:gd name="T3" fmla="*/ 2147483647 h 895"/>
              <a:gd name="T4" fmla="*/ 2147483647 w 886"/>
              <a:gd name="T5" fmla="*/ 2147483647 h 895"/>
              <a:gd name="T6" fmla="*/ 2147483647 w 886"/>
              <a:gd name="T7" fmla="*/ 2147483647 h 895"/>
              <a:gd name="T8" fmla="*/ 2147483647 w 886"/>
              <a:gd name="T9" fmla="*/ 2147483647 h 895"/>
              <a:gd name="T10" fmla="*/ 2147483647 w 886"/>
              <a:gd name="T11" fmla="*/ 2147483647 h 895"/>
              <a:gd name="T12" fmla="*/ 2147483647 w 886"/>
              <a:gd name="T13" fmla="*/ 2147483647 h 895"/>
              <a:gd name="T14" fmla="*/ 2147483647 w 886"/>
              <a:gd name="T15" fmla="*/ 2147483647 h 895"/>
              <a:gd name="T16" fmla="*/ 0 w 886"/>
              <a:gd name="T17" fmla="*/ 0 h 895"/>
              <a:gd name="T18" fmla="*/ 2147483647 w 886"/>
              <a:gd name="T19" fmla="*/ 2147483647 h 895"/>
              <a:gd name="T20" fmla="*/ 2147483647 w 886"/>
              <a:gd name="T21" fmla="*/ 2147483647 h 8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6"/>
              <a:gd name="T34" fmla="*/ 0 h 895"/>
              <a:gd name="T35" fmla="*/ 886 w 886"/>
              <a:gd name="T36" fmla="*/ 895 h 8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6" h="895">
                <a:moveTo>
                  <a:pt x="826" y="882"/>
                </a:moveTo>
                <a:lnTo>
                  <a:pt x="211" y="260"/>
                </a:lnTo>
                <a:cubicBezTo>
                  <a:pt x="198" y="247"/>
                  <a:pt x="198" y="226"/>
                  <a:pt x="211" y="213"/>
                </a:cubicBezTo>
                <a:cubicBezTo>
                  <a:pt x="224" y="200"/>
                  <a:pt x="245" y="200"/>
                  <a:pt x="258" y="214"/>
                </a:cubicBezTo>
                <a:lnTo>
                  <a:pt x="873" y="835"/>
                </a:lnTo>
                <a:cubicBezTo>
                  <a:pt x="886" y="848"/>
                  <a:pt x="886" y="869"/>
                  <a:pt x="873" y="882"/>
                </a:cubicBezTo>
                <a:cubicBezTo>
                  <a:pt x="860" y="895"/>
                  <a:pt x="839" y="895"/>
                  <a:pt x="826" y="882"/>
                </a:cubicBezTo>
                <a:close/>
                <a:moveTo>
                  <a:pt x="139" y="425"/>
                </a:moveTo>
                <a:lnTo>
                  <a:pt x="0" y="0"/>
                </a:lnTo>
                <a:lnTo>
                  <a:pt x="423" y="144"/>
                </a:lnTo>
                <a:lnTo>
                  <a:pt x="139" y="42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39" name="Group 83"/>
          <p:cNvGrpSpPr>
            <a:grpSpLocks/>
          </p:cNvGrpSpPr>
          <p:nvPr/>
        </p:nvGrpSpPr>
        <p:grpSpPr bwMode="auto">
          <a:xfrm>
            <a:off x="1552575" y="4903788"/>
            <a:ext cx="122238" cy="85725"/>
            <a:chOff x="798" y="3105"/>
            <a:chExt cx="77" cy="54"/>
          </a:xfrm>
        </p:grpSpPr>
        <p:sp>
          <p:nvSpPr>
            <p:cNvPr id="81072" name="Oval 84"/>
            <p:cNvSpPr>
              <a:spLocks noChangeArrowheads="1"/>
            </p:cNvSpPr>
            <p:nvPr/>
          </p:nvSpPr>
          <p:spPr bwMode="auto">
            <a:xfrm>
              <a:off x="798" y="3105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73" name="Oval 85"/>
            <p:cNvSpPr>
              <a:spLocks noChangeArrowheads="1"/>
            </p:cNvSpPr>
            <p:nvPr/>
          </p:nvSpPr>
          <p:spPr bwMode="auto">
            <a:xfrm>
              <a:off x="798" y="3105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40" name="Freeform 86"/>
          <p:cNvSpPr>
            <a:spLocks noEditPoints="1"/>
          </p:cNvSpPr>
          <p:nvPr/>
        </p:nvSpPr>
        <p:spPr bwMode="auto">
          <a:xfrm>
            <a:off x="1608138" y="4783138"/>
            <a:ext cx="177800" cy="128587"/>
          </a:xfrm>
          <a:custGeom>
            <a:avLst/>
            <a:gdLst>
              <a:gd name="T0" fmla="*/ 2147483647 w 938"/>
              <a:gd name="T1" fmla="*/ 2147483647 h 671"/>
              <a:gd name="T2" fmla="*/ 2147483647 w 938"/>
              <a:gd name="T3" fmla="*/ 2147483647 h 671"/>
              <a:gd name="T4" fmla="*/ 2147483647 w 938"/>
              <a:gd name="T5" fmla="*/ 2147483647 h 671"/>
              <a:gd name="T6" fmla="*/ 2147483647 w 938"/>
              <a:gd name="T7" fmla="*/ 2147483647 h 671"/>
              <a:gd name="T8" fmla="*/ 2147483647 w 938"/>
              <a:gd name="T9" fmla="*/ 2147483647 h 671"/>
              <a:gd name="T10" fmla="*/ 2147483647 w 938"/>
              <a:gd name="T11" fmla="*/ 2147483647 h 671"/>
              <a:gd name="T12" fmla="*/ 2147483647 w 938"/>
              <a:gd name="T13" fmla="*/ 2147483647 h 671"/>
              <a:gd name="T14" fmla="*/ 2147483647 w 938"/>
              <a:gd name="T15" fmla="*/ 2147483647 h 671"/>
              <a:gd name="T16" fmla="*/ 2147483647 w 938"/>
              <a:gd name="T17" fmla="*/ 0 h 671"/>
              <a:gd name="T18" fmla="*/ 2147483647 w 938"/>
              <a:gd name="T19" fmla="*/ 2147483647 h 671"/>
              <a:gd name="T20" fmla="*/ 2147483647 w 938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38"/>
              <a:gd name="T34" fmla="*/ 0 h 671"/>
              <a:gd name="T35" fmla="*/ 938 w 938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38" h="671">
                <a:moveTo>
                  <a:pt x="19" y="606"/>
                </a:moveTo>
                <a:lnTo>
                  <a:pt x="646" y="164"/>
                </a:lnTo>
                <a:cubicBezTo>
                  <a:pt x="661" y="154"/>
                  <a:pt x="682" y="157"/>
                  <a:pt x="693" y="172"/>
                </a:cubicBezTo>
                <a:cubicBezTo>
                  <a:pt x="703" y="188"/>
                  <a:pt x="700" y="208"/>
                  <a:pt x="685" y="219"/>
                </a:cubicBezTo>
                <a:lnTo>
                  <a:pt x="57" y="660"/>
                </a:lnTo>
                <a:cubicBezTo>
                  <a:pt x="42" y="671"/>
                  <a:pt x="21" y="667"/>
                  <a:pt x="11" y="652"/>
                </a:cubicBezTo>
                <a:cubicBezTo>
                  <a:pt x="0" y="637"/>
                  <a:pt x="4" y="616"/>
                  <a:pt x="19" y="606"/>
                </a:cubicBezTo>
                <a:close/>
                <a:moveTo>
                  <a:pt x="496" y="66"/>
                </a:moveTo>
                <a:lnTo>
                  <a:pt x="938" y="0"/>
                </a:lnTo>
                <a:lnTo>
                  <a:pt x="726" y="394"/>
                </a:lnTo>
                <a:lnTo>
                  <a:pt x="496" y="66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41" name="Group 87"/>
          <p:cNvGrpSpPr>
            <a:grpSpLocks/>
          </p:cNvGrpSpPr>
          <p:nvPr/>
        </p:nvGrpSpPr>
        <p:grpSpPr bwMode="auto">
          <a:xfrm>
            <a:off x="1897063" y="4903788"/>
            <a:ext cx="122237" cy="85725"/>
            <a:chOff x="1015" y="3105"/>
            <a:chExt cx="77" cy="54"/>
          </a:xfrm>
        </p:grpSpPr>
        <p:sp>
          <p:nvSpPr>
            <p:cNvPr id="81070" name="Oval 88"/>
            <p:cNvSpPr>
              <a:spLocks noChangeArrowheads="1"/>
            </p:cNvSpPr>
            <p:nvPr/>
          </p:nvSpPr>
          <p:spPr bwMode="auto">
            <a:xfrm>
              <a:off x="1015" y="3105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71" name="Oval 89"/>
            <p:cNvSpPr>
              <a:spLocks noChangeArrowheads="1"/>
            </p:cNvSpPr>
            <p:nvPr/>
          </p:nvSpPr>
          <p:spPr bwMode="auto">
            <a:xfrm>
              <a:off x="1015" y="3105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42" name="Freeform 90"/>
          <p:cNvSpPr>
            <a:spLocks noEditPoints="1"/>
          </p:cNvSpPr>
          <p:nvPr/>
        </p:nvSpPr>
        <p:spPr bwMode="auto">
          <a:xfrm>
            <a:off x="1785938" y="4783138"/>
            <a:ext cx="180975" cy="128587"/>
          </a:xfrm>
          <a:custGeom>
            <a:avLst/>
            <a:gdLst>
              <a:gd name="T0" fmla="*/ 2147483647 w 946"/>
              <a:gd name="T1" fmla="*/ 2147483647 h 671"/>
              <a:gd name="T2" fmla="*/ 2147483647 w 946"/>
              <a:gd name="T3" fmla="*/ 2147483647 h 671"/>
              <a:gd name="T4" fmla="*/ 2147483647 w 946"/>
              <a:gd name="T5" fmla="*/ 2147483647 h 671"/>
              <a:gd name="T6" fmla="*/ 2147483647 w 946"/>
              <a:gd name="T7" fmla="*/ 2147483647 h 671"/>
              <a:gd name="T8" fmla="*/ 2147483647 w 946"/>
              <a:gd name="T9" fmla="*/ 2147483647 h 671"/>
              <a:gd name="T10" fmla="*/ 2147483647 w 946"/>
              <a:gd name="T11" fmla="*/ 2147483647 h 671"/>
              <a:gd name="T12" fmla="*/ 2147483647 w 946"/>
              <a:gd name="T13" fmla="*/ 2147483647 h 671"/>
              <a:gd name="T14" fmla="*/ 2147483647 w 946"/>
              <a:gd name="T15" fmla="*/ 2147483647 h 671"/>
              <a:gd name="T16" fmla="*/ 0 w 946"/>
              <a:gd name="T17" fmla="*/ 0 h 671"/>
              <a:gd name="T18" fmla="*/ 2147483647 w 946"/>
              <a:gd name="T19" fmla="*/ 2147483647 h 671"/>
              <a:gd name="T20" fmla="*/ 2147483647 w 946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671"/>
              <a:gd name="T35" fmla="*/ 946 w 946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671">
                <a:moveTo>
                  <a:pt x="889" y="660"/>
                </a:moveTo>
                <a:lnTo>
                  <a:pt x="255" y="218"/>
                </a:lnTo>
                <a:cubicBezTo>
                  <a:pt x="239" y="207"/>
                  <a:pt x="236" y="186"/>
                  <a:pt x="246" y="171"/>
                </a:cubicBezTo>
                <a:cubicBezTo>
                  <a:pt x="257" y="156"/>
                  <a:pt x="278" y="153"/>
                  <a:pt x="293" y="163"/>
                </a:cubicBezTo>
                <a:lnTo>
                  <a:pt x="928" y="606"/>
                </a:lnTo>
                <a:cubicBezTo>
                  <a:pt x="943" y="616"/>
                  <a:pt x="946" y="637"/>
                  <a:pt x="936" y="652"/>
                </a:cubicBezTo>
                <a:cubicBezTo>
                  <a:pt x="925" y="667"/>
                  <a:pt x="905" y="671"/>
                  <a:pt x="889" y="660"/>
                </a:cubicBezTo>
                <a:close/>
                <a:moveTo>
                  <a:pt x="214" y="393"/>
                </a:moveTo>
                <a:lnTo>
                  <a:pt x="0" y="0"/>
                </a:lnTo>
                <a:lnTo>
                  <a:pt x="443" y="65"/>
                </a:lnTo>
                <a:lnTo>
                  <a:pt x="214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43" name="Group 91"/>
          <p:cNvGrpSpPr>
            <a:grpSpLocks/>
          </p:cNvGrpSpPr>
          <p:nvPr/>
        </p:nvGrpSpPr>
        <p:grpSpPr bwMode="auto">
          <a:xfrm>
            <a:off x="3582988" y="4343400"/>
            <a:ext cx="122237" cy="84138"/>
            <a:chOff x="2077" y="2752"/>
            <a:chExt cx="77" cy="53"/>
          </a:xfrm>
        </p:grpSpPr>
        <p:sp>
          <p:nvSpPr>
            <p:cNvPr id="81068" name="Oval 92"/>
            <p:cNvSpPr>
              <a:spLocks noChangeArrowheads="1"/>
            </p:cNvSpPr>
            <p:nvPr/>
          </p:nvSpPr>
          <p:spPr bwMode="auto">
            <a:xfrm>
              <a:off x="2077" y="2752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69" name="Oval 93"/>
            <p:cNvSpPr>
              <a:spLocks noChangeArrowheads="1"/>
            </p:cNvSpPr>
            <p:nvPr/>
          </p:nvSpPr>
          <p:spPr bwMode="auto">
            <a:xfrm>
              <a:off x="2077" y="2752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44" name="Group 94"/>
          <p:cNvGrpSpPr>
            <a:grpSpLocks/>
          </p:cNvGrpSpPr>
          <p:nvPr/>
        </p:nvGrpSpPr>
        <p:grpSpPr bwMode="auto">
          <a:xfrm>
            <a:off x="3776663" y="4572000"/>
            <a:ext cx="123825" cy="84138"/>
            <a:chOff x="2199" y="2896"/>
            <a:chExt cx="78" cy="53"/>
          </a:xfrm>
        </p:grpSpPr>
        <p:sp>
          <p:nvSpPr>
            <p:cNvPr id="81066" name="Oval 95"/>
            <p:cNvSpPr>
              <a:spLocks noChangeArrowheads="1"/>
            </p:cNvSpPr>
            <p:nvPr/>
          </p:nvSpPr>
          <p:spPr bwMode="auto">
            <a:xfrm>
              <a:off x="2199" y="2896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67" name="Oval 96"/>
            <p:cNvSpPr>
              <a:spLocks noChangeArrowheads="1"/>
            </p:cNvSpPr>
            <p:nvPr/>
          </p:nvSpPr>
          <p:spPr bwMode="auto">
            <a:xfrm>
              <a:off x="2199" y="2896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45" name="Group 97"/>
          <p:cNvGrpSpPr>
            <a:grpSpLocks/>
          </p:cNvGrpSpPr>
          <p:nvPr/>
        </p:nvGrpSpPr>
        <p:grpSpPr bwMode="auto">
          <a:xfrm>
            <a:off x="3981450" y="4795838"/>
            <a:ext cx="123825" cy="82550"/>
            <a:chOff x="2328" y="3037"/>
            <a:chExt cx="78" cy="52"/>
          </a:xfrm>
        </p:grpSpPr>
        <p:sp>
          <p:nvSpPr>
            <p:cNvPr id="81064" name="Oval 98"/>
            <p:cNvSpPr>
              <a:spLocks noChangeArrowheads="1"/>
            </p:cNvSpPr>
            <p:nvPr/>
          </p:nvSpPr>
          <p:spPr bwMode="auto">
            <a:xfrm>
              <a:off x="2328" y="3037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65" name="Oval 99"/>
            <p:cNvSpPr>
              <a:spLocks noChangeArrowheads="1"/>
            </p:cNvSpPr>
            <p:nvPr/>
          </p:nvSpPr>
          <p:spPr bwMode="auto">
            <a:xfrm>
              <a:off x="2328" y="3037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46" name="Group 100"/>
          <p:cNvGrpSpPr>
            <a:grpSpLocks/>
          </p:cNvGrpSpPr>
          <p:nvPr/>
        </p:nvGrpSpPr>
        <p:grpSpPr bwMode="auto">
          <a:xfrm>
            <a:off x="4167188" y="5006975"/>
            <a:ext cx="120650" cy="84138"/>
            <a:chOff x="2445" y="3170"/>
            <a:chExt cx="76" cy="53"/>
          </a:xfrm>
        </p:grpSpPr>
        <p:sp>
          <p:nvSpPr>
            <p:cNvPr id="81062" name="Oval 101"/>
            <p:cNvSpPr>
              <a:spLocks noChangeArrowheads="1"/>
            </p:cNvSpPr>
            <p:nvPr/>
          </p:nvSpPr>
          <p:spPr bwMode="auto">
            <a:xfrm>
              <a:off x="2445" y="3170"/>
              <a:ext cx="76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63" name="Oval 102"/>
            <p:cNvSpPr>
              <a:spLocks noChangeArrowheads="1"/>
            </p:cNvSpPr>
            <p:nvPr/>
          </p:nvSpPr>
          <p:spPr bwMode="auto">
            <a:xfrm>
              <a:off x="2445" y="3170"/>
              <a:ext cx="76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47" name="Freeform 103"/>
          <p:cNvSpPr>
            <a:spLocks noEditPoints="1"/>
          </p:cNvSpPr>
          <p:nvPr/>
        </p:nvSpPr>
        <p:spPr bwMode="auto">
          <a:xfrm>
            <a:off x="3644900" y="4427538"/>
            <a:ext cx="200025" cy="152400"/>
          </a:xfrm>
          <a:custGeom>
            <a:avLst/>
            <a:gdLst>
              <a:gd name="T0" fmla="*/ 2147483647 w 1047"/>
              <a:gd name="T1" fmla="*/ 2147483647 h 796"/>
              <a:gd name="T2" fmla="*/ 2147483647 w 1047"/>
              <a:gd name="T3" fmla="*/ 2147483647 h 796"/>
              <a:gd name="T4" fmla="*/ 2147483647 w 1047"/>
              <a:gd name="T5" fmla="*/ 2147483647 h 796"/>
              <a:gd name="T6" fmla="*/ 2147483647 w 1047"/>
              <a:gd name="T7" fmla="*/ 2147483647 h 796"/>
              <a:gd name="T8" fmla="*/ 2147483647 w 1047"/>
              <a:gd name="T9" fmla="*/ 2147483647 h 796"/>
              <a:gd name="T10" fmla="*/ 2147483647 w 1047"/>
              <a:gd name="T11" fmla="*/ 2147483647 h 796"/>
              <a:gd name="T12" fmla="*/ 2147483647 w 1047"/>
              <a:gd name="T13" fmla="*/ 2147483647 h 796"/>
              <a:gd name="T14" fmla="*/ 2147483647 w 1047"/>
              <a:gd name="T15" fmla="*/ 2147483647 h 796"/>
              <a:gd name="T16" fmla="*/ 0 w 1047"/>
              <a:gd name="T17" fmla="*/ 0 h 796"/>
              <a:gd name="T18" fmla="*/ 2147483647 w 1047"/>
              <a:gd name="T19" fmla="*/ 2147483647 h 796"/>
              <a:gd name="T20" fmla="*/ 2147483647 w 1047"/>
              <a:gd name="T21" fmla="*/ 2147483647 h 7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47"/>
              <a:gd name="T34" fmla="*/ 0 h 796"/>
              <a:gd name="T35" fmla="*/ 1047 w 1047"/>
              <a:gd name="T36" fmla="*/ 796 h 7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47" h="796">
                <a:moveTo>
                  <a:pt x="989" y="785"/>
                </a:moveTo>
                <a:lnTo>
                  <a:pt x="247" y="227"/>
                </a:lnTo>
                <a:cubicBezTo>
                  <a:pt x="232" y="216"/>
                  <a:pt x="229" y="195"/>
                  <a:pt x="240" y="180"/>
                </a:cubicBezTo>
                <a:cubicBezTo>
                  <a:pt x="251" y="166"/>
                  <a:pt x="272" y="163"/>
                  <a:pt x="287" y="174"/>
                </a:cubicBezTo>
                <a:lnTo>
                  <a:pt x="1029" y="732"/>
                </a:lnTo>
                <a:cubicBezTo>
                  <a:pt x="1044" y="743"/>
                  <a:pt x="1047" y="764"/>
                  <a:pt x="1035" y="779"/>
                </a:cubicBezTo>
                <a:cubicBezTo>
                  <a:pt x="1024" y="793"/>
                  <a:pt x="1003" y="796"/>
                  <a:pt x="989" y="785"/>
                </a:cubicBezTo>
                <a:close/>
                <a:moveTo>
                  <a:pt x="200" y="400"/>
                </a:moveTo>
                <a:lnTo>
                  <a:pt x="0" y="0"/>
                </a:lnTo>
                <a:lnTo>
                  <a:pt x="440" y="81"/>
                </a:lnTo>
                <a:lnTo>
                  <a:pt x="200" y="40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48" name="Freeform 104"/>
          <p:cNvSpPr>
            <a:spLocks noEditPoints="1"/>
          </p:cNvSpPr>
          <p:nvPr/>
        </p:nvSpPr>
        <p:spPr bwMode="auto">
          <a:xfrm>
            <a:off x="3838575" y="4656138"/>
            <a:ext cx="212725" cy="147637"/>
          </a:xfrm>
          <a:custGeom>
            <a:avLst/>
            <a:gdLst>
              <a:gd name="T0" fmla="*/ 2147483647 w 1121"/>
              <a:gd name="T1" fmla="*/ 2147483647 h 771"/>
              <a:gd name="T2" fmla="*/ 2147483647 w 1121"/>
              <a:gd name="T3" fmla="*/ 2147483647 h 771"/>
              <a:gd name="T4" fmla="*/ 2147483647 w 1121"/>
              <a:gd name="T5" fmla="*/ 2147483647 h 771"/>
              <a:gd name="T6" fmla="*/ 2147483647 w 1121"/>
              <a:gd name="T7" fmla="*/ 2147483647 h 771"/>
              <a:gd name="T8" fmla="*/ 2147483647 w 1121"/>
              <a:gd name="T9" fmla="*/ 2147483647 h 771"/>
              <a:gd name="T10" fmla="*/ 2147483647 w 1121"/>
              <a:gd name="T11" fmla="*/ 2147483647 h 771"/>
              <a:gd name="T12" fmla="*/ 2147483647 w 1121"/>
              <a:gd name="T13" fmla="*/ 2147483647 h 771"/>
              <a:gd name="T14" fmla="*/ 2147483647 w 1121"/>
              <a:gd name="T15" fmla="*/ 2147483647 h 771"/>
              <a:gd name="T16" fmla="*/ 0 w 1121"/>
              <a:gd name="T17" fmla="*/ 0 h 771"/>
              <a:gd name="T18" fmla="*/ 2147483647 w 1121"/>
              <a:gd name="T19" fmla="*/ 2147483647 h 771"/>
              <a:gd name="T20" fmla="*/ 2147483647 w 1121"/>
              <a:gd name="T21" fmla="*/ 2147483647 h 7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21"/>
              <a:gd name="T34" fmla="*/ 0 h 771"/>
              <a:gd name="T35" fmla="*/ 1121 w 1121"/>
              <a:gd name="T36" fmla="*/ 771 h 7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21" h="771">
                <a:moveTo>
                  <a:pt x="1064" y="761"/>
                </a:moveTo>
                <a:lnTo>
                  <a:pt x="257" y="215"/>
                </a:lnTo>
                <a:cubicBezTo>
                  <a:pt x="242" y="204"/>
                  <a:pt x="238" y="184"/>
                  <a:pt x="248" y="168"/>
                </a:cubicBezTo>
                <a:cubicBezTo>
                  <a:pt x="259" y="153"/>
                  <a:pt x="279" y="149"/>
                  <a:pt x="295" y="159"/>
                </a:cubicBezTo>
                <a:lnTo>
                  <a:pt x="1102" y="706"/>
                </a:lnTo>
                <a:cubicBezTo>
                  <a:pt x="1117" y="716"/>
                  <a:pt x="1121" y="737"/>
                  <a:pt x="1111" y="752"/>
                </a:cubicBezTo>
                <a:cubicBezTo>
                  <a:pt x="1100" y="767"/>
                  <a:pt x="1080" y="771"/>
                  <a:pt x="1064" y="761"/>
                </a:cubicBezTo>
                <a:close/>
                <a:moveTo>
                  <a:pt x="219" y="390"/>
                </a:moveTo>
                <a:lnTo>
                  <a:pt x="0" y="0"/>
                </a:lnTo>
                <a:lnTo>
                  <a:pt x="443" y="59"/>
                </a:lnTo>
                <a:lnTo>
                  <a:pt x="219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49" name="Freeform 105"/>
          <p:cNvSpPr>
            <a:spLocks noEditPoints="1"/>
          </p:cNvSpPr>
          <p:nvPr/>
        </p:nvSpPr>
        <p:spPr bwMode="auto">
          <a:xfrm>
            <a:off x="4043363" y="4878388"/>
            <a:ext cx="192087" cy="136525"/>
          </a:xfrm>
          <a:custGeom>
            <a:avLst/>
            <a:gdLst>
              <a:gd name="T0" fmla="*/ 2147483647 w 1005"/>
              <a:gd name="T1" fmla="*/ 2147483647 h 713"/>
              <a:gd name="T2" fmla="*/ 2147483647 w 1005"/>
              <a:gd name="T3" fmla="*/ 2147483647 h 713"/>
              <a:gd name="T4" fmla="*/ 2147483647 w 1005"/>
              <a:gd name="T5" fmla="*/ 2147483647 h 713"/>
              <a:gd name="T6" fmla="*/ 2147483647 w 1005"/>
              <a:gd name="T7" fmla="*/ 2147483647 h 713"/>
              <a:gd name="T8" fmla="*/ 2147483647 w 1005"/>
              <a:gd name="T9" fmla="*/ 2147483647 h 713"/>
              <a:gd name="T10" fmla="*/ 2147483647 w 1005"/>
              <a:gd name="T11" fmla="*/ 2147483647 h 713"/>
              <a:gd name="T12" fmla="*/ 2147483647 w 1005"/>
              <a:gd name="T13" fmla="*/ 2147483647 h 713"/>
              <a:gd name="T14" fmla="*/ 2147483647 w 1005"/>
              <a:gd name="T15" fmla="*/ 2147483647 h 713"/>
              <a:gd name="T16" fmla="*/ 0 w 1005"/>
              <a:gd name="T17" fmla="*/ 0 h 713"/>
              <a:gd name="T18" fmla="*/ 2147483647 w 1005"/>
              <a:gd name="T19" fmla="*/ 2147483647 h 713"/>
              <a:gd name="T20" fmla="*/ 2147483647 w 1005"/>
              <a:gd name="T21" fmla="*/ 2147483647 h 7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713"/>
              <a:gd name="T35" fmla="*/ 1005 w 1005"/>
              <a:gd name="T36" fmla="*/ 713 h 7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713">
                <a:moveTo>
                  <a:pt x="948" y="702"/>
                </a:moveTo>
                <a:lnTo>
                  <a:pt x="254" y="218"/>
                </a:lnTo>
                <a:cubicBezTo>
                  <a:pt x="239" y="207"/>
                  <a:pt x="236" y="187"/>
                  <a:pt x="246" y="172"/>
                </a:cubicBezTo>
                <a:cubicBezTo>
                  <a:pt x="257" y="156"/>
                  <a:pt x="277" y="153"/>
                  <a:pt x="293" y="163"/>
                </a:cubicBezTo>
                <a:lnTo>
                  <a:pt x="986" y="647"/>
                </a:lnTo>
                <a:cubicBezTo>
                  <a:pt x="1001" y="658"/>
                  <a:pt x="1005" y="679"/>
                  <a:pt x="994" y="694"/>
                </a:cubicBezTo>
                <a:cubicBezTo>
                  <a:pt x="984" y="709"/>
                  <a:pt x="963" y="713"/>
                  <a:pt x="948" y="702"/>
                </a:cubicBezTo>
                <a:close/>
                <a:moveTo>
                  <a:pt x="214" y="393"/>
                </a:moveTo>
                <a:lnTo>
                  <a:pt x="0" y="0"/>
                </a:lnTo>
                <a:lnTo>
                  <a:pt x="443" y="65"/>
                </a:lnTo>
                <a:lnTo>
                  <a:pt x="214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50" name="Group 106"/>
          <p:cNvGrpSpPr>
            <a:grpSpLocks/>
          </p:cNvGrpSpPr>
          <p:nvPr/>
        </p:nvGrpSpPr>
        <p:grpSpPr bwMode="auto">
          <a:xfrm>
            <a:off x="3409950" y="4560888"/>
            <a:ext cx="120650" cy="84137"/>
            <a:chOff x="1968" y="2889"/>
            <a:chExt cx="76" cy="53"/>
          </a:xfrm>
        </p:grpSpPr>
        <p:sp>
          <p:nvSpPr>
            <p:cNvPr id="81060" name="Oval 107"/>
            <p:cNvSpPr>
              <a:spLocks noChangeArrowheads="1"/>
            </p:cNvSpPr>
            <p:nvPr/>
          </p:nvSpPr>
          <p:spPr bwMode="auto">
            <a:xfrm>
              <a:off x="1968" y="2889"/>
              <a:ext cx="76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61" name="Oval 108"/>
            <p:cNvSpPr>
              <a:spLocks noChangeArrowheads="1"/>
            </p:cNvSpPr>
            <p:nvPr/>
          </p:nvSpPr>
          <p:spPr bwMode="auto">
            <a:xfrm>
              <a:off x="1968" y="2889"/>
              <a:ext cx="76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51" name="Freeform 109"/>
          <p:cNvSpPr>
            <a:spLocks noEditPoints="1"/>
          </p:cNvSpPr>
          <p:nvPr/>
        </p:nvSpPr>
        <p:spPr bwMode="auto">
          <a:xfrm>
            <a:off x="3463925" y="4427538"/>
            <a:ext cx="180975" cy="141287"/>
          </a:xfrm>
          <a:custGeom>
            <a:avLst/>
            <a:gdLst>
              <a:gd name="T0" fmla="*/ 2147483647 w 954"/>
              <a:gd name="T1" fmla="*/ 2147483647 h 738"/>
              <a:gd name="T2" fmla="*/ 2147483647 w 954"/>
              <a:gd name="T3" fmla="*/ 2147483647 h 738"/>
              <a:gd name="T4" fmla="*/ 2147483647 w 954"/>
              <a:gd name="T5" fmla="*/ 2147483647 h 738"/>
              <a:gd name="T6" fmla="*/ 2147483647 w 954"/>
              <a:gd name="T7" fmla="*/ 2147483647 h 738"/>
              <a:gd name="T8" fmla="*/ 2147483647 w 954"/>
              <a:gd name="T9" fmla="*/ 2147483647 h 738"/>
              <a:gd name="T10" fmla="*/ 2147483647 w 954"/>
              <a:gd name="T11" fmla="*/ 2147483647 h 738"/>
              <a:gd name="T12" fmla="*/ 2147483647 w 954"/>
              <a:gd name="T13" fmla="*/ 2147483647 h 738"/>
              <a:gd name="T14" fmla="*/ 2147483647 w 954"/>
              <a:gd name="T15" fmla="*/ 2147483647 h 738"/>
              <a:gd name="T16" fmla="*/ 2147483647 w 954"/>
              <a:gd name="T17" fmla="*/ 0 h 738"/>
              <a:gd name="T18" fmla="*/ 2147483647 w 954"/>
              <a:gd name="T19" fmla="*/ 2147483647 h 738"/>
              <a:gd name="T20" fmla="*/ 2147483647 w 954"/>
              <a:gd name="T21" fmla="*/ 2147483647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4"/>
              <a:gd name="T34" fmla="*/ 0 h 738"/>
              <a:gd name="T35" fmla="*/ 954 w 954"/>
              <a:gd name="T36" fmla="*/ 738 h 7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4" h="738">
                <a:moveTo>
                  <a:pt x="18" y="674"/>
                </a:moveTo>
                <a:lnTo>
                  <a:pt x="669" y="176"/>
                </a:lnTo>
                <a:cubicBezTo>
                  <a:pt x="684" y="165"/>
                  <a:pt x="705" y="168"/>
                  <a:pt x="716" y="182"/>
                </a:cubicBezTo>
                <a:cubicBezTo>
                  <a:pt x="727" y="197"/>
                  <a:pt x="724" y="218"/>
                  <a:pt x="710" y="229"/>
                </a:cubicBezTo>
                <a:lnTo>
                  <a:pt x="58" y="727"/>
                </a:lnTo>
                <a:cubicBezTo>
                  <a:pt x="43" y="738"/>
                  <a:pt x="22" y="735"/>
                  <a:pt x="11" y="720"/>
                </a:cubicBezTo>
                <a:cubicBezTo>
                  <a:pt x="0" y="706"/>
                  <a:pt x="3" y="685"/>
                  <a:pt x="18" y="674"/>
                </a:cubicBezTo>
                <a:close/>
                <a:moveTo>
                  <a:pt x="515" y="84"/>
                </a:moveTo>
                <a:lnTo>
                  <a:pt x="954" y="0"/>
                </a:lnTo>
                <a:lnTo>
                  <a:pt x="758" y="402"/>
                </a:lnTo>
                <a:lnTo>
                  <a:pt x="515" y="84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52" name="Group 110"/>
          <p:cNvGrpSpPr>
            <a:grpSpLocks/>
          </p:cNvGrpSpPr>
          <p:nvPr/>
        </p:nvGrpSpPr>
        <p:grpSpPr bwMode="auto">
          <a:xfrm>
            <a:off x="3235325" y="4772025"/>
            <a:ext cx="123825" cy="82550"/>
            <a:chOff x="1858" y="3022"/>
            <a:chExt cx="78" cy="52"/>
          </a:xfrm>
        </p:grpSpPr>
        <p:sp>
          <p:nvSpPr>
            <p:cNvPr id="81058" name="Oval 111"/>
            <p:cNvSpPr>
              <a:spLocks noChangeArrowheads="1"/>
            </p:cNvSpPr>
            <p:nvPr/>
          </p:nvSpPr>
          <p:spPr bwMode="auto">
            <a:xfrm>
              <a:off x="1858" y="3022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59" name="Oval 112"/>
            <p:cNvSpPr>
              <a:spLocks noChangeArrowheads="1"/>
            </p:cNvSpPr>
            <p:nvPr/>
          </p:nvSpPr>
          <p:spPr bwMode="auto">
            <a:xfrm>
              <a:off x="1858" y="3022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53" name="Freeform 113"/>
          <p:cNvSpPr>
            <a:spLocks noEditPoints="1"/>
          </p:cNvSpPr>
          <p:nvPr/>
        </p:nvSpPr>
        <p:spPr bwMode="auto">
          <a:xfrm>
            <a:off x="3290888" y="4645025"/>
            <a:ext cx="180975" cy="134938"/>
          </a:xfrm>
          <a:custGeom>
            <a:avLst/>
            <a:gdLst>
              <a:gd name="T0" fmla="*/ 2147483647 w 946"/>
              <a:gd name="T1" fmla="*/ 2147483647 h 704"/>
              <a:gd name="T2" fmla="*/ 2147483647 w 946"/>
              <a:gd name="T3" fmla="*/ 2147483647 h 704"/>
              <a:gd name="T4" fmla="*/ 2147483647 w 946"/>
              <a:gd name="T5" fmla="*/ 2147483647 h 704"/>
              <a:gd name="T6" fmla="*/ 2147483647 w 946"/>
              <a:gd name="T7" fmla="*/ 2147483647 h 704"/>
              <a:gd name="T8" fmla="*/ 2147483647 w 946"/>
              <a:gd name="T9" fmla="*/ 2147483647 h 704"/>
              <a:gd name="T10" fmla="*/ 2147483647 w 946"/>
              <a:gd name="T11" fmla="*/ 2147483647 h 704"/>
              <a:gd name="T12" fmla="*/ 2147483647 w 946"/>
              <a:gd name="T13" fmla="*/ 2147483647 h 704"/>
              <a:gd name="T14" fmla="*/ 2147483647 w 946"/>
              <a:gd name="T15" fmla="*/ 2147483647 h 704"/>
              <a:gd name="T16" fmla="*/ 2147483647 w 946"/>
              <a:gd name="T17" fmla="*/ 0 h 704"/>
              <a:gd name="T18" fmla="*/ 2147483647 w 946"/>
              <a:gd name="T19" fmla="*/ 2147483647 h 704"/>
              <a:gd name="T20" fmla="*/ 2147483647 w 946"/>
              <a:gd name="T21" fmla="*/ 2147483647 h 7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704"/>
              <a:gd name="T35" fmla="*/ 946 w 946"/>
              <a:gd name="T36" fmla="*/ 704 h 7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704">
                <a:moveTo>
                  <a:pt x="18" y="640"/>
                </a:moveTo>
                <a:lnTo>
                  <a:pt x="657" y="170"/>
                </a:lnTo>
                <a:cubicBezTo>
                  <a:pt x="672" y="159"/>
                  <a:pt x="693" y="162"/>
                  <a:pt x="704" y="177"/>
                </a:cubicBezTo>
                <a:cubicBezTo>
                  <a:pt x="715" y="192"/>
                  <a:pt x="712" y="213"/>
                  <a:pt x="697" y="224"/>
                </a:cubicBezTo>
                <a:lnTo>
                  <a:pt x="57" y="693"/>
                </a:lnTo>
                <a:cubicBezTo>
                  <a:pt x="42" y="704"/>
                  <a:pt x="21" y="701"/>
                  <a:pt x="11" y="686"/>
                </a:cubicBezTo>
                <a:cubicBezTo>
                  <a:pt x="0" y="671"/>
                  <a:pt x="3" y="650"/>
                  <a:pt x="18" y="640"/>
                </a:cubicBezTo>
                <a:close/>
                <a:moveTo>
                  <a:pt x="505" y="75"/>
                </a:moveTo>
                <a:lnTo>
                  <a:pt x="946" y="0"/>
                </a:lnTo>
                <a:lnTo>
                  <a:pt x="742" y="398"/>
                </a:lnTo>
                <a:lnTo>
                  <a:pt x="505" y="7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54" name="Group 114"/>
          <p:cNvGrpSpPr>
            <a:grpSpLocks/>
          </p:cNvGrpSpPr>
          <p:nvPr/>
        </p:nvGrpSpPr>
        <p:grpSpPr bwMode="auto">
          <a:xfrm>
            <a:off x="3819525" y="5019675"/>
            <a:ext cx="123825" cy="84138"/>
            <a:chOff x="2226" y="3178"/>
            <a:chExt cx="78" cy="53"/>
          </a:xfrm>
        </p:grpSpPr>
        <p:sp>
          <p:nvSpPr>
            <p:cNvPr id="81056" name="Oval 115"/>
            <p:cNvSpPr>
              <a:spLocks noChangeArrowheads="1"/>
            </p:cNvSpPr>
            <p:nvPr/>
          </p:nvSpPr>
          <p:spPr bwMode="auto">
            <a:xfrm>
              <a:off x="2226" y="3178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57" name="Oval 116"/>
            <p:cNvSpPr>
              <a:spLocks noChangeArrowheads="1"/>
            </p:cNvSpPr>
            <p:nvPr/>
          </p:nvSpPr>
          <p:spPr bwMode="auto">
            <a:xfrm>
              <a:off x="2226" y="3178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55" name="Freeform 117"/>
          <p:cNvSpPr>
            <a:spLocks noEditPoints="1"/>
          </p:cNvSpPr>
          <p:nvPr/>
        </p:nvSpPr>
        <p:spPr bwMode="auto">
          <a:xfrm>
            <a:off x="3875088" y="4878388"/>
            <a:ext cx="168275" cy="149225"/>
          </a:xfrm>
          <a:custGeom>
            <a:avLst/>
            <a:gdLst>
              <a:gd name="T0" fmla="*/ 2147483647 w 887"/>
              <a:gd name="T1" fmla="*/ 2147483647 h 779"/>
              <a:gd name="T2" fmla="*/ 2147483647 w 887"/>
              <a:gd name="T3" fmla="*/ 2147483647 h 779"/>
              <a:gd name="T4" fmla="*/ 2147483647 w 887"/>
              <a:gd name="T5" fmla="*/ 2147483647 h 779"/>
              <a:gd name="T6" fmla="*/ 2147483647 w 887"/>
              <a:gd name="T7" fmla="*/ 2147483647 h 779"/>
              <a:gd name="T8" fmla="*/ 2147483647 w 887"/>
              <a:gd name="T9" fmla="*/ 2147483647 h 779"/>
              <a:gd name="T10" fmla="*/ 2147483647 w 887"/>
              <a:gd name="T11" fmla="*/ 2147483647 h 779"/>
              <a:gd name="T12" fmla="*/ 2147483647 w 887"/>
              <a:gd name="T13" fmla="*/ 2147483647 h 779"/>
              <a:gd name="T14" fmla="*/ 2147483647 w 887"/>
              <a:gd name="T15" fmla="*/ 2147483647 h 779"/>
              <a:gd name="T16" fmla="*/ 2147483647 w 887"/>
              <a:gd name="T17" fmla="*/ 0 h 779"/>
              <a:gd name="T18" fmla="*/ 2147483647 w 887"/>
              <a:gd name="T19" fmla="*/ 2147483647 h 779"/>
              <a:gd name="T20" fmla="*/ 2147483647 w 887"/>
              <a:gd name="T21" fmla="*/ 2147483647 h 7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7"/>
              <a:gd name="T34" fmla="*/ 0 h 779"/>
              <a:gd name="T35" fmla="*/ 887 w 887"/>
              <a:gd name="T36" fmla="*/ 779 h 77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7" h="779">
                <a:moveTo>
                  <a:pt x="15" y="716"/>
                </a:moveTo>
                <a:lnTo>
                  <a:pt x="614" y="194"/>
                </a:lnTo>
                <a:cubicBezTo>
                  <a:pt x="628" y="182"/>
                  <a:pt x="649" y="183"/>
                  <a:pt x="661" y="197"/>
                </a:cubicBezTo>
                <a:cubicBezTo>
                  <a:pt x="673" y="211"/>
                  <a:pt x="672" y="232"/>
                  <a:pt x="658" y="244"/>
                </a:cubicBezTo>
                <a:lnTo>
                  <a:pt x="59" y="767"/>
                </a:lnTo>
                <a:cubicBezTo>
                  <a:pt x="45" y="779"/>
                  <a:pt x="24" y="777"/>
                  <a:pt x="12" y="763"/>
                </a:cubicBezTo>
                <a:cubicBezTo>
                  <a:pt x="0" y="750"/>
                  <a:pt x="1" y="728"/>
                  <a:pt x="15" y="716"/>
                </a:cubicBezTo>
                <a:close/>
                <a:moveTo>
                  <a:pt x="454" y="112"/>
                </a:moveTo>
                <a:lnTo>
                  <a:pt x="887" y="0"/>
                </a:lnTo>
                <a:lnTo>
                  <a:pt x="717" y="413"/>
                </a:lnTo>
                <a:lnTo>
                  <a:pt x="454" y="112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56" name="Group 118"/>
          <p:cNvGrpSpPr>
            <a:grpSpLocks/>
          </p:cNvGrpSpPr>
          <p:nvPr/>
        </p:nvGrpSpPr>
        <p:grpSpPr bwMode="auto">
          <a:xfrm>
            <a:off x="3681413" y="5248275"/>
            <a:ext cx="123825" cy="85725"/>
            <a:chOff x="2139" y="3322"/>
            <a:chExt cx="78" cy="54"/>
          </a:xfrm>
        </p:grpSpPr>
        <p:sp>
          <p:nvSpPr>
            <p:cNvPr id="81054" name="Oval 119"/>
            <p:cNvSpPr>
              <a:spLocks noChangeArrowheads="1"/>
            </p:cNvSpPr>
            <p:nvPr/>
          </p:nvSpPr>
          <p:spPr bwMode="auto">
            <a:xfrm>
              <a:off x="2139" y="3322"/>
              <a:ext cx="78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55" name="Oval 120"/>
            <p:cNvSpPr>
              <a:spLocks noChangeArrowheads="1"/>
            </p:cNvSpPr>
            <p:nvPr/>
          </p:nvSpPr>
          <p:spPr bwMode="auto">
            <a:xfrm>
              <a:off x="2139" y="3322"/>
              <a:ext cx="78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57" name="Freeform 121"/>
          <p:cNvSpPr>
            <a:spLocks noEditPoints="1"/>
          </p:cNvSpPr>
          <p:nvPr/>
        </p:nvSpPr>
        <p:spPr bwMode="auto">
          <a:xfrm>
            <a:off x="3736975" y="5103813"/>
            <a:ext cx="144463" cy="152400"/>
          </a:xfrm>
          <a:custGeom>
            <a:avLst/>
            <a:gdLst>
              <a:gd name="T0" fmla="*/ 2147483647 w 762"/>
              <a:gd name="T1" fmla="*/ 2147483647 h 795"/>
              <a:gd name="T2" fmla="*/ 2147483647 w 762"/>
              <a:gd name="T3" fmla="*/ 2147483647 h 795"/>
              <a:gd name="T4" fmla="*/ 2147483647 w 762"/>
              <a:gd name="T5" fmla="*/ 2147483647 h 795"/>
              <a:gd name="T6" fmla="*/ 2147483647 w 762"/>
              <a:gd name="T7" fmla="*/ 2147483647 h 795"/>
              <a:gd name="T8" fmla="*/ 2147483647 w 762"/>
              <a:gd name="T9" fmla="*/ 2147483647 h 795"/>
              <a:gd name="T10" fmla="*/ 2147483647 w 762"/>
              <a:gd name="T11" fmla="*/ 2147483647 h 795"/>
              <a:gd name="T12" fmla="*/ 2147483647 w 762"/>
              <a:gd name="T13" fmla="*/ 2147483647 h 795"/>
              <a:gd name="T14" fmla="*/ 2147483647 w 762"/>
              <a:gd name="T15" fmla="*/ 2147483647 h 795"/>
              <a:gd name="T16" fmla="*/ 2147483647 w 762"/>
              <a:gd name="T17" fmla="*/ 0 h 795"/>
              <a:gd name="T18" fmla="*/ 2147483647 w 762"/>
              <a:gd name="T19" fmla="*/ 2147483647 h 795"/>
              <a:gd name="T20" fmla="*/ 2147483647 w 762"/>
              <a:gd name="T21" fmla="*/ 2147483647 h 79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62"/>
              <a:gd name="T34" fmla="*/ 0 h 795"/>
              <a:gd name="T35" fmla="*/ 762 w 762"/>
              <a:gd name="T36" fmla="*/ 795 h 79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62" h="795">
                <a:moveTo>
                  <a:pt x="13" y="735"/>
                </a:moveTo>
                <a:lnTo>
                  <a:pt x="508" y="218"/>
                </a:lnTo>
                <a:cubicBezTo>
                  <a:pt x="520" y="205"/>
                  <a:pt x="542" y="204"/>
                  <a:pt x="555" y="217"/>
                </a:cubicBezTo>
                <a:cubicBezTo>
                  <a:pt x="568" y="230"/>
                  <a:pt x="569" y="251"/>
                  <a:pt x="556" y="264"/>
                </a:cubicBezTo>
                <a:lnTo>
                  <a:pt x="61" y="782"/>
                </a:lnTo>
                <a:cubicBezTo>
                  <a:pt x="49" y="795"/>
                  <a:pt x="27" y="795"/>
                  <a:pt x="14" y="783"/>
                </a:cubicBezTo>
                <a:cubicBezTo>
                  <a:pt x="1" y="770"/>
                  <a:pt x="0" y="749"/>
                  <a:pt x="13" y="735"/>
                </a:cubicBezTo>
                <a:close/>
                <a:moveTo>
                  <a:pt x="341" y="151"/>
                </a:moveTo>
                <a:lnTo>
                  <a:pt x="762" y="0"/>
                </a:lnTo>
                <a:lnTo>
                  <a:pt x="630" y="427"/>
                </a:lnTo>
                <a:lnTo>
                  <a:pt x="341" y="151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58" name="Group 122"/>
          <p:cNvGrpSpPr>
            <a:grpSpLocks/>
          </p:cNvGrpSpPr>
          <p:nvPr/>
        </p:nvGrpSpPr>
        <p:grpSpPr bwMode="auto">
          <a:xfrm>
            <a:off x="3063875" y="4975225"/>
            <a:ext cx="122238" cy="85725"/>
            <a:chOff x="1750" y="3150"/>
            <a:chExt cx="77" cy="54"/>
          </a:xfrm>
        </p:grpSpPr>
        <p:sp>
          <p:nvSpPr>
            <p:cNvPr id="81052" name="Oval 123"/>
            <p:cNvSpPr>
              <a:spLocks noChangeArrowheads="1"/>
            </p:cNvSpPr>
            <p:nvPr/>
          </p:nvSpPr>
          <p:spPr bwMode="auto">
            <a:xfrm>
              <a:off x="1750" y="3150"/>
              <a:ext cx="77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53" name="Oval 124"/>
            <p:cNvSpPr>
              <a:spLocks noChangeArrowheads="1"/>
            </p:cNvSpPr>
            <p:nvPr/>
          </p:nvSpPr>
          <p:spPr bwMode="auto">
            <a:xfrm>
              <a:off x="1750" y="3150"/>
              <a:ext cx="77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59" name="Freeform 125"/>
          <p:cNvSpPr>
            <a:spLocks noEditPoints="1"/>
          </p:cNvSpPr>
          <p:nvPr/>
        </p:nvSpPr>
        <p:spPr bwMode="auto">
          <a:xfrm>
            <a:off x="3119438" y="4854575"/>
            <a:ext cx="177800" cy="128588"/>
          </a:xfrm>
          <a:custGeom>
            <a:avLst/>
            <a:gdLst>
              <a:gd name="T0" fmla="*/ 2147483647 w 937"/>
              <a:gd name="T1" fmla="*/ 2147483647 h 671"/>
              <a:gd name="T2" fmla="*/ 2147483647 w 937"/>
              <a:gd name="T3" fmla="*/ 2147483647 h 671"/>
              <a:gd name="T4" fmla="*/ 2147483647 w 937"/>
              <a:gd name="T5" fmla="*/ 2147483647 h 671"/>
              <a:gd name="T6" fmla="*/ 2147483647 w 937"/>
              <a:gd name="T7" fmla="*/ 2147483647 h 671"/>
              <a:gd name="T8" fmla="*/ 2147483647 w 937"/>
              <a:gd name="T9" fmla="*/ 2147483647 h 671"/>
              <a:gd name="T10" fmla="*/ 2147483647 w 937"/>
              <a:gd name="T11" fmla="*/ 2147483647 h 671"/>
              <a:gd name="T12" fmla="*/ 2147483647 w 937"/>
              <a:gd name="T13" fmla="*/ 2147483647 h 671"/>
              <a:gd name="T14" fmla="*/ 2147483647 w 937"/>
              <a:gd name="T15" fmla="*/ 2147483647 h 671"/>
              <a:gd name="T16" fmla="*/ 2147483647 w 937"/>
              <a:gd name="T17" fmla="*/ 0 h 671"/>
              <a:gd name="T18" fmla="*/ 2147483647 w 937"/>
              <a:gd name="T19" fmla="*/ 2147483647 h 671"/>
              <a:gd name="T20" fmla="*/ 2147483647 w 937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37"/>
              <a:gd name="T34" fmla="*/ 0 h 671"/>
              <a:gd name="T35" fmla="*/ 937 w 937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37" h="671">
                <a:moveTo>
                  <a:pt x="18" y="606"/>
                </a:moveTo>
                <a:lnTo>
                  <a:pt x="646" y="164"/>
                </a:lnTo>
                <a:cubicBezTo>
                  <a:pt x="661" y="154"/>
                  <a:pt x="682" y="157"/>
                  <a:pt x="692" y="172"/>
                </a:cubicBezTo>
                <a:cubicBezTo>
                  <a:pt x="703" y="188"/>
                  <a:pt x="699" y="208"/>
                  <a:pt x="684" y="219"/>
                </a:cubicBezTo>
                <a:lnTo>
                  <a:pt x="57" y="660"/>
                </a:lnTo>
                <a:cubicBezTo>
                  <a:pt x="42" y="671"/>
                  <a:pt x="21" y="667"/>
                  <a:pt x="10" y="652"/>
                </a:cubicBezTo>
                <a:cubicBezTo>
                  <a:pt x="0" y="637"/>
                  <a:pt x="3" y="616"/>
                  <a:pt x="18" y="606"/>
                </a:cubicBezTo>
                <a:close/>
                <a:moveTo>
                  <a:pt x="495" y="66"/>
                </a:moveTo>
                <a:lnTo>
                  <a:pt x="937" y="0"/>
                </a:lnTo>
                <a:lnTo>
                  <a:pt x="725" y="394"/>
                </a:lnTo>
                <a:lnTo>
                  <a:pt x="495" y="66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60" name="Group 126"/>
          <p:cNvGrpSpPr>
            <a:grpSpLocks/>
          </p:cNvGrpSpPr>
          <p:nvPr/>
        </p:nvGrpSpPr>
        <p:grpSpPr bwMode="auto">
          <a:xfrm>
            <a:off x="3409950" y="4975225"/>
            <a:ext cx="120650" cy="85725"/>
            <a:chOff x="1968" y="3150"/>
            <a:chExt cx="76" cy="54"/>
          </a:xfrm>
        </p:grpSpPr>
        <p:sp>
          <p:nvSpPr>
            <p:cNvPr id="81050" name="Oval 127"/>
            <p:cNvSpPr>
              <a:spLocks noChangeArrowheads="1"/>
            </p:cNvSpPr>
            <p:nvPr/>
          </p:nvSpPr>
          <p:spPr bwMode="auto">
            <a:xfrm>
              <a:off x="1968" y="3150"/>
              <a:ext cx="76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51" name="Oval 128"/>
            <p:cNvSpPr>
              <a:spLocks noChangeArrowheads="1"/>
            </p:cNvSpPr>
            <p:nvPr/>
          </p:nvSpPr>
          <p:spPr bwMode="auto">
            <a:xfrm>
              <a:off x="1968" y="3150"/>
              <a:ext cx="76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61" name="Freeform 129"/>
          <p:cNvSpPr>
            <a:spLocks noEditPoints="1"/>
          </p:cNvSpPr>
          <p:nvPr/>
        </p:nvSpPr>
        <p:spPr bwMode="auto">
          <a:xfrm>
            <a:off x="3297238" y="4854575"/>
            <a:ext cx="180975" cy="128588"/>
          </a:xfrm>
          <a:custGeom>
            <a:avLst/>
            <a:gdLst>
              <a:gd name="T0" fmla="*/ 2147483647 w 947"/>
              <a:gd name="T1" fmla="*/ 2147483647 h 671"/>
              <a:gd name="T2" fmla="*/ 2147483647 w 947"/>
              <a:gd name="T3" fmla="*/ 2147483647 h 671"/>
              <a:gd name="T4" fmla="*/ 2147483647 w 947"/>
              <a:gd name="T5" fmla="*/ 2147483647 h 671"/>
              <a:gd name="T6" fmla="*/ 2147483647 w 947"/>
              <a:gd name="T7" fmla="*/ 2147483647 h 671"/>
              <a:gd name="T8" fmla="*/ 2147483647 w 947"/>
              <a:gd name="T9" fmla="*/ 2147483647 h 671"/>
              <a:gd name="T10" fmla="*/ 2147483647 w 947"/>
              <a:gd name="T11" fmla="*/ 2147483647 h 671"/>
              <a:gd name="T12" fmla="*/ 2147483647 w 947"/>
              <a:gd name="T13" fmla="*/ 2147483647 h 671"/>
              <a:gd name="T14" fmla="*/ 2147483647 w 947"/>
              <a:gd name="T15" fmla="*/ 2147483647 h 671"/>
              <a:gd name="T16" fmla="*/ 0 w 947"/>
              <a:gd name="T17" fmla="*/ 0 h 671"/>
              <a:gd name="T18" fmla="*/ 2147483647 w 947"/>
              <a:gd name="T19" fmla="*/ 2147483647 h 671"/>
              <a:gd name="T20" fmla="*/ 2147483647 w 947"/>
              <a:gd name="T21" fmla="*/ 2147483647 h 6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7"/>
              <a:gd name="T34" fmla="*/ 0 h 671"/>
              <a:gd name="T35" fmla="*/ 947 w 947"/>
              <a:gd name="T36" fmla="*/ 671 h 6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7" h="671">
                <a:moveTo>
                  <a:pt x="890" y="660"/>
                </a:moveTo>
                <a:lnTo>
                  <a:pt x="255" y="218"/>
                </a:lnTo>
                <a:cubicBezTo>
                  <a:pt x="240" y="207"/>
                  <a:pt x="236" y="186"/>
                  <a:pt x="247" y="171"/>
                </a:cubicBezTo>
                <a:cubicBezTo>
                  <a:pt x="257" y="156"/>
                  <a:pt x="278" y="153"/>
                  <a:pt x="293" y="163"/>
                </a:cubicBezTo>
                <a:lnTo>
                  <a:pt x="928" y="606"/>
                </a:lnTo>
                <a:cubicBezTo>
                  <a:pt x="943" y="616"/>
                  <a:pt x="947" y="637"/>
                  <a:pt x="936" y="652"/>
                </a:cubicBezTo>
                <a:cubicBezTo>
                  <a:pt x="926" y="667"/>
                  <a:pt x="905" y="671"/>
                  <a:pt x="890" y="660"/>
                </a:cubicBezTo>
                <a:close/>
                <a:moveTo>
                  <a:pt x="214" y="393"/>
                </a:moveTo>
                <a:lnTo>
                  <a:pt x="0" y="0"/>
                </a:lnTo>
                <a:lnTo>
                  <a:pt x="443" y="65"/>
                </a:lnTo>
                <a:lnTo>
                  <a:pt x="214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62" name="Group 130"/>
          <p:cNvGrpSpPr>
            <a:grpSpLocks/>
          </p:cNvGrpSpPr>
          <p:nvPr/>
        </p:nvGrpSpPr>
        <p:grpSpPr bwMode="auto">
          <a:xfrm>
            <a:off x="5678488" y="4343400"/>
            <a:ext cx="123825" cy="84138"/>
            <a:chOff x="3397" y="2752"/>
            <a:chExt cx="78" cy="53"/>
          </a:xfrm>
        </p:grpSpPr>
        <p:sp>
          <p:nvSpPr>
            <p:cNvPr id="81048" name="Oval 131"/>
            <p:cNvSpPr>
              <a:spLocks noChangeArrowheads="1"/>
            </p:cNvSpPr>
            <p:nvPr/>
          </p:nvSpPr>
          <p:spPr bwMode="auto">
            <a:xfrm>
              <a:off x="3397" y="2752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49" name="Oval 132"/>
            <p:cNvSpPr>
              <a:spLocks noChangeArrowheads="1"/>
            </p:cNvSpPr>
            <p:nvPr/>
          </p:nvSpPr>
          <p:spPr bwMode="auto">
            <a:xfrm>
              <a:off x="3397" y="2752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63" name="Group 133"/>
          <p:cNvGrpSpPr>
            <a:grpSpLocks/>
          </p:cNvGrpSpPr>
          <p:nvPr/>
        </p:nvGrpSpPr>
        <p:grpSpPr bwMode="auto">
          <a:xfrm>
            <a:off x="5964238" y="4560888"/>
            <a:ext cx="123825" cy="82550"/>
            <a:chOff x="3577" y="2889"/>
            <a:chExt cx="78" cy="52"/>
          </a:xfrm>
        </p:grpSpPr>
        <p:sp>
          <p:nvSpPr>
            <p:cNvPr id="81046" name="Oval 134"/>
            <p:cNvSpPr>
              <a:spLocks noChangeArrowheads="1"/>
            </p:cNvSpPr>
            <p:nvPr/>
          </p:nvSpPr>
          <p:spPr bwMode="auto">
            <a:xfrm>
              <a:off x="3577" y="2889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47" name="Oval 135"/>
            <p:cNvSpPr>
              <a:spLocks noChangeArrowheads="1"/>
            </p:cNvSpPr>
            <p:nvPr/>
          </p:nvSpPr>
          <p:spPr bwMode="auto">
            <a:xfrm>
              <a:off x="3577" y="2889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64" name="Group 136"/>
          <p:cNvGrpSpPr>
            <a:grpSpLocks/>
          </p:cNvGrpSpPr>
          <p:nvPr/>
        </p:nvGrpSpPr>
        <p:grpSpPr bwMode="auto">
          <a:xfrm>
            <a:off x="6148388" y="4772025"/>
            <a:ext cx="120650" cy="84138"/>
            <a:chOff x="3693" y="3022"/>
            <a:chExt cx="76" cy="53"/>
          </a:xfrm>
        </p:grpSpPr>
        <p:sp>
          <p:nvSpPr>
            <p:cNvPr id="81044" name="Oval 137"/>
            <p:cNvSpPr>
              <a:spLocks noChangeArrowheads="1"/>
            </p:cNvSpPr>
            <p:nvPr/>
          </p:nvSpPr>
          <p:spPr bwMode="auto">
            <a:xfrm>
              <a:off x="3693" y="3022"/>
              <a:ext cx="76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45" name="Oval 138"/>
            <p:cNvSpPr>
              <a:spLocks noChangeArrowheads="1"/>
            </p:cNvSpPr>
            <p:nvPr/>
          </p:nvSpPr>
          <p:spPr bwMode="auto">
            <a:xfrm>
              <a:off x="3693" y="3022"/>
              <a:ext cx="76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65" name="Freeform 139"/>
          <p:cNvSpPr>
            <a:spLocks noEditPoints="1"/>
          </p:cNvSpPr>
          <p:nvPr/>
        </p:nvSpPr>
        <p:spPr bwMode="auto">
          <a:xfrm>
            <a:off x="5783263" y="4414838"/>
            <a:ext cx="249237" cy="153987"/>
          </a:xfrm>
          <a:custGeom>
            <a:avLst/>
            <a:gdLst>
              <a:gd name="T0" fmla="*/ 2147483647 w 1305"/>
              <a:gd name="T1" fmla="*/ 2147483647 h 805"/>
              <a:gd name="T2" fmla="*/ 2147483647 w 1305"/>
              <a:gd name="T3" fmla="*/ 2147483647 h 805"/>
              <a:gd name="T4" fmla="*/ 2147483647 w 1305"/>
              <a:gd name="T5" fmla="*/ 2147483647 h 805"/>
              <a:gd name="T6" fmla="*/ 2147483647 w 1305"/>
              <a:gd name="T7" fmla="*/ 2147483647 h 805"/>
              <a:gd name="T8" fmla="*/ 2147483647 w 1305"/>
              <a:gd name="T9" fmla="*/ 2147483647 h 805"/>
              <a:gd name="T10" fmla="*/ 2147483647 w 1305"/>
              <a:gd name="T11" fmla="*/ 2147483647 h 805"/>
              <a:gd name="T12" fmla="*/ 2147483647 w 1305"/>
              <a:gd name="T13" fmla="*/ 2147483647 h 805"/>
              <a:gd name="T14" fmla="*/ 2147483647 w 1305"/>
              <a:gd name="T15" fmla="*/ 2147483647 h 805"/>
              <a:gd name="T16" fmla="*/ 0 w 1305"/>
              <a:gd name="T17" fmla="*/ 0 h 805"/>
              <a:gd name="T18" fmla="*/ 2147483647 w 1305"/>
              <a:gd name="T19" fmla="*/ 2147483647 h 805"/>
              <a:gd name="T20" fmla="*/ 2147483647 w 1305"/>
              <a:gd name="T21" fmla="*/ 2147483647 h 8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05"/>
              <a:gd name="T34" fmla="*/ 0 h 805"/>
              <a:gd name="T35" fmla="*/ 1305 w 1305"/>
              <a:gd name="T36" fmla="*/ 805 h 8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05" h="805">
                <a:moveTo>
                  <a:pt x="1250" y="796"/>
                </a:moveTo>
                <a:lnTo>
                  <a:pt x="268" y="202"/>
                </a:lnTo>
                <a:cubicBezTo>
                  <a:pt x="253" y="192"/>
                  <a:pt x="248" y="172"/>
                  <a:pt x="257" y="156"/>
                </a:cubicBezTo>
                <a:cubicBezTo>
                  <a:pt x="267" y="140"/>
                  <a:pt x="287" y="135"/>
                  <a:pt x="303" y="145"/>
                </a:cubicBezTo>
                <a:lnTo>
                  <a:pt x="1284" y="739"/>
                </a:lnTo>
                <a:cubicBezTo>
                  <a:pt x="1300" y="748"/>
                  <a:pt x="1305" y="769"/>
                  <a:pt x="1296" y="784"/>
                </a:cubicBezTo>
                <a:cubicBezTo>
                  <a:pt x="1286" y="800"/>
                  <a:pt x="1266" y="805"/>
                  <a:pt x="1250" y="796"/>
                </a:cubicBezTo>
                <a:close/>
                <a:moveTo>
                  <a:pt x="239" y="379"/>
                </a:moveTo>
                <a:lnTo>
                  <a:pt x="0" y="0"/>
                </a:lnTo>
                <a:lnTo>
                  <a:pt x="446" y="36"/>
                </a:lnTo>
                <a:lnTo>
                  <a:pt x="239" y="379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66" name="Freeform 140"/>
          <p:cNvSpPr>
            <a:spLocks noEditPoints="1"/>
          </p:cNvSpPr>
          <p:nvPr/>
        </p:nvSpPr>
        <p:spPr bwMode="auto">
          <a:xfrm>
            <a:off x="6026150" y="4643438"/>
            <a:ext cx="190500" cy="136525"/>
          </a:xfrm>
          <a:custGeom>
            <a:avLst/>
            <a:gdLst>
              <a:gd name="T0" fmla="*/ 2147483647 w 1005"/>
              <a:gd name="T1" fmla="*/ 2147483647 h 713"/>
              <a:gd name="T2" fmla="*/ 2147483647 w 1005"/>
              <a:gd name="T3" fmla="*/ 2147483647 h 713"/>
              <a:gd name="T4" fmla="*/ 2147483647 w 1005"/>
              <a:gd name="T5" fmla="*/ 2147483647 h 713"/>
              <a:gd name="T6" fmla="*/ 2147483647 w 1005"/>
              <a:gd name="T7" fmla="*/ 2147483647 h 713"/>
              <a:gd name="T8" fmla="*/ 2147483647 w 1005"/>
              <a:gd name="T9" fmla="*/ 2147483647 h 713"/>
              <a:gd name="T10" fmla="*/ 2147483647 w 1005"/>
              <a:gd name="T11" fmla="*/ 2147483647 h 713"/>
              <a:gd name="T12" fmla="*/ 2147483647 w 1005"/>
              <a:gd name="T13" fmla="*/ 2147483647 h 713"/>
              <a:gd name="T14" fmla="*/ 2147483647 w 1005"/>
              <a:gd name="T15" fmla="*/ 2147483647 h 713"/>
              <a:gd name="T16" fmla="*/ 0 w 1005"/>
              <a:gd name="T17" fmla="*/ 0 h 713"/>
              <a:gd name="T18" fmla="*/ 2147483647 w 1005"/>
              <a:gd name="T19" fmla="*/ 2147483647 h 713"/>
              <a:gd name="T20" fmla="*/ 2147483647 w 1005"/>
              <a:gd name="T21" fmla="*/ 2147483647 h 7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713"/>
              <a:gd name="T35" fmla="*/ 1005 w 1005"/>
              <a:gd name="T36" fmla="*/ 713 h 7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713">
                <a:moveTo>
                  <a:pt x="948" y="703"/>
                </a:moveTo>
                <a:lnTo>
                  <a:pt x="254" y="219"/>
                </a:lnTo>
                <a:cubicBezTo>
                  <a:pt x="239" y="208"/>
                  <a:pt x="236" y="187"/>
                  <a:pt x="246" y="172"/>
                </a:cubicBezTo>
                <a:cubicBezTo>
                  <a:pt x="257" y="157"/>
                  <a:pt x="277" y="153"/>
                  <a:pt x="293" y="164"/>
                </a:cubicBezTo>
                <a:lnTo>
                  <a:pt x="986" y="648"/>
                </a:lnTo>
                <a:cubicBezTo>
                  <a:pt x="1001" y="659"/>
                  <a:pt x="1005" y="679"/>
                  <a:pt x="994" y="695"/>
                </a:cubicBezTo>
                <a:cubicBezTo>
                  <a:pt x="984" y="710"/>
                  <a:pt x="963" y="713"/>
                  <a:pt x="948" y="703"/>
                </a:cubicBezTo>
                <a:close/>
                <a:moveTo>
                  <a:pt x="214" y="393"/>
                </a:moveTo>
                <a:lnTo>
                  <a:pt x="0" y="0"/>
                </a:lnTo>
                <a:lnTo>
                  <a:pt x="443" y="65"/>
                </a:lnTo>
                <a:lnTo>
                  <a:pt x="214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67" name="Group 141"/>
          <p:cNvGrpSpPr>
            <a:grpSpLocks/>
          </p:cNvGrpSpPr>
          <p:nvPr/>
        </p:nvGrpSpPr>
        <p:grpSpPr bwMode="auto">
          <a:xfrm>
            <a:off x="5426075" y="4560888"/>
            <a:ext cx="122238" cy="84137"/>
            <a:chOff x="3238" y="2889"/>
            <a:chExt cx="77" cy="53"/>
          </a:xfrm>
        </p:grpSpPr>
        <p:sp>
          <p:nvSpPr>
            <p:cNvPr id="81042" name="Oval 142"/>
            <p:cNvSpPr>
              <a:spLocks noChangeArrowheads="1"/>
            </p:cNvSpPr>
            <p:nvPr/>
          </p:nvSpPr>
          <p:spPr bwMode="auto">
            <a:xfrm>
              <a:off x="3238" y="2889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43" name="Oval 143"/>
            <p:cNvSpPr>
              <a:spLocks noChangeArrowheads="1"/>
            </p:cNvSpPr>
            <p:nvPr/>
          </p:nvSpPr>
          <p:spPr bwMode="auto">
            <a:xfrm>
              <a:off x="3238" y="2889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80968" name="Group 144"/>
          <p:cNvGrpSpPr>
            <a:grpSpLocks/>
          </p:cNvGrpSpPr>
          <p:nvPr/>
        </p:nvGrpSpPr>
        <p:grpSpPr bwMode="auto">
          <a:xfrm>
            <a:off x="5600700" y="4764088"/>
            <a:ext cx="120650" cy="84137"/>
            <a:chOff x="3348" y="3017"/>
            <a:chExt cx="76" cy="53"/>
          </a:xfrm>
        </p:grpSpPr>
        <p:sp>
          <p:nvSpPr>
            <p:cNvPr id="81040" name="Oval 145"/>
            <p:cNvSpPr>
              <a:spLocks noChangeArrowheads="1"/>
            </p:cNvSpPr>
            <p:nvPr/>
          </p:nvSpPr>
          <p:spPr bwMode="auto">
            <a:xfrm>
              <a:off x="3348" y="3017"/>
              <a:ext cx="76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41" name="Oval 146"/>
            <p:cNvSpPr>
              <a:spLocks noChangeArrowheads="1"/>
            </p:cNvSpPr>
            <p:nvPr/>
          </p:nvSpPr>
          <p:spPr bwMode="auto">
            <a:xfrm>
              <a:off x="3348" y="3017"/>
              <a:ext cx="76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69" name="Freeform 147"/>
          <p:cNvSpPr>
            <a:spLocks noEditPoints="1"/>
          </p:cNvSpPr>
          <p:nvPr/>
        </p:nvSpPr>
        <p:spPr bwMode="auto">
          <a:xfrm>
            <a:off x="5480050" y="4427538"/>
            <a:ext cx="260350" cy="141287"/>
          </a:xfrm>
          <a:custGeom>
            <a:avLst/>
            <a:gdLst>
              <a:gd name="T0" fmla="*/ 2147483647 w 1371"/>
              <a:gd name="T1" fmla="*/ 2147483647 h 738"/>
              <a:gd name="T2" fmla="*/ 2147483647 w 1371"/>
              <a:gd name="T3" fmla="*/ 2147483647 h 738"/>
              <a:gd name="T4" fmla="*/ 2147483647 w 1371"/>
              <a:gd name="T5" fmla="*/ 2147483647 h 738"/>
              <a:gd name="T6" fmla="*/ 2147483647 w 1371"/>
              <a:gd name="T7" fmla="*/ 2147483647 h 738"/>
              <a:gd name="T8" fmla="*/ 2147483647 w 1371"/>
              <a:gd name="T9" fmla="*/ 2147483647 h 738"/>
              <a:gd name="T10" fmla="*/ 2147483647 w 1371"/>
              <a:gd name="T11" fmla="*/ 2147483647 h 738"/>
              <a:gd name="T12" fmla="*/ 2147483647 w 1371"/>
              <a:gd name="T13" fmla="*/ 2147483647 h 738"/>
              <a:gd name="T14" fmla="*/ 2147483647 w 1371"/>
              <a:gd name="T15" fmla="*/ 2147483647 h 738"/>
              <a:gd name="T16" fmla="*/ 2147483647 w 1371"/>
              <a:gd name="T17" fmla="*/ 0 h 738"/>
              <a:gd name="T18" fmla="*/ 2147483647 w 1371"/>
              <a:gd name="T19" fmla="*/ 2147483647 h 738"/>
              <a:gd name="T20" fmla="*/ 2147483647 w 1371"/>
              <a:gd name="T21" fmla="*/ 2147483647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71"/>
              <a:gd name="T34" fmla="*/ 0 h 738"/>
              <a:gd name="T35" fmla="*/ 1371 w 1371"/>
              <a:gd name="T36" fmla="*/ 738 h 7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71" h="738">
                <a:moveTo>
                  <a:pt x="23" y="671"/>
                </a:moveTo>
                <a:lnTo>
                  <a:pt x="1061" y="126"/>
                </a:lnTo>
                <a:cubicBezTo>
                  <a:pt x="1077" y="117"/>
                  <a:pt x="1097" y="123"/>
                  <a:pt x="1106" y="140"/>
                </a:cubicBezTo>
                <a:cubicBezTo>
                  <a:pt x="1114" y="156"/>
                  <a:pt x="1108" y="176"/>
                  <a:pt x="1092" y="185"/>
                </a:cubicBezTo>
                <a:lnTo>
                  <a:pt x="54" y="730"/>
                </a:lnTo>
                <a:cubicBezTo>
                  <a:pt x="37" y="738"/>
                  <a:pt x="17" y="732"/>
                  <a:pt x="9" y="716"/>
                </a:cubicBezTo>
                <a:cubicBezTo>
                  <a:pt x="0" y="699"/>
                  <a:pt x="6" y="679"/>
                  <a:pt x="23" y="671"/>
                </a:cubicBezTo>
                <a:close/>
                <a:moveTo>
                  <a:pt x="924" y="9"/>
                </a:moveTo>
                <a:lnTo>
                  <a:pt x="1371" y="0"/>
                </a:lnTo>
                <a:lnTo>
                  <a:pt x="1110" y="363"/>
                </a:lnTo>
                <a:lnTo>
                  <a:pt x="924" y="9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70" name="Freeform 148"/>
          <p:cNvSpPr>
            <a:spLocks noEditPoints="1"/>
          </p:cNvSpPr>
          <p:nvPr/>
        </p:nvSpPr>
        <p:spPr bwMode="auto">
          <a:xfrm>
            <a:off x="5487988" y="4645025"/>
            <a:ext cx="180975" cy="127000"/>
          </a:xfrm>
          <a:custGeom>
            <a:avLst/>
            <a:gdLst>
              <a:gd name="T0" fmla="*/ 2147483647 w 955"/>
              <a:gd name="T1" fmla="*/ 2147483647 h 663"/>
              <a:gd name="T2" fmla="*/ 2147483647 w 955"/>
              <a:gd name="T3" fmla="*/ 2147483647 h 663"/>
              <a:gd name="T4" fmla="*/ 2147483647 w 955"/>
              <a:gd name="T5" fmla="*/ 2147483647 h 663"/>
              <a:gd name="T6" fmla="*/ 2147483647 w 955"/>
              <a:gd name="T7" fmla="*/ 2147483647 h 663"/>
              <a:gd name="T8" fmla="*/ 2147483647 w 955"/>
              <a:gd name="T9" fmla="*/ 2147483647 h 663"/>
              <a:gd name="T10" fmla="*/ 2147483647 w 955"/>
              <a:gd name="T11" fmla="*/ 2147483647 h 663"/>
              <a:gd name="T12" fmla="*/ 2147483647 w 955"/>
              <a:gd name="T13" fmla="*/ 2147483647 h 663"/>
              <a:gd name="T14" fmla="*/ 2147483647 w 955"/>
              <a:gd name="T15" fmla="*/ 2147483647 h 663"/>
              <a:gd name="T16" fmla="*/ 0 w 955"/>
              <a:gd name="T17" fmla="*/ 0 h 663"/>
              <a:gd name="T18" fmla="*/ 2147483647 w 955"/>
              <a:gd name="T19" fmla="*/ 2147483647 h 663"/>
              <a:gd name="T20" fmla="*/ 2147483647 w 955"/>
              <a:gd name="T21" fmla="*/ 2147483647 h 6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5"/>
              <a:gd name="T34" fmla="*/ 0 h 663"/>
              <a:gd name="T35" fmla="*/ 955 w 955"/>
              <a:gd name="T36" fmla="*/ 663 h 66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5" h="663">
                <a:moveTo>
                  <a:pt x="898" y="652"/>
                </a:moveTo>
                <a:lnTo>
                  <a:pt x="257" y="215"/>
                </a:lnTo>
                <a:cubicBezTo>
                  <a:pt x="242" y="205"/>
                  <a:pt x="238" y="184"/>
                  <a:pt x="248" y="169"/>
                </a:cubicBezTo>
                <a:cubicBezTo>
                  <a:pt x="258" y="154"/>
                  <a:pt x="279" y="150"/>
                  <a:pt x="294" y="160"/>
                </a:cubicBezTo>
                <a:lnTo>
                  <a:pt x="936" y="597"/>
                </a:lnTo>
                <a:cubicBezTo>
                  <a:pt x="951" y="608"/>
                  <a:pt x="955" y="628"/>
                  <a:pt x="944" y="644"/>
                </a:cubicBezTo>
                <a:cubicBezTo>
                  <a:pt x="934" y="659"/>
                  <a:pt x="913" y="663"/>
                  <a:pt x="898" y="652"/>
                </a:cubicBezTo>
                <a:close/>
                <a:moveTo>
                  <a:pt x="218" y="390"/>
                </a:moveTo>
                <a:lnTo>
                  <a:pt x="0" y="0"/>
                </a:lnTo>
                <a:lnTo>
                  <a:pt x="443" y="60"/>
                </a:lnTo>
                <a:lnTo>
                  <a:pt x="218" y="39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71" name="Group 149"/>
          <p:cNvGrpSpPr>
            <a:grpSpLocks/>
          </p:cNvGrpSpPr>
          <p:nvPr/>
        </p:nvGrpSpPr>
        <p:grpSpPr bwMode="auto">
          <a:xfrm>
            <a:off x="5253038" y="4772025"/>
            <a:ext cx="123825" cy="82550"/>
            <a:chOff x="3129" y="3022"/>
            <a:chExt cx="78" cy="52"/>
          </a:xfrm>
        </p:grpSpPr>
        <p:sp>
          <p:nvSpPr>
            <p:cNvPr id="81038" name="Oval 150"/>
            <p:cNvSpPr>
              <a:spLocks noChangeArrowheads="1"/>
            </p:cNvSpPr>
            <p:nvPr/>
          </p:nvSpPr>
          <p:spPr bwMode="auto">
            <a:xfrm>
              <a:off x="3129" y="3022"/>
              <a:ext cx="78" cy="52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39" name="Oval 151"/>
            <p:cNvSpPr>
              <a:spLocks noChangeArrowheads="1"/>
            </p:cNvSpPr>
            <p:nvPr/>
          </p:nvSpPr>
          <p:spPr bwMode="auto">
            <a:xfrm>
              <a:off x="3129" y="3022"/>
              <a:ext cx="78" cy="52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72" name="Freeform 152"/>
          <p:cNvSpPr>
            <a:spLocks noEditPoints="1"/>
          </p:cNvSpPr>
          <p:nvPr/>
        </p:nvSpPr>
        <p:spPr bwMode="auto">
          <a:xfrm>
            <a:off x="5307013" y="4645025"/>
            <a:ext cx="180975" cy="134938"/>
          </a:xfrm>
          <a:custGeom>
            <a:avLst/>
            <a:gdLst>
              <a:gd name="T0" fmla="*/ 2147483647 w 946"/>
              <a:gd name="T1" fmla="*/ 2147483647 h 704"/>
              <a:gd name="T2" fmla="*/ 2147483647 w 946"/>
              <a:gd name="T3" fmla="*/ 2147483647 h 704"/>
              <a:gd name="T4" fmla="*/ 2147483647 w 946"/>
              <a:gd name="T5" fmla="*/ 2147483647 h 704"/>
              <a:gd name="T6" fmla="*/ 2147483647 w 946"/>
              <a:gd name="T7" fmla="*/ 2147483647 h 704"/>
              <a:gd name="T8" fmla="*/ 2147483647 w 946"/>
              <a:gd name="T9" fmla="*/ 2147483647 h 704"/>
              <a:gd name="T10" fmla="*/ 2147483647 w 946"/>
              <a:gd name="T11" fmla="*/ 2147483647 h 704"/>
              <a:gd name="T12" fmla="*/ 2147483647 w 946"/>
              <a:gd name="T13" fmla="*/ 2147483647 h 704"/>
              <a:gd name="T14" fmla="*/ 2147483647 w 946"/>
              <a:gd name="T15" fmla="*/ 2147483647 h 704"/>
              <a:gd name="T16" fmla="*/ 2147483647 w 946"/>
              <a:gd name="T17" fmla="*/ 0 h 704"/>
              <a:gd name="T18" fmla="*/ 2147483647 w 946"/>
              <a:gd name="T19" fmla="*/ 2147483647 h 704"/>
              <a:gd name="T20" fmla="*/ 2147483647 w 946"/>
              <a:gd name="T21" fmla="*/ 2147483647 h 7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704"/>
              <a:gd name="T35" fmla="*/ 946 w 946"/>
              <a:gd name="T36" fmla="*/ 704 h 7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704">
                <a:moveTo>
                  <a:pt x="18" y="640"/>
                </a:moveTo>
                <a:lnTo>
                  <a:pt x="658" y="170"/>
                </a:lnTo>
                <a:cubicBezTo>
                  <a:pt x="673" y="159"/>
                  <a:pt x="693" y="162"/>
                  <a:pt x="704" y="177"/>
                </a:cubicBezTo>
                <a:cubicBezTo>
                  <a:pt x="715" y="192"/>
                  <a:pt x="712" y="213"/>
                  <a:pt x="697" y="224"/>
                </a:cubicBezTo>
                <a:lnTo>
                  <a:pt x="58" y="693"/>
                </a:lnTo>
                <a:cubicBezTo>
                  <a:pt x="43" y="704"/>
                  <a:pt x="22" y="701"/>
                  <a:pt x="11" y="686"/>
                </a:cubicBezTo>
                <a:cubicBezTo>
                  <a:pt x="0" y="671"/>
                  <a:pt x="3" y="650"/>
                  <a:pt x="18" y="640"/>
                </a:cubicBezTo>
                <a:close/>
                <a:moveTo>
                  <a:pt x="505" y="75"/>
                </a:moveTo>
                <a:lnTo>
                  <a:pt x="946" y="0"/>
                </a:lnTo>
                <a:lnTo>
                  <a:pt x="742" y="398"/>
                </a:lnTo>
                <a:lnTo>
                  <a:pt x="505" y="75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73" name="Group 153"/>
          <p:cNvGrpSpPr>
            <a:grpSpLocks/>
          </p:cNvGrpSpPr>
          <p:nvPr/>
        </p:nvGrpSpPr>
        <p:grpSpPr bwMode="auto">
          <a:xfrm>
            <a:off x="5248275" y="4992688"/>
            <a:ext cx="120650" cy="85725"/>
            <a:chOff x="3126" y="3161"/>
            <a:chExt cx="76" cy="54"/>
          </a:xfrm>
        </p:grpSpPr>
        <p:sp>
          <p:nvSpPr>
            <p:cNvPr id="81036" name="Oval 154"/>
            <p:cNvSpPr>
              <a:spLocks noChangeArrowheads="1"/>
            </p:cNvSpPr>
            <p:nvPr/>
          </p:nvSpPr>
          <p:spPr bwMode="auto">
            <a:xfrm>
              <a:off x="3126" y="3161"/>
              <a:ext cx="76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37" name="Oval 155"/>
            <p:cNvSpPr>
              <a:spLocks noChangeArrowheads="1"/>
            </p:cNvSpPr>
            <p:nvPr/>
          </p:nvSpPr>
          <p:spPr bwMode="auto">
            <a:xfrm>
              <a:off x="3126" y="3161"/>
              <a:ext cx="76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74" name="Freeform 156"/>
          <p:cNvSpPr>
            <a:spLocks noEditPoints="1"/>
          </p:cNvSpPr>
          <p:nvPr/>
        </p:nvSpPr>
        <p:spPr bwMode="auto">
          <a:xfrm>
            <a:off x="5273675" y="4854575"/>
            <a:ext cx="76200" cy="144463"/>
          </a:xfrm>
          <a:custGeom>
            <a:avLst/>
            <a:gdLst>
              <a:gd name="T0" fmla="*/ 2147483647 w 400"/>
              <a:gd name="T1" fmla="*/ 2147483647 h 759"/>
              <a:gd name="T2" fmla="*/ 2147483647 w 400"/>
              <a:gd name="T3" fmla="*/ 2147483647 h 759"/>
              <a:gd name="T4" fmla="*/ 2147483647 w 400"/>
              <a:gd name="T5" fmla="*/ 2147483647 h 759"/>
              <a:gd name="T6" fmla="*/ 2147483647 w 400"/>
              <a:gd name="T7" fmla="*/ 2147483647 h 759"/>
              <a:gd name="T8" fmla="*/ 2147483647 w 400"/>
              <a:gd name="T9" fmla="*/ 2147483647 h 759"/>
              <a:gd name="T10" fmla="*/ 2147483647 w 400"/>
              <a:gd name="T11" fmla="*/ 2147483647 h 759"/>
              <a:gd name="T12" fmla="*/ 2147483647 w 400"/>
              <a:gd name="T13" fmla="*/ 2147483647 h 759"/>
              <a:gd name="T14" fmla="*/ 0 w 400"/>
              <a:gd name="T15" fmla="*/ 2147483647 h 759"/>
              <a:gd name="T16" fmla="*/ 2147483647 w 400"/>
              <a:gd name="T17" fmla="*/ 0 h 759"/>
              <a:gd name="T18" fmla="*/ 2147483647 w 400"/>
              <a:gd name="T19" fmla="*/ 2147483647 h 759"/>
              <a:gd name="T20" fmla="*/ 0 w 400"/>
              <a:gd name="T21" fmla="*/ 2147483647 h 7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0"/>
              <a:gd name="T34" fmla="*/ 0 h 759"/>
              <a:gd name="T35" fmla="*/ 400 w 400"/>
              <a:gd name="T36" fmla="*/ 759 h 7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0" h="759">
                <a:moveTo>
                  <a:pt x="155" y="724"/>
                </a:moveTo>
                <a:lnTo>
                  <a:pt x="169" y="332"/>
                </a:lnTo>
                <a:cubicBezTo>
                  <a:pt x="170" y="313"/>
                  <a:pt x="185" y="299"/>
                  <a:pt x="203" y="300"/>
                </a:cubicBezTo>
                <a:cubicBezTo>
                  <a:pt x="222" y="300"/>
                  <a:pt x="236" y="316"/>
                  <a:pt x="236" y="334"/>
                </a:cubicBezTo>
                <a:lnTo>
                  <a:pt x="222" y="726"/>
                </a:lnTo>
                <a:cubicBezTo>
                  <a:pt x="221" y="744"/>
                  <a:pt x="206" y="759"/>
                  <a:pt x="188" y="758"/>
                </a:cubicBezTo>
                <a:cubicBezTo>
                  <a:pt x="169" y="757"/>
                  <a:pt x="155" y="742"/>
                  <a:pt x="155" y="724"/>
                </a:cubicBezTo>
                <a:close/>
                <a:moveTo>
                  <a:pt x="0" y="393"/>
                </a:moveTo>
                <a:lnTo>
                  <a:pt x="214" y="0"/>
                </a:lnTo>
                <a:lnTo>
                  <a:pt x="400" y="406"/>
                </a:lnTo>
                <a:lnTo>
                  <a:pt x="0" y="393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75" name="Rectangle 157"/>
          <p:cNvSpPr>
            <a:spLocks noChangeArrowheads="1"/>
          </p:cNvSpPr>
          <p:nvPr/>
        </p:nvSpPr>
        <p:spPr bwMode="auto">
          <a:xfrm>
            <a:off x="1752600" y="5318125"/>
            <a:ext cx="1039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/>
              <a:t>バージョン１</a:t>
            </a:r>
            <a:endParaRPr lang="en-US" altLang="ja-JP" sz="1600" b="1"/>
          </a:p>
        </p:txBody>
      </p:sp>
      <p:sp>
        <p:nvSpPr>
          <p:cNvPr id="80976" name="Rectangle 158"/>
          <p:cNvSpPr>
            <a:spLocks noChangeArrowheads="1"/>
          </p:cNvSpPr>
          <p:nvPr/>
        </p:nvSpPr>
        <p:spPr bwMode="auto">
          <a:xfrm>
            <a:off x="1476375" y="3810000"/>
            <a:ext cx="1936750" cy="36988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領域オントロジー</a:t>
            </a:r>
            <a:endParaRPr lang="en-US" altLang="ja-JP" b="1"/>
          </a:p>
        </p:txBody>
      </p:sp>
      <p:sp>
        <p:nvSpPr>
          <p:cNvPr id="80977" name="Freeform 159"/>
          <p:cNvSpPr>
            <a:spLocks noEditPoints="1"/>
          </p:cNvSpPr>
          <p:nvPr/>
        </p:nvSpPr>
        <p:spPr bwMode="auto">
          <a:xfrm>
            <a:off x="2776538" y="4575175"/>
            <a:ext cx="360362" cy="114300"/>
          </a:xfrm>
          <a:custGeom>
            <a:avLst/>
            <a:gdLst>
              <a:gd name="T0" fmla="*/ 0 w 227"/>
              <a:gd name="T1" fmla="*/ 2147483647 h 72"/>
              <a:gd name="T2" fmla="*/ 2147483647 w 227"/>
              <a:gd name="T3" fmla="*/ 2147483647 h 72"/>
              <a:gd name="T4" fmla="*/ 2147483647 w 227"/>
              <a:gd name="T5" fmla="*/ 2147483647 h 72"/>
              <a:gd name="T6" fmla="*/ 0 w 227"/>
              <a:gd name="T7" fmla="*/ 2147483647 h 72"/>
              <a:gd name="T8" fmla="*/ 0 w 227"/>
              <a:gd name="T9" fmla="*/ 2147483647 h 72"/>
              <a:gd name="T10" fmla="*/ 2147483647 w 227"/>
              <a:gd name="T11" fmla="*/ 0 h 72"/>
              <a:gd name="T12" fmla="*/ 2147483647 w 227"/>
              <a:gd name="T13" fmla="*/ 2147483647 h 72"/>
              <a:gd name="T14" fmla="*/ 2147483647 w 227"/>
              <a:gd name="T15" fmla="*/ 2147483647 h 72"/>
              <a:gd name="T16" fmla="*/ 2147483647 w 227"/>
              <a:gd name="T17" fmla="*/ 0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"/>
              <a:gd name="T28" fmla="*/ 0 h 72"/>
              <a:gd name="T29" fmla="*/ 227 w 227"/>
              <a:gd name="T30" fmla="*/ 72 h 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" h="72">
                <a:moveTo>
                  <a:pt x="0" y="24"/>
                </a:moveTo>
                <a:lnTo>
                  <a:pt x="167" y="24"/>
                </a:lnTo>
                <a:lnTo>
                  <a:pt x="167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155" y="0"/>
                </a:moveTo>
                <a:lnTo>
                  <a:pt x="227" y="36"/>
                </a:lnTo>
                <a:lnTo>
                  <a:pt x="155" y="72"/>
                </a:lnTo>
                <a:lnTo>
                  <a:pt x="155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78" name="Freeform 160"/>
          <p:cNvSpPr>
            <a:spLocks noEditPoints="1"/>
          </p:cNvSpPr>
          <p:nvPr/>
        </p:nvSpPr>
        <p:spPr bwMode="auto">
          <a:xfrm>
            <a:off x="4144963" y="4575175"/>
            <a:ext cx="1081087" cy="114300"/>
          </a:xfrm>
          <a:custGeom>
            <a:avLst/>
            <a:gdLst>
              <a:gd name="T0" fmla="*/ 0 w 681"/>
              <a:gd name="T1" fmla="*/ 2147483647 h 72"/>
              <a:gd name="T2" fmla="*/ 2147483647 w 681"/>
              <a:gd name="T3" fmla="*/ 2147483647 h 72"/>
              <a:gd name="T4" fmla="*/ 2147483647 w 681"/>
              <a:gd name="T5" fmla="*/ 2147483647 h 72"/>
              <a:gd name="T6" fmla="*/ 0 w 681"/>
              <a:gd name="T7" fmla="*/ 2147483647 h 72"/>
              <a:gd name="T8" fmla="*/ 0 w 681"/>
              <a:gd name="T9" fmla="*/ 2147483647 h 72"/>
              <a:gd name="T10" fmla="*/ 2147483647 w 681"/>
              <a:gd name="T11" fmla="*/ 2147483647 h 72"/>
              <a:gd name="T12" fmla="*/ 2147483647 w 681"/>
              <a:gd name="T13" fmla="*/ 2147483647 h 72"/>
              <a:gd name="T14" fmla="*/ 2147483647 w 681"/>
              <a:gd name="T15" fmla="*/ 2147483647 h 72"/>
              <a:gd name="T16" fmla="*/ 2147483647 w 681"/>
              <a:gd name="T17" fmla="*/ 2147483647 h 72"/>
              <a:gd name="T18" fmla="*/ 2147483647 w 681"/>
              <a:gd name="T19" fmla="*/ 2147483647 h 72"/>
              <a:gd name="T20" fmla="*/ 2147483647 w 681"/>
              <a:gd name="T21" fmla="*/ 2147483647 h 72"/>
              <a:gd name="T22" fmla="*/ 2147483647 w 681"/>
              <a:gd name="T23" fmla="*/ 2147483647 h 72"/>
              <a:gd name="T24" fmla="*/ 2147483647 w 681"/>
              <a:gd name="T25" fmla="*/ 2147483647 h 72"/>
              <a:gd name="T26" fmla="*/ 2147483647 w 681"/>
              <a:gd name="T27" fmla="*/ 2147483647 h 72"/>
              <a:gd name="T28" fmla="*/ 2147483647 w 681"/>
              <a:gd name="T29" fmla="*/ 2147483647 h 72"/>
              <a:gd name="T30" fmla="*/ 2147483647 w 681"/>
              <a:gd name="T31" fmla="*/ 2147483647 h 72"/>
              <a:gd name="T32" fmla="*/ 2147483647 w 681"/>
              <a:gd name="T33" fmla="*/ 2147483647 h 72"/>
              <a:gd name="T34" fmla="*/ 2147483647 w 681"/>
              <a:gd name="T35" fmla="*/ 2147483647 h 72"/>
              <a:gd name="T36" fmla="*/ 2147483647 w 681"/>
              <a:gd name="T37" fmla="*/ 2147483647 h 72"/>
              <a:gd name="T38" fmla="*/ 2147483647 w 681"/>
              <a:gd name="T39" fmla="*/ 2147483647 h 72"/>
              <a:gd name="T40" fmla="*/ 2147483647 w 681"/>
              <a:gd name="T41" fmla="*/ 2147483647 h 72"/>
              <a:gd name="T42" fmla="*/ 2147483647 w 681"/>
              <a:gd name="T43" fmla="*/ 2147483647 h 72"/>
              <a:gd name="T44" fmla="*/ 2147483647 w 681"/>
              <a:gd name="T45" fmla="*/ 2147483647 h 72"/>
              <a:gd name="T46" fmla="*/ 2147483647 w 681"/>
              <a:gd name="T47" fmla="*/ 2147483647 h 72"/>
              <a:gd name="T48" fmla="*/ 2147483647 w 681"/>
              <a:gd name="T49" fmla="*/ 2147483647 h 72"/>
              <a:gd name="T50" fmla="*/ 2147483647 w 681"/>
              <a:gd name="T51" fmla="*/ 0 h 72"/>
              <a:gd name="T52" fmla="*/ 2147483647 w 681"/>
              <a:gd name="T53" fmla="*/ 2147483647 h 72"/>
              <a:gd name="T54" fmla="*/ 2147483647 w 681"/>
              <a:gd name="T55" fmla="*/ 2147483647 h 72"/>
              <a:gd name="T56" fmla="*/ 2147483647 w 681"/>
              <a:gd name="T57" fmla="*/ 0 h 7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81"/>
              <a:gd name="T88" fmla="*/ 0 h 72"/>
              <a:gd name="T89" fmla="*/ 681 w 681"/>
              <a:gd name="T90" fmla="*/ 72 h 7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81" h="72">
                <a:moveTo>
                  <a:pt x="0" y="24"/>
                </a:moveTo>
                <a:lnTo>
                  <a:pt x="96" y="24"/>
                </a:lnTo>
                <a:lnTo>
                  <a:pt x="96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168" y="24"/>
                </a:moveTo>
                <a:lnTo>
                  <a:pt x="192" y="24"/>
                </a:lnTo>
                <a:lnTo>
                  <a:pt x="192" y="48"/>
                </a:lnTo>
                <a:lnTo>
                  <a:pt x="168" y="48"/>
                </a:lnTo>
                <a:lnTo>
                  <a:pt x="168" y="24"/>
                </a:lnTo>
                <a:close/>
                <a:moveTo>
                  <a:pt x="264" y="24"/>
                </a:moveTo>
                <a:lnTo>
                  <a:pt x="360" y="24"/>
                </a:lnTo>
                <a:lnTo>
                  <a:pt x="360" y="48"/>
                </a:lnTo>
                <a:lnTo>
                  <a:pt x="264" y="48"/>
                </a:lnTo>
                <a:lnTo>
                  <a:pt x="264" y="24"/>
                </a:lnTo>
                <a:close/>
                <a:moveTo>
                  <a:pt x="432" y="24"/>
                </a:moveTo>
                <a:lnTo>
                  <a:pt x="456" y="24"/>
                </a:lnTo>
                <a:lnTo>
                  <a:pt x="456" y="48"/>
                </a:lnTo>
                <a:lnTo>
                  <a:pt x="432" y="48"/>
                </a:lnTo>
                <a:lnTo>
                  <a:pt x="432" y="24"/>
                </a:lnTo>
                <a:close/>
                <a:moveTo>
                  <a:pt x="528" y="24"/>
                </a:moveTo>
                <a:lnTo>
                  <a:pt x="621" y="24"/>
                </a:lnTo>
                <a:lnTo>
                  <a:pt x="621" y="48"/>
                </a:lnTo>
                <a:lnTo>
                  <a:pt x="528" y="48"/>
                </a:lnTo>
                <a:lnTo>
                  <a:pt x="528" y="24"/>
                </a:lnTo>
                <a:close/>
                <a:moveTo>
                  <a:pt x="609" y="0"/>
                </a:moveTo>
                <a:lnTo>
                  <a:pt x="681" y="36"/>
                </a:lnTo>
                <a:lnTo>
                  <a:pt x="609" y="72"/>
                </a:lnTo>
                <a:lnTo>
                  <a:pt x="609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79" name="Group 161"/>
          <p:cNvGrpSpPr>
            <a:grpSpLocks/>
          </p:cNvGrpSpPr>
          <p:nvPr/>
        </p:nvGrpSpPr>
        <p:grpSpPr bwMode="auto">
          <a:xfrm>
            <a:off x="5464175" y="5256213"/>
            <a:ext cx="122238" cy="84137"/>
            <a:chOff x="3262" y="3327"/>
            <a:chExt cx="77" cy="53"/>
          </a:xfrm>
        </p:grpSpPr>
        <p:sp>
          <p:nvSpPr>
            <p:cNvPr id="81034" name="Oval 162"/>
            <p:cNvSpPr>
              <a:spLocks noChangeArrowheads="1"/>
            </p:cNvSpPr>
            <p:nvPr/>
          </p:nvSpPr>
          <p:spPr bwMode="auto">
            <a:xfrm>
              <a:off x="3262" y="3327"/>
              <a:ext cx="77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35" name="Oval 163"/>
            <p:cNvSpPr>
              <a:spLocks noChangeArrowheads="1"/>
            </p:cNvSpPr>
            <p:nvPr/>
          </p:nvSpPr>
          <p:spPr bwMode="auto">
            <a:xfrm>
              <a:off x="3262" y="3327"/>
              <a:ext cx="77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80" name="Freeform 164"/>
          <p:cNvSpPr>
            <a:spLocks noEditPoints="1"/>
          </p:cNvSpPr>
          <p:nvPr/>
        </p:nvSpPr>
        <p:spPr bwMode="auto">
          <a:xfrm>
            <a:off x="5353050" y="5065713"/>
            <a:ext cx="179388" cy="198437"/>
          </a:xfrm>
          <a:custGeom>
            <a:avLst/>
            <a:gdLst>
              <a:gd name="T0" fmla="*/ 2147483647 w 945"/>
              <a:gd name="T1" fmla="*/ 2147483647 h 1037"/>
              <a:gd name="T2" fmla="*/ 2147483647 w 945"/>
              <a:gd name="T3" fmla="*/ 2147483647 h 1037"/>
              <a:gd name="T4" fmla="*/ 2147483647 w 945"/>
              <a:gd name="T5" fmla="*/ 2147483647 h 1037"/>
              <a:gd name="T6" fmla="*/ 2147483647 w 945"/>
              <a:gd name="T7" fmla="*/ 2147483647 h 1037"/>
              <a:gd name="T8" fmla="*/ 2147483647 w 945"/>
              <a:gd name="T9" fmla="*/ 2147483647 h 1037"/>
              <a:gd name="T10" fmla="*/ 2147483647 w 945"/>
              <a:gd name="T11" fmla="*/ 2147483647 h 1037"/>
              <a:gd name="T12" fmla="*/ 2147483647 w 945"/>
              <a:gd name="T13" fmla="*/ 2147483647 h 1037"/>
              <a:gd name="T14" fmla="*/ 2147483647 w 945"/>
              <a:gd name="T15" fmla="*/ 2147483647 h 1037"/>
              <a:gd name="T16" fmla="*/ 0 w 945"/>
              <a:gd name="T17" fmla="*/ 0 h 1037"/>
              <a:gd name="T18" fmla="*/ 2147483647 w 945"/>
              <a:gd name="T19" fmla="*/ 2147483647 h 1037"/>
              <a:gd name="T20" fmla="*/ 2147483647 w 945"/>
              <a:gd name="T21" fmla="*/ 2147483647 h 10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5"/>
              <a:gd name="T34" fmla="*/ 0 h 1037"/>
              <a:gd name="T35" fmla="*/ 945 w 945"/>
              <a:gd name="T36" fmla="*/ 1037 h 10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5" h="1037">
                <a:moveTo>
                  <a:pt x="883" y="1023"/>
                </a:moveTo>
                <a:lnTo>
                  <a:pt x="199" y="269"/>
                </a:lnTo>
                <a:cubicBezTo>
                  <a:pt x="187" y="256"/>
                  <a:pt x="188" y="235"/>
                  <a:pt x="202" y="222"/>
                </a:cubicBezTo>
                <a:cubicBezTo>
                  <a:pt x="215" y="210"/>
                  <a:pt x="236" y="211"/>
                  <a:pt x="249" y="224"/>
                </a:cubicBezTo>
                <a:lnTo>
                  <a:pt x="933" y="978"/>
                </a:lnTo>
                <a:cubicBezTo>
                  <a:pt x="945" y="991"/>
                  <a:pt x="944" y="1012"/>
                  <a:pt x="931" y="1025"/>
                </a:cubicBezTo>
                <a:cubicBezTo>
                  <a:pt x="917" y="1037"/>
                  <a:pt x="896" y="1036"/>
                  <a:pt x="883" y="1023"/>
                </a:cubicBezTo>
                <a:close/>
                <a:moveTo>
                  <a:pt x="121" y="431"/>
                </a:moveTo>
                <a:lnTo>
                  <a:pt x="0" y="0"/>
                </a:lnTo>
                <a:lnTo>
                  <a:pt x="417" y="162"/>
                </a:lnTo>
                <a:lnTo>
                  <a:pt x="121" y="431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81" name="Group 165"/>
          <p:cNvGrpSpPr>
            <a:grpSpLocks/>
          </p:cNvGrpSpPr>
          <p:nvPr/>
        </p:nvGrpSpPr>
        <p:grpSpPr bwMode="auto">
          <a:xfrm>
            <a:off x="5116513" y="5268913"/>
            <a:ext cx="123825" cy="84137"/>
            <a:chOff x="3043" y="3335"/>
            <a:chExt cx="78" cy="53"/>
          </a:xfrm>
        </p:grpSpPr>
        <p:sp>
          <p:nvSpPr>
            <p:cNvPr id="81032" name="Oval 166"/>
            <p:cNvSpPr>
              <a:spLocks noChangeArrowheads="1"/>
            </p:cNvSpPr>
            <p:nvPr/>
          </p:nvSpPr>
          <p:spPr bwMode="auto">
            <a:xfrm>
              <a:off x="3043" y="3335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33" name="Oval 167"/>
            <p:cNvSpPr>
              <a:spLocks noChangeArrowheads="1"/>
            </p:cNvSpPr>
            <p:nvPr/>
          </p:nvSpPr>
          <p:spPr bwMode="auto">
            <a:xfrm>
              <a:off x="3043" y="3335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82" name="Freeform 168"/>
          <p:cNvSpPr>
            <a:spLocks noEditPoints="1"/>
          </p:cNvSpPr>
          <p:nvPr/>
        </p:nvSpPr>
        <p:spPr bwMode="auto">
          <a:xfrm>
            <a:off x="5172075" y="5078413"/>
            <a:ext cx="138113" cy="198437"/>
          </a:xfrm>
          <a:custGeom>
            <a:avLst/>
            <a:gdLst>
              <a:gd name="T0" fmla="*/ 2147483647 w 721"/>
              <a:gd name="T1" fmla="*/ 2147483647 h 1038"/>
              <a:gd name="T2" fmla="*/ 2147483647 w 721"/>
              <a:gd name="T3" fmla="*/ 2147483647 h 1038"/>
              <a:gd name="T4" fmla="*/ 2147483647 w 721"/>
              <a:gd name="T5" fmla="*/ 2147483647 h 1038"/>
              <a:gd name="T6" fmla="*/ 2147483647 w 721"/>
              <a:gd name="T7" fmla="*/ 2147483647 h 1038"/>
              <a:gd name="T8" fmla="*/ 2147483647 w 721"/>
              <a:gd name="T9" fmla="*/ 2147483647 h 1038"/>
              <a:gd name="T10" fmla="*/ 2147483647 w 721"/>
              <a:gd name="T11" fmla="*/ 2147483647 h 1038"/>
              <a:gd name="T12" fmla="*/ 2147483647 w 721"/>
              <a:gd name="T13" fmla="*/ 2147483647 h 1038"/>
              <a:gd name="T14" fmla="*/ 2147483647 w 721"/>
              <a:gd name="T15" fmla="*/ 2147483647 h 1038"/>
              <a:gd name="T16" fmla="*/ 2147483647 w 721"/>
              <a:gd name="T17" fmla="*/ 0 h 1038"/>
              <a:gd name="T18" fmla="*/ 2147483647 w 721"/>
              <a:gd name="T19" fmla="*/ 2147483647 h 1038"/>
              <a:gd name="T20" fmla="*/ 2147483647 w 721"/>
              <a:gd name="T21" fmla="*/ 2147483647 h 10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21"/>
              <a:gd name="T34" fmla="*/ 0 h 1038"/>
              <a:gd name="T35" fmla="*/ 721 w 721"/>
              <a:gd name="T36" fmla="*/ 1038 h 10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21" h="1038">
                <a:moveTo>
                  <a:pt x="10" y="981"/>
                </a:moveTo>
                <a:lnTo>
                  <a:pt x="505" y="256"/>
                </a:lnTo>
                <a:cubicBezTo>
                  <a:pt x="516" y="241"/>
                  <a:pt x="536" y="237"/>
                  <a:pt x="552" y="247"/>
                </a:cubicBezTo>
                <a:cubicBezTo>
                  <a:pt x="567" y="258"/>
                  <a:pt x="571" y="279"/>
                  <a:pt x="560" y="294"/>
                </a:cubicBezTo>
                <a:lnTo>
                  <a:pt x="65" y="1019"/>
                </a:lnTo>
                <a:cubicBezTo>
                  <a:pt x="55" y="1034"/>
                  <a:pt x="34" y="1038"/>
                  <a:pt x="19" y="1027"/>
                </a:cubicBezTo>
                <a:cubicBezTo>
                  <a:pt x="3" y="1017"/>
                  <a:pt x="0" y="996"/>
                  <a:pt x="10" y="981"/>
                </a:cubicBezTo>
                <a:close/>
                <a:moveTo>
                  <a:pt x="330" y="217"/>
                </a:moveTo>
                <a:lnTo>
                  <a:pt x="721" y="0"/>
                </a:lnTo>
                <a:lnTo>
                  <a:pt x="660" y="443"/>
                </a:lnTo>
                <a:lnTo>
                  <a:pt x="330" y="217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83" name="Group 169"/>
          <p:cNvGrpSpPr>
            <a:grpSpLocks/>
          </p:cNvGrpSpPr>
          <p:nvPr/>
        </p:nvGrpSpPr>
        <p:grpSpPr bwMode="auto">
          <a:xfrm>
            <a:off x="5859463" y="4986338"/>
            <a:ext cx="123825" cy="85725"/>
            <a:chOff x="3511" y="3157"/>
            <a:chExt cx="78" cy="54"/>
          </a:xfrm>
        </p:grpSpPr>
        <p:sp>
          <p:nvSpPr>
            <p:cNvPr id="81030" name="Oval 170"/>
            <p:cNvSpPr>
              <a:spLocks noChangeArrowheads="1"/>
            </p:cNvSpPr>
            <p:nvPr/>
          </p:nvSpPr>
          <p:spPr bwMode="auto">
            <a:xfrm>
              <a:off x="3511" y="3157"/>
              <a:ext cx="78" cy="54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31" name="Oval 171"/>
            <p:cNvSpPr>
              <a:spLocks noChangeArrowheads="1"/>
            </p:cNvSpPr>
            <p:nvPr/>
          </p:nvSpPr>
          <p:spPr bwMode="auto">
            <a:xfrm>
              <a:off x="3511" y="3157"/>
              <a:ext cx="78" cy="5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84" name="Freeform 172"/>
          <p:cNvSpPr>
            <a:spLocks noEditPoints="1"/>
          </p:cNvSpPr>
          <p:nvPr/>
        </p:nvSpPr>
        <p:spPr bwMode="auto">
          <a:xfrm>
            <a:off x="5915025" y="4630738"/>
            <a:ext cx="90488" cy="361950"/>
          </a:xfrm>
          <a:custGeom>
            <a:avLst/>
            <a:gdLst>
              <a:gd name="T0" fmla="*/ 2147483647 w 476"/>
              <a:gd name="T1" fmla="*/ 2147483647 h 1902"/>
              <a:gd name="T2" fmla="*/ 2147483647 w 476"/>
              <a:gd name="T3" fmla="*/ 2147483647 h 1902"/>
              <a:gd name="T4" fmla="*/ 2147483647 w 476"/>
              <a:gd name="T5" fmla="*/ 2147483647 h 1902"/>
              <a:gd name="T6" fmla="*/ 2147483647 w 476"/>
              <a:gd name="T7" fmla="*/ 2147483647 h 1902"/>
              <a:gd name="T8" fmla="*/ 2147483647 w 476"/>
              <a:gd name="T9" fmla="*/ 2147483647 h 1902"/>
              <a:gd name="T10" fmla="*/ 2147483647 w 476"/>
              <a:gd name="T11" fmla="*/ 2147483647 h 1902"/>
              <a:gd name="T12" fmla="*/ 2147483647 w 476"/>
              <a:gd name="T13" fmla="*/ 2147483647 h 1902"/>
              <a:gd name="T14" fmla="*/ 2147483647 w 476"/>
              <a:gd name="T15" fmla="*/ 2147483647 h 1902"/>
              <a:gd name="T16" fmla="*/ 2147483647 w 476"/>
              <a:gd name="T17" fmla="*/ 0 h 1902"/>
              <a:gd name="T18" fmla="*/ 2147483647 w 476"/>
              <a:gd name="T19" fmla="*/ 2147483647 h 1902"/>
              <a:gd name="T20" fmla="*/ 2147483647 w 476"/>
              <a:gd name="T21" fmla="*/ 2147483647 h 19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76"/>
              <a:gd name="T34" fmla="*/ 0 h 1902"/>
              <a:gd name="T35" fmla="*/ 476 w 476"/>
              <a:gd name="T36" fmla="*/ 1902 h 19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76" h="1902">
                <a:moveTo>
                  <a:pt x="3" y="1861"/>
                </a:moveTo>
                <a:lnTo>
                  <a:pt x="257" y="323"/>
                </a:lnTo>
                <a:cubicBezTo>
                  <a:pt x="260" y="305"/>
                  <a:pt x="277" y="293"/>
                  <a:pt x="295" y="296"/>
                </a:cubicBezTo>
                <a:cubicBezTo>
                  <a:pt x="313" y="299"/>
                  <a:pt x="325" y="316"/>
                  <a:pt x="322" y="334"/>
                </a:cubicBezTo>
                <a:lnTo>
                  <a:pt x="68" y="1872"/>
                </a:lnTo>
                <a:cubicBezTo>
                  <a:pt x="65" y="1890"/>
                  <a:pt x="48" y="1902"/>
                  <a:pt x="30" y="1899"/>
                </a:cubicBezTo>
                <a:cubicBezTo>
                  <a:pt x="12" y="1896"/>
                  <a:pt x="0" y="1879"/>
                  <a:pt x="3" y="1861"/>
                </a:cubicBezTo>
                <a:close/>
                <a:moveTo>
                  <a:pt x="81" y="362"/>
                </a:moveTo>
                <a:lnTo>
                  <a:pt x="344" y="0"/>
                </a:lnTo>
                <a:lnTo>
                  <a:pt x="476" y="427"/>
                </a:lnTo>
                <a:lnTo>
                  <a:pt x="81" y="362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85" name="Group 173"/>
          <p:cNvGrpSpPr>
            <a:grpSpLocks/>
          </p:cNvGrpSpPr>
          <p:nvPr/>
        </p:nvGrpSpPr>
        <p:grpSpPr bwMode="auto">
          <a:xfrm>
            <a:off x="6076950" y="5249863"/>
            <a:ext cx="120650" cy="84137"/>
            <a:chOff x="3648" y="3323"/>
            <a:chExt cx="76" cy="53"/>
          </a:xfrm>
        </p:grpSpPr>
        <p:sp>
          <p:nvSpPr>
            <p:cNvPr id="81028" name="Oval 174"/>
            <p:cNvSpPr>
              <a:spLocks noChangeArrowheads="1"/>
            </p:cNvSpPr>
            <p:nvPr/>
          </p:nvSpPr>
          <p:spPr bwMode="auto">
            <a:xfrm>
              <a:off x="3648" y="3323"/>
              <a:ext cx="76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9" name="Oval 175"/>
            <p:cNvSpPr>
              <a:spLocks noChangeArrowheads="1"/>
            </p:cNvSpPr>
            <p:nvPr/>
          </p:nvSpPr>
          <p:spPr bwMode="auto">
            <a:xfrm>
              <a:off x="3648" y="3323"/>
              <a:ext cx="76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86" name="Freeform 176"/>
          <p:cNvSpPr>
            <a:spLocks noEditPoints="1"/>
          </p:cNvSpPr>
          <p:nvPr/>
        </p:nvSpPr>
        <p:spPr bwMode="auto">
          <a:xfrm>
            <a:off x="5964238" y="5059363"/>
            <a:ext cx="180975" cy="198437"/>
          </a:xfrm>
          <a:custGeom>
            <a:avLst/>
            <a:gdLst>
              <a:gd name="T0" fmla="*/ 2147483647 w 946"/>
              <a:gd name="T1" fmla="*/ 2147483647 h 1037"/>
              <a:gd name="T2" fmla="*/ 2147483647 w 946"/>
              <a:gd name="T3" fmla="*/ 2147483647 h 1037"/>
              <a:gd name="T4" fmla="*/ 2147483647 w 946"/>
              <a:gd name="T5" fmla="*/ 2147483647 h 1037"/>
              <a:gd name="T6" fmla="*/ 2147483647 w 946"/>
              <a:gd name="T7" fmla="*/ 2147483647 h 1037"/>
              <a:gd name="T8" fmla="*/ 2147483647 w 946"/>
              <a:gd name="T9" fmla="*/ 2147483647 h 1037"/>
              <a:gd name="T10" fmla="*/ 2147483647 w 946"/>
              <a:gd name="T11" fmla="*/ 2147483647 h 1037"/>
              <a:gd name="T12" fmla="*/ 2147483647 w 946"/>
              <a:gd name="T13" fmla="*/ 2147483647 h 1037"/>
              <a:gd name="T14" fmla="*/ 2147483647 w 946"/>
              <a:gd name="T15" fmla="*/ 2147483647 h 1037"/>
              <a:gd name="T16" fmla="*/ 0 w 946"/>
              <a:gd name="T17" fmla="*/ 0 h 1037"/>
              <a:gd name="T18" fmla="*/ 2147483647 w 946"/>
              <a:gd name="T19" fmla="*/ 2147483647 h 1037"/>
              <a:gd name="T20" fmla="*/ 2147483647 w 946"/>
              <a:gd name="T21" fmla="*/ 2147483647 h 10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46"/>
              <a:gd name="T34" fmla="*/ 0 h 1037"/>
              <a:gd name="T35" fmla="*/ 946 w 946"/>
              <a:gd name="T36" fmla="*/ 1037 h 10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46" h="1037">
                <a:moveTo>
                  <a:pt x="884" y="1022"/>
                </a:moveTo>
                <a:lnTo>
                  <a:pt x="200" y="269"/>
                </a:lnTo>
                <a:cubicBezTo>
                  <a:pt x="188" y="255"/>
                  <a:pt x="189" y="234"/>
                  <a:pt x="202" y="222"/>
                </a:cubicBezTo>
                <a:cubicBezTo>
                  <a:pt x="216" y="209"/>
                  <a:pt x="237" y="210"/>
                  <a:pt x="249" y="224"/>
                </a:cubicBezTo>
                <a:lnTo>
                  <a:pt x="933" y="977"/>
                </a:lnTo>
                <a:cubicBezTo>
                  <a:pt x="946" y="991"/>
                  <a:pt x="945" y="1012"/>
                  <a:pt x="931" y="1024"/>
                </a:cubicBezTo>
                <a:cubicBezTo>
                  <a:pt x="918" y="1037"/>
                  <a:pt x="897" y="1036"/>
                  <a:pt x="884" y="1022"/>
                </a:cubicBezTo>
                <a:close/>
                <a:moveTo>
                  <a:pt x="121" y="430"/>
                </a:moveTo>
                <a:lnTo>
                  <a:pt x="0" y="0"/>
                </a:lnTo>
                <a:lnTo>
                  <a:pt x="417" y="161"/>
                </a:lnTo>
                <a:lnTo>
                  <a:pt x="121" y="430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80987" name="Group 177"/>
          <p:cNvGrpSpPr>
            <a:grpSpLocks/>
          </p:cNvGrpSpPr>
          <p:nvPr/>
        </p:nvGrpSpPr>
        <p:grpSpPr bwMode="auto">
          <a:xfrm>
            <a:off x="5730875" y="5262563"/>
            <a:ext cx="123825" cy="84137"/>
            <a:chOff x="3430" y="3331"/>
            <a:chExt cx="78" cy="53"/>
          </a:xfrm>
        </p:grpSpPr>
        <p:sp>
          <p:nvSpPr>
            <p:cNvPr id="81026" name="Oval 178"/>
            <p:cNvSpPr>
              <a:spLocks noChangeArrowheads="1"/>
            </p:cNvSpPr>
            <p:nvPr/>
          </p:nvSpPr>
          <p:spPr bwMode="auto">
            <a:xfrm>
              <a:off x="3430" y="3331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7" name="Oval 179"/>
            <p:cNvSpPr>
              <a:spLocks noChangeArrowheads="1"/>
            </p:cNvSpPr>
            <p:nvPr/>
          </p:nvSpPr>
          <p:spPr bwMode="auto">
            <a:xfrm>
              <a:off x="3430" y="3331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88" name="Freeform 180"/>
          <p:cNvSpPr>
            <a:spLocks noEditPoints="1"/>
          </p:cNvSpPr>
          <p:nvPr/>
        </p:nvSpPr>
        <p:spPr bwMode="auto">
          <a:xfrm>
            <a:off x="5784850" y="5072063"/>
            <a:ext cx="136525" cy="198437"/>
          </a:xfrm>
          <a:custGeom>
            <a:avLst/>
            <a:gdLst>
              <a:gd name="T0" fmla="*/ 2147483647 w 721"/>
              <a:gd name="T1" fmla="*/ 2147483647 h 1038"/>
              <a:gd name="T2" fmla="*/ 2147483647 w 721"/>
              <a:gd name="T3" fmla="*/ 2147483647 h 1038"/>
              <a:gd name="T4" fmla="*/ 2147483647 w 721"/>
              <a:gd name="T5" fmla="*/ 2147483647 h 1038"/>
              <a:gd name="T6" fmla="*/ 2147483647 w 721"/>
              <a:gd name="T7" fmla="*/ 2147483647 h 1038"/>
              <a:gd name="T8" fmla="*/ 2147483647 w 721"/>
              <a:gd name="T9" fmla="*/ 2147483647 h 1038"/>
              <a:gd name="T10" fmla="*/ 2147483647 w 721"/>
              <a:gd name="T11" fmla="*/ 2147483647 h 1038"/>
              <a:gd name="T12" fmla="*/ 2147483647 w 721"/>
              <a:gd name="T13" fmla="*/ 2147483647 h 1038"/>
              <a:gd name="T14" fmla="*/ 2147483647 w 721"/>
              <a:gd name="T15" fmla="*/ 2147483647 h 1038"/>
              <a:gd name="T16" fmla="*/ 2147483647 w 721"/>
              <a:gd name="T17" fmla="*/ 0 h 1038"/>
              <a:gd name="T18" fmla="*/ 2147483647 w 721"/>
              <a:gd name="T19" fmla="*/ 2147483647 h 1038"/>
              <a:gd name="T20" fmla="*/ 2147483647 w 721"/>
              <a:gd name="T21" fmla="*/ 2147483647 h 10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21"/>
              <a:gd name="T34" fmla="*/ 0 h 1038"/>
              <a:gd name="T35" fmla="*/ 721 w 721"/>
              <a:gd name="T36" fmla="*/ 1038 h 10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21" h="1038">
                <a:moveTo>
                  <a:pt x="11" y="982"/>
                </a:moveTo>
                <a:lnTo>
                  <a:pt x="506" y="257"/>
                </a:lnTo>
                <a:cubicBezTo>
                  <a:pt x="516" y="242"/>
                  <a:pt x="537" y="238"/>
                  <a:pt x="552" y="248"/>
                </a:cubicBezTo>
                <a:cubicBezTo>
                  <a:pt x="567" y="259"/>
                  <a:pt x="571" y="279"/>
                  <a:pt x="561" y="294"/>
                </a:cubicBezTo>
                <a:lnTo>
                  <a:pt x="66" y="1019"/>
                </a:lnTo>
                <a:cubicBezTo>
                  <a:pt x="55" y="1034"/>
                  <a:pt x="35" y="1038"/>
                  <a:pt x="19" y="1028"/>
                </a:cubicBezTo>
                <a:cubicBezTo>
                  <a:pt x="4" y="1018"/>
                  <a:pt x="0" y="997"/>
                  <a:pt x="11" y="982"/>
                </a:cubicBezTo>
                <a:close/>
                <a:moveTo>
                  <a:pt x="331" y="218"/>
                </a:moveTo>
                <a:lnTo>
                  <a:pt x="721" y="0"/>
                </a:lnTo>
                <a:lnTo>
                  <a:pt x="661" y="444"/>
                </a:lnTo>
                <a:lnTo>
                  <a:pt x="331" y="218"/>
                </a:lnTo>
                <a:close/>
              </a:path>
            </a:pathLst>
          </a:custGeom>
          <a:solidFill>
            <a:srgbClr val="3333CC"/>
          </a:solidFill>
          <a:ln w="1588">
            <a:solidFill>
              <a:srgbClr val="3333CC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89" name="Freeform 181"/>
          <p:cNvSpPr>
            <a:spLocks noEditPoints="1"/>
          </p:cNvSpPr>
          <p:nvPr/>
        </p:nvSpPr>
        <p:spPr bwMode="auto">
          <a:xfrm>
            <a:off x="1547813" y="5924550"/>
            <a:ext cx="5400675" cy="190500"/>
          </a:xfrm>
          <a:custGeom>
            <a:avLst/>
            <a:gdLst>
              <a:gd name="T0" fmla="*/ 0 w 3402"/>
              <a:gd name="T1" fmla="*/ 2147483647 h 120"/>
              <a:gd name="T2" fmla="*/ 2147483647 w 3402"/>
              <a:gd name="T3" fmla="*/ 2147483647 h 120"/>
              <a:gd name="T4" fmla="*/ 2147483647 w 3402"/>
              <a:gd name="T5" fmla="*/ 2147483647 h 120"/>
              <a:gd name="T6" fmla="*/ 0 w 3402"/>
              <a:gd name="T7" fmla="*/ 2147483647 h 120"/>
              <a:gd name="T8" fmla="*/ 0 w 3402"/>
              <a:gd name="T9" fmla="*/ 2147483647 h 120"/>
              <a:gd name="T10" fmla="*/ 2147483647 w 3402"/>
              <a:gd name="T11" fmla="*/ 0 h 120"/>
              <a:gd name="T12" fmla="*/ 2147483647 w 3402"/>
              <a:gd name="T13" fmla="*/ 2147483647 h 120"/>
              <a:gd name="T14" fmla="*/ 2147483647 w 3402"/>
              <a:gd name="T15" fmla="*/ 2147483647 h 120"/>
              <a:gd name="T16" fmla="*/ 2147483647 w 3402"/>
              <a:gd name="T17" fmla="*/ 0 h 1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02"/>
              <a:gd name="T28" fmla="*/ 0 h 120"/>
              <a:gd name="T29" fmla="*/ 3402 w 3402"/>
              <a:gd name="T30" fmla="*/ 120 h 1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02" h="120">
                <a:moveTo>
                  <a:pt x="0" y="40"/>
                </a:moveTo>
                <a:lnTo>
                  <a:pt x="3302" y="40"/>
                </a:lnTo>
                <a:lnTo>
                  <a:pt x="3302" y="80"/>
                </a:lnTo>
                <a:lnTo>
                  <a:pt x="0" y="80"/>
                </a:lnTo>
                <a:lnTo>
                  <a:pt x="0" y="40"/>
                </a:lnTo>
                <a:close/>
                <a:moveTo>
                  <a:pt x="3282" y="0"/>
                </a:moveTo>
                <a:lnTo>
                  <a:pt x="3402" y="60"/>
                </a:lnTo>
                <a:lnTo>
                  <a:pt x="3282" y="120"/>
                </a:lnTo>
                <a:lnTo>
                  <a:pt x="3282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90" name="Freeform 182"/>
          <p:cNvSpPr>
            <a:spLocks noEditPoints="1"/>
          </p:cNvSpPr>
          <p:nvPr/>
        </p:nvSpPr>
        <p:spPr bwMode="auto">
          <a:xfrm>
            <a:off x="6378575" y="4575175"/>
            <a:ext cx="504825" cy="114300"/>
          </a:xfrm>
          <a:custGeom>
            <a:avLst/>
            <a:gdLst>
              <a:gd name="T0" fmla="*/ 0 w 318"/>
              <a:gd name="T1" fmla="*/ 2147483647 h 72"/>
              <a:gd name="T2" fmla="*/ 2147483647 w 318"/>
              <a:gd name="T3" fmla="*/ 2147483647 h 72"/>
              <a:gd name="T4" fmla="*/ 2147483647 w 318"/>
              <a:gd name="T5" fmla="*/ 2147483647 h 72"/>
              <a:gd name="T6" fmla="*/ 0 w 318"/>
              <a:gd name="T7" fmla="*/ 2147483647 h 72"/>
              <a:gd name="T8" fmla="*/ 0 w 318"/>
              <a:gd name="T9" fmla="*/ 2147483647 h 72"/>
              <a:gd name="T10" fmla="*/ 2147483647 w 318"/>
              <a:gd name="T11" fmla="*/ 2147483647 h 72"/>
              <a:gd name="T12" fmla="*/ 2147483647 w 318"/>
              <a:gd name="T13" fmla="*/ 2147483647 h 72"/>
              <a:gd name="T14" fmla="*/ 2147483647 w 318"/>
              <a:gd name="T15" fmla="*/ 2147483647 h 72"/>
              <a:gd name="T16" fmla="*/ 2147483647 w 318"/>
              <a:gd name="T17" fmla="*/ 2147483647 h 72"/>
              <a:gd name="T18" fmla="*/ 2147483647 w 318"/>
              <a:gd name="T19" fmla="*/ 2147483647 h 72"/>
              <a:gd name="T20" fmla="*/ 2147483647 w 318"/>
              <a:gd name="T21" fmla="*/ 0 h 72"/>
              <a:gd name="T22" fmla="*/ 2147483647 w 318"/>
              <a:gd name="T23" fmla="*/ 2147483647 h 72"/>
              <a:gd name="T24" fmla="*/ 2147483647 w 318"/>
              <a:gd name="T25" fmla="*/ 2147483647 h 72"/>
              <a:gd name="T26" fmla="*/ 2147483647 w 318"/>
              <a:gd name="T27" fmla="*/ 0 h 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18"/>
              <a:gd name="T43" fmla="*/ 0 h 72"/>
              <a:gd name="T44" fmla="*/ 318 w 318"/>
              <a:gd name="T45" fmla="*/ 72 h 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18" h="72">
                <a:moveTo>
                  <a:pt x="0" y="24"/>
                </a:moveTo>
                <a:lnTo>
                  <a:pt x="96" y="24"/>
                </a:lnTo>
                <a:lnTo>
                  <a:pt x="96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168" y="24"/>
                </a:moveTo>
                <a:lnTo>
                  <a:pt x="192" y="24"/>
                </a:lnTo>
                <a:lnTo>
                  <a:pt x="192" y="48"/>
                </a:lnTo>
                <a:lnTo>
                  <a:pt x="168" y="48"/>
                </a:lnTo>
                <a:lnTo>
                  <a:pt x="168" y="24"/>
                </a:lnTo>
                <a:close/>
                <a:moveTo>
                  <a:pt x="246" y="0"/>
                </a:moveTo>
                <a:lnTo>
                  <a:pt x="318" y="36"/>
                </a:lnTo>
                <a:lnTo>
                  <a:pt x="246" y="72"/>
                </a:lnTo>
                <a:lnTo>
                  <a:pt x="24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91" name="Rectangle 183"/>
          <p:cNvSpPr>
            <a:spLocks noChangeArrowheads="1"/>
          </p:cNvSpPr>
          <p:nvPr/>
        </p:nvSpPr>
        <p:spPr bwMode="auto">
          <a:xfrm>
            <a:off x="2286000" y="5657850"/>
            <a:ext cx="356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検索タスクに領域オントロジーを特化</a:t>
            </a:r>
            <a:endParaRPr lang="en-US" altLang="ja-JP"/>
          </a:p>
        </p:txBody>
      </p:sp>
      <p:grpSp>
        <p:nvGrpSpPr>
          <p:cNvPr id="80992" name="Group 184"/>
          <p:cNvGrpSpPr>
            <a:grpSpLocks/>
          </p:cNvGrpSpPr>
          <p:nvPr/>
        </p:nvGrpSpPr>
        <p:grpSpPr bwMode="auto">
          <a:xfrm>
            <a:off x="3132138" y="1444625"/>
            <a:ext cx="792162" cy="720725"/>
            <a:chOff x="2068" y="213"/>
            <a:chExt cx="771" cy="544"/>
          </a:xfrm>
        </p:grpSpPr>
        <p:sp>
          <p:nvSpPr>
            <p:cNvPr id="81019" name="Oval 185"/>
            <p:cNvSpPr>
              <a:spLocks noChangeArrowheads="1"/>
            </p:cNvSpPr>
            <p:nvPr/>
          </p:nvSpPr>
          <p:spPr bwMode="auto">
            <a:xfrm>
              <a:off x="2068" y="213"/>
              <a:ext cx="771" cy="5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0" name="Oval 186"/>
            <p:cNvSpPr>
              <a:spLocks noChangeArrowheads="1"/>
            </p:cNvSpPr>
            <p:nvPr/>
          </p:nvSpPr>
          <p:spPr bwMode="auto">
            <a:xfrm>
              <a:off x="2068" y="213"/>
              <a:ext cx="771" cy="544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1" name="Freeform 187"/>
            <p:cNvSpPr>
              <a:spLocks/>
            </p:cNvSpPr>
            <p:nvPr/>
          </p:nvSpPr>
          <p:spPr bwMode="auto">
            <a:xfrm>
              <a:off x="2246" y="603"/>
              <a:ext cx="416" cy="68"/>
            </a:xfrm>
            <a:custGeom>
              <a:avLst/>
              <a:gdLst>
                <a:gd name="T0" fmla="*/ 0 w 416"/>
                <a:gd name="T1" fmla="*/ 0 h 68"/>
                <a:gd name="T2" fmla="*/ 416 w 416"/>
                <a:gd name="T3" fmla="*/ 0 h 68"/>
                <a:gd name="T4" fmla="*/ 0 60000 65536"/>
                <a:gd name="T5" fmla="*/ 0 60000 65536"/>
                <a:gd name="T6" fmla="*/ 0 w 416"/>
                <a:gd name="T7" fmla="*/ 0 h 68"/>
                <a:gd name="T8" fmla="*/ 416 w 416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6" h="68">
                  <a:moveTo>
                    <a:pt x="0" y="0"/>
                  </a:moveTo>
                  <a:cubicBezTo>
                    <a:pt x="139" y="68"/>
                    <a:pt x="277" y="68"/>
                    <a:pt x="416" y="0"/>
                  </a:cubicBezTo>
                </a:path>
              </a:pathLst>
            </a:cu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2" name="Oval 188"/>
            <p:cNvSpPr>
              <a:spLocks noChangeArrowheads="1"/>
            </p:cNvSpPr>
            <p:nvPr/>
          </p:nvSpPr>
          <p:spPr bwMode="auto">
            <a:xfrm>
              <a:off x="2290" y="375"/>
              <a:ext cx="81" cy="57"/>
            </a:xfrm>
            <a:prstGeom prst="ellipse">
              <a:avLst/>
            </a:prstGeom>
            <a:solidFill>
              <a:srgbClr val="CDCDC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3" name="Oval 189"/>
            <p:cNvSpPr>
              <a:spLocks noChangeArrowheads="1"/>
            </p:cNvSpPr>
            <p:nvPr/>
          </p:nvSpPr>
          <p:spPr bwMode="auto">
            <a:xfrm>
              <a:off x="2537" y="375"/>
              <a:ext cx="81" cy="57"/>
            </a:xfrm>
            <a:prstGeom prst="ellipse">
              <a:avLst/>
            </a:prstGeom>
            <a:solidFill>
              <a:srgbClr val="CDCDC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4" name="Oval 190"/>
            <p:cNvSpPr>
              <a:spLocks noChangeArrowheads="1"/>
            </p:cNvSpPr>
            <p:nvPr/>
          </p:nvSpPr>
          <p:spPr bwMode="auto">
            <a:xfrm>
              <a:off x="2290" y="375"/>
              <a:ext cx="81" cy="57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25" name="Oval 191"/>
            <p:cNvSpPr>
              <a:spLocks noChangeArrowheads="1"/>
            </p:cNvSpPr>
            <p:nvPr/>
          </p:nvSpPr>
          <p:spPr bwMode="auto">
            <a:xfrm>
              <a:off x="2537" y="375"/>
              <a:ext cx="81" cy="57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93" name="Rectangle 192"/>
          <p:cNvSpPr>
            <a:spLocks noChangeArrowheads="1"/>
          </p:cNvSpPr>
          <p:nvPr/>
        </p:nvSpPr>
        <p:spPr bwMode="auto">
          <a:xfrm>
            <a:off x="1619250" y="2813050"/>
            <a:ext cx="1871663" cy="360363"/>
          </a:xfrm>
          <a:prstGeom prst="rect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b="1">
                <a:solidFill>
                  <a:srgbClr val="000000"/>
                </a:solidFill>
              </a:rPr>
              <a:t>DODDLE-OWL</a:t>
            </a:r>
          </a:p>
        </p:txBody>
      </p:sp>
      <p:sp>
        <p:nvSpPr>
          <p:cNvPr id="80994" name="Rectangle 193"/>
          <p:cNvSpPr>
            <a:spLocks noChangeArrowheads="1"/>
          </p:cNvSpPr>
          <p:nvPr/>
        </p:nvSpPr>
        <p:spPr bwMode="auto">
          <a:xfrm>
            <a:off x="4114800" y="2813050"/>
            <a:ext cx="2590800" cy="360363"/>
          </a:xfrm>
          <a:prstGeom prst="rect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/>
              <a:t>検索エンジン</a:t>
            </a:r>
            <a:r>
              <a:rPr lang="en-US" altLang="ja-JP" sz="1600"/>
              <a:t> </a:t>
            </a:r>
            <a:r>
              <a:rPr lang="en-US" altLang="ja-JP" sz="1600" b="1"/>
              <a:t>(GXFinder)</a:t>
            </a:r>
          </a:p>
        </p:txBody>
      </p:sp>
      <p:sp>
        <p:nvSpPr>
          <p:cNvPr id="80995" name="Rectangle 194"/>
          <p:cNvSpPr>
            <a:spLocks noChangeArrowheads="1"/>
          </p:cNvSpPr>
          <p:nvPr/>
        </p:nvSpPr>
        <p:spPr bwMode="auto">
          <a:xfrm>
            <a:off x="3124200" y="1143000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000"/>
              <a:t>ユーザ</a:t>
            </a:r>
            <a:endParaRPr lang="en-US" altLang="ja-JP" sz="2000"/>
          </a:p>
        </p:txBody>
      </p:sp>
      <p:grpSp>
        <p:nvGrpSpPr>
          <p:cNvPr id="80996" name="Group 195"/>
          <p:cNvGrpSpPr>
            <a:grpSpLocks/>
          </p:cNvGrpSpPr>
          <p:nvPr/>
        </p:nvGrpSpPr>
        <p:grpSpPr bwMode="auto">
          <a:xfrm>
            <a:off x="3200400" y="3173413"/>
            <a:ext cx="1341438" cy="407987"/>
            <a:chOff x="2322" y="1731"/>
            <a:chExt cx="979" cy="228"/>
          </a:xfrm>
        </p:grpSpPr>
        <p:sp>
          <p:nvSpPr>
            <p:cNvPr id="81015" name="Freeform 196"/>
            <p:cNvSpPr>
              <a:spLocks/>
            </p:cNvSpPr>
            <p:nvPr/>
          </p:nvSpPr>
          <p:spPr bwMode="auto">
            <a:xfrm>
              <a:off x="2322" y="1731"/>
              <a:ext cx="979" cy="228"/>
            </a:xfrm>
            <a:custGeom>
              <a:avLst/>
              <a:gdLst>
                <a:gd name="T0" fmla="*/ 0 w 8150"/>
                <a:gd name="T1" fmla="*/ 0 h 1896"/>
                <a:gd name="T2" fmla="*/ 0 w 8150"/>
                <a:gd name="T3" fmla="*/ 0 h 1896"/>
                <a:gd name="T4" fmla="*/ 0 w 8150"/>
                <a:gd name="T5" fmla="*/ 0 h 1896"/>
                <a:gd name="T6" fmla="*/ 0 w 8150"/>
                <a:gd name="T7" fmla="*/ 0 h 1896"/>
                <a:gd name="T8" fmla="*/ 0 w 8150"/>
                <a:gd name="T9" fmla="*/ 0 h 1896"/>
                <a:gd name="T10" fmla="*/ 0 w 8150"/>
                <a:gd name="T11" fmla="*/ 0 h 1896"/>
                <a:gd name="T12" fmla="*/ 0 w 8150"/>
                <a:gd name="T13" fmla="*/ 0 h 1896"/>
                <a:gd name="T14" fmla="*/ 0 w 8150"/>
                <a:gd name="T15" fmla="*/ 0 h 1896"/>
                <a:gd name="T16" fmla="*/ 0 w 8150"/>
                <a:gd name="T17" fmla="*/ 0 h 1896"/>
                <a:gd name="T18" fmla="*/ 0 w 8150"/>
                <a:gd name="T19" fmla="*/ 0 h 1896"/>
                <a:gd name="T20" fmla="*/ 0 w 8150"/>
                <a:gd name="T21" fmla="*/ 0 h 1896"/>
                <a:gd name="T22" fmla="*/ 0 w 8150"/>
                <a:gd name="T23" fmla="*/ 0 h 18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150"/>
                <a:gd name="T37" fmla="*/ 0 h 1896"/>
                <a:gd name="T38" fmla="*/ 8150 w 8150"/>
                <a:gd name="T39" fmla="*/ 1896 h 18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150" h="1896">
                  <a:moveTo>
                    <a:pt x="8150" y="424"/>
                  </a:moveTo>
                  <a:cubicBezTo>
                    <a:pt x="8095" y="1283"/>
                    <a:pt x="6753" y="1896"/>
                    <a:pt x="5152" y="1793"/>
                  </a:cubicBezTo>
                  <a:lnTo>
                    <a:pt x="3495" y="1687"/>
                  </a:lnTo>
                  <a:cubicBezTo>
                    <a:pt x="2266" y="1609"/>
                    <a:pt x="1198" y="1123"/>
                    <a:pt x="828" y="476"/>
                  </a:cubicBezTo>
                  <a:lnTo>
                    <a:pt x="0" y="423"/>
                  </a:lnTo>
                  <a:lnTo>
                    <a:pt x="1523" y="0"/>
                  </a:lnTo>
                  <a:lnTo>
                    <a:pt x="3313" y="635"/>
                  </a:lnTo>
                  <a:lnTo>
                    <a:pt x="2485" y="582"/>
                  </a:lnTo>
                  <a:cubicBezTo>
                    <a:pt x="2764" y="1070"/>
                    <a:pt x="3448" y="1477"/>
                    <a:pt x="4327" y="1676"/>
                  </a:cubicBezTo>
                  <a:cubicBezTo>
                    <a:pt x="5568" y="1558"/>
                    <a:pt x="6449" y="1006"/>
                    <a:pt x="6493" y="318"/>
                  </a:cubicBezTo>
                  <a:lnTo>
                    <a:pt x="8150" y="4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16" name="Freeform 197"/>
            <p:cNvSpPr>
              <a:spLocks/>
            </p:cNvSpPr>
            <p:nvPr/>
          </p:nvSpPr>
          <p:spPr bwMode="auto">
            <a:xfrm>
              <a:off x="2842" y="1769"/>
              <a:ext cx="459" cy="190"/>
            </a:xfrm>
            <a:custGeom>
              <a:avLst/>
              <a:gdLst>
                <a:gd name="T0" fmla="*/ 0 w 3823"/>
                <a:gd name="T1" fmla="*/ 0 h 1578"/>
                <a:gd name="T2" fmla="*/ 0 w 3823"/>
                <a:gd name="T3" fmla="*/ 0 h 1578"/>
                <a:gd name="T4" fmla="*/ 0 w 3823"/>
                <a:gd name="T5" fmla="*/ 0 h 1578"/>
                <a:gd name="T6" fmla="*/ 0 w 3823"/>
                <a:gd name="T7" fmla="*/ 0 h 1578"/>
                <a:gd name="T8" fmla="*/ 0 w 3823"/>
                <a:gd name="T9" fmla="*/ 0 h 1578"/>
                <a:gd name="T10" fmla="*/ 0 w 3823"/>
                <a:gd name="T11" fmla="*/ 0 h 1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3"/>
                <a:gd name="T19" fmla="*/ 0 h 1578"/>
                <a:gd name="T20" fmla="*/ 3823 w 3823"/>
                <a:gd name="T21" fmla="*/ 1578 h 1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3" h="1578">
                  <a:moveTo>
                    <a:pt x="3823" y="106"/>
                  </a:moveTo>
                  <a:cubicBezTo>
                    <a:pt x="3768" y="965"/>
                    <a:pt x="2426" y="1578"/>
                    <a:pt x="824" y="1475"/>
                  </a:cubicBezTo>
                  <a:cubicBezTo>
                    <a:pt x="544" y="1457"/>
                    <a:pt x="266" y="1418"/>
                    <a:pt x="0" y="1358"/>
                  </a:cubicBezTo>
                  <a:cubicBezTo>
                    <a:pt x="1241" y="1240"/>
                    <a:pt x="2122" y="688"/>
                    <a:pt x="2166" y="0"/>
                  </a:cubicBezTo>
                  <a:lnTo>
                    <a:pt x="3823" y="1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17" name="Freeform 198"/>
            <p:cNvSpPr>
              <a:spLocks/>
            </p:cNvSpPr>
            <p:nvPr/>
          </p:nvSpPr>
          <p:spPr bwMode="auto">
            <a:xfrm>
              <a:off x="2322" y="1731"/>
              <a:ext cx="979" cy="228"/>
            </a:xfrm>
            <a:custGeom>
              <a:avLst/>
              <a:gdLst>
                <a:gd name="T0" fmla="*/ 0 w 8150"/>
                <a:gd name="T1" fmla="*/ 0 h 1896"/>
                <a:gd name="T2" fmla="*/ 0 w 8150"/>
                <a:gd name="T3" fmla="*/ 0 h 1896"/>
                <a:gd name="T4" fmla="*/ 0 w 8150"/>
                <a:gd name="T5" fmla="*/ 0 h 1896"/>
                <a:gd name="T6" fmla="*/ 0 w 8150"/>
                <a:gd name="T7" fmla="*/ 0 h 1896"/>
                <a:gd name="T8" fmla="*/ 0 w 8150"/>
                <a:gd name="T9" fmla="*/ 0 h 1896"/>
                <a:gd name="T10" fmla="*/ 0 w 8150"/>
                <a:gd name="T11" fmla="*/ 0 h 1896"/>
                <a:gd name="T12" fmla="*/ 0 w 8150"/>
                <a:gd name="T13" fmla="*/ 0 h 1896"/>
                <a:gd name="T14" fmla="*/ 0 w 8150"/>
                <a:gd name="T15" fmla="*/ 0 h 1896"/>
                <a:gd name="T16" fmla="*/ 0 w 8150"/>
                <a:gd name="T17" fmla="*/ 0 h 1896"/>
                <a:gd name="T18" fmla="*/ 0 w 8150"/>
                <a:gd name="T19" fmla="*/ 0 h 1896"/>
                <a:gd name="T20" fmla="*/ 0 w 8150"/>
                <a:gd name="T21" fmla="*/ 0 h 1896"/>
                <a:gd name="T22" fmla="*/ 0 w 8150"/>
                <a:gd name="T23" fmla="*/ 0 h 18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150"/>
                <a:gd name="T37" fmla="*/ 0 h 1896"/>
                <a:gd name="T38" fmla="*/ 8150 w 8150"/>
                <a:gd name="T39" fmla="*/ 1896 h 18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150" h="1896">
                  <a:moveTo>
                    <a:pt x="8150" y="424"/>
                  </a:moveTo>
                  <a:cubicBezTo>
                    <a:pt x="8095" y="1283"/>
                    <a:pt x="6753" y="1896"/>
                    <a:pt x="5152" y="1793"/>
                  </a:cubicBezTo>
                  <a:lnTo>
                    <a:pt x="3495" y="1687"/>
                  </a:lnTo>
                  <a:cubicBezTo>
                    <a:pt x="2266" y="1609"/>
                    <a:pt x="1198" y="1123"/>
                    <a:pt x="828" y="476"/>
                  </a:cubicBezTo>
                  <a:lnTo>
                    <a:pt x="0" y="423"/>
                  </a:lnTo>
                  <a:lnTo>
                    <a:pt x="1523" y="0"/>
                  </a:lnTo>
                  <a:lnTo>
                    <a:pt x="3313" y="635"/>
                  </a:lnTo>
                  <a:lnTo>
                    <a:pt x="2485" y="582"/>
                  </a:lnTo>
                  <a:cubicBezTo>
                    <a:pt x="2764" y="1070"/>
                    <a:pt x="3448" y="1477"/>
                    <a:pt x="4327" y="1676"/>
                  </a:cubicBezTo>
                  <a:cubicBezTo>
                    <a:pt x="5568" y="1558"/>
                    <a:pt x="6449" y="1006"/>
                    <a:pt x="6493" y="318"/>
                  </a:cubicBezTo>
                  <a:lnTo>
                    <a:pt x="8150" y="42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18" name="Freeform 199"/>
            <p:cNvSpPr>
              <a:spLocks/>
            </p:cNvSpPr>
            <p:nvPr/>
          </p:nvSpPr>
          <p:spPr bwMode="auto">
            <a:xfrm>
              <a:off x="2842" y="1932"/>
              <a:ext cx="99" cy="14"/>
            </a:xfrm>
            <a:custGeom>
              <a:avLst/>
              <a:gdLst>
                <a:gd name="T0" fmla="*/ 99 w 99"/>
                <a:gd name="T1" fmla="*/ 14 h 14"/>
                <a:gd name="T2" fmla="*/ 0 w 99"/>
                <a:gd name="T3" fmla="*/ 0 h 14"/>
                <a:gd name="T4" fmla="*/ 0 60000 65536"/>
                <a:gd name="T5" fmla="*/ 0 60000 65536"/>
                <a:gd name="T6" fmla="*/ 0 w 99"/>
                <a:gd name="T7" fmla="*/ 0 h 14"/>
                <a:gd name="T8" fmla="*/ 99 w 99"/>
                <a:gd name="T9" fmla="*/ 14 h 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" h="14">
                  <a:moveTo>
                    <a:pt x="99" y="14"/>
                  </a:moveTo>
                  <a:cubicBezTo>
                    <a:pt x="65" y="12"/>
                    <a:pt x="32" y="7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0997" name="Rectangle 200"/>
          <p:cNvSpPr>
            <a:spLocks noChangeArrowheads="1"/>
          </p:cNvSpPr>
          <p:nvPr/>
        </p:nvSpPr>
        <p:spPr bwMode="auto">
          <a:xfrm>
            <a:off x="6121400" y="342900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参照</a:t>
            </a:r>
            <a:endParaRPr lang="en-US" altLang="ja-JP"/>
          </a:p>
        </p:txBody>
      </p:sp>
      <p:sp>
        <p:nvSpPr>
          <p:cNvPr id="80998" name="Rectangle 201"/>
          <p:cNvSpPr>
            <a:spLocks noChangeArrowheads="1"/>
          </p:cNvSpPr>
          <p:nvPr/>
        </p:nvSpPr>
        <p:spPr bwMode="auto">
          <a:xfrm>
            <a:off x="1905000" y="320040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構築</a:t>
            </a:r>
            <a:endParaRPr lang="en-US" altLang="ja-JP"/>
          </a:p>
        </p:txBody>
      </p:sp>
      <p:sp>
        <p:nvSpPr>
          <p:cNvPr id="80999" name="Rectangle 202"/>
          <p:cNvSpPr>
            <a:spLocks noChangeArrowheads="1"/>
          </p:cNvSpPr>
          <p:nvPr/>
        </p:nvSpPr>
        <p:spPr bwMode="auto">
          <a:xfrm>
            <a:off x="3124200" y="3535363"/>
            <a:ext cx="182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検索結果を反映</a:t>
            </a:r>
            <a:endParaRPr lang="en-US" altLang="ja-JP"/>
          </a:p>
        </p:txBody>
      </p:sp>
      <p:sp>
        <p:nvSpPr>
          <p:cNvPr id="81000" name="Rectangle 203"/>
          <p:cNvSpPr>
            <a:spLocks noChangeArrowheads="1"/>
          </p:cNvSpPr>
          <p:nvPr/>
        </p:nvSpPr>
        <p:spPr bwMode="auto">
          <a:xfrm>
            <a:off x="5940425" y="1949450"/>
            <a:ext cx="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ja-JP"/>
          </a:p>
        </p:txBody>
      </p:sp>
      <p:grpSp>
        <p:nvGrpSpPr>
          <p:cNvPr id="81001" name="Group 204"/>
          <p:cNvGrpSpPr>
            <a:grpSpLocks/>
          </p:cNvGrpSpPr>
          <p:nvPr/>
        </p:nvGrpSpPr>
        <p:grpSpPr bwMode="auto">
          <a:xfrm>
            <a:off x="2085975" y="4267200"/>
            <a:ext cx="123825" cy="84138"/>
            <a:chOff x="1376" y="3289"/>
            <a:chExt cx="78" cy="53"/>
          </a:xfrm>
        </p:grpSpPr>
        <p:sp>
          <p:nvSpPr>
            <p:cNvPr id="81013" name="Oval 205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81014" name="Oval 206"/>
            <p:cNvSpPr>
              <a:spLocks noChangeArrowheads="1"/>
            </p:cNvSpPr>
            <p:nvPr/>
          </p:nvSpPr>
          <p:spPr bwMode="auto">
            <a:xfrm>
              <a:off x="1376" y="3289"/>
              <a:ext cx="78" cy="53"/>
            </a:xfrm>
            <a:prstGeom prst="ellipse">
              <a:avLst/>
            </a:prstGeom>
            <a:noFill/>
            <a:ln w="9525" cap="rnd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81002" name="Line 207"/>
          <p:cNvSpPr>
            <a:spLocks noChangeShapeType="1"/>
          </p:cNvSpPr>
          <p:nvPr/>
        </p:nvSpPr>
        <p:spPr bwMode="auto">
          <a:xfrm>
            <a:off x="1828800" y="3200400"/>
            <a:ext cx="0" cy="533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003" name="Line 208"/>
          <p:cNvSpPr>
            <a:spLocks noChangeShapeType="1"/>
          </p:cNvSpPr>
          <p:nvPr/>
        </p:nvSpPr>
        <p:spPr bwMode="auto">
          <a:xfrm>
            <a:off x="5943600" y="3200400"/>
            <a:ext cx="0" cy="762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004" name="Line 209"/>
          <p:cNvSpPr>
            <a:spLocks noChangeShapeType="1"/>
          </p:cNvSpPr>
          <p:nvPr/>
        </p:nvSpPr>
        <p:spPr bwMode="auto">
          <a:xfrm>
            <a:off x="3810000" y="2133600"/>
            <a:ext cx="4572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005" name="Rectangle 210"/>
          <p:cNvSpPr>
            <a:spLocks noChangeArrowheads="1"/>
          </p:cNvSpPr>
          <p:nvPr/>
        </p:nvSpPr>
        <p:spPr bwMode="auto">
          <a:xfrm>
            <a:off x="3429000" y="2209800"/>
            <a:ext cx="10445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キーワード</a:t>
            </a:r>
            <a:endParaRPr lang="en-US" altLang="ja-JP"/>
          </a:p>
        </p:txBody>
      </p:sp>
      <p:sp>
        <p:nvSpPr>
          <p:cNvPr id="81006" name="Line 211"/>
          <p:cNvSpPr>
            <a:spLocks noChangeShapeType="1"/>
          </p:cNvSpPr>
          <p:nvPr/>
        </p:nvSpPr>
        <p:spPr bwMode="auto">
          <a:xfrm>
            <a:off x="4191000" y="1828800"/>
            <a:ext cx="990600" cy="914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007" name="Rectangle 212"/>
          <p:cNvSpPr>
            <a:spLocks noChangeArrowheads="1"/>
          </p:cNvSpPr>
          <p:nvPr/>
        </p:nvSpPr>
        <p:spPr bwMode="auto">
          <a:xfrm>
            <a:off x="4589463" y="2243138"/>
            <a:ext cx="820737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/>
              <a:t>検索結果</a:t>
            </a:r>
            <a:endParaRPr lang="en-US" altLang="ja-JP" sz="1600"/>
          </a:p>
        </p:txBody>
      </p:sp>
      <p:sp>
        <p:nvSpPr>
          <p:cNvPr id="81008" name="Line 213"/>
          <p:cNvSpPr>
            <a:spLocks noChangeShapeType="1"/>
          </p:cNvSpPr>
          <p:nvPr/>
        </p:nvSpPr>
        <p:spPr bwMode="auto">
          <a:xfrm flipH="1">
            <a:off x="2514600" y="2133600"/>
            <a:ext cx="6096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009" name="Freeform 214"/>
          <p:cNvSpPr>
            <a:spLocks noEditPoints="1"/>
          </p:cNvSpPr>
          <p:nvPr/>
        </p:nvSpPr>
        <p:spPr bwMode="auto">
          <a:xfrm>
            <a:off x="4022725" y="1641475"/>
            <a:ext cx="2301875" cy="1101725"/>
          </a:xfrm>
          <a:custGeom>
            <a:avLst/>
            <a:gdLst>
              <a:gd name="T0" fmla="*/ 2147483647 w 1259"/>
              <a:gd name="T1" fmla="*/ 0 h 836"/>
              <a:gd name="T2" fmla="*/ 2147483647 w 1259"/>
              <a:gd name="T3" fmla="*/ 2147483647 h 836"/>
              <a:gd name="T4" fmla="*/ 2147483647 w 1259"/>
              <a:gd name="T5" fmla="*/ 2147483647 h 836"/>
              <a:gd name="T6" fmla="*/ 2147483647 w 1259"/>
              <a:gd name="T7" fmla="*/ 2147483647 h 836"/>
              <a:gd name="T8" fmla="*/ 2147483647 w 1259"/>
              <a:gd name="T9" fmla="*/ 2147483647 h 836"/>
              <a:gd name="T10" fmla="*/ 2147483647 w 1259"/>
              <a:gd name="T11" fmla="*/ 2147483647 h 836"/>
              <a:gd name="T12" fmla="*/ 2147483647 w 1259"/>
              <a:gd name="T13" fmla="*/ 2147483647 h 836"/>
              <a:gd name="T14" fmla="*/ 2147483647 w 1259"/>
              <a:gd name="T15" fmla="*/ 2147483647 h 836"/>
              <a:gd name="T16" fmla="*/ 2147483647 w 1259"/>
              <a:gd name="T17" fmla="*/ 2147483647 h 836"/>
              <a:gd name="T18" fmla="*/ 2147483647 w 1259"/>
              <a:gd name="T19" fmla="*/ 2147483647 h 836"/>
              <a:gd name="T20" fmla="*/ 2147483647 w 1259"/>
              <a:gd name="T21" fmla="*/ 2147483647 h 836"/>
              <a:gd name="T22" fmla="*/ 2147483647 w 1259"/>
              <a:gd name="T23" fmla="*/ 2147483647 h 836"/>
              <a:gd name="T24" fmla="*/ 2147483647 w 1259"/>
              <a:gd name="T25" fmla="*/ 2147483647 h 836"/>
              <a:gd name="T26" fmla="*/ 2147483647 w 1259"/>
              <a:gd name="T27" fmla="*/ 2147483647 h 836"/>
              <a:gd name="T28" fmla="*/ 2147483647 w 1259"/>
              <a:gd name="T29" fmla="*/ 2147483647 h 836"/>
              <a:gd name="T30" fmla="*/ 2147483647 w 1259"/>
              <a:gd name="T31" fmla="*/ 2147483647 h 836"/>
              <a:gd name="T32" fmla="*/ 2147483647 w 1259"/>
              <a:gd name="T33" fmla="*/ 2147483647 h 836"/>
              <a:gd name="T34" fmla="*/ 2147483647 w 1259"/>
              <a:gd name="T35" fmla="*/ 2147483647 h 836"/>
              <a:gd name="T36" fmla="*/ 2147483647 w 1259"/>
              <a:gd name="T37" fmla="*/ 2147483647 h 836"/>
              <a:gd name="T38" fmla="*/ 2147483647 w 1259"/>
              <a:gd name="T39" fmla="*/ 2147483647 h 836"/>
              <a:gd name="T40" fmla="*/ 2147483647 w 1259"/>
              <a:gd name="T41" fmla="*/ 2147483647 h 836"/>
              <a:gd name="T42" fmla="*/ 2147483647 w 1259"/>
              <a:gd name="T43" fmla="*/ 2147483647 h 836"/>
              <a:gd name="T44" fmla="*/ 2147483647 w 1259"/>
              <a:gd name="T45" fmla="*/ 2147483647 h 836"/>
              <a:gd name="T46" fmla="*/ 2147483647 w 1259"/>
              <a:gd name="T47" fmla="*/ 2147483647 h 836"/>
              <a:gd name="T48" fmla="*/ 2147483647 w 1259"/>
              <a:gd name="T49" fmla="*/ 2147483647 h 836"/>
              <a:gd name="T50" fmla="*/ 2147483647 w 1259"/>
              <a:gd name="T51" fmla="*/ 2147483647 h 836"/>
              <a:gd name="T52" fmla="*/ 2147483647 w 1259"/>
              <a:gd name="T53" fmla="*/ 2147483647 h 836"/>
              <a:gd name="T54" fmla="*/ 2147483647 w 1259"/>
              <a:gd name="T55" fmla="*/ 2147483647 h 836"/>
              <a:gd name="T56" fmla="*/ 2147483647 w 1259"/>
              <a:gd name="T57" fmla="*/ 2147483647 h 836"/>
              <a:gd name="T58" fmla="*/ 2147483647 w 1259"/>
              <a:gd name="T59" fmla="*/ 2147483647 h 836"/>
              <a:gd name="T60" fmla="*/ 2147483647 w 1259"/>
              <a:gd name="T61" fmla="*/ 2147483647 h 836"/>
              <a:gd name="T62" fmla="*/ 2147483647 w 1259"/>
              <a:gd name="T63" fmla="*/ 2147483647 h 836"/>
              <a:gd name="T64" fmla="*/ 2147483647 w 1259"/>
              <a:gd name="T65" fmla="*/ 2147483647 h 836"/>
              <a:gd name="T66" fmla="*/ 2147483647 w 1259"/>
              <a:gd name="T67" fmla="*/ 2147483647 h 836"/>
              <a:gd name="T68" fmla="*/ 2147483647 w 1259"/>
              <a:gd name="T69" fmla="*/ 2147483647 h 836"/>
              <a:gd name="T70" fmla="*/ 2147483647 w 1259"/>
              <a:gd name="T71" fmla="*/ 2147483647 h 836"/>
              <a:gd name="T72" fmla="*/ 2147483647 w 1259"/>
              <a:gd name="T73" fmla="*/ 2147483647 h 836"/>
              <a:gd name="T74" fmla="*/ 2147483647 w 1259"/>
              <a:gd name="T75" fmla="*/ 2147483647 h 836"/>
              <a:gd name="T76" fmla="*/ 2147483647 w 1259"/>
              <a:gd name="T77" fmla="*/ 2147483647 h 836"/>
              <a:gd name="T78" fmla="*/ 2147483647 w 1259"/>
              <a:gd name="T79" fmla="*/ 2147483647 h 836"/>
              <a:gd name="T80" fmla="*/ 2147483647 w 1259"/>
              <a:gd name="T81" fmla="*/ 2147483647 h 836"/>
              <a:gd name="T82" fmla="*/ 2147483647 w 1259"/>
              <a:gd name="T83" fmla="*/ 2147483647 h 836"/>
              <a:gd name="T84" fmla="*/ 2147483647 w 1259"/>
              <a:gd name="T85" fmla="*/ 2147483647 h 836"/>
              <a:gd name="T86" fmla="*/ 2147483647 w 1259"/>
              <a:gd name="T87" fmla="*/ 2147483647 h 836"/>
              <a:gd name="T88" fmla="*/ 2147483647 w 1259"/>
              <a:gd name="T89" fmla="*/ 2147483647 h 836"/>
              <a:gd name="T90" fmla="*/ 2147483647 w 1259"/>
              <a:gd name="T91" fmla="*/ 2147483647 h 836"/>
              <a:gd name="T92" fmla="*/ 2147483647 w 1259"/>
              <a:gd name="T93" fmla="*/ 2147483647 h 836"/>
              <a:gd name="T94" fmla="*/ 2147483647 w 1259"/>
              <a:gd name="T95" fmla="*/ 2147483647 h 836"/>
              <a:gd name="T96" fmla="*/ 2147483647 w 1259"/>
              <a:gd name="T97" fmla="*/ 2147483647 h 836"/>
              <a:gd name="T98" fmla="*/ 2147483647 w 1259"/>
              <a:gd name="T99" fmla="*/ 2147483647 h 836"/>
              <a:gd name="T100" fmla="*/ 0 w 1259"/>
              <a:gd name="T101" fmla="*/ 2147483647 h 836"/>
              <a:gd name="T102" fmla="*/ 2147483647 w 1259"/>
              <a:gd name="T103" fmla="*/ 2147483647 h 836"/>
              <a:gd name="T104" fmla="*/ 2147483647 w 1259"/>
              <a:gd name="T105" fmla="*/ 2147483647 h 8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59"/>
              <a:gd name="T160" fmla="*/ 0 h 836"/>
              <a:gd name="T161" fmla="*/ 1259 w 1259"/>
              <a:gd name="T162" fmla="*/ 836 h 8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59" h="836">
                <a:moveTo>
                  <a:pt x="1" y="0"/>
                </a:moveTo>
                <a:lnTo>
                  <a:pt x="66" y="0"/>
                </a:lnTo>
                <a:lnTo>
                  <a:pt x="132" y="0"/>
                </a:lnTo>
                <a:lnTo>
                  <a:pt x="197" y="1"/>
                </a:lnTo>
                <a:lnTo>
                  <a:pt x="262" y="2"/>
                </a:lnTo>
                <a:lnTo>
                  <a:pt x="326" y="4"/>
                </a:lnTo>
                <a:lnTo>
                  <a:pt x="389" y="7"/>
                </a:lnTo>
                <a:lnTo>
                  <a:pt x="420" y="9"/>
                </a:lnTo>
                <a:lnTo>
                  <a:pt x="451" y="11"/>
                </a:lnTo>
                <a:lnTo>
                  <a:pt x="481" y="14"/>
                </a:lnTo>
                <a:lnTo>
                  <a:pt x="511" y="17"/>
                </a:lnTo>
                <a:lnTo>
                  <a:pt x="541" y="20"/>
                </a:lnTo>
                <a:lnTo>
                  <a:pt x="570" y="24"/>
                </a:lnTo>
                <a:lnTo>
                  <a:pt x="599" y="29"/>
                </a:lnTo>
                <a:lnTo>
                  <a:pt x="627" y="33"/>
                </a:lnTo>
                <a:lnTo>
                  <a:pt x="655" y="39"/>
                </a:lnTo>
                <a:lnTo>
                  <a:pt x="682" y="44"/>
                </a:lnTo>
                <a:lnTo>
                  <a:pt x="708" y="51"/>
                </a:lnTo>
                <a:lnTo>
                  <a:pt x="734" y="58"/>
                </a:lnTo>
                <a:lnTo>
                  <a:pt x="760" y="66"/>
                </a:lnTo>
                <a:lnTo>
                  <a:pt x="785" y="74"/>
                </a:lnTo>
                <a:lnTo>
                  <a:pt x="809" y="83"/>
                </a:lnTo>
                <a:lnTo>
                  <a:pt x="832" y="92"/>
                </a:lnTo>
                <a:lnTo>
                  <a:pt x="855" y="103"/>
                </a:lnTo>
                <a:lnTo>
                  <a:pt x="877" y="114"/>
                </a:lnTo>
                <a:lnTo>
                  <a:pt x="898" y="126"/>
                </a:lnTo>
                <a:lnTo>
                  <a:pt x="918" y="139"/>
                </a:lnTo>
                <a:lnTo>
                  <a:pt x="938" y="153"/>
                </a:lnTo>
                <a:lnTo>
                  <a:pt x="956" y="167"/>
                </a:lnTo>
                <a:lnTo>
                  <a:pt x="974" y="182"/>
                </a:lnTo>
                <a:lnTo>
                  <a:pt x="991" y="199"/>
                </a:lnTo>
                <a:lnTo>
                  <a:pt x="1007" y="215"/>
                </a:lnTo>
                <a:lnTo>
                  <a:pt x="1023" y="233"/>
                </a:lnTo>
                <a:lnTo>
                  <a:pt x="1037" y="251"/>
                </a:lnTo>
                <a:lnTo>
                  <a:pt x="1051" y="269"/>
                </a:lnTo>
                <a:lnTo>
                  <a:pt x="1065" y="289"/>
                </a:lnTo>
                <a:lnTo>
                  <a:pt x="1077" y="308"/>
                </a:lnTo>
                <a:lnTo>
                  <a:pt x="1089" y="329"/>
                </a:lnTo>
                <a:lnTo>
                  <a:pt x="1100" y="350"/>
                </a:lnTo>
                <a:lnTo>
                  <a:pt x="1111" y="371"/>
                </a:lnTo>
                <a:lnTo>
                  <a:pt x="1121" y="393"/>
                </a:lnTo>
                <a:lnTo>
                  <a:pt x="1131" y="415"/>
                </a:lnTo>
                <a:lnTo>
                  <a:pt x="1140" y="437"/>
                </a:lnTo>
                <a:lnTo>
                  <a:pt x="1149" y="460"/>
                </a:lnTo>
                <a:lnTo>
                  <a:pt x="1157" y="483"/>
                </a:lnTo>
                <a:lnTo>
                  <a:pt x="1165" y="507"/>
                </a:lnTo>
                <a:lnTo>
                  <a:pt x="1173" y="531"/>
                </a:lnTo>
                <a:lnTo>
                  <a:pt x="1187" y="579"/>
                </a:lnTo>
                <a:lnTo>
                  <a:pt x="1200" y="629"/>
                </a:lnTo>
                <a:lnTo>
                  <a:pt x="1212" y="679"/>
                </a:lnTo>
                <a:lnTo>
                  <a:pt x="1224" y="734"/>
                </a:lnTo>
                <a:lnTo>
                  <a:pt x="1185" y="742"/>
                </a:lnTo>
                <a:lnTo>
                  <a:pt x="1173" y="688"/>
                </a:lnTo>
                <a:lnTo>
                  <a:pt x="1161" y="639"/>
                </a:lnTo>
                <a:lnTo>
                  <a:pt x="1148" y="591"/>
                </a:lnTo>
                <a:lnTo>
                  <a:pt x="1135" y="543"/>
                </a:lnTo>
                <a:lnTo>
                  <a:pt x="1127" y="520"/>
                </a:lnTo>
                <a:lnTo>
                  <a:pt x="1120" y="497"/>
                </a:lnTo>
                <a:lnTo>
                  <a:pt x="1112" y="475"/>
                </a:lnTo>
                <a:lnTo>
                  <a:pt x="1103" y="453"/>
                </a:lnTo>
                <a:lnTo>
                  <a:pt x="1094" y="431"/>
                </a:lnTo>
                <a:lnTo>
                  <a:pt x="1085" y="410"/>
                </a:lnTo>
                <a:lnTo>
                  <a:pt x="1075" y="389"/>
                </a:lnTo>
                <a:lnTo>
                  <a:pt x="1065" y="369"/>
                </a:lnTo>
                <a:lnTo>
                  <a:pt x="1055" y="349"/>
                </a:lnTo>
                <a:lnTo>
                  <a:pt x="1043" y="330"/>
                </a:lnTo>
                <a:lnTo>
                  <a:pt x="1032" y="311"/>
                </a:lnTo>
                <a:lnTo>
                  <a:pt x="1019" y="293"/>
                </a:lnTo>
                <a:lnTo>
                  <a:pt x="1006" y="276"/>
                </a:lnTo>
                <a:lnTo>
                  <a:pt x="993" y="259"/>
                </a:lnTo>
                <a:lnTo>
                  <a:pt x="979" y="243"/>
                </a:lnTo>
                <a:lnTo>
                  <a:pt x="964" y="228"/>
                </a:lnTo>
                <a:lnTo>
                  <a:pt x="948" y="213"/>
                </a:lnTo>
                <a:lnTo>
                  <a:pt x="932" y="199"/>
                </a:lnTo>
                <a:lnTo>
                  <a:pt x="915" y="185"/>
                </a:lnTo>
                <a:lnTo>
                  <a:pt x="897" y="173"/>
                </a:lnTo>
                <a:lnTo>
                  <a:pt x="878" y="161"/>
                </a:lnTo>
                <a:lnTo>
                  <a:pt x="859" y="150"/>
                </a:lnTo>
                <a:lnTo>
                  <a:pt x="838" y="139"/>
                </a:lnTo>
                <a:lnTo>
                  <a:pt x="817" y="129"/>
                </a:lnTo>
                <a:lnTo>
                  <a:pt x="795" y="120"/>
                </a:lnTo>
                <a:lnTo>
                  <a:pt x="772" y="112"/>
                </a:lnTo>
                <a:lnTo>
                  <a:pt x="748" y="104"/>
                </a:lnTo>
                <a:lnTo>
                  <a:pt x="724" y="97"/>
                </a:lnTo>
                <a:lnTo>
                  <a:pt x="699" y="90"/>
                </a:lnTo>
                <a:lnTo>
                  <a:pt x="673" y="84"/>
                </a:lnTo>
                <a:lnTo>
                  <a:pt x="647" y="78"/>
                </a:lnTo>
                <a:lnTo>
                  <a:pt x="620" y="73"/>
                </a:lnTo>
                <a:lnTo>
                  <a:pt x="593" y="68"/>
                </a:lnTo>
                <a:lnTo>
                  <a:pt x="565" y="64"/>
                </a:lnTo>
                <a:lnTo>
                  <a:pt x="536" y="60"/>
                </a:lnTo>
                <a:lnTo>
                  <a:pt x="507" y="57"/>
                </a:lnTo>
                <a:lnTo>
                  <a:pt x="478" y="54"/>
                </a:lnTo>
                <a:lnTo>
                  <a:pt x="448" y="51"/>
                </a:lnTo>
                <a:lnTo>
                  <a:pt x="418" y="49"/>
                </a:lnTo>
                <a:lnTo>
                  <a:pt x="387" y="47"/>
                </a:lnTo>
                <a:lnTo>
                  <a:pt x="325" y="44"/>
                </a:lnTo>
                <a:lnTo>
                  <a:pt x="261" y="42"/>
                </a:lnTo>
                <a:lnTo>
                  <a:pt x="197" y="41"/>
                </a:lnTo>
                <a:lnTo>
                  <a:pt x="132" y="40"/>
                </a:lnTo>
                <a:lnTo>
                  <a:pt x="66" y="40"/>
                </a:lnTo>
                <a:lnTo>
                  <a:pt x="0" y="40"/>
                </a:lnTo>
                <a:lnTo>
                  <a:pt x="1" y="0"/>
                </a:lnTo>
                <a:close/>
                <a:moveTo>
                  <a:pt x="1259" y="706"/>
                </a:moveTo>
                <a:lnTo>
                  <a:pt x="1226" y="836"/>
                </a:lnTo>
                <a:lnTo>
                  <a:pt x="1142" y="731"/>
                </a:lnTo>
                <a:lnTo>
                  <a:pt x="1259" y="706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010" name="Rectangle 215"/>
          <p:cNvSpPr>
            <a:spLocks noChangeArrowheads="1"/>
          </p:cNvSpPr>
          <p:nvPr/>
        </p:nvSpPr>
        <p:spPr bwMode="auto">
          <a:xfrm>
            <a:off x="5526088" y="1752600"/>
            <a:ext cx="6461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00"/>
                </a:solidFill>
              </a:rPr>
              <a:t>評価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1011" name="Rectangle 216"/>
          <p:cNvSpPr>
            <a:spLocks noChangeArrowheads="1"/>
          </p:cNvSpPr>
          <p:nvPr/>
        </p:nvSpPr>
        <p:spPr bwMode="auto">
          <a:xfrm>
            <a:off x="3276600" y="5318125"/>
            <a:ext cx="1039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/>
              <a:t>バージョン２</a:t>
            </a:r>
            <a:endParaRPr lang="en-US" altLang="ja-JP" sz="1600" b="1"/>
          </a:p>
        </p:txBody>
      </p:sp>
      <p:sp>
        <p:nvSpPr>
          <p:cNvPr id="81012" name="Rectangle 217"/>
          <p:cNvSpPr>
            <a:spLocks noChangeArrowheads="1"/>
          </p:cNvSpPr>
          <p:nvPr/>
        </p:nvSpPr>
        <p:spPr bwMode="auto">
          <a:xfrm>
            <a:off x="5410200" y="5318125"/>
            <a:ext cx="1046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/>
              <a:t>バージョン</a:t>
            </a:r>
            <a:r>
              <a:rPr lang="en-US" altLang="ja-JP" sz="1600" b="1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2357438" y="2762250"/>
            <a:ext cx="4714875" cy="1000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AutoShape 273"/>
          <p:cNvSpPr>
            <a:spLocks noChangeArrowheads="1"/>
          </p:cNvSpPr>
          <p:nvPr/>
        </p:nvSpPr>
        <p:spPr bwMode="auto">
          <a:xfrm>
            <a:off x="4429125" y="4548188"/>
            <a:ext cx="642938" cy="571500"/>
          </a:xfrm>
          <a:prstGeom prst="smileyFace">
            <a:avLst>
              <a:gd name="adj" fmla="val 465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00313" y="2476500"/>
            <a:ext cx="1785937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/>
              <a:t>DODDLE-OWL</a:t>
            </a:r>
            <a:endParaRPr lang="ja-JP" altLang="en-US" dirty="0"/>
          </a:p>
        </p:txBody>
      </p:sp>
      <p:sp>
        <p:nvSpPr>
          <p:cNvPr id="81925" name="テキスト ボックス 6"/>
          <p:cNvSpPr txBox="1">
            <a:spLocks noChangeArrowheads="1"/>
          </p:cNvSpPr>
          <p:nvPr/>
        </p:nvSpPr>
        <p:spPr bwMode="auto">
          <a:xfrm>
            <a:off x="0" y="3714750"/>
            <a:ext cx="2928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/>
              <a:t>（株）ギャラクシー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エクスプレス社（</a:t>
            </a:r>
            <a:r>
              <a:rPr lang="en-US" altLang="ja-JP" sz="2000"/>
              <a:t>GX</a:t>
            </a:r>
            <a:r>
              <a:rPr lang="ja-JP" altLang="en-US" sz="2000"/>
              <a:t>社）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ロケット運用に関する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日本語文書（</a:t>
            </a:r>
            <a:r>
              <a:rPr lang="en-US" altLang="ja-JP" sz="2000"/>
              <a:t>2,484</a:t>
            </a:r>
            <a:r>
              <a:rPr lang="ja-JP" altLang="en-US" sz="2000"/>
              <a:t>）</a:t>
            </a:r>
            <a:endParaRPr lang="en-US" altLang="ja-JP" sz="2000"/>
          </a:p>
        </p:txBody>
      </p:sp>
      <p:grpSp>
        <p:nvGrpSpPr>
          <p:cNvPr id="81926" name="Group 4"/>
          <p:cNvGrpSpPr>
            <a:grpSpLocks/>
          </p:cNvGrpSpPr>
          <p:nvPr/>
        </p:nvGrpSpPr>
        <p:grpSpPr bwMode="auto">
          <a:xfrm>
            <a:off x="571500" y="2762250"/>
            <a:ext cx="1071563" cy="1000125"/>
            <a:chOff x="249" y="2118"/>
            <a:chExt cx="788" cy="855"/>
          </a:xfrm>
        </p:grpSpPr>
        <p:grpSp>
          <p:nvGrpSpPr>
            <p:cNvPr id="81962" name="Group 5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81993" name="Rectangle 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1994" name="Rectangle 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1995" name="Line 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6" name="Line 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7" name="Line 1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8" name="Line 1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9" name="Line 1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000" name="Line 1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001" name="Line 1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1963" name="Group 15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81984" name="Rectangle 1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1985" name="Rectangle 1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1986" name="Line 1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7" name="Line 1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8" name="Line 2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9" name="Line 2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0" name="Line 2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1" name="Line 2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92" name="Line 2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1964" name="Group 25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81975" name="Rectangle 2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1976" name="Rectangle 2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1977" name="Line 2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8" name="Line 2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9" name="Line 3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0" name="Line 3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1" name="Line 3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2" name="Line 3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83" name="Line 3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1965" name="Group 35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81966" name="Rectangle 3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1967" name="Rectangle 3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1968" name="Line 3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69" name="Line 3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0" name="Line 4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1" name="Line 4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2" name="Line 4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3" name="Line 4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1974" name="Line 4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47" name="右矢印 46"/>
          <p:cNvSpPr/>
          <p:nvPr/>
        </p:nvSpPr>
        <p:spPr>
          <a:xfrm>
            <a:off x="1714500" y="3048000"/>
            <a:ext cx="571500" cy="500063"/>
          </a:xfrm>
          <a:prstGeom prst="right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8" name="上下矢印 47"/>
          <p:cNvSpPr/>
          <p:nvPr/>
        </p:nvSpPr>
        <p:spPr>
          <a:xfrm>
            <a:off x="4500563" y="3762375"/>
            <a:ext cx="484187" cy="715963"/>
          </a:xfrm>
          <a:prstGeom prst="upDown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143750" y="3048000"/>
            <a:ext cx="571500" cy="500063"/>
          </a:xfrm>
          <a:prstGeom prst="right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2357438" y="2976563"/>
            <a:ext cx="1285875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入力語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選択</a:t>
            </a:r>
          </a:p>
        </p:txBody>
      </p:sp>
      <p:sp>
        <p:nvSpPr>
          <p:cNvPr id="51" name="円/楕円 50"/>
          <p:cNvSpPr/>
          <p:nvPr/>
        </p:nvSpPr>
        <p:spPr>
          <a:xfrm>
            <a:off x="4000500" y="2976563"/>
            <a:ext cx="1643063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入力概念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選択</a:t>
            </a:r>
          </a:p>
        </p:txBody>
      </p:sp>
      <p:sp>
        <p:nvSpPr>
          <p:cNvPr id="52" name="円/楕円 51"/>
          <p:cNvSpPr/>
          <p:nvPr/>
        </p:nvSpPr>
        <p:spPr>
          <a:xfrm>
            <a:off x="5929313" y="2976563"/>
            <a:ext cx="1143000" cy="571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/>
              <a:t>階層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構築</a:t>
            </a:r>
          </a:p>
        </p:txBody>
      </p:sp>
      <p:sp>
        <p:nvSpPr>
          <p:cNvPr id="81933" name="テキスト ボックス 59"/>
          <p:cNvSpPr txBox="1">
            <a:spLocks noChangeArrowheads="1"/>
          </p:cNvSpPr>
          <p:nvPr/>
        </p:nvSpPr>
        <p:spPr bwMode="auto">
          <a:xfrm>
            <a:off x="4071938" y="5072063"/>
            <a:ext cx="1357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/>
              <a:t>ユーザ</a:t>
            </a:r>
            <a:endParaRPr lang="en-US" altLang="ja-JP" sz="2000"/>
          </a:p>
        </p:txBody>
      </p:sp>
      <p:grpSp>
        <p:nvGrpSpPr>
          <p:cNvPr id="81934" name="Group 329"/>
          <p:cNvGrpSpPr>
            <a:grpSpLocks/>
          </p:cNvGrpSpPr>
          <p:nvPr/>
        </p:nvGrpSpPr>
        <p:grpSpPr bwMode="auto">
          <a:xfrm>
            <a:off x="7643813" y="2833688"/>
            <a:ext cx="1285875" cy="857250"/>
            <a:chOff x="2112" y="2928"/>
            <a:chExt cx="549" cy="319"/>
          </a:xfrm>
        </p:grpSpPr>
        <p:sp>
          <p:nvSpPr>
            <p:cNvPr id="55" name="Oval 160"/>
            <p:cNvSpPr>
              <a:spLocks noChangeArrowheads="1"/>
            </p:cNvSpPr>
            <p:nvPr/>
          </p:nvSpPr>
          <p:spPr bwMode="auto">
            <a:xfrm>
              <a:off x="2376" y="2928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162"/>
            <p:cNvSpPr>
              <a:spLocks noChangeArrowheads="1"/>
            </p:cNvSpPr>
            <p:nvPr/>
          </p:nvSpPr>
          <p:spPr bwMode="auto">
            <a:xfrm>
              <a:off x="2505" y="3024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163"/>
            <p:cNvSpPr>
              <a:spLocks noChangeArrowheads="1"/>
            </p:cNvSpPr>
            <p:nvPr/>
          </p:nvSpPr>
          <p:spPr bwMode="auto">
            <a:xfrm>
              <a:off x="2598" y="3102"/>
              <a:ext cx="63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44" name="AutoShape 164"/>
            <p:cNvCxnSpPr>
              <a:cxnSpLocks noChangeShapeType="1"/>
              <a:stCxn id="56" idx="1"/>
              <a:endCxn id="55" idx="4"/>
            </p:cNvCxnSpPr>
            <p:nvPr/>
          </p:nvCxnSpPr>
          <p:spPr bwMode="auto">
            <a:xfrm flipH="1" flipV="1">
              <a:off x="2408" y="2959"/>
              <a:ext cx="106" cy="70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5" name="AutoShape 166"/>
            <p:cNvCxnSpPr>
              <a:cxnSpLocks noChangeShapeType="1"/>
              <a:stCxn id="57" idx="0"/>
              <a:endCxn id="56" idx="4"/>
            </p:cNvCxnSpPr>
            <p:nvPr/>
          </p:nvCxnSpPr>
          <p:spPr bwMode="auto">
            <a:xfrm flipH="1" flipV="1">
              <a:off x="2537" y="3055"/>
              <a:ext cx="93" cy="47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7"/>
            <p:cNvSpPr>
              <a:spLocks noChangeArrowheads="1"/>
            </p:cNvSpPr>
            <p:nvPr/>
          </p:nvSpPr>
          <p:spPr bwMode="auto">
            <a:xfrm>
              <a:off x="2287" y="3009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47" name="AutoShape 169"/>
            <p:cNvCxnSpPr>
              <a:cxnSpLocks noChangeShapeType="1"/>
              <a:stCxn id="60" idx="0"/>
              <a:endCxn id="55" idx="4"/>
            </p:cNvCxnSpPr>
            <p:nvPr/>
          </p:nvCxnSpPr>
          <p:spPr bwMode="auto">
            <a:xfrm flipV="1">
              <a:off x="2319" y="2959"/>
              <a:ext cx="89" cy="50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71"/>
            <p:cNvSpPr>
              <a:spLocks noChangeArrowheads="1"/>
            </p:cNvSpPr>
            <p:nvPr/>
          </p:nvSpPr>
          <p:spPr bwMode="auto">
            <a:xfrm>
              <a:off x="2200" y="3087"/>
              <a:ext cx="62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49" name="AutoShape 172"/>
            <p:cNvCxnSpPr>
              <a:cxnSpLocks noChangeShapeType="1"/>
              <a:stCxn id="62" idx="0"/>
              <a:endCxn id="60" idx="4"/>
            </p:cNvCxnSpPr>
            <p:nvPr/>
          </p:nvCxnSpPr>
          <p:spPr bwMode="auto">
            <a:xfrm flipV="1">
              <a:off x="2231" y="3040"/>
              <a:ext cx="88" cy="47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173"/>
            <p:cNvSpPr>
              <a:spLocks noChangeArrowheads="1"/>
            </p:cNvSpPr>
            <p:nvPr/>
          </p:nvSpPr>
          <p:spPr bwMode="auto">
            <a:xfrm>
              <a:off x="2422" y="3107"/>
              <a:ext cx="63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51" name="AutoShape 174"/>
            <p:cNvCxnSpPr>
              <a:cxnSpLocks noChangeShapeType="1"/>
              <a:stCxn id="64" idx="0"/>
              <a:endCxn id="56" idx="4"/>
            </p:cNvCxnSpPr>
            <p:nvPr/>
          </p:nvCxnSpPr>
          <p:spPr bwMode="auto">
            <a:xfrm flipV="1">
              <a:off x="2454" y="3055"/>
              <a:ext cx="83" cy="52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175"/>
            <p:cNvSpPr>
              <a:spLocks noChangeArrowheads="1"/>
            </p:cNvSpPr>
            <p:nvPr/>
          </p:nvSpPr>
          <p:spPr bwMode="auto">
            <a:xfrm>
              <a:off x="2352" y="3192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53" name="AutoShape 176"/>
            <p:cNvCxnSpPr>
              <a:cxnSpLocks noChangeShapeType="1"/>
              <a:stCxn id="66" idx="0"/>
              <a:endCxn id="64" idx="4"/>
            </p:cNvCxnSpPr>
            <p:nvPr/>
          </p:nvCxnSpPr>
          <p:spPr bwMode="auto">
            <a:xfrm flipV="1">
              <a:off x="2383" y="3138"/>
              <a:ext cx="71" cy="54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177"/>
            <p:cNvSpPr>
              <a:spLocks noChangeArrowheads="1"/>
            </p:cNvSpPr>
            <p:nvPr/>
          </p:nvSpPr>
          <p:spPr bwMode="auto">
            <a:xfrm>
              <a:off x="2505" y="3199"/>
              <a:ext cx="62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55" name="AutoShape 178"/>
            <p:cNvCxnSpPr>
              <a:cxnSpLocks noChangeShapeType="1"/>
              <a:stCxn id="68" idx="0"/>
              <a:endCxn id="64" idx="4"/>
            </p:cNvCxnSpPr>
            <p:nvPr/>
          </p:nvCxnSpPr>
          <p:spPr bwMode="auto">
            <a:xfrm flipH="1" flipV="1">
              <a:off x="2454" y="3138"/>
              <a:ext cx="83" cy="61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79"/>
            <p:cNvSpPr>
              <a:spLocks noChangeArrowheads="1"/>
            </p:cNvSpPr>
            <p:nvPr/>
          </p:nvSpPr>
          <p:spPr bwMode="auto">
            <a:xfrm>
              <a:off x="2112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57" name="AutoShape 180"/>
            <p:cNvCxnSpPr>
              <a:cxnSpLocks noChangeShapeType="1"/>
              <a:stCxn id="70" idx="0"/>
              <a:endCxn id="62" idx="4"/>
            </p:cNvCxnSpPr>
            <p:nvPr/>
          </p:nvCxnSpPr>
          <p:spPr bwMode="auto">
            <a:xfrm flipV="1">
              <a:off x="2144" y="3118"/>
              <a:ext cx="87" cy="45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81"/>
            <p:cNvSpPr>
              <a:spLocks noChangeArrowheads="1"/>
            </p:cNvSpPr>
            <p:nvPr/>
          </p:nvSpPr>
          <p:spPr bwMode="auto">
            <a:xfrm>
              <a:off x="2287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59" name="AutoShape 182"/>
            <p:cNvCxnSpPr>
              <a:cxnSpLocks noChangeShapeType="1"/>
              <a:stCxn id="72" idx="0"/>
              <a:endCxn id="62" idx="4"/>
            </p:cNvCxnSpPr>
            <p:nvPr/>
          </p:nvCxnSpPr>
          <p:spPr bwMode="auto">
            <a:xfrm flipH="1" flipV="1">
              <a:off x="2231" y="3118"/>
              <a:ext cx="88" cy="45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Oval 327"/>
            <p:cNvSpPr>
              <a:spLocks noChangeArrowheads="1"/>
            </p:cNvSpPr>
            <p:nvPr/>
          </p:nvSpPr>
          <p:spPr bwMode="auto">
            <a:xfrm>
              <a:off x="2592" y="3216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1961" name="AutoShape 328"/>
            <p:cNvCxnSpPr>
              <a:cxnSpLocks noChangeShapeType="1"/>
              <a:stCxn id="74" idx="0"/>
              <a:endCxn id="57" idx="4"/>
            </p:cNvCxnSpPr>
            <p:nvPr/>
          </p:nvCxnSpPr>
          <p:spPr bwMode="auto">
            <a:xfrm flipV="1">
              <a:off x="2624" y="3134"/>
              <a:ext cx="6" cy="82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35" name="テキスト ボックス 82"/>
          <p:cNvSpPr txBox="1">
            <a:spLocks noChangeArrowheads="1"/>
          </p:cNvSpPr>
          <p:nvPr/>
        </p:nvSpPr>
        <p:spPr bwMode="auto">
          <a:xfrm>
            <a:off x="7000875" y="3714750"/>
            <a:ext cx="2143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/>
              <a:t>ロケット運用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オントロジー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における概念階層</a:t>
            </a:r>
            <a:endParaRPr lang="en-US" altLang="ja-JP" sz="2000"/>
          </a:p>
          <a:p>
            <a:pPr algn="ctr" eaLnBrk="1" hangingPunct="1"/>
            <a:r>
              <a:rPr lang="ja-JP" altLang="en-US" sz="2000"/>
              <a:t>（</a:t>
            </a:r>
            <a:r>
              <a:rPr lang="en-US" altLang="ja-JP" sz="2000"/>
              <a:t>34,451 </a:t>
            </a:r>
            <a:r>
              <a:rPr lang="ja-JP" altLang="en-US" sz="2000"/>
              <a:t>概念）</a:t>
            </a:r>
            <a:endParaRPr lang="en-US" altLang="ja-JP" sz="2000"/>
          </a:p>
        </p:txBody>
      </p:sp>
      <p:cxnSp>
        <p:nvCxnSpPr>
          <p:cNvPr id="77" name="直線矢印コネクタ 76"/>
          <p:cNvCxnSpPr>
            <a:stCxn id="50" idx="6"/>
            <a:endCxn id="51" idx="2"/>
          </p:cNvCxnSpPr>
          <p:nvPr/>
        </p:nvCxnSpPr>
        <p:spPr>
          <a:xfrm>
            <a:off x="3643313" y="3262313"/>
            <a:ext cx="357187" cy="158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1" idx="6"/>
            <a:endCxn id="52" idx="2"/>
          </p:cNvCxnSpPr>
          <p:nvPr/>
        </p:nvCxnSpPr>
        <p:spPr>
          <a:xfrm>
            <a:off x="5643563" y="3262313"/>
            <a:ext cx="285750" cy="158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8" name="テキスト ボックス 88"/>
          <p:cNvSpPr txBox="1">
            <a:spLocks noChangeArrowheads="1"/>
          </p:cNvSpPr>
          <p:nvPr/>
        </p:nvSpPr>
        <p:spPr bwMode="auto">
          <a:xfrm>
            <a:off x="3214688" y="3405188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/>
              <a:t>32,814 </a:t>
            </a:r>
            <a:r>
              <a:rPr lang="ja-JP" altLang="en-US"/>
              <a:t>語</a:t>
            </a:r>
            <a:endParaRPr lang="en-US" altLang="ja-JP"/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auto">
          <a:xfrm>
            <a:off x="4105275" y="1357313"/>
            <a:ext cx="1214438" cy="10001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400" b="1" kern="0" dirty="0">
                <a:solidFill>
                  <a:sysClr val="windowText" lastClr="000000"/>
                </a:solidFill>
              </a:rPr>
              <a:t>EDR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400" b="1" kern="0" dirty="0">
                <a:solidFill>
                  <a:sysClr val="windowText" lastClr="000000"/>
                </a:solidFill>
              </a:rPr>
              <a:t>（日本語汎用</a:t>
            </a:r>
            <a:endParaRPr kumimoji="0" lang="en-US" altLang="ja-JP" sz="1400" b="1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400" b="1" kern="0" dirty="0">
                <a:solidFill>
                  <a:sysClr val="windowText" lastClr="000000"/>
                </a:solidFill>
              </a:rPr>
              <a:t>オントロジー）</a:t>
            </a:r>
            <a:endParaRPr kumimoji="0" lang="en-US" altLang="ja-JP" sz="14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1940" name="直線矢印コネクタ 225"/>
          <p:cNvCxnSpPr>
            <a:cxnSpLocks noChangeShapeType="1"/>
            <a:stCxn id="2" idx="0"/>
            <a:endCxn id="80" idx="3"/>
          </p:cNvCxnSpPr>
          <p:nvPr/>
        </p:nvCxnSpPr>
        <p:spPr bwMode="auto">
          <a:xfrm rot="16200000" flipV="1">
            <a:off x="4510882" y="2558256"/>
            <a:ext cx="404812" cy="3175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下矢印 1"/>
          <p:cNvSpPr/>
          <p:nvPr/>
        </p:nvSpPr>
        <p:spPr>
          <a:xfrm>
            <a:off x="4267200" y="2209800"/>
            <a:ext cx="285750" cy="1571625"/>
          </a:xfrm>
          <a:prstGeom prst="upDown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" name="上下矢印 2"/>
          <p:cNvSpPr/>
          <p:nvPr/>
        </p:nvSpPr>
        <p:spPr>
          <a:xfrm>
            <a:off x="5124450" y="2209800"/>
            <a:ext cx="285750" cy="1571625"/>
          </a:xfrm>
          <a:prstGeom prst="upDown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52700" y="4710113"/>
            <a:ext cx="1143000" cy="35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キーワード</a:t>
            </a:r>
          </a:p>
        </p:txBody>
      </p:sp>
      <p:grpSp>
        <p:nvGrpSpPr>
          <p:cNvPr id="82949" name="Group 329"/>
          <p:cNvGrpSpPr>
            <a:grpSpLocks/>
          </p:cNvGrpSpPr>
          <p:nvPr/>
        </p:nvGrpSpPr>
        <p:grpSpPr bwMode="auto">
          <a:xfrm>
            <a:off x="981075" y="3567113"/>
            <a:ext cx="1285875" cy="857250"/>
            <a:chOff x="2112" y="2928"/>
            <a:chExt cx="549" cy="319"/>
          </a:xfrm>
        </p:grpSpPr>
        <p:sp>
          <p:nvSpPr>
            <p:cNvPr id="6" name="Oval 160"/>
            <p:cNvSpPr>
              <a:spLocks noChangeArrowheads="1"/>
            </p:cNvSpPr>
            <p:nvPr/>
          </p:nvSpPr>
          <p:spPr bwMode="auto">
            <a:xfrm>
              <a:off x="2376" y="2928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162"/>
            <p:cNvSpPr>
              <a:spLocks noChangeArrowheads="1"/>
            </p:cNvSpPr>
            <p:nvPr/>
          </p:nvSpPr>
          <p:spPr bwMode="auto">
            <a:xfrm>
              <a:off x="2505" y="3024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163"/>
            <p:cNvSpPr>
              <a:spLocks noChangeArrowheads="1"/>
            </p:cNvSpPr>
            <p:nvPr/>
          </p:nvSpPr>
          <p:spPr bwMode="auto">
            <a:xfrm>
              <a:off x="2598" y="3102"/>
              <a:ext cx="63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15" name="AutoShape 164"/>
            <p:cNvCxnSpPr>
              <a:cxnSpLocks noChangeShapeType="1"/>
              <a:stCxn id="7" idx="1"/>
              <a:endCxn id="6" idx="4"/>
            </p:cNvCxnSpPr>
            <p:nvPr/>
          </p:nvCxnSpPr>
          <p:spPr bwMode="auto">
            <a:xfrm flipH="1" flipV="1">
              <a:off x="2408" y="2959"/>
              <a:ext cx="106" cy="70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6" name="AutoShape 166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H="1" flipV="1">
              <a:off x="2537" y="3055"/>
              <a:ext cx="93" cy="47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67"/>
            <p:cNvSpPr>
              <a:spLocks noChangeArrowheads="1"/>
            </p:cNvSpPr>
            <p:nvPr/>
          </p:nvSpPr>
          <p:spPr bwMode="auto">
            <a:xfrm>
              <a:off x="2287" y="3009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18" name="AutoShape 169"/>
            <p:cNvCxnSpPr>
              <a:cxnSpLocks noChangeShapeType="1"/>
              <a:stCxn id="11" idx="0"/>
              <a:endCxn id="6" idx="4"/>
            </p:cNvCxnSpPr>
            <p:nvPr/>
          </p:nvCxnSpPr>
          <p:spPr bwMode="auto">
            <a:xfrm flipV="1">
              <a:off x="2319" y="2959"/>
              <a:ext cx="89" cy="50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71"/>
            <p:cNvSpPr>
              <a:spLocks noChangeArrowheads="1"/>
            </p:cNvSpPr>
            <p:nvPr/>
          </p:nvSpPr>
          <p:spPr bwMode="auto">
            <a:xfrm>
              <a:off x="2200" y="3087"/>
              <a:ext cx="62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20" name="AutoShape 172"/>
            <p:cNvCxnSpPr>
              <a:cxnSpLocks noChangeShapeType="1"/>
              <a:stCxn id="13" idx="0"/>
              <a:endCxn id="11" idx="4"/>
            </p:cNvCxnSpPr>
            <p:nvPr/>
          </p:nvCxnSpPr>
          <p:spPr bwMode="auto">
            <a:xfrm flipV="1">
              <a:off x="2231" y="3040"/>
              <a:ext cx="88" cy="47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73"/>
            <p:cNvSpPr>
              <a:spLocks noChangeArrowheads="1"/>
            </p:cNvSpPr>
            <p:nvPr/>
          </p:nvSpPr>
          <p:spPr bwMode="auto">
            <a:xfrm>
              <a:off x="2422" y="3107"/>
              <a:ext cx="63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22" name="AutoShape 174"/>
            <p:cNvCxnSpPr>
              <a:cxnSpLocks noChangeShapeType="1"/>
              <a:stCxn id="15" idx="0"/>
              <a:endCxn id="7" idx="4"/>
            </p:cNvCxnSpPr>
            <p:nvPr/>
          </p:nvCxnSpPr>
          <p:spPr bwMode="auto">
            <a:xfrm flipV="1">
              <a:off x="2454" y="3055"/>
              <a:ext cx="83" cy="52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75"/>
            <p:cNvSpPr>
              <a:spLocks noChangeArrowheads="1"/>
            </p:cNvSpPr>
            <p:nvPr/>
          </p:nvSpPr>
          <p:spPr bwMode="auto">
            <a:xfrm>
              <a:off x="2352" y="3192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24" name="AutoShape 176"/>
            <p:cNvCxnSpPr>
              <a:cxnSpLocks noChangeShapeType="1"/>
              <a:stCxn id="17" idx="0"/>
              <a:endCxn id="15" idx="4"/>
            </p:cNvCxnSpPr>
            <p:nvPr/>
          </p:nvCxnSpPr>
          <p:spPr bwMode="auto">
            <a:xfrm flipV="1">
              <a:off x="2383" y="3138"/>
              <a:ext cx="71" cy="54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77"/>
            <p:cNvSpPr>
              <a:spLocks noChangeArrowheads="1"/>
            </p:cNvSpPr>
            <p:nvPr/>
          </p:nvSpPr>
          <p:spPr bwMode="auto">
            <a:xfrm>
              <a:off x="2505" y="3199"/>
              <a:ext cx="62" cy="32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26" name="AutoShape 178"/>
            <p:cNvCxnSpPr>
              <a:cxnSpLocks noChangeShapeType="1"/>
              <a:stCxn id="19" idx="0"/>
              <a:endCxn id="15" idx="4"/>
            </p:cNvCxnSpPr>
            <p:nvPr/>
          </p:nvCxnSpPr>
          <p:spPr bwMode="auto">
            <a:xfrm flipH="1" flipV="1">
              <a:off x="2454" y="3138"/>
              <a:ext cx="83" cy="61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79"/>
            <p:cNvSpPr>
              <a:spLocks noChangeArrowheads="1"/>
            </p:cNvSpPr>
            <p:nvPr/>
          </p:nvSpPr>
          <p:spPr bwMode="auto">
            <a:xfrm>
              <a:off x="2112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28" name="AutoShape 180"/>
            <p:cNvCxnSpPr>
              <a:cxnSpLocks noChangeShapeType="1"/>
              <a:stCxn id="21" idx="0"/>
              <a:endCxn id="13" idx="4"/>
            </p:cNvCxnSpPr>
            <p:nvPr/>
          </p:nvCxnSpPr>
          <p:spPr bwMode="auto">
            <a:xfrm flipV="1">
              <a:off x="2144" y="3118"/>
              <a:ext cx="87" cy="45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2287" y="3163"/>
              <a:ext cx="63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30" name="AutoShape 182"/>
            <p:cNvCxnSpPr>
              <a:cxnSpLocks noChangeShapeType="1"/>
              <a:stCxn id="23" idx="0"/>
              <a:endCxn id="13" idx="4"/>
            </p:cNvCxnSpPr>
            <p:nvPr/>
          </p:nvCxnSpPr>
          <p:spPr bwMode="auto">
            <a:xfrm flipH="1" flipV="1">
              <a:off x="2231" y="3118"/>
              <a:ext cx="88" cy="45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327"/>
            <p:cNvSpPr>
              <a:spLocks noChangeArrowheads="1"/>
            </p:cNvSpPr>
            <p:nvPr/>
          </p:nvSpPr>
          <p:spPr bwMode="auto">
            <a:xfrm>
              <a:off x="2592" y="3216"/>
              <a:ext cx="62" cy="31"/>
            </a:xfrm>
            <a:prstGeom prst="ellipse">
              <a:avLst/>
            </a:prstGeom>
            <a:solidFill>
              <a:srgbClr val="6699FF"/>
            </a:solidFill>
            <a:ln w="9525" algn="ctr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40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3032" name="AutoShape 328"/>
            <p:cNvCxnSpPr>
              <a:cxnSpLocks noChangeShapeType="1"/>
              <a:stCxn id="25" idx="0"/>
              <a:endCxn id="8" idx="4"/>
            </p:cNvCxnSpPr>
            <p:nvPr/>
          </p:nvCxnSpPr>
          <p:spPr bwMode="auto">
            <a:xfrm flipV="1">
              <a:off x="2624" y="3134"/>
              <a:ext cx="6" cy="82"/>
            </a:xfrm>
            <a:prstGeom prst="straightConnector1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50" name="テキスト ボックス 26"/>
          <p:cNvSpPr txBox="1">
            <a:spLocks noChangeArrowheads="1"/>
          </p:cNvSpPr>
          <p:nvPr/>
        </p:nvSpPr>
        <p:spPr bwMode="auto">
          <a:xfrm>
            <a:off x="695325" y="4424363"/>
            <a:ext cx="171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概念階層</a:t>
            </a:r>
            <a:endParaRPr lang="en-US" altLang="ja-JP"/>
          </a:p>
          <a:p>
            <a:pPr algn="ctr" eaLnBrk="1" hangingPunct="1"/>
            <a:r>
              <a:rPr lang="ja-JP" altLang="en-US"/>
              <a:t>（</a:t>
            </a:r>
            <a:r>
              <a:rPr lang="en-US" altLang="ja-JP"/>
              <a:t>34,451 </a:t>
            </a:r>
            <a:r>
              <a:rPr lang="ja-JP" altLang="en-US"/>
              <a:t>概念）</a:t>
            </a:r>
            <a:endParaRPr lang="en-US" altLang="ja-JP"/>
          </a:p>
        </p:txBody>
      </p:sp>
      <p:sp>
        <p:nvSpPr>
          <p:cNvPr id="28" name="右矢印 27"/>
          <p:cNvSpPr/>
          <p:nvPr/>
        </p:nvSpPr>
        <p:spPr>
          <a:xfrm>
            <a:off x="2409825" y="3852863"/>
            <a:ext cx="571500" cy="500062"/>
          </a:xfrm>
          <a:prstGeom prst="right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52" name="テキスト ボックス 29"/>
          <p:cNvSpPr txBox="1">
            <a:spLocks noChangeArrowheads="1"/>
          </p:cNvSpPr>
          <p:nvPr/>
        </p:nvSpPr>
        <p:spPr bwMode="auto">
          <a:xfrm>
            <a:off x="2695575" y="1881188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/>
              <a:t>GX</a:t>
            </a:r>
            <a:r>
              <a:rPr lang="ja-JP" altLang="en-US" sz="2000"/>
              <a:t>社 社内文書（</a:t>
            </a:r>
            <a:r>
              <a:rPr lang="en-US" altLang="ja-JP" sz="2000"/>
              <a:t>2,484</a:t>
            </a:r>
            <a:r>
              <a:rPr lang="ja-JP" altLang="en-US" sz="2000"/>
              <a:t>）</a:t>
            </a:r>
            <a:endParaRPr lang="en-US" altLang="ja-JP" sz="2000"/>
          </a:p>
        </p:txBody>
      </p:sp>
      <p:grpSp>
        <p:nvGrpSpPr>
          <p:cNvPr id="82953" name="Group 4"/>
          <p:cNvGrpSpPr>
            <a:grpSpLocks/>
          </p:cNvGrpSpPr>
          <p:nvPr/>
        </p:nvGrpSpPr>
        <p:grpSpPr bwMode="auto">
          <a:xfrm>
            <a:off x="3552825" y="923925"/>
            <a:ext cx="1071563" cy="1000125"/>
            <a:chOff x="249" y="2118"/>
            <a:chExt cx="788" cy="855"/>
          </a:xfrm>
        </p:grpSpPr>
        <p:grpSp>
          <p:nvGrpSpPr>
            <p:cNvPr id="82972" name="Group 5"/>
            <p:cNvGrpSpPr>
              <a:grpSpLocks/>
            </p:cNvGrpSpPr>
            <p:nvPr/>
          </p:nvGrpSpPr>
          <p:grpSpPr bwMode="auto">
            <a:xfrm>
              <a:off x="249" y="2118"/>
              <a:ext cx="652" cy="722"/>
              <a:chOff x="4785" y="2563"/>
              <a:chExt cx="912" cy="912"/>
            </a:xfrm>
          </p:grpSpPr>
          <p:sp>
            <p:nvSpPr>
              <p:cNvPr id="83003" name="Rectangle 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3004" name="Rectangle 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3005" name="Line 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6" name="Line 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7" name="Line 1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8" name="Line 1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9" name="Line 1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10" name="Line 1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11" name="Line 1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2973" name="Group 15"/>
            <p:cNvGrpSpPr>
              <a:grpSpLocks/>
            </p:cNvGrpSpPr>
            <p:nvPr/>
          </p:nvGrpSpPr>
          <p:grpSpPr bwMode="auto">
            <a:xfrm>
              <a:off x="294" y="2164"/>
              <a:ext cx="652" cy="722"/>
              <a:chOff x="4785" y="2563"/>
              <a:chExt cx="912" cy="912"/>
            </a:xfrm>
          </p:grpSpPr>
          <p:sp>
            <p:nvSpPr>
              <p:cNvPr id="82994" name="Rectangle 1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2995" name="Rectangle 1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2996" name="Line 1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7" name="Line 1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8" name="Line 2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9" name="Line 2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0" name="Line 2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1" name="Line 2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3002" name="Line 2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2974" name="Group 25"/>
            <p:cNvGrpSpPr>
              <a:grpSpLocks/>
            </p:cNvGrpSpPr>
            <p:nvPr/>
          </p:nvGrpSpPr>
          <p:grpSpPr bwMode="auto">
            <a:xfrm>
              <a:off x="340" y="2205"/>
              <a:ext cx="652" cy="722"/>
              <a:chOff x="4785" y="2563"/>
              <a:chExt cx="912" cy="912"/>
            </a:xfrm>
          </p:grpSpPr>
          <p:sp>
            <p:nvSpPr>
              <p:cNvPr id="82985" name="Rectangle 2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2986" name="Rectangle 2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2987" name="Line 2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8" name="Line 2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9" name="Line 3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0" name="Line 3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1" name="Line 3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2" name="Line 3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93" name="Line 3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82975" name="Group 35"/>
            <p:cNvGrpSpPr>
              <a:grpSpLocks/>
            </p:cNvGrpSpPr>
            <p:nvPr/>
          </p:nvGrpSpPr>
          <p:grpSpPr bwMode="auto">
            <a:xfrm>
              <a:off x="385" y="2251"/>
              <a:ext cx="652" cy="722"/>
              <a:chOff x="4785" y="2563"/>
              <a:chExt cx="912" cy="912"/>
            </a:xfrm>
          </p:grpSpPr>
          <p:sp>
            <p:nvSpPr>
              <p:cNvPr id="82976" name="Rectangle 36"/>
              <p:cNvSpPr>
                <a:spLocks noChangeArrowheads="1"/>
              </p:cNvSpPr>
              <p:nvPr/>
            </p:nvSpPr>
            <p:spPr bwMode="auto">
              <a:xfrm>
                <a:off x="4855" y="2633"/>
                <a:ext cx="842" cy="84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82977" name="Rectangle 37"/>
              <p:cNvSpPr>
                <a:spLocks noChangeArrowheads="1"/>
              </p:cNvSpPr>
              <p:nvPr/>
            </p:nvSpPr>
            <p:spPr bwMode="auto">
              <a:xfrm>
                <a:off x="4785" y="2563"/>
                <a:ext cx="842" cy="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82978" name="Line 38"/>
              <p:cNvSpPr>
                <a:spLocks noChangeShapeType="1"/>
              </p:cNvSpPr>
              <p:nvPr/>
            </p:nvSpPr>
            <p:spPr bwMode="auto">
              <a:xfrm>
                <a:off x="4855" y="305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79" name="Line 39"/>
              <p:cNvSpPr>
                <a:spLocks noChangeShapeType="1"/>
              </p:cNvSpPr>
              <p:nvPr/>
            </p:nvSpPr>
            <p:spPr bwMode="auto">
              <a:xfrm>
                <a:off x="4855" y="312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0" name="Line 40"/>
              <p:cNvSpPr>
                <a:spLocks noChangeShapeType="1"/>
              </p:cNvSpPr>
              <p:nvPr/>
            </p:nvSpPr>
            <p:spPr bwMode="auto">
              <a:xfrm>
                <a:off x="4855" y="319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1" name="Line 41"/>
              <p:cNvSpPr>
                <a:spLocks noChangeShapeType="1"/>
              </p:cNvSpPr>
              <p:nvPr/>
            </p:nvSpPr>
            <p:spPr bwMode="auto">
              <a:xfrm>
                <a:off x="4855" y="326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2" name="Line 42"/>
              <p:cNvSpPr>
                <a:spLocks noChangeShapeType="1"/>
              </p:cNvSpPr>
              <p:nvPr/>
            </p:nvSpPr>
            <p:spPr bwMode="auto">
              <a:xfrm>
                <a:off x="4855" y="3335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3" name="Line 43"/>
              <p:cNvSpPr>
                <a:spLocks noChangeShapeType="1"/>
              </p:cNvSpPr>
              <p:nvPr/>
            </p:nvSpPr>
            <p:spPr bwMode="auto">
              <a:xfrm>
                <a:off x="4855" y="298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82984" name="Line 44"/>
              <p:cNvSpPr>
                <a:spLocks noChangeShapeType="1"/>
              </p:cNvSpPr>
              <p:nvPr/>
            </p:nvSpPr>
            <p:spPr bwMode="auto">
              <a:xfrm>
                <a:off x="4855" y="2914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</p:grpSp>
      <p:sp>
        <p:nvSpPr>
          <p:cNvPr id="71" name="上下矢印 70"/>
          <p:cNvSpPr/>
          <p:nvPr/>
        </p:nvSpPr>
        <p:spPr>
          <a:xfrm>
            <a:off x="3124200" y="2209800"/>
            <a:ext cx="285750" cy="1571625"/>
          </a:xfrm>
          <a:prstGeom prst="upDown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2" name="AutoShape 273"/>
          <p:cNvSpPr>
            <a:spLocks noChangeArrowheads="1"/>
          </p:cNvSpPr>
          <p:nvPr/>
        </p:nvSpPr>
        <p:spPr bwMode="auto">
          <a:xfrm>
            <a:off x="3767138" y="5265738"/>
            <a:ext cx="642937" cy="571500"/>
          </a:xfrm>
          <a:prstGeom prst="smileyFace">
            <a:avLst>
              <a:gd name="adj" fmla="val 465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2956" name="テキスト ボックス 73"/>
          <p:cNvSpPr txBox="1">
            <a:spLocks noChangeArrowheads="1"/>
          </p:cNvSpPr>
          <p:nvPr/>
        </p:nvSpPr>
        <p:spPr bwMode="auto">
          <a:xfrm>
            <a:off x="2767013" y="5881688"/>
            <a:ext cx="271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/>
              <a:t>ロケット運用の専門家</a:t>
            </a:r>
            <a:endParaRPr lang="en-US" altLang="ja-JP" sz="200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523038" y="4594225"/>
            <a:ext cx="1958975" cy="92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dirty="0"/>
              <a:t>専門家が用意した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検索キーワードと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関連文書のセット</a:t>
            </a:r>
            <a:endParaRPr lang="en-US" altLang="ja-JP" dirty="0"/>
          </a:p>
        </p:txBody>
      </p:sp>
      <p:sp>
        <p:nvSpPr>
          <p:cNvPr id="75" name="右矢印 74"/>
          <p:cNvSpPr/>
          <p:nvPr/>
        </p:nvSpPr>
        <p:spPr>
          <a:xfrm rot="16200000">
            <a:off x="3552825" y="4710113"/>
            <a:ext cx="714375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6" name="右矢印 75"/>
          <p:cNvSpPr/>
          <p:nvPr/>
        </p:nvSpPr>
        <p:spPr>
          <a:xfrm rot="5400000">
            <a:off x="3874294" y="4745832"/>
            <a:ext cx="642937" cy="285750"/>
          </a:xfrm>
          <a:prstGeom prst="right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2981325" y="3781425"/>
            <a:ext cx="2428875" cy="714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err="1"/>
              <a:t>GXFinder</a:t>
            </a:r>
            <a:endParaRPr lang="en-US" altLang="ja-JP" dirty="0"/>
          </a:p>
          <a:p>
            <a:pPr algn="ctr">
              <a:defRPr/>
            </a:pPr>
            <a:r>
              <a:rPr lang="ja-JP" altLang="en-US" dirty="0"/>
              <a:t>（</a:t>
            </a:r>
            <a:r>
              <a:rPr lang="en-US" altLang="ja-JP" dirty="0"/>
              <a:t>GX</a:t>
            </a:r>
            <a:r>
              <a:rPr lang="ja-JP" altLang="en-US" dirty="0"/>
              <a:t>社 検索エンジン）</a:t>
            </a:r>
            <a:endParaRPr lang="en-US" altLang="ja-JP" dirty="0"/>
          </a:p>
        </p:txBody>
      </p:sp>
      <p:sp>
        <p:nvSpPr>
          <p:cNvPr id="78" name="正方形/長方形 77"/>
          <p:cNvSpPr/>
          <p:nvPr/>
        </p:nvSpPr>
        <p:spPr>
          <a:xfrm>
            <a:off x="4481513" y="4594225"/>
            <a:ext cx="1285875" cy="9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検索結果</a:t>
            </a:r>
            <a:endParaRPr lang="en-US" altLang="ja-JP" sz="1600" dirty="0"/>
          </a:p>
          <a:p>
            <a:pPr algn="ctr">
              <a:defRPr/>
            </a:pPr>
            <a:r>
              <a:rPr lang="ja-JP" altLang="en-US" sz="1600" dirty="0"/>
              <a:t>（上位</a:t>
            </a:r>
            <a:r>
              <a:rPr lang="en-US" altLang="ja-JP" sz="1600" dirty="0"/>
              <a:t>10</a:t>
            </a:r>
            <a:r>
              <a:rPr lang="ja-JP" altLang="en-US" sz="1600" dirty="0"/>
              <a:t>件</a:t>
            </a:r>
            <a:endParaRPr lang="en-US" altLang="ja-JP" sz="1600" dirty="0"/>
          </a:p>
          <a:p>
            <a:pPr algn="ctr">
              <a:defRPr/>
            </a:pPr>
            <a:r>
              <a:rPr lang="ja-JP" altLang="en-US" sz="1600" dirty="0"/>
              <a:t>および</a:t>
            </a:r>
            <a:r>
              <a:rPr lang="en-US" altLang="ja-JP" sz="1600" dirty="0"/>
              <a:t>20</a:t>
            </a:r>
            <a:r>
              <a:rPr lang="ja-JP" altLang="en-US" sz="1600" dirty="0"/>
              <a:t>件）</a:t>
            </a:r>
          </a:p>
        </p:txBody>
      </p:sp>
      <p:cxnSp>
        <p:nvCxnSpPr>
          <p:cNvPr id="79" name="図形 78"/>
          <p:cNvCxnSpPr>
            <a:endCxn id="4" idx="1"/>
          </p:cNvCxnSpPr>
          <p:nvPr/>
        </p:nvCxnSpPr>
        <p:spPr>
          <a:xfrm rot="16200000" flipH="1">
            <a:off x="2151856" y="4488657"/>
            <a:ext cx="477837" cy="32385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上下矢印 79"/>
          <p:cNvSpPr/>
          <p:nvPr/>
        </p:nvSpPr>
        <p:spPr>
          <a:xfrm rot="5400000">
            <a:off x="5968206" y="4679157"/>
            <a:ext cx="314325" cy="715962"/>
          </a:xfrm>
          <a:prstGeom prst="upDownArrow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64" name="正方形/長方形 86"/>
          <p:cNvSpPr>
            <a:spLocks noChangeArrowheads="1"/>
          </p:cNvSpPr>
          <p:nvPr/>
        </p:nvSpPr>
        <p:spPr bwMode="auto">
          <a:xfrm>
            <a:off x="5695950" y="5237163"/>
            <a:ext cx="1116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/>
              <a:t>正当</a:t>
            </a:r>
            <a:r>
              <a:rPr lang="zh-TW" altLang="en-US" sz="1600"/>
              <a:t>率，</a:t>
            </a:r>
            <a:endParaRPr lang="en-US" altLang="zh-TW" sz="1600"/>
          </a:p>
          <a:p>
            <a:pPr algn="ctr" eaLnBrk="1" hangingPunct="1"/>
            <a:r>
              <a:rPr lang="zh-TW" altLang="en-US" sz="1600"/>
              <a:t>再現率，</a:t>
            </a:r>
            <a:endParaRPr lang="en-US" altLang="zh-TW" sz="1600"/>
          </a:p>
          <a:p>
            <a:pPr algn="ctr" eaLnBrk="1" hangingPunct="1"/>
            <a:r>
              <a:rPr lang="zh-TW" altLang="en-US" sz="1600"/>
              <a:t>Ｆ値</a:t>
            </a:r>
            <a:r>
              <a:rPr lang="ja-JP" altLang="en-US" sz="1600"/>
              <a:t>で評価</a:t>
            </a:r>
            <a:endParaRPr lang="zh-TW" altLang="en-US" sz="1600"/>
          </a:p>
        </p:txBody>
      </p:sp>
      <p:sp>
        <p:nvSpPr>
          <p:cNvPr id="82" name="角丸四角形 81"/>
          <p:cNvSpPr/>
          <p:nvPr/>
        </p:nvSpPr>
        <p:spPr>
          <a:xfrm>
            <a:off x="2767013" y="3067050"/>
            <a:ext cx="1000125" cy="428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 dirty="0"/>
              <a:t>キーワード</a:t>
            </a:r>
            <a:endParaRPr lang="en-US" altLang="ja-JP" sz="1200" b="1" dirty="0"/>
          </a:p>
          <a:p>
            <a:pPr algn="ctr">
              <a:defRPr/>
            </a:pPr>
            <a:r>
              <a:rPr lang="ja-JP" altLang="en-US" sz="1200" b="1" dirty="0"/>
              <a:t>検索</a:t>
            </a:r>
          </a:p>
        </p:txBody>
      </p:sp>
      <p:sp>
        <p:nvSpPr>
          <p:cNvPr id="83" name="角丸四角形 82"/>
          <p:cNvSpPr/>
          <p:nvPr/>
        </p:nvSpPr>
        <p:spPr>
          <a:xfrm>
            <a:off x="4910138" y="2424113"/>
            <a:ext cx="642937" cy="50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 dirty="0"/>
              <a:t>汎化</a:t>
            </a:r>
            <a:endParaRPr lang="en-US" altLang="ja-JP" sz="1200" b="1" dirty="0"/>
          </a:p>
          <a:p>
            <a:pPr algn="ctr">
              <a:defRPr/>
            </a:pPr>
            <a:r>
              <a:rPr lang="ja-JP" altLang="en-US" sz="1200" b="1" dirty="0"/>
              <a:t>検索</a:t>
            </a:r>
          </a:p>
        </p:txBody>
      </p:sp>
      <p:sp>
        <p:nvSpPr>
          <p:cNvPr id="84" name="角丸四角形 83"/>
          <p:cNvSpPr/>
          <p:nvPr/>
        </p:nvSpPr>
        <p:spPr>
          <a:xfrm>
            <a:off x="4052888" y="2424113"/>
            <a:ext cx="714375" cy="50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 dirty="0"/>
              <a:t>特殊化</a:t>
            </a:r>
            <a:endParaRPr lang="en-US" altLang="ja-JP" sz="1200" b="1" dirty="0"/>
          </a:p>
          <a:p>
            <a:pPr algn="ctr">
              <a:defRPr/>
            </a:pPr>
            <a:r>
              <a:rPr lang="ja-JP" altLang="en-US" sz="1200" b="1" dirty="0"/>
              <a:t>検索</a:t>
            </a:r>
          </a:p>
        </p:txBody>
      </p:sp>
      <p:sp>
        <p:nvSpPr>
          <p:cNvPr id="85" name="右矢印 84"/>
          <p:cNvSpPr/>
          <p:nvPr/>
        </p:nvSpPr>
        <p:spPr>
          <a:xfrm>
            <a:off x="3767138" y="3067050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2969" name="テキスト ボックス 106"/>
          <p:cNvSpPr txBox="1">
            <a:spLocks noChangeArrowheads="1"/>
          </p:cNvSpPr>
          <p:nvPr/>
        </p:nvSpPr>
        <p:spPr bwMode="auto">
          <a:xfrm>
            <a:off x="4405313" y="3048000"/>
            <a:ext cx="928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/>
              <a:t>10</a:t>
            </a:r>
            <a:r>
              <a:rPr lang="ja-JP" altLang="en-US" sz="1200"/>
              <a:t>件未満</a:t>
            </a:r>
          </a:p>
        </p:txBody>
      </p:sp>
      <p:sp>
        <p:nvSpPr>
          <p:cNvPr id="82970" name="テキスト ボックス 107"/>
          <p:cNvSpPr txBox="1">
            <a:spLocks noChangeArrowheads="1"/>
          </p:cNvSpPr>
          <p:nvPr/>
        </p:nvSpPr>
        <p:spPr bwMode="auto">
          <a:xfrm>
            <a:off x="3490913" y="2847975"/>
            <a:ext cx="928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200"/>
              <a:t>50</a:t>
            </a:r>
            <a:r>
              <a:rPr lang="ja-JP" altLang="en-US" sz="1200"/>
              <a:t>件以上</a:t>
            </a:r>
          </a:p>
        </p:txBody>
      </p:sp>
      <p:sp>
        <p:nvSpPr>
          <p:cNvPr id="88" name="右矢印 87"/>
          <p:cNvSpPr/>
          <p:nvPr/>
        </p:nvSpPr>
        <p:spPr>
          <a:xfrm>
            <a:off x="3767138" y="3281363"/>
            <a:ext cx="1428750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テキスト ボックス 4"/>
          <p:cNvSpPr txBox="1">
            <a:spLocks noChangeArrowheads="1"/>
          </p:cNvSpPr>
          <p:nvPr/>
        </p:nvSpPr>
        <p:spPr bwMode="auto">
          <a:xfrm>
            <a:off x="1295400" y="46482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「管制卓」周辺の概念階層</a:t>
            </a:r>
          </a:p>
        </p:txBody>
      </p:sp>
      <p:sp>
        <p:nvSpPr>
          <p:cNvPr id="83971" name="テキスト ボックス 5"/>
          <p:cNvSpPr txBox="1">
            <a:spLocks noChangeArrowheads="1"/>
          </p:cNvSpPr>
          <p:nvPr/>
        </p:nvSpPr>
        <p:spPr bwMode="auto">
          <a:xfrm>
            <a:off x="4368800" y="4724400"/>
            <a:ext cx="3852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「ターミナルカウントダウンシーケンス」</a:t>
            </a:r>
            <a:endParaRPr lang="en-US" altLang="ja-JP"/>
          </a:p>
          <a:p>
            <a:pPr eaLnBrk="1" hangingPunct="1"/>
            <a:r>
              <a:rPr lang="ja-JP" altLang="en-US"/>
              <a:t>周辺の概念階層</a:t>
            </a:r>
          </a:p>
        </p:txBody>
      </p:sp>
      <p:pic>
        <p:nvPicPr>
          <p:cNvPr id="839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3476625" cy="2447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57400"/>
            <a:ext cx="3438525" cy="24669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AutoShape 52"/>
          <p:cNvSpPr>
            <a:spLocks noChangeArrowheads="1"/>
          </p:cNvSpPr>
          <p:nvPr/>
        </p:nvSpPr>
        <p:spPr bwMode="auto">
          <a:xfrm>
            <a:off x="1905000" y="2667000"/>
            <a:ext cx="5181600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44" name="AutoShape 85"/>
          <p:cNvSpPr>
            <a:spLocks noChangeArrowheads="1"/>
          </p:cNvSpPr>
          <p:nvPr/>
        </p:nvSpPr>
        <p:spPr bwMode="auto">
          <a:xfrm>
            <a:off x="2819400" y="914400"/>
            <a:ext cx="3200400" cy="533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48" name="AutoShape 89"/>
          <p:cNvSpPr>
            <a:spLocks noChangeArrowheads="1"/>
          </p:cNvSpPr>
          <p:nvPr/>
        </p:nvSpPr>
        <p:spPr bwMode="auto">
          <a:xfrm>
            <a:off x="2819400" y="4876800"/>
            <a:ext cx="3200400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defRPr/>
            </a:pPr>
            <a:endParaRPr lang="ja-JP" altLang="ja-JP" sz="1000" b="1">
              <a:solidFill>
                <a:srgbClr val="000066"/>
              </a:solidFill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400800" y="5029200"/>
            <a:ext cx="1295400" cy="11430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参照</a:t>
            </a:r>
            <a:endParaRPr lang="en-US" altLang="ja-JP" sz="1600" b="1" dirty="0">
              <a:solidFill>
                <a:srgbClr val="006600"/>
              </a:solidFill>
            </a:endParaRPr>
          </a:p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オントロジー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grpSp>
        <p:nvGrpSpPr>
          <p:cNvPr id="51206" name="グループ化 93"/>
          <p:cNvGrpSpPr>
            <a:grpSpLocks/>
          </p:cNvGrpSpPr>
          <p:nvPr/>
        </p:nvGrpSpPr>
        <p:grpSpPr bwMode="auto">
          <a:xfrm>
            <a:off x="3733800" y="-609600"/>
            <a:ext cx="1447800" cy="990600"/>
            <a:chOff x="3733800" y="-609600"/>
            <a:chExt cx="1447800" cy="990600"/>
          </a:xfrm>
        </p:grpSpPr>
        <p:grpSp>
          <p:nvGrpSpPr>
            <p:cNvPr id="51259" name="グループ化 89"/>
            <p:cNvGrpSpPr>
              <a:grpSpLocks/>
            </p:cNvGrpSpPr>
            <p:nvPr/>
          </p:nvGrpSpPr>
          <p:grpSpPr bwMode="auto">
            <a:xfrm>
              <a:off x="3733800" y="-609600"/>
              <a:ext cx="1197926" cy="836507"/>
              <a:chOff x="3733800" y="-609600"/>
              <a:chExt cx="1197926" cy="836507"/>
            </a:xfrm>
          </p:grpSpPr>
          <p:sp>
            <p:nvSpPr>
              <p:cNvPr id="51290" name="Rectangle 11"/>
              <p:cNvSpPr>
                <a:spLocks noChangeArrowheads="1"/>
              </p:cNvSpPr>
              <p:nvPr/>
            </p:nvSpPr>
            <p:spPr bwMode="auto">
              <a:xfrm>
                <a:off x="3825746" y="-545394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91" name="Rectangle 12"/>
              <p:cNvSpPr>
                <a:spLocks noChangeArrowheads="1"/>
              </p:cNvSpPr>
              <p:nvPr/>
            </p:nvSpPr>
            <p:spPr bwMode="auto">
              <a:xfrm>
                <a:off x="3733800" y="-609600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92" name="Line 13"/>
              <p:cNvSpPr>
                <a:spLocks noChangeShapeType="1"/>
              </p:cNvSpPr>
              <p:nvPr/>
            </p:nvSpPr>
            <p:spPr bwMode="auto">
              <a:xfrm>
                <a:off x="3825746" y="-15924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3" name="Line 14"/>
              <p:cNvSpPr>
                <a:spLocks noChangeShapeType="1"/>
              </p:cNvSpPr>
              <p:nvPr/>
            </p:nvSpPr>
            <p:spPr bwMode="auto">
              <a:xfrm>
                <a:off x="3825746" y="-95038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4" name="Line 15"/>
              <p:cNvSpPr>
                <a:spLocks noChangeShapeType="1"/>
              </p:cNvSpPr>
              <p:nvPr/>
            </p:nvSpPr>
            <p:spPr bwMode="auto">
              <a:xfrm>
                <a:off x="3825746" y="-30833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5" name="Line 16"/>
              <p:cNvSpPr>
                <a:spLocks noChangeShapeType="1"/>
              </p:cNvSpPr>
              <p:nvPr/>
            </p:nvSpPr>
            <p:spPr bwMode="auto">
              <a:xfrm>
                <a:off x="3825746" y="3429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6" name="Line 17"/>
              <p:cNvSpPr>
                <a:spLocks noChangeShapeType="1"/>
              </p:cNvSpPr>
              <p:nvPr/>
            </p:nvSpPr>
            <p:spPr bwMode="auto">
              <a:xfrm>
                <a:off x="3825746" y="98496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7" name="Line 18"/>
              <p:cNvSpPr>
                <a:spLocks noChangeShapeType="1"/>
              </p:cNvSpPr>
              <p:nvPr/>
            </p:nvSpPr>
            <p:spPr bwMode="auto">
              <a:xfrm>
                <a:off x="3825746" y="-223449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98" name="Line 19"/>
              <p:cNvSpPr>
                <a:spLocks noChangeShapeType="1"/>
              </p:cNvSpPr>
              <p:nvPr/>
            </p:nvSpPr>
            <p:spPr bwMode="auto">
              <a:xfrm>
                <a:off x="3825746" y="-28765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1260" name="グループ化 90"/>
            <p:cNvGrpSpPr>
              <a:grpSpLocks/>
            </p:cNvGrpSpPr>
            <p:nvPr/>
          </p:nvGrpSpPr>
          <p:grpSpPr bwMode="auto">
            <a:xfrm>
              <a:off x="3816479" y="-556305"/>
              <a:ext cx="1197926" cy="836507"/>
              <a:chOff x="3816479" y="-556305"/>
              <a:chExt cx="1197926" cy="836507"/>
            </a:xfrm>
          </p:grpSpPr>
          <p:sp>
            <p:nvSpPr>
              <p:cNvPr id="51281" name="Rectangle 21"/>
              <p:cNvSpPr>
                <a:spLocks noChangeArrowheads="1"/>
              </p:cNvSpPr>
              <p:nvPr/>
            </p:nvSpPr>
            <p:spPr bwMode="auto">
              <a:xfrm>
                <a:off x="3908425" y="-492099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82" name="Rectangle 22"/>
              <p:cNvSpPr>
                <a:spLocks noChangeArrowheads="1"/>
              </p:cNvSpPr>
              <p:nvPr/>
            </p:nvSpPr>
            <p:spPr bwMode="auto">
              <a:xfrm>
                <a:off x="3816479" y="-556305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83" name="Line 23"/>
              <p:cNvSpPr>
                <a:spLocks noChangeShapeType="1"/>
              </p:cNvSpPr>
              <p:nvPr/>
            </p:nvSpPr>
            <p:spPr bwMode="auto">
              <a:xfrm>
                <a:off x="3908425" y="-105949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4" name="Line 24"/>
              <p:cNvSpPr>
                <a:spLocks noChangeShapeType="1"/>
              </p:cNvSpPr>
              <p:nvPr/>
            </p:nvSpPr>
            <p:spPr bwMode="auto">
              <a:xfrm>
                <a:off x="3908425" y="-41743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5" name="Line 25"/>
              <p:cNvSpPr>
                <a:spLocks noChangeShapeType="1"/>
              </p:cNvSpPr>
              <p:nvPr/>
            </p:nvSpPr>
            <p:spPr bwMode="auto">
              <a:xfrm>
                <a:off x="3908425" y="22462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6" name="Line 26"/>
              <p:cNvSpPr>
                <a:spLocks noChangeShapeType="1"/>
              </p:cNvSpPr>
              <p:nvPr/>
            </p:nvSpPr>
            <p:spPr bwMode="auto">
              <a:xfrm>
                <a:off x="3908425" y="8758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7" name="Line 27"/>
              <p:cNvSpPr>
                <a:spLocks noChangeShapeType="1"/>
              </p:cNvSpPr>
              <p:nvPr/>
            </p:nvSpPr>
            <p:spPr bwMode="auto">
              <a:xfrm>
                <a:off x="3908425" y="151791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8" name="Line 28"/>
              <p:cNvSpPr>
                <a:spLocks noChangeShapeType="1"/>
              </p:cNvSpPr>
              <p:nvPr/>
            </p:nvSpPr>
            <p:spPr bwMode="auto">
              <a:xfrm>
                <a:off x="3908425" y="-17015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9" name="Line 29"/>
              <p:cNvSpPr>
                <a:spLocks noChangeShapeType="1"/>
              </p:cNvSpPr>
              <p:nvPr/>
            </p:nvSpPr>
            <p:spPr bwMode="auto">
              <a:xfrm>
                <a:off x="3908425" y="-23436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grpSp>
          <p:nvGrpSpPr>
            <p:cNvPr id="51261" name="グループ化 91"/>
            <p:cNvGrpSpPr>
              <a:grpSpLocks/>
            </p:cNvGrpSpPr>
            <p:nvPr/>
          </p:nvGrpSpPr>
          <p:grpSpPr bwMode="auto">
            <a:xfrm>
              <a:off x="3900995" y="-508802"/>
              <a:ext cx="1197926" cy="836507"/>
              <a:chOff x="3900995" y="-508802"/>
              <a:chExt cx="1197926" cy="836507"/>
            </a:xfrm>
          </p:grpSpPr>
          <p:sp>
            <p:nvSpPr>
              <p:cNvPr id="51272" name="Rectangle 31"/>
              <p:cNvSpPr>
                <a:spLocks noChangeArrowheads="1"/>
              </p:cNvSpPr>
              <p:nvPr/>
            </p:nvSpPr>
            <p:spPr bwMode="auto">
              <a:xfrm>
                <a:off x="3992941" y="-444596"/>
                <a:ext cx="1105980" cy="77230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1273" name="Rectangle 32"/>
              <p:cNvSpPr>
                <a:spLocks noChangeArrowheads="1"/>
              </p:cNvSpPr>
              <p:nvPr/>
            </p:nvSpPr>
            <p:spPr bwMode="auto">
              <a:xfrm>
                <a:off x="3900995" y="-508802"/>
                <a:ext cx="1105980" cy="77230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ja-JP" altLang="ja-JP" sz="1200">
                  <a:latin typeface="ＭＳ Ｐゴシック" charset="-128"/>
                </a:endParaRPr>
              </a:p>
            </p:txBody>
          </p:sp>
          <p:sp>
            <p:nvSpPr>
              <p:cNvPr id="51274" name="Line 33"/>
              <p:cNvSpPr>
                <a:spLocks noChangeShapeType="1"/>
              </p:cNvSpPr>
              <p:nvPr/>
            </p:nvSpPr>
            <p:spPr bwMode="auto">
              <a:xfrm>
                <a:off x="3992941" y="-58446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5" name="Line 34"/>
              <p:cNvSpPr>
                <a:spLocks noChangeShapeType="1"/>
              </p:cNvSpPr>
              <p:nvPr/>
            </p:nvSpPr>
            <p:spPr bwMode="auto">
              <a:xfrm>
                <a:off x="3992941" y="5760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6" name="Line 35"/>
              <p:cNvSpPr>
                <a:spLocks noChangeShapeType="1"/>
              </p:cNvSpPr>
              <p:nvPr/>
            </p:nvSpPr>
            <p:spPr bwMode="auto">
              <a:xfrm>
                <a:off x="3992941" y="69965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7" name="Line 36"/>
              <p:cNvSpPr>
                <a:spLocks noChangeShapeType="1"/>
              </p:cNvSpPr>
              <p:nvPr/>
            </p:nvSpPr>
            <p:spPr bwMode="auto">
              <a:xfrm>
                <a:off x="3992941" y="135088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8" name="Line 37"/>
              <p:cNvSpPr>
                <a:spLocks noChangeShapeType="1"/>
              </p:cNvSpPr>
              <p:nvPr/>
            </p:nvSpPr>
            <p:spPr bwMode="auto">
              <a:xfrm>
                <a:off x="3992941" y="199294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79" name="Line 38"/>
              <p:cNvSpPr>
                <a:spLocks noChangeShapeType="1"/>
              </p:cNvSpPr>
              <p:nvPr/>
            </p:nvSpPr>
            <p:spPr bwMode="auto">
              <a:xfrm>
                <a:off x="3992941" y="-122651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  <p:sp>
            <p:nvSpPr>
              <p:cNvPr id="51280" name="Line 39"/>
              <p:cNvSpPr>
                <a:spLocks noChangeShapeType="1"/>
              </p:cNvSpPr>
              <p:nvPr/>
            </p:nvSpPr>
            <p:spPr bwMode="auto">
              <a:xfrm>
                <a:off x="3992941" y="-186857"/>
                <a:ext cx="922088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ja-JP" altLang="en-US"/>
              </a:p>
            </p:txBody>
          </p:sp>
        </p:grpSp>
        <p:sp>
          <p:nvSpPr>
            <p:cNvPr id="51262" name="Rectangle 41"/>
            <p:cNvSpPr>
              <a:spLocks noChangeArrowheads="1"/>
            </p:cNvSpPr>
            <p:nvPr/>
          </p:nvSpPr>
          <p:spPr bwMode="auto">
            <a:xfrm>
              <a:off x="4075620" y="-391301"/>
              <a:ext cx="1105980" cy="77230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1263" name="Rectangle 42"/>
            <p:cNvSpPr>
              <a:spLocks noChangeArrowheads="1"/>
            </p:cNvSpPr>
            <p:nvPr/>
          </p:nvSpPr>
          <p:spPr bwMode="auto">
            <a:xfrm>
              <a:off x="3983674" y="-455507"/>
              <a:ext cx="1105980" cy="77230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ja-JP" altLang="ja-JP" sz="1200">
                <a:latin typeface="ＭＳ Ｐゴシック" charset="-128"/>
              </a:endParaRPr>
            </a:p>
          </p:txBody>
        </p:sp>
        <p:sp>
          <p:nvSpPr>
            <p:cNvPr id="51264" name="Line 43"/>
            <p:cNvSpPr>
              <a:spLocks noChangeShapeType="1"/>
            </p:cNvSpPr>
            <p:nvPr/>
          </p:nvSpPr>
          <p:spPr bwMode="auto">
            <a:xfrm>
              <a:off x="4075620" y="-5151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5" name="Line 44"/>
            <p:cNvSpPr>
              <a:spLocks noChangeShapeType="1"/>
            </p:cNvSpPr>
            <p:nvPr/>
          </p:nvSpPr>
          <p:spPr bwMode="auto">
            <a:xfrm>
              <a:off x="4075620" y="59055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6" name="Line 45"/>
            <p:cNvSpPr>
              <a:spLocks noChangeShapeType="1"/>
            </p:cNvSpPr>
            <p:nvPr/>
          </p:nvSpPr>
          <p:spPr bwMode="auto">
            <a:xfrm>
              <a:off x="4075620" y="123260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7" name="Line 46"/>
            <p:cNvSpPr>
              <a:spLocks noChangeShapeType="1"/>
            </p:cNvSpPr>
            <p:nvPr/>
          </p:nvSpPr>
          <p:spPr bwMode="auto">
            <a:xfrm>
              <a:off x="4075620" y="188383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8" name="Line 47"/>
            <p:cNvSpPr>
              <a:spLocks noChangeShapeType="1"/>
            </p:cNvSpPr>
            <p:nvPr/>
          </p:nvSpPr>
          <p:spPr bwMode="auto">
            <a:xfrm>
              <a:off x="4075620" y="252589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69" name="Line 48"/>
            <p:cNvSpPr>
              <a:spLocks noChangeShapeType="1"/>
            </p:cNvSpPr>
            <p:nvPr/>
          </p:nvSpPr>
          <p:spPr bwMode="auto">
            <a:xfrm>
              <a:off x="4075620" y="-69356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70" name="Line 49"/>
            <p:cNvSpPr>
              <a:spLocks noChangeShapeType="1"/>
            </p:cNvSpPr>
            <p:nvPr/>
          </p:nvSpPr>
          <p:spPr bwMode="auto">
            <a:xfrm>
              <a:off x="4075620" y="-133562"/>
              <a:ext cx="92208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ja-JP" altLang="en-US"/>
            </a:p>
          </p:txBody>
        </p:sp>
        <p:sp>
          <p:nvSpPr>
            <p:cNvPr id="51271" name="Text Box 50"/>
            <p:cNvSpPr txBox="1">
              <a:spLocks noChangeArrowheads="1"/>
            </p:cNvSpPr>
            <p:nvPr/>
          </p:nvSpPr>
          <p:spPr bwMode="auto">
            <a:xfrm>
              <a:off x="3962400" y="-457200"/>
              <a:ext cx="1143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sz="1200"/>
                <a:t>領域専門文書</a:t>
              </a:r>
              <a:endParaRPr lang="en-US" altLang="ja-JP" sz="1200"/>
            </a:p>
          </p:txBody>
        </p:sp>
      </p:grpSp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1981200" y="2747963"/>
          <a:ext cx="5029200" cy="822325"/>
        </p:xfrm>
        <a:graphic>
          <a:graphicData uri="http://schemas.openxmlformats.org/drawingml/2006/table">
            <a:tbl>
              <a:tblPr/>
              <a:tblGrid>
                <a:gridCol w="638175"/>
                <a:gridCol w="1117600"/>
                <a:gridCol w="719138"/>
                <a:gridCol w="558800"/>
                <a:gridCol w="877887"/>
                <a:gridCol w="1117600"/>
              </a:tblGrid>
              <a:tr h="177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用語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品詞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TF-IDF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上位概念</a:t>
                      </a:r>
                      <a:endParaRPr kumimoji="1" lang="en-US" altLang="ja-JP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名詞－一般</a:t>
                      </a:r>
                      <a:endParaRPr kumimoji="1" lang="en-US" altLang="ja-JP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[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職業，肩書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名詞－一般</a:t>
                      </a:r>
                      <a:endParaRPr kumimoji="1" lang="en-US" altLang="ja-JP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[</a:t>
                      </a:r>
                      <a:r>
                        <a:rPr kumimoji="1" lang="ja-JP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抽象物</a:t>
                      </a:r>
                      <a:r>
                        <a:rPr kumimoji="1" lang="en-US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6" name="Text Box 84"/>
          <p:cNvSpPr txBox="1">
            <a:spLocks noChangeArrowheads="1"/>
          </p:cNvSpPr>
          <p:nvPr/>
        </p:nvSpPr>
        <p:spPr bwMode="auto">
          <a:xfrm>
            <a:off x="3160713" y="1066800"/>
            <a:ext cx="247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形態素解析および複合語抽出</a:t>
            </a:r>
            <a:endParaRPr lang="en-US" altLang="ja-JP" sz="1400"/>
          </a:p>
        </p:txBody>
      </p:sp>
      <p:sp>
        <p:nvSpPr>
          <p:cNvPr id="43045" name="AutoShape 86"/>
          <p:cNvSpPr>
            <a:spLocks noChangeArrowheads="1"/>
          </p:cNvSpPr>
          <p:nvPr/>
        </p:nvSpPr>
        <p:spPr bwMode="auto">
          <a:xfrm>
            <a:off x="3505200" y="6858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入力文書選択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51238" name="Text Box 87"/>
          <p:cNvSpPr txBox="1">
            <a:spLocks noChangeArrowheads="1"/>
          </p:cNvSpPr>
          <p:nvPr/>
        </p:nvSpPr>
        <p:spPr bwMode="auto">
          <a:xfrm>
            <a:off x="2971800" y="3505200"/>
            <a:ext cx="347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200"/>
              <a:t>………………………………………..</a:t>
            </a:r>
          </a:p>
        </p:txBody>
      </p:sp>
      <p:sp>
        <p:nvSpPr>
          <p:cNvPr id="51239" name="Line 95"/>
          <p:cNvSpPr>
            <a:spLocks noChangeShapeType="1"/>
          </p:cNvSpPr>
          <p:nvPr/>
        </p:nvSpPr>
        <p:spPr bwMode="auto">
          <a:xfrm>
            <a:off x="3657600" y="54102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0" name="Line 96"/>
          <p:cNvSpPr>
            <a:spLocks noChangeShapeType="1"/>
          </p:cNvSpPr>
          <p:nvPr/>
        </p:nvSpPr>
        <p:spPr bwMode="auto">
          <a:xfrm>
            <a:off x="3657600" y="56388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1" name="Line 97"/>
          <p:cNvSpPr>
            <a:spLocks noChangeShapeType="1"/>
          </p:cNvSpPr>
          <p:nvPr/>
        </p:nvSpPr>
        <p:spPr bwMode="auto">
          <a:xfrm>
            <a:off x="3657600" y="5867400"/>
            <a:ext cx="76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2" name="Rectangle 98"/>
          <p:cNvSpPr>
            <a:spLocks noChangeArrowheads="1"/>
          </p:cNvSpPr>
          <p:nvPr/>
        </p:nvSpPr>
        <p:spPr bwMode="auto">
          <a:xfrm>
            <a:off x="3048000" y="5257800"/>
            <a:ext cx="7620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/>
              <a:t>T1</a:t>
            </a:r>
          </a:p>
          <a:p>
            <a:pPr algn="ctr" eaLnBrk="1" hangingPunct="1"/>
            <a:r>
              <a:rPr lang="en-US" altLang="ja-JP" sz="1600"/>
              <a:t>T2</a:t>
            </a:r>
          </a:p>
          <a:p>
            <a:pPr algn="ctr" eaLnBrk="1" hangingPunct="1"/>
            <a:r>
              <a:rPr lang="en-US" altLang="ja-JP" sz="1600"/>
              <a:t>T3</a:t>
            </a:r>
          </a:p>
        </p:txBody>
      </p:sp>
      <p:sp>
        <p:nvSpPr>
          <p:cNvPr id="51243" name="Rectangle 99"/>
          <p:cNvSpPr>
            <a:spLocks noChangeArrowheads="1"/>
          </p:cNvSpPr>
          <p:nvPr/>
        </p:nvSpPr>
        <p:spPr bwMode="auto">
          <a:xfrm>
            <a:off x="4267200" y="5257800"/>
            <a:ext cx="13716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/>
              <a:t>  EDR : Ci</a:t>
            </a:r>
          </a:p>
          <a:p>
            <a:pPr eaLnBrk="1" hangingPunct="1"/>
            <a:r>
              <a:rPr lang="en-US" altLang="ja-JP" sz="1400"/>
              <a:t>  WordNet: Cj</a:t>
            </a:r>
          </a:p>
          <a:p>
            <a:pPr eaLnBrk="1" hangingPunct="1"/>
            <a:r>
              <a:rPr lang="en-US" altLang="ja-JP" sz="1400"/>
              <a:t>  EDR : Ck</a:t>
            </a:r>
          </a:p>
        </p:txBody>
      </p:sp>
      <p:sp>
        <p:nvSpPr>
          <p:cNvPr id="51244" name="Text Box 100"/>
          <p:cNvSpPr txBox="1">
            <a:spLocks noChangeArrowheads="1"/>
          </p:cNvSpPr>
          <p:nvPr/>
        </p:nvSpPr>
        <p:spPr bwMode="auto">
          <a:xfrm>
            <a:off x="2989263" y="5943600"/>
            <a:ext cx="3106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/>
              <a:t>………………………………………..</a:t>
            </a:r>
          </a:p>
        </p:txBody>
      </p:sp>
      <p:sp>
        <p:nvSpPr>
          <p:cNvPr id="51245" name="Text Box 101"/>
          <p:cNvSpPr txBox="1">
            <a:spLocks noChangeArrowheads="1"/>
          </p:cNvSpPr>
          <p:nvPr/>
        </p:nvSpPr>
        <p:spPr bwMode="auto">
          <a:xfrm>
            <a:off x="2971800" y="5029200"/>
            <a:ext cx="954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/>
              <a:t>入力語集合</a:t>
            </a:r>
            <a:endParaRPr lang="en-US" altLang="ja-JP" sz="1200" b="1"/>
          </a:p>
        </p:txBody>
      </p:sp>
      <p:sp>
        <p:nvSpPr>
          <p:cNvPr id="51246" name="Text Box 102"/>
          <p:cNvSpPr txBox="1">
            <a:spLocks noChangeArrowheads="1"/>
          </p:cNvSpPr>
          <p:nvPr/>
        </p:nvSpPr>
        <p:spPr bwMode="auto">
          <a:xfrm>
            <a:off x="4343400" y="50292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/>
              <a:t>入力概念集合</a:t>
            </a:r>
            <a:endParaRPr lang="en-US" altLang="ja-JP" sz="1200" b="1"/>
          </a:p>
        </p:txBody>
      </p:sp>
      <p:sp>
        <p:nvSpPr>
          <p:cNvPr id="78" name="左右矢印 77"/>
          <p:cNvSpPr/>
          <p:nvPr/>
        </p:nvSpPr>
        <p:spPr>
          <a:xfrm>
            <a:off x="5638800" y="5486400"/>
            <a:ext cx="762000" cy="304800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>
            <a:off x="4267200" y="3556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3581400" y="1752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用語集合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3581400" y="40386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入力語集合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581400" y="65532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/>
              <a:t>入力概念集合</a:t>
            </a:r>
          </a:p>
        </p:txBody>
      </p:sp>
      <p:sp>
        <p:nvSpPr>
          <p:cNvPr id="83" name="AutoShape 86"/>
          <p:cNvSpPr>
            <a:spLocks noChangeArrowheads="1"/>
          </p:cNvSpPr>
          <p:nvPr/>
        </p:nvSpPr>
        <p:spPr bwMode="auto">
          <a:xfrm>
            <a:off x="3581400" y="23622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入力語選択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84" name="AutoShape 51"/>
          <p:cNvSpPr>
            <a:spLocks noChangeArrowheads="1"/>
          </p:cNvSpPr>
          <p:nvPr/>
        </p:nvSpPr>
        <p:spPr bwMode="auto">
          <a:xfrm>
            <a:off x="4267200" y="1422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5" name="AutoShape 51"/>
          <p:cNvSpPr>
            <a:spLocks noChangeArrowheads="1"/>
          </p:cNvSpPr>
          <p:nvPr/>
        </p:nvSpPr>
        <p:spPr bwMode="auto">
          <a:xfrm>
            <a:off x="4267200" y="2057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7" name="AutoShape 51"/>
          <p:cNvSpPr>
            <a:spLocks noChangeArrowheads="1"/>
          </p:cNvSpPr>
          <p:nvPr/>
        </p:nvSpPr>
        <p:spPr bwMode="auto">
          <a:xfrm>
            <a:off x="4267200" y="37338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8" name="AutoShape 86"/>
          <p:cNvSpPr>
            <a:spLocks noChangeArrowheads="1"/>
          </p:cNvSpPr>
          <p:nvPr/>
        </p:nvSpPr>
        <p:spPr bwMode="auto">
          <a:xfrm>
            <a:off x="3581400" y="4648200"/>
            <a:ext cx="17526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ja-JP" altLang="en-US" sz="1600" b="1" dirty="0">
                <a:solidFill>
                  <a:srgbClr val="006600"/>
                </a:solidFill>
              </a:rPr>
              <a:t>入力概念選択</a:t>
            </a:r>
            <a:endParaRPr lang="en-US" altLang="ja-JP" sz="1600" b="1" dirty="0">
              <a:solidFill>
                <a:srgbClr val="006600"/>
              </a:solidFill>
            </a:endParaRPr>
          </a:p>
        </p:txBody>
      </p:sp>
      <p:sp>
        <p:nvSpPr>
          <p:cNvPr id="89" name="AutoShape 51"/>
          <p:cNvSpPr>
            <a:spLocks noChangeArrowheads="1"/>
          </p:cNvSpPr>
          <p:nvPr/>
        </p:nvSpPr>
        <p:spPr bwMode="auto">
          <a:xfrm>
            <a:off x="4267200" y="62230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86" name="AutoShape 51"/>
          <p:cNvSpPr>
            <a:spLocks noChangeArrowheads="1"/>
          </p:cNvSpPr>
          <p:nvPr/>
        </p:nvSpPr>
        <p:spPr bwMode="auto">
          <a:xfrm>
            <a:off x="4267200" y="4343400"/>
            <a:ext cx="457200" cy="330200"/>
          </a:xfrm>
          <a:prstGeom prst="downArrow">
            <a:avLst>
              <a:gd name="adj1" fmla="val 49769"/>
              <a:gd name="adj2" fmla="val 40625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4" name="Rectangle 248"/>
          <p:cNvSpPr>
            <a:spLocks noChangeArrowheads="1"/>
          </p:cNvSpPr>
          <p:nvPr/>
        </p:nvSpPr>
        <p:spPr bwMode="auto">
          <a:xfrm>
            <a:off x="0" y="4495800"/>
            <a:ext cx="91440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83213" cy="792163"/>
          </a:xfrm>
        </p:spPr>
        <p:txBody>
          <a:bodyPr/>
          <a:lstStyle/>
          <a:p>
            <a:pPr eaLnBrk="1" hangingPunct="1"/>
            <a:r>
              <a:rPr lang="ja-JP" altLang="en-US" sz="4000"/>
              <a:t>階層構築・洗練</a:t>
            </a:r>
            <a:endParaRPr lang="ja-JP" altLang="en-U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371600" y="2949575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参照オントロジーの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概念階層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2573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照合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52400" y="2927350"/>
            <a:ext cx="121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入力概念</a:t>
            </a:r>
            <a:endParaRPr lang="en-US" altLang="ja-JP" sz="2000" b="1">
              <a:solidFill>
                <a:srgbClr val="003300"/>
              </a:solidFill>
              <a:latin typeface="ＭＳ Ｐゴシック" charset="-128"/>
            </a:endParaRP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集合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52400" y="2111375"/>
            <a:ext cx="12192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96863" y="22431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12763" y="24590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800100" y="23161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089025" y="23161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873125" y="2532063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84200" y="22431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296863" y="260667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1089025" y="246062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655638" y="2606675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3886200" y="2035175"/>
            <a:ext cx="990600" cy="762000"/>
            <a:chOff x="249" y="3076"/>
            <a:chExt cx="1036" cy="602"/>
          </a:xfrm>
        </p:grpSpPr>
        <p:grpSp>
          <p:nvGrpSpPr>
            <p:cNvPr id="52393" name="Group 18"/>
            <p:cNvGrpSpPr>
              <a:grpSpLocks/>
            </p:cNvGrpSpPr>
            <p:nvPr/>
          </p:nvGrpSpPr>
          <p:grpSpPr bwMode="auto">
            <a:xfrm>
              <a:off x="983" y="3121"/>
              <a:ext cx="233" cy="467"/>
              <a:chOff x="1380" y="2668"/>
              <a:chExt cx="233" cy="467"/>
            </a:xfrm>
          </p:grpSpPr>
          <p:sp>
            <p:nvSpPr>
              <p:cNvPr id="52408" name="Oval 19"/>
              <p:cNvSpPr>
                <a:spLocks noChangeArrowheads="1"/>
              </p:cNvSpPr>
              <p:nvPr/>
            </p:nvSpPr>
            <p:spPr bwMode="auto">
              <a:xfrm>
                <a:off x="1380" y="2668"/>
                <a:ext cx="117" cy="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409" name="Oval 22"/>
              <p:cNvSpPr>
                <a:spLocks noChangeArrowheads="1"/>
              </p:cNvSpPr>
              <p:nvPr/>
            </p:nvSpPr>
            <p:spPr bwMode="auto">
              <a:xfrm>
                <a:off x="1392" y="2926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10" name="AutoShape 23"/>
              <p:cNvCxnSpPr>
                <a:cxnSpLocks noChangeShapeType="1"/>
                <a:stCxn id="52408" idx="4"/>
                <a:endCxn id="46259" idx="0"/>
              </p:cNvCxnSpPr>
              <p:nvPr/>
            </p:nvCxnSpPr>
            <p:spPr bwMode="auto">
              <a:xfrm rot="16200000" flipH="1">
                <a:off x="1445" y="2743"/>
                <a:ext cx="162" cy="1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11" name="AutoShape 24"/>
              <p:cNvCxnSpPr>
                <a:cxnSpLocks noChangeShapeType="1"/>
                <a:stCxn id="52409" idx="4"/>
                <a:endCxn id="46258" idx="0"/>
              </p:cNvCxnSpPr>
              <p:nvPr/>
            </p:nvCxnSpPr>
            <p:spPr bwMode="auto">
              <a:xfrm rot="16200000" flipH="1">
                <a:off x="1390" y="3070"/>
                <a:ext cx="126" cy="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12" name="AutoShape 25"/>
              <p:cNvCxnSpPr>
                <a:cxnSpLocks noChangeShapeType="1"/>
                <a:stCxn id="52409" idx="0"/>
                <a:endCxn id="52408" idx="4"/>
              </p:cNvCxnSpPr>
              <p:nvPr/>
            </p:nvCxnSpPr>
            <p:spPr bwMode="auto">
              <a:xfrm rot="16200000" flipV="1">
                <a:off x="1357" y="2832"/>
                <a:ext cx="176" cy="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394" name="Group 26"/>
            <p:cNvGrpSpPr>
              <a:grpSpLocks/>
            </p:cNvGrpSpPr>
            <p:nvPr/>
          </p:nvGrpSpPr>
          <p:grpSpPr bwMode="auto">
            <a:xfrm>
              <a:off x="318" y="3076"/>
              <a:ext cx="350" cy="470"/>
              <a:chOff x="356" y="3171"/>
              <a:chExt cx="350" cy="470"/>
            </a:xfrm>
          </p:grpSpPr>
          <p:sp>
            <p:nvSpPr>
              <p:cNvPr id="52403" name="Oval 27"/>
              <p:cNvSpPr>
                <a:spLocks noChangeArrowheads="1"/>
              </p:cNvSpPr>
              <p:nvPr/>
            </p:nvSpPr>
            <p:spPr bwMode="auto">
              <a:xfrm>
                <a:off x="588" y="3171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404" name="Oval 28"/>
              <p:cNvSpPr>
                <a:spLocks noChangeArrowheads="1"/>
              </p:cNvSpPr>
              <p:nvPr/>
            </p:nvSpPr>
            <p:spPr bwMode="auto">
              <a:xfrm>
                <a:off x="471" y="3391"/>
                <a:ext cx="117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05" name="AutoShape 31"/>
              <p:cNvCxnSpPr>
                <a:cxnSpLocks noChangeShapeType="1"/>
                <a:stCxn id="52403" idx="4"/>
                <a:endCxn id="52404" idx="0"/>
              </p:cNvCxnSpPr>
              <p:nvPr/>
            </p:nvCxnSpPr>
            <p:spPr bwMode="auto">
              <a:xfrm rot="5400000">
                <a:off x="520" y="3264"/>
                <a:ext cx="137" cy="11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06" name="AutoShape 32"/>
              <p:cNvCxnSpPr>
                <a:cxnSpLocks noChangeShapeType="1"/>
                <a:stCxn id="52404" idx="4"/>
                <a:endCxn id="46256" idx="0"/>
              </p:cNvCxnSpPr>
              <p:nvPr/>
            </p:nvCxnSpPr>
            <p:spPr bwMode="auto">
              <a:xfrm rot="5400000">
                <a:off x="360" y="3470"/>
                <a:ext cx="166" cy="17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407" name="AutoShape 33"/>
              <p:cNvCxnSpPr>
                <a:cxnSpLocks noChangeShapeType="1"/>
                <a:stCxn id="52404" idx="4"/>
                <a:endCxn id="46255" idx="0"/>
              </p:cNvCxnSpPr>
              <p:nvPr/>
            </p:nvCxnSpPr>
            <p:spPr bwMode="auto">
              <a:xfrm rot="16200000" flipH="1">
                <a:off x="479" y="3525"/>
                <a:ext cx="166" cy="6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2395" name="Group 34"/>
            <p:cNvGrpSpPr>
              <a:grpSpLocks/>
            </p:cNvGrpSpPr>
            <p:nvPr/>
          </p:nvGrpSpPr>
          <p:grpSpPr bwMode="auto">
            <a:xfrm>
              <a:off x="756" y="3121"/>
              <a:ext cx="119" cy="213"/>
              <a:chOff x="1429" y="2704"/>
              <a:chExt cx="119" cy="213"/>
            </a:xfrm>
          </p:grpSpPr>
          <p:sp>
            <p:nvSpPr>
              <p:cNvPr id="52401" name="Oval 35"/>
              <p:cNvSpPr>
                <a:spLocks noChangeArrowheads="1"/>
              </p:cNvSpPr>
              <p:nvPr/>
            </p:nvSpPr>
            <p:spPr bwMode="auto">
              <a:xfrm>
                <a:off x="1429" y="2704"/>
                <a:ext cx="118" cy="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402" name="AutoShape 37"/>
              <p:cNvCxnSpPr>
                <a:cxnSpLocks noChangeShapeType="1"/>
                <a:stCxn id="52401" idx="4"/>
                <a:endCxn id="46257" idx="0"/>
              </p:cNvCxnSpPr>
              <p:nvPr/>
            </p:nvCxnSpPr>
            <p:spPr bwMode="auto">
              <a:xfrm rot="16200000" flipH="1">
                <a:off x="1453" y="2822"/>
                <a:ext cx="130" cy="6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255" name="Oval 38"/>
            <p:cNvSpPr>
              <a:spLocks noChangeArrowheads="1"/>
            </p:cNvSpPr>
            <p:nvPr/>
          </p:nvSpPr>
          <p:spPr bwMode="auto">
            <a:xfrm>
              <a:off x="488" y="3545"/>
              <a:ext cx="136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6" name="Oval 39"/>
            <p:cNvSpPr>
              <a:spLocks noChangeArrowheads="1"/>
            </p:cNvSpPr>
            <p:nvPr/>
          </p:nvSpPr>
          <p:spPr bwMode="auto">
            <a:xfrm>
              <a:off x="249" y="3545"/>
              <a:ext cx="138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7" name="Oval 40"/>
            <p:cNvSpPr>
              <a:spLocks noChangeArrowheads="1"/>
            </p:cNvSpPr>
            <p:nvPr/>
          </p:nvSpPr>
          <p:spPr bwMode="auto">
            <a:xfrm>
              <a:off x="807" y="3334"/>
              <a:ext cx="138" cy="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8" name="Oval 41"/>
            <p:cNvSpPr>
              <a:spLocks noChangeArrowheads="1"/>
            </p:cNvSpPr>
            <p:nvPr/>
          </p:nvSpPr>
          <p:spPr bwMode="auto">
            <a:xfrm>
              <a:off x="989" y="3588"/>
              <a:ext cx="136" cy="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59" name="Oval 42"/>
            <p:cNvSpPr>
              <a:spLocks noChangeArrowheads="1"/>
            </p:cNvSpPr>
            <p:nvPr/>
          </p:nvSpPr>
          <p:spPr bwMode="auto">
            <a:xfrm>
              <a:off x="1147" y="3364"/>
              <a:ext cx="138" cy="8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52242" name="Group 44"/>
          <p:cNvGrpSpPr>
            <a:grpSpLocks/>
          </p:cNvGrpSpPr>
          <p:nvPr/>
        </p:nvGrpSpPr>
        <p:grpSpPr bwMode="auto">
          <a:xfrm>
            <a:off x="2038350" y="1990725"/>
            <a:ext cx="1060450" cy="825500"/>
            <a:chOff x="612" y="1162"/>
            <a:chExt cx="1160" cy="792"/>
          </a:xfrm>
        </p:grpSpPr>
        <p:grpSp>
          <p:nvGrpSpPr>
            <p:cNvPr id="52361" name="Group 45"/>
            <p:cNvGrpSpPr>
              <a:grpSpLocks/>
            </p:cNvGrpSpPr>
            <p:nvPr/>
          </p:nvGrpSpPr>
          <p:grpSpPr bwMode="auto">
            <a:xfrm>
              <a:off x="867" y="1162"/>
              <a:ext cx="667" cy="701"/>
              <a:chOff x="867" y="1133"/>
              <a:chExt cx="667" cy="701"/>
            </a:xfrm>
          </p:grpSpPr>
          <p:sp>
            <p:nvSpPr>
              <p:cNvPr id="52378" name="Oval 46"/>
              <p:cNvSpPr>
                <a:spLocks noChangeArrowheads="1"/>
              </p:cNvSpPr>
              <p:nvPr/>
            </p:nvSpPr>
            <p:spPr bwMode="auto">
              <a:xfrm>
                <a:off x="1079" y="1133"/>
                <a:ext cx="118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79" name="Oval 47"/>
              <p:cNvSpPr>
                <a:spLocks noChangeArrowheads="1"/>
              </p:cNvSpPr>
              <p:nvPr/>
            </p:nvSpPr>
            <p:spPr bwMode="auto">
              <a:xfrm>
                <a:off x="1282" y="1369"/>
                <a:ext cx="117" cy="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0" name="Oval 48"/>
              <p:cNvSpPr>
                <a:spLocks noChangeArrowheads="1"/>
              </p:cNvSpPr>
              <p:nvPr/>
            </p:nvSpPr>
            <p:spPr bwMode="auto">
              <a:xfrm>
                <a:off x="962" y="1353"/>
                <a:ext cx="117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1" name="Oval 49"/>
              <p:cNvSpPr>
                <a:spLocks noChangeArrowheads="1"/>
              </p:cNvSpPr>
              <p:nvPr/>
            </p:nvSpPr>
            <p:spPr bwMode="auto">
              <a:xfrm>
                <a:off x="1129" y="1365"/>
                <a:ext cx="117" cy="82"/>
              </a:xfrm>
              <a:prstGeom prst="ellipse">
                <a:avLst/>
              </a:prstGeom>
              <a:solidFill>
                <a:schemeClr val="hlink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2" name="Oval 54"/>
              <p:cNvSpPr>
                <a:spLocks noChangeArrowheads="1"/>
              </p:cNvSpPr>
              <p:nvPr/>
            </p:nvSpPr>
            <p:spPr bwMode="auto">
              <a:xfrm>
                <a:off x="1138" y="1639"/>
                <a:ext cx="117" cy="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83" name="Oval 55"/>
              <p:cNvSpPr>
                <a:spLocks noChangeArrowheads="1"/>
              </p:cNvSpPr>
              <p:nvPr/>
            </p:nvSpPr>
            <p:spPr bwMode="auto">
              <a:xfrm>
                <a:off x="1294" y="1627"/>
                <a:ext cx="118" cy="8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cxnSp>
            <p:nvCxnSpPr>
              <p:cNvPr id="52384" name="AutoShape 56"/>
              <p:cNvCxnSpPr>
                <a:cxnSpLocks noChangeShapeType="1"/>
                <a:stCxn id="52378" idx="4"/>
                <a:endCxn id="52380" idx="0"/>
              </p:cNvCxnSpPr>
              <p:nvPr/>
            </p:nvCxnSpPr>
            <p:spPr bwMode="auto">
              <a:xfrm rot="5400000">
                <a:off x="1011" y="1226"/>
                <a:ext cx="137" cy="11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5" name="AutoShape 57"/>
              <p:cNvCxnSpPr>
                <a:cxnSpLocks noChangeShapeType="1"/>
                <a:stCxn id="52378" idx="5"/>
                <a:endCxn id="52379" idx="0"/>
              </p:cNvCxnSpPr>
              <p:nvPr/>
            </p:nvCxnSpPr>
            <p:spPr bwMode="auto">
              <a:xfrm rot="16200000" flipH="1">
                <a:off x="1178" y="1206"/>
                <a:ext cx="165" cy="1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6" name="AutoShape 58"/>
              <p:cNvCxnSpPr>
                <a:cxnSpLocks noChangeShapeType="1"/>
                <a:stCxn id="52380" idx="4"/>
                <a:endCxn id="46213" idx="0"/>
              </p:cNvCxnSpPr>
              <p:nvPr/>
            </p:nvCxnSpPr>
            <p:spPr bwMode="auto">
              <a:xfrm rot="5400000">
                <a:off x="844" y="1459"/>
                <a:ext cx="199" cy="1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7" name="AutoShape 59"/>
              <p:cNvCxnSpPr>
                <a:cxnSpLocks noChangeShapeType="1"/>
                <a:stCxn id="52380" idx="4"/>
                <a:endCxn id="46214" idx="0"/>
              </p:cNvCxnSpPr>
              <p:nvPr/>
            </p:nvCxnSpPr>
            <p:spPr bwMode="auto">
              <a:xfrm rot="16200000" flipH="1">
                <a:off x="928" y="1529"/>
                <a:ext cx="199" cy="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8" name="AutoShape 60"/>
              <p:cNvCxnSpPr>
                <a:cxnSpLocks noChangeShapeType="1"/>
                <a:stCxn id="52378" idx="4"/>
                <a:endCxn id="52381" idx="0"/>
              </p:cNvCxnSpPr>
              <p:nvPr/>
            </p:nvCxnSpPr>
            <p:spPr bwMode="auto">
              <a:xfrm>
                <a:off x="1138" y="1220"/>
                <a:ext cx="49" cy="1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89" name="AutoShape 61"/>
              <p:cNvCxnSpPr>
                <a:cxnSpLocks noChangeShapeType="1"/>
                <a:stCxn id="52379" idx="4"/>
                <a:endCxn id="46212" idx="0"/>
              </p:cNvCxnSpPr>
              <p:nvPr/>
            </p:nvCxnSpPr>
            <p:spPr bwMode="auto">
              <a:xfrm rot="16200000" flipH="1">
                <a:off x="1345" y="1446"/>
                <a:ext cx="184" cy="19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0" name="AutoShape 62"/>
              <p:cNvCxnSpPr>
                <a:cxnSpLocks noChangeShapeType="1"/>
                <a:stCxn id="52383" idx="4"/>
              </p:cNvCxnSpPr>
              <p:nvPr/>
            </p:nvCxnSpPr>
            <p:spPr bwMode="auto">
              <a:xfrm>
                <a:off x="1353" y="1714"/>
                <a:ext cx="23" cy="1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1" name="AutoShape 63"/>
              <p:cNvCxnSpPr>
                <a:cxnSpLocks noChangeShapeType="1"/>
                <a:stCxn id="52379" idx="4"/>
                <a:endCxn id="52382" idx="0"/>
              </p:cNvCxnSpPr>
              <p:nvPr/>
            </p:nvCxnSpPr>
            <p:spPr bwMode="auto">
              <a:xfrm flipH="1">
                <a:off x="1197" y="1455"/>
                <a:ext cx="144" cy="1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392" name="AutoShape 64"/>
              <p:cNvCxnSpPr>
                <a:cxnSpLocks noChangeShapeType="1"/>
                <a:stCxn id="52383" idx="0"/>
                <a:endCxn id="52379" idx="4"/>
              </p:cNvCxnSpPr>
              <p:nvPr/>
            </p:nvCxnSpPr>
            <p:spPr bwMode="auto">
              <a:xfrm flipH="1" flipV="1">
                <a:off x="1341" y="1455"/>
                <a:ext cx="12" cy="16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362" name="Oval 65"/>
            <p:cNvSpPr>
              <a:spLocks noChangeArrowheads="1"/>
            </p:cNvSpPr>
            <p:nvPr/>
          </p:nvSpPr>
          <p:spPr bwMode="auto">
            <a:xfrm>
              <a:off x="839" y="1871"/>
              <a:ext cx="118" cy="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2363" name="AutoShape 66"/>
            <p:cNvCxnSpPr>
              <a:cxnSpLocks noChangeShapeType="1"/>
              <a:endCxn id="52362" idx="0"/>
            </p:cNvCxnSpPr>
            <p:nvPr/>
          </p:nvCxnSpPr>
          <p:spPr bwMode="auto">
            <a:xfrm rot="10800000" flipV="1">
              <a:off x="898" y="1748"/>
              <a:ext cx="163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4" name="AutoShape 67"/>
            <p:cNvCxnSpPr>
              <a:cxnSpLocks noChangeShapeType="1"/>
              <a:stCxn id="52379" idx="4"/>
              <a:endCxn id="52370" idx="0"/>
            </p:cNvCxnSpPr>
            <p:nvPr/>
          </p:nvCxnSpPr>
          <p:spPr bwMode="auto">
            <a:xfrm rot="16200000" flipH="1">
              <a:off x="1445" y="1376"/>
              <a:ext cx="165" cy="3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5" name="AutoShape 68"/>
            <p:cNvCxnSpPr>
              <a:cxnSpLocks noChangeShapeType="1"/>
              <a:stCxn id="52380" idx="4"/>
              <a:endCxn id="52372" idx="0"/>
            </p:cNvCxnSpPr>
            <p:nvPr/>
          </p:nvCxnSpPr>
          <p:spPr bwMode="auto">
            <a:xfrm rot="5400000">
              <a:off x="756" y="1380"/>
              <a:ext cx="18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6" name="AutoShape 69"/>
            <p:cNvCxnSpPr>
              <a:cxnSpLocks noChangeShapeType="1"/>
              <a:endCxn id="52375" idx="0"/>
            </p:cNvCxnSpPr>
            <p:nvPr/>
          </p:nvCxnSpPr>
          <p:spPr bwMode="auto">
            <a:xfrm rot="10800000" flipV="1">
              <a:off x="716" y="1748"/>
              <a:ext cx="345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7" name="AutoShape 70"/>
            <p:cNvCxnSpPr>
              <a:cxnSpLocks noChangeShapeType="1"/>
              <a:stCxn id="46212" idx="4"/>
            </p:cNvCxnSpPr>
            <p:nvPr/>
          </p:nvCxnSpPr>
          <p:spPr bwMode="auto">
            <a:xfrm rot="16200000" flipH="1">
              <a:off x="1559" y="1729"/>
              <a:ext cx="117" cy="1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8" name="AutoShape 71"/>
            <p:cNvCxnSpPr>
              <a:cxnSpLocks noChangeShapeType="1"/>
              <a:stCxn id="52383" idx="4"/>
              <a:endCxn id="52374" idx="0"/>
            </p:cNvCxnSpPr>
            <p:nvPr/>
          </p:nvCxnSpPr>
          <p:spPr bwMode="auto">
            <a:xfrm rot="16200000" flipH="1">
              <a:off x="1376" y="1716"/>
              <a:ext cx="132" cy="1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9" name="AutoShape 72"/>
            <p:cNvCxnSpPr>
              <a:cxnSpLocks noChangeShapeType="1"/>
              <a:stCxn id="52378" idx="3"/>
              <a:endCxn id="52371" idx="0"/>
            </p:cNvCxnSpPr>
            <p:nvPr/>
          </p:nvCxnSpPr>
          <p:spPr bwMode="auto">
            <a:xfrm rot="5400000">
              <a:off x="881" y="1158"/>
              <a:ext cx="140" cy="2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70" name="Oval 73"/>
            <p:cNvSpPr>
              <a:spLocks noChangeArrowheads="1"/>
            </p:cNvSpPr>
            <p:nvPr/>
          </p:nvSpPr>
          <p:spPr bwMode="auto">
            <a:xfrm>
              <a:off x="1655" y="1645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1" name="Oval 74"/>
            <p:cNvSpPr>
              <a:spLocks noChangeArrowheads="1"/>
            </p:cNvSpPr>
            <p:nvPr/>
          </p:nvSpPr>
          <p:spPr bwMode="auto">
            <a:xfrm>
              <a:off x="748" y="1373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2" name="Oval 75"/>
            <p:cNvSpPr>
              <a:spLocks noChangeArrowheads="1"/>
            </p:cNvSpPr>
            <p:nvPr/>
          </p:nvSpPr>
          <p:spPr bwMode="auto">
            <a:xfrm>
              <a:off x="612" y="1645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3" name="Oval 76"/>
            <p:cNvSpPr>
              <a:spLocks noChangeArrowheads="1"/>
            </p:cNvSpPr>
            <p:nvPr/>
          </p:nvSpPr>
          <p:spPr bwMode="auto">
            <a:xfrm>
              <a:off x="1655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4" name="Oval 77"/>
            <p:cNvSpPr>
              <a:spLocks noChangeArrowheads="1"/>
            </p:cNvSpPr>
            <p:nvPr/>
          </p:nvSpPr>
          <p:spPr bwMode="auto">
            <a:xfrm>
              <a:off x="1473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5" name="Oval 78"/>
            <p:cNvSpPr>
              <a:spLocks noChangeArrowheads="1"/>
            </p:cNvSpPr>
            <p:nvPr/>
          </p:nvSpPr>
          <p:spPr bwMode="auto">
            <a:xfrm>
              <a:off x="657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76" name="Oval 79"/>
            <p:cNvSpPr>
              <a:spLocks noChangeArrowheads="1"/>
            </p:cNvSpPr>
            <p:nvPr/>
          </p:nvSpPr>
          <p:spPr bwMode="auto">
            <a:xfrm>
              <a:off x="1066" y="1871"/>
              <a:ext cx="117" cy="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cxnSp>
          <p:nvCxnSpPr>
            <p:cNvPr id="52377" name="AutoShape 80"/>
            <p:cNvCxnSpPr>
              <a:cxnSpLocks noChangeShapeType="1"/>
              <a:endCxn id="52376" idx="0"/>
            </p:cNvCxnSpPr>
            <p:nvPr/>
          </p:nvCxnSpPr>
          <p:spPr bwMode="auto">
            <a:xfrm rot="16200000" flipH="1">
              <a:off x="1031" y="1778"/>
              <a:ext cx="123" cy="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43" name="AutoShape 81"/>
          <p:cNvSpPr>
            <a:spLocks noChangeArrowheads="1"/>
          </p:cNvSpPr>
          <p:nvPr/>
        </p:nvSpPr>
        <p:spPr bwMode="auto">
          <a:xfrm>
            <a:off x="1981200" y="1981200"/>
            <a:ext cx="1143000" cy="914400"/>
          </a:xfrm>
          <a:prstGeom prst="can">
            <a:avLst>
              <a:gd name="adj" fmla="val 25000"/>
            </a:avLst>
          </a:prstGeom>
          <a:solidFill>
            <a:srgbClr val="CCFFCC">
              <a:alpha val="0"/>
            </a:srgb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6211" name="Oval 83"/>
          <p:cNvSpPr>
            <a:spLocks noChangeArrowheads="1"/>
          </p:cNvSpPr>
          <p:nvPr/>
        </p:nvSpPr>
        <p:spPr bwMode="auto">
          <a:xfrm>
            <a:off x="2667000" y="2725738"/>
            <a:ext cx="125413" cy="936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2" name="Oval 84"/>
          <p:cNvSpPr>
            <a:spLocks noChangeArrowheads="1"/>
          </p:cNvSpPr>
          <p:nvPr/>
        </p:nvSpPr>
        <p:spPr bwMode="auto">
          <a:xfrm>
            <a:off x="28194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3" name="Oval 85"/>
          <p:cNvSpPr>
            <a:spLocks noChangeArrowheads="1"/>
          </p:cNvSpPr>
          <p:nvPr/>
        </p:nvSpPr>
        <p:spPr bwMode="auto">
          <a:xfrm>
            <a:off x="22098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4" name="Oval 86"/>
          <p:cNvSpPr>
            <a:spLocks noChangeArrowheads="1"/>
          </p:cNvSpPr>
          <p:nvPr/>
        </p:nvSpPr>
        <p:spPr bwMode="auto">
          <a:xfrm>
            <a:off x="2362200" y="2514600"/>
            <a:ext cx="125413" cy="936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215" name="Oval 87"/>
          <p:cNvSpPr>
            <a:spLocks noChangeArrowheads="1"/>
          </p:cNvSpPr>
          <p:nvPr/>
        </p:nvSpPr>
        <p:spPr bwMode="auto">
          <a:xfrm>
            <a:off x="2500313" y="2227263"/>
            <a:ext cx="125412" cy="936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49" name="Text Box 145"/>
          <p:cNvSpPr txBox="1">
            <a:spLocks noChangeArrowheads="1"/>
          </p:cNvSpPr>
          <p:nvPr/>
        </p:nvSpPr>
        <p:spPr bwMode="auto">
          <a:xfrm>
            <a:off x="3657600" y="2949575"/>
            <a:ext cx="1638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入力概念に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関連するパス</a:t>
            </a:r>
          </a:p>
        </p:txBody>
      </p:sp>
      <p:sp>
        <p:nvSpPr>
          <p:cNvPr id="44051" name="AutoShape 146"/>
          <p:cNvSpPr>
            <a:spLocks noChangeArrowheads="1"/>
          </p:cNvSpPr>
          <p:nvPr/>
        </p:nvSpPr>
        <p:spPr bwMode="auto">
          <a:xfrm>
            <a:off x="14478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2" name="AutoShape 150"/>
          <p:cNvSpPr>
            <a:spLocks noChangeArrowheads="1"/>
          </p:cNvSpPr>
          <p:nvPr/>
        </p:nvSpPr>
        <p:spPr bwMode="auto">
          <a:xfrm>
            <a:off x="32766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3" name="AutoShape 151"/>
          <p:cNvSpPr>
            <a:spLocks noChangeArrowheads="1"/>
          </p:cNvSpPr>
          <p:nvPr/>
        </p:nvSpPr>
        <p:spPr bwMode="auto">
          <a:xfrm>
            <a:off x="5105400" y="226377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54" name="AutoShape 152"/>
          <p:cNvSpPr>
            <a:spLocks noChangeArrowheads="1"/>
          </p:cNvSpPr>
          <p:nvPr/>
        </p:nvSpPr>
        <p:spPr bwMode="auto">
          <a:xfrm>
            <a:off x="7086600" y="22447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54" name="Text Box 153"/>
          <p:cNvSpPr txBox="1">
            <a:spLocks noChangeArrowheads="1"/>
          </p:cNvSpPr>
          <p:nvPr/>
        </p:nvSpPr>
        <p:spPr bwMode="auto">
          <a:xfrm>
            <a:off x="5562600" y="2949575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ベストマッチ</a:t>
            </a:r>
          </a:p>
          <a:p>
            <a:pPr algn="ctr" eaLnBrk="1" hangingPunct="1"/>
            <a:r>
              <a:rPr lang="ja-JP" altLang="en-US" sz="2000" b="1">
                <a:solidFill>
                  <a:srgbClr val="003300"/>
                </a:solidFill>
                <a:latin typeface="ＭＳ Ｐゴシック" charset="-128"/>
              </a:rPr>
              <a:t>モデル</a:t>
            </a:r>
          </a:p>
        </p:txBody>
      </p:sp>
      <p:sp>
        <p:nvSpPr>
          <p:cNvPr id="52255" name="Text Box 154"/>
          <p:cNvSpPr txBox="1">
            <a:spLocks noChangeArrowheads="1"/>
          </p:cNvSpPr>
          <p:nvPr/>
        </p:nvSpPr>
        <p:spPr bwMode="auto">
          <a:xfrm>
            <a:off x="7620000" y="2949575"/>
            <a:ext cx="1436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概念階層</a:t>
            </a:r>
          </a:p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初期モデル</a:t>
            </a:r>
          </a:p>
        </p:txBody>
      </p:sp>
      <p:sp>
        <p:nvSpPr>
          <p:cNvPr id="52256" name="Text Box 155"/>
          <p:cNvSpPr txBox="1">
            <a:spLocks noChangeArrowheads="1"/>
          </p:cNvSpPr>
          <p:nvPr/>
        </p:nvSpPr>
        <p:spPr bwMode="auto">
          <a:xfrm>
            <a:off x="31623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抽出</a:t>
            </a:r>
          </a:p>
        </p:txBody>
      </p:sp>
      <p:sp>
        <p:nvSpPr>
          <p:cNvPr id="52257" name="Text Box 156"/>
          <p:cNvSpPr txBox="1">
            <a:spLocks noChangeArrowheads="1"/>
          </p:cNvSpPr>
          <p:nvPr/>
        </p:nvSpPr>
        <p:spPr bwMode="auto">
          <a:xfrm>
            <a:off x="4951413" y="1647825"/>
            <a:ext cx="801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合成</a:t>
            </a:r>
          </a:p>
        </p:txBody>
      </p:sp>
      <p:sp>
        <p:nvSpPr>
          <p:cNvPr id="52258" name="Text Box 157"/>
          <p:cNvSpPr txBox="1">
            <a:spLocks noChangeArrowheads="1"/>
          </p:cNvSpPr>
          <p:nvPr/>
        </p:nvSpPr>
        <p:spPr bwMode="auto">
          <a:xfrm>
            <a:off x="6896100" y="1647825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ＭＳ Ｐゴシック" charset="-128"/>
              </a:rPr>
              <a:t>剪定</a:t>
            </a:r>
          </a:p>
        </p:txBody>
      </p:sp>
      <p:sp>
        <p:nvSpPr>
          <p:cNvPr id="44060" name="Rectangle 158"/>
          <p:cNvSpPr>
            <a:spLocks noChangeArrowheads="1"/>
          </p:cNvSpPr>
          <p:nvPr/>
        </p:nvSpPr>
        <p:spPr bwMode="auto">
          <a:xfrm>
            <a:off x="0" y="1524000"/>
            <a:ext cx="9144000" cy="23622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61" name="Text Box 159"/>
          <p:cNvSpPr txBox="1">
            <a:spLocks noChangeArrowheads="1"/>
          </p:cNvSpPr>
          <p:nvPr/>
        </p:nvSpPr>
        <p:spPr bwMode="auto">
          <a:xfrm>
            <a:off x="0" y="1057275"/>
            <a:ext cx="14128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 b="1"/>
              <a:t>階層構築</a:t>
            </a:r>
          </a:p>
        </p:txBody>
      </p:sp>
      <p:sp>
        <p:nvSpPr>
          <p:cNvPr id="52261" name="Text Box 178"/>
          <p:cNvSpPr txBox="1">
            <a:spLocks noChangeArrowheads="1"/>
          </p:cNvSpPr>
          <p:nvPr/>
        </p:nvSpPr>
        <p:spPr bwMode="auto">
          <a:xfrm>
            <a:off x="254000" y="6384925"/>
            <a:ext cx="2468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概念階層初期モデル</a:t>
            </a:r>
          </a:p>
        </p:txBody>
      </p:sp>
      <p:sp>
        <p:nvSpPr>
          <p:cNvPr id="52262" name="Text Box 179"/>
          <p:cNvSpPr txBox="1">
            <a:spLocks noChangeArrowheads="1"/>
          </p:cNvSpPr>
          <p:nvPr/>
        </p:nvSpPr>
        <p:spPr bwMode="auto">
          <a:xfrm>
            <a:off x="457200" y="4800600"/>
            <a:ext cx="199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一般的な階層構造</a:t>
            </a:r>
          </a:p>
        </p:txBody>
      </p:sp>
      <p:sp>
        <p:nvSpPr>
          <p:cNvPr id="52263" name="Text Box 201"/>
          <p:cNvSpPr txBox="1">
            <a:spLocks noChangeArrowheads="1"/>
          </p:cNvSpPr>
          <p:nvPr/>
        </p:nvSpPr>
        <p:spPr bwMode="auto">
          <a:xfrm>
            <a:off x="5746750" y="6384925"/>
            <a:ext cx="33210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>
                <a:latin typeface="ＭＳ Ｐゴシック" charset="-128"/>
              </a:rPr>
              <a:t>領域オントロジーの概念階層</a:t>
            </a:r>
          </a:p>
        </p:txBody>
      </p:sp>
      <p:sp>
        <p:nvSpPr>
          <p:cNvPr id="52264" name="Text Box 238"/>
          <p:cNvSpPr txBox="1">
            <a:spLocks noChangeArrowheads="1"/>
          </p:cNvSpPr>
          <p:nvPr/>
        </p:nvSpPr>
        <p:spPr bwMode="auto">
          <a:xfrm>
            <a:off x="3429000" y="54102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照合結果分析</a:t>
            </a:r>
          </a:p>
        </p:txBody>
      </p:sp>
      <p:sp>
        <p:nvSpPr>
          <p:cNvPr id="52265" name="Text Box 239"/>
          <p:cNvSpPr txBox="1">
            <a:spLocks noChangeArrowheads="1"/>
          </p:cNvSpPr>
          <p:nvPr/>
        </p:nvSpPr>
        <p:spPr bwMode="auto">
          <a:xfrm>
            <a:off x="3429000" y="58674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剪定結果分析</a:t>
            </a:r>
          </a:p>
        </p:txBody>
      </p:sp>
      <p:sp>
        <p:nvSpPr>
          <p:cNvPr id="52266" name="Text Box 240"/>
          <p:cNvSpPr txBox="1">
            <a:spLocks noChangeArrowheads="1"/>
          </p:cNvSpPr>
          <p:nvPr/>
        </p:nvSpPr>
        <p:spPr bwMode="auto">
          <a:xfrm>
            <a:off x="3429000" y="63293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/>
              <a:t>多重継承の除去</a:t>
            </a:r>
          </a:p>
        </p:txBody>
      </p:sp>
      <p:sp>
        <p:nvSpPr>
          <p:cNvPr id="44084" name="AutoShape 241"/>
          <p:cNvSpPr>
            <a:spLocks noChangeArrowheads="1"/>
          </p:cNvSpPr>
          <p:nvPr/>
        </p:nvSpPr>
        <p:spPr bwMode="auto">
          <a:xfrm>
            <a:off x="2362200" y="561975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085" name="AutoShape 242"/>
          <p:cNvSpPr>
            <a:spLocks noChangeArrowheads="1"/>
          </p:cNvSpPr>
          <p:nvPr/>
        </p:nvSpPr>
        <p:spPr bwMode="auto">
          <a:xfrm>
            <a:off x="5791200" y="561975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69" name="Text Box 243"/>
          <p:cNvSpPr txBox="1">
            <a:spLocks noChangeArrowheads="1"/>
          </p:cNvSpPr>
          <p:nvPr/>
        </p:nvSpPr>
        <p:spPr bwMode="auto">
          <a:xfrm>
            <a:off x="5995988" y="4814888"/>
            <a:ext cx="2614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領域に特化した階層構造</a:t>
            </a:r>
          </a:p>
        </p:txBody>
      </p:sp>
      <p:sp>
        <p:nvSpPr>
          <p:cNvPr id="52270" name="Rectangle 246"/>
          <p:cNvSpPr>
            <a:spLocks noChangeArrowheads="1"/>
          </p:cNvSpPr>
          <p:nvPr/>
        </p:nvSpPr>
        <p:spPr bwMode="auto">
          <a:xfrm>
            <a:off x="3124200" y="4953000"/>
            <a:ext cx="2362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2271" name="Text Box 247"/>
          <p:cNvSpPr txBox="1">
            <a:spLocks noChangeArrowheads="1"/>
          </p:cNvSpPr>
          <p:nvPr/>
        </p:nvSpPr>
        <p:spPr bwMode="auto">
          <a:xfrm>
            <a:off x="3292475" y="496728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/>
              <a:t>概念変動管理</a:t>
            </a:r>
          </a:p>
        </p:txBody>
      </p:sp>
      <p:sp>
        <p:nvSpPr>
          <p:cNvPr id="44105" name="Text Box 249"/>
          <p:cNvSpPr txBox="1">
            <a:spLocks noChangeArrowheads="1"/>
          </p:cNvSpPr>
          <p:nvPr/>
        </p:nvSpPr>
        <p:spPr bwMode="auto">
          <a:xfrm>
            <a:off x="0" y="4029075"/>
            <a:ext cx="14128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 b="1"/>
              <a:t>階層洗練</a:t>
            </a:r>
          </a:p>
        </p:txBody>
      </p:sp>
      <p:sp>
        <p:nvSpPr>
          <p:cNvPr id="52273" name="Text Box 250"/>
          <p:cNvSpPr txBox="1">
            <a:spLocks noChangeArrowheads="1"/>
          </p:cNvSpPr>
          <p:nvPr/>
        </p:nvSpPr>
        <p:spPr bwMode="auto">
          <a:xfrm>
            <a:off x="3771900" y="4581525"/>
            <a:ext cx="11049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階層洗練</a:t>
            </a:r>
          </a:p>
        </p:txBody>
      </p:sp>
      <p:grpSp>
        <p:nvGrpSpPr>
          <p:cNvPr id="52274" name="グループ化 194"/>
          <p:cNvGrpSpPr>
            <a:grpSpLocks/>
          </p:cNvGrpSpPr>
          <p:nvPr/>
        </p:nvGrpSpPr>
        <p:grpSpPr bwMode="auto">
          <a:xfrm>
            <a:off x="5746750" y="1806575"/>
            <a:ext cx="1187450" cy="998538"/>
            <a:chOff x="5823454" y="1752600"/>
            <a:chExt cx="1186946" cy="998762"/>
          </a:xfrm>
        </p:grpSpPr>
        <p:sp>
          <p:nvSpPr>
            <p:cNvPr id="52349" name="Oval 94"/>
            <p:cNvSpPr>
              <a:spLocks noChangeArrowheads="1"/>
            </p:cNvSpPr>
            <p:nvPr/>
          </p:nvSpPr>
          <p:spPr bwMode="auto">
            <a:xfrm>
              <a:off x="6082561" y="1974616"/>
              <a:ext cx="216102" cy="83333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0" name="Oval 95"/>
            <p:cNvSpPr>
              <a:spLocks noChangeArrowheads="1"/>
            </p:cNvSpPr>
            <p:nvPr/>
          </p:nvSpPr>
          <p:spPr bwMode="auto">
            <a:xfrm>
              <a:off x="6665283" y="1974616"/>
              <a:ext cx="216102" cy="833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1" name="Oval 96"/>
            <p:cNvSpPr>
              <a:spLocks noChangeArrowheads="1"/>
            </p:cNvSpPr>
            <p:nvPr/>
          </p:nvSpPr>
          <p:spPr bwMode="auto">
            <a:xfrm>
              <a:off x="6536267" y="2436548"/>
              <a:ext cx="216102" cy="8436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88" name="Oval 97"/>
            <p:cNvSpPr>
              <a:spLocks noChangeArrowheads="1"/>
            </p:cNvSpPr>
            <p:nvPr/>
          </p:nvSpPr>
          <p:spPr bwMode="auto">
            <a:xfrm>
              <a:off x="6082107" y="2205139"/>
              <a:ext cx="215808" cy="84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9" name="Oval 98"/>
            <p:cNvSpPr>
              <a:spLocks noChangeArrowheads="1"/>
            </p:cNvSpPr>
            <p:nvPr/>
          </p:nvSpPr>
          <p:spPr bwMode="auto">
            <a:xfrm>
              <a:off x="6405820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98" name="Oval 107"/>
            <p:cNvSpPr>
              <a:spLocks noChangeArrowheads="1"/>
            </p:cNvSpPr>
            <p:nvPr/>
          </p:nvSpPr>
          <p:spPr bwMode="auto">
            <a:xfrm>
              <a:off x="6666059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55" name="Oval 108"/>
            <p:cNvSpPr>
              <a:spLocks noChangeArrowheads="1"/>
            </p:cNvSpPr>
            <p:nvPr/>
          </p:nvSpPr>
          <p:spPr bwMode="auto">
            <a:xfrm>
              <a:off x="5823454" y="2205068"/>
              <a:ext cx="216102" cy="84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56" name="Oval 109"/>
            <p:cNvSpPr>
              <a:spLocks noChangeArrowheads="1"/>
            </p:cNvSpPr>
            <p:nvPr/>
          </p:nvSpPr>
          <p:spPr bwMode="auto">
            <a:xfrm>
              <a:off x="5824860" y="2436548"/>
              <a:ext cx="215026" cy="843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202" name="Oval 111"/>
            <p:cNvSpPr>
              <a:spLocks noChangeArrowheads="1"/>
            </p:cNvSpPr>
            <p:nvPr/>
          </p:nvSpPr>
          <p:spPr bwMode="auto">
            <a:xfrm>
              <a:off x="5823454" y="2668793"/>
              <a:ext cx="215808" cy="825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205" name="Oval 114"/>
            <p:cNvSpPr>
              <a:spLocks noChangeArrowheads="1"/>
            </p:cNvSpPr>
            <p:nvPr/>
          </p:nvSpPr>
          <p:spPr bwMode="auto">
            <a:xfrm>
              <a:off x="6794592" y="2436966"/>
              <a:ext cx="215808" cy="84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59" name="Oval 115"/>
            <p:cNvSpPr>
              <a:spLocks noChangeArrowheads="1"/>
            </p:cNvSpPr>
            <p:nvPr/>
          </p:nvSpPr>
          <p:spPr bwMode="auto">
            <a:xfrm>
              <a:off x="6665283" y="2205068"/>
              <a:ext cx="216102" cy="8436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207" name="Oval 97"/>
            <p:cNvSpPr>
              <a:spLocks noChangeArrowheads="1"/>
            </p:cNvSpPr>
            <p:nvPr/>
          </p:nvSpPr>
          <p:spPr bwMode="auto">
            <a:xfrm>
              <a:off x="6337586" y="1752600"/>
              <a:ext cx="215808" cy="841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52275" name="グループ化 195"/>
          <p:cNvGrpSpPr>
            <a:grpSpLocks/>
          </p:cNvGrpSpPr>
          <p:nvPr/>
        </p:nvGrpSpPr>
        <p:grpSpPr bwMode="auto">
          <a:xfrm>
            <a:off x="7696200" y="1730375"/>
            <a:ext cx="1295400" cy="1200150"/>
            <a:chOff x="7772400" y="1752600"/>
            <a:chExt cx="1295400" cy="1199586"/>
          </a:xfrm>
        </p:grpSpPr>
        <p:sp>
          <p:nvSpPr>
            <p:cNvPr id="52340" name="Oval 118"/>
            <p:cNvSpPr>
              <a:spLocks noChangeArrowheads="1"/>
            </p:cNvSpPr>
            <p:nvPr/>
          </p:nvSpPr>
          <p:spPr bwMode="auto">
            <a:xfrm>
              <a:off x="7931026" y="2125181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52341" name="Oval 119"/>
            <p:cNvSpPr>
              <a:spLocks noChangeArrowheads="1"/>
            </p:cNvSpPr>
            <p:nvPr/>
          </p:nvSpPr>
          <p:spPr bwMode="auto">
            <a:xfrm>
              <a:off x="8533672" y="2456452"/>
              <a:ext cx="242877" cy="132786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70" name="Oval 120"/>
            <p:cNvSpPr>
              <a:spLocks noChangeArrowheads="1"/>
            </p:cNvSpPr>
            <p:nvPr/>
          </p:nvSpPr>
          <p:spPr bwMode="auto">
            <a:xfrm>
              <a:off x="8066088" y="2453945"/>
              <a:ext cx="242887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71" name="Oval 121"/>
            <p:cNvSpPr>
              <a:spLocks noChangeArrowheads="1"/>
            </p:cNvSpPr>
            <p:nvPr/>
          </p:nvSpPr>
          <p:spPr bwMode="auto">
            <a:xfrm>
              <a:off x="8386763" y="2822072"/>
              <a:ext cx="242887" cy="130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79" name="Oval 129"/>
            <p:cNvSpPr>
              <a:spLocks noChangeArrowheads="1"/>
            </p:cNvSpPr>
            <p:nvPr/>
          </p:nvSpPr>
          <p:spPr bwMode="auto">
            <a:xfrm>
              <a:off x="8678863" y="2822072"/>
              <a:ext cx="242887" cy="1301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0" name="Oval 130"/>
            <p:cNvSpPr>
              <a:spLocks noChangeArrowheads="1"/>
            </p:cNvSpPr>
            <p:nvPr/>
          </p:nvSpPr>
          <p:spPr bwMode="auto">
            <a:xfrm>
              <a:off x="7772400" y="2458706"/>
              <a:ext cx="242888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46182" name="Oval 132"/>
            <p:cNvSpPr>
              <a:spLocks noChangeArrowheads="1"/>
            </p:cNvSpPr>
            <p:nvPr/>
          </p:nvSpPr>
          <p:spPr bwMode="auto">
            <a:xfrm>
              <a:off x="8823325" y="2457119"/>
              <a:ext cx="244475" cy="1317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47" name="Oval 133"/>
            <p:cNvSpPr>
              <a:spLocks noChangeArrowheads="1"/>
            </p:cNvSpPr>
            <p:nvPr/>
          </p:nvSpPr>
          <p:spPr bwMode="auto">
            <a:xfrm>
              <a:off x="8678794" y="2094488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6184" name="Oval 120"/>
            <p:cNvSpPr>
              <a:spLocks noChangeArrowheads="1"/>
            </p:cNvSpPr>
            <p:nvPr/>
          </p:nvSpPr>
          <p:spPr bwMode="auto">
            <a:xfrm>
              <a:off x="8305800" y="1752600"/>
              <a:ext cx="242888" cy="1332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46157" name="Oval 15"/>
          <p:cNvSpPr>
            <a:spLocks noChangeArrowheads="1"/>
          </p:cNvSpPr>
          <p:nvPr/>
        </p:nvSpPr>
        <p:spPr bwMode="auto">
          <a:xfrm>
            <a:off x="1066800" y="26622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158" name="Oval 15"/>
          <p:cNvSpPr>
            <a:spLocks noChangeArrowheads="1"/>
          </p:cNvSpPr>
          <p:nvPr/>
        </p:nvSpPr>
        <p:spPr bwMode="auto">
          <a:xfrm>
            <a:off x="1000125" y="2205038"/>
            <a:ext cx="142875" cy="809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159" name="Oval 15"/>
          <p:cNvSpPr>
            <a:spLocks noChangeArrowheads="1"/>
          </p:cNvSpPr>
          <p:nvPr/>
        </p:nvSpPr>
        <p:spPr bwMode="auto">
          <a:xfrm>
            <a:off x="228600" y="2438400"/>
            <a:ext cx="142875" cy="809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4114" name="Rectangle 133"/>
          <p:cNvSpPr>
            <a:spLocks noChangeArrowheads="1"/>
          </p:cNvSpPr>
          <p:nvPr/>
        </p:nvSpPr>
        <p:spPr bwMode="auto">
          <a:xfrm>
            <a:off x="5448300" y="381000"/>
            <a:ext cx="36957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80" name="Rectangle 132"/>
          <p:cNvSpPr>
            <a:spLocks noChangeArrowheads="1"/>
          </p:cNvSpPr>
          <p:nvPr/>
        </p:nvSpPr>
        <p:spPr bwMode="auto">
          <a:xfrm>
            <a:off x="6096000" y="1001713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不要中間ノード</a:t>
            </a:r>
          </a:p>
        </p:txBody>
      </p:sp>
      <p:sp>
        <p:nvSpPr>
          <p:cNvPr id="46163" name="Oval 134"/>
          <p:cNvSpPr>
            <a:spLocks noChangeArrowheads="1"/>
          </p:cNvSpPr>
          <p:nvPr/>
        </p:nvSpPr>
        <p:spPr bwMode="auto">
          <a:xfrm>
            <a:off x="5562600" y="530225"/>
            <a:ext cx="461963" cy="1555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2282" name="Rectangle 135"/>
          <p:cNvSpPr>
            <a:spLocks noChangeArrowheads="1"/>
          </p:cNvSpPr>
          <p:nvPr/>
        </p:nvSpPr>
        <p:spPr bwMode="auto">
          <a:xfrm>
            <a:off x="6099175" y="381000"/>
            <a:ext cx="235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>
                <a:latin typeface="ＭＳ Ｐゴシック" charset="-128"/>
              </a:rPr>
              <a:t>入力概念ノード</a:t>
            </a:r>
          </a:p>
        </p:txBody>
      </p:sp>
      <p:sp>
        <p:nvSpPr>
          <p:cNvPr id="52283" name="Rectangle 136"/>
          <p:cNvSpPr>
            <a:spLocks noChangeArrowheads="1"/>
          </p:cNvSpPr>
          <p:nvPr/>
        </p:nvSpPr>
        <p:spPr bwMode="auto">
          <a:xfrm>
            <a:off x="6096000" y="68580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ＭＳ Ｐゴシック" charset="-128"/>
              </a:rPr>
              <a:t>SIN (a Salient Internal Nodes)</a:t>
            </a:r>
          </a:p>
        </p:txBody>
      </p:sp>
      <p:sp>
        <p:nvSpPr>
          <p:cNvPr id="52284" name="Oval 137"/>
          <p:cNvSpPr>
            <a:spLocks noChangeArrowheads="1"/>
          </p:cNvSpPr>
          <p:nvPr/>
        </p:nvSpPr>
        <p:spPr bwMode="auto">
          <a:xfrm>
            <a:off x="5562600" y="1143000"/>
            <a:ext cx="457200" cy="152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2285" name="Oval 138"/>
          <p:cNvSpPr>
            <a:spLocks noChangeArrowheads="1"/>
          </p:cNvSpPr>
          <p:nvPr/>
        </p:nvSpPr>
        <p:spPr bwMode="auto">
          <a:xfrm>
            <a:off x="5562600" y="815975"/>
            <a:ext cx="454025" cy="174625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52286" name="AutoShape 24"/>
          <p:cNvCxnSpPr>
            <a:cxnSpLocks noChangeShapeType="1"/>
            <a:stCxn id="52356" idx="4"/>
            <a:endCxn id="46202" idx="0"/>
          </p:cNvCxnSpPr>
          <p:nvPr/>
        </p:nvCxnSpPr>
        <p:spPr bwMode="auto">
          <a:xfrm rot="5400000">
            <a:off x="5781675" y="2647950"/>
            <a:ext cx="1476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7" name="AutoShape 24"/>
          <p:cNvCxnSpPr>
            <a:cxnSpLocks noChangeShapeType="1"/>
            <a:stCxn id="52355" idx="4"/>
            <a:endCxn id="52356" idx="0"/>
          </p:cNvCxnSpPr>
          <p:nvPr/>
        </p:nvCxnSpPr>
        <p:spPr bwMode="auto">
          <a:xfrm rot="16200000" flipH="1">
            <a:off x="5781675" y="2416175"/>
            <a:ext cx="1476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8" name="AutoShape 24"/>
          <p:cNvCxnSpPr>
            <a:cxnSpLocks noChangeShapeType="1"/>
            <a:stCxn id="52349" idx="3"/>
            <a:endCxn id="52355" idx="0"/>
          </p:cNvCxnSpPr>
          <p:nvPr/>
        </p:nvCxnSpPr>
        <p:spPr bwMode="auto">
          <a:xfrm rot="5400000">
            <a:off x="5866607" y="2088356"/>
            <a:ext cx="158750" cy="1825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89" name="AutoShape 24"/>
          <p:cNvCxnSpPr>
            <a:cxnSpLocks noChangeShapeType="1"/>
            <a:stCxn id="52349" idx="4"/>
            <a:endCxn id="46188" idx="0"/>
          </p:cNvCxnSpPr>
          <p:nvPr/>
        </p:nvCxnSpPr>
        <p:spPr bwMode="auto">
          <a:xfrm rot="5400000">
            <a:off x="6041232" y="2185194"/>
            <a:ext cx="14605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0" name="AutoShape 24"/>
          <p:cNvCxnSpPr>
            <a:cxnSpLocks noChangeShapeType="1"/>
            <a:stCxn id="52351" idx="4"/>
            <a:endCxn id="46189" idx="0"/>
          </p:cNvCxnSpPr>
          <p:nvPr/>
        </p:nvCxnSpPr>
        <p:spPr bwMode="auto">
          <a:xfrm rot="5400000">
            <a:off x="6428582" y="2583656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1" name="AutoShape 24"/>
          <p:cNvCxnSpPr>
            <a:cxnSpLocks noChangeShapeType="1"/>
            <a:stCxn id="52351" idx="4"/>
            <a:endCxn id="46198" idx="0"/>
          </p:cNvCxnSpPr>
          <p:nvPr/>
        </p:nvCxnSpPr>
        <p:spPr bwMode="auto">
          <a:xfrm rot="16200000" flipH="1">
            <a:off x="6558757" y="2583656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2" name="AutoShape 24"/>
          <p:cNvCxnSpPr>
            <a:cxnSpLocks noChangeShapeType="1"/>
            <a:stCxn id="52359" idx="4"/>
            <a:endCxn id="52351" idx="0"/>
          </p:cNvCxnSpPr>
          <p:nvPr/>
        </p:nvCxnSpPr>
        <p:spPr bwMode="auto">
          <a:xfrm rot="5400000">
            <a:off x="6558757" y="2351881"/>
            <a:ext cx="147638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3" name="AutoShape 24"/>
          <p:cNvCxnSpPr>
            <a:cxnSpLocks noChangeShapeType="1"/>
            <a:stCxn id="52359" idx="4"/>
            <a:endCxn id="46205" idx="0"/>
          </p:cNvCxnSpPr>
          <p:nvPr/>
        </p:nvCxnSpPr>
        <p:spPr bwMode="auto">
          <a:xfrm rot="16200000" flipH="1">
            <a:off x="6688138" y="2352675"/>
            <a:ext cx="147638" cy="128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4" name="AutoShape 24"/>
          <p:cNvCxnSpPr>
            <a:cxnSpLocks noChangeShapeType="1"/>
            <a:stCxn id="52350" idx="4"/>
            <a:endCxn id="52359" idx="0"/>
          </p:cNvCxnSpPr>
          <p:nvPr/>
        </p:nvCxnSpPr>
        <p:spPr bwMode="auto">
          <a:xfrm rot="5400000">
            <a:off x="6623844" y="2185194"/>
            <a:ext cx="1460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5" name="AutoShape 24"/>
          <p:cNvCxnSpPr>
            <a:cxnSpLocks noChangeShapeType="1"/>
            <a:stCxn id="46207" idx="4"/>
            <a:endCxn id="52349" idx="0"/>
          </p:cNvCxnSpPr>
          <p:nvPr/>
        </p:nvCxnSpPr>
        <p:spPr bwMode="auto">
          <a:xfrm rot="5400000">
            <a:off x="6172994" y="1832769"/>
            <a:ext cx="138112" cy="254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6" name="AutoShape 24"/>
          <p:cNvCxnSpPr>
            <a:cxnSpLocks noChangeShapeType="1"/>
            <a:stCxn id="46207" idx="4"/>
            <a:endCxn id="52350" idx="0"/>
          </p:cNvCxnSpPr>
          <p:nvPr/>
        </p:nvCxnSpPr>
        <p:spPr bwMode="auto">
          <a:xfrm rot="16200000" flipH="1">
            <a:off x="6464301" y="1795462"/>
            <a:ext cx="138112" cy="3286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7" name="AutoShape 24"/>
          <p:cNvCxnSpPr>
            <a:cxnSpLocks noChangeShapeType="1"/>
            <a:stCxn id="52340" idx="4"/>
            <a:endCxn id="46180" idx="0"/>
          </p:cNvCxnSpPr>
          <p:nvPr/>
        </p:nvCxnSpPr>
        <p:spPr bwMode="auto">
          <a:xfrm rot="5400000">
            <a:off x="7795418" y="2256632"/>
            <a:ext cx="201613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8" name="AutoShape 24"/>
          <p:cNvCxnSpPr>
            <a:cxnSpLocks noChangeShapeType="1"/>
            <a:stCxn id="52340" idx="4"/>
            <a:endCxn id="46170" idx="0"/>
          </p:cNvCxnSpPr>
          <p:nvPr/>
        </p:nvCxnSpPr>
        <p:spPr bwMode="auto">
          <a:xfrm rot="16200000" flipH="1">
            <a:off x="7944644" y="2266156"/>
            <a:ext cx="196850" cy="134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99" name="AutoShape 24"/>
          <p:cNvCxnSpPr>
            <a:cxnSpLocks noChangeShapeType="1"/>
            <a:stCxn id="52341" idx="4"/>
            <a:endCxn id="46171" idx="0"/>
          </p:cNvCxnSpPr>
          <p:nvPr/>
        </p:nvCxnSpPr>
        <p:spPr bwMode="auto">
          <a:xfrm rot="5400000">
            <a:off x="8389144" y="2610644"/>
            <a:ext cx="233362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0" name="AutoShape 24"/>
          <p:cNvCxnSpPr>
            <a:cxnSpLocks noChangeShapeType="1"/>
            <a:stCxn id="52341" idx="4"/>
            <a:endCxn id="46179" idx="0"/>
          </p:cNvCxnSpPr>
          <p:nvPr/>
        </p:nvCxnSpPr>
        <p:spPr bwMode="auto">
          <a:xfrm rot="16200000" flipH="1">
            <a:off x="8534401" y="2611437"/>
            <a:ext cx="233362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1" name="AutoShape 24"/>
          <p:cNvCxnSpPr>
            <a:cxnSpLocks noChangeShapeType="1"/>
            <a:stCxn id="52347" idx="4"/>
            <a:endCxn id="52341" idx="0"/>
          </p:cNvCxnSpPr>
          <p:nvPr/>
        </p:nvCxnSpPr>
        <p:spPr bwMode="auto">
          <a:xfrm rot="5400000">
            <a:off x="8535988" y="2247900"/>
            <a:ext cx="230187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2" name="AutoShape 24"/>
          <p:cNvCxnSpPr>
            <a:cxnSpLocks noChangeShapeType="1"/>
            <a:stCxn id="52347" idx="4"/>
            <a:endCxn id="46182" idx="0"/>
          </p:cNvCxnSpPr>
          <p:nvPr/>
        </p:nvCxnSpPr>
        <p:spPr bwMode="auto">
          <a:xfrm rot="16200000" flipH="1">
            <a:off x="8681244" y="2247107"/>
            <a:ext cx="230187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3" name="AutoShape 24"/>
          <p:cNvCxnSpPr>
            <a:cxnSpLocks noChangeShapeType="1"/>
            <a:stCxn id="46184" idx="4"/>
            <a:endCxn id="52340" idx="0"/>
          </p:cNvCxnSpPr>
          <p:nvPr/>
        </p:nvCxnSpPr>
        <p:spPr bwMode="auto">
          <a:xfrm rot="5400000">
            <a:off x="8043068" y="1796257"/>
            <a:ext cx="239713" cy="374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4" name="AutoShape 24"/>
          <p:cNvCxnSpPr>
            <a:cxnSpLocks noChangeShapeType="1"/>
            <a:stCxn id="46184" idx="4"/>
            <a:endCxn id="52347" idx="0"/>
          </p:cNvCxnSpPr>
          <p:nvPr/>
        </p:nvCxnSpPr>
        <p:spPr bwMode="auto">
          <a:xfrm rot="16200000" flipH="1">
            <a:off x="8432800" y="1781175"/>
            <a:ext cx="207963" cy="373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305" name="グループ化 296"/>
          <p:cNvGrpSpPr>
            <a:grpSpLocks/>
          </p:cNvGrpSpPr>
          <p:nvPr/>
        </p:nvGrpSpPr>
        <p:grpSpPr bwMode="auto">
          <a:xfrm>
            <a:off x="762000" y="5181600"/>
            <a:ext cx="1295400" cy="1200150"/>
            <a:chOff x="1981200" y="3981450"/>
            <a:chExt cx="1295400" cy="1200150"/>
          </a:xfrm>
        </p:grpSpPr>
        <p:grpSp>
          <p:nvGrpSpPr>
            <p:cNvPr id="52322" name="グループ化 195"/>
            <p:cNvGrpSpPr>
              <a:grpSpLocks/>
            </p:cNvGrpSpPr>
            <p:nvPr/>
          </p:nvGrpSpPr>
          <p:grpSpPr bwMode="auto">
            <a:xfrm>
              <a:off x="1981200" y="3981450"/>
              <a:ext cx="1295400" cy="1200150"/>
              <a:chOff x="7772400" y="1752600"/>
              <a:chExt cx="1295400" cy="1199586"/>
            </a:xfrm>
          </p:grpSpPr>
          <p:sp>
            <p:nvSpPr>
              <p:cNvPr id="52331" name="Oval 118"/>
              <p:cNvSpPr>
                <a:spLocks noChangeArrowheads="1"/>
              </p:cNvSpPr>
              <p:nvPr/>
            </p:nvSpPr>
            <p:spPr bwMode="auto">
              <a:xfrm>
                <a:off x="7931026" y="2125181"/>
                <a:ext cx="242877" cy="131802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52332" name="Oval 119"/>
              <p:cNvSpPr>
                <a:spLocks noChangeArrowheads="1"/>
              </p:cNvSpPr>
              <p:nvPr/>
            </p:nvSpPr>
            <p:spPr bwMode="auto">
              <a:xfrm>
                <a:off x="8533672" y="2456452"/>
                <a:ext cx="242877" cy="132786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282" name="Oval 120"/>
              <p:cNvSpPr>
                <a:spLocks noChangeArrowheads="1"/>
              </p:cNvSpPr>
              <p:nvPr/>
            </p:nvSpPr>
            <p:spPr bwMode="auto">
              <a:xfrm>
                <a:off x="8066088" y="2453945"/>
                <a:ext cx="242887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3" name="Oval 121"/>
              <p:cNvSpPr>
                <a:spLocks noChangeArrowheads="1"/>
              </p:cNvSpPr>
              <p:nvPr/>
            </p:nvSpPr>
            <p:spPr bwMode="auto">
              <a:xfrm>
                <a:off x="8386763" y="2822072"/>
                <a:ext cx="242887" cy="1301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4" name="Oval 129"/>
              <p:cNvSpPr>
                <a:spLocks noChangeArrowheads="1"/>
              </p:cNvSpPr>
              <p:nvPr/>
            </p:nvSpPr>
            <p:spPr bwMode="auto">
              <a:xfrm>
                <a:off x="8678863" y="2822072"/>
                <a:ext cx="242887" cy="1301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5" name="Oval 130"/>
              <p:cNvSpPr>
                <a:spLocks noChangeArrowheads="1"/>
              </p:cNvSpPr>
              <p:nvPr/>
            </p:nvSpPr>
            <p:spPr bwMode="auto">
              <a:xfrm>
                <a:off x="7772400" y="2458706"/>
                <a:ext cx="242888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6" name="Oval 132"/>
              <p:cNvSpPr>
                <a:spLocks noChangeArrowheads="1"/>
              </p:cNvSpPr>
              <p:nvPr/>
            </p:nvSpPr>
            <p:spPr bwMode="auto">
              <a:xfrm>
                <a:off x="8823325" y="2457119"/>
                <a:ext cx="244475" cy="1317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338" name="Oval 133"/>
              <p:cNvSpPr>
                <a:spLocks noChangeArrowheads="1"/>
              </p:cNvSpPr>
              <p:nvPr/>
            </p:nvSpPr>
            <p:spPr bwMode="auto">
              <a:xfrm>
                <a:off x="8678794" y="2094488"/>
                <a:ext cx="242877" cy="131802"/>
              </a:xfrm>
              <a:prstGeom prst="ellipse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288" name="Oval 120"/>
              <p:cNvSpPr>
                <a:spLocks noChangeArrowheads="1"/>
              </p:cNvSpPr>
              <p:nvPr/>
            </p:nvSpPr>
            <p:spPr bwMode="auto">
              <a:xfrm>
                <a:off x="8305800" y="1752600"/>
                <a:ext cx="242888" cy="13328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cxnSp>
          <p:nvCxnSpPr>
            <p:cNvPr id="52323" name="AutoShape 24"/>
            <p:cNvCxnSpPr>
              <a:cxnSpLocks noChangeShapeType="1"/>
            </p:cNvCxnSpPr>
            <p:nvPr/>
          </p:nvCxnSpPr>
          <p:spPr bwMode="auto">
            <a:xfrm rot="5400000">
              <a:off x="2080695" y="4508014"/>
              <a:ext cx="202515" cy="1586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4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229788" y="4517547"/>
              <a:ext cx="197595" cy="1346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5" name="AutoShape 24"/>
            <p:cNvCxnSpPr>
              <a:cxnSpLocks noChangeShapeType="1"/>
            </p:cNvCxnSpPr>
            <p:nvPr/>
          </p:nvCxnSpPr>
          <p:spPr bwMode="auto">
            <a:xfrm rot="5400000">
              <a:off x="2674476" y="4861284"/>
              <a:ext cx="232238" cy="1466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6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820353" y="4862039"/>
              <a:ext cx="232238" cy="1451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7" name="AutoShape 24"/>
            <p:cNvCxnSpPr>
              <a:cxnSpLocks noChangeShapeType="1"/>
            </p:cNvCxnSpPr>
            <p:nvPr/>
          </p:nvCxnSpPr>
          <p:spPr bwMode="auto">
            <a:xfrm rot="5400000">
              <a:off x="2821337" y="4497937"/>
              <a:ext cx="230270" cy="1451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8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966710" y="4497685"/>
              <a:ext cx="230270" cy="1456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9" name="AutoShape 24"/>
            <p:cNvCxnSpPr>
              <a:cxnSpLocks noChangeShapeType="1"/>
            </p:cNvCxnSpPr>
            <p:nvPr/>
          </p:nvCxnSpPr>
          <p:spPr bwMode="auto">
            <a:xfrm rot="5400000">
              <a:off x="2328698" y="4046865"/>
              <a:ext cx="239908" cy="3747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0" name="AutoShape 24"/>
            <p:cNvCxnSpPr>
              <a:cxnSpLocks noChangeShapeType="1"/>
            </p:cNvCxnSpPr>
            <p:nvPr/>
          </p:nvCxnSpPr>
          <p:spPr bwMode="auto">
            <a:xfrm rot="16200000" flipH="1">
              <a:off x="2717936" y="4032401"/>
              <a:ext cx="209201" cy="3729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306" name="グループ化 195"/>
          <p:cNvGrpSpPr>
            <a:grpSpLocks/>
          </p:cNvGrpSpPr>
          <p:nvPr/>
        </p:nvGrpSpPr>
        <p:grpSpPr bwMode="auto">
          <a:xfrm>
            <a:off x="6626225" y="5332413"/>
            <a:ext cx="1427163" cy="839787"/>
            <a:chOff x="7633177" y="1752600"/>
            <a:chExt cx="1426701" cy="838605"/>
          </a:xfrm>
        </p:grpSpPr>
        <p:sp>
          <p:nvSpPr>
            <p:cNvPr id="52314" name="Oval 118"/>
            <p:cNvSpPr>
              <a:spLocks noChangeArrowheads="1"/>
            </p:cNvSpPr>
            <p:nvPr/>
          </p:nvSpPr>
          <p:spPr bwMode="auto">
            <a:xfrm>
              <a:off x="7791803" y="2125181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10" name="Oval 120"/>
            <p:cNvSpPr>
              <a:spLocks noChangeArrowheads="1"/>
            </p:cNvSpPr>
            <p:nvPr/>
          </p:nvSpPr>
          <p:spPr bwMode="auto">
            <a:xfrm>
              <a:off x="7926770" y="2454872"/>
              <a:ext cx="242808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1" name="Oval 121"/>
            <p:cNvSpPr>
              <a:spLocks noChangeArrowheads="1"/>
            </p:cNvSpPr>
            <p:nvPr/>
          </p:nvSpPr>
          <p:spPr bwMode="auto">
            <a:xfrm>
              <a:off x="8306059" y="2459628"/>
              <a:ext cx="241222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2" name="Oval 129"/>
            <p:cNvSpPr>
              <a:spLocks noChangeArrowheads="1"/>
            </p:cNvSpPr>
            <p:nvPr/>
          </p:nvSpPr>
          <p:spPr bwMode="auto">
            <a:xfrm>
              <a:off x="8306059" y="2133064"/>
              <a:ext cx="242809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3" name="Oval 130"/>
            <p:cNvSpPr>
              <a:spLocks noChangeArrowheads="1"/>
            </p:cNvSpPr>
            <p:nvPr/>
          </p:nvSpPr>
          <p:spPr bwMode="auto">
            <a:xfrm>
              <a:off x="7633177" y="2459628"/>
              <a:ext cx="242809" cy="1315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314" name="Oval 132"/>
            <p:cNvSpPr>
              <a:spLocks noChangeArrowheads="1"/>
            </p:cNvSpPr>
            <p:nvPr/>
          </p:nvSpPr>
          <p:spPr bwMode="auto">
            <a:xfrm>
              <a:off x="8815482" y="2456458"/>
              <a:ext cx="244396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52320" name="Oval 133"/>
            <p:cNvSpPr>
              <a:spLocks noChangeArrowheads="1"/>
            </p:cNvSpPr>
            <p:nvPr/>
          </p:nvSpPr>
          <p:spPr bwMode="auto">
            <a:xfrm>
              <a:off x="8807352" y="2128592"/>
              <a:ext cx="242877" cy="131802"/>
            </a:xfrm>
            <a:prstGeom prst="ellipse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16" name="Oval 120"/>
            <p:cNvSpPr>
              <a:spLocks noChangeArrowheads="1"/>
            </p:cNvSpPr>
            <p:nvPr/>
          </p:nvSpPr>
          <p:spPr bwMode="auto">
            <a:xfrm>
              <a:off x="8306059" y="1752600"/>
              <a:ext cx="242809" cy="133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cxnSp>
        <p:nvCxnSpPr>
          <p:cNvPr id="52307" name="AutoShape 24"/>
          <p:cNvCxnSpPr>
            <a:cxnSpLocks noChangeShapeType="1"/>
            <a:endCxn id="313" idx="0"/>
          </p:cNvCxnSpPr>
          <p:nvPr/>
        </p:nvCxnSpPr>
        <p:spPr bwMode="auto">
          <a:xfrm rot="5400000">
            <a:off x="6726238" y="5859463"/>
            <a:ext cx="203200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8" name="AutoShape 24"/>
          <p:cNvCxnSpPr>
            <a:cxnSpLocks noChangeShapeType="1"/>
            <a:stCxn id="52314" idx="4"/>
            <a:endCxn id="310" idx="0"/>
          </p:cNvCxnSpPr>
          <p:nvPr/>
        </p:nvCxnSpPr>
        <p:spPr bwMode="auto">
          <a:xfrm rot="16200000" flipH="1">
            <a:off x="6875463" y="5868988"/>
            <a:ext cx="198437" cy="134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09" name="AutoShape 24"/>
          <p:cNvCxnSpPr>
            <a:cxnSpLocks noChangeShapeType="1"/>
          </p:cNvCxnSpPr>
          <p:nvPr/>
        </p:nvCxnSpPr>
        <p:spPr bwMode="auto">
          <a:xfrm rot="5400000">
            <a:off x="7322343" y="5942807"/>
            <a:ext cx="1952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0" name="AutoShape 24"/>
          <p:cNvCxnSpPr>
            <a:cxnSpLocks noChangeShapeType="1"/>
          </p:cNvCxnSpPr>
          <p:nvPr/>
        </p:nvCxnSpPr>
        <p:spPr bwMode="auto">
          <a:xfrm rot="5400000">
            <a:off x="7296944" y="5590381"/>
            <a:ext cx="2476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1" name="AutoShape 24"/>
          <p:cNvCxnSpPr>
            <a:cxnSpLocks noChangeShapeType="1"/>
            <a:stCxn id="52320" idx="4"/>
            <a:endCxn id="314" idx="0"/>
          </p:cNvCxnSpPr>
          <p:nvPr/>
        </p:nvCxnSpPr>
        <p:spPr bwMode="auto">
          <a:xfrm rot="16200000" flipH="1">
            <a:off x="7828756" y="5934869"/>
            <a:ext cx="1952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2" name="AutoShape 24"/>
          <p:cNvCxnSpPr>
            <a:cxnSpLocks noChangeShapeType="1"/>
            <a:stCxn id="316" idx="3"/>
            <a:endCxn id="52314" idx="0"/>
          </p:cNvCxnSpPr>
          <p:nvPr/>
        </p:nvCxnSpPr>
        <p:spPr bwMode="auto">
          <a:xfrm rot="5400000">
            <a:off x="6991351" y="5362575"/>
            <a:ext cx="258762" cy="4270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313" name="AutoShape 24"/>
          <p:cNvCxnSpPr>
            <a:cxnSpLocks noChangeShapeType="1"/>
            <a:stCxn id="316" idx="5"/>
            <a:endCxn id="52320" idx="0"/>
          </p:cNvCxnSpPr>
          <p:nvPr/>
        </p:nvCxnSpPr>
        <p:spPr bwMode="auto">
          <a:xfrm rot="16200000" flipH="1">
            <a:off x="7583488" y="5370513"/>
            <a:ext cx="261937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52400" y="2286000"/>
            <a:ext cx="1630363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dirty="0"/>
              <a:t>ゲージ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レーダー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ゲージ情報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レーダー情報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モデル情報</a:t>
            </a:r>
          </a:p>
        </p:txBody>
      </p:sp>
      <p:sp>
        <p:nvSpPr>
          <p:cNvPr id="53251" name="テキスト ボックス 4"/>
          <p:cNvSpPr txBox="1">
            <a:spLocks noChangeArrowheads="1"/>
          </p:cNvSpPr>
          <p:nvPr/>
        </p:nvSpPr>
        <p:spPr bwMode="auto">
          <a:xfrm>
            <a:off x="304800" y="38100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b="1"/>
              <a:t>入力語集合</a:t>
            </a:r>
          </a:p>
        </p:txBody>
      </p:sp>
      <p:sp>
        <p:nvSpPr>
          <p:cNvPr id="53252" name="テキスト ボックス 25"/>
          <p:cNvSpPr txBox="1">
            <a:spLocks noChangeArrowheads="1"/>
          </p:cNvSpPr>
          <p:nvPr/>
        </p:nvSpPr>
        <p:spPr bwMode="auto">
          <a:xfrm>
            <a:off x="2667000" y="3733800"/>
            <a:ext cx="1811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完全照合概念の</a:t>
            </a:r>
            <a:endParaRPr lang="en-US" altLang="ja-JP" b="1"/>
          </a:p>
          <a:p>
            <a:pPr algn="ctr" eaLnBrk="1" hangingPunct="1"/>
            <a:r>
              <a:rPr lang="ja-JP" altLang="en-US" b="1"/>
              <a:t>概念階層</a:t>
            </a:r>
          </a:p>
        </p:txBody>
      </p:sp>
      <p:sp>
        <p:nvSpPr>
          <p:cNvPr id="53253" name="テキスト ボックス 64"/>
          <p:cNvSpPr txBox="1">
            <a:spLocks noChangeArrowheads="1"/>
          </p:cNvSpPr>
          <p:nvPr/>
        </p:nvSpPr>
        <p:spPr bwMode="auto">
          <a:xfrm>
            <a:off x="5208588" y="5334000"/>
            <a:ext cx="2741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部分照合概念の概念階層</a:t>
            </a:r>
            <a:endParaRPr lang="en-US" altLang="ja-JP" b="1"/>
          </a:p>
          <a:p>
            <a:pPr algn="ctr" eaLnBrk="1" hangingPunct="1"/>
            <a:r>
              <a:rPr lang="ja-JP" altLang="en-US" b="1"/>
              <a:t>（語尾による階層化）</a:t>
            </a:r>
          </a:p>
        </p:txBody>
      </p:sp>
      <p:sp>
        <p:nvSpPr>
          <p:cNvPr id="53254" name="テキスト ボックス 65"/>
          <p:cNvSpPr txBox="1">
            <a:spLocks noChangeArrowheads="1"/>
          </p:cNvSpPr>
          <p:nvPr/>
        </p:nvSpPr>
        <p:spPr bwMode="auto">
          <a:xfrm>
            <a:off x="1828800" y="17526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55" name="テキスト ボックス 66"/>
          <p:cNvSpPr txBox="1">
            <a:spLocks noChangeArrowheads="1"/>
          </p:cNvSpPr>
          <p:nvPr/>
        </p:nvSpPr>
        <p:spPr bwMode="auto">
          <a:xfrm>
            <a:off x="2590800" y="21336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56" name="テキスト ボックス 67"/>
          <p:cNvSpPr txBox="1">
            <a:spLocks noChangeArrowheads="1"/>
          </p:cNvSpPr>
          <p:nvPr/>
        </p:nvSpPr>
        <p:spPr bwMode="auto">
          <a:xfrm>
            <a:off x="3124200" y="25146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57" name="テキスト ボックス 68"/>
          <p:cNvSpPr txBox="1">
            <a:spLocks noChangeArrowheads="1"/>
          </p:cNvSpPr>
          <p:nvPr/>
        </p:nvSpPr>
        <p:spPr bwMode="auto">
          <a:xfrm>
            <a:off x="3586163" y="2895600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58" name="テキスト ボックス 69"/>
          <p:cNvSpPr txBox="1">
            <a:spLocks noChangeArrowheads="1"/>
          </p:cNvSpPr>
          <p:nvPr/>
        </p:nvSpPr>
        <p:spPr bwMode="auto">
          <a:xfrm>
            <a:off x="3609975" y="32766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72" name="図形 71"/>
          <p:cNvCxnSpPr>
            <a:stCxn id="53254" idx="2"/>
            <a:endCxn id="53255" idx="1"/>
          </p:cNvCxnSpPr>
          <p:nvPr/>
        </p:nvCxnSpPr>
        <p:spPr>
          <a:xfrm rot="16200000" flipH="1">
            <a:off x="2447132" y="2174081"/>
            <a:ext cx="195262" cy="9207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図形 72"/>
          <p:cNvCxnSpPr>
            <a:stCxn id="53255" idx="2"/>
            <a:endCxn id="53256" idx="1"/>
          </p:cNvCxnSpPr>
          <p:nvPr/>
        </p:nvCxnSpPr>
        <p:spPr>
          <a:xfrm rot="16200000" flipH="1">
            <a:off x="2978944" y="2553494"/>
            <a:ext cx="195262" cy="952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図形 75"/>
          <p:cNvCxnSpPr>
            <a:stCxn id="53256" idx="2"/>
            <a:endCxn id="53257" idx="1"/>
          </p:cNvCxnSpPr>
          <p:nvPr/>
        </p:nvCxnSpPr>
        <p:spPr>
          <a:xfrm rot="16200000" flipH="1">
            <a:off x="3419476" y="2913062"/>
            <a:ext cx="195262" cy="1381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図形 78"/>
          <p:cNvCxnSpPr>
            <a:stCxn id="53256" idx="2"/>
            <a:endCxn id="53258" idx="1"/>
          </p:cNvCxnSpPr>
          <p:nvPr/>
        </p:nvCxnSpPr>
        <p:spPr>
          <a:xfrm rot="16200000" flipH="1">
            <a:off x="3240882" y="3091656"/>
            <a:ext cx="576262" cy="1619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63" name="テキスト ボックス 80"/>
          <p:cNvSpPr txBox="1">
            <a:spLocks noChangeArrowheads="1"/>
          </p:cNvSpPr>
          <p:nvPr/>
        </p:nvSpPr>
        <p:spPr bwMode="auto">
          <a:xfrm>
            <a:off x="4008438" y="145891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64" name="テキスト ボックス 81"/>
          <p:cNvSpPr txBox="1">
            <a:spLocks noChangeArrowheads="1"/>
          </p:cNvSpPr>
          <p:nvPr/>
        </p:nvSpPr>
        <p:spPr bwMode="auto">
          <a:xfrm>
            <a:off x="5416550" y="21336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65" name="テキスト ボックス 82"/>
          <p:cNvSpPr txBox="1">
            <a:spLocks noChangeArrowheads="1"/>
          </p:cNvSpPr>
          <p:nvPr/>
        </p:nvSpPr>
        <p:spPr bwMode="auto">
          <a:xfrm>
            <a:off x="5953125" y="24495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66" name="テキスト ボックス 83"/>
          <p:cNvSpPr txBox="1">
            <a:spLocks noChangeArrowheads="1"/>
          </p:cNvSpPr>
          <p:nvPr/>
        </p:nvSpPr>
        <p:spPr bwMode="auto">
          <a:xfrm>
            <a:off x="6400800" y="2743200"/>
            <a:ext cx="83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67" name="テキスト ボックス 84"/>
          <p:cNvSpPr txBox="1">
            <a:spLocks noChangeArrowheads="1"/>
          </p:cNvSpPr>
          <p:nvPr/>
        </p:nvSpPr>
        <p:spPr bwMode="auto">
          <a:xfrm>
            <a:off x="6399213" y="30480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86" name="図形 85"/>
          <p:cNvCxnSpPr>
            <a:stCxn id="53272" idx="2"/>
            <a:endCxn id="53264" idx="1"/>
          </p:cNvCxnSpPr>
          <p:nvPr/>
        </p:nvCxnSpPr>
        <p:spPr>
          <a:xfrm rot="16200000" flipH="1">
            <a:off x="5308600" y="2209800"/>
            <a:ext cx="107950" cy="1079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図形 86"/>
          <p:cNvCxnSpPr>
            <a:stCxn id="53264" idx="2"/>
            <a:endCxn id="53265" idx="1"/>
          </p:cNvCxnSpPr>
          <p:nvPr/>
        </p:nvCxnSpPr>
        <p:spPr>
          <a:xfrm rot="16200000" flipH="1">
            <a:off x="5838826" y="2520950"/>
            <a:ext cx="131762" cy="96837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53265" idx="2"/>
            <a:endCxn id="53266" idx="1"/>
          </p:cNvCxnSpPr>
          <p:nvPr/>
        </p:nvCxnSpPr>
        <p:spPr>
          <a:xfrm rot="16200000" flipH="1">
            <a:off x="6284119" y="2810669"/>
            <a:ext cx="107950" cy="1254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図形 88"/>
          <p:cNvCxnSpPr>
            <a:stCxn id="53265" idx="2"/>
            <a:endCxn id="53267" idx="1"/>
          </p:cNvCxnSpPr>
          <p:nvPr/>
        </p:nvCxnSpPr>
        <p:spPr>
          <a:xfrm rot="16200000" flipH="1">
            <a:off x="6130926" y="2963862"/>
            <a:ext cx="412750" cy="1238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72" name="テキスト ボックス 89"/>
          <p:cNvSpPr txBox="1">
            <a:spLocks noChangeArrowheads="1"/>
          </p:cNvSpPr>
          <p:nvPr/>
        </p:nvSpPr>
        <p:spPr bwMode="auto">
          <a:xfrm>
            <a:off x="5006975" y="1839913"/>
            <a:ext cx="601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もの</a:t>
            </a:r>
          </a:p>
        </p:txBody>
      </p:sp>
      <p:cxnSp>
        <p:nvCxnSpPr>
          <p:cNvPr id="91" name="図形 90"/>
          <p:cNvCxnSpPr>
            <a:stCxn id="53263" idx="2"/>
            <a:endCxn id="53272" idx="1"/>
          </p:cNvCxnSpPr>
          <p:nvPr/>
        </p:nvCxnSpPr>
        <p:spPr>
          <a:xfrm rot="16200000" flipH="1">
            <a:off x="4744244" y="1762919"/>
            <a:ext cx="196850" cy="3286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74" name="テキスト ボックス 92"/>
          <p:cNvSpPr txBox="1">
            <a:spLocks noChangeArrowheads="1"/>
          </p:cNvSpPr>
          <p:nvPr/>
        </p:nvSpPr>
        <p:spPr bwMode="auto">
          <a:xfrm>
            <a:off x="5492750" y="32004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抽象物</a:t>
            </a:r>
          </a:p>
        </p:txBody>
      </p:sp>
      <p:sp>
        <p:nvSpPr>
          <p:cNvPr id="53275" name="テキスト ボックス 94"/>
          <p:cNvSpPr txBox="1">
            <a:spLocks noChangeArrowheads="1"/>
          </p:cNvSpPr>
          <p:nvPr/>
        </p:nvSpPr>
        <p:spPr bwMode="auto">
          <a:xfrm>
            <a:off x="6496050" y="3897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ゲージ情報</a:t>
            </a:r>
          </a:p>
        </p:txBody>
      </p:sp>
      <p:sp>
        <p:nvSpPr>
          <p:cNvPr id="53276" name="テキスト ボックス 95"/>
          <p:cNvSpPr txBox="1">
            <a:spLocks noChangeArrowheads="1"/>
          </p:cNvSpPr>
          <p:nvPr/>
        </p:nvSpPr>
        <p:spPr bwMode="auto">
          <a:xfrm>
            <a:off x="6502400" y="4278313"/>
            <a:ext cx="149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レーダー情報</a:t>
            </a:r>
          </a:p>
        </p:txBody>
      </p:sp>
      <p:cxnSp>
        <p:nvCxnSpPr>
          <p:cNvPr id="97" name="図形 96"/>
          <p:cNvCxnSpPr>
            <a:stCxn id="53274" idx="2"/>
            <a:endCxn id="53287" idx="1"/>
          </p:cNvCxnSpPr>
          <p:nvPr/>
        </p:nvCxnSpPr>
        <p:spPr>
          <a:xfrm rot="16200000" flipH="1">
            <a:off x="5872163" y="3630613"/>
            <a:ext cx="207962" cy="8731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図形 97"/>
          <p:cNvCxnSpPr>
            <a:stCxn id="53287" idx="2"/>
            <a:endCxn id="53275" idx="1"/>
          </p:cNvCxnSpPr>
          <p:nvPr/>
        </p:nvCxnSpPr>
        <p:spPr>
          <a:xfrm rot="16200000" flipH="1">
            <a:off x="6359525" y="3946525"/>
            <a:ext cx="120650" cy="1524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図形 98"/>
          <p:cNvCxnSpPr>
            <a:stCxn id="53287" idx="2"/>
            <a:endCxn id="53276" idx="1"/>
          </p:cNvCxnSpPr>
          <p:nvPr/>
        </p:nvCxnSpPr>
        <p:spPr>
          <a:xfrm rot="16200000" flipH="1">
            <a:off x="6172200" y="4133850"/>
            <a:ext cx="501650" cy="1587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80" name="テキスト ボックス 99"/>
          <p:cNvSpPr txBox="1">
            <a:spLocks noChangeArrowheads="1"/>
          </p:cNvSpPr>
          <p:nvPr/>
        </p:nvSpPr>
        <p:spPr bwMode="auto">
          <a:xfrm>
            <a:off x="6492875" y="4659313"/>
            <a:ext cx="130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モデル情報</a:t>
            </a:r>
          </a:p>
        </p:txBody>
      </p:sp>
      <p:cxnSp>
        <p:nvCxnSpPr>
          <p:cNvPr id="101" name="図形 100"/>
          <p:cNvCxnSpPr>
            <a:stCxn id="53287" idx="2"/>
            <a:endCxn id="53280" idx="1"/>
          </p:cNvCxnSpPr>
          <p:nvPr/>
        </p:nvCxnSpPr>
        <p:spPr>
          <a:xfrm rot="16200000" flipH="1">
            <a:off x="5976938" y="4329112"/>
            <a:ext cx="882650" cy="1492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図形 101"/>
          <p:cNvCxnSpPr>
            <a:stCxn id="53272" idx="2"/>
            <a:endCxn id="53274" idx="1"/>
          </p:cNvCxnSpPr>
          <p:nvPr/>
        </p:nvCxnSpPr>
        <p:spPr>
          <a:xfrm rot="16200000" flipH="1">
            <a:off x="4813300" y="2705100"/>
            <a:ext cx="1174750" cy="1841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83" name="テキスト ボックス 123"/>
          <p:cNvSpPr txBox="1">
            <a:spLocks noChangeArrowheads="1"/>
          </p:cNvSpPr>
          <p:nvPr/>
        </p:nvSpPr>
        <p:spPr bwMode="auto">
          <a:xfrm>
            <a:off x="8610600" y="5334000"/>
            <a:ext cx="274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b="1"/>
              <a:t>部分照合概念の概念階層</a:t>
            </a:r>
            <a:endParaRPr lang="en-US" altLang="ja-JP" b="1"/>
          </a:p>
          <a:p>
            <a:pPr algn="ctr" eaLnBrk="1" hangingPunct="1"/>
            <a:r>
              <a:rPr lang="ja-JP" altLang="en-US" b="1"/>
              <a:t>（語頭による階層化）</a:t>
            </a:r>
          </a:p>
        </p:txBody>
      </p:sp>
      <p:sp>
        <p:nvSpPr>
          <p:cNvPr id="45092" name="AutoShape 146"/>
          <p:cNvSpPr>
            <a:spLocks noChangeArrowheads="1"/>
          </p:cNvSpPr>
          <p:nvPr/>
        </p:nvSpPr>
        <p:spPr bwMode="auto">
          <a:xfrm>
            <a:off x="20574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5093" name="AutoShape 146"/>
          <p:cNvSpPr>
            <a:spLocks noChangeArrowheads="1"/>
          </p:cNvSpPr>
          <p:nvPr/>
        </p:nvSpPr>
        <p:spPr bwMode="auto">
          <a:xfrm>
            <a:off x="45720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5094" name="AutoShape 146"/>
          <p:cNvSpPr>
            <a:spLocks noChangeArrowheads="1"/>
          </p:cNvSpPr>
          <p:nvPr/>
        </p:nvSpPr>
        <p:spPr bwMode="auto">
          <a:xfrm>
            <a:off x="7543800" y="28956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3287" name="テキスト ボックス 93"/>
          <p:cNvSpPr txBox="1">
            <a:spLocks noChangeArrowheads="1"/>
          </p:cNvSpPr>
          <p:nvPr/>
        </p:nvSpPr>
        <p:spPr bwMode="auto">
          <a:xfrm>
            <a:off x="6019800" y="35925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情報</a:t>
            </a:r>
          </a:p>
        </p:txBody>
      </p:sp>
      <p:sp>
        <p:nvSpPr>
          <p:cNvPr id="53288" name="テキスト ボックス 174"/>
          <p:cNvSpPr txBox="1">
            <a:spLocks noChangeArrowheads="1"/>
          </p:cNvSpPr>
          <p:nvPr/>
        </p:nvSpPr>
        <p:spPr bwMode="auto">
          <a:xfrm>
            <a:off x="6934200" y="1458913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名詞的概念</a:t>
            </a:r>
          </a:p>
        </p:txBody>
      </p:sp>
      <p:sp>
        <p:nvSpPr>
          <p:cNvPr id="53289" name="テキスト ボックス 175"/>
          <p:cNvSpPr txBox="1">
            <a:spLocks noChangeArrowheads="1"/>
          </p:cNvSpPr>
          <p:nvPr/>
        </p:nvSpPr>
        <p:spPr bwMode="auto">
          <a:xfrm>
            <a:off x="8342313" y="21336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具体物</a:t>
            </a:r>
          </a:p>
        </p:txBody>
      </p:sp>
      <p:sp>
        <p:nvSpPr>
          <p:cNvPr id="53290" name="テキスト ボックス 176"/>
          <p:cNvSpPr txBox="1">
            <a:spLocks noChangeArrowheads="1"/>
          </p:cNvSpPr>
          <p:nvPr/>
        </p:nvSpPr>
        <p:spPr bwMode="auto">
          <a:xfrm>
            <a:off x="8878888" y="2449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</a:t>
            </a:r>
          </a:p>
        </p:txBody>
      </p:sp>
      <p:sp>
        <p:nvSpPr>
          <p:cNvPr id="53291" name="テキスト ボックス 177"/>
          <p:cNvSpPr txBox="1">
            <a:spLocks noChangeArrowheads="1"/>
          </p:cNvSpPr>
          <p:nvPr/>
        </p:nvSpPr>
        <p:spPr bwMode="auto">
          <a:xfrm>
            <a:off x="9326563" y="2743200"/>
            <a:ext cx="83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</a:t>
            </a:r>
          </a:p>
        </p:txBody>
      </p:sp>
      <p:sp>
        <p:nvSpPr>
          <p:cNvPr id="53292" name="テキスト ボックス 178"/>
          <p:cNvSpPr txBox="1">
            <a:spLocks noChangeArrowheads="1"/>
          </p:cNvSpPr>
          <p:nvPr/>
        </p:nvSpPr>
        <p:spPr bwMode="auto">
          <a:xfrm>
            <a:off x="9324975" y="3048000"/>
            <a:ext cx="103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</a:t>
            </a:r>
          </a:p>
        </p:txBody>
      </p:sp>
      <p:cxnSp>
        <p:nvCxnSpPr>
          <p:cNvPr id="180" name="図形 179"/>
          <p:cNvCxnSpPr>
            <a:stCxn id="53297" idx="2"/>
            <a:endCxn id="53289" idx="1"/>
          </p:cNvCxnSpPr>
          <p:nvPr/>
        </p:nvCxnSpPr>
        <p:spPr>
          <a:xfrm rot="16200000" flipH="1">
            <a:off x="8234363" y="2209800"/>
            <a:ext cx="107950" cy="1079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図形 180"/>
          <p:cNvCxnSpPr>
            <a:stCxn id="53289" idx="2"/>
            <a:endCxn id="53290" idx="1"/>
          </p:cNvCxnSpPr>
          <p:nvPr/>
        </p:nvCxnSpPr>
        <p:spPr>
          <a:xfrm rot="16200000" flipH="1">
            <a:off x="8764588" y="2520950"/>
            <a:ext cx="131762" cy="96838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図形 181"/>
          <p:cNvCxnSpPr>
            <a:stCxn id="53290" idx="2"/>
            <a:endCxn id="53291" idx="1"/>
          </p:cNvCxnSpPr>
          <p:nvPr/>
        </p:nvCxnSpPr>
        <p:spPr>
          <a:xfrm rot="16200000" flipH="1">
            <a:off x="9209882" y="2810668"/>
            <a:ext cx="107950" cy="1254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図形 182"/>
          <p:cNvCxnSpPr>
            <a:stCxn id="53290" idx="2"/>
            <a:endCxn id="53292" idx="1"/>
          </p:cNvCxnSpPr>
          <p:nvPr/>
        </p:nvCxnSpPr>
        <p:spPr>
          <a:xfrm rot="16200000" flipH="1">
            <a:off x="9056688" y="2963862"/>
            <a:ext cx="412750" cy="123825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97" name="テキスト ボックス 183"/>
          <p:cNvSpPr txBox="1">
            <a:spLocks noChangeArrowheads="1"/>
          </p:cNvSpPr>
          <p:nvPr/>
        </p:nvSpPr>
        <p:spPr bwMode="auto">
          <a:xfrm>
            <a:off x="7932738" y="1839913"/>
            <a:ext cx="60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もの</a:t>
            </a:r>
          </a:p>
        </p:txBody>
      </p:sp>
      <p:cxnSp>
        <p:nvCxnSpPr>
          <p:cNvPr id="185" name="図形 184"/>
          <p:cNvCxnSpPr>
            <a:stCxn id="53288" idx="2"/>
            <a:endCxn id="53297" idx="1"/>
          </p:cNvCxnSpPr>
          <p:nvPr/>
        </p:nvCxnSpPr>
        <p:spPr>
          <a:xfrm rot="16200000" flipH="1">
            <a:off x="7670007" y="1762918"/>
            <a:ext cx="196850" cy="3286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99" name="テキスト ボックス 185"/>
          <p:cNvSpPr txBox="1">
            <a:spLocks noChangeArrowheads="1"/>
          </p:cNvSpPr>
          <p:nvPr/>
        </p:nvSpPr>
        <p:spPr bwMode="auto">
          <a:xfrm>
            <a:off x="8418513" y="32004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抽象物</a:t>
            </a:r>
          </a:p>
        </p:txBody>
      </p:sp>
      <p:sp>
        <p:nvSpPr>
          <p:cNvPr id="53300" name="テキスト ボックス 186"/>
          <p:cNvSpPr txBox="1">
            <a:spLocks noChangeArrowheads="1"/>
          </p:cNvSpPr>
          <p:nvPr/>
        </p:nvSpPr>
        <p:spPr bwMode="auto">
          <a:xfrm>
            <a:off x="9421813" y="3897313"/>
            <a:ext cx="130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モデル情報</a:t>
            </a:r>
          </a:p>
        </p:txBody>
      </p:sp>
      <p:sp>
        <p:nvSpPr>
          <p:cNvPr id="53301" name="テキスト ボックス 187"/>
          <p:cNvSpPr txBox="1">
            <a:spLocks noChangeArrowheads="1"/>
          </p:cNvSpPr>
          <p:nvPr/>
        </p:nvSpPr>
        <p:spPr bwMode="auto">
          <a:xfrm>
            <a:off x="9428163" y="42783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計器情報</a:t>
            </a:r>
          </a:p>
        </p:txBody>
      </p:sp>
      <p:cxnSp>
        <p:nvCxnSpPr>
          <p:cNvPr id="189" name="図形 188"/>
          <p:cNvCxnSpPr>
            <a:stCxn id="53299" idx="2"/>
            <a:endCxn id="53308" idx="1"/>
          </p:cNvCxnSpPr>
          <p:nvPr/>
        </p:nvCxnSpPr>
        <p:spPr>
          <a:xfrm rot="16200000" flipH="1">
            <a:off x="8797926" y="3630612"/>
            <a:ext cx="207962" cy="8731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53308" idx="2"/>
            <a:endCxn id="53300" idx="1"/>
          </p:cNvCxnSpPr>
          <p:nvPr/>
        </p:nvCxnSpPr>
        <p:spPr>
          <a:xfrm rot="16200000" flipH="1">
            <a:off x="9285288" y="3946525"/>
            <a:ext cx="120650" cy="1524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図形 190"/>
          <p:cNvCxnSpPr>
            <a:stCxn id="53308" idx="2"/>
            <a:endCxn id="53301" idx="1"/>
          </p:cNvCxnSpPr>
          <p:nvPr/>
        </p:nvCxnSpPr>
        <p:spPr>
          <a:xfrm rot="16200000" flipH="1">
            <a:off x="9097963" y="4133850"/>
            <a:ext cx="501650" cy="1587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05" name="テキスト ボックス 191"/>
          <p:cNvSpPr txBox="1">
            <a:spLocks noChangeArrowheads="1"/>
          </p:cNvSpPr>
          <p:nvPr/>
        </p:nvSpPr>
        <p:spPr bwMode="auto">
          <a:xfrm>
            <a:off x="10210800" y="4659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ゲージ情報</a:t>
            </a:r>
          </a:p>
        </p:txBody>
      </p:sp>
      <p:cxnSp>
        <p:nvCxnSpPr>
          <p:cNvPr id="193" name="図形 192"/>
          <p:cNvCxnSpPr>
            <a:stCxn id="53301" idx="2"/>
            <a:endCxn id="53305" idx="1"/>
          </p:cNvCxnSpPr>
          <p:nvPr/>
        </p:nvCxnSpPr>
        <p:spPr>
          <a:xfrm rot="16200000" flipH="1">
            <a:off x="9998075" y="4632325"/>
            <a:ext cx="196850" cy="2286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図形 193"/>
          <p:cNvCxnSpPr>
            <a:stCxn id="53297" idx="2"/>
            <a:endCxn id="53299" idx="1"/>
          </p:cNvCxnSpPr>
          <p:nvPr/>
        </p:nvCxnSpPr>
        <p:spPr>
          <a:xfrm rot="16200000" flipH="1">
            <a:off x="7739063" y="2705100"/>
            <a:ext cx="1174750" cy="18415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08" name="テキスト ボックス 194"/>
          <p:cNvSpPr txBox="1">
            <a:spLocks noChangeArrowheads="1"/>
          </p:cNvSpPr>
          <p:nvPr/>
        </p:nvSpPr>
        <p:spPr bwMode="auto">
          <a:xfrm>
            <a:off x="8945563" y="35925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情報</a:t>
            </a:r>
          </a:p>
        </p:txBody>
      </p:sp>
      <p:sp>
        <p:nvSpPr>
          <p:cNvPr id="53309" name="テキスト ボックス 196"/>
          <p:cNvSpPr txBox="1">
            <a:spLocks noChangeArrowheads="1"/>
          </p:cNvSpPr>
          <p:nvPr/>
        </p:nvSpPr>
        <p:spPr bwMode="auto">
          <a:xfrm>
            <a:off x="10210800" y="4964113"/>
            <a:ext cx="149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レーダー情報</a:t>
            </a:r>
          </a:p>
        </p:txBody>
      </p:sp>
      <p:cxnSp>
        <p:nvCxnSpPr>
          <p:cNvPr id="198" name="図形 197"/>
          <p:cNvCxnSpPr>
            <a:stCxn id="53301" idx="2"/>
            <a:endCxn id="53309" idx="1"/>
          </p:cNvCxnSpPr>
          <p:nvPr/>
        </p:nvCxnSpPr>
        <p:spPr>
          <a:xfrm rot="16200000" flipH="1">
            <a:off x="9845675" y="4784725"/>
            <a:ext cx="501650" cy="2286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7"/>
          <p:cNvSpPr>
            <a:spLocks noChangeArrowheads="1"/>
          </p:cNvSpPr>
          <p:nvPr/>
        </p:nvSpPr>
        <p:spPr bwMode="auto">
          <a:xfrm>
            <a:off x="1065213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275" name="Freeform 83"/>
          <p:cNvSpPr>
            <a:spLocks/>
          </p:cNvSpPr>
          <p:nvPr/>
        </p:nvSpPr>
        <p:spPr bwMode="auto">
          <a:xfrm>
            <a:off x="1065213" y="3479800"/>
            <a:ext cx="1371600" cy="306388"/>
          </a:xfrm>
          <a:custGeom>
            <a:avLst/>
            <a:gdLst>
              <a:gd name="T0" fmla="*/ 0 w 720"/>
              <a:gd name="T1" fmla="*/ 0 h 144"/>
              <a:gd name="T2" fmla="*/ 2147483647 w 720"/>
              <a:gd name="T3" fmla="*/ 0 h 144"/>
              <a:gd name="T4" fmla="*/ 2147483647 w 720"/>
              <a:gd name="T5" fmla="*/ 2147483647 h 144"/>
              <a:gd name="T6" fmla="*/ 0 w 72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4"/>
              <a:gd name="T14" fmla="*/ 720 w 72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  <a:lnTo>
                  <a:pt x="0" y="144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 sz="1400"/>
          </a:p>
        </p:txBody>
      </p:sp>
      <p:sp>
        <p:nvSpPr>
          <p:cNvPr id="54276" name="Freeform 84"/>
          <p:cNvSpPr>
            <a:spLocks/>
          </p:cNvSpPr>
          <p:nvPr/>
        </p:nvSpPr>
        <p:spPr bwMode="auto">
          <a:xfrm flipH="1">
            <a:off x="1098550" y="3159125"/>
            <a:ext cx="1641475" cy="304800"/>
          </a:xfrm>
          <a:custGeom>
            <a:avLst/>
            <a:gdLst>
              <a:gd name="T0" fmla="*/ 0 w 720"/>
              <a:gd name="T1" fmla="*/ 0 h 144"/>
              <a:gd name="T2" fmla="*/ 2147483647 w 720"/>
              <a:gd name="T3" fmla="*/ 0 h 144"/>
              <a:gd name="T4" fmla="*/ 2147483647 w 720"/>
              <a:gd name="T5" fmla="*/ 2147483647 h 144"/>
              <a:gd name="T6" fmla="*/ 0 w 72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4"/>
              <a:gd name="T14" fmla="*/ 720 w 72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  <a:lnTo>
                  <a:pt x="0" y="144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4277" name="Text Box 85"/>
          <p:cNvSpPr txBox="1">
            <a:spLocks noChangeArrowheads="1"/>
          </p:cNvSpPr>
          <p:nvPr/>
        </p:nvSpPr>
        <p:spPr bwMode="auto">
          <a:xfrm>
            <a:off x="1112838" y="2460625"/>
            <a:ext cx="15922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3" tIns="45707" rIns="91413" bIns="45707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000">
                <a:latin typeface="Times New Roman" charset="0"/>
              </a:rPr>
              <a:t>…………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.. g</a:t>
            </a:r>
            <a:r>
              <a:rPr lang="en-US" altLang="ja-JP" sz="1000" baseline="-25000">
                <a:latin typeface="Times New Roman" charset="0"/>
              </a:rPr>
              <a:t>8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4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3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7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8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g</a:t>
            </a:r>
            <a:r>
              <a:rPr lang="en-US" altLang="ja-JP" sz="1000" baseline="-25000">
                <a:latin typeface="Times New Roman" charset="0"/>
              </a:rPr>
              <a:t>4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3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8</a:t>
            </a:r>
            <a:r>
              <a:rPr lang="en-US" altLang="ja-JP" sz="2000">
                <a:latin typeface="Times New Roman" charset="0"/>
              </a:rPr>
              <a:t> </a:t>
            </a:r>
            <a:r>
              <a:rPr lang="en-US" altLang="ja-JP" sz="2000" b="1">
                <a:latin typeface="Times New Roman" charset="0"/>
              </a:rPr>
              <a:t>w</a:t>
            </a:r>
            <a:r>
              <a:rPr lang="en-US" altLang="ja-JP" sz="1000" b="1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2</a:t>
            </a:r>
            <a:endParaRPr lang="en-US" altLang="ja-JP" sz="2000" baseline="-25000">
              <a:latin typeface="Times New Roman" charset="0"/>
            </a:endParaRP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g</a:t>
            </a:r>
            <a:r>
              <a:rPr lang="en-US" altLang="ja-JP" sz="1000" baseline="-25000">
                <a:latin typeface="Times New Roman" charset="0"/>
              </a:rPr>
              <a:t>5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7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1</a:t>
            </a:r>
            <a:r>
              <a:rPr lang="en-US" altLang="ja-JP" sz="2000">
                <a:latin typeface="Times New Roman" charset="0"/>
              </a:rPr>
              <a:t> g</a:t>
            </a:r>
            <a:r>
              <a:rPr lang="en-US" altLang="ja-JP" sz="1000" baseline="-25000">
                <a:latin typeface="Times New Roman" charset="0"/>
              </a:rPr>
              <a:t>5</a:t>
            </a:r>
            <a:r>
              <a:rPr lang="en-US" altLang="ja-JP" sz="2000">
                <a:latin typeface="Times New Roman" charset="0"/>
              </a:rPr>
              <a:t> ..</a:t>
            </a:r>
          </a:p>
          <a:p>
            <a:pPr algn="ctr" eaLnBrk="1" hangingPunct="1"/>
            <a:r>
              <a:rPr lang="en-US" altLang="ja-JP" sz="2000">
                <a:latin typeface="Times New Roman" charset="0"/>
              </a:rPr>
              <a:t>…………</a:t>
            </a:r>
            <a:endParaRPr lang="en-US" altLang="ja-JP" sz="1000">
              <a:latin typeface="Times New Roman" charset="0"/>
            </a:endParaRPr>
          </a:p>
        </p:txBody>
      </p:sp>
      <p:sp>
        <p:nvSpPr>
          <p:cNvPr id="54278" name="Rectangle 10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 eaLnBrk="1" hangingPunct="1"/>
            <a:r>
              <a:rPr lang="ja-JP" altLang="en-US" sz="4000" b="1">
                <a:latin typeface="ＭＳ Ｐゴシック" charset="-128"/>
              </a:rPr>
              <a:t>文脈類似概念対の獲得</a:t>
            </a:r>
          </a:p>
        </p:txBody>
      </p:sp>
      <p:sp>
        <p:nvSpPr>
          <p:cNvPr id="54279" name="Rectangle 37"/>
          <p:cNvSpPr>
            <a:spLocks noChangeArrowheads="1"/>
          </p:cNvSpPr>
          <p:nvPr/>
        </p:nvSpPr>
        <p:spPr bwMode="auto">
          <a:xfrm>
            <a:off x="-15240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280" name="正方形/長方形 147"/>
          <p:cNvSpPr>
            <a:spLocks noChangeArrowheads="1"/>
          </p:cNvSpPr>
          <p:nvPr/>
        </p:nvSpPr>
        <p:spPr bwMode="auto">
          <a:xfrm>
            <a:off x="-1524000" y="2479675"/>
            <a:ext cx="1828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 … … … …</a:t>
            </a:r>
          </a:p>
          <a:p>
            <a:pPr algn="ctr" eaLnBrk="1" hangingPunct="1"/>
            <a:r>
              <a:rPr lang="en-US" altLang="ja-JP">
                <a:latin typeface="Times New Roman" charset="0"/>
              </a:rPr>
              <a:t>..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7</a:t>
            </a:r>
          </a:p>
          <a:p>
            <a:pPr algn="ctr" eaLnBrk="1" hangingPunct="1"/>
            <a:endParaRPr lang="en-US" altLang="ja-JP" sz="900" baseline="-25000">
              <a:latin typeface="Times New Roman" charset="0"/>
            </a:endParaRPr>
          </a:p>
          <a:p>
            <a:pPr algn="ctr"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1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2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8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9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2</a:t>
            </a:r>
          </a:p>
          <a:p>
            <a:pPr algn="ctr" eaLnBrk="1" hangingPunct="1"/>
            <a:endParaRPr lang="en-US" altLang="ja-JP" sz="800" baseline="-25000">
              <a:latin typeface="Times New Roman" charset="0"/>
            </a:endParaRPr>
          </a:p>
          <a:p>
            <a:pPr algn="ctr"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1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13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..</a:t>
            </a:r>
          </a:p>
          <a:p>
            <a:pPr algn="ctr" eaLnBrk="1" hangingPunct="1"/>
            <a:r>
              <a:rPr lang="en-US" altLang="ja-JP">
                <a:latin typeface="Times New Roman" charset="0"/>
              </a:rPr>
              <a:t>… … … … … 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161" name="AutoShape 146"/>
          <p:cNvSpPr>
            <a:spLocks noChangeArrowheads="1"/>
          </p:cNvSpPr>
          <p:nvPr/>
        </p:nvSpPr>
        <p:spPr bwMode="auto">
          <a:xfrm>
            <a:off x="449263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282" name="テキスト ボックス 162"/>
          <p:cNvSpPr txBox="1">
            <a:spLocks noChangeArrowheads="1"/>
          </p:cNvSpPr>
          <p:nvPr/>
        </p:nvSpPr>
        <p:spPr bwMode="auto">
          <a:xfrm>
            <a:off x="-838200" y="1524000"/>
            <a:ext cx="281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1. </a:t>
            </a:r>
            <a:r>
              <a:rPr lang="ja-JP" altLang="en-US" sz="1600" b="1"/>
              <a:t>高頻度単語</a:t>
            </a:r>
            <a:r>
              <a:rPr lang="en-US" altLang="ja-JP" sz="1600" b="1"/>
              <a:t>N-gram </a:t>
            </a:r>
            <a:r>
              <a:rPr lang="ja-JP" altLang="en-US" sz="1600" b="1"/>
              <a:t>の抽出</a:t>
            </a:r>
          </a:p>
        </p:txBody>
      </p:sp>
      <p:sp>
        <p:nvSpPr>
          <p:cNvPr id="54283" name="正方形/長方形 165"/>
          <p:cNvSpPr>
            <a:spLocks noChangeArrowheads="1"/>
          </p:cNvSpPr>
          <p:nvPr/>
        </p:nvSpPr>
        <p:spPr bwMode="auto">
          <a:xfrm>
            <a:off x="-1189038" y="2860675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4" name="正方形/長方形 166"/>
          <p:cNvSpPr>
            <a:spLocks noChangeArrowheads="1"/>
          </p:cNvSpPr>
          <p:nvPr/>
        </p:nvSpPr>
        <p:spPr bwMode="auto">
          <a:xfrm>
            <a:off x="-914400" y="2833688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5" name="正方形/長方形 167"/>
          <p:cNvSpPr>
            <a:spLocks noChangeArrowheads="1"/>
          </p:cNvSpPr>
          <p:nvPr/>
        </p:nvSpPr>
        <p:spPr bwMode="auto">
          <a:xfrm>
            <a:off x="-1414463" y="3227388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6" name="正方形/長方形 168"/>
          <p:cNvSpPr>
            <a:spLocks noChangeArrowheads="1"/>
          </p:cNvSpPr>
          <p:nvPr/>
        </p:nvSpPr>
        <p:spPr bwMode="auto">
          <a:xfrm>
            <a:off x="-1128713" y="3200400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7" name="正方形/長方形 169"/>
          <p:cNvSpPr>
            <a:spLocks noChangeArrowheads="1"/>
          </p:cNvSpPr>
          <p:nvPr/>
        </p:nvSpPr>
        <p:spPr bwMode="auto">
          <a:xfrm>
            <a:off x="-871538" y="3184525"/>
            <a:ext cx="1066801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8" name="正方形/長方形 170"/>
          <p:cNvSpPr>
            <a:spLocks noChangeArrowheads="1"/>
          </p:cNvSpPr>
          <p:nvPr/>
        </p:nvSpPr>
        <p:spPr bwMode="auto">
          <a:xfrm>
            <a:off x="-1350963" y="3573463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289" name="正方形/長方形 171"/>
          <p:cNvSpPr>
            <a:spLocks noChangeArrowheads="1"/>
          </p:cNvSpPr>
          <p:nvPr/>
        </p:nvSpPr>
        <p:spPr bwMode="auto">
          <a:xfrm>
            <a:off x="-1143000" y="3546475"/>
            <a:ext cx="11430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75" name="AutoShape 146"/>
          <p:cNvSpPr>
            <a:spLocks noChangeArrowheads="1"/>
          </p:cNvSpPr>
          <p:nvPr/>
        </p:nvSpPr>
        <p:spPr bwMode="auto">
          <a:xfrm>
            <a:off x="29718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291" name="テキスト ボックス 175"/>
          <p:cNvSpPr txBox="1">
            <a:spLocks noChangeArrowheads="1"/>
          </p:cNvSpPr>
          <p:nvPr/>
        </p:nvSpPr>
        <p:spPr bwMode="auto">
          <a:xfrm>
            <a:off x="2209800" y="15240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2. </a:t>
            </a:r>
            <a:r>
              <a:rPr lang="ja-JP" altLang="en-US" sz="1600" b="1"/>
              <a:t>文脈ベクトルの構築</a:t>
            </a:r>
            <a:endParaRPr lang="en-US" altLang="ja-JP" sz="1600" b="1"/>
          </a:p>
        </p:txBody>
      </p:sp>
      <p:sp>
        <p:nvSpPr>
          <p:cNvPr id="54292" name="Rectangle 37"/>
          <p:cNvSpPr>
            <a:spLocks noChangeArrowheads="1"/>
          </p:cNvSpPr>
          <p:nvPr/>
        </p:nvSpPr>
        <p:spPr bwMode="auto">
          <a:xfrm>
            <a:off x="35814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grpSp>
        <p:nvGrpSpPr>
          <p:cNvPr id="54293" name="グループ化 184"/>
          <p:cNvGrpSpPr>
            <a:grpSpLocks/>
          </p:cNvGrpSpPr>
          <p:nvPr/>
        </p:nvGrpSpPr>
        <p:grpSpPr bwMode="auto">
          <a:xfrm>
            <a:off x="3886200" y="2640013"/>
            <a:ext cx="403225" cy="368300"/>
            <a:chOff x="4377075" y="3244334"/>
            <a:chExt cx="402674" cy="369332"/>
          </a:xfrm>
        </p:grpSpPr>
        <p:cxnSp>
          <p:nvCxnSpPr>
            <p:cNvPr id="183" name="直線矢印コネクタ 182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93" name="正方形/長方形 183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</a:t>
              </a:r>
              <a:endParaRPr lang="ja-JP" altLang="en-US" sz="1200"/>
            </a:p>
          </p:txBody>
        </p:sp>
      </p:grpSp>
      <p:grpSp>
        <p:nvGrpSpPr>
          <p:cNvPr id="54294" name="グループ化 186"/>
          <p:cNvGrpSpPr>
            <a:grpSpLocks/>
          </p:cNvGrpSpPr>
          <p:nvPr/>
        </p:nvGrpSpPr>
        <p:grpSpPr bwMode="auto">
          <a:xfrm>
            <a:off x="4140200" y="2636838"/>
            <a:ext cx="403225" cy="368300"/>
            <a:chOff x="4377075" y="3244334"/>
            <a:chExt cx="402674" cy="369332"/>
          </a:xfrm>
        </p:grpSpPr>
        <p:cxnSp>
          <p:nvCxnSpPr>
            <p:cNvPr id="188" name="直線矢印コネクタ 187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91" name="正方形/長方形 188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2</a:t>
              </a:r>
              <a:endParaRPr lang="ja-JP" altLang="en-US" sz="1200"/>
            </a:p>
          </p:txBody>
        </p:sp>
      </p:grpSp>
      <p:grpSp>
        <p:nvGrpSpPr>
          <p:cNvPr id="54295" name="グループ化 189"/>
          <p:cNvGrpSpPr>
            <a:grpSpLocks/>
          </p:cNvGrpSpPr>
          <p:nvPr/>
        </p:nvGrpSpPr>
        <p:grpSpPr bwMode="auto">
          <a:xfrm>
            <a:off x="4386263" y="2635250"/>
            <a:ext cx="401637" cy="368300"/>
            <a:chOff x="4377075" y="3244334"/>
            <a:chExt cx="402674" cy="369332"/>
          </a:xfrm>
        </p:grpSpPr>
        <p:cxnSp>
          <p:nvCxnSpPr>
            <p:cNvPr id="191" name="直線矢印コネクタ 190"/>
            <p:cNvCxnSpPr/>
            <p:nvPr/>
          </p:nvCxnSpPr>
          <p:spPr>
            <a:xfrm>
              <a:off x="4467796" y="3352586"/>
              <a:ext cx="227599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9" name="正方形/長方形 191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3</a:t>
              </a:r>
              <a:endParaRPr lang="ja-JP" altLang="en-US" sz="1200"/>
            </a:p>
          </p:txBody>
        </p:sp>
      </p:grpSp>
      <p:grpSp>
        <p:nvGrpSpPr>
          <p:cNvPr id="54296" name="グループ化 192"/>
          <p:cNvGrpSpPr>
            <a:grpSpLocks/>
          </p:cNvGrpSpPr>
          <p:nvPr/>
        </p:nvGrpSpPr>
        <p:grpSpPr bwMode="auto">
          <a:xfrm>
            <a:off x="4640263" y="2632075"/>
            <a:ext cx="403225" cy="368300"/>
            <a:chOff x="4377075" y="3244334"/>
            <a:chExt cx="402674" cy="369332"/>
          </a:xfrm>
        </p:grpSpPr>
        <p:cxnSp>
          <p:nvCxnSpPr>
            <p:cNvPr id="194" name="直線矢印コネクタ 193"/>
            <p:cNvCxnSpPr/>
            <p:nvPr/>
          </p:nvCxnSpPr>
          <p:spPr>
            <a:xfrm>
              <a:off x="4467438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7" name="正方形/長方形 194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4</a:t>
              </a:r>
              <a:endParaRPr lang="ja-JP" altLang="en-US" sz="1200"/>
            </a:p>
          </p:txBody>
        </p:sp>
      </p:grpSp>
      <p:grpSp>
        <p:nvGrpSpPr>
          <p:cNvPr id="54297" name="グループ化 208"/>
          <p:cNvGrpSpPr>
            <a:grpSpLocks/>
          </p:cNvGrpSpPr>
          <p:nvPr/>
        </p:nvGrpSpPr>
        <p:grpSpPr bwMode="auto">
          <a:xfrm>
            <a:off x="3579813" y="3028950"/>
            <a:ext cx="403225" cy="368300"/>
            <a:chOff x="4377075" y="3244334"/>
            <a:chExt cx="402674" cy="369332"/>
          </a:xfrm>
        </p:grpSpPr>
        <p:cxnSp>
          <p:nvCxnSpPr>
            <p:cNvPr id="210" name="直線矢印コネクタ 209"/>
            <p:cNvCxnSpPr/>
            <p:nvPr/>
          </p:nvCxnSpPr>
          <p:spPr>
            <a:xfrm>
              <a:off x="4467438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5" name="正方形/長方形 210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6</a:t>
              </a:r>
              <a:endParaRPr lang="ja-JP" altLang="en-US" sz="1200"/>
            </a:p>
          </p:txBody>
        </p:sp>
      </p:grpSp>
      <p:grpSp>
        <p:nvGrpSpPr>
          <p:cNvPr id="54298" name="グループ化 211"/>
          <p:cNvGrpSpPr>
            <a:grpSpLocks/>
          </p:cNvGrpSpPr>
          <p:nvPr/>
        </p:nvGrpSpPr>
        <p:grpSpPr bwMode="auto">
          <a:xfrm>
            <a:off x="3835400" y="3025775"/>
            <a:ext cx="401638" cy="368300"/>
            <a:chOff x="4377075" y="3244334"/>
            <a:chExt cx="402674" cy="369332"/>
          </a:xfrm>
        </p:grpSpPr>
        <p:cxnSp>
          <p:nvCxnSpPr>
            <p:cNvPr id="213" name="直線矢印コネクタ 212"/>
            <p:cNvCxnSpPr/>
            <p:nvPr/>
          </p:nvCxnSpPr>
          <p:spPr>
            <a:xfrm>
              <a:off x="4467796" y="3352586"/>
              <a:ext cx="22759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3" name="正方形/長方形 213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7</a:t>
              </a:r>
              <a:endParaRPr lang="ja-JP" altLang="en-US" sz="1200"/>
            </a:p>
          </p:txBody>
        </p:sp>
      </p:grpSp>
      <p:grpSp>
        <p:nvGrpSpPr>
          <p:cNvPr id="54299" name="グループ化 214"/>
          <p:cNvGrpSpPr>
            <a:grpSpLocks/>
          </p:cNvGrpSpPr>
          <p:nvPr/>
        </p:nvGrpSpPr>
        <p:grpSpPr bwMode="auto">
          <a:xfrm>
            <a:off x="4079875" y="3024188"/>
            <a:ext cx="403225" cy="368300"/>
            <a:chOff x="4377075" y="3244334"/>
            <a:chExt cx="402674" cy="369332"/>
          </a:xfrm>
        </p:grpSpPr>
        <p:cxnSp>
          <p:nvCxnSpPr>
            <p:cNvPr id="216" name="直線矢印コネクタ 215"/>
            <p:cNvCxnSpPr/>
            <p:nvPr/>
          </p:nvCxnSpPr>
          <p:spPr>
            <a:xfrm>
              <a:off x="4467439" y="3352586"/>
              <a:ext cx="22828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81" name="正方形/長方形 216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8</a:t>
              </a:r>
              <a:endParaRPr lang="ja-JP" altLang="en-US" sz="1200"/>
            </a:p>
          </p:txBody>
        </p:sp>
      </p:grpSp>
      <p:grpSp>
        <p:nvGrpSpPr>
          <p:cNvPr id="54300" name="グループ化 217"/>
          <p:cNvGrpSpPr>
            <a:grpSpLocks/>
          </p:cNvGrpSpPr>
          <p:nvPr/>
        </p:nvGrpSpPr>
        <p:grpSpPr bwMode="auto">
          <a:xfrm>
            <a:off x="4333875" y="3021013"/>
            <a:ext cx="403225" cy="369887"/>
            <a:chOff x="4377075" y="3244334"/>
            <a:chExt cx="402674" cy="369332"/>
          </a:xfrm>
        </p:grpSpPr>
        <p:cxnSp>
          <p:nvCxnSpPr>
            <p:cNvPr id="219" name="直線矢印コネクタ 218"/>
            <p:cNvCxnSpPr/>
            <p:nvPr/>
          </p:nvCxnSpPr>
          <p:spPr>
            <a:xfrm>
              <a:off x="4467439" y="3352122"/>
              <a:ext cx="228288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9" name="正方形/長方形 219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9</a:t>
              </a:r>
              <a:endParaRPr lang="ja-JP" altLang="en-US" sz="1200"/>
            </a:p>
          </p:txBody>
        </p:sp>
      </p:grpSp>
      <p:grpSp>
        <p:nvGrpSpPr>
          <p:cNvPr id="54301" name="グループ化 220"/>
          <p:cNvGrpSpPr>
            <a:grpSpLocks/>
          </p:cNvGrpSpPr>
          <p:nvPr/>
        </p:nvGrpSpPr>
        <p:grpSpPr bwMode="auto">
          <a:xfrm>
            <a:off x="3886200" y="3405188"/>
            <a:ext cx="454025" cy="369887"/>
            <a:chOff x="4377075" y="3244334"/>
            <a:chExt cx="453970" cy="369332"/>
          </a:xfrm>
        </p:grpSpPr>
        <p:cxnSp>
          <p:nvCxnSpPr>
            <p:cNvPr id="222" name="直線矢印コネクタ 221"/>
            <p:cNvCxnSpPr/>
            <p:nvPr/>
          </p:nvCxnSpPr>
          <p:spPr>
            <a:xfrm>
              <a:off x="4467552" y="3352122"/>
              <a:ext cx="22857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7" name="正方形/長方形 222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13</a:t>
              </a:r>
              <a:endParaRPr lang="ja-JP" altLang="en-US" sz="1200"/>
            </a:p>
          </p:txBody>
        </p:sp>
      </p:grpSp>
      <p:grpSp>
        <p:nvGrpSpPr>
          <p:cNvPr id="54302" name="グループ化 223"/>
          <p:cNvGrpSpPr>
            <a:grpSpLocks/>
          </p:cNvGrpSpPr>
          <p:nvPr/>
        </p:nvGrpSpPr>
        <p:grpSpPr bwMode="auto">
          <a:xfrm>
            <a:off x="4140200" y="3402013"/>
            <a:ext cx="454025" cy="369887"/>
            <a:chOff x="4377075" y="3244334"/>
            <a:chExt cx="453970" cy="369332"/>
          </a:xfrm>
        </p:grpSpPr>
        <p:cxnSp>
          <p:nvCxnSpPr>
            <p:cNvPr id="225" name="直線矢印コネクタ 224"/>
            <p:cNvCxnSpPr/>
            <p:nvPr/>
          </p:nvCxnSpPr>
          <p:spPr>
            <a:xfrm>
              <a:off x="4467552" y="3352122"/>
              <a:ext cx="22857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5" name="正方形/長方形 225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14</a:t>
              </a:r>
              <a:endParaRPr lang="ja-JP" altLang="en-US" sz="1200"/>
            </a:p>
          </p:txBody>
        </p:sp>
      </p:grpSp>
      <p:grpSp>
        <p:nvGrpSpPr>
          <p:cNvPr id="54303" name="グループ化 226"/>
          <p:cNvGrpSpPr>
            <a:grpSpLocks/>
          </p:cNvGrpSpPr>
          <p:nvPr/>
        </p:nvGrpSpPr>
        <p:grpSpPr bwMode="auto">
          <a:xfrm>
            <a:off x="4386263" y="3400425"/>
            <a:ext cx="454025" cy="369888"/>
            <a:chOff x="4377075" y="3244334"/>
            <a:chExt cx="453970" cy="369332"/>
          </a:xfrm>
        </p:grpSpPr>
        <p:cxnSp>
          <p:nvCxnSpPr>
            <p:cNvPr id="228" name="直線矢印コネクタ 227"/>
            <p:cNvCxnSpPr/>
            <p:nvPr/>
          </p:nvCxnSpPr>
          <p:spPr>
            <a:xfrm>
              <a:off x="4467551" y="3352122"/>
              <a:ext cx="228572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3" name="正方形/長方形 228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15</a:t>
              </a:r>
              <a:endParaRPr lang="ja-JP" altLang="en-US" sz="1200"/>
            </a:p>
          </p:txBody>
        </p:sp>
      </p:grpSp>
      <p:grpSp>
        <p:nvGrpSpPr>
          <p:cNvPr id="54304" name="グループ化 229"/>
          <p:cNvGrpSpPr>
            <a:grpSpLocks/>
          </p:cNvGrpSpPr>
          <p:nvPr/>
        </p:nvGrpSpPr>
        <p:grpSpPr bwMode="auto">
          <a:xfrm>
            <a:off x="4640263" y="3397250"/>
            <a:ext cx="454025" cy="369888"/>
            <a:chOff x="4377075" y="3244334"/>
            <a:chExt cx="453970" cy="369332"/>
          </a:xfrm>
        </p:grpSpPr>
        <p:cxnSp>
          <p:nvCxnSpPr>
            <p:cNvPr id="231" name="直線矢印コネクタ 230"/>
            <p:cNvCxnSpPr/>
            <p:nvPr/>
          </p:nvCxnSpPr>
          <p:spPr>
            <a:xfrm>
              <a:off x="4467551" y="3352122"/>
              <a:ext cx="228572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71" name="正方形/長方形 231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16</a:t>
              </a:r>
              <a:endParaRPr lang="ja-JP" altLang="en-US" sz="1200"/>
            </a:p>
          </p:txBody>
        </p:sp>
      </p:grpSp>
      <p:sp>
        <p:nvSpPr>
          <p:cNvPr id="54305" name="正方形/長方形 234"/>
          <p:cNvSpPr>
            <a:spLocks noChangeArrowheads="1"/>
          </p:cNvSpPr>
          <p:nvPr/>
        </p:nvSpPr>
        <p:spPr bwMode="auto">
          <a:xfrm>
            <a:off x="4994275" y="33940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54306" name="正方形/長方形 235"/>
          <p:cNvSpPr>
            <a:spLocks noChangeArrowheads="1"/>
          </p:cNvSpPr>
          <p:nvPr/>
        </p:nvSpPr>
        <p:spPr bwMode="auto">
          <a:xfrm>
            <a:off x="4308475" y="3633788"/>
            <a:ext cx="6461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……</a:t>
            </a:r>
          </a:p>
          <a:p>
            <a:pPr algn="ctr" eaLnBrk="1" hangingPunct="1"/>
            <a:endParaRPr lang="en-US" altLang="ja-JP" sz="900">
              <a:latin typeface="Times New Roman" charset="0"/>
            </a:endParaRPr>
          </a:p>
        </p:txBody>
      </p:sp>
      <p:grpSp>
        <p:nvGrpSpPr>
          <p:cNvPr id="54307" name="グループ化 236"/>
          <p:cNvGrpSpPr>
            <a:grpSpLocks/>
          </p:cNvGrpSpPr>
          <p:nvPr/>
        </p:nvGrpSpPr>
        <p:grpSpPr bwMode="auto">
          <a:xfrm>
            <a:off x="4895850" y="2638425"/>
            <a:ext cx="411163" cy="368300"/>
            <a:chOff x="4377075" y="3244334"/>
            <a:chExt cx="410690" cy="369332"/>
          </a:xfrm>
        </p:grpSpPr>
        <p:cxnSp>
          <p:nvCxnSpPr>
            <p:cNvPr id="238" name="直線矢印コネクタ 237"/>
            <p:cNvCxnSpPr/>
            <p:nvPr/>
          </p:nvCxnSpPr>
          <p:spPr>
            <a:xfrm>
              <a:off x="4467459" y="3352586"/>
              <a:ext cx="228337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9" name="正方形/長方形 238"/>
            <p:cNvSpPr>
              <a:spLocks noChangeArrowheads="1"/>
            </p:cNvSpPr>
            <p:nvPr/>
          </p:nvSpPr>
          <p:spPr bwMode="auto">
            <a:xfrm>
              <a:off x="4377075" y="3244334"/>
              <a:ext cx="4106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5</a:t>
              </a:r>
              <a:endParaRPr lang="ja-JP" altLang="en-US" sz="1200"/>
            </a:p>
          </p:txBody>
        </p:sp>
      </p:grpSp>
      <p:grpSp>
        <p:nvGrpSpPr>
          <p:cNvPr id="54308" name="グループ化 239"/>
          <p:cNvGrpSpPr>
            <a:grpSpLocks/>
          </p:cNvGrpSpPr>
          <p:nvPr/>
        </p:nvGrpSpPr>
        <p:grpSpPr bwMode="auto">
          <a:xfrm>
            <a:off x="4592638" y="3017838"/>
            <a:ext cx="454025" cy="368300"/>
            <a:chOff x="4377075" y="3244334"/>
            <a:chExt cx="453970" cy="369332"/>
          </a:xfrm>
        </p:grpSpPr>
        <p:cxnSp>
          <p:nvCxnSpPr>
            <p:cNvPr id="241" name="直線矢印コネクタ 240"/>
            <p:cNvCxnSpPr/>
            <p:nvPr/>
          </p:nvCxnSpPr>
          <p:spPr>
            <a:xfrm>
              <a:off x="4467551" y="3352586"/>
              <a:ext cx="228572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7" name="正方形/長方形 241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10</a:t>
              </a:r>
              <a:endParaRPr lang="ja-JP" altLang="en-US" sz="1200"/>
            </a:p>
          </p:txBody>
        </p:sp>
      </p:grpSp>
      <p:grpSp>
        <p:nvGrpSpPr>
          <p:cNvPr id="54309" name="グループ化 242"/>
          <p:cNvGrpSpPr>
            <a:grpSpLocks/>
          </p:cNvGrpSpPr>
          <p:nvPr/>
        </p:nvGrpSpPr>
        <p:grpSpPr bwMode="auto">
          <a:xfrm>
            <a:off x="4875213" y="3019425"/>
            <a:ext cx="449262" cy="369888"/>
            <a:chOff x="4377075" y="3244334"/>
            <a:chExt cx="450188" cy="369332"/>
          </a:xfrm>
        </p:grpSpPr>
        <p:cxnSp>
          <p:nvCxnSpPr>
            <p:cNvPr id="244" name="直線矢印コネクタ 243"/>
            <p:cNvCxnSpPr/>
            <p:nvPr/>
          </p:nvCxnSpPr>
          <p:spPr>
            <a:xfrm>
              <a:off x="4467749" y="3352122"/>
              <a:ext cx="227481" cy="15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5" name="正方形/長方形 244"/>
            <p:cNvSpPr>
              <a:spLocks noChangeArrowheads="1"/>
            </p:cNvSpPr>
            <p:nvPr/>
          </p:nvSpPr>
          <p:spPr bwMode="auto">
            <a:xfrm>
              <a:off x="4377075" y="3244334"/>
              <a:ext cx="450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11</a:t>
              </a:r>
              <a:endParaRPr lang="ja-JP" altLang="en-US" sz="1200"/>
            </a:p>
          </p:txBody>
        </p:sp>
      </p:grpSp>
      <p:grpSp>
        <p:nvGrpSpPr>
          <p:cNvPr id="54310" name="グループ化 245"/>
          <p:cNvGrpSpPr>
            <a:grpSpLocks/>
          </p:cNvGrpSpPr>
          <p:nvPr/>
        </p:nvGrpSpPr>
        <p:grpSpPr bwMode="auto">
          <a:xfrm>
            <a:off x="3624263" y="3405188"/>
            <a:ext cx="452437" cy="369887"/>
            <a:chOff x="4377075" y="3244334"/>
            <a:chExt cx="453970" cy="369332"/>
          </a:xfrm>
        </p:grpSpPr>
        <p:cxnSp>
          <p:nvCxnSpPr>
            <p:cNvPr id="247" name="直線矢印コネクタ 246"/>
            <p:cNvCxnSpPr/>
            <p:nvPr/>
          </p:nvCxnSpPr>
          <p:spPr>
            <a:xfrm>
              <a:off x="4467869" y="3352122"/>
              <a:ext cx="227782" cy="15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3" name="正方形/長方形 247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12</a:t>
              </a:r>
              <a:endParaRPr lang="ja-JP" altLang="en-US" sz="1200"/>
            </a:p>
          </p:txBody>
        </p:sp>
      </p:grpSp>
      <p:sp>
        <p:nvSpPr>
          <p:cNvPr id="54311" name="テキスト ボックス 248"/>
          <p:cNvSpPr txBox="1">
            <a:spLocks noChangeArrowheads="1"/>
          </p:cNvSpPr>
          <p:nvPr/>
        </p:nvSpPr>
        <p:spPr bwMode="auto">
          <a:xfrm>
            <a:off x="379413" y="4079875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/>
              <a:t>文脈スコープ</a:t>
            </a:r>
          </a:p>
        </p:txBody>
      </p:sp>
      <p:cxnSp>
        <p:nvCxnSpPr>
          <p:cNvPr id="251" name="直線矢印コネクタ 250"/>
          <p:cNvCxnSpPr>
            <a:stCxn id="54311" idx="0"/>
          </p:cNvCxnSpPr>
          <p:nvPr/>
        </p:nvCxnSpPr>
        <p:spPr>
          <a:xfrm rot="5400000" flipH="1" flipV="1">
            <a:off x="1017588" y="3727450"/>
            <a:ext cx="304800" cy="400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13" name="円/楕円 258"/>
          <p:cNvSpPr>
            <a:spLocks noChangeArrowheads="1"/>
          </p:cNvSpPr>
          <p:nvPr/>
        </p:nvSpPr>
        <p:spPr bwMode="auto">
          <a:xfrm>
            <a:off x="3933825" y="262255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14" name="テキスト ボックス 264"/>
          <p:cNvSpPr txBox="1">
            <a:spLocks noChangeArrowheads="1"/>
          </p:cNvSpPr>
          <p:nvPr/>
        </p:nvSpPr>
        <p:spPr bwMode="auto">
          <a:xfrm>
            <a:off x="-1676400" y="4079875"/>
            <a:ext cx="203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/>
              <a:t>専門文書（入力文書）</a:t>
            </a:r>
          </a:p>
        </p:txBody>
      </p:sp>
      <p:sp>
        <p:nvSpPr>
          <p:cNvPr id="271" name="正方形/長方形 270"/>
          <p:cNvSpPr/>
          <p:nvPr/>
        </p:nvSpPr>
        <p:spPr>
          <a:xfrm>
            <a:off x="1066800" y="1897063"/>
            <a:ext cx="1828800" cy="5238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入力語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高頻度単語</a:t>
            </a:r>
            <a:r>
              <a:rPr lang="en-US" altLang="ja-JP" sz="1200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ja-JP" altLang="en-US" sz="1400" dirty="0"/>
          </a:p>
        </p:txBody>
      </p:sp>
      <p:sp>
        <p:nvSpPr>
          <p:cNvPr id="272" name="正方形/長方形 271"/>
          <p:cNvSpPr/>
          <p:nvPr/>
        </p:nvSpPr>
        <p:spPr>
          <a:xfrm>
            <a:off x="-1524000" y="21113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単語（標準形）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17" name="テキスト ボックス 275"/>
          <p:cNvSpPr txBox="1">
            <a:spLocks noChangeArrowheads="1"/>
          </p:cNvSpPr>
          <p:nvPr/>
        </p:nvSpPr>
        <p:spPr bwMode="auto">
          <a:xfrm>
            <a:off x="4572000" y="1524000"/>
            <a:ext cx="2359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3. </a:t>
            </a:r>
            <a:r>
              <a:rPr lang="ja-JP" altLang="en-US" sz="1600" b="1"/>
              <a:t>入力語ベクトルの構築</a:t>
            </a:r>
            <a:endParaRPr lang="en-US" altLang="ja-JP" sz="1600" b="1"/>
          </a:p>
        </p:txBody>
      </p:sp>
      <p:sp>
        <p:nvSpPr>
          <p:cNvPr id="277" name="AutoShape 146"/>
          <p:cNvSpPr>
            <a:spLocks noChangeArrowheads="1"/>
          </p:cNvSpPr>
          <p:nvPr/>
        </p:nvSpPr>
        <p:spPr bwMode="auto">
          <a:xfrm>
            <a:off x="54864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6019800" y="2479675"/>
            <a:ext cx="1828800" cy="1617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cxnSp>
        <p:nvCxnSpPr>
          <p:cNvPr id="280" name="直線矢印コネクタ 279"/>
          <p:cNvCxnSpPr/>
          <p:nvPr/>
        </p:nvCxnSpPr>
        <p:spPr>
          <a:xfrm>
            <a:off x="6415088" y="2713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1" name="正方形/長方形 280"/>
          <p:cNvSpPr>
            <a:spLocks noChangeArrowheads="1"/>
          </p:cNvSpPr>
          <p:nvPr/>
        </p:nvSpPr>
        <p:spPr bwMode="auto">
          <a:xfrm>
            <a:off x="6324600" y="2640013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283" name="直線矢印コネクタ 282"/>
          <p:cNvCxnSpPr/>
          <p:nvPr/>
        </p:nvCxnSpPr>
        <p:spPr>
          <a:xfrm>
            <a:off x="6669088" y="2709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3" name="正方形/長方形 283"/>
          <p:cNvSpPr>
            <a:spLocks noChangeArrowheads="1"/>
          </p:cNvSpPr>
          <p:nvPr/>
        </p:nvSpPr>
        <p:spPr bwMode="auto">
          <a:xfrm>
            <a:off x="6578600" y="263683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cxnSp>
        <p:nvCxnSpPr>
          <p:cNvPr id="286" name="直線矢印コネクタ 285"/>
          <p:cNvCxnSpPr/>
          <p:nvPr/>
        </p:nvCxnSpPr>
        <p:spPr>
          <a:xfrm>
            <a:off x="6915150" y="27082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5" name="正方形/長方形 286"/>
          <p:cNvSpPr>
            <a:spLocks noChangeArrowheads="1"/>
          </p:cNvSpPr>
          <p:nvPr/>
        </p:nvSpPr>
        <p:spPr bwMode="auto">
          <a:xfrm>
            <a:off x="6824663" y="2635250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7169150" y="27066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7" name="正方形/長方形 289"/>
          <p:cNvSpPr>
            <a:spLocks noChangeArrowheads="1"/>
          </p:cNvSpPr>
          <p:nvPr/>
        </p:nvSpPr>
        <p:spPr bwMode="auto">
          <a:xfrm>
            <a:off x="7078663" y="263207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4</a:t>
            </a:r>
            <a:endParaRPr lang="ja-JP" altLang="en-US" sz="1200"/>
          </a:p>
        </p:txBody>
      </p:sp>
      <p:cxnSp>
        <p:nvCxnSpPr>
          <p:cNvPr id="304" name="直線矢印コネクタ 303"/>
          <p:cNvCxnSpPr/>
          <p:nvPr/>
        </p:nvCxnSpPr>
        <p:spPr>
          <a:xfrm>
            <a:off x="6376988" y="3479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29" name="正方形/長方形 304"/>
          <p:cNvSpPr>
            <a:spLocks noChangeArrowheads="1"/>
          </p:cNvSpPr>
          <p:nvPr/>
        </p:nvSpPr>
        <p:spPr bwMode="auto">
          <a:xfrm>
            <a:off x="6286500" y="34051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13</a:t>
            </a:r>
            <a:endParaRPr lang="ja-JP" altLang="en-US" sz="1200"/>
          </a:p>
        </p:txBody>
      </p:sp>
      <p:cxnSp>
        <p:nvCxnSpPr>
          <p:cNvPr id="307" name="直線矢印コネクタ 306"/>
          <p:cNvCxnSpPr/>
          <p:nvPr/>
        </p:nvCxnSpPr>
        <p:spPr>
          <a:xfrm>
            <a:off x="6691313" y="34766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1" name="正方形/長方形 307"/>
          <p:cNvSpPr>
            <a:spLocks noChangeArrowheads="1"/>
          </p:cNvSpPr>
          <p:nvPr/>
        </p:nvSpPr>
        <p:spPr bwMode="auto">
          <a:xfrm>
            <a:off x="6600825" y="340201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900" baseline="-25000">
                <a:latin typeface="Times New Roman" charset="0"/>
              </a:rPr>
              <a:t>14</a:t>
            </a:r>
            <a:endParaRPr lang="ja-JP" altLang="en-US"/>
          </a:p>
        </p:txBody>
      </p:sp>
      <p:cxnSp>
        <p:nvCxnSpPr>
          <p:cNvPr id="310" name="直線矢印コネクタ 309"/>
          <p:cNvCxnSpPr/>
          <p:nvPr/>
        </p:nvCxnSpPr>
        <p:spPr>
          <a:xfrm>
            <a:off x="6981825" y="3475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3" name="正方形/長方形 310"/>
          <p:cNvSpPr>
            <a:spLocks noChangeArrowheads="1"/>
          </p:cNvSpPr>
          <p:nvPr/>
        </p:nvSpPr>
        <p:spPr bwMode="auto">
          <a:xfrm>
            <a:off x="6891338" y="340042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900" baseline="-25000">
                <a:latin typeface="Times New Roman" charset="0"/>
              </a:rPr>
              <a:t>15</a:t>
            </a:r>
            <a:endParaRPr lang="ja-JP" altLang="en-US"/>
          </a:p>
        </p:txBody>
      </p:sp>
      <p:cxnSp>
        <p:nvCxnSpPr>
          <p:cNvPr id="313" name="直線矢印コネクタ 312"/>
          <p:cNvCxnSpPr/>
          <p:nvPr/>
        </p:nvCxnSpPr>
        <p:spPr>
          <a:xfrm>
            <a:off x="7264400" y="3471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5" name="正方形/長方形 313"/>
          <p:cNvSpPr>
            <a:spLocks noChangeArrowheads="1"/>
          </p:cNvSpPr>
          <p:nvPr/>
        </p:nvSpPr>
        <p:spPr bwMode="auto">
          <a:xfrm>
            <a:off x="7173913" y="3397250"/>
            <a:ext cx="506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16</a:t>
            </a:r>
            <a:endParaRPr lang="ja-JP" altLang="en-US" sz="1200"/>
          </a:p>
        </p:txBody>
      </p:sp>
      <p:sp>
        <p:nvSpPr>
          <p:cNvPr id="54336" name="正方形/長方形 315"/>
          <p:cNvSpPr>
            <a:spLocks noChangeArrowheads="1"/>
          </p:cNvSpPr>
          <p:nvPr/>
        </p:nvSpPr>
        <p:spPr bwMode="auto">
          <a:xfrm>
            <a:off x="7527925" y="33940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54337" name="正方形/長方形 316"/>
          <p:cNvSpPr>
            <a:spLocks noChangeArrowheads="1"/>
          </p:cNvSpPr>
          <p:nvPr/>
        </p:nvSpPr>
        <p:spPr bwMode="auto">
          <a:xfrm>
            <a:off x="6880225" y="36337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cxnSp>
        <p:nvCxnSpPr>
          <p:cNvPr id="319" name="直線矢印コネクタ 318"/>
          <p:cNvCxnSpPr/>
          <p:nvPr/>
        </p:nvCxnSpPr>
        <p:spPr>
          <a:xfrm>
            <a:off x="7424738" y="27114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39" name="正方形/長方形 319"/>
          <p:cNvSpPr>
            <a:spLocks noChangeArrowheads="1"/>
          </p:cNvSpPr>
          <p:nvPr/>
        </p:nvSpPr>
        <p:spPr bwMode="auto">
          <a:xfrm>
            <a:off x="7334250" y="263842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292" name="直線矢印コネクタ 291"/>
          <p:cNvCxnSpPr/>
          <p:nvPr/>
        </p:nvCxnSpPr>
        <p:spPr>
          <a:xfrm>
            <a:off x="6108700" y="31035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1" name="正方形/長方形 292"/>
          <p:cNvSpPr>
            <a:spLocks noChangeArrowheads="1"/>
          </p:cNvSpPr>
          <p:nvPr/>
        </p:nvSpPr>
        <p:spPr bwMode="auto">
          <a:xfrm>
            <a:off x="6018213" y="3028950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cxnSp>
        <p:nvCxnSpPr>
          <p:cNvPr id="295" name="直線矢印コネクタ 294"/>
          <p:cNvCxnSpPr/>
          <p:nvPr/>
        </p:nvCxnSpPr>
        <p:spPr>
          <a:xfrm>
            <a:off x="6364288" y="31003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3" name="正方形/長方形 295"/>
          <p:cNvSpPr>
            <a:spLocks noChangeArrowheads="1"/>
          </p:cNvSpPr>
          <p:nvPr/>
        </p:nvSpPr>
        <p:spPr bwMode="auto">
          <a:xfrm>
            <a:off x="6273800" y="3025775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298" name="直線矢印コネクタ 297"/>
          <p:cNvCxnSpPr/>
          <p:nvPr/>
        </p:nvCxnSpPr>
        <p:spPr>
          <a:xfrm>
            <a:off x="6608763" y="3098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5" name="正方形/長方形 298"/>
          <p:cNvSpPr>
            <a:spLocks noChangeArrowheads="1"/>
          </p:cNvSpPr>
          <p:nvPr/>
        </p:nvSpPr>
        <p:spPr bwMode="auto">
          <a:xfrm>
            <a:off x="6518275" y="3024188"/>
            <a:ext cx="454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301" name="直線矢印コネクタ 300"/>
          <p:cNvCxnSpPr/>
          <p:nvPr/>
        </p:nvCxnSpPr>
        <p:spPr>
          <a:xfrm>
            <a:off x="6862763" y="30956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7" name="正方形/長方形 301"/>
          <p:cNvSpPr>
            <a:spLocks noChangeArrowheads="1"/>
          </p:cNvSpPr>
          <p:nvPr/>
        </p:nvSpPr>
        <p:spPr bwMode="auto">
          <a:xfrm>
            <a:off x="6772275" y="30210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9</a:t>
            </a:r>
            <a:endParaRPr lang="ja-JP" altLang="en-US" sz="1200"/>
          </a:p>
        </p:txBody>
      </p:sp>
      <p:cxnSp>
        <p:nvCxnSpPr>
          <p:cNvPr id="322" name="直線矢印コネクタ 321"/>
          <p:cNvCxnSpPr/>
          <p:nvPr/>
        </p:nvCxnSpPr>
        <p:spPr>
          <a:xfrm>
            <a:off x="7121525" y="30924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49" name="正方形/長方形 322"/>
          <p:cNvSpPr>
            <a:spLocks noChangeArrowheads="1"/>
          </p:cNvSpPr>
          <p:nvPr/>
        </p:nvSpPr>
        <p:spPr bwMode="auto">
          <a:xfrm>
            <a:off x="7031038" y="3017838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10</a:t>
            </a:r>
            <a:endParaRPr lang="ja-JP" altLang="en-US" sz="1200"/>
          </a:p>
        </p:txBody>
      </p:sp>
      <p:cxnSp>
        <p:nvCxnSpPr>
          <p:cNvPr id="325" name="直線矢印コネクタ 324"/>
          <p:cNvCxnSpPr/>
          <p:nvPr/>
        </p:nvCxnSpPr>
        <p:spPr>
          <a:xfrm>
            <a:off x="7402513" y="30940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51" name="正方形/長方形 325"/>
          <p:cNvSpPr>
            <a:spLocks noChangeArrowheads="1"/>
          </p:cNvSpPr>
          <p:nvPr/>
        </p:nvSpPr>
        <p:spPr bwMode="auto">
          <a:xfrm>
            <a:off x="7313613" y="30194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11</a:t>
            </a:r>
            <a:endParaRPr lang="ja-JP" altLang="en-US" sz="1200"/>
          </a:p>
        </p:txBody>
      </p:sp>
      <p:cxnSp>
        <p:nvCxnSpPr>
          <p:cNvPr id="328" name="直線矢印コネクタ 327"/>
          <p:cNvCxnSpPr/>
          <p:nvPr/>
        </p:nvCxnSpPr>
        <p:spPr>
          <a:xfrm>
            <a:off x="6084888" y="34798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53" name="正方形/長方形 328"/>
          <p:cNvSpPr>
            <a:spLocks noChangeArrowheads="1"/>
          </p:cNvSpPr>
          <p:nvPr/>
        </p:nvSpPr>
        <p:spPr bwMode="auto">
          <a:xfrm>
            <a:off x="5995988" y="34051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12</a:t>
            </a:r>
            <a:endParaRPr lang="ja-JP" altLang="en-US" sz="1200"/>
          </a:p>
        </p:txBody>
      </p:sp>
      <p:sp>
        <p:nvSpPr>
          <p:cNvPr id="54354" name="円/楕円 330"/>
          <p:cNvSpPr>
            <a:spLocks noChangeArrowheads="1"/>
          </p:cNvSpPr>
          <p:nvPr/>
        </p:nvSpPr>
        <p:spPr bwMode="auto">
          <a:xfrm>
            <a:off x="6096000" y="29940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3" name="AutoShape 146"/>
          <p:cNvSpPr>
            <a:spLocks noChangeArrowheads="1"/>
          </p:cNvSpPr>
          <p:nvPr/>
        </p:nvSpPr>
        <p:spPr bwMode="auto">
          <a:xfrm>
            <a:off x="7924800" y="301307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4356" name="円/楕円 334"/>
          <p:cNvSpPr>
            <a:spLocks noChangeArrowheads="1"/>
          </p:cNvSpPr>
          <p:nvPr/>
        </p:nvSpPr>
        <p:spPr bwMode="auto">
          <a:xfrm>
            <a:off x="6913563" y="2609850"/>
            <a:ext cx="304800" cy="374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3581400" y="20986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文脈ベクトル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" name="正方形/長方形 336"/>
          <p:cNvSpPr/>
          <p:nvPr/>
        </p:nvSpPr>
        <p:spPr>
          <a:xfrm>
            <a:off x="6019800" y="209867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入力語ベクトル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59" name="Rectangle 37"/>
          <p:cNvSpPr>
            <a:spLocks noChangeArrowheads="1"/>
          </p:cNvSpPr>
          <p:nvPr/>
        </p:nvSpPr>
        <p:spPr bwMode="auto">
          <a:xfrm>
            <a:off x="8459788" y="2460625"/>
            <a:ext cx="1828800" cy="161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cxnSp>
        <p:nvCxnSpPr>
          <p:cNvPr id="339" name="直線矢印コネクタ 338"/>
          <p:cNvCxnSpPr/>
          <p:nvPr/>
        </p:nvCxnSpPr>
        <p:spPr>
          <a:xfrm>
            <a:off x="8855075" y="2695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1" name="正方形/長方形 339"/>
          <p:cNvSpPr>
            <a:spLocks noChangeArrowheads="1"/>
          </p:cNvSpPr>
          <p:nvPr/>
        </p:nvSpPr>
        <p:spPr bwMode="auto">
          <a:xfrm>
            <a:off x="8764588" y="2620963"/>
            <a:ext cx="38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341" name="直線矢印コネクタ 340"/>
          <p:cNvCxnSpPr/>
          <p:nvPr/>
        </p:nvCxnSpPr>
        <p:spPr>
          <a:xfrm>
            <a:off x="9109075" y="2692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3" name="正方形/長方形 341"/>
          <p:cNvSpPr>
            <a:spLocks noChangeArrowheads="1"/>
          </p:cNvSpPr>
          <p:nvPr/>
        </p:nvSpPr>
        <p:spPr bwMode="auto">
          <a:xfrm>
            <a:off x="9018588" y="2617788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cxnSp>
        <p:nvCxnSpPr>
          <p:cNvPr id="343" name="直線矢印コネクタ 342"/>
          <p:cNvCxnSpPr/>
          <p:nvPr/>
        </p:nvCxnSpPr>
        <p:spPr>
          <a:xfrm>
            <a:off x="9355138" y="269081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5" name="正方形/長方形 343"/>
          <p:cNvSpPr>
            <a:spLocks noChangeArrowheads="1"/>
          </p:cNvSpPr>
          <p:nvPr/>
        </p:nvSpPr>
        <p:spPr bwMode="auto">
          <a:xfrm>
            <a:off x="9264650" y="2616200"/>
            <a:ext cx="38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345" name="直線矢印コネクタ 344"/>
          <p:cNvCxnSpPr/>
          <p:nvPr/>
        </p:nvCxnSpPr>
        <p:spPr>
          <a:xfrm>
            <a:off x="9609138" y="26876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7" name="正方形/長方形 345"/>
          <p:cNvSpPr>
            <a:spLocks noChangeArrowheads="1"/>
          </p:cNvSpPr>
          <p:nvPr/>
        </p:nvSpPr>
        <p:spPr bwMode="auto">
          <a:xfrm>
            <a:off x="9518650" y="26130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4</a:t>
            </a:r>
            <a:endParaRPr lang="ja-JP" altLang="en-US" sz="1200"/>
          </a:p>
        </p:txBody>
      </p:sp>
      <p:cxnSp>
        <p:nvCxnSpPr>
          <p:cNvPr id="347" name="直線矢印コネクタ 346"/>
          <p:cNvCxnSpPr/>
          <p:nvPr/>
        </p:nvCxnSpPr>
        <p:spPr>
          <a:xfrm>
            <a:off x="8855075" y="3462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69" name="正方形/長方形 347"/>
          <p:cNvSpPr>
            <a:spLocks noChangeArrowheads="1"/>
          </p:cNvSpPr>
          <p:nvPr/>
        </p:nvSpPr>
        <p:spPr bwMode="auto">
          <a:xfrm>
            <a:off x="8764588" y="33877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13</a:t>
            </a:r>
            <a:endParaRPr lang="ja-JP" altLang="en-US" sz="1200"/>
          </a:p>
        </p:txBody>
      </p:sp>
      <p:cxnSp>
        <p:nvCxnSpPr>
          <p:cNvPr id="349" name="直線矢印コネクタ 348"/>
          <p:cNvCxnSpPr/>
          <p:nvPr/>
        </p:nvCxnSpPr>
        <p:spPr>
          <a:xfrm>
            <a:off x="9109075" y="34591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1" name="正方形/長方形 349"/>
          <p:cNvSpPr>
            <a:spLocks noChangeArrowheads="1"/>
          </p:cNvSpPr>
          <p:nvPr/>
        </p:nvSpPr>
        <p:spPr bwMode="auto">
          <a:xfrm>
            <a:off x="9018588" y="33845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14</a:t>
            </a:r>
            <a:endParaRPr lang="ja-JP" altLang="en-US" sz="1200"/>
          </a:p>
        </p:txBody>
      </p:sp>
      <p:cxnSp>
        <p:nvCxnSpPr>
          <p:cNvPr id="351" name="直線矢印コネクタ 350"/>
          <p:cNvCxnSpPr/>
          <p:nvPr/>
        </p:nvCxnSpPr>
        <p:spPr>
          <a:xfrm>
            <a:off x="9355138" y="3457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3" name="正方形/長方形 351"/>
          <p:cNvSpPr>
            <a:spLocks noChangeArrowheads="1"/>
          </p:cNvSpPr>
          <p:nvPr/>
        </p:nvSpPr>
        <p:spPr bwMode="auto">
          <a:xfrm>
            <a:off x="9264650" y="338296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15</a:t>
            </a:r>
            <a:endParaRPr lang="ja-JP" altLang="en-US" sz="1200"/>
          </a:p>
        </p:txBody>
      </p:sp>
      <p:cxnSp>
        <p:nvCxnSpPr>
          <p:cNvPr id="353" name="直線矢印コネクタ 352"/>
          <p:cNvCxnSpPr/>
          <p:nvPr/>
        </p:nvCxnSpPr>
        <p:spPr>
          <a:xfrm>
            <a:off x="9609138" y="3454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5" name="正方形/長方形 353"/>
          <p:cNvSpPr>
            <a:spLocks noChangeArrowheads="1"/>
          </p:cNvSpPr>
          <p:nvPr/>
        </p:nvSpPr>
        <p:spPr bwMode="auto">
          <a:xfrm>
            <a:off x="9518650" y="3379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16</a:t>
            </a:r>
            <a:endParaRPr lang="ja-JP" altLang="en-US" sz="1200"/>
          </a:p>
        </p:txBody>
      </p:sp>
      <p:sp>
        <p:nvSpPr>
          <p:cNvPr id="54376" name="正方形/長方形 354"/>
          <p:cNvSpPr>
            <a:spLocks noChangeArrowheads="1"/>
          </p:cNvSpPr>
          <p:nvPr/>
        </p:nvSpPr>
        <p:spPr bwMode="auto">
          <a:xfrm>
            <a:off x="9872663" y="33750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endParaRPr lang="en-US" altLang="ja-JP" sz="900">
              <a:latin typeface="Times New Roman" charset="0"/>
            </a:endParaRPr>
          </a:p>
        </p:txBody>
      </p:sp>
      <p:cxnSp>
        <p:nvCxnSpPr>
          <p:cNvPr id="357" name="直線矢印コネクタ 356"/>
          <p:cNvCxnSpPr/>
          <p:nvPr/>
        </p:nvCxnSpPr>
        <p:spPr>
          <a:xfrm>
            <a:off x="9864725" y="26939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78" name="正方形/長方形 357"/>
          <p:cNvSpPr>
            <a:spLocks noChangeArrowheads="1"/>
          </p:cNvSpPr>
          <p:nvPr/>
        </p:nvSpPr>
        <p:spPr bwMode="auto">
          <a:xfrm>
            <a:off x="9774238" y="261937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359" name="直線矢印コネクタ 358"/>
          <p:cNvCxnSpPr/>
          <p:nvPr/>
        </p:nvCxnSpPr>
        <p:spPr>
          <a:xfrm>
            <a:off x="8548688" y="308451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0" name="正方形/長方形 359"/>
          <p:cNvSpPr>
            <a:spLocks noChangeArrowheads="1"/>
          </p:cNvSpPr>
          <p:nvPr/>
        </p:nvSpPr>
        <p:spPr bwMode="auto">
          <a:xfrm>
            <a:off x="8458200" y="30099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cxnSp>
        <p:nvCxnSpPr>
          <p:cNvPr id="361" name="直線矢印コネクタ 360"/>
          <p:cNvCxnSpPr/>
          <p:nvPr/>
        </p:nvCxnSpPr>
        <p:spPr>
          <a:xfrm>
            <a:off x="8802688" y="3081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2" name="正方形/長方形 361"/>
          <p:cNvSpPr>
            <a:spLocks noChangeArrowheads="1"/>
          </p:cNvSpPr>
          <p:nvPr/>
        </p:nvSpPr>
        <p:spPr bwMode="auto">
          <a:xfrm>
            <a:off x="8712200" y="300831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363" name="直線矢印コネクタ 362"/>
          <p:cNvCxnSpPr/>
          <p:nvPr/>
        </p:nvCxnSpPr>
        <p:spPr>
          <a:xfrm>
            <a:off x="9048750" y="307975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4" name="正方形/長方形 363"/>
          <p:cNvSpPr>
            <a:spLocks noChangeArrowheads="1"/>
          </p:cNvSpPr>
          <p:nvPr/>
        </p:nvSpPr>
        <p:spPr bwMode="auto">
          <a:xfrm>
            <a:off x="8958263" y="300672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365" name="直線矢印コネクタ 364"/>
          <p:cNvCxnSpPr/>
          <p:nvPr/>
        </p:nvCxnSpPr>
        <p:spPr>
          <a:xfrm>
            <a:off x="9302750" y="30781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6" name="正方形/長方形 365"/>
          <p:cNvSpPr>
            <a:spLocks noChangeArrowheads="1"/>
          </p:cNvSpPr>
          <p:nvPr/>
        </p:nvSpPr>
        <p:spPr bwMode="auto">
          <a:xfrm>
            <a:off x="9212263" y="3003550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9</a:t>
            </a:r>
            <a:endParaRPr lang="ja-JP" altLang="en-US" sz="1200"/>
          </a:p>
        </p:txBody>
      </p:sp>
      <p:cxnSp>
        <p:nvCxnSpPr>
          <p:cNvPr id="367" name="直線矢印コネクタ 366"/>
          <p:cNvCxnSpPr/>
          <p:nvPr/>
        </p:nvCxnSpPr>
        <p:spPr>
          <a:xfrm>
            <a:off x="9561513" y="30734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88" name="正方形/長方形 367"/>
          <p:cNvSpPr>
            <a:spLocks noChangeArrowheads="1"/>
          </p:cNvSpPr>
          <p:nvPr/>
        </p:nvSpPr>
        <p:spPr bwMode="auto">
          <a:xfrm>
            <a:off x="9471025" y="30003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10</a:t>
            </a:r>
            <a:endParaRPr lang="ja-JP" altLang="en-US" sz="1200"/>
          </a:p>
        </p:txBody>
      </p:sp>
      <p:cxnSp>
        <p:nvCxnSpPr>
          <p:cNvPr id="369" name="直線矢印コネクタ 368"/>
          <p:cNvCxnSpPr/>
          <p:nvPr/>
        </p:nvCxnSpPr>
        <p:spPr>
          <a:xfrm>
            <a:off x="9842500" y="30765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90" name="正方形/長方形 369"/>
          <p:cNvSpPr>
            <a:spLocks noChangeArrowheads="1"/>
          </p:cNvSpPr>
          <p:nvPr/>
        </p:nvSpPr>
        <p:spPr bwMode="auto">
          <a:xfrm>
            <a:off x="9752013" y="300196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11</a:t>
            </a:r>
            <a:endParaRPr lang="ja-JP" altLang="en-US" sz="1200"/>
          </a:p>
        </p:txBody>
      </p:sp>
      <p:cxnSp>
        <p:nvCxnSpPr>
          <p:cNvPr id="371" name="直線矢印コネクタ 370"/>
          <p:cNvCxnSpPr/>
          <p:nvPr/>
        </p:nvCxnSpPr>
        <p:spPr>
          <a:xfrm>
            <a:off x="8591550" y="34623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92" name="正方形/長方形 371"/>
          <p:cNvSpPr>
            <a:spLocks noChangeArrowheads="1"/>
          </p:cNvSpPr>
          <p:nvPr/>
        </p:nvSpPr>
        <p:spPr bwMode="auto">
          <a:xfrm>
            <a:off x="8501063" y="338772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12</a:t>
            </a:r>
            <a:endParaRPr lang="ja-JP" altLang="en-US"/>
          </a:p>
        </p:txBody>
      </p:sp>
      <p:sp>
        <p:nvSpPr>
          <p:cNvPr id="374" name="AutoShape 146"/>
          <p:cNvSpPr>
            <a:spLocks noChangeArrowheads="1"/>
          </p:cNvSpPr>
          <p:nvPr/>
        </p:nvSpPr>
        <p:spPr bwMode="auto">
          <a:xfrm>
            <a:off x="10363200" y="2994025"/>
            <a:ext cx="457200" cy="60960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8458200" y="2079625"/>
            <a:ext cx="1830388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概念ベクトル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95" name="テキスト ボックス 376"/>
          <p:cNvSpPr txBox="1">
            <a:spLocks noChangeArrowheads="1"/>
          </p:cNvSpPr>
          <p:nvPr/>
        </p:nvSpPr>
        <p:spPr bwMode="auto">
          <a:xfrm>
            <a:off x="7069138" y="1524000"/>
            <a:ext cx="2151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4. </a:t>
            </a:r>
            <a:r>
              <a:rPr lang="ja-JP" altLang="en-US" sz="1600" b="1"/>
              <a:t>概念ベクトルの構築</a:t>
            </a:r>
            <a:endParaRPr lang="en-US" altLang="ja-JP" sz="1600" b="1"/>
          </a:p>
        </p:txBody>
      </p:sp>
      <p:sp>
        <p:nvSpPr>
          <p:cNvPr id="54396" name="円/楕円 377"/>
          <p:cNvSpPr>
            <a:spLocks noChangeArrowheads="1"/>
          </p:cNvSpPr>
          <p:nvPr/>
        </p:nvSpPr>
        <p:spPr bwMode="auto">
          <a:xfrm>
            <a:off x="4391025" y="29940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97" name="円/楕円 378"/>
          <p:cNvSpPr>
            <a:spLocks noChangeArrowheads="1"/>
          </p:cNvSpPr>
          <p:nvPr/>
        </p:nvSpPr>
        <p:spPr bwMode="auto">
          <a:xfrm>
            <a:off x="3695700" y="3413125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54398" name="Rectangle 37"/>
          <p:cNvSpPr>
            <a:spLocks noChangeArrowheads="1"/>
          </p:cNvSpPr>
          <p:nvPr/>
        </p:nvSpPr>
        <p:spPr bwMode="auto">
          <a:xfrm>
            <a:off x="10896600" y="2460625"/>
            <a:ext cx="1828800" cy="161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 sz="1200">
              <a:latin typeface="ＭＳ Ｐゴシック" charset="-128"/>
            </a:endParaRPr>
          </a:p>
        </p:txBody>
      </p:sp>
      <p:sp>
        <p:nvSpPr>
          <p:cNvPr id="54399" name="正方形/長方形 381"/>
          <p:cNvSpPr>
            <a:spLocks noChangeArrowheads="1"/>
          </p:cNvSpPr>
          <p:nvPr/>
        </p:nvSpPr>
        <p:spPr bwMode="auto">
          <a:xfrm>
            <a:off x="11352213" y="255587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sp>
        <p:nvSpPr>
          <p:cNvPr id="54400" name="正方形/長方形 396"/>
          <p:cNvSpPr>
            <a:spLocks noChangeArrowheads="1"/>
          </p:cNvSpPr>
          <p:nvPr/>
        </p:nvSpPr>
        <p:spPr bwMode="auto">
          <a:xfrm>
            <a:off x="11563350" y="3470275"/>
            <a:ext cx="703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>
                <a:latin typeface="Times New Roman" charset="0"/>
              </a:rPr>
              <a:t>…</a:t>
            </a:r>
            <a:r>
              <a:rPr lang="en-US" altLang="ja-JP">
                <a:solidFill>
                  <a:srgbClr val="000000"/>
                </a:solidFill>
                <a:latin typeface="Times New Roman" charset="0"/>
              </a:rPr>
              <a:t> …</a:t>
            </a:r>
            <a:endParaRPr lang="en-US" altLang="ja-JP" sz="900">
              <a:latin typeface="Times New Roman" charset="0"/>
            </a:endParaRPr>
          </a:p>
        </p:txBody>
      </p:sp>
      <p:sp>
        <p:nvSpPr>
          <p:cNvPr id="414" name="正方形/長方形 413"/>
          <p:cNvSpPr/>
          <p:nvPr/>
        </p:nvSpPr>
        <p:spPr>
          <a:xfrm>
            <a:off x="10896600" y="2079625"/>
            <a:ext cx="1828800" cy="307975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ja-JP" sz="1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ja-JP" altLang="en-US" sz="1400" dirty="0">
                <a:latin typeface="Times New Roman" pitchFamily="18" charset="0"/>
                <a:cs typeface="Times New Roman" pitchFamily="18" charset="0"/>
              </a:rPr>
              <a:t>入力</a:t>
            </a:r>
            <a:r>
              <a:rPr lang="ja-JP" altLang="en-US" sz="1200" dirty="0">
                <a:latin typeface="Times New Roman" pitchFamily="18" charset="0"/>
                <a:cs typeface="Times New Roman" pitchFamily="18" charset="0"/>
              </a:rPr>
              <a:t>概念</a:t>
            </a:r>
            <a:endParaRPr lang="en-US" altLang="ja-JP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402" name="テキスト ボックス 414"/>
          <p:cNvSpPr txBox="1">
            <a:spLocks noChangeArrowheads="1"/>
          </p:cNvSpPr>
          <p:nvPr/>
        </p:nvSpPr>
        <p:spPr bwMode="auto">
          <a:xfrm>
            <a:off x="9372600" y="1524000"/>
            <a:ext cx="248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 b="1"/>
              <a:t>5. </a:t>
            </a:r>
            <a:r>
              <a:rPr lang="ja-JP" altLang="en-US" sz="1600" b="1"/>
              <a:t>文脈類似概念対の抽出</a:t>
            </a:r>
            <a:endParaRPr lang="en-US" altLang="ja-JP" sz="1600" b="1"/>
          </a:p>
        </p:txBody>
      </p:sp>
      <p:sp>
        <p:nvSpPr>
          <p:cNvPr id="54403" name="正方形/長方形 415"/>
          <p:cNvSpPr>
            <a:spLocks noChangeArrowheads="1"/>
          </p:cNvSpPr>
          <p:nvPr/>
        </p:nvSpPr>
        <p:spPr bwMode="auto">
          <a:xfrm>
            <a:off x="11953875" y="2555875"/>
            <a:ext cx="38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5</a:t>
            </a:r>
            <a:endParaRPr lang="ja-JP" altLang="en-US" sz="1200"/>
          </a:p>
        </p:txBody>
      </p:sp>
      <p:cxnSp>
        <p:nvCxnSpPr>
          <p:cNvPr id="420" name="直線コネクタ 419"/>
          <p:cNvCxnSpPr>
            <a:stCxn id="54399" idx="3"/>
            <a:endCxn id="54403" idx="1"/>
          </p:cNvCxnSpPr>
          <p:nvPr/>
        </p:nvCxnSpPr>
        <p:spPr>
          <a:xfrm>
            <a:off x="11742738" y="2740025"/>
            <a:ext cx="21113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05" name="正方形/長方形 420"/>
          <p:cNvSpPr>
            <a:spLocks noChangeArrowheads="1"/>
          </p:cNvSpPr>
          <p:nvPr/>
        </p:nvSpPr>
        <p:spPr bwMode="auto">
          <a:xfrm>
            <a:off x="11356975" y="2784475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sp>
        <p:nvSpPr>
          <p:cNvPr id="54406" name="正方形/長方形 421"/>
          <p:cNvSpPr>
            <a:spLocks noChangeArrowheads="1"/>
          </p:cNvSpPr>
          <p:nvPr/>
        </p:nvSpPr>
        <p:spPr bwMode="auto">
          <a:xfrm>
            <a:off x="11958638" y="278447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423" name="直線コネクタ 422"/>
          <p:cNvCxnSpPr>
            <a:stCxn id="54405" idx="3"/>
            <a:endCxn id="54406" idx="1"/>
          </p:cNvCxnSpPr>
          <p:nvPr/>
        </p:nvCxnSpPr>
        <p:spPr>
          <a:xfrm>
            <a:off x="11747500" y="2968625"/>
            <a:ext cx="21113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08" name="正方形/長方形 423"/>
          <p:cNvSpPr>
            <a:spLocks noChangeArrowheads="1"/>
          </p:cNvSpPr>
          <p:nvPr/>
        </p:nvSpPr>
        <p:spPr bwMode="auto">
          <a:xfrm>
            <a:off x="11364913" y="3024188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sp>
        <p:nvSpPr>
          <p:cNvPr id="54409" name="正方形/長方形 424"/>
          <p:cNvSpPr>
            <a:spLocks noChangeArrowheads="1"/>
          </p:cNvSpPr>
          <p:nvPr/>
        </p:nvSpPr>
        <p:spPr bwMode="auto">
          <a:xfrm>
            <a:off x="11966575" y="3024188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7</a:t>
            </a:r>
            <a:endParaRPr lang="ja-JP" altLang="en-US" sz="1200"/>
          </a:p>
        </p:txBody>
      </p:sp>
      <p:cxnSp>
        <p:nvCxnSpPr>
          <p:cNvPr id="426" name="直線コネクタ 425"/>
          <p:cNvCxnSpPr>
            <a:stCxn id="54408" idx="3"/>
            <a:endCxn id="54409" idx="1"/>
          </p:cNvCxnSpPr>
          <p:nvPr/>
        </p:nvCxnSpPr>
        <p:spPr>
          <a:xfrm>
            <a:off x="11755438" y="3208338"/>
            <a:ext cx="21113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11" name="正方形/長方形 426"/>
          <p:cNvSpPr>
            <a:spLocks noChangeArrowheads="1"/>
          </p:cNvSpPr>
          <p:nvPr/>
        </p:nvSpPr>
        <p:spPr bwMode="auto">
          <a:xfrm>
            <a:off x="11372850" y="3248025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2</a:t>
            </a:r>
            <a:endParaRPr lang="ja-JP" altLang="en-US" sz="1200"/>
          </a:p>
        </p:txBody>
      </p:sp>
      <p:sp>
        <p:nvSpPr>
          <p:cNvPr id="54412" name="正方形/長方形 427"/>
          <p:cNvSpPr>
            <a:spLocks noChangeArrowheads="1"/>
          </p:cNvSpPr>
          <p:nvPr/>
        </p:nvSpPr>
        <p:spPr bwMode="auto">
          <a:xfrm>
            <a:off x="11974513" y="3248025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8</a:t>
            </a:r>
            <a:endParaRPr lang="ja-JP" altLang="en-US" sz="1200"/>
          </a:p>
        </p:txBody>
      </p:sp>
      <p:cxnSp>
        <p:nvCxnSpPr>
          <p:cNvPr id="429" name="直線コネクタ 428"/>
          <p:cNvCxnSpPr>
            <a:stCxn id="54411" idx="3"/>
            <a:endCxn id="54412" idx="1"/>
          </p:cNvCxnSpPr>
          <p:nvPr/>
        </p:nvCxnSpPr>
        <p:spPr>
          <a:xfrm>
            <a:off x="11763375" y="3433763"/>
            <a:ext cx="21113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矢印コネクタ 431"/>
          <p:cNvCxnSpPr/>
          <p:nvPr/>
        </p:nvCxnSpPr>
        <p:spPr>
          <a:xfrm>
            <a:off x="3657600" y="21748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矢印コネクタ 433"/>
          <p:cNvCxnSpPr/>
          <p:nvPr/>
        </p:nvCxnSpPr>
        <p:spPr>
          <a:xfrm>
            <a:off x="6096000" y="21542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/>
          <p:cNvCxnSpPr/>
          <p:nvPr/>
        </p:nvCxnSpPr>
        <p:spPr>
          <a:xfrm>
            <a:off x="8534400" y="214312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17" name="グループ化 435"/>
          <p:cNvGrpSpPr>
            <a:grpSpLocks/>
          </p:cNvGrpSpPr>
          <p:nvPr/>
        </p:nvGrpSpPr>
        <p:grpSpPr bwMode="auto">
          <a:xfrm>
            <a:off x="5683250" y="4394200"/>
            <a:ext cx="403225" cy="368300"/>
            <a:chOff x="4377075" y="3244334"/>
            <a:chExt cx="402674" cy="369332"/>
          </a:xfrm>
        </p:grpSpPr>
        <p:cxnSp>
          <p:nvCxnSpPr>
            <p:cNvPr id="437" name="直線矢印コネクタ 436"/>
            <p:cNvCxnSpPr/>
            <p:nvPr/>
          </p:nvCxnSpPr>
          <p:spPr>
            <a:xfrm>
              <a:off x="4467439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61" name="正方形/長方形 437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</a:t>
              </a:r>
              <a:endParaRPr lang="ja-JP" altLang="en-US" sz="1200"/>
            </a:p>
          </p:txBody>
        </p:sp>
      </p:grpSp>
      <p:grpSp>
        <p:nvGrpSpPr>
          <p:cNvPr id="54418" name="グループ化 438"/>
          <p:cNvGrpSpPr>
            <a:grpSpLocks/>
          </p:cNvGrpSpPr>
          <p:nvPr/>
        </p:nvGrpSpPr>
        <p:grpSpPr bwMode="auto">
          <a:xfrm>
            <a:off x="6216650" y="4394200"/>
            <a:ext cx="403225" cy="368300"/>
            <a:chOff x="4377075" y="3244334"/>
            <a:chExt cx="402674" cy="369332"/>
          </a:xfrm>
        </p:grpSpPr>
        <p:cxnSp>
          <p:nvCxnSpPr>
            <p:cNvPr id="440" name="直線矢印コネクタ 439"/>
            <p:cNvCxnSpPr/>
            <p:nvPr/>
          </p:nvCxnSpPr>
          <p:spPr>
            <a:xfrm>
              <a:off x="4467439" y="3352586"/>
              <a:ext cx="228288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59" name="正方形/長方形 440"/>
            <p:cNvSpPr>
              <a:spLocks noChangeArrowheads="1"/>
            </p:cNvSpPr>
            <p:nvPr/>
          </p:nvSpPr>
          <p:spPr bwMode="auto">
            <a:xfrm>
              <a:off x="4377075" y="3244334"/>
              <a:ext cx="402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9</a:t>
              </a:r>
              <a:endParaRPr lang="ja-JP" altLang="en-US" sz="1200"/>
            </a:p>
          </p:txBody>
        </p:sp>
      </p:grpSp>
      <p:grpSp>
        <p:nvGrpSpPr>
          <p:cNvPr id="54419" name="グループ化 441"/>
          <p:cNvGrpSpPr>
            <a:grpSpLocks/>
          </p:cNvGrpSpPr>
          <p:nvPr/>
        </p:nvGrpSpPr>
        <p:grpSpPr bwMode="auto">
          <a:xfrm>
            <a:off x="6750050" y="4394200"/>
            <a:ext cx="454025" cy="368300"/>
            <a:chOff x="4377075" y="3244334"/>
            <a:chExt cx="453970" cy="369332"/>
          </a:xfrm>
        </p:grpSpPr>
        <p:cxnSp>
          <p:nvCxnSpPr>
            <p:cNvPr id="443" name="直線矢印コネクタ 442"/>
            <p:cNvCxnSpPr/>
            <p:nvPr/>
          </p:nvCxnSpPr>
          <p:spPr>
            <a:xfrm>
              <a:off x="4467552" y="3352586"/>
              <a:ext cx="228572" cy="15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57" name="正方形/長方形 443"/>
            <p:cNvSpPr>
              <a:spLocks noChangeArrowheads="1"/>
            </p:cNvSpPr>
            <p:nvPr/>
          </p:nvSpPr>
          <p:spPr bwMode="auto">
            <a:xfrm>
              <a:off x="4377075" y="3244334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ja-JP">
                  <a:latin typeface="Times New Roman" charset="0"/>
                </a:rPr>
                <a:t>w</a:t>
              </a:r>
              <a:r>
                <a:rPr lang="en-US" altLang="ja-JP" sz="1200" baseline="-25000">
                  <a:latin typeface="Times New Roman" charset="0"/>
                </a:rPr>
                <a:t>12</a:t>
              </a:r>
              <a:endParaRPr lang="ja-JP" altLang="en-US" sz="1200"/>
            </a:p>
          </p:txBody>
        </p:sp>
      </p:grpSp>
      <p:sp>
        <p:nvSpPr>
          <p:cNvPr id="54420" name="正方形/長方形 444"/>
          <p:cNvSpPr>
            <a:spLocks noChangeArrowheads="1"/>
          </p:cNvSpPr>
          <p:nvPr/>
        </p:nvSpPr>
        <p:spPr bwMode="auto">
          <a:xfrm>
            <a:off x="5146675" y="4394200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446" name="直線矢印コネクタ 445"/>
          <p:cNvCxnSpPr/>
          <p:nvPr/>
        </p:nvCxnSpPr>
        <p:spPr>
          <a:xfrm>
            <a:off x="5173663" y="44465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22" name="テキスト ボックス 446"/>
          <p:cNvSpPr txBox="1">
            <a:spLocks noChangeArrowheads="1"/>
          </p:cNvSpPr>
          <p:nvPr/>
        </p:nvSpPr>
        <p:spPr bwMode="auto">
          <a:xfrm>
            <a:off x="5451475" y="4384675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</a:t>
            </a:r>
            <a:endParaRPr lang="ja-JP" altLang="en-US"/>
          </a:p>
        </p:txBody>
      </p:sp>
      <p:sp>
        <p:nvSpPr>
          <p:cNvPr id="54423" name="テキスト ボックス 447"/>
          <p:cNvSpPr txBox="1">
            <a:spLocks noChangeArrowheads="1"/>
          </p:cNvSpPr>
          <p:nvPr/>
        </p:nvSpPr>
        <p:spPr bwMode="auto">
          <a:xfrm>
            <a:off x="5984875" y="4394200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24" name="テキスト ボックス 448"/>
          <p:cNvSpPr txBox="1">
            <a:spLocks noChangeArrowheads="1"/>
          </p:cNvSpPr>
          <p:nvPr/>
        </p:nvSpPr>
        <p:spPr bwMode="auto">
          <a:xfrm>
            <a:off x="6518275" y="4394200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25" name="テキスト ボックス 449"/>
          <p:cNvSpPr txBox="1">
            <a:spLocks noChangeArrowheads="1"/>
          </p:cNvSpPr>
          <p:nvPr/>
        </p:nvSpPr>
        <p:spPr bwMode="auto">
          <a:xfrm>
            <a:off x="7113588" y="4394200"/>
            <a:ext cx="665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r>
              <a:rPr lang="ja-JP" altLang="en-US"/>
              <a:t>・・・</a:t>
            </a:r>
          </a:p>
        </p:txBody>
      </p:sp>
      <p:sp>
        <p:nvSpPr>
          <p:cNvPr id="451" name="左中かっこ 450"/>
          <p:cNvSpPr/>
          <p:nvPr/>
        </p:nvSpPr>
        <p:spPr>
          <a:xfrm rot="16200000">
            <a:off x="6556375" y="3810000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27" name="テキスト ボックス 451"/>
          <p:cNvSpPr txBox="1">
            <a:spLocks noChangeArrowheads="1"/>
          </p:cNvSpPr>
          <p:nvPr/>
        </p:nvSpPr>
        <p:spPr bwMode="auto">
          <a:xfrm>
            <a:off x="5864225" y="4962525"/>
            <a:ext cx="174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同一入力語における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文脈ベクトルの和</a:t>
            </a:r>
            <a:endParaRPr lang="en-US" altLang="ja-JP" sz="1400"/>
          </a:p>
        </p:txBody>
      </p:sp>
      <p:sp>
        <p:nvSpPr>
          <p:cNvPr id="453" name="左中かっこ 452"/>
          <p:cNvSpPr/>
          <p:nvPr/>
        </p:nvSpPr>
        <p:spPr>
          <a:xfrm rot="16200000">
            <a:off x="5203825" y="4629150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29" name="テキスト ボックス 453"/>
          <p:cNvSpPr txBox="1">
            <a:spLocks noChangeArrowheads="1"/>
          </p:cNvSpPr>
          <p:nvPr/>
        </p:nvSpPr>
        <p:spPr bwMode="auto">
          <a:xfrm>
            <a:off x="4918075" y="4914900"/>
            <a:ext cx="79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入力語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cxnSp>
        <p:nvCxnSpPr>
          <p:cNvPr id="456" name="直線矢印コネクタ 455"/>
          <p:cNvCxnSpPr/>
          <p:nvPr/>
        </p:nvCxnSpPr>
        <p:spPr>
          <a:xfrm>
            <a:off x="8669338" y="45037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1" name="正方形/長方形 456"/>
          <p:cNvSpPr>
            <a:spLocks noChangeArrowheads="1"/>
          </p:cNvSpPr>
          <p:nvPr/>
        </p:nvSpPr>
        <p:spPr bwMode="auto">
          <a:xfrm>
            <a:off x="8578850" y="4432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3</a:t>
            </a:r>
            <a:endParaRPr lang="ja-JP" altLang="en-US" sz="1200"/>
          </a:p>
        </p:txBody>
      </p:sp>
      <p:cxnSp>
        <p:nvCxnSpPr>
          <p:cNvPr id="459" name="直線矢印コネクタ 458"/>
          <p:cNvCxnSpPr/>
          <p:nvPr/>
        </p:nvCxnSpPr>
        <p:spPr>
          <a:xfrm>
            <a:off x="9202738" y="450373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3" name="正方形/長方形 459"/>
          <p:cNvSpPr>
            <a:spLocks noChangeArrowheads="1"/>
          </p:cNvSpPr>
          <p:nvPr/>
        </p:nvSpPr>
        <p:spPr bwMode="auto">
          <a:xfrm>
            <a:off x="9112250" y="4432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6</a:t>
            </a:r>
            <a:endParaRPr lang="ja-JP" altLang="en-US" sz="1200"/>
          </a:p>
        </p:txBody>
      </p:sp>
      <p:sp>
        <p:nvSpPr>
          <p:cNvPr id="54434" name="正方形/長方形 463"/>
          <p:cNvSpPr>
            <a:spLocks noChangeArrowheads="1"/>
          </p:cNvSpPr>
          <p:nvPr/>
        </p:nvSpPr>
        <p:spPr bwMode="auto">
          <a:xfrm>
            <a:off x="8042275" y="4432300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C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465" name="直線矢印コネクタ 464"/>
          <p:cNvCxnSpPr/>
          <p:nvPr/>
        </p:nvCxnSpPr>
        <p:spPr>
          <a:xfrm>
            <a:off x="8147050" y="4486275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36" name="テキスト ボックス 465"/>
          <p:cNvSpPr txBox="1">
            <a:spLocks noChangeArrowheads="1"/>
          </p:cNvSpPr>
          <p:nvPr/>
        </p:nvSpPr>
        <p:spPr bwMode="auto">
          <a:xfrm>
            <a:off x="8347075" y="44227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</a:t>
            </a:r>
            <a:endParaRPr lang="ja-JP" altLang="en-US"/>
          </a:p>
        </p:txBody>
      </p:sp>
      <p:sp>
        <p:nvSpPr>
          <p:cNvPr id="54437" name="テキスト ボックス 466"/>
          <p:cNvSpPr txBox="1">
            <a:spLocks noChangeArrowheads="1"/>
          </p:cNvSpPr>
          <p:nvPr/>
        </p:nvSpPr>
        <p:spPr bwMode="auto">
          <a:xfrm>
            <a:off x="8880475" y="44323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endParaRPr lang="ja-JP" altLang="en-US"/>
          </a:p>
        </p:txBody>
      </p:sp>
      <p:sp>
        <p:nvSpPr>
          <p:cNvPr id="54438" name="テキスト ボックス 468"/>
          <p:cNvSpPr txBox="1">
            <a:spLocks noChangeArrowheads="1"/>
          </p:cNvSpPr>
          <p:nvPr/>
        </p:nvSpPr>
        <p:spPr bwMode="auto">
          <a:xfrm>
            <a:off x="9490075" y="4432300"/>
            <a:ext cx="665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+</a:t>
            </a:r>
            <a:r>
              <a:rPr lang="ja-JP" altLang="en-US"/>
              <a:t>・・・</a:t>
            </a:r>
          </a:p>
        </p:txBody>
      </p:sp>
      <p:sp>
        <p:nvSpPr>
          <p:cNvPr id="470" name="左中かっこ 469"/>
          <p:cNvSpPr/>
          <p:nvPr/>
        </p:nvSpPr>
        <p:spPr>
          <a:xfrm rot="16200000">
            <a:off x="9451975" y="3849688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0" name="テキスト ボックス 470"/>
          <p:cNvSpPr txBox="1">
            <a:spLocks noChangeArrowheads="1"/>
          </p:cNvSpPr>
          <p:nvPr/>
        </p:nvSpPr>
        <p:spPr bwMode="auto">
          <a:xfrm>
            <a:off x="8575675" y="5002213"/>
            <a:ext cx="239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入力概念</a:t>
            </a:r>
            <a:r>
              <a:rPr lang="en-US" altLang="ja-JP" sz="1400">
                <a:latin typeface="Times New Roman" charset="0"/>
              </a:rPr>
              <a:t>C</a:t>
            </a:r>
            <a:r>
              <a:rPr lang="en-US" altLang="ja-JP" sz="1400" baseline="-25000">
                <a:latin typeface="Times New Roman" charset="0"/>
              </a:rPr>
              <a:t>i</a:t>
            </a:r>
            <a:r>
              <a:rPr lang="ja-JP" altLang="en-US" sz="1400"/>
              <a:t>の見出しにおける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入力語ベクトルの和</a:t>
            </a:r>
            <a:endParaRPr lang="en-US" altLang="ja-JP" sz="1400"/>
          </a:p>
        </p:txBody>
      </p:sp>
      <p:sp>
        <p:nvSpPr>
          <p:cNvPr id="472" name="左中かっこ 471"/>
          <p:cNvSpPr/>
          <p:nvPr/>
        </p:nvSpPr>
        <p:spPr>
          <a:xfrm rot="16200000">
            <a:off x="8099425" y="4668838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2" name="テキスト ボックス 472"/>
          <p:cNvSpPr txBox="1">
            <a:spLocks noChangeArrowheads="1"/>
          </p:cNvSpPr>
          <p:nvPr/>
        </p:nvSpPr>
        <p:spPr bwMode="auto">
          <a:xfrm>
            <a:off x="7813675" y="4954588"/>
            <a:ext cx="825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概念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sp>
        <p:nvSpPr>
          <p:cNvPr id="54443" name="正方形/長方形 482"/>
          <p:cNvSpPr>
            <a:spLocks noChangeArrowheads="1"/>
          </p:cNvSpPr>
          <p:nvPr/>
        </p:nvSpPr>
        <p:spPr bwMode="auto">
          <a:xfrm>
            <a:off x="1717675" y="4394200"/>
            <a:ext cx="403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1</a:t>
            </a:r>
            <a:endParaRPr lang="ja-JP" altLang="en-US" sz="1200"/>
          </a:p>
        </p:txBody>
      </p:sp>
      <p:cxnSp>
        <p:nvCxnSpPr>
          <p:cNvPr id="484" name="直線矢印コネクタ 483"/>
          <p:cNvCxnSpPr/>
          <p:nvPr/>
        </p:nvCxnSpPr>
        <p:spPr>
          <a:xfrm>
            <a:off x="1744663" y="4446588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45" name="テキスト ボックス 484"/>
          <p:cNvSpPr txBox="1">
            <a:spLocks noChangeArrowheads="1"/>
          </p:cNvSpPr>
          <p:nvPr/>
        </p:nvSpPr>
        <p:spPr bwMode="auto">
          <a:xfrm>
            <a:off x="2022475" y="4384675"/>
            <a:ext cx="255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= </a:t>
            </a:r>
            <a:r>
              <a:rPr lang="en-US" altLang="ja-JP">
                <a:latin typeface="Times New Roman" charset="0"/>
              </a:rPr>
              <a:t>(3, 1, 1, 1, 2, 0, 0, 1,…)</a:t>
            </a:r>
            <a:endParaRPr lang="ja-JP" altLang="en-US">
              <a:latin typeface="Times New Roman" charset="0"/>
            </a:endParaRPr>
          </a:p>
        </p:txBody>
      </p:sp>
      <p:sp>
        <p:nvSpPr>
          <p:cNvPr id="491" name="左中かっこ 490"/>
          <p:cNvSpPr/>
          <p:nvPr/>
        </p:nvSpPr>
        <p:spPr>
          <a:xfrm rot="16200000">
            <a:off x="1774825" y="4629150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47" name="テキスト ボックス 491"/>
          <p:cNvSpPr txBox="1">
            <a:spLocks noChangeArrowheads="1"/>
          </p:cNvSpPr>
          <p:nvPr/>
        </p:nvSpPr>
        <p:spPr bwMode="auto">
          <a:xfrm>
            <a:off x="1489075" y="4914900"/>
            <a:ext cx="79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文脈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ベクトル</a:t>
            </a:r>
            <a:endParaRPr lang="en-US" altLang="ja-JP" sz="1400"/>
          </a:p>
        </p:txBody>
      </p:sp>
      <p:sp>
        <p:nvSpPr>
          <p:cNvPr id="54448" name="テキスト ボックス 492"/>
          <p:cNvSpPr txBox="1">
            <a:spLocks noChangeArrowheads="1"/>
          </p:cNvSpPr>
          <p:nvPr/>
        </p:nvSpPr>
        <p:spPr bwMode="auto">
          <a:xfrm>
            <a:off x="2312988" y="4603750"/>
            <a:ext cx="2224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Times New Roman" charset="0"/>
              </a:rPr>
              <a:t>g</a:t>
            </a:r>
            <a:r>
              <a:rPr lang="en-US" altLang="ja-JP" sz="1600" baseline="-25000">
                <a:latin typeface="Times New Roman" charset="0"/>
              </a:rPr>
              <a:t>1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2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3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4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5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6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7</a:t>
            </a:r>
            <a:r>
              <a:rPr lang="en-US" altLang="ja-JP" sz="1600">
                <a:latin typeface="Times New Roman" charset="0"/>
              </a:rPr>
              <a:t> g</a:t>
            </a:r>
            <a:r>
              <a:rPr lang="en-US" altLang="ja-JP" sz="1600" baseline="-25000">
                <a:latin typeface="Times New Roman" charset="0"/>
              </a:rPr>
              <a:t>8</a:t>
            </a:r>
            <a:r>
              <a:rPr lang="en-US" altLang="ja-JP" sz="1600">
                <a:latin typeface="Times New Roman" charset="0"/>
              </a:rPr>
              <a:t> …</a:t>
            </a:r>
            <a:endParaRPr lang="ja-JP" altLang="en-US" sz="1600">
              <a:latin typeface="Times New Roman" charset="0"/>
            </a:endParaRPr>
          </a:p>
        </p:txBody>
      </p:sp>
      <p:sp>
        <p:nvSpPr>
          <p:cNvPr id="497" name="左中かっこ 496"/>
          <p:cNvSpPr/>
          <p:nvPr/>
        </p:nvSpPr>
        <p:spPr>
          <a:xfrm rot="16200000">
            <a:off x="3203575" y="3962400"/>
            <a:ext cx="304800" cy="2057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50" name="テキスト ボックス 497"/>
          <p:cNvSpPr txBox="1">
            <a:spLocks noChangeArrowheads="1"/>
          </p:cNvSpPr>
          <p:nvPr/>
        </p:nvSpPr>
        <p:spPr bwMode="auto">
          <a:xfrm>
            <a:off x="2270125" y="5114925"/>
            <a:ext cx="270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の要素</a:t>
            </a:r>
            <a:r>
              <a:rPr lang="en-US" altLang="ja-JP" sz="1400">
                <a:latin typeface="Times New Roman" charset="0"/>
              </a:rPr>
              <a:t>a</a:t>
            </a:r>
            <a:r>
              <a:rPr lang="en-US" altLang="ja-JP" sz="1400" baseline="-25000">
                <a:latin typeface="Times New Roman" charset="0"/>
              </a:rPr>
              <a:t>i,j</a:t>
            </a:r>
            <a:r>
              <a:rPr lang="ja-JP" altLang="en-US" sz="1400"/>
              <a:t>は，入力語</a:t>
            </a:r>
            <a:r>
              <a:rPr lang="en-US" altLang="ja-JP" sz="1400">
                <a:latin typeface="Times New Roman" charset="0"/>
              </a:rPr>
              <a:t>w</a:t>
            </a:r>
            <a:r>
              <a:rPr lang="en-US" altLang="ja-JP" sz="1400" baseline="-25000">
                <a:latin typeface="Times New Roman" charset="0"/>
              </a:rPr>
              <a:t>i</a:t>
            </a:r>
            <a:r>
              <a:rPr lang="ja-JP" altLang="en-US" sz="1400"/>
              <a:t>周辺の</a:t>
            </a:r>
            <a:endParaRPr lang="en-US" altLang="ja-JP" sz="1400"/>
          </a:p>
          <a:p>
            <a:pPr algn="ctr" eaLnBrk="1" hangingPunct="1"/>
            <a:r>
              <a:rPr lang="ja-JP" altLang="en-US" sz="1400"/>
              <a:t>高頻度単語</a:t>
            </a:r>
            <a:r>
              <a:rPr lang="en-US" altLang="ja-JP" sz="1400">
                <a:latin typeface="Times New Roman" charset="0"/>
              </a:rPr>
              <a:t>N-gram g</a:t>
            </a:r>
            <a:r>
              <a:rPr lang="en-US" altLang="ja-JP" sz="1400" baseline="-25000">
                <a:latin typeface="Times New Roman" charset="0"/>
              </a:rPr>
              <a:t>j</a:t>
            </a:r>
            <a:r>
              <a:rPr lang="ja-JP" altLang="en-US" sz="1400"/>
              <a:t>の出現回数</a:t>
            </a:r>
            <a:endParaRPr lang="en-US" altLang="ja-JP" sz="1400"/>
          </a:p>
        </p:txBody>
      </p:sp>
      <p:sp>
        <p:nvSpPr>
          <p:cNvPr id="54451" name="正方形/長方形 498"/>
          <p:cNvSpPr>
            <a:spLocks noChangeArrowheads="1"/>
          </p:cNvSpPr>
          <p:nvPr/>
        </p:nvSpPr>
        <p:spPr bwMode="auto">
          <a:xfrm>
            <a:off x="2174875" y="5070475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w</a:t>
            </a:r>
            <a:r>
              <a:rPr lang="en-US" altLang="ja-JP" sz="1200" baseline="-25000">
                <a:latin typeface="Times New Roman" charset="0"/>
              </a:rPr>
              <a:t>i</a:t>
            </a:r>
            <a:endParaRPr lang="ja-JP" altLang="en-US" sz="1200"/>
          </a:p>
        </p:txBody>
      </p:sp>
      <p:cxnSp>
        <p:nvCxnSpPr>
          <p:cNvPr id="500" name="直線矢印コネクタ 499"/>
          <p:cNvCxnSpPr/>
          <p:nvPr/>
        </p:nvCxnSpPr>
        <p:spPr>
          <a:xfrm>
            <a:off x="2279650" y="512286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53" name="正方形/長方形 501"/>
          <p:cNvSpPr>
            <a:spLocks noChangeArrowheads="1"/>
          </p:cNvSpPr>
          <p:nvPr/>
        </p:nvSpPr>
        <p:spPr bwMode="auto">
          <a:xfrm>
            <a:off x="-484188" y="4384675"/>
            <a:ext cx="1897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>
                <a:latin typeface="Times New Roman" charset="0"/>
              </a:rPr>
              <a:t>   g</a:t>
            </a:r>
            <a:r>
              <a:rPr lang="en-US" altLang="ja-JP" baseline="-25000">
                <a:latin typeface="Times New Roman" charset="0"/>
              </a:rPr>
              <a:t>i</a:t>
            </a:r>
            <a:r>
              <a:rPr lang="en-US" altLang="ja-JP">
                <a:latin typeface="Times New Roman" charset="0"/>
              </a:rPr>
              <a:t> = w</a:t>
            </a:r>
            <a:r>
              <a:rPr lang="en-US" altLang="ja-JP" sz="1400" baseline="-25000">
                <a:latin typeface="Times New Roman" charset="0"/>
              </a:rPr>
              <a:t>5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6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3</a:t>
            </a:r>
            <a:r>
              <a:rPr lang="en-US" altLang="ja-JP">
                <a:latin typeface="Times New Roman" charset="0"/>
              </a:rPr>
              <a:t> w</a:t>
            </a:r>
            <a:r>
              <a:rPr lang="en-US" altLang="ja-JP" sz="1400" baseline="-25000">
                <a:latin typeface="Times New Roman" charset="0"/>
              </a:rPr>
              <a:t>4</a:t>
            </a:r>
            <a:r>
              <a:rPr lang="en-US" altLang="ja-JP">
                <a:latin typeface="Times New Roman" charset="0"/>
              </a:rPr>
              <a:t> </a:t>
            </a:r>
            <a:endParaRPr lang="ja-JP" altLang="en-US"/>
          </a:p>
        </p:txBody>
      </p:sp>
      <p:sp>
        <p:nvSpPr>
          <p:cNvPr id="503" name="左中かっこ 502"/>
          <p:cNvSpPr/>
          <p:nvPr/>
        </p:nvSpPr>
        <p:spPr>
          <a:xfrm rot="16200000">
            <a:off x="-320675" y="4619625"/>
            <a:ext cx="304800" cy="381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455" name="テキスト ボックス 503"/>
          <p:cNvSpPr txBox="1">
            <a:spLocks noChangeArrowheads="1"/>
          </p:cNvSpPr>
          <p:nvPr/>
        </p:nvSpPr>
        <p:spPr bwMode="auto">
          <a:xfrm>
            <a:off x="-796925" y="4959350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400"/>
              <a:t>単語 </a:t>
            </a:r>
            <a:r>
              <a:rPr lang="en-US" altLang="ja-JP" sz="1400"/>
              <a:t>N-gram</a:t>
            </a:r>
          </a:p>
          <a:p>
            <a:pPr algn="ctr" eaLnBrk="1" hangingPunct="1"/>
            <a:r>
              <a:rPr lang="ja-JP" altLang="en-US" sz="1400"/>
              <a:t>（</a:t>
            </a:r>
            <a:r>
              <a:rPr lang="en-US" altLang="ja-JP" sz="1400"/>
              <a:t>N=4</a:t>
            </a:r>
            <a:r>
              <a:rPr lang="ja-JP" altLang="en-US" sz="1400"/>
              <a:t>の場合）</a:t>
            </a:r>
            <a:endParaRPr lang="en-US" altLang="ja-JP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0" y="304800"/>
          <a:ext cx="94456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T</a:t>
                      </a:r>
                      <a:endParaRPr kumimoji="1" lang="ja-JP" altLang="en-US" b="1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1,3,4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2,3,5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1,2,3,5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2,5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333750" y="304800"/>
          <a:ext cx="20574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677"/>
                <a:gridCol w="1453723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1</a:t>
                      </a:r>
                      <a:endParaRPr kumimoji="1" lang="ja-JP" altLang="en-US" sz="1800" b="1" baseline="-25000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 0.75 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</a:t>
                      </a:r>
                      <a:r>
                        <a:rPr kumimoji="1" lang="en-US" altLang="ja-JP" sz="1800" baseline="0" dirty="0" smtClean="0"/>
                        <a:t> 0.75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{4}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</a:t>
                      </a:r>
                      <a:r>
                        <a:rPr kumimoji="1" lang="en-US" altLang="ja-JP" sz="1800" baseline="0" dirty="0" smtClean="0"/>
                        <a:t> 0.25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{5}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 =</a:t>
                      </a:r>
                      <a:r>
                        <a:rPr kumimoji="1" lang="en-US" altLang="ja-JP" sz="1800" baseline="0" dirty="0" smtClean="0"/>
                        <a:t> 0.75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524000" y="304800"/>
          <a:ext cx="9906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1</a:t>
                      </a:r>
                      <a:endParaRPr kumimoji="1" lang="ja-JP" altLang="en-US" sz="1800" b="1" baseline="-25000" dirty="0"/>
                    </a:p>
                  </a:txBody>
                  <a:tcPr marT="45733" marB="45733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{4}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{5}</a:t>
                      </a:r>
                      <a:endParaRPr kumimoji="1" lang="ja-JP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6096000" y="333375"/>
          <a:ext cx="1828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368"/>
                <a:gridCol w="1170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1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支持度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{5}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333750" y="2819400"/>
          <a:ext cx="2057400" cy="259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80"/>
                <a:gridCol w="134112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2</a:t>
                      </a:r>
                      <a:endParaRPr kumimoji="1" lang="ja-JP" altLang="en-US" sz="1800" b="1" baseline="-25000" dirty="0"/>
                    </a:p>
                  </a:txBody>
                  <a:tcPr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 0.25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</a:t>
                      </a:r>
                      <a:r>
                        <a:rPr kumimoji="1" lang="en-US" altLang="ja-JP" sz="1800" baseline="0" dirty="0" smtClean="0"/>
                        <a:t>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1/4 = 0.25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3/4</a:t>
                      </a:r>
                      <a:r>
                        <a:rPr kumimoji="1" lang="en-US" altLang="ja-JP" sz="1800" baseline="0" dirty="0" smtClean="0"/>
                        <a:t> = 0.75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{3,5}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  <a:endParaRPr kumimoji="1" lang="ja-JP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24000" y="2819400"/>
          <a:ext cx="1020763" cy="259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763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2</a:t>
                      </a:r>
                      <a:endParaRPr kumimoji="1" lang="ja-JP" altLang="en-US" sz="1800" b="1" baseline="-25000" dirty="0"/>
                    </a:p>
                  </a:txBody>
                  <a:tcPr marL="91412" marR="91412" marT="45714" marB="4571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{3,5}</a:t>
                      </a:r>
                      <a:endParaRPr kumimoji="1" lang="ja-JP" altLang="en-US" sz="1800" dirty="0"/>
                    </a:p>
                  </a:txBody>
                  <a:tcPr marL="91412" marR="91412" marT="45714" marB="45714"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6115050" y="2809875"/>
          <a:ext cx="18764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812"/>
                <a:gridCol w="1142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2</a:t>
                      </a:r>
                      <a:endParaRPr kumimoji="1" lang="ja-JP" altLang="en-US" b="1" baseline="-25000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支持度</a:t>
                      </a:r>
                      <a:endParaRPr kumimoji="1" lang="ja-JP" altLang="en-US" b="1" dirty="0"/>
                    </a:p>
                  </a:txBody>
                  <a:tcPr marL="91409" marR="9140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{1,3}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{2,3}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{2,5}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0.75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{3,5}</a:t>
                      </a:r>
                      <a:endParaRPr kumimoji="1" lang="ja-JP" altLang="en-US" dirty="0"/>
                    </a:p>
                  </a:txBody>
                  <a:tcPr marL="91409" marR="914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0.50</a:t>
                      </a:r>
                      <a:endParaRPr kumimoji="1" lang="ja-JP" altLang="en-US" dirty="0"/>
                    </a:p>
                  </a:txBody>
                  <a:tcPr marL="91409" marR="91409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1533525" y="5715000"/>
          <a:ext cx="990600" cy="14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{1,2,3}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{1,3,5}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333750" y="5726113"/>
          <a:ext cx="2066925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87"/>
                <a:gridCol w="1209938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C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2/4 = 0.50</a:t>
                      </a:r>
                    </a:p>
                  </a:txBody>
                  <a:tcPr marL="91412" marR="91412" marT="45700" marB="45700"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162675" y="5735638"/>
          <a:ext cx="2066925" cy="741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502"/>
                <a:gridCol w="1160423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/>
                        <a:t>F</a:t>
                      </a:r>
                      <a:r>
                        <a:rPr kumimoji="1" lang="en-US" altLang="ja-JP" sz="1800" b="1" baseline="-25000" dirty="0" smtClean="0"/>
                        <a:t>3</a:t>
                      </a:r>
                      <a:endParaRPr kumimoji="1" lang="ja-JP" altLang="en-US" sz="1800" b="1" baseline="-25000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/>
                        <a:t>支持度</a:t>
                      </a:r>
                      <a:endParaRPr kumimoji="1" lang="ja-JP" altLang="en-US" sz="1800" b="1" dirty="0"/>
                    </a:p>
                  </a:txBody>
                  <a:tcPr marL="91412" marR="91412" marT="45700" marB="45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{2,3,5}</a:t>
                      </a:r>
                      <a:endParaRPr kumimoji="1" lang="ja-JP" altLang="en-US" sz="1800" dirty="0"/>
                    </a:p>
                  </a:txBody>
                  <a:tcPr marL="91412" marR="9141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0.50</a:t>
                      </a:r>
                    </a:p>
                  </a:txBody>
                  <a:tcPr marL="91412" marR="91412" marT="45700" marB="45700"/>
                </a:tc>
              </a:tr>
            </a:tbl>
          </a:graphicData>
        </a:graphic>
      </p:graphicFrame>
      <p:sp>
        <p:nvSpPr>
          <p:cNvPr id="13" name="右矢印 12"/>
          <p:cNvSpPr/>
          <p:nvPr/>
        </p:nvSpPr>
        <p:spPr bwMode="auto">
          <a:xfrm>
            <a:off x="9906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右矢印 13"/>
          <p:cNvSpPr/>
          <p:nvPr/>
        </p:nvSpPr>
        <p:spPr bwMode="auto">
          <a:xfrm>
            <a:off x="26670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右矢印 14"/>
          <p:cNvSpPr/>
          <p:nvPr/>
        </p:nvSpPr>
        <p:spPr bwMode="auto">
          <a:xfrm>
            <a:off x="5486400" y="1066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右矢印 15"/>
          <p:cNvSpPr/>
          <p:nvPr/>
        </p:nvSpPr>
        <p:spPr bwMode="auto">
          <a:xfrm>
            <a:off x="2667000" y="37068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右矢印 16"/>
          <p:cNvSpPr/>
          <p:nvPr/>
        </p:nvSpPr>
        <p:spPr bwMode="auto">
          <a:xfrm>
            <a:off x="5486400" y="37338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右矢印 17"/>
          <p:cNvSpPr/>
          <p:nvPr/>
        </p:nvSpPr>
        <p:spPr bwMode="auto">
          <a:xfrm>
            <a:off x="2667000" y="58404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右矢印 18"/>
          <p:cNvSpPr/>
          <p:nvPr/>
        </p:nvSpPr>
        <p:spPr bwMode="auto">
          <a:xfrm>
            <a:off x="5562600" y="5840413"/>
            <a:ext cx="533400" cy="48418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152400" y="2819400"/>
          <a:ext cx="76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1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{5}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152400" y="5689600"/>
          <a:ext cx="76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F</a:t>
                      </a:r>
                      <a:r>
                        <a:rPr kumimoji="1" lang="en-US" altLang="ja-JP" b="1" baseline="-25000" dirty="0" smtClean="0"/>
                        <a:t>2</a:t>
                      </a:r>
                      <a:endParaRPr kumimoji="1" lang="ja-JP" altLang="en-US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{1,3}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{2,3}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{2,5}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{3,5}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 bwMode="auto">
          <a:xfrm>
            <a:off x="990600" y="36576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右矢印 22"/>
          <p:cNvSpPr/>
          <p:nvPr/>
        </p:nvSpPr>
        <p:spPr bwMode="auto">
          <a:xfrm>
            <a:off x="990600" y="5867400"/>
            <a:ext cx="533400" cy="48418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506" name="テキスト ボックス 23"/>
          <p:cNvSpPr txBox="1">
            <a:spLocks noChangeArrowheads="1"/>
          </p:cNvSpPr>
          <p:nvPr/>
        </p:nvSpPr>
        <p:spPr bwMode="auto">
          <a:xfrm>
            <a:off x="990600" y="3200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(1)</a:t>
            </a:r>
            <a:endParaRPr lang="ja-JP" altLang="en-US"/>
          </a:p>
        </p:txBody>
      </p:sp>
      <p:sp>
        <p:nvSpPr>
          <p:cNvPr id="55507" name="テキスト ボックス 24"/>
          <p:cNvSpPr txBox="1">
            <a:spLocks noChangeArrowheads="1"/>
          </p:cNvSpPr>
          <p:nvPr/>
        </p:nvSpPr>
        <p:spPr bwMode="auto">
          <a:xfrm>
            <a:off x="990600" y="54102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(1)</a:t>
            </a:r>
            <a:endParaRPr lang="ja-JP" altLang="en-US"/>
          </a:p>
        </p:txBody>
      </p:sp>
      <p:sp>
        <p:nvSpPr>
          <p:cNvPr id="55508" name="テキスト ボックス 25"/>
          <p:cNvSpPr txBox="1">
            <a:spLocks noChangeArrowheads="1"/>
          </p:cNvSpPr>
          <p:nvPr/>
        </p:nvSpPr>
        <p:spPr bwMode="auto">
          <a:xfrm>
            <a:off x="2657475" y="533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09" name="テキスト ボックス 26"/>
          <p:cNvSpPr txBox="1">
            <a:spLocks noChangeArrowheads="1"/>
          </p:cNvSpPr>
          <p:nvPr/>
        </p:nvSpPr>
        <p:spPr bwMode="auto">
          <a:xfrm>
            <a:off x="2667000" y="3200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10" name="テキスト ボックス 27"/>
          <p:cNvSpPr txBox="1">
            <a:spLocks noChangeArrowheads="1"/>
          </p:cNvSpPr>
          <p:nvPr/>
        </p:nvSpPr>
        <p:spPr bwMode="auto">
          <a:xfrm>
            <a:off x="2667000" y="54213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(2)</a:t>
            </a:r>
            <a:endParaRPr lang="ja-JP" altLang="en-US"/>
          </a:p>
        </p:txBody>
      </p:sp>
      <p:sp>
        <p:nvSpPr>
          <p:cNvPr id="55511" name="テキスト ボックス 28"/>
          <p:cNvSpPr txBox="1">
            <a:spLocks noChangeArrowheads="1"/>
          </p:cNvSpPr>
          <p:nvPr/>
        </p:nvSpPr>
        <p:spPr bwMode="auto">
          <a:xfrm>
            <a:off x="5486400" y="533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sp>
        <p:nvSpPr>
          <p:cNvPr id="55512" name="テキスト ボックス 29"/>
          <p:cNvSpPr txBox="1">
            <a:spLocks noChangeArrowheads="1"/>
          </p:cNvSpPr>
          <p:nvPr/>
        </p:nvSpPr>
        <p:spPr bwMode="auto">
          <a:xfrm>
            <a:off x="5486400" y="3211513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sp>
        <p:nvSpPr>
          <p:cNvPr id="55513" name="テキスト ボックス 30"/>
          <p:cNvSpPr txBox="1">
            <a:spLocks noChangeArrowheads="1"/>
          </p:cNvSpPr>
          <p:nvPr/>
        </p:nvSpPr>
        <p:spPr bwMode="auto">
          <a:xfrm>
            <a:off x="5553075" y="54864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(3)</a:t>
            </a:r>
            <a:endParaRPr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1676400" y="62484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676400" y="63246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676400" y="66294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676400" y="6705600"/>
            <a:ext cx="762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正方形/長方形 160"/>
          <p:cNvSpPr/>
          <p:nvPr/>
        </p:nvSpPr>
        <p:spPr>
          <a:xfrm>
            <a:off x="2635250" y="838200"/>
            <a:ext cx="2949575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7100888" y="3859213"/>
            <a:ext cx="31115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7124700" y="5083175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  <a:endParaRPr lang="ja-JP" altLang="en-US" sz="1400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110413" y="4487863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  <a:endParaRPr lang="ja-JP" altLang="en-US" sz="1400"/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6713538" y="44735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5010150" y="389413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400675" y="4548188"/>
            <a:ext cx="312738" cy="1397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1400" dirty="0">
                <a:latin typeface="+mj-lt"/>
              </a:rPr>
              <a:t>D</a:t>
            </a:r>
            <a:endParaRPr lang="ja-JP" altLang="en-US" sz="1400" dirty="0">
              <a:latin typeface="+mj-lt"/>
            </a:endParaRP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5024438" y="4548188"/>
            <a:ext cx="31115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  <a:endParaRPr lang="ja-JP" altLang="en-US" sz="1400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684713" y="4548188"/>
            <a:ext cx="311150" cy="1397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ja-JP" sz="1400" dirty="0">
                <a:latin typeface="+mj-lt"/>
              </a:rPr>
              <a:t>B</a:t>
            </a:r>
            <a:endParaRPr lang="ja-JP" altLang="en-US" sz="1400" dirty="0">
              <a:latin typeface="+mj-lt"/>
            </a:endParaRPr>
          </a:p>
        </p:txBody>
      </p:sp>
      <p:sp>
        <p:nvSpPr>
          <p:cNvPr id="56331" name="Oval 13"/>
          <p:cNvSpPr>
            <a:spLocks noChangeArrowheads="1"/>
          </p:cNvSpPr>
          <p:nvPr/>
        </p:nvSpPr>
        <p:spPr bwMode="auto">
          <a:xfrm>
            <a:off x="3181350" y="517048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sp>
        <p:nvSpPr>
          <p:cNvPr id="56332" name="Oval 14"/>
          <p:cNvSpPr>
            <a:spLocks noChangeArrowheads="1"/>
          </p:cNvSpPr>
          <p:nvPr/>
        </p:nvSpPr>
        <p:spPr bwMode="auto">
          <a:xfrm>
            <a:off x="2630488" y="4110038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</a:p>
        </p:txBody>
      </p:sp>
      <p:sp>
        <p:nvSpPr>
          <p:cNvPr id="56333" name="Oval 15"/>
          <p:cNvSpPr>
            <a:spLocks noChangeArrowheads="1"/>
          </p:cNvSpPr>
          <p:nvPr/>
        </p:nvSpPr>
        <p:spPr bwMode="auto">
          <a:xfrm>
            <a:off x="2317750" y="4110038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 rot="5400000">
            <a:off x="2803526" y="3862387"/>
            <a:ext cx="1446212" cy="1147763"/>
          </a:xfrm>
          <a:prstGeom prst="flowChartManualInpu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4" name="Oval 24"/>
          <p:cNvSpPr>
            <a:spLocks noChangeArrowheads="1"/>
          </p:cNvSpPr>
          <p:nvPr/>
        </p:nvSpPr>
        <p:spPr bwMode="auto">
          <a:xfrm>
            <a:off x="3152775" y="4051300"/>
            <a:ext cx="79375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6" name="Oval 27"/>
          <p:cNvSpPr>
            <a:spLocks noChangeArrowheads="1"/>
          </p:cNvSpPr>
          <p:nvPr/>
        </p:nvSpPr>
        <p:spPr bwMode="auto">
          <a:xfrm>
            <a:off x="3487738" y="4425950"/>
            <a:ext cx="79375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178" name="Oval 29"/>
          <p:cNvSpPr>
            <a:spLocks noChangeArrowheads="1"/>
          </p:cNvSpPr>
          <p:nvPr/>
        </p:nvSpPr>
        <p:spPr bwMode="auto">
          <a:xfrm>
            <a:off x="3295650" y="4756150"/>
            <a:ext cx="79375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38" name="Rectangle 34"/>
          <p:cNvSpPr>
            <a:spLocks noChangeArrowheads="1"/>
          </p:cNvSpPr>
          <p:nvPr/>
        </p:nvSpPr>
        <p:spPr bwMode="auto">
          <a:xfrm>
            <a:off x="3144838" y="3787775"/>
            <a:ext cx="90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b="1">
                <a:latin typeface="ＭＳ Ｐゴシック" charset="-128"/>
              </a:rPr>
              <a:t>除去領域</a:t>
            </a:r>
          </a:p>
        </p:txBody>
      </p:sp>
      <p:sp>
        <p:nvSpPr>
          <p:cNvPr id="56339" name="Rectangle 35"/>
          <p:cNvSpPr>
            <a:spLocks noChangeArrowheads="1"/>
          </p:cNvSpPr>
          <p:nvPr/>
        </p:nvSpPr>
        <p:spPr bwMode="auto">
          <a:xfrm>
            <a:off x="4603750" y="4800600"/>
            <a:ext cx="1190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概念階層</a:t>
            </a:r>
            <a:endParaRPr lang="en-US" altLang="ja-JP" sz="1600" b="1">
              <a:latin typeface="ＭＳ Ｐゴシック" charset="-128"/>
            </a:endParaRPr>
          </a:p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初期モデル</a:t>
            </a:r>
          </a:p>
        </p:txBody>
      </p:sp>
      <p:sp>
        <p:nvSpPr>
          <p:cNvPr id="56340" name="Rectangle 39"/>
          <p:cNvSpPr>
            <a:spLocks noChangeArrowheads="1"/>
          </p:cNvSpPr>
          <p:nvPr/>
        </p:nvSpPr>
        <p:spPr bwMode="auto">
          <a:xfrm>
            <a:off x="4659313" y="4125913"/>
            <a:ext cx="247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Ｐゴシック" charset="-128"/>
              </a:rPr>
              <a:t>0</a:t>
            </a:r>
          </a:p>
        </p:txBody>
      </p:sp>
      <p:sp>
        <p:nvSpPr>
          <p:cNvPr id="56341" name="Rectangle 40"/>
          <p:cNvSpPr>
            <a:spLocks noChangeArrowheads="1"/>
          </p:cNvSpPr>
          <p:nvPr/>
        </p:nvSpPr>
        <p:spPr bwMode="auto">
          <a:xfrm>
            <a:off x="4948238" y="4130675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ＭＳ Ｐゴシック" charset="-128"/>
              </a:rPr>
              <a:t>0</a:t>
            </a:r>
          </a:p>
        </p:txBody>
      </p:sp>
      <p:sp>
        <p:nvSpPr>
          <p:cNvPr id="56342" name="Rectangle 41"/>
          <p:cNvSpPr>
            <a:spLocks noChangeArrowheads="1"/>
          </p:cNvSpPr>
          <p:nvPr/>
        </p:nvSpPr>
        <p:spPr bwMode="auto">
          <a:xfrm>
            <a:off x="5435600" y="4119563"/>
            <a:ext cx="290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b="1">
                <a:latin typeface="ＭＳ Ｐゴシック" charset="-128"/>
              </a:rPr>
              <a:t>3</a:t>
            </a:r>
          </a:p>
        </p:txBody>
      </p:sp>
      <p:sp>
        <p:nvSpPr>
          <p:cNvPr id="56343" name="Rectangle 48"/>
          <p:cNvSpPr>
            <a:spLocks noChangeArrowheads="1"/>
          </p:cNvSpPr>
          <p:nvPr/>
        </p:nvSpPr>
        <p:spPr bwMode="auto">
          <a:xfrm>
            <a:off x="3957638" y="4016375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剪定</a:t>
            </a:r>
          </a:p>
        </p:txBody>
      </p:sp>
      <p:sp>
        <p:nvSpPr>
          <p:cNvPr id="56344" name="Rectangle 54"/>
          <p:cNvSpPr>
            <a:spLocks noChangeArrowheads="1"/>
          </p:cNvSpPr>
          <p:nvPr/>
        </p:nvSpPr>
        <p:spPr bwMode="auto">
          <a:xfrm>
            <a:off x="5645150" y="3656013"/>
            <a:ext cx="13398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300" b="1">
                <a:latin typeface="ＭＳ Ｐゴシック" charset="-128"/>
              </a:rPr>
              <a:t>概念Ａの再分化</a:t>
            </a:r>
          </a:p>
          <a:p>
            <a:pPr eaLnBrk="1" hangingPunct="1"/>
            <a:r>
              <a:rPr lang="ja-JP" altLang="en-US" sz="1300" b="1">
                <a:latin typeface="ＭＳ Ｐゴシック" charset="-128"/>
              </a:rPr>
              <a:t>（階層の再構成）</a:t>
            </a:r>
          </a:p>
          <a:p>
            <a:pPr eaLnBrk="1" hangingPunct="1"/>
            <a:r>
              <a:rPr lang="ja-JP" altLang="en-US" sz="1300" b="1">
                <a:latin typeface="ＭＳ Ｐゴシック" charset="-128"/>
              </a:rPr>
              <a:t>を示唆</a:t>
            </a:r>
          </a:p>
        </p:txBody>
      </p:sp>
      <p:sp>
        <p:nvSpPr>
          <p:cNvPr id="56345" name="Rectangle 59"/>
          <p:cNvSpPr>
            <a:spLocks noChangeArrowheads="1"/>
          </p:cNvSpPr>
          <p:nvPr/>
        </p:nvSpPr>
        <p:spPr bwMode="auto">
          <a:xfrm>
            <a:off x="3016250" y="969963"/>
            <a:ext cx="1525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400" b="1">
                <a:latin typeface="ＭＳ Ｐゴシック" charset="-128"/>
              </a:rPr>
              <a:t>ベストマッチノード</a:t>
            </a:r>
          </a:p>
        </p:txBody>
      </p:sp>
      <p:sp>
        <p:nvSpPr>
          <p:cNvPr id="56346" name="Rectangle 91"/>
          <p:cNvSpPr>
            <a:spLocks noChangeArrowheads="1"/>
          </p:cNvSpPr>
          <p:nvPr/>
        </p:nvSpPr>
        <p:spPr bwMode="auto">
          <a:xfrm>
            <a:off x="3003550" y="2971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7" name="Rectangle 92"/>
          <p:cNvSpPr>
            <a:spLocks noChangeArrowheads="1"/>
          </p:cNvSpPr>
          <p:nvPr/>
        </p:nvSpPr>
        <p:spPr bwMode="auto">
          <a:xfrm>
            <a:off x="4908550" y="28194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8" name="Rectangle 93"/>
          <p:cNvSpPr>
            <a:spLocks noChangeArrowheads="1"/>
          </p:cNvSpPr>
          <p:nvPr/>
        </p:nvSpPr>
        <p:spPr bwMode="auto">
          <a:xfrm>
            <a:off x="4908550" y="2209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移動</a:t>
            </a:r>
          </a:p>
        </p:txBody>
      </p:sp>
      <p:sp>
        <p:nvSpPr>
          <p:cNvPr id="56349" name="Rectangle 94"/>
          <p:cNvSpPr>
            <a:spLocks noChangeArrowheads="1"/>
          </p:cNvSpPr>
          <p:nvPr/>
        </p:nvSpPr>
        <p:spPr bwMode="auto">
          <a:xfrm>
            <a:off x="3689350" y="2971800"/>
            <a:ext cx="60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 b="1">
                <a:latin typeface="ＭＳ Ｐゴシック" charset="-128"/>
              </a:rPr>
              <a:t>確定</a:t>
            </a:r>
          </a:p>
        </p:txBody>
      </p:sp>
      <p:sp>
        <p:nvSpPr>
          <p:cNvPr id="56350" name="Rectangle 97"/>
          <p:cNvSpPr>
            <a:spLocks noChangeArrowheads="1"/>
          </p:cNvSpPr>
          <p:nvPr/>
        </p:nvSpPr>
        <p:spPr bwMode="auto">
          <a:xfrm>
            <a:off x="3055938" y="1246188"/>
            <a:ext cx="4556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>
                <a:latin typeface="ＭＳ Ｐゴシック" charset="-128"/>
              </a:rPr>
              <a:t>SIN</a:t>
            </a:r>
            <a:endParaRPr lang="ja-JP" altLang="en-US" sz="1400" b="1">
              <a:latin typeface="ＭＳ Ｐゴシック" charset="-128"/>
            </a:endParaRPr>
          </a:p>
        </p:txBody>
      </p:sp>
      <p:sp>
        <p:nvSpPr>
          <p:cNvPr id="56351" name="Rectangle 118"/>
          <p:cNvSpPr>
            <a:spLocks noChangeArrowheads="1"/>
          </p:cNvSpPr>
          <p:nvPr/>
        </p:nvSpPr>
        <p:spPr bwMode="auto">
          <a:xfrm>
            <a:off x="4341813" y="5756275"/>
            <a:ext cx="163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ＭＳ Ｐゴシック" charset="-128"/>
              </a:rPr>
              <a:t>多重継承の除去</a:t>
            </a:r>
          </a:p>
        </p:txBody>
      </p:sp>
      <p:sp>
        <p:nvSpPr>
          <p:cNvPr id="56352" name="Rectangle 119"/>
          <p:cNvSpPr>
            <a:spLocks noChangeArrowheads="1"/>
          </p:cNvSpPr>
          <p:nvPr/>
        </p:nvSpPr>
        <p:spPr bwMode="auto">
          <a:xfrm>
            <a:off x="4592638" y="990600"/>
            <a:ext cx="3048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353" name="Rectangle 120"/>
          <p:cNvSpPr>
            <a:spLocks noChangeArrowheads="1"/>
          </p:cNvSpPr>
          <p:nvPr/>
        </p:nvSpPr>
        <p:spPr bwMode="auto">
          <a:xfrm>
            <a:off x="4592638" y="1295400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9817" name="Text Box 121"/>
          <p:cNvSpPr txBox="1">
            <a:spLocks noChangeArrowheads="1"/>
          </p:cNvSpPr>
          <p:nvPr/>
        </p:nvSpPr>
        <p:spPr bwMode="auto">
          <a:xfrm>
            <a:off x="4897438" y="914400"/>
            <a:ext cx="525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b="1" dirty="0">
                <a:latin typeface="+mj-ea"/>
                <a:ea typeface="+mj-ea"/>
              </a:rPr>
              <a:t>PAB</a:t>
            </a:r>
          </a:p>
        </p:txBody>
      </p:sp>
      <p:sp>
        <p:nvSpPr>
          <p:cNvPr id="29818" name="Text Box 122"/>
          <p:cNvSpPr txBox="1">
            <a:spLocks noChangeArrowheads="1"/>
          </p:cNvSpPr>
          <p:nvPr/>
        </p:nvSpPr>
        <p:spPr bwMode="auto">
          <a:xfrm>
            <a:off x="4897438" y="1219200"/>
            <a:ext cx="534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b="1" dirty="0">
                <a:latin typeface="+mj-ea"/>
                <a:ea typeface="+mj-ea"/>
              </a:rPr>
              <a:t>STM</a:t>
            </a:r>
          </a:p>
        </p:txBody>
      </p:sp>
      <p:sp>
        <p:nvSpPr>
          <p:cNvPr id="49266" name="Oval 25"/>
          <p:cNvSpPr>
            <a:spLocks noChangeArrowheads="1"/>
          </p:cNvSpPr>
          <p:nvPr/>
        </p:nvSpPr>
        <p:spPr bwMode="auto">
          <a:xfrm>
            <a:off x="3000375" y="4425950"/>
            <a:ext cx="80963" cy="666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9267" name="Oval 42"/>
          <p:cNvSpPr>
            <a:spLocks noChangeArrowheads="1"/>
          </p:cNvSpPr>
          <p:nvPr/>
        </p:nvSpPr>
        <p:spPr bwMode="auto">
          <a:xfrm>
            <a:off x="3725863" y="4756150"/>
            <a:ext cx="80962" cy="698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19" name="AutoShape 146"/>
          <p:cNvSpPr>
            <a:spLocks noChangeArrowheads="1"/>
          </p:cNvSpPr>
          <p:nvPr/>
        </p:nvSpPr>
        <p:spPr bwMode="auto">
          <a:xfrm>
            <a:off x="4059238" y="43783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0" name="AutoShape 146"/>
          <p:cNvSpPr>
            <a:spLocks noChangeArrowheads="1"/>
          </p:cNvSpPr>
          <p:nvPr/>
        </p:nvSpPr>
        <p:spPr bwMode="auto">
          <a:xfrm>
            <a:off x="6116638" y="4378325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21" name="AutoShape 146"/>
          <p:cNvSpPr>
            <a:spLocks noChangeArrowheads="1"/>
          </p:cNvSpPr>
          <p:nvPr/>
        </p:nvSpPr>
        <p:spPr bwMode="auto">
          <a:xfrm>
            <a:off x="4908550" y="6096000"/>
            <a:ext cx="457200" cy="400050"/>
          </a:xfrm>
          <a:prstGeom prst="rightArrow">
            <a:avLst>
              <a:gd name="adj1" fmla="val 50000"/>
              <a:gd name="adj2" fmla="val 57148"/>
            </a:avLst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61" name="Oval 12"/>
          <p:cNvSpPr>
            <a:spLocks noChangeArrowheads="1"/>
          </p:cNvSpPr>
          <p:nvPr/>
        </p:nvSpPr>
        <p:spPr bwMode="auto">
          <a:xfrm>
            <a:off x="2636838" y="36353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cxnSp>
        <p:nvCxnSpPr>
          <p:cNvPr id="123" name="直線矢印コネクタ 122"/>
          <p:cNvCxnSpPr>
            <a:stCxn id="56333" idx="0"/>
            <a:endCxn id="56361" idx="3"/>
          </p:cNvCxnSpPr>
          <p:nvPr/>
        </p:nvCxnSpPr>
        <p:spPr>
          <a:xfrm rot="5400000" flipH="1" flipV="1">
            <a:off x="2401094" y="3828257"/>
            <a:ext cx="355600" cy="20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56332" idx="0"/>
            <a:endCxn id="56361" idx="4"/>
          </p:cNvCxnSpPr>
          <p:nvPr/>
        </p:nvCxnSpPr>
        <p:spPr>
          <a:xfrm rot="5400000" flipH="1" flipV="1">
            <a:off x="2623343" y="3939382"/>
            <a:ext cx="33496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49174" idx="0"/>
            <a:endCxn id="56361" idx="5"/>
          </p:cNvCxnSpPr>
          <p:nvPr/>
        </p:nvCxnSpPr>
        <p:spPr>
          <a:xfrm rot="16200000" flipV="1">
            <a:off x="2900363" y="3759200"/>
            <a:ext cx="296862" cy="2873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49176" idx="0"/>
            <a:endCxn id="49174" idx="5"/>
          </p:cNvCxnSpPr>
          <p:nvPr/>
        </p:nvCxnSpPr>
        <p:spPr>
          <a:xfrm rot="16200000" flipV="1">
            <a:off x="3217069" y="4115594"/>
            <a:ext cx="314325" cy="3063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49178" idx="0"/>
            <a:endCxn id="49176" idx="2"/>
          </p:cNvCxnSpPr>
          <p:nvPr/>
        </p:nvCxnSpPr>
        <p:spPr>
          <a:xfrm rot="5400000" flipH="1" flipV="1">
            <a:off x="3263107" y="4531519"/>
            <a:ext cx="296862" cy="152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56331" idx="0"/>
            <a:endCxn id="49178" idx="4"/>
          </p:cNvCxnSpPr>
          <p:nvPr/>
        </p:nvCxnSpPr>
        <p:spPr>
          <a:xfrm rot="16200000" flipV="1">
            <a:off x="3164682" y="4996656"/>
            <a:ext cx="344488" cy="317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>
            <a:stCxn id="49267" idx="0"/>
            <a:endCxn id="49176" idx="5"/>
          </p:cNvCxnSpPr>
          <p:nvPr/>
        </p:nvCxnSpPr>
        <p:spPr>
          <a:xfrm rot="16200000" flipV="1">
            <a:off x="3525044" y="4514056"/>
            <a:ext cx="273050" cy="211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>
            <a:stCxn id="49266" idx="0"/>
            <a:endCxn id="49174" idx="3"/>
          </p:cNvCxnSpPr>
          <p:nvPr/>
        </p:nvCxnSpPr>
        <p:spPr>
          <a:xfrm rot="5400000" flipH="1" flipV="1">
            <a:off x="2946400" y="4206875"/>
            <a:ext cx="314325" cy="1238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endCxn id="49267" idx="5"/>
          </p:cNvCxnSpPr>
          <p:nvPr/>
        </p:nvCxnSpPr>
        <p:spPr>
          <a:xfrm rot="16200000" flipV="1">
            <a:off x="3606007" y="5006181"/>
            <a:ext cx="419100" cy="396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29707" idx="0"/>
            <a:endCxn id="56327" idx="3"/>
          </p:cNvCxnSpPr>
          <p:nvPr/>
        </p:nvCxnSpPr>
        <p:spPr>
          <a:xfrm rot="5400000" flipH="1" flipV="1">
            <a:off x="4680744" y="4172744"/>
            <a:ext cx="53498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56329" idx="0"/>
            <a:endCxn id="56327" idx="4"/>
          </p:cNvCxnSpPr>
          <p:nvPr/>
        </p:nvCxnSpPr>
        <p:spPr>
          <a:xfrm rot="16200000" flipV="1">
            <a:off x="4916488" y="4284663"/>
            <a:ext cx="51435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29705" idx="0"/>
            <a:endCxn id="56327" idx="5"/>
          </p:cNvCxnSpPr>
          <p:nvPr/>
        </p:nvCxnSpPr>
        <p:spPr>
          <a:xfrm rot="16200000" flipV="1">
            <a:off x="5150644" y="4140994"/>
            <a:ext cx="534988" cy="2794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56326" idx="0"/>
            <a:endCxn id="56323" idx="3"/>
          </p:cNvCxnSpPr>
          <p:nvPr/>
        </p:nvCxnSpPr>
        <p:spPr>
          <a:xfrm rot="5400000" flipH="1" flipV="1">
            <a:off x="6761163" y="4087812"/>
            <a:ext cx="495300" cy="27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56325" idx="0"/>
            <a:endCxn id="56323" idx="4"/>
          </p:cNvCxnSpPr>
          <p:nvPr/>
        </p:nvCxnSpPr>
        <p:spPr>
          <a:xfrm rot="16200000" flipV="1">
            <a:off x="7017544" y="4237832"/>
            <a:ext cx="488950" cy="11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/>
          <p:cNvCxnSpPr>
            <a:stCxn id="56324" idx="0"/>
            <a:endCxn id="56325" idx="4"/>
          </p:cNvCxnSpPr>
          <p:nvPr/>
        </p:nvCxnSpPr>
        <p:spPr>
          <a:xfrm rot="16200000" flipV="1">
            <a:off x="7046913" y="4848225"/>
            <a:ext cx="455612" cy="142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77" name="Oval 14"/>
          <p:cNvSpPr>
            <a:spLocks noChangeArrowheads="1"/>
          </p:cNvSpPr>
          <p:nvPr/>
        </p:nvSpPr>
        <p:spPr bwMode="auto">
          <a:xfrm>
            <a:off x="3994150" y="58928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C</a:t>
            </a:r>
          </a:p>
        </p:txBody>
      </p:sp>
      <p:sp>
        <p:nvSpPr>
          <p:cNvPr id="56378" name="Oval 15"/>
          <p:cNvSpPr>
            <a:spLocks noChangeArrowheads="1"/>
          </p:cNvSpPr>
          <p:nvPr/>
        </p:nvSpPr>
        <p:spPr bwMode="auto">
          <a:xfrm>
            <a:off x="3536950" y="58801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79" name="Oval 12"/>
          <p:cNvSpPr>
            <a:spLocks noChangeArrowheads="1"/>
          </p:cNvSpPr>
          <p:nvPr/>
        </p:nvSpPr>
        <p:spPr bwMode="auto">
          <a:xfrm>
            <a:off x="3079750" y="5880100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A</a:t>
            </a:r>
            <a:endParaRPr lang="ja-JP" altLang="en-US" sz="1400"/>
          </a:p>
        </p:txBody>
      </p:sp>
      <p:sp>
        <p:nvSpPr>
          <p:cNvPr id="56380" name="Oval 13"/>
          <p:cNvSpPr>
            <a:spLocks noChangeArrowheads="1"/>
          </p:cNvSpPr>
          <p:nvPr/>
        </p:nvSpPr>
        <p:spPr bwMode="auto">
          <a:xfrm>
            <a:off x="3548063" y="6489700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cxnSp>
        <p:nvCxnSpPr>
          <p:cNvPr id="193" name="直線矢印コネクタ 192"/>
          <p:cNvCxnSpPr>
            <a:stCxn id="56380" idx="0"/>
            <a:endCxn id="56379" idx="4"/>
          </p:cNvCxnSpPr>
          <p:nvPr/>
        </p:nvCxnSpPr>
        <p:spPr>
          <a:xfrm rot="16200000" flipV="1">
            <a:off x="3236119" y="6020594"/>
            <a:ext cx="469900" cy="46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>
            <a:stCxn id="56380" idx="0"/>
            <a:endCxn id="56377" idx="4"/>
          </p:cNvCxnSpPr>
          <p:nvPr/>
        </p:nvCxnSpPr>
        <p:spPr>
          <a:xfrm rot="5400000" flipH="1" flipV="1">
            <a:off x="3699669" y="6038056"/>
            <a:ext cx="457200" cy="446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/>
          <p:cNvCxnSpPr>
            <a:stCxn id="56380" idx="0"/>
            <a:endCxn id="56378" idx="4"/>
          </p:cNvCxnSpPr>
          <p:nvPr/>
        </p:nvCxnSpPr>
        <p:spPr>
          <a:xfrm rot="16200000" flipV="1">
            <a:off x="3464719" y="6249194"/>
            <a:ext cx="469900" cy="11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84" name="Oval 15"/>
          <p:cNvSpPr>
            <a:spLocks noChangeArrowheads="1"/>
          </p:cNvSpPr>
          <p:nvPr/>
        </p:nvSpPr>
        <p:spPr bwMode="auto">
          <a:xfrm>
            <a:off x="6127750" y="5895975"/>
            <a:ext cx="312738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B</a:t>
            </a:r>
            <a:endParaRPr lang="ja-JP" altLang="en-US" sz="1400"/>
          </a:p>
        </p:txBody>
      </p:sp>
      <p:sp>
        <p:nvSpPr>
          <p:cNvPr id="56385" name="Oval 13"/>
          <p:cNvSpPr>
            <a:spLocks noChangeArrowheads="1"/>
          </p:cNvSpPr>
          <p:nvPr/>
        </p:nvSpPr>
        <p:spPr bwMode="auto">
          <a:xfrm>
            <a:off x="6138863" y="6505575"/>
            <a:ext cx="312737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400"/>
              <a:t>D</a:t>
            </a:r>
          </a:p>
        </p:txBody>
      </p:sp>
      <p:cxnSp>
        <p:nvCxnSpPr>
          <p:cNvPr id="204" name="直線矢印コネクタ 203"/>
          <p:cNvCxnSpPr>
            <a:stCxn id="56385" idx="0"/>
            <a:endCxn id="56384" idx="4"/>
          </p:cNvCxnSpPr>
          <p:nvPr/>
        </p:nvCxnSpPr>
        <p:spPr>
          <a:xfrm rot="16200000" flipV="1">
            <a:off x="6055519" y="6265069"/>
            <a:ext cx="469900" cy="11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87" name="Oval 118"/>
          <p:cNvSpPr>
            <a:spLocks noChangeArrowheads="1"/>
          </p:cNvSpPr>
          <p:nvPr/>
        </p:nvSpPr>
        <p:spPr bwMode="auto">
          <a:xfrm>
            <a:off x="3176588" y="2057400"/>
            <a:ext cx="242887" cy="131763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388" name="Oval 119"/>
          <p:cNvSpPr>
            <a:spLocks noChangeArrowheads="1"/>
          </p:cNvSpPr>
          <p:nvPr/>
        </p:nvSpPr>
        <p:spPr bwMode="auto">
          <a:xfrm>
            <a:off x="4489450" y="2743200"/>
            <a:ext cx="242888" cy="133350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8" name="Oval 120"/>
          <p:cNvSpPr>
            <a:spLocks noChangeArrowheads="1"/>
          </p:cNvSpPr>
          <p:nvPr/>
        </p:nvSpPr>
        <p:spPr bwMode="auto">
          <a:xfrm>
            <a:off x="3311525" y="2387600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9" name="Oval 121"/>
          <p:cNvSpPr>
            <a:spLocks noChangeArrowheads="1"/>
          </p:cNvSpPr>
          <p:nvPr/>
        </p:nvSpPr>
        <p:spPr bwMode="auto">
          <a:xfrm>
            <a:off x="4343400" y="3087688"/>
            <a:ext cx="241300" cy="1301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0" name="Oval 129"/>
          <p:cNvSpPr>
            <a:spLocks noChangeArrowheads="1"/>
          </p:cNvSpPr>
          <p:nvPr/>
        </p:nvSpPr>
        <p:spPr bwMode="auto">
          <a:xfrm>
            <a:off x="4633913" y="3087688"/>
            <a:ext cx="242887" cy="1301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1" name="Oval 130"/>
          <p:cNvSpPr>
            <a:spLocks noChangeArrowheads="1"/>
          </p:cNvSpPr>
          <p:nvPr/>
        </p:nvSpPr>
        <p:spPr bwMode="auto">
          <a:xfrm>
            <a:off x="3017838" y="2392363"/>
            <a:ext cx="242887" cy="13176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2" name="Oval 132"/>
          <p:cNvSpPr>
            <a:spLocks noChangeArrowheads="1"/>
          </p:cNvSpPr>
          <p:nvPr/>
        </p:nvSpPr>
        <p:spPr bwMode="auto">
          <a:xfrm>
            <a:off x="4489450" y="2425700"/>
            <a:ext cx="244475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6394" name="Oval 133"/>
          <p:cNvSpPr>
            <a:spLocks noChangeArrowheads="1"/>
          </p:cNvSpPr>
          <p:nvPr/>
        </p:nvSpPr>
        <p:spPr bwMode="auto">
          <a:xfrm>
            <a:off x="4489450" y="2068513"/>
            <a:ext cx="242888" cy="131762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4" name="Oval 120"/>
          <p:cNvSpPr>
            <a:spLocks noChangeArrowheads="1"/>
          </p:cNvSpPr>
          <p:nvPr/>
        </p:nvSpPr>
        <p:spPr bwMode="auto">
          <a:xfrm>
            <a:off x="3841750" y="1714500"/>
            <a:ext cx="242888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396" name="AutoShape 24"/>
          <p:cNvCxnSpPr>
            <a:cxnSpLocks noChangeShapeType="1"/>
          </p:cNvCxnSpPr>
          <p:nvPr/>
        </p:nvCxnSpPr>
        <p:spPr bwMode="auto">
          <a:xfrm rot="5400000">
            <a:off x="3116263" y="2211388"/>
            <a:ext cx="203200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7" name="AutoShape 24"/>
          <p:cNvCxnSpPr>
            <a:cxnSpLocks noChangeShapeType="1"/>
          </p:cNvCxnSpPr>
          <p:nvPr/>
        </p:nvCxnSpPr>
        <p:spPr bwMode="auto">
          <a:xfrm rot="16200000" flipH="1">
            <a:off x="3265488" y="2220913"/>
            <a:ext cx="198437" cy="134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8" name="AutoShape 24"/>
          <p:cNvCxnSpPr>
            <a:cxnSpLocks noChangeShapeType="1"/>
            <a:stCxn id="56388" idx="4"/>
            <a:endCxn id="209" idx="0"/>
          </p:cNvCxnSpPr>
          <p:nvPr/>
        </p:nvCxnSpPr>
        <p:spPr bwMode="auto">
          <a:xfrm rot="5400000">
            <a:off x="4431506" y="2909094"/>
            <a:ext cx="211138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9" name="AutoShape 24"/>
          <p:cNvCxnSpPr>
            <a:cxnSpLocks noChangeShapeType="1"/>
            <a:stCxn id="56388" idx="4"/>
            <a:endCxn id="210" idx="0"/>
          </p:cNvCxnSpPr>
          <p:nvPr/>
        </p:nvCxnSpPr>
        <p:spPr bwMode="auto">
          <a:xfrm rot="16200000" flipH="1">
            <a:off x="4577556" y="2909094"/>
            <a:ext cx="211138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0" name="AutoShape 24"/>
          <p:cNvCxnSpPr>
            <a:cxnSpLocks noChangeShapeType="1"/>
            <a:stCxn id="212" idx="4"/>
            <a:endCxn id="56388" idx="0"/>
          </p:cNvCxnSpPr>
          <p:nvPr/>
        </p:nvCxnSpPr>
        <p:spPr bwMode="auto">
          <a:xfrm rot="5400000">
            <a:off x="4518819" y="2650331"/>
            <a:ext cx="18415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1" name="AutoShape 24"/>
          <p:cNvCxnSpPr>
            <a:cxnSpLocks noChangeShapeType="1"/>
            <a:stCxn id="56394" idx="4"/>
            <a:endCxn id="212" idx="0"/>
          </p:cNvCxnSpPr>
          <p:nvPr/>
        </p:nvCxnSpPr>
        <p:spPr bwMode="auto">
          <a:xfrm rot="16200000" flipH="1">
            <a:off x="4498975" y="2312988"/>
            <a:ext cx="225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2" name="AutoShape 24"/>
          <p:cNvCxnSpPr>
            <a:cxnSpLocks noChangeShapeType="1"/>
            <a:stCxn id="214" idx="3"/>
            <a:endCxn id="56387" idx="0"/>
          </p:cNvCxnSpPr>
          <p:nvPr/>
        </p:nvCxnSpPr>
        <p:spPr bwMode="auto">
          <a:xfrm rot="5400000">
            <a:off x="3473451" y="1652587"/>
            <a:ext cx="22860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03" name="AutoShape 24"/>
          <p:cNvCxnSpPr>
            <a:cxnSpLocks noChangeShapeType="1"/>
            <a:stCxn id="214" idx="5"/>
            <a:endCxn id="56394" idx="0"/>
          </p:cNvCxnSpPr>
          <p:nvPr/>
        </p:nvCxnSpPr>
        <p:spPr bwMode="auto">
          <a:xfrm rot="16200000" flipH="1">
            <a:off x="4210844" y="1667669"/>
            <a:ext cx="239713" cy="561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130"/>
          <p:cNvSpPr>
            <a:spLocks noChangeArrowheads="1"/>
          </p:cNvSpPr>
          <p:nvPr/>
        </p:nvSpPr>
        <p:spPr bwMode="auto">
          <a:xfrm>
            <a:off x="3017838" y="2771775"/>
            <a:ext cx="242887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405" name="AutoShape 24"/>
          <p:cNvCxnSpPr>
            <a:cxnSpLocks noChangeShapeType="1"/>
            <a:stCxn id="211" idx="4"/>
            <a:endCxn id="223" idx="0"/>
          </p:cNvCxnSpPr>
          <p:nvPr/>
        </p:nvCxnSpPr>
        <p:spPr bwMode="auto">
          <a:xfrm rot="5400000">
            <a:off x="3014663" y="2647950"/>
            <a:ext cx="249238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" name="Oval 132"/>
          <p:cNvSpPr>
            <a:spLocks noChangeArrowheads="1"/>
          </p:cNvSpPr>
          <p:nvPr/>
        </p:nvSpPr>
        <p:spPr bwMode="auto">
          <a:xfrm>
            <a:off x="3849688" y="2070100"/>
            <a:ext cx="244475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6" name="Oval 132"/>
          <p:cNvSpPr>
            <a:spLocks noChangeArrowheads="1"/>
          </p:cNvSpPr>
          <p:nvPr/>
        </p:nvSpPr>
        <p:spPr bwMode="auto">
          <a:xfrm>
            <a:off x="3849688" y="2405063"/>
            <a:ext cx="244475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7" name="Oval 121"/>
          <p:cNvSpPr>
            <a:spLocks noChangeArrowheads="1"/>
          </p:cNvSpPr>
          <p:nvPr/>
        </p:nvSpPr>
        <p:spPr bwMode="auto">
          <a:xfrm>
            <a:off x="3689350" y="2746375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38" name="Oval 129"/>
          <p:cNvSpPr>
            <a:spLocks noChangeArrowheads="1"/>
          </p:cNvSpPr>
          <p:nvPr/>
        </p:nvSpPr>
        <p:spPr bwMode="auto">
          <a:xfrm>
            <a:off x="3981450" y="2746375"/>
            <a:ext cx="242888" cy="131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cxnSp>
        <p:nvCxnSpPr>
          <p:cNvPr id="56410" name="AutoShape 24"/>
          <p:cNvCxnSpPr>
            <a:cxnSpLocks noChangeShapeType="1"/>
            <a:stCxn id="236" idx="4"/>
          </p:cNvCxnSpPr>
          <p:nvPr/>
        </p:nvCxnSpPr>
        <p:spPr bwMode="auto">
          <a:xfrm rot="5400000">
            <a:off x="3787776" y="2562225"/>
            <a:ext cx="2079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1" name="AutoShape 24"/>
          <p:cNvCxnSpPr>
            <a:cxnSpLocks noChangeShapeType="1"/>
            <a:stCxn id="236" idx="4"/>
          </p:cNvCxnSpPr>
          <p:nvPr/>
        </p:nvCxnSpPr>
        <p:spPr bwMode="auto">
          <a:xfrm rot="16200000" flipH="1">
            <a:off x="3933032" y="2577306"/>
            <a:ext cx="207962" cy="130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2" name="AutoShape 24"/>
          <p:cNvCxnSpPr>
            <a:cxnSpLocks noChangeShapeType="1"/>
            <a:stCxn id="214" idx="4"/>
            <a:endCxn id="235" idx="0"/>
          </p:cNvCxnSpPr>
          <p:nvPr/>
        </p:nvCxnSpPr>
        <p:spPr bwMode="auto">
          <a:xfrm rot="16200000" flipH="1">
            <a:off x="3856832" y="1955006"/>
            <a:ext cx="222250" cy="7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413" name="AutoShape 24"/>
          <p:cNvCxnSpPr>
            <a:cxnSpLocks noChangeShapeType="1"/>
            <a:stCxn id="235" idx="4"/>
            <a:endCxn id="236" idx="0"/>
          </p:cNvCxnSpPr>
          <p:nvPr/>
        </p:nvCxnSpPr>
        <p:spPr bwMode="auto">
          <a:xfrm rot="16200000" flipH="1">
            <a:off x="3870325" y="2303463"/>
            <a:ext cx="203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414" name="Rectangle 62"/>
          <p:cNvSpPr>
            <a:spLocks noChangeArrowheads="1"/>
          </p:cNvSpPr>
          <p:nvPr/>
        </p:nvSpPr>
        <p:spPr bwMode="auto">
          <a:xfrm>
            <a:off x="3657600" y="1676400"/>
            <a:ext cx="609600" cy="1277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5" name="Rectangle 88"/>
          <p:cNvSpPr>
            <a:spLocks noChangeArrowheads="1"/>
          </p:cNvSpPr>
          <p:nvPr/>
        </p:nvSpPr>
        <p:spPr bwMode="auto">
          <a:xfrm>
            <a:off x="4325938" y="2667000"/>
            <a:ext cx="582612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6" name="Rectangle 88"/>
          <p:cNvSpPr>
            <a:spLocks noChangeArrowheads="1"/>
          </p:cNvSpPr>
          <p:nvPr/>
        </p:nvSpPr>
        <p:spPr bwMode="auto">
          <a:xfrm>
            <a:off x="4325938" y="2017713"/>
            <a:ext cx="582612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7" name="Rectangle 88"/>
          <p:cNvSpPr>
            <a:spLocks noChangeArrowheads="1"/>
          </p:cNvSpPr>
          <p:nvPr/>
        </p:nvSpPr>
        <p:spPr bwMode="auto">
          <a:xfrm>
            <a:off x="3003550" y="1981200"/>
            <a:ext cx="582613" cy="990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6418" name="Oval 118"/>
          <p:cNvSpPr>
            <a:spLocks noChangeArrowheads="1"/>
          </p:cNvSpPr>
          <p:nvPr/>
        </p:nvSpPr>
        <p:spPr bwMode="auto">
          <a:xfrm>
            <a:off x="2795588" y="1330325"/>
            <a:ext cx="242887" cy="131763"/>
          </a:xfrm>
          <a:prstGeom prst="ellipse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60" name="Oval 120"/>
          <p:cNvSpPr>
            <a:spLocks noChangeArrowheads="1"/>
          </p:cNvSpPr>
          <p:nvPr/>
        </p:nvSpPr>
        <p:spPr bwMode="auto">
          <a:xfrm>
            <a:off x="2795588" y="1054100"/>
            <a:ext cx="242887" cy="133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CC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 algn="ctr">
          <a:defRPr/>
        </a:defPPr>
      </a:lst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40931</TotalTime>
  <Words>2300</Words>
  <Application>Microsoft Macintosh PowerPoint</Application>
  <PresentationFormat>画面に合わせる (4:3)</PresentationFormat>
  <Paragraphs>835</Paragraphs>
  <Slides>36</Slides>
  <Notes>36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Comic Sans MS</vt:lpstr>
      <vt:lpstr>Meiryo</vt:lpstr>
      <vt:lpstr>ＭＳ Ｐゴシック</vt:lpstr>
      <vt:lpstr>ＭＳ Ｐ明朝</vt:lpstr>
      <vt:lpstr>Times New Roman</vt:lpstr>
      <vt:lpstr>Arial</vt:lpstr>
      <vt:lpstr>標準デザイン</vt:lpstr>
      <vt:lpstr>DODDLE-OWLのシステムフロー</vt:lpstr>
      <vt:lpstr>PowerPoint プレゼンテーション</vt:lpstr>
      <vt:lpstr>PowerPoint プレゼンテーション</vt:lpstr>
      <vt:lpstr>PowerPoint プレゼンテーション</vt:lpstr>
      <vt:lpstr>階層構築・洗練</vt:lpstr>
      <vt:lpstr>PowerPoint プレゼンテーション</vt:lpstr>
      <vt:lpstr>文脈類似概念対の獲得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t_morita</dc:creator>
  <cp:lastModifiedBy>森田武史</cp:lastModifiedBy>
  <cp:revision>796</cp:revision>
  <cp:lastPrinted>1601-01-01T00:00:00Z</cp:lastPrinted>
  <dcterms:created xsi:type="dcterms:W3CDTF">1601-01-01T00:00:00Z</dcterms:created>
  <dcterms:modified xsi:type="dcterms:W3CDTF">2017-09-07T01:41:50Z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