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4" r:id="rId2"/>
    <p:sldId id="292" r:id="rId3"/>
    <p:sldId id="293" r:id="rId4"/>
    <p:sldId id="295" r:id="rId5"/>
    <p:sldId id="296" r:id="rId6"/>
    <p:sldId id="297" r:id="rId7"/>
    <p:sldId id="299" r:id="rId8"/>
    <p:sldId id="339" r:id="rId9"/>
    <p:sldId id="300" r:id="rId10"/>
    <p:sldId id="301" r:id="rId11"/>
    <p:sldId id="344" r:id="rId12"/>
    <p:sldId id="305" r:id="rId13"/>
    <p:sldId id="307" r:id="rId14"/>
    <p:sldId id="308" r:id="rId15"/>
    <p:sldId id="345" r:id="rId16"/>
    <p:sldId id="346" r:id="rId17"/>
    <p:sldId id="347" r:id="rId18"/>
    <p:sldId id="348" r:id="rId19"/>
    <p:sldId id="349" r:id="rId20"/>
    <p:sldId id="316" r:id="rId21"/>
    <p:sldId id="350" r:id="rId22"/>
    <p:sldId id="338" r:id="rId23"/>
    <p:sldId id="319" r:id="rId24"/>
    <p:sldId id="321" r:id="rId25"/>
    <p:sldId id="322" r:id="rId26"/>
    <p:sldId id="323" r:id="rId27"/>
    <p:sldId id="324" r:id="rId28"/>
    <p:sldId id="325" r:id="rId29"/>
    <p:sldId id="326" r:id="rId30"/>
    <p:sldId id="351" r:id="rId3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FFCCFF"/>
    <a:srgbClr val="FF9933"/>
    <a:srgbClr val="CCFFCC"/>
    <a:srgbClr val="006600"/>
    <a:srgbClr val="00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5"/>
    <p:restoredTop sz="89506" autoAdjust="0"/>
  </p:normalViewPr>
  <p:slideViewPr>
    <p:cSldViewPr>
      <p:cViewPr varScale="1">
        <p:scale>
          <a:sx n="170" d="100"/>
          <a:sy n="170" d="100"/>
        </p:scale>
        <p:origin x="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45055-3E6C-B74E-A4EC-3E2BB82C8463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8704F-489F-3747-A5AF-16421D0A2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049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670992-8C38-6E4F-BF4E-1F57378C99C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D840AB-1631-BC41-B464-DFF7E127AFF0}" type="slidenum">
              <a:rPr lang="en-US" altLang="ja-JP"/>
              <a:pPr eaLnBrk="1" hangingPunct="1"/>
              <a:t>1</a:t>
            </a:fld>
            <a:endParaRPr lang="en-US" altLang="ja-JP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E8DDEDC-7AD1-104B-B91B-1F53850DDC6E}" type="slidenum">
              <a:rPr lang="en-US" altLang="ja-JP"/>
              <a:pPr eaLnBrk="1" hangingPunct="1"/>
              <a:t>10</a:t>
            </a:fld>
            <a:endParaRPr lang="en-US" altLang="ja-JP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131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B8BA47-3928-7641-816B-7908E931B2FD}" type="slidenum">
              <a:rPr lang="ja-JP" altLang="en-US"/>
              <a:pPr eaLnBrk="1" hangingPunct="1"/>
              <a:t>11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F547C1-40D5-A34B-BA66-09AEFBFA75C5}" type="slidenum">
              <a:rPr lang="en-US" altLang="ja-JP"/>
              <a:pPr eaLnBrk="1" hangingPunct="1"/>
              <a:t>12</a:t>
            </a:fld>
            <a:endParaRPr lang="en-US" altLang="ja-JP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4A16D0B-BC25-B64D-81F0-CCF4E5D6A5F2}" type="slidenum">
              <a:rPr lang="en-US" altLang="ja-JP"/>
              <a:pPr eaLnBrk="1" hangingPunct="1"/>
              <a:t>13</a:t>
            </a:fld>
            <a:endParaRPr lang="en-US" altLang="ja-JP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5B6F4C-B7BE-754E-B749-F3E779CD330E}" type="slidenum">
              <a:rPr lang="en-US" altLang="ja-JP"/>
              <a:pPr eaLnBrk="1" hangingPunct="1"/>
              <a:t>14</a:t>
            </a:fld>
            <a:endParaRPr lang="en-US" altLang="ja-JP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1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92E0FB-6DB6-E54C-81D1-EA6BC1242C3A}" type="slidenum">
              <a:rPr lang="en-US" altLang="ja-JP"/>
              <a:pPr eaLnBrk="1" hangingPunct="1"/>
              <a:t>20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5360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C32F4E-0644-AB49-99B1-280009F9B595}" type="slidenum">
              <a:rPr lang="en-US" altLang="ja-JP"/>
              <a:pPr eaLnBrk="1" hangingPunct="1"/>
              <a:t>22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462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3FA580E-A1B1-7349-BBA1-E33B0C9B9048}" type="slidenum">
              <a:rPr lang="en-US" altLang="ja-JP"/>
              <a:pPr eaLnBrk="1" hangingPunct="1"/>
              <a:t>23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66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1C3EB4A-D490-EA40-8AB9-FF8767C3459A}" type="slidenum">
              <a:rPr lang="en-US" altLang="ja-JP"/>
              <a:pPr eaLnBrk="1" hangingPunct="1"/>
              <a:t>24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77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268F7E-0B81-014D-9C25-036793A38700}" type="slidenum">
              <a:rPr lang="en-US" altLang="ja-JP"/>
              <a:pPr eaLnBrk="1" hangingPunct="1"/>
              <a:t>25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321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EE7CCDA-1F1C-3C40-9F62-7AD3EDB41E95}" type="slidenum">
              <a:rPr lang="ja-JP" altLang="en-US"/>
              <a:pPr eaLnBrk="1" hangingPunct="1"/>
              <a:t>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8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E29108-BA14-974B-8671-D31C4C5272EB}" type="slidenum">
              <a:rPr lang="en-US" altLang="ja-JP"/>
              <a:pPr eaLnBrk="1" hangingPunct="1"/>
              <a:t>26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974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190C7E-D2C1-7E4E-BB70-7B448458C2E5}" type="slidenum">
              <a:rPr lang="en-US" altLang="ja-JP"/>
              <a:pPr eaLnBrk="1" hangingPunct="1"/>
              <a:t>27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6077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D76B58E-7D59-6342-A8EE-67B99433D8D6}" type="slidenum">
              <a:rPr lang="en-US" altLang="ja-JP"/>
              <a:pPr eaLnBrk="1" hangingPunct="1"/>
              <a:t>28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617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7928D9A-1BC0-2D4F-A4EC-2FEB84B3DEC6}" type="slidenum">
              <a:rPr lang="en-US" altLang="ja-JP"/>
              <a:pPr eaLnBrk="1" hangingPunct="1"/>
              <a:t>29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21D0B7D-7D95-6B48-B51A-9934F8294F47}" type="slidenum">
              <a:rPr lang="en-US" altLang="ja-JP"/>
              <a:pPr eaLnBrk="1" hangingPunct="1"/>
              <a:t>3</a:t>
            </a:fld>
            <a:endParaRPr lang="en-US" altLang="ja-JP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B2351C-2441-464D-AB08-FF8F053C416E}" type="slidenum">
              <a:rPr lang="en-US" altLang="ja-JP"/>
              <a:pPr eaLnBrk="1" hangingPunct="1"/>
              <a:t>4</a:t>
            </a:fld>
            <a:endParaRPr lang="en-US" altLang="ja-JP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97CA96-5C7D-624C-AA0D-176A208A2B9E}" type="slidenum">
              <a:rPr lang="en-US" altLang="ja-JP"/>
              <a:pPr eaLnBrk="1" hangingPunct="1"/>
              <a:t>5</a:t>
            </a:fld>
            <a:endParaRPr lang="en-US" altLang="ja-JP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361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CE6AEF5-4C2F-AC4C-8FC7-60424E408BFA}" type="slidenum">
              <a:rPr lang="en-US" altLang="ja-JP"/>
              <a:pPr eaLnBrk="1" hangingPunct="1"/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BF4E29-B2F4-814E-996A-05F730D890FE}" type="slidenum">
              <a:rPr lang="en-US" altLang="ja-JP"/>
              <a:pPr eaLnBrk="1" hangingPunct="1"/>
              <a:t>7</a:t>
            </a:fld>
            <a:endParaRPr lang="en-US" altLang="ja-JP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68" tIns="46584" rIns="93168" bIns="46584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824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3C6608-5785-8046-A7CD-F251BF6C9B13}" type="slidenum">
              <a:rPr lang="en-US" altLang="ja-JP"/>
              <a:pPr eaLnBrk="1" hangingPunct="1"/>
              <a:t>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5711B5-DFB6-1D47-89D5-A28D1F0F44E4}" type="slidenum">
              <a:rPr lang="en-US" altLang="ja-JP"/>
              <a:pPr eaLnBrk="1" hangingPunct="1"/>
              <a:t>9</a:t>
            </a:fld>
            <a:endParaRPr lang="en-US" altLang="ja-JP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FAC62-D067-AE49-BEF7-34DDD3D5C0C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3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2F033-192F-624F-A9D4-1D248D13618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400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189A0-AE46-B448-923E-ADFFB4E9986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38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589B9-164E-E143-8E6A-BA5225C39D8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189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57F66-4686-DA49-8169-FD9095B0C3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4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BD005-E012-D343-9622-9D2A27A5E0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00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1FA75-8EF1-7C4E-BE3A-DFAE4D19092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783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3DDED-99EA-2642-B318-D91884C028F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42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0EDAF-AF3A-6942-BA52-E2747D204BC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3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C6F56-A9AE-164E-92F7-4CD1EE7155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4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CCFF8-35F0-7E4F-9A99-A35917B2EF8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051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DC3D6EE-D7C3-544B-8FCC-C83A0759592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tiff"/><Relationship Id="rId7" Type="http://schemas.openxmlformats.org/officeDocument/2006/relationships/image" Target="../media/image24.tiff"/><Relationship Id="rId8" Type="http://schemas.openxmlformats.org/officeDocument/2006/relationships/image" Target="../media/image25.tiff"/><Relationship Id="rId9" Type="http://schemas.openxmlformats.org/officeDocument/2006/relationships/image" Target="../media/image26.tiff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角丸四角形 328"/>
          <p:cNvSpPr/>
          <p:nvPr/>
        </p:nvSpPr>
        <p:spPr>
          <a:xfrm>
            <a:off x="3352800" y="24384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30" name="角丸四角形 329"/>
          <p:cNvSpPr/>
          <p:nvPr/>
        </p:nvSpPr>
        <p:spPr>
          <a:xfrm>
            <a:off x="3429000" y="4038600"/>
            <a:ext cx="4038600" cy="1219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3552825" y="3611563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/>
              <a:t>初期モデル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/>
              <a:t>DODDLE-OWL</a:t>
            </a:r>
            <a:r>
              <a:rPr lang="ja-JP" altLang="en-US"/>
              <a:t>のシステムフロー</a:t>
            </a:r>
          </a:p>
        </p:txBody>
      </p:sp>
      <p:grpSp>
        <p:nvGrpSpPr>
          <p:cNvPr id="48134" name="Group 4"/>
          <p:cNvGrpSpPr>
            <a:grpSpLocks/>
          </p:cNvGrpSpPr>
          <p:nvPr/>
        </p:nvGrpSpPr>
        <p:grpSpPr bwMode="auto">
          <a:xfrm>
            <a:off x="7693025" y="2894013"/>
            <a:ext cx="788988" cy="731837"/>
            <a:chOff x="249" y="2118"/>
            <a:chExt cx="788" cy="855"/>
          </a:xfrm>
        </p:grpSpPr>
        <p:grpSp>
          <p:nvGrpSpPr>
            <p:cNvPr id="48411" name="Group 5"/>
            <p:cNvGrpSpPr>
              <a:grpSpLocks/>
            </p:cNvGrpSpPr>
            <p:nvPr/>
          </p:nvGrpSpPr>
          <p:grpSpPr bwMode="auto">
            <a:xfrm>
              <a:off x="249" y="2118"/>
              <a:ext cx="652" cy="722"/>
              <a:chOff x="4785" y="2563"/>
              <a:chExt cx="912" cy="912"/>
            </a:xfrm>
          </p:grpSpPr>
          <p:sp>
            <p:nvSpPr>
              <p:cNvPr id="48442" name="Rectangle 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443" name="Rectangle 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48444" name="Line 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5" name="Line 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6" name="Line 1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7" name="Line 1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8" name="Line 1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9" name="Line 1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50" name="Line 1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48412" name="Group 15"/>
            <p:cNvGrpSpPr>
              <a:grpSpLocks/>
            </p:cNvGrpSpPr>
            <p:nvPr/>
          </p:nvGrpSpPr>
          <p:grpSpPr bwMode="auto">
            <a:xfrm>
              <a:off x="294" y="2164"/>
              <a:ext cx="652" cy="722"/>
              <a:chOff x="4785" y="2563"/>
              <a:chExt cx="912" cy="912"/>
            </a:xfrm>
          </p:grpSpPr>
          <p:sp>
            <p:nvSpPr>
              <p:cNvPr id="48433" name="Rectangle 1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434" name="Rectangle 1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48435" name="Line 1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6" name="Line 1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7" name="Line 2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8" name="Line 2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9" name="Line 2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0" name="Line 2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1" name="Line 2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48413" name="Group 25"/>
            <p:cNvGrpSpPr>
              <a:grpSpLocks/>
            </p:cNvGrpSpPr>
            <p:nvPr/>
          </p:nvGrpSpPr>
          <p:grpSpPr bwMode="auto">
            <a:xfrm>
              <a:off x="340" y="2205"/>
              <a:ext cx="652" cy="722"/>
              <a:chOff x="4785" y="2563"/>
              <a:chExt cx="912" cy="912"/>
            </a:xfrm>
          </p:grpSpPr>
          <p:sp>
            <p:nvSpPr>
              <p:cNvPr id="48424" name="Rectangle 2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425" name="Rectangle 2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48426" name="Line 2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7" name="Line 2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8" name="Line 3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9" name="Line 3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0" name="Line 3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1" name="Line 3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2" name="Line 3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48414" name="Group 35"/>
            <p:cNvGrpSpPr>
              <a:grpSpLocks/>
            </p:cNvGrpSpPr>
            <p:nvPr/>
          </p:nvGrpSpPr>
          <p:grpSpPr bwMode="auto">
            <a:xfrm>
              <a:off x="385" y="2251"/>
              <a:ext cx="652" cy="722"/>
              <a:chOff x="4785" y="2563"/>
              <a:chExt cx="912" cy="912"/>
            </a:xfrm>
          </p:grpSpPr>
          <p:sp>
            <p:nvSpPr>
              <p:cNvPr id="48415" name="Rectangle 3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416" name="Rectangle 3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48417" name="Line 3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18" name="Line 3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19" name="Line 4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0" name="Line 4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1" name="Line 4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2" name="Line 4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3" name="Line 4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</p:grpSp>
      <p:sp>
        <p:nvSpPr>
          <p:cNvPr id="48135" name="Line 45"/>
          <p:cNvSpPr>
            <a:spLocks noChangeShapeType="1"/>
          </p:cNvSpPr>
          <p:nvPr/>
        </p:nvSpPr>
        <p:spPr bwMode="auto">
          <a:xfrm flipH="1" flipV="1">
            <a:off x="7072313" y="2830513"/>
            <a:ext cx="620712" cy="4651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36" name="Text Box 46"/>
          <p:cNvSpPr txBox="1">
            <a:spLocks noChangeArrowheads="1"/>
          </p:cNvSpPr>
          <p:nvPr/>
        </p:nvSpPr>
        <p:spPr bwMode="auto">
          <a:xfrm>
            <a:off x="3889375" y="4873625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000"/>
          </a:p>
        </p:txBody>
      </p:sp>
      <p:sp>
        <p:nvSpPr>
          <p:cNvPr id="48137" name="Text Box 47"/>
          <p:cNvSpPr txBox="1">
            <a:spLocks noChangeArrowheads="1"/>
          </p:cNvSpPr>
          <p:nvPr/>
        </p:nvSpPr>
        <p:spPr bwMode="auto">
          <a:xfrm>
            <a:off x="6472238" y="5741988"/>
            <a:ext cx="96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/>
              <a:t>概念仕様</a:t>
            </a:r>
          </a:p>
          <a:p>
            <a:pPr algn="ctr" eaLnBrk="1" hangingPunct="1"/>
            <a:r>
              <a:rPr lang="ja-JP" altLang="en-US" sz="1200" b="1"/>
              <a:t>テンプレート</a:t>
            </a:r>
          </a:p>
        </p:txBody>
      </p:sp>
      <p:sp>
        <p:nvSpPr>
          <p:cNvPr id="48138" name="Line 48"/>
          <p:cNvSpPr>
            <a:spLocks noChangeShapeType="1"/>
          </p:cNvSpPr>
          <p:nvPr/>
        </p:nvSpPr>
        <p:spPr bwMode="auto">
          <a:xfrm rot="1185231" flipH="1">
            <a:off x="7061200" y="3171825"/>
            <a:ext cx="420688" cy="13112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8139" name="グループ化 325"/>
          <p:cNvGrpSpPr>
            <a:grpSpLocks/>
          </p:cNvGrpSpPr>
          <p:nvPr/>
        </p:nvGrpSpPr>
        <p:grpSpPr bwMode="auto">
          <a:xfrm>
            <a:off x="2286000" y="5410200"/>
            <a:ext cx="1371600" cy="1354138"/>
            <a:chOff x="1143000" y="5410200"/>
            <a:chExt cx="1371600" cy="1353498"/>
          </a:xfrm>
        </p:grpSpPr>
        <p:pic>
          <p:nvPicPr>
            <p:cNvPr id="4840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5410200"/>
              <a:ext cx="1371600" cy="135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10" name="Text Box 51"/>
            <p:cNvSpPr txBox="1">
              <a:spLocks noChangeArrowheads="1"/>
            </p:cNvSpPr>
            <p:nvPr/>
          </p:nvSpPr>
          <p:spPr bwMode="auto">
            <a:xfrm>
              <a:off x="1295400" y="5867400"/>
              <a:ext cx="1120847" cy="580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1600" b="1">
                  <a:solidFill>
                    <a:srgbClr val="FF0000"/>
                  </a:solidFill>
                </a:rPr>
                <a:t>視覚化</a:t>
              </a:r>
            </a:p>
            <a:p>
              <a:pPr algn="ctr" eaLnBrk="1" hangingPunct="1"/>
              <a:r>
                <a:rPr lang="ja-JP" altLang="en-US" sz="1600" b="1">
                  <a:solidFill>
                    <a:srgbClr val="FF0000"/>
                  </a:solidFill>
                </a:rPr>
                <a:t>モジュール</a:t>
              </a:r>
            </a:p>
          </p:txBody>
        </p:sp>
      </p:grpSp>
      <p:sp>
        <p:nvSpPr>
          <p:cNvPr id="39946" name="AutoShape 52"/>
          <p:cNvSpPr>
            <a:spLocks noChangeArrowheads="1"/>
          </p:cNvSpPr>
          <p:nvPr/>
        </p:nvSpPr>
        <p:spPr bwMode="auto">
          <a:xfrm>
            <a:off x="3559175" y="6105525"/>
            <a:ext cx="1238250" cy="282575"/>
          </a:xfrm>
          <a:prstGeom prst="leftRightArrow">
            <a:avLst>
              <a:gd name="adj1" fmla="val 45611"/>
              <a:gd name="adj2" fmla="val 88837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39947" name="AutoShape 53"/>
          <p:cNvSpPr>
            <a:spLocks noChangeArrowheads="1"/>
          </p:cNvSpPr>
          <p:nvPr/>
        </p:nvSpPr>
        <p:spPr bwMode="auto">
          <a:xfrm>
            <a:off x="4583113" y="2749550"/>
            <a:ext cx="331787" cy="239713"/>
          </a:xfrm>
          <a:prstGeom prst="leftArrow">
            <a:avLst>
              <a:gd name="adj1" fmla="val 38796"/>
              <a:gd name="adj2" fmla="val 72966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8142" name="Group 54"/>
          <p:cNvGrpSpPr>
            <a:grpSpLocks/>
          </p:cNvGrpSpPr>
          <p:nvPr/>
        </p:nvGrpSpPr>
        <p:grpSpPr bwMode="auto">
          <a:xfrm>
            <a:off x="4811713" y="5926138"/>
            <a:ext cx="1387475" cy="638175"/>
            <a:chOff x="2381" y="3488"/>
            <a:chExt cx="1451" cy="832"/>
          </a:xfrm>
        </p:grpSpPr>
        <p:grpSp>
          <p:nvGrpSpPr>
            <p:cNvPr id="48351" name="Group 55"/>
            <p:cNvGrpSpPr>
              <a:grpSpLocks/>
            </p:cNvGrpSpPr>
            <p:nvPr/>
          </p:nvGrpSpPr>
          <p:grpSpPr bwMode="auto">
            <a:xfrm>
              <a:off x="2381" y="3488"/>
              <a:ext cx="1451" cy="832"/>
              <a:chOff x="2200" y="3488"/>
              <a:chExt cx="1451" cy="832"/>
            </a:xfrm>
          </p:grpSpPr>
          <p:sp>
            <p:nvSpPr>
              <p:cNvPr id="48384" name="Oval 56"/>
              <p:cNvSpPr>
                <a:spLocks noChangeArrowheads="1"/>
              </p:cNvSpPr>
              <p:nvPr/>
            </p:nvSpPr>
            <p:spPr bwMode="auto">
              <a:xfrm>
                <a:off x="2200" y="3493"/>
                <a:ext cx="1451" cy="8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grpSp>
            <p:nvGrpSpPr>
              <p:cNvPr id="48385" name="Group 57"/>
              <p:cNvGrpSpPr>
                <a:grpSpLocks/>
              </p:cNvGrpSpPr>
              <p:nvPr/>
            </p:nvGrpSpPr>
            <p:grpSpPr bwMode="auto">
              <a:xfrm>
                <a:off x="2396" y="3488"/>
                <a:ext cx="1028" cy="759"/>
                <a:chOff x="4377" y="3102"/>
                <a:chExt cx="968" cy="668"/>
              </a:xfrm>
            </p:grpSpPr>
            <p:sp>
              <p:nvSpPr>
                <p:cNvPr id="48386" name="Oval 58"/>
                <p:cNvSpPr>
                  <a:spLocks noChangeArrowheads="1"/>
                </p:cNvSpPr>
                <p:nvPr/>
              </p:nvSpPr>
              <p:spPr bwMode="auto">
                <a:xfrm>
                  <a:off x="4787" y="3102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48387" name="Oval 59"/>
                <p:cNvSpPr>
                  <a:spLocks noChangeArrowheads="1"/>
                </p:cNvSpPr>
                <p:nvPr/>
              </p:nvSpPr>
              <p:spPr bwMode="auto">
                <a:xfrm>
                  <a:off x="4940" y="3253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48388" name="Oval 60"/>
                <p:cNvSpPr>
                  <a:spLocks noChangeArrowheads="1"/>
                </p:cNvSpPr>
                <p:nvPr/>
              </p:nvSpPr>
              <p:spPr bwMode="auto">
                <a:xfrm>
                  <a:off x="5103" y="3402"/>
                  <a:ext cx="97" cy="55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48389" name="Oval 61"/>
                <p:cNvSpPr>
                  <a:spLocks noChangeArrowheads="1"/>
                </p:cNvSpPr>
                <p:nvPr/>
              </p:nvSpPr>
              <p:spPr bwMode="auto">
                <a:xfrm>
                  <a:off x="5248" y="3542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390" name="AutoShape 62"/>
                <p:cNvCxnSpPr>
                  <a:cxnSpLocks noChangeShapeType="1"/>
                  <a:stCxn id="48387" idx="0"/>
                  <a:endCxn id="48386" idx="4"/>
                </p:cNvCxnSpPr>
                <p:nvPr/>
              </p:nvCxnSpPr>
              <p:spPr bwMode="auto">
                <a:xfrm flipH="1" flipV="1">
                  <a:off x="4836" y="3158"/>
                  <a:ext cx="153" cy="95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91" name="AutoShape 63"/>
                <p:cNvCxnSpPr>
                  <a:cxnSpLocks noChangeShapeType="1"/>
                  <a:stCxn id="48388" idx="0"/>
                  <a:endCxn id="48387" idx="4"/>
                </p:cNvCxnSpPr>
                <p:nvPr/>
              </p:nvCxnSpPr>
              <p:spPr bwMode="auto">
                <a:xfrm flipH="1" flipV="1">
                  <a:off x="4989" y="3309"/>
                  <a:ext cx="163" cy="93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92" name="AutoShape 64"/>
                <p:cNvCxnSpPr>
                  <a:cxnSpLocks noChangeShapeType="1"/>
                  <a:stCxn id="48389" idx="0"/>
                  <a:endCxn id="48388" idx="4"/>
                </p:cNvCxnSpPr>
                <p:nvPr/>
              </p:nvCxnSpPr>
              <p:spPr bwMode="auto">
                <a:xfrm flipH="1" flipV="1">
                  <a:off x="5152" y="3457"/>
                  <a:ext cx="145" cy="85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393" name="Oval 65"/>
                <p:cNvSpPr>
                  <a:spLocks noChangeArrowheads="1"/>
                </p:cNvSpPr>
                <p:nvPr/>
              </p:nvSpPr>
              <p:spPr bwMode="auto">
                <a:xfrm>
                  <a:off x="4649" y="3246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48394" name="Oval 66"/>
                <p:cNvSpPr>
                  <a:spLocks noChangeArrowheads="1"/>
                </p:cNvSpPr>
                <p:nvPr/>
              </p:nvSpPr>
              <p:spPr bwMode="auto">
                <a:xfrm>
                  <a:off x="4787" y="3381"/>
                  <a:ext cx="97" cy="55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395" name="AutoShape 67"/>
                <p:cNvCxnSpPr>
                  <a:cxnSpLocks noChangeShapeType="1"/>
                  <a:stCxn id="48393" idx="0"/>
                  <a:endCxn id="48386" idx="4"/>
                </p:cNvCxnSpPr>
                <p:nvPr/>
              </p:nvCxnSpPr>
              <p:spPr bwMode="auto">
                <a:xfrm flipV="1">
                  <a:off x="4698" y="3158"/>
                  <a:ext cx="138" cy="88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96" name="AutoShape 68"/>
                <p:cNvCxnSpPr>
                  <a:cxnSpLocks noChangeShapeType="1"/>
                  <a:stCxn id="48394" idx="0"/>
                  <a:endCxn id="48393" idx="4"/>
                </p:cNvCxnSpPr>
                <p:nvPr/>
              </p:nvCxnSpPr>
              <p:spPr bwMode="auto">
                <a:xfrm flipH="1" flipV="1">
                  <a:off x="4698" y="3302"/>
                  <a:ext cx="138" cy="79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397" name="Oval 69"/>
                <p:cNvSpPr>
                  <a:spLocks noChangeArrowheads="1"/>
                </p:cNvSpPr>
                <p:nvPr/>
              </p:nvSpPr>
              <p:spPr bwMode="auto">
                <a:xfrm>
                  <a:off x="4513" y="3386"/>
                  <a:ext cx="97" cy="55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398" name="AutoShape 70"/>
                <p:cNvCxnSpPr>
                  <a:cxnSpLocks noChangeShapeType="1"/>
                  <a:stCxn id="48397" idx="0"/>
                  <a:endCxn id="48393" idx="4"/>
                </p:cNvCxnSpPr>
                <p:nvPr/>
              </p:nvCxnSpPr>
              <p:spPr bwMode="auto">
                <a:xfrm flipV="1">
                  <a:off x="4562" y="3302"/>
                  <a:ext cx="136" cy="84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399" name="Oval 71"/>
                <p:cNvSpPr>
                  <a:spLocks noChangeArrowheads="1"/>
                </p:cNvSpPr>
                <p:nvPr/>
              </p:nvSpPr>
              <p:spPr bwMode="auto">
                <a:xfrm>
                  <a:off x="4975" y="3550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0" name="AutoShape 72"/>
                <p:cNvCxnSpPr>
                  <a:cxnSpLocks noChangeShapeType="1"/>
                  <a:stCxn id="48399" idx="0"/>
                  <a:endCxn id="48388" idx="4"/>
                </p:cNvCxnSpPr>
                <p:nvPr/>
              </p:nvCxnSpPr>
              <p:spPr bwMode="auto">
                <a:xfrm flipV="1">
                  <a:off x="5024" y="3457"/>
                  <a:ext cx="128" cy="93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401" name="Oval 73"/>
                <p:cNvSpPr>
                  <a:spLocks noChangeArrowheads="1"/>
                </p:cNvSpPr>
                <p:nvPr/>
              </p:nvSpPr>
              <p:spPr bwMode="auto">
                <a:xfrm>
                  <a:off x="4865" y="3702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2" name="AutoShape 74"/>
                <p:cNvCxnSpPr>
                  <a:cxnSpLocks noChangeShapeType="1"/>
                  <a:stCxn id="48401" idx="0"/>
                  <a:endCxn id="48399" idx="4"/>
                </p:cNvCxnSpPr>
                <p:nvPr/>
              </p:nvCxnSpPr>
              <p:spPr bwMode="auto">
                <a:xfrm flipV="1">
                  <a:off x="4914" y="3606"/>
                  <a:ext cx="110" cy="96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403" name="Oval 75"/>
                <p:cNvSpPr>
                  <a:spLocks noChangeArrowheads="1"/>
                </p:cNvSpPr>
                <p:nvPr/>
              </p:nvSpPr>
              <p:spPr bwMode="auto">
                <a:xfrm>
                  <a:off x="5103" y="3714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4" name="AutoShape 76"/>
                <p:cNvCxnSpPr>
                  <a:cxnSpLocks noChangeShapeType="1"/>
                  <a:stCxn id="48403" idx="0"/>
                  <a:endCxn id="48399" idx="4"/>
                </p:cNvCxnSpPr>
                <p:nvPr/>
              </p:nvCxnSpPr>
              <p:spPr bwMode="auto">
                <a:xfrm flipH="1" flipV="1">
                  <a:off x="5024" y="3606"/>
                  <a:ext cx="128" cy="108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405" name="Oval 77"/>
                <p:cNvSpPr>
                  <a:spLocks noChangeArrowheads="1"/>
                </p:cNvSpPr>
                <p:nvPr/>
              </p:nvSpPr>
              <p:spPr bwMode="auto">
                <a:xfrm>
                  <a:off x="4377" y="3521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6" name="AutoShape 78"/>
                <p:cNvCxnSpPr>
                  <a:cxnSpLocks noChangeShapeType="1"/>
                  <a:stCxn id="48405" idx="0"/>
                  <a:endCxn id="48397" idx="4"/>
                </p:cNvCxnSpPr>
                <p:nvPr/>
              </p:nvCxnSpPr>
              <p:spPr bwMode="auto">
                <a:xfrm flipV="1">
                  <a:off x="4426" y="3441"/>
                  <a:ext cx="136" cy="80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407" name="Oval 79"/>
                <p:cNvSpPr>
                  <a:spLocks noChangeArrowheads="1"/>
                </p:cNvSpPr>
                <p:nvPr/>
              </p:nvSpPr>
              <p:spPr bwMode="auto">
                <a:xfrm>
                  <a:off x="4649" y="3521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8" name="AutoShape 80"/>
                <p:cNvCxnSpPr>
                  <a:cxnSpLocks noChangeShapeType="1"/>
                  <a:stCxn id="48407" idx="0"/>
                  <a:endCxn id="48397" idx="4"/>
                </p:cNvCxnSpPr>
                <p:nvPr/>
              </p:nvCxnSpPr>
              <p:spPr bwMode="auto">
                <a:xfrm flipH="1" flipV="1">
                  <a:off x="4562" y="3441"/>
                  <a:ext cx="136" cy="80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352" name="Group 81"/>
            <p:cNvGrpSpPr>
              <a:grpSpLocks/>
            </p:cNvGrpSpPr>
            <p:nvPr/>
          </p:nvGrpSpPr>
          <p:grpSpPr bwMode="auto">
            <a:xfrm>
              <a:off x="2472" y="3974"/>
              <a:ext cx="182" cy="181"/>
              <a:chOff x="4232" y="3505"/>
              <a:chExt cx="221" cy="299"/>
            </a:xfrm>
          </p:grpSpPr>
          <p:sp>
            <p:nvSpPr>
              <p:cNvPr id="48374" name="Line 82"/>
              <p:cNvSpPr>
                <a:spLocks noChangeShapeType="1"/>
              </p:cNvSpPr>
              <p:nvPr/>
            </p:nvSpPr>
            <p:spPr bwMode="auto">
              <a:xfrm>
                <a:off x="4232" y="353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5" name="Oval 83"/>
              <p:cNvSpPr>
                <a:spLocks noChangeArrowheads="1"/>
              </p:cNvSpPr>
              <p:nvPr/>
            </p:nvSpPr>
            <p:spPr bwMode="auto">
              <a:xfrm>
                <a:off x="4377" y="3505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76" name="Line 84"/>
              <p:cNvSpPr>
                <a:spLocks noChangeShapeType="1"/>
              </p:cNvSpPr>
              <p:nvPr/>
            </p:nvSpPr>
            <p:spPr bwMode="auto">
              <a:xfrm>
                <a:off x="4232" y="3588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7" name="Oval 85"/>
              <p:cNvSpPr>
                <a:spLocks noChangeArrowheads="1"/>
              </p:cNvSpPr>
              <p:nvPr/>
            </p:nvSpPr>
            <p:spPr bwMode="auto">
              <a:xfrm>
                <a:off x="4377" y="3561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78" name="Line 86"/>
              <p:cNvSpPr>
                <a:spLocks noChangeShapeType="1"/>
              </p:cNvSpPr>
              <p:nvPr/>
            </p:nvSpPr>
            <p:spPr bwMode="auto">
              <a:xfrm>
                <a:off x="4232" y="3651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9" name="Oval 87"/>
              <p:cNvSpPr>
                <a:spLocks noChangeArrowheads="1"/>
              </p:cNvSpPr>
              <p:nvPr/>
            </p:nvSpPr>
            <p:spPr bwMode="auto">
              <a:xfrm>
                <a:off x="4377" y="3623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80" name="Line 88"/>
              <p:cNvSpPr>
                <a:spLocks noChangeShapeType="1"/>
              </p:cNvSpPr>
              <p:nvPr/>
            </p:nvSpPr>
            <p:spPr bwMode="auto">
              <a:xfrm>
                <a:off x="4232" y="371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81" name="Oval 89"/>
              <p:cNvSpPr>
                <a:spLocks noChangeArrowheads="1"/>
              </p:cNvSpPr>
              <p:nvPr/>
            </p:nvSpPr>
            <p:spPr bwMode="auto">
              <a:xfrm>
                <a:off x="4377" y="3686"/>
                <a:ext cx="76" cy="5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82" name="Line 90"/>
              <p:cNvSpPr>
                <a:spLocks noChangeShapeType="1"/>
              </p:cNvSpPr>
              <p:nvPr/>
            </p:nvSpPr>
            <p:spPr bwMode="auto">
              <a:xfrm>
                <a:off x="4232" y="3775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83" name="Oval 91"/>
              <p:cNvSpPr>
                <a:spLocks noChangeArrowheads="1"/>
              </p:cNvSpPr>
              <p:nvPr/>
            </p:nvSpPr>
            <p:spPr bwMode="auto">
              <a:xfrm>
                <a:off x="4377" y="3748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48353" name="Group 92"/>
            <p:cNvGrpSpPr>
              <a:grpSpLocks/>
            </p:cNvGrpSpPr>
            <p:nvPr/>
          </p:nvGrpSpPr>
          <p:grpSpPr bwMode="auto">
            <a:xfrm>
              <a:off x="3334" y="3974"/>
              <a:ext cx="182" cy="105"/>
              <a:chOff x="3352" y="3485"/>
              <a:chExt cx="221" cy="174"/>
            </a:xfrm>
          </p:grpSpPr>
          <p:sp>
            <p:nvSpPr>
              <p:cNvPr id="48368" name="Line 93"/>
              <p:cNvSpPr>
                <a:spLocks noChangeShapeType="1"/>
              </p:cNvSpPr>
              <p:nvPr/>
            </p:nvSpPr>
            <p:spPr bwMode="auto">
              <a:xfrm>
                <a:off x="3352" y="351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9" name="Oval 94"/>
              <p:cNvSpPr>
                <a:spLocks noChangeArrowheads="1"/>
              </p:cNvSpPr>
              <p:nvPr/>
            </p:nvSpPr>
            <p:spPr bwMode="auto">
              <a:xfrm>
                <a:off x="3497" y="3485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70" name="Line 95"/>
              <p:cNvSpPr>
                <a:spLocks noChangeShapeType="1"/>
              </p:cNvSpPr>
              <p:nvPr/>
            </p:nvSpPr>
            <p:spPr bwMode="auto">
              <a:xfrm>
                <a:off x="3352" y="3568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1" name="Oval 96"/>
              <p:cNvSpPr>
                <a:spLocks noChangeArrowheads="1"/>
              </p:cNvSpPr>
              <p:nvPr/>
            </p:nvSpPr>
            <p:spPr bwMode="auto">
              <a:xfrm>
                <a:off x="3497" y="3541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72" name="Line 97"/>
              <p:cNvSpPr>
                <a:spLocks noChangeShapeType="1"/>
              </p:cNvSpPr>
              <p:nvPr/>
            </p:nvSpPr>
            <p:spPr bwMode="auto">
              <a:xfrm>
                <a:off x="3352" y="3631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3" name="Oval 98"/>
              <p:cNvSpPr>
                <a:spLocks noChangeArrowheads="1"/>
              </p:cNvSpPr>
              <p:nvPr/>
            </p:nvSpPr>
            <p:spPr bwMode="auto">
              <a:xfrm>
                <a:off x="3497" y="3603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48354" name="Group 99"/>
            <p:cNvGrpSpPr>
              <a:grpSpLocks/>
            </p:cNvGrpSpPr>
            <p:nvPr/>
          </p:nvGrpSpPr>
          <p:grpSpPr bwMode="auto">
            <a:xfrm>
              <a:off x="2880" y="3793"/>
              <a:ext cx="182" cy="105"/>
              <a:chOff x="3352" y="3485"/>
              <a:chExt cx="221" cy="174"/>
            </a:xfrm>
          </p:grpSpPr>
          <p:sp>
            <p:nvSpPr>
              <p:cNvPr id="48362" name="Line 100"/>
              <p:cNvSpPr>
                <a:spLocks noChangeShapeType="1"/>
              </p:cNvSpPr>
              <p:nvPr/>
            </p:nvSpPr>
            <p:spPr bwMode="auto">
              <a:xfrm>
                <a:off x="3352" y="351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3" name="Oval 101"/>
              <p:cNvSpPr>
                <a:spLocks noChangeArrowheads="1"/>
              </p:cNvSpPr>
              <p:nvPr/>
            </p:nvSpPr>
            <p:spPr bwMode="auto">
              <a:xfrm>
                <a:off x="3497" y="3485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64" name="Line 102"/>
              <p:cNvSpPr>
                <a:spLocks noChangeShapeType="1"/>
              </p:cNvSpPr>
              <p:nvPr/>
            </p:nvSpPr>
            <p:spPr bwMode="auto">
              <a:xfrm>
                <a:off x="3352" y="3568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5" name="Oval 103"/>
              <p:cNvSpPr>
                <a:spLocks noChangeArrowheads="1"/>
              </p:cNvSpPr>
              <p:nvPr/>
            </p:nvSpPr>
            <p:spPr bwMode="auto">
              <a:xfrm>
                <a:off x="3497" y="3541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66" name="Line 104"/>
              <p:cNvSpPr>
                <a:spLocks noChangeShapeType="1"/>
              </p:cNvSpPr>
              <p:nvPr/>
            </p:nvSpPr>
            <p:spPr bwMode="auto">
              <a:xfrm>
                <a:off x="3352" y="3631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7" name="Oval 105"/>
              <p:cNvSpPr>
                <a:spLocks noChangeArrowheads="1"/>
              </p:cNvSpPr>
              <p:nvPr/>
            </p:nvSpPr>
            <p:spPr bwMode="auto">
              <a:xfrm>
                <a:off x="3497" y="3603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48355" name="Group 106"/>
            <p:cNvGrpSpPr>
              <a:grpSpLocks/>
            </p:cNvGrpSpPr>
            <p:nvPr/>
          </p:nvGrpSpPr>
          <p:grpSpPr bwMode="auto">
            <a:xfrm>
              <a:off x="3198" y="4156"/>
              <a:ext cx="182" cy="105"/>
              <a:chOff x="3352" y="3485"/>
              <a:chExt cx="221" cy="174"/>
            </a:xfrm>
          </p:grpSpPr>
          <p:sp>
            <p:nvSpPr>
              <p:cNvPr id="48356" name="Line 107"/>
              <p:cNvSpPr>
                <a:spLocks noChangeShapeType="1"/>
              </p:cNvSpPr>
              <p:nvPr/>
            </p:nvSpPr>
            <p:spPr bwMode="auto">
              <a:xfrm>
                <a:off x="3352" y="351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57" name="Oval 108"/>
              <p:cNvSpPr>
                <a:spLocks noChangeArrowheads="1"/>
              </p:cNvSpPr>
              <p:nvPr/>
            </p:nvSpPr>
            <p:spPr bwMode="auto">
              <a:xfrm>
                <a:off x="3497" y="3485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58" name="Line 109"/>
              <p:cNvSpPr>
                <a:spLocks noChangeShapeType="1"/>
              </p:cNvSpPr>
              <p:nvPr/>
            </p:nvSpPr>
            <p:spPr bwMode="auto">
              <a:xfrm>
                <a:off x="3352" y="3568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59" name="Oval 110"/>
              <p:cNvSpPr>
                <a:spLocks noChangeArrowheads="1"/>
              </p:cNvSpPr>
              <p:nvPr/>
            </p:nvSpPr>
            <p:spPr bwMode="auto">
              <a:xfrm>
                <a:off x="3497" y="3541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60" name="Line 111"/>
              <p:cNvSpPr>
                <a:spLocks noChangeShapeType="1"/>
              </p:cNvSpPr>
              <p:nvPr/>
            </p:nvSpPr>
            <p:spPr bwMode="auto">
              <a:xfrm>
                <a:off x="3352" y="3631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1" name="Oval 112"/>
              <p:cNvSpPr>
                <a:spLocks noChangeArrowheads="1"/>
              </p:cNvSpPr>
              <p:nvPr/>
            </p:nvSpPr>
            <p:spPr bwMode="auto">
              <a:xfrm>
                <a:off x="3497" y="3603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</p:grpSp>
      <p:sp>
        <p:nvSpPr>
          <p:cNvPr id="48143" name="Text Box 113"/>
          <p:cNvSpPr txBox="1">
            <a:spLocks noChangeArrowheads="1"/>
          </p:cNvSpPr>
          <p:nvPr/>
        </p:nvSpPr>
        <p:spPr bwMode="auto">
          <a:xfrm>
            <a:off x="4513263" y="6553200"/>
            <a:ext cx="2262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200" b="1">
                <a:solidFill>
                  <a:schemeClr val="accent2"/>
                </a:solidFill>
              </a:rPr>
              <a:t>領域オントロジー</a:t>
            </a:r>
            <a:r>
              <a:rPr lang="en-US" altLang="ja-JP" sz="1200" b="1">
                <a:solidFill>
                  <a:schemeClr val="accent2"/>
                </a:solidFill>
              </a:rPr>
              <a:t>(OWL</a:t>
            </a:r>
            <a:r>
              <a:rPr lang="ja-JP" altLang="en-US" sz="1200" b="1">
                <a:solidFill>
                  <a:schemeClr val="accent2"/>
                </a:solidFill>
              </a:rPr>
              <a:t>形式</a:t>
            </a:r>
            <a:r>
              <a:rPr lang="en-US" altLang="ja-JP" sz="12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8144" name="Text Box 114"/>
          <p:cNvSpPr txBox="1">
            <a:spLocks noChangeArrowheads="1"/>
          </p:cNvSpPr>
          <p:nvPr/>
        </p:nvSpPr>
        <p:spPr bwMode="auto">
          <a:xfrm>
            <a:off x="4503738" y="5627688"/>
            <a:ext cx="2001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>
                <a:solidFill>
                  <a:srgbClr val="FF3300"/>
                </a:solidFill>
              </a:rPr>
              <a:t>変換モジュール</a:t>
            </a:r>
          </a:p>
        </p:txBody>
      </p:sp>
      <p:sp>
        <p:nvSpPr>
          <p:cNvPr id="48145" name="Text Box 115"/>
          <p:cNvSpPr txBox="1">
            <a:spLocks noChangeArrowheads="1"/>
          </p:cNvSpPr>
          <p:nvPr/>
        </p:nvSpPr>
        <p:spPr bwMode="auto">
          <a:xfrm>
            <a:off x="3810000" y="5715000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/>
              <a:t>概念階層</a:t>
            </a:r>
          </a:p>
        </p:txBody>
      </p:sp>
      <p:sp>
        <p:nvSpPr>
          <p:cNvPr id="48146" name="AutoShape 116"/>
          <p:cNvSpPr>
            <a:spLocks noChangeArrowheads="1"/>
          </p:cNvSpPr>
          <p:nvPr/>
        </p:nvSpPr>
        <p:spPr bwMode="auto">
          <a:xfrm>
            <a:off x="2314575" y="2513013"/>
            <a:ext cx="671513" cy="476250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900" b="1"/>
              <a:t>EDR</a:t>
            </a:r>
          </a:p>
          <a:p>
            <a:pPr algn="ctr" eaLnBrk="1" hangingPunct="1"/>
            <a:r>
              <a:rPr lang="ja-JP" altLang="en-US" sz="900" b="1"/>
              <a:t>電子化辞書</a:t>
            </a:r>
          </a:p>
        </p:txBody>
      </p:sp>
      <p:sp>
        <p:nvSpPr>
          <p:cNvPr id="48147" name="AutoShape 117"/>
          <p:cNvSpPr>
            <a:spLocks noChangeArrowheads="1"/>
          </p:cNvSpPr>
          <p:nvPr/>
        </p:nvSpPr>
        <p:spPr bwMode="auto">
          <a:xfrm>
            <a:off x="2314575" y="2095500"/>
            <a:ext cx="671513" cy="384175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900" b="1"/>
              <a:t>WordNet</a:t>
            </a:r>
          </a:p>
        </p:txBody>
      </p:sp>
      <p:sp>
        <p:nvSpPr>
          <p:cNvPr id="48148" name="AutoShape 120"/>
          <p:cNvSpPr>
            <a:spLocks noChangeArrowheads="1"/>
          </p:cNvSpPr>
          <p:nvPr/>
        </p:nvSpPr>
        <p:spPr bwMode="auto">
          <a:xfrm>
            <a:off x="5999163" y="2751138"/>
            <a:ext cx="1077912" cy="2794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8000"/>
                </a:solidFill>
              </a:rPr>
              <a:t>関係</a:t>
            </a:r>
            <a:r>
              <a:rPr lang="ja-JP" altLang="en-US" sz="1400" b="1">
                <a:solidFill>
                  <a:srgbClr val="006600"/>
                </a:solidFill>
              </a:rPr>
              <a:t>構築</a:t>
            </a:r>
          </a:p>
        </p:txBody>
      </p:sp>
      <p:sp>
        <p:nvSpPr>
          <p:cNvPr id="48149" name="Text Box 121"/>
          <p:cNvSpPr txBox="1">
            <a:spLocks noChangeArrowheads="1"/>
          </p:cNvSpPr>
          <p:nvPr/>
        </p:nvSpPr>
        <p:spPr bwMode="auto">
          <a:xfrm>
            <a:off x="4167188" y="2406650"/>
            <a:ext cx="258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solidFill>
                  <a:srgbClr val="FF0000"/>
                </a:solidFill>
              </a:rPr>
              <a:t>オントロジー構築モジュール</a:t>
            </a:r>
          </a:p>
        </p:txBody>
      </p:sp>
      <p:sp>
        <p:nvSpPr>
          <p:cNvPr id="48150" name="Text Box 122"/>
          <p:cNvSpPr txBox="1">
            <a:spLocks noChangeArrowheads="1"/>
          </p:cNvSpPr>
          <p:nvPr/>
        </p:nvSpPr>
        <p:spPr bwMode="auto">
          <a:xfrm>
            <a:off x="6130925" y="3382963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/>
              <a:t>概念対集合</a:t>
            </a:r>
          </a:p>
        </p:txBody>
      </p:sp>
      <p:grpSp>
        <p:nvGrpSpPr>
          <p:cNvPr id="48151" name="Group 123"/>
          <p:cNvGrpSpPr>
            <a:grpSpLocks/>
          </p:cNvGrpSpPr>
          <p:nvPr/>
        </p:nvGrpSpPr>
        <p:grpSpPr bwMode="auto">
          <a:xfrm>
            <a:off x="4943475" y="2690813"/>
            <a:ext cx="688975" cy="357187"/>
            <a:chOff x="2517" y="799"/>
            <a:chExt cx="749" cy="363"/>
          </a:xfrm>
        </p:grpSpPr>
        <p:sp>
          <p:nvSpPr>
            <p:cNvPr id="48341" name="Oval 124"/>
            <p:cNvSpPr>
              <a:spLocks noChangeArrowheads="1"/>
            </p:cNvSpPr>
            <p:nvPr/>
          </p:nvSpPr>
          <p:spPr bwMode="auto">
            <a:xfrm>
              <a:off x="2517" y="799"/>
              <a:ext cx="749" cy="363"/>
            </a:xfrm>
            <a:prstGeom prst="ellips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grpSp>
          <p:nvGrpSpPr>
            <p:cNvPr id="48342" name="Group 125"/>
            <p:cNvGrpSpPr>
              <a:grpSpLocks/>
            </p:cNvGrpSpPr>
            <p:nvPr/>
          </p:nvGrpSpPr>
          <p:grpSpPr bwMode="auto">
            <a:xfrm>
              <a:off x="2608" y="855"/>
              <a:ext cx="546" cy="262"/>
              <a:chOff x="2562" y="845"/>
              <a:chExt cx="596" cy="306"/>
            </a:xfrm>
          </p:grpSpPr>
          <p:sp>
            <p:nvSpPr>
              <p:cNvPr id="48343" name="Oval 126"/>
              <p:cNvSpPr>
                <a:spLocks noChangeArrowheads="1"/>
              </p:cNvSpPr>
              <p:nvPr/>
            </p:nvSpPr>
            <p:spPr bwMode="auto">
              <a:xfrm>
                <a:off x="2783" y="890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4" name="Oval 127"/>
              <p:cNvSpPr>
                <a:spLocks noChangeArrowheads="1"/>
              </p:cNvSpPr>
              <p:nvPr/>
            </p:nvSpPr>
            <p:spPr bwMode="auto">
              <a:xfrm>
                <a:off x="2880" y="981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5" name="Oval 128"/>
              <p:cNvSpPr>
                <a:spLocks noChangeArrowheads="1"/>
              </p:cNvSpPr>
              <p:nvPr/>
            </p:nvSpPr>
            <p:spPr bwMode="auto">
              <a:xfrm>
                <a:off x="2919" y="84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6" name="Oval 129"/>
              <p:cNvSpPr>
                <a:spLocks noChangeArrowheads="1"/>
              </p:cNvSpPr>
              <p:nvPr/>
            </p:nvSpPr>
            <p:spPr bwMode="auto">
              <a:xfrm>
                <a:off x="3055" y="92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7" name="Oval 130"/>
              <p:cNvSpPr>
                <a:spLocks noChangeArrowheads="1"/>
              </p:cNvSpPr>
              <p:nvPr/>
            </p:nvSpPr>
            <p:spPr bwMode="auto">
              <a:xfrm>
                <a:off x="3061" y="101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8" name="Oval 131"/>
              <p:cNvSpPr>
                <a:spLocks noChangeArrowheads="1"/>
              </p:cNvSpPr>
              <p:nvPr/>
            </p:nvSpPr>
            <p:spPr bwMode="auto">
              <a:xfrm>
                <a:off x="2562" y="84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9" name="Oval 132"/>
              <p:cNvSpPr>
                <a:spLocks noChangeArrowheads="1"/>
              </p:cNvSpPr>
              <p:nvPr/>
            </p:nvSpPr>
            <p:spPr bwMode="auto">
              <a:xfrm>
                <a:off x="2653" y="970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50" name="Oval 133"/>
              <p:cNvSpPr>
                <a:spLocks noChangeArrowheads="1"/>
              </p:cNvSpPr>
              <p:nvPr/>
            </p:nvSpPr>
            <p:spPr bwMode="auto">
              <a:xfrm>
                <a:off x="2744" y="109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</p:grpSp>
      <p:sp>
        <p:nvSpPr>
          <p:cNvPr id="48152" name="AutoShape 134"/>
          <p:cNvSpPr>
            <a:spLocks noChangeArrowheads="1"/>
          </p:cNvSpPr>
          <p:nvPr/>
        </p:nvSpPr>
        <p:spPr bwMode="auto">
          <a:xfrm>
            <a:off x="3509963" y="2751138"/>
            <a:ext cx="1069975" cy="2794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階層構築</a:t>
            </a:r>
          </a:p>
        </p:txBody>
      </p:sp>
      <p:sp>
        <p:nvSpPr>
          <p:cNvPr id="48153" name="AutoShape 135"/>
          <p:cNvSpPr>
            <a:spLocks noChangeArrowheads="1"/>
          </p:cNvSpPr>
          <p:nvPr/>
        </p:nvSpPr>
        <p:spPr bwMode="auto">
          <a:xfrm>
            <a:off x="5632450" y="3063875"/>
            <a:ext cx="90011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相関ルール</a:t>
            </a:r>
          </a:p>
        </p:txBody>
      </p:sp>
      <p:sp>
        <p:nvSpPr>
          <p:cNvPr id="48154" name="AutoShape 136"/>
          <p:cNvSpPr>
            <a:spLocks noChangeArrowheads="1"/>
          </p:cNvSpPr>
          <p:nvPr/>
        </p:nvSpPr>
        <p:spPr bwMode="auto">
          <a:xfrm>
            <a:off x="6526213" y="3063875"/>
            <a:ext cx="904875" cy="22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000" b="1">
                <a:solidFill>
                  <a:srgbClr val="000066"/>
                </a:solidFill>
              </a:rPr>
              <a:t>WordSpace</a:t>
            </a:r>
          </a:p>
        </p:txBody>
      </p:sp>
      <p:sp>
        <p:nvSpPr>
          <p:cNvPr id="39962" name="AutoShape 137"/>
          <p:cNvSpPr>
            <a:spLocks noChangeArrowheads="1"/>
          </p:cNvSpPr>
          <p:nvPr/>
        </p:nvSpPr>
        <p:spPr bwMode="auto">
          <a:xfrm>
            <a:off x="5664200" y="2727325"/>
            <a:ext cx="334963" cy="231775"/>
          </a:xfrm>
          <a:prstGeom prst="rightArrow">
            <a:avLst>
              <a:gd name="adj1" fmla="val 49731"/>
              <a:gd name="adj2" fmla="val 65837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56" name="AutoShape 139"/>
          <p:cNvSpPr>
            <a:spLocks noChangeArrowheads="1"/>
          </p:cNvSpPr>
          <p:nvPr/>
        </p:nvSpPr>
        <p:spPr bwMode="auto">
          <a:xfrm>
            <a:off x="914400" y="2133600"/>
            <a:ext cx="838200" cy="685800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900" b="1"/>
              <a:t>既存</a:t>
            </a:r>
            <a:r>
              <a:rPr lang="en-US" altLang="ja-JP" sz="900" b="1"/>
              <a:t>OWL</a:t>
            </a:r>
          </a:p>
          <a:p>
            <a:pPr algn="ctr" eaLnBrk="1" hangingPunct="1"/>
            <a:r>
              <a:rPr lang="ja-JP" altLang="en-US" sz="900" b="1"/>
              <a:t>オントロジー</a:t>
            </a:r>
          </a:p>
        </p:txBody>
      </p:sp>
      <p:sp>
        <p:nvSpPr>
          <p:cNvPr id="48157" name="Text Box 141"/>
          <p:cNvSpPr txBox="1">
            <a:spLocks noChangeArrowheads="1"/>
          </p:cNvSpPr>
          <p:nvPr/>
        </p:nvSpPr>
        <p:spPr bwMode="auto">
          <a:xfrm>
            <a:off x="3746500" y="4008438"/>
            <a:ext cx="3433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>
                <a:solidFill>
                  <a:srgbClr val="FF0000"/>
                </a:solidFill>
              </a:rPr>
              <a:t>オントロジー洗練モジュール</a:t>
            </a:r>
          </a:p>
        </p:txBody>
      </p:sp>
      <p:grpSp>
        <p:nvGrpSpPr>
          <p:cNvPr id="48158" name="Group 142"/>
          <p:cNvGrpSpPr>
            <a:grpSpLocks/>
          </p:cNvGrpSpPr>
          <p:nvPr/>
        </p:nvGrpSpPr>
        <p:grpSpPr bwMode="auto">
          <a:xfrm>
            <a:off x="4008438" y="4318000"/>
            <a:ext cx="801687" cy="544513"/>
            <a:chOff x="1610" y="2307"/>
            <a:chExt cx="646" cy="439"/>
          </a:xfrm>
        </p:grpSpPr>
        <p:sp>
          <p:nvSpPr>
            <p:cNvPr id="48316" name="Oval 143"/>
            <p:cNvSpPr>
              <a:spLocks noChangeArrowheads="1"/>
            </p:cNvSpPr>
            <p:nvPr/>
          </p:nvSpPr>
          <p:spPr bwMode="auto">
            <a:xfrm>
              <a:off x="1610" y="2307"/>
              <a:ext cx="646" cy="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grpSp>
          <p:nvGrpSpPr>
            <p:cNvPr id="48317" name="Group 144"/>
            <p:cNvGrpSpPr>
              <a:grpSpLocks/>
            </p:cNvGrpSpPr>
            <p:nvPr/>
          </p:nvGrpSpPr>
          <p:grpSpPr bwMode="auto">
            <a:xfrm>
              <a:off x="1650" y="2352"/>
              <a:ext cx="562" cy="394"/>
              <a:chOff x="4377" y="3102"/>
              <a:chExt cx="968" cy="668"/>
            </a:xfrm>
          </p:grpSpPr>
          <p:sp>
            <p:nvSpPr>
              <p:cNvPr id="48318" name="Oval 145"/>
              <p:cNvSpPr>
                <a:spLocks noChangeArrowheads="1"/>
              </p:cNvSpPr>
              <p:nvPr/>
            </p:nvSpPr>
            <p:spPr bwMode="auto">
              <a:xfrm>
                <a:off x="4787" y="3102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19" name="Oval 146"/>
              <p:cNvSpPr>
                <a:spLocks noChangeArrowheads="1"/>
              </p:cNvSpPr>
              <p:nvPr/>
            </p:nvSpPr>
            <p:spPr bwMode="auto">
              <a:xfrm>
                <a:off x="4940" y="3253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20" name="Oval 147"/>
              <p:cNvSpPr>
                <a:spLocks noChangeArrowheads="1"/>
              </p:cNvSpPr>
              <p:nvPr/>
            </p:nvSpPr>
            <p:spPr bwMode="auto">
              <a:xfrm>
                <a:off x="5103" y="3402"/>
                <a:ext cx="97" cy="5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21" name="Oval 148"/>
              <p:cNvSpPr>
                <a:spLocks noChangeArrowheads="1"/>
              </p:cNvSpPr>
              <p:nvPr/>
            </p:nvSpPr>
            <p:spPr bwMode="auto">
              <a:xfrm>
                <a:off x="5248" y="3542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22" name="AutoShape 149"/>
              <p:cNvCxnSpPr>
                <a:cxnSpLocks noChangeShapeType="1"/>
                <a:stCxn id="48319" idx="0"/>
                <a:endCxn id="48318" idx="4"/>
              </p:cNvCxnSpPr>
              <p:nvPr/>
            </p:nvCxnSpPr>
            <p:spPr bwMode="auto">
              <a:xfrm flipH="1" flipV="1">
                <a:off x="4836" y="3158"/>
                <a:ext cx="153" cy="95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323" name="AutoShape 150"/>
              <p:cNvCxnSpPr>
                <a:cxnSpLocks noChangeShapeType="1"/>
                <a:stCxn id="48320" idx="0"/>
                <a:endCxn id="48319" idx="4"/>
              </p:cNvCxnSpPr>
              <p:nvPr/>
            </p:nvCxnSpPr>
            <p:spPr bwMode="auto">
              <a:xfrm flipH="1" flipV="1">
                <a:off x="4989" y="3309"/>
                <a:ext cx="163" cy="93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324" name="AutoShape 151"/>
              <p:cNvCxnSpPr>
                <a:cxnSpLocks noChangeShapeType="1"/>
                <a:stCxn id="48321" idx="0"/>
                <a:endCxn id="48320" idx="4"/>
              </p:cNvCxnSpPr>
              <p:nvPr/>
            </p:nvCxnSpPr>
            <p:spPr bwMode="auto">
              <a:xfrm flipH="1" flipV="1">
                <a:off x="5152" y="3457"/>
                <a:ext cx="145" cy="85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25" name="Oval 152"/>
              <p:cNvSpPr>
                <a:spLocks noChangeArrowheads="1"/>
              </p:cNvSpPr>
              <p:nvPr/>
            </p:nvSpPr>
            <p:spPr bwMode="auto">
              <a:xfrm>
                <a:off x="4649" y="3246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26" name="Oval 153"/>
              <p:cNvSpPr>
                <a:spLocks noChangeArrowheads="1"/>
              </p:cNvSpPr>
              <p:nvPr/>
            </p:nvSpPr>
            <p:spPr bwMode="auto">
              <a:xfrm>
                <a:off x="4787" y="3381"/>
                <a:ext cx="97" cy="5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27" name="AutoShape 154"/>
              <p:cNvCxnSpPr>
                <a:cxnSpLocks noChangeShapeType="1"/>
                <a:stCxn id="48325" idx="0"/>
                <a:endCxn id="48318" idx="4"/>
              </p:cNvCxnSpPr>
              <p:nvPr/>
            </p:nvCxnSpPr>
            <p:spPr bwMode="auto">
              <a:xfrm flipV="1">
                <a:off x="4698" y="3158"/>
                <a:ext cx="138" cy="88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328" name="AutoShape 155"/>
              <p:cNvCxnSpPr>
                <a:cxnSpLocks noChangeShapeType="1"/>
                <a:stCxn id="48326" idx="0"/>
                <a:endCxn id="48325" idx="4"/>
              </p:cNvCxnSpPr>
              <p:nvPr/>
            </p:nvCxnSpPr>
            <p:spPr bwMode="auto">
              <a:xfrm flipH="1" flipV="1">
                <a:off x="4698" y="3302"/>
                <a:ext cx="138" cy="79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29" name="Oval 156"/>
              <p:cNvSpPr>
                <a:spLocks noChangeArrowheads="1"/>
              </p:cNvSpPr>
              <p:nvPr/>
            </p:nvSpPr>
            <p:spPr bwMode="auto">
              <a:xfrm>
                <a:off x="4513" y="3386"/>
                <a:ext cx="97" cy="5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0" name="AutoShape 157"/>
              <p:cNvCxnSpPr>
                <a:cxnSpLocks noChangeShapeType="1"/>
                <a:stCxn id="48329" idx="0"/>
                <a:endCxn id="48325" idx="4"/>
              </p:cNvCxnSpPr>
              <p:nvPr/>
            </p:nvCxnSpPr>
            <p:spPr bwMode="auto">
              <a:xfrm flipV="1">
                <a:off x="4562" y="3302"/>
                <a:ext cx="136" cy="84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1" name="Oval 158"/>
              <p:cNvSpPr>
                <a:spLocks noChangeArrowheads="1"/>
              </p:cNvSpPr>
              <p:nvPr/>
            </p:nvSpPr>
            <p:spPr bwMode="auto">
              <a:xfrm>
                <a:off x="4975" y="3550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2" name="AutoShape 159"/>
              <p:cNvCxnSpPr>
                <a:cxnSpLocks noChangeShapeType="1"/>
                <a:stCxn id="48331" idx="0"/>
                <a:endCxn id="48320" idx="4"/>
              </p:cNvCxnSpPr>
              <p:nvPr/>
            </p:nvCxnSpPr>
            <p:spPr bwMode="auto">
              <a:xfrm flipV="1">
                <a:off x="5024" y="3457"/>
                <a:ext cx="128" cy="93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3" name="Oval 160"/>
              <p:cNvSpPr>
                <a:spLocks noChangeArrowheads="1"/>
              </p:cNvSpPr>
              <p:nvPr/>
            </p:nvSpPr>
            <p:spPr bwMode="auto">
              <a:xfrm>
                <a:off x="4865" y="3702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4" name="AutoShape 161"/>
              <p:cNvCxnSpPr>
                <a:cxnSpLocks noChangeShapeType="1"/>
                <a:stCxn id="48333" idx="0"/>
                <a:endCxn id="48331" idx="4"/>
              </p:cNvCxnSpPr>
              <p:nvPr/>
            </p:nvCxnSpPr>
            <p:spPr bwMode="auto">
              <a:xfrm flipV="1">
                <a:off x="4914" y="3606"/>
                <a:ext cx="110" cy="96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5" name="Oval 162"/>
              <p:cNvSpPr>
                <a:spLocks noChangeArrowheads="1"/>
              </p:cNvSpPr>
              <p:nvPr/>
            </p:nvSpPr>
            <p:spPr bwMode="auto">
              <a:xfrm>
                <a:off x="5103" y="3714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6" name="AutoShape 163"/>
              <p:cNvCxnSpPr>
                <a:cxnSpLocks noChangeShapeType="1"/>
                <a:stCxn id="48335" idx="0"/>
                <a:endCxn id="48331" idx="4"/>
              </p:cNvCxnSpPr>
              <p:nvPr/>
            </p:nvCxnSpPr>
            <p:spPr bwMode="auto">
              <a:xfrm flipH="1" flipV="1">
                <a:off x="5024" y="3606"/>
                <a:ext cx="128" cy="108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7" name="Oval 164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8" name="AutoShape 165"/>
              <p:cNvCxnSpPr>
                <a:cxnSpLocks noChangeShapeType="1"/>
                <a:stCxn id="48337" idx="0"/>
                <a:endCxn id="48329" idx="4"/>
              </p:cNvCxnSpPr>
              <p:nvPr/>
            </p:nvCxnSpPr>
            <p:spPr bwMode="auto">
              <a:xfrm flipV="1">
                <a:off x="4426" y="3441"/>
                <a:ext cx="136" cy="8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9" name="Oval 166"/>
              <p:cNvSpPr>
                <a:spLocks noChangeArrowheads="1"/>
              </p:cNvSpPr>
              <p:nvPr/>
            </p:nvSpPr>
            <p:spPr bwMode="auto">
              <a:xfrm>
                <a:off x="4649" y="3521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40" name="AutoShape 167"/>
              <p:cNvCxnSpPr>
                <a:cxnSpLocks noChangeShapeType="1"/>
                <a:stCxn id="48339" idx="0"/>
                <a:endCxn id="48329" idx="4"/>
              </p:cNvCxnSpPr>
              <p:nvPr/>
            </p:nvCxnSpPr>
            <p:spPr bwMode="auto">
              <a:xfrm flipH="1" flipV="1">
                <a:off x="4562" y="3441"/>
                <a:ext cx="136" cy="8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8159" name="Group 168"/>
          <p:cNvGrpSpPr>
            <a:grpSpLocks/>
          </p:cNvGrpSpPr>
          <p:nvPr/>
        </p:nvGrpSpPr>
        <p:grpSpPr bwMode="auto">
          <a:xfrm>
            <a:off x="3797300" y="4973638"/>
            <a:ext cx="1087438" cy="773112"/>
            <a:chOff x="4377" y="3102"/>
            <a:chExt cx="968" cy="668"/>
          </a:xfrm>
        </p:grpSpPr>
        <p:sp>
          <p:nvSpPr>
            <p:cNvPr id="48293" name="Oval 169"/>
            <p:cNvSpPr>
              <a:spLocks noChangeArrowheads="1"/>
            </p:cNvSpPr>
            <p:nvPr/>
          </p:nvSpPr>
          <p:spPr bwMode="auto">
            <a:xfrm>
              <a:off x="4787" y="3102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94" name="Oval 170"/>
            <p:cNvSpPr>
              <a:spLocks noChangeArrowheads="1"/>
            </p:cNvSpPr>
            <p:nvPr/>
          </p:nvSpPr>
          <p:spPr bwMode="auto">
            <a:xfrm>
              <a:off x="4940" y="3253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95" name="Oval 171"/>
            <p:cNvSpPr>
              <a:spLocks noChangeArrowheads="1"/>
            </p:cNvSpPr>
            <p:nvPr/>
          </p:nvSpPr>
          <p:spPr bwMode="auto">
            <a:xfrm>
              <a:off x="5103" y="3402"/>
              <a:ext cx="97" cy="55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96" name="Oval 172"/>
            <p:cNvSpPr>
              <a:spLocks noChangeArrowheads="1"/>
            </p:cNvSpPr>
            <p:nvPr/>
          </p:nvSpPr>
          <p:spPr bwMode="auto">
            <a:xfrm>
              <a:off x="5248" y="3542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97" name="AutoShape 173"/>
            <p:cNvCxnSpPr>
              <a:cxnSpLocks noChangeShapeType="1"/>
              <a:stCxn id="48294" idx="0"/>
              <a:endCxn id="48293" idx="4"/>
            </p:cNvCxnSpPr>
            <p:nvPr/>
          </p:nvCxnSpPr>
          <p:spPr bwMode="auto">
            <a:xfrm flipH="1" flipV="1">
              <a:off x="4836" y="3158"/>
              <a:ext cx="153" cy="9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98" name="AutoShape 174"/>
            <p:cNvCxnSpPr>
              <a:cxnSpLocks noChangeShapeType="1"/>
              <a:stCxn id="48295" idx="0"/>
              <a:endCxn id="48294" idx="4"/>
            </p:cNvCxnSpPr>
            <p:nvPr/>
          </p:nvCxnSpPr>
          <p:spPr bwMode="auto">
            <a:xfrm flipH="1" flipV="1">
              <a:off x="4989" y="3309"/>
              <a:ext cx="163" cy="9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99" name="AutoShape 175"/>
            <p:cNvCxnSpPr>
              <a:cxnSpLocks noChangeShapeType="1"/>
              <a:stCxn id="48296" idx="0"/>
              <a:endCxn id="48295" idx="4"/>
            </p:cNvCxnSpPr>
            <p:nvPr/>
          </p:nvCxnSpPr>
          <p:spPr bwMode="auto">
            <a:xfrm flipH="1" flipV="1">
              <a:off x="5152" y="3457"/>
              <a:ext cx="145" cy="8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00" name="Oval 176"/>
            <p:cNvSpPr>
              <a:spLocks noChangeArrowheads="1"/>
            </p:cNvSpPr>
            <p:nvPr/>
          </p:nvSpPr>
          <p:spPr bwMode="auto">
            <a:xfrm>
              <a:off x="4649" y="3246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301" name="Oval 177"/>
            <p:cNvSpPr>
              <a:spLocks noChangeArrowheads="1"/>
            </p:cNvSpPr>
            <p:nvPr/>
          </p:nvSpPr>
          <p:spPr bwMode="auto">
            <a:xfrm>
              <a:off x="4787" y="3381"/>
              <a:ext cx="97" cy="55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02" name="AutoShape 178"/>
            <p:cNvCxnSpPr>
              <a:cxnSpLocks noChangeShapeType="1"/>
              <a:stCxn id="48300" idx="0"/>
              <a:endCxn id="48293" idx="4"/>
            </p:cNvCxnSpPr>
            <p:nvPr/>
          </p:nvCxnSpPr>
          <p:spPr bwMode="auto">
            <a:xfrm flipV="1">
              <a:off x="4698" y="3158"/>
              <a:ext cx="138" cy="88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303" name="AutoShape 179"/>
            <p:cNvCxnSpPr>
              <a:cxnSpLocks noChangeShapeType="1"/>
              <a:stCxn id="48301" idx="0"/>
              <a:endCxn id="48300" idx="4"/>
            </p:cNvCxnSpPr>
            <p:nvPr/>
          </p:nvCxnSpPr>
          <p:spPr bwMode="auto">
            <a:xfrm flipH="1" flipV="1">
              <a:off x="4698" y="3302"/>
              <a:ext cx="138" cy="79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04" name="Oval 180"/>
            <p:cNvSpPr>
              <a:spLocks noChangeArrowheads="1"/>
            </p:cNvSpPr>
            <p:nvPr/>
          </p:nvSpPr>
          <p:spPr bwMode="auto">
            <a:xfrm>
              <a:off x="4513" y="3386"/>
              <a:ext cx="97" cy="55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05" name="AutoShape 181"/>
            <p:cNvCxnSpPr>
              <a:cxnSpLocks noChangeShapeType="1"/>
              <a:stCxn id="48304" idx="0"/>
              <a:endCxn id="48300" idx="4"/>
            </p:cNvCxnSpPr>
            <p:nvPr/>
          </p:nvCxnSpPr>
          <p:spPr bwMode="auto">
            <a:xfrm flipV="1">
              <a:off x="4562" y="3302"/>
              <a:ext cx="136" cy="84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06" name="Oval 182"/>
            <p:cNvSpPr>
              <a:spLocks noChangeArrowheads="1"/>
            </p:cNvSpPr>
            <p:nvPr/>
          </p:nvSpPr>
          <p:spPr bwMode="auto">
            <a:xfrm>
              <a:off x="4975" y="3550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07" name="AutoShape 183"/>
            <p:cNvCxnSpPr>
              <a:cxnSpLocks noChangeShapeType="1"/>
              <a:stCxn id="48306" idx="0"/>
              <a:endCxn id="48295" idx="4"/>
            </p:cNvCxnSpPr>
            <p:nvPr/>
          </p:nvCxnSpPr>
          <p:spPr bwMode="auto">
            <a:xfrm flipV="1">
              <a:off x="5024" y="3457"/>
              <a:ext cx="128" cy="9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08" name="Oval 184"/>
            <p:cNvSpPr>
              <a:spLocks noChangeArrowheads="1"/>
            </p:cNvSpPr>
            <p:nvPr/>
          </p:nvSpPr>
          <p:spPr bwMode="auto">
            <a:xfrm>
              <a:off x="4865" y="3702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09" name="AutoShape 185"/>
            <p:cNvCxnSpPr>
              <a:cxnSpLocks noChangeShapeType="1"/>
              <a:stCxn id="48308" idx="0"/>
              <a:endCxn id="48306" idx="4"/>
            </p:cNvCxnSpPr>
            <p:nvPr/>
          </p:nvCxnSpPr>
          <p:spPr bwMode="auto">
            <a:xfrm flipV="1">
              <a:off x="4914" y="3606"/>
              <a:ext cx="110" cy="96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10" name="Oval 186"/>
            <p:cNvSpPr>
              <a:spLocks noChangeArrowheads="1"/>
            </p:cNvSpPr>
            <p:nvPr/>
          </p:nvSpPr>
          <p:spPr bwMode="auto">
            <a:xfrm>
              <a:off x="5103" y="3714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11" name="AutoShape 187"/>
            <p:cNvCxnSpPr>
              <a:cxnSpLocks noChangeShapeType="1"/>
              <a:stCxn id="48310" idx="0"/>
              <a:endCxn id="48306" idx="4"/>
            </p:cNvCxnSpPr>
            <p:nvPr/>
          </p:nvCxnSpPr>
          <p:spPr bwMode="auto">
            <a:xfrm flipH="1" flipV="1">
              <a:off x="5024" y="3606"/>
              <a:ext cx="128" cy="108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12" name="Oval 188"/>
            <p:cNvSpPr>
              <a:spLocks noChangeArrowheads="1"/>
            </p:cNvSpPr>
            <p:nvPr/>
          </p:nvSpPr>
          <p:spPr bwMode="auto">
            <a:xfrm>
              <a:off x="4377" y="3521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13" name="AutoShape 189"/>
            <p:cNvCxnSpPr>
              <a:cxnSpLocks noChangeShapeType="1"/>
              <a:stCxn id="48312" idx="0"/>
              <a:endCxn id="48304" idx="4"/>
            </p:cNvCxnSpPr>
            <p:nvPr/>
          </p:nvCxnSpPr>
          <p:spPr bwMode="auto">
            <a:xfrm flipV="1">
              <a:off x="4426" y="3441"/>
              <a:ext cx="136" cy="8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14" name="Oval 190"/>
            <p:cNvSpPr>
              <a:spLocks noChangeArrowheads="1"/>
            </p:cNvSpPr>
            <p:nvPr/>
          </p:nvSpPr>
          <p:spPr bwMode="auto">
            <a:xfrm>
              <a:off x="4649" y="3521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15" name="AutoShape 191"/>
            <p:cNvCxnSpPr>
              <a:cxnSpLocks noChangeShapeType="1"/>
              <a:stCxn id="48314" idx="0"/>
              <a:endCxn id="48304" idx="4"/>
            </p:cNvCxnSpPr>
            <p:nvPr/>
          </p:nvCxnSpPr>
          <p:spPr bwMode="auto">
            <a:xfrm flipH="1" flipV="1">
              <a:off x="4562" y="3441"/>
              <a:ext cx="136" cy="8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60" name="AutoShape 192"/>
          <p:cNvSpPr>
            <a:spLocks noChangeArrowheads="1"/>
          </p:cNvSpPr>
          <p:nvPr/>
        </p:nvSpPr>
        <p:spPr bwMode="auto">
          <a:xfrm>
            <a:off x="3676650" y="4556125"/>
            <a:ext cx="358775" cy="663575"/>
          </a:xfrm>
          <a:prstGeom prst="curvedRightArrow">
            <a:avLst>
              <a:gd name="adj1" fmla="val 36811"/>
              <a:gd name="adj2" fmla="val 68374"/>
              <a:gd name="adj3" fmla="val 33333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48161" name="Group 193"/>
          <p:cNvGrpSpPr>
            <a:grpSpLocks/>
          </p:cNvGrpSpPr>
          <p:nvPr/>
        </p:nvGrpSpPr>
        <p:grpSpPr bwMode="auto">
          <a:xfrm>
            <a:off x="6119813" y="4318000"/>
            <a:ext cx="804862" cy="473075"/>
            <a:chOff x="3336" y="2069"/>
            <a:chExt cx="814" cy="544"/>
          </a:xfrm>
        </p:grpSpPr>
        <p:sp>
          <p:nvSpPr>
            <p:cNvPr id="48265" name="Oval 194"/>
            <p:cNvSpPr>
              <a:spLocks noChangeArrowheads="1"/>
            </p:cNvSpPr>
            <p:nvPr/>
          </p:nvSpPr>
          <p:spPr bwMode="auto">
            <a:xfrm>
              <a:off x="3336" y="2069"/>
              <a:ext cx="81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66" name="Oval 195"/>
            <p:cNvSpPr>
              <a:spLocks noChangeArrowheads="1"/>
            </p:cNvSpPr>
            <p:nvPr/>
          </p:nvSpPr>
          <p:spPr bwMode="auto">
            <a:xfrm>
              <a:off x="3475" y="2222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67" name="Oval 196"/>
            <p:cNvSpPr>
              <a:spLocks noChangeArrowheads="1"/>
            </p:cNvSpPr>
            <p:nvPr/>
          </p:nvSpPr>
          <p:spPr bwMode="auto">
            <a:xfrm>
              <a:off x="3630" y="2224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68" name="AutoShape 197"/>
            <p:cNvCxnSpPr>
              <a:cxnSpLocks noChangeShapeType="1"/>
              <a:stCxn id="48266" idx="6"/>
              <a:endCxn id="48267" idx="2"/>
            </p:cNvCxnSpPr>
            <p:nvPr/>
          </p:nvCxnSpPr>
          <p:spPr bwMode="auto">
            <a:xfrm>
              <a:off x="3525" y="2245"/>
              <a:ext cx="99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69" name="Oval 198"/>
            <p:cNvSpPr>
              <a:spLocks noChangeArrowheads="1"/>
            </p:cNvSpPr>
            <p:nvPr/>
          </p:nvSpPr>
          <p:spPr bwMode="auto">
            <a:xfrm>
              <a:off x="3506" y="2345"/>
              <a:ext cx="44" cy="4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70" name="Oval 199"/>
            <p:cNvSpPr>
              <a:spLocks noChangeArrowheads="1"/>
            </p:cNvSpPr>
            <p:nvPr/>
          </p:nvSpPr>
          <p:spPr bwMode="auto">
            <a:xfrm>
              <a:off x="3661" y="2346"/>
              <a:ext cx="43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71" name="AutoShape 200"/>
            <p:cNvCxnSpPr>
              <a:cxnSpLocks noChangeShapeType="1"/>
              <a:stCxn id="48269" idx="6"/>
              <a:endCxn id="48270" idx="2"/>
            </p:cNvCxnSpPr>
            <p:nvPr/>
          </p:nvCxnSpPr>
          <p:spPr bwMode="auto">
            <a:xfrm>
              <a:off x="3555" y="2368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72" name="Oval 201"/>
            <p:cNvSpPr>
              <a:spLocks noChangeArrowheads="1"/>
            </p:cNvSpPr>
            <p:nvPr/>
          </p:nvSpPr>
          <p:spPr bwMode="auto">
            <a:xfrm>
              <a:off x="3475" y="2467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73" name="Oval 202"/>
            <p:cNvSpPr>
              <a:spLocks noChangeArrowheads="1"/>
            </p:cNvSpPr>
            <p:nvPr/>
          </p:nvSpPr>
          <p:spPr bwMode="auto">
            <a:xfrm>
              <a:off x="3630" y="2469"/>
              <a:ext cx="44" cy="4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74" name="AutoShape 203"/>
            <p:cNvCxnSpPr>
              <a:cxnSpLocks noChangeShapeType="1"/>
              <a:stCxn id="48272" idx="6"/>
              <a:endCxn id="48273" idx="2"/>
            </p:cNvCxnSpPr>
            <p:nvPr/>
          </p:nvCxnSpPr>
          <p:spPr bwMode="auto">
            <a:xfrm>
              <a:off x="3525" y="2490"/>
              <a:ext cx="99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75" name="Oval 204"/>
            <p:cNvSpPr>
              <a:spLocks noChangeArrowheads="1"/>
            </p:cNvSpPr>
            <p:nvPr/>
          </p:nvSpPr>
          <p:spPr bwMode="auto">
            <a:xfrm>
              <a:off x="3740" y="2215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76" name="Oval 205"/>
            <p:cNvSpPr>
              <a:spLocks noChangeArrowheads="1"/>
            </p:cNvSpPr>
            <p:nvPr/>
          </p:nvSpPr>
          <p:spPr bwMode="auto">
            <a:xfrm>
              <a:off x="3895" y="2217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77" name="AutoShape 206"/>
            <p:cNvCxnSpPr>
              <a:cxnSpLocks noChangeShapeType="1"/>
              <a:stCxn id="48275" idx="6"/>
              <a:endCxn id="48276" idx="2"/>
            </p:cNvCxnSpPr>
            <p:nvPr/>
          </p:nvCxnSpPr>
          <p:spPr bwMode="auto">
            <a:xfrm>
              <a:off x="3789" y="2238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78" name="Oval 207"/>
            <p:cNvSpPr>
              <a:spLocks noChangeArrowheads="1"/>
            </p:cNvSpPr>
            <p:nvPr/>
          </p:nvSpPr>
          <p:spPr bwMode="auto">
            <a:xfrm>
              <a:off x="3828" y="2304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79" name="Oval 208"/>
            <p:cNvSpPr>
              <a:spLocks noChangeArrowheads="1"/>
            </p:cNvSpPr>
            <p:nvPr/>
          </p:nvSpPr>
          <p:spPr bwMode="auto">
            <a:xfrm>
              <a:off x="3983" y="2306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80" name="AutoShape 209"/>
            <p:cNvCxnSpPr>
              <a:cxnSpLocks noChangeShapeType="1"/>
              <a:stCxn id="48278" idx="6"/>
              <a:endCxn id="48279" idx="2"/>
            </p:cNvCxnSpPr>
            <p:nvPr/>
          </p:nvCxnSpPr>
          <p:spPr bwMode="auto">
            <a:xfrm>
              <a:off x="3877" y="2327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81" name="Oval 210"/>
            <p:cNvSpPr>
              <a:spLocks noChangeArrowheads="1"/>
            </p:cNvSpPr>
            <p:nvPr/>
          </p:nvSpPr>
          <p:spPr bwMode="auto">
            <a:xfrm>
              <a:off x="3740" y="2385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82" name="Oval 211"/>
            <p:cNvSpPr>
              <a:spLocks noChangeArrowheads="1"/>
            </p:cNvSpPr>
            <p:nvPr/>
          </p:nvSpPr>
          <p:spPr bwMode="auto">
            <a:xfrm>
              <a:off x="3895" y="2387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83" name="AutoShape 212"/>
            <p:cNvCxnSpPr>
              <a:cxnSpLocks noChangeShapeType="1"/>
              <a:stCxn id="48281" idx="6"/>
              <a:endCxn id="48282" idx="2"/>
            </p:cNvCxnSpPr>
            <p:nvPr/>
          </p:nvCxnSpPr>
          <p:spPr bwMode="auto">
            <a:xfrm>
              <a:off x="3789" y="2408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84" name="Oval 213"/>
            <p:cNvSpPr>
              <a:spLocks noChangeArrowheads="1"/>
            </p:cNvSpPr>
            <p:nvPr/>
          </p:nvSpPr>
          <p:spPr bwMode="auto">
            <a:xfrm>
              <a:off x="3718" y="2541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85" name="Oval 214"/>
            <p:cNvSpPr>
              <a:spLocks noChangeArrowheads="1"/>
            </p:cNvSpPr>
            <p:nvPr/>
          </p:nvSpPr>
          <p:spPr bwMode="auto">
            <a:xfrm>
              <a:off x="3873" y="2543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86" name="AutoShape 215"/>
            <p:cNvCxnSpPr>
              <a:cxnSpLocks noChangeShapeType="1"/>
            </p:cNvCxnSpPr>
            <p:nvPr/>
          </p:nvCxnSpPr>
          <p:spPr bwMode="auto">
            <a:xfrm>
              <a:off x="3766" y="2568"/>
              <a:ext cx="102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87" name="Oval 216"/>
            <p:cNvSpPr>
              <a:spLocks noChangeArrowheads="1"/>
            </p:cNvSpPr>
            <p:nvPr/>
          </p:nvSpPr>
          <p:spPr bwMode="auto">
            <a:xfrm>
              <a:off x="3784" y="2467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88" name="Oval 217"/>
            <p:cNvSpPr>
              <a:spLocks noChangeArrowheads="1"/>
            </p:cNvSpPr>
            <p:nvPr/>
          </p:nvSpPr>
          <p:spPr bwMode="auto">
            <a:xfrm>
              <a:off x="3939" y="2469"/>
              <a:ext cx="43" cy="4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89" name="AutoShape 218"/>
            <p:cNvCxnSpPr>
              <a:cxnSpLocks noChangeShapeType="1"/>
              <a:stCxn id="48287" idx="6"/>
              <a:endCxn id="48288" idx="2"/>
            </p:cNvCxnSpPr>
            <p:nvPr/>
          </p:nvCxnSpPr>
          <p:spPr bwMode="auto">
            <a:xfrm>
              <a:off x="3833" y="2490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90" name="Oval 219"/>
            <p:cNvSpPr>
              <a:spLocks noChangeArrowheads="1"/>
            </p:cNvSpPr>
            <p:nvPr/>
          </p:nvSpPr>
          <p:spPr bwMode="auto">
            <a:xfrm>
              <a:off x="3674" y="2100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91" name="Oval 220"/>
            <p:cNvSpPr>
              <a:spLocks noChangeArrowheads="1"/>
            </p:cNvSpPr>
            <p:nvPr/>
          </p:nvSpPr>
          <p:spPr bwMode="auto">
            <a:xfrm>
              <a:off x="3829" y="2102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92" name="AutoShape 221"/>
            <p:cNvCxnSpPr>
              <a:cxnSpLocks noChangeShapeType="1"/>
              <a:stCxn id="48290" idx="6"/>
              <a:endCxn id="48291" idx="2"/>
            </p:cNvCxnSpPr>
            <p:nvPr/>
          </p:nvCxnSpPr>
          <p:spPr bwMode="auto">
            <a:xfrm>
              <a:off x="3722" y="2123"/>
              <a:ext cx="102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62" name="Group 222"/>
          <p:cNvGrpSpPr>
            <a:grpSpLocks/>
          </p:cNvGrpSpPr>
          <p:nvPr/>
        </p:nvGrpSpPr>
        <p:grpSpPr bwMode="auto">
          <a:xfrm>
            <a:off x="6532563" y="5030788"/>
            <a:ext cx="779462" cy="693737"/>
            <a:chOff x="3478" y="3051"/>
            <a:chExt cx="627" cy="560"/>
          </a:xfrm>
        </p:grpSpPr>
        <p:grpSp>
          <p:nvGrpSpPr>
            <p:cNvPr id="48216" name="Group 223"/>
            <p:cNvGrpSpPr>
              <a:grpSpLocks/>
            </p:cNvGrpSpPr>
            <p:nvPr/>
          </p:nvGrpSpPr>
          <p:grpSpPr bwMode="auto">
            <a:xfrm>
              <a:off x="3574" y="3175"/>
              <a:ext cx="531" cy="436"/>
              <a:chOff x="4656" y="2496"/>
              <a:chExt cx="528" cy="336"/>
            </a:xfrm>
          </p:grpSpPr>
          <p:sp>
            <p:nvSpPr>
              <p:cNvPr id="48248" name="Rectangle 224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528" cy="33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49" name="Oval 225"/>
              <p:cNvSpPr>
                <a:spLocks noChangeArrowheads="1"/>
              </p:cNvSpPr>
              <p:nvPr/>
            </p:nvSpPr>
            <p:spPr bwMode="auto">
              <a:xfrm>
                <a:off x="4752" y="2544"/>
                <a:ext cx="76" cy="43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grpSp>
            <p:nvGrpSpPr>
              <p:cNvPr id="48250" name="Group 226"/>
              <p:cNvGrpSpPr>
                <a:grpSpLocks/>
              </p:cNvGrpSpPr>
              <p:nvPr/>
            </p:nvGrpSpPr>
            <p:grpSpPr bwMode="auto">
              <a:xfrm>
                <a:off x="4868" y="2554"/>
                <a:ext cx="220" cy="43"/>
                <a:chOff x="768" y="3267"/>
                <a:chExt cx="220" cy="43"/>
              </a:xfrm>
            </p:grpSpPr>
            <p:sp>
              <p:nvSpPr>
                <p:cNvPr id="48263" name="Line 227"/>
                <p:cNvSpPr>
                  <a:spLocks noChangeShapeType="1"/>
                </p:cNvSpPr>
                <p:nvPr/>
              </p:nvSpPr>
              <p:spPr bwMode="auto">
                <a:xfrm>
                  <a:off x="768" y="3288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64" name="Oval 228"/>
                <p:cNvSpPr>
                  <a:spLocks noChangeArrowheads="1"/>
                </p:cNvSpPr>
                <p:nvPr/>
              </p:nvSpPr>
              <p:spPr bwMode="auto">
                <a:xfrm>
                  <a:off x="912" y="3267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51" name="Group 229"/>
              <p:cNvGrpSpPr>
                <a:grpSpLocks/>
              </p:cNvGrpSpPr>
              <p:nvPr/>
            </p:nvGrpSpPr>
            <p:grpSpPr bwMode="auto">
              <a:xfrm>
                <a:off x="4868" y="2597"/>
                <a:ext cx="220" cy="43"/>
                <a:chOff x="768" y="3360"/>
                <a:chExt cx="220" cy="43"/>
              </a:xfrm>
            </p:grpSpPr>
            <p:sp>
              <p:nvSpPr>
                <p:cNvPr id="48261" name="Line 230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62" name="Oval 231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52" name="Group 232"/>
              <p:cNvGrpSpPr>
                <a:grpSpLocks/>
              </p:cNvGrpSpPr>
              <p:nvPr/>
            </p:nvGrpSpPr>
            <p:grpSpPr bwMode="auto">
              <a:xfrm>
                <a:off x="4868" y="2645"/>
                <a:ext cx="220" cy="43"/>
                <a:chOff x="768" y="3360"/>
                <a:chExt cx="220" cy="43"/>
              </a:xfrm>
            </p:grpSpPr>
            <p:sp>
              <p:nvSpPr>
                <p:cNvPr id="48259" name="Line 233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60" name="Oval 234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53" name="Group 235"/>
              <p:cNvGrpSpPr>
                <a:grpSpLocks/>
              </p:cNvGrpSpPr>
              <p:nvPr/>
            </p:nvGrpSpPr>
            <p:grpSpPr bwMode="auto">
              <a:xfrm>
                <a:off x="4868" y="2693"/>
                <a:ext cx="220" cy="43"/>
                <a:chOff x="768" y="3360"/>
                <a:chExt cx="220" cy="43"/>
              </a:xfrm>
            </p:grpSpPr>
            <p:sp>
              <p:nvSpPr>
                <p:cNvPr id="48257" name="Line 236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58" name="Oval 237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54" name="Group 238"/>
              <p:cNvGrpSpPr>
                <a:grpSpLocks/>
              </p:cNvGrpSpPr>
              <p:nvPr/>
            </p:nvGrpSpPr>
            <p:grpSpPr bwMode="auto">
              <a:xfrm>
                <a:off x="4868" y="2741"/>
                <a:ext cx="220" cy="43"/>
                <a:chOff x="768" y="3360"/>
                <a:chExt cx="220" cy="43"/>
              </a:xfrm>
            </p:grpSpPr>
            <p:sp>
              <p:nvSpPr>
                <p:cNvPr id="48255" name="Line 239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56" name="Oval 240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</p:grpSp>
        <p:grpSp>
          <p:nvGrpSpPr>
            <p:cNvPr id="48217" name="Group 241"/>
            <p:cNvGrpSpPr>
              <a:grpSpLocks/>
            </p:cNvGrpSpPr>
            <p:nvPr/>
          </p:nvGrpSpPr>
          <p:grpSpPr bwMode="auto">
            <a:xfrm>
              <a:off x="3515" y="3112"/>
              <a:ext cx="531" cy="436"/>
              <a:chOff x="4656" y="2496"/>
              <a:chExt cx="528" cy="336"/>
            </a:xfrm>
          </p:grpSpPr>
          <p:sp>
            <p:nvSpPr>
              <p:cNvPr id="48231" name="Rectangle 242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528" cy="33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32" name="Oval 243"/>
              <p:cNvSpPr>
                <a:spLocks noChangeArrowheads="1"/>
              </p:cNvSpPr>
              <p:nvPr/>
            </p:nvSpPr>
            <p:spPr bwMode="auto">
              <a:xfrm>
                <a:off x="4752" y="2544"/>
                <a:ext cx="76" cy="43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grpSp>
            <p:nvGrpSpPr>
              <p:cNvPr id="48233" name="Group 244"/>
              <p:cNvGrpSpPr>
                <a:grpSpLocks/>
              </p:cNvGrpSpPr>
              <p:nvPr/>
            </p:nvGrpSpPr>
            <p:grpSpPr bwMode="auto">
              <a:xfrm>
                <a:off x="4868" y="2554"/>
                <a:ext cx="220" cy="43"/>
                <a:chOff x="768" y="3267"/>
                <a:chExt cx="220" cy="43"/>
              </a:xfrm>
            </p:grpSpPr>
            <p:sp>
              <p:nvSpPr>
                <p:cNvPr id="48246" name="Line 245"/>
                <p:cNvSpPr>
                  <a:spLocks noChangeShapeType="1"/>
                </p:cNvSpPr>
                <p:nvPr/>
              </p:nvSpPr>
              <p:spPr bwMode="auto">
                <a:xfrm>
                  <a:off x="768" y="3288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47" name="Oval 246"/>
                <p:cNvSpPr>
                  <a:spLocks noChangeArrowheads="1"/>
                </p:cNvSpPr>
                <p:nvPr/>
              </p:nvSpPr>
              <p:spPr bwMode="auto">
                <a:xfrm>
                  <a:off x="912" y="3267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34" name="Group 247"/>
              <p:cNvGrpSpPr>
                <a:grpSpLocks/>
              </p:cNvGrpSpPr>
              <p:nvPr/>
            </p:nvGrpSpPr>
            <p:grpSpPr bwMode="auto">
              <a:xfrm>
                <a:off x="4868" y="2597"/>
                <a:ext cx="220" cy="43"/>
                <a:chOff x="768" y="3360"/>
                <a:chExt cx="220" cy="43"/>
              </a:xfrm>
            </p:grpSpPr>
            <p:sp>
              <p:nvSpPr>
                <p:cNvPr id="48244" name="Line 248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45" name="Oval 249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35" name="Group 250"/>
              <p:cNvGrpSpPr>
                <a:grpSpLocks/>
              </p:cNvGrpSpPr>
              <p:nvPr/>
            </p:nvGrpSpPr>
            <p:grpSpPr bwMode="auto">
              <a:xfrm>
                <a:off x="4868" y="2645"/>
                <a:ext cx="220" cy="43"/>
                <a:chOff x="768" y="3360"/>
                <a:chExt cx="220" cy="43"/>
              </a:xfrm>
            </p:grpSpPr>
            <p:sp>
              <p:nvSpPr>
                <p:cNvPr id="48242" name="Line 251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43" name="Oval 252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36" name="Group 253"/>
              <p:cNvGrpSpPr>
                <a:grpSpLocks/>
              </p:cNvGrpSpPr>
              <p:nvPr/>
            </p:nvGrpSpPr>
            <p:grpSpPr bwMode="auto">
              <a:xfrm>
                <a:off x="4868" y="2693"/>
                <a:ext cx="220" cy="43"/>
                <a:chOff x="768" y="3360"/>
                <a:chExt cx="220" cy="43"/>
              </a:xfrm>
            </p:grpSpPr>
            <p:sp>
              <p:nvSpPr>
                <p:cNvPr id="48240" name="Line 254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41" name="Oval 255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37" name="Group 256"/>
              <p:cNvGrpSpPr>
                <a:grpSpLocks/>
              </p:cNvGrpSpPr>
              <p:nvPr/>
            </p:nvGrpSpPr>
            <p:grpSpPr bwMode="auto">
              <a:xfrm>
                <a:off x="4868" y="2741"/>
                <a:ext cx="220" cy="43"/>
                <a:chOff x="768" y="3360"/>
                <a:chExt cx="220" cy="43"/>
              </a:xfrm>
            </p:grpSpPr>
            <p:sp>
              <p:nvSpPr>
                <p:cNvPr id="48238" name="Line 257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39" name="Oval 258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</p:grpSp>
        <p:sp>
          <p:nvSpPr>
            <p:cNvPr id="48218" name="Rectangle 259"/>
            <p:cNvSpPr>
              <a:spLocks noChangeArrowheads="1"/>
            </p:cNvSpPr>
            <p:nvPr/>
          </p:nvSpPr>
          <p:spPr bwMode="auto">
            <a:xfrm>
              <a:off x="3478" y="3051"/>
              <a:ext cx="531" cy="4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grpSp>
          <p:nvGrpSpPr>
            <p:cNvPr id="48219" name="Group 260"/>
            <p:cNvGrpSpPr>
              <a:grpSpLocks/>
            </p:cNvGrpSpPr>
            <p:nvPr/>
          </p:nvGrpSpPr>
          <p:grpSpPr bwMode="auto">
            <a:xfrm>
              <a:off x="3575" y="3126"/>
              <a:ext cx="337" cy="299"/>
              <a:chOff x="3494" y="3687"/>
              <a:chExt cx="337" cy="299"/>
            </a:xfrm>
          </p:grpSpPr>
          <p:sp>
            <p:nvSpPr>
              <p:cNvPr id="48220" name="Oval 261"/>
              <p:cNvSpPr>
                <a:spLocks noChangeArrowheads="1"/>
              </p:cNvSpPr>
              <p:nvPr/>
            </p:nvSpPr>
            <p:spPr bwMode="auto">
              <a:xfrm>
                <a:off x="3494" y="3688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1" name="Line 262"/>
              <p:cNvSpPr>
                <a:spLocks noChangeShapeType="1"/>
              </p:cNvSpPr>
              <p:nvPr/>
            </p:nvSpPr>
            <p:spPr bwMode="auto">
              <a:xfrm>
                <a:off x="3610" y="3715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22" name="Oval 263"/>
              <p:cNvSpPr>
                <a:spLocks noChangeArrowheads="1"/>
              </p:cNvSpPr>
              <p:nvPr/>
            </p:nvSpPr>
            <p:spPr bwMode="auto">
              <a:xfrm>
                <a:off x="3755" y="3687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3" name="Line 264"/>
              <p:cNvSpPr>
                <a:spLocks noChangeShapeType="1"/>
              </p:cNvSpPr>
              <p:nvPr/>
            </p:nvSpPr>
            <p:spPr bwMode="auto">
              <a:xfrm>
                <a:off x="3610" y="377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24" name="Oval 265"/>
              <p:cNvSpPr>
                <a:spLocks noChangeArrowheads="1"/>
              </p:cNvSpPr>
              <p:nvPr/>
            </p:nvSpPr>
            <p:spPr bwMode="auto">
              <a:xfrm>
                <a:off x="3755" y="3743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5" name="Line 266"/>
              <p:cNvSpPr>
                <a:spLocks noChangeShapeType="1"/>
              </p:cNvSpPr>
              <p:nvPr/>
            </p:nvSpPr>
            <p:spPr bwMode="auto">
              <a:xfrm>
                <a:off x="3610" y="383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26" name="Oval 267"/>
              <p:cNvSpPr>
                <a:spLocks noChangeArrowheads="1"/>
              </p:cNvSpPr>
              <p:nvPr/>
            </p:nvSpPr>
            <p:spPr bwMode="auto">
              <a:xfrm>
                <a:off x="3755" y="3805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7" name="Line 268"/>
              <p:cNvSpPr>
                <a:spLocks noChangeShapeType="1"/>
              </p:cNvSpPr>
              <p:nvPr/>
            </p:nvSpPr>
            <p:spPr bwMode="auto">
              <a:xfrm>
                <a:off x="3610" y="3895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28" name="Oval 269"/>
              <p:cNvSpPr>
                <a:spLocks noChangeArrowheads="1"/>
              </p:cNvSpPr>
              <p:nvPr/>
            </p:nvSpPr>
            <p:spPr bwMode="auto">
              <a:xfrm>
                <a:off x="3755" y="3868"/>
                <a:ext cx="76" cy="55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9" name="Line 270"/>
              <p:cNvSpPr>
                <a:spLocks noChangeShapeType="1"/>
              </p:cNvSpPr>
              <p:nvPr/>
            </p:nvSpPr>
            <p:spPr bwMode="auto">
              <a:xfrm>
                <a:off x="3610" y="3957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30" name="Oval 271"/>
              <p:cNvSpPr>
                <a:spLocks noChangeArrowheads="1"/>
              </p:cNvSpPr>
              <p:nvPr/>
            </p:nvSpPr>
            <p:spPr bwMode="auto">
              <a:xfrm>
                <a:off x="3755" y="3930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</p:grpSp>
      <p:sp>
        <p:nvSpPr>
          <p:cNvPr id="48163" name="AutoShape 272"/>
          <p:cNvSpPr>
            <a:spLocks noChangeArrowheads="1"/>
          </p:cNvSpPr>
          <p:nvPr/>
        </p:nvSpPr>
        <p:spPr bwMode="auto">
          <a:xfrm flipH="1">
            <a:off x="6953250" y="4470400"/>
            <a:ext cx="358775" cy="608013"/>
          </a:xfrm>
          <a:prstGeom prst="curvedRightArrow">
            <a:avLst>
              <a:gd name="adj1" fmla="val 33894"/>
              <a:gd name="adj2" fmla="val 67788"/>
              <a:gd name="adj3" fmla="val 33333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4" name="AutoShape 273"/>
          <p:cNvSpPr>
            <a:spLocks noChangeArrowheads="1"/>
          </p:cNvSpPr>
          <p:nvPr/>
        </p:nvSpPr>
        <p:spPr bwMode="auto">
          <a:xfrm>
            <a:off x="5233988" y="4318000"/>
            <a:ext cx="460375" cy="4191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9974" name="AutoShape 274"/>
          <p:cNvSpPr>
            <a:spLocks noChangeArrowheads="1"/>
          </p:cNvSpPr>
          <p:nvPr/>
        </p:nvSpPr>
        <p:spPr bwMode="auto">
          <a:xfrm>
            <a:off x="4845050" y="4484688"/>
            <a:ext cx="338138" cy="225425"/>
          </a:xfrm>
          <a:prstGeom prst="leftRightArrow">
            <a:avLst>
              <a:gd name="adj1" fmla="val 60435"/>
              <a:gd name="adj2" fmla="val 52979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39975" name="AutoShape 275"/>
          <p:cNvSpPr>
            <a:spLocks noChangeArrowheads="1"/>
          </p:cNvSpPr>
          <p:nvPr/>
        </p:nvSpPr>
        <p:spPr bwMode="auto">
          <a:xfrm>
            <a:off x="5746750" y="4462463"/>
            <a:ext cx="280988" cy="247650"/>
          </a:xfrm>
          <a:prstGeom prst="leftRightArrow">
            <a:avLst>
              <a:gd name="adj1" fmla="val 50000"/>
              <a:gd name="adj2" fmla="val 29174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67" name="AutoShape 276"/>
          <p:cNvSpPr>
            <a:spLocks noChangeArrowheads="1"/>
          </p:cNvSpPr>
          <p:nvPr/>
        </p:nvSpPr>
        <p:spPr bwMode="auto">
          <a:xfrm>
            <a:off x="7358063" y="4021138"/>
            <a:ext cx="960437" cy="301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関係洗練</a:t>
            </a:r>
          </a:p>
        </p:txBody>
      </p:sp>
      <p:sp>
        <p:nvSpPr>
          <p:cNvPr id="48168" name="AutoShape 277"/>
          <p:cNvSpPr>
            <a:spLocks noChangeArrowheads="1"/>
          </p:cNvSpPr>
          <p:nvPr/>
        </p:nvSpPr>
        <p:spPr bwMode="auto">
          <a:xfrm>
            <a:off x="7251700" y="4311650"/>
            <a:ext cx="1190625" cy="2444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評価値算出</a:t>
            </a:r>
          </a:p>
        </p:txBody>
      </p:sp>
      <p:sp>
        <p:nvSpPr>
          <p:cNvPr id="48169" name="AutoShape 278"/>
          <p:cNvSpPr>
            <a:spLocks noChangeArrowheads="1"/>
          </p:cNvSpPr>
          <p:nvPr/>
        </p:nvSpPr>
        <p:spPr bwMode="auto">
          <a:xfrm>
            <a:off x="2428875" y="4386263"/>
            <a:ext cx="1189038" cy="255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照合結果分析</a:t>
            </a:r>
          </a:p>
        </p:txBody>
      </p:sp>
      <p:sp>
        <p:nvSpPr>
          <p:cNvPr id="48170" name="AutoShape 279"/>
          <p:cNvSpPr>
            <a:spLocks noChangeArrowheads="1"/>
          </p:cNvSpPr>
          <p:nvPr/>
        </p:nvSpPr>
        <p:spPr bwMode="auto">
          <a:xfrm>
            <a:off x="2533650" y="4062413"/>
            <a:ext cx="1012825" cy="339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階層洗練</a:t>
            </a:r>
          </a:p>
        </p:txBody>
      </p:sp>
      <p:sp>
        <p:nvSpPr>
          <p:cNvPr id="48171" name="AutoShape 280"/>
          <p:cNvSpPr>
            <a:spLocks noChangeArrowheads="1"/>
          </p:cNvSpPr>
          <p:nvPr/>
        </p:nvSpPr>
        <p:spPr bwMode="auto">
          <a:xfrm>
            <a:off x="2420938" y="4657725"/>
            <a:ext cx="1195387" cy="255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剪定結果分析</a:t>
            </a:r>
          </a:p>
        </p:txBody>
      </p:sp>
      <p:sp>
        <p:nvSpPr>
          <p:cNvPr id="48172" name="Text Box 281"/>
          <p:cNvSpPr txBox="1">
            <a:spLocks noChangeArrowheads="1"/>
          </p:cNvSpPr>
          <p:nvPr/>
        </p:nvSpPr>
        <p:spPr bwMode="auto">
          <a:xfrm>
            <a:off x="5111750" y="4776788"/>
            <a:ext cx="704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/>
              <a:t>ユーザ</a:t>
            </a:r>
          </a:p>
        </p:txBody>
      </p:sp>
      <p:sp>
        <p:nvSpPr>
          <p:cNvPr id="48173" name="AutoShape 282"/>
          <p:cNvSpPr>
            <a:spLocks noChangeArrowheads="1"/>
          </p:cNvSpPr>
          <p:nvPr/>
        </p:nvSpPr>
        <p:spPr bwMode="auto">
          <a:xfrm>
            <a:off x="2406650" y="4895850"/>
            <a:ext cx="1193800" cy="255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多重継承の除去</a:t>
            </a:r>
          </a:p>
        </p:txBody>
      </p:sp>
      <p:sp>
        <p:nvSpPr>
          <p:cNvPr id="48174" name="Text Box 283"/>
          <p:cNvSpPr txBox="1">
            <a:spLocks noChangeArrowheads="1"/>
          </p:cNvSpPr>
          <p:nvPr/>
        </p:nvSpPr>
        <p:spPr bwMode="auto">
          <a:xfrm>
            <a:off x="685800" y="1524000"/>
            <a:ext cx="25908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600" b="1">
                <a:solidFill>
                  <a:srgbClr val="FF0000"/>
                </a:solidFill>
              </a:rPr>
              <a:t>オントロジー選択モジュール</a:t>
            </a:r>
          </a:p>
        </p:txBody>
      </p:sp>
      <p:sp>
        <p:nvSpPr>
          <p:cNvPr id="48175" name="AutoShape 284"/>
          <p:cNvSpPr>
            <a:spLocks noChangeArrowheads="1"/>
          </p:cNvSpPr>
          <p:nvPr/>
        </p:nvSpPr>
        <p:spPr bwMode="auto">
          <a:xfrm>
            <a:off x="4749800" y="2008188"/>
            <a:ext cx="1250950" cy="22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入力概念選択</a:t>
            </a:r>
          </a:p>
        </p:txBody>
      </p:sp>
      <p:sp>
        <p:nvSpPr>
          <p:cNvPr id="48176" name="Text Box 285"/>
          <p:cNvSpPr txBox="1">
            <a:spLocks noChangeArrowheads="1"/>
          </p:cNvSpPr>
          <p:nvPr/>
        </p:nvSpPr>
        <p:spPr bwMode="auto">
          <a:xfrm>
            <a:off x="4670425" y="1447800"/>
            <a:ext cx="1530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ja-JP" altLang="en-US" sz="1600" b="1">
                <a:solidFill>
                  <a:srgbClr val="FF0000"/>
                </a:solidFill>
              </a:rPr>
              <a:t>入力モジュール</a:t>
            </a:r>
          </a:p>
        </p:txBody>
      </p:sp>
      <p:sp>
        <p:nvSpPr>
          <p:cNvPr id="48177" name="AutoShape 288"/>
          <p:cNvSpPr>
            <a:spLocks noChangeArrowheads="1"/>
          </p:cNvSpPr>
          <p:nvPr/>
        </p:nvSpPr>
        <p:spPr bwMode="auto">
          <a:xfrm>
            <a:off x="4154488" y="1770063"/>
            <a:ext cx="1250950" cy="22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入力文書選択</a:t>
            </a:r>
          </a:p>
        </p:txBody>
      </p:sp>
      <p:sp>
        <p:nvSpPr>
          <p:cNvPr id="48178" name="AutoShape 289"/>
          <p:cNvSpPr>
            <a:spLocks noChangeArrowheads="1"/>
          </p:cNvSpPr>
          <p:nvPr/>
        </p:nvSpPr>
        <p:spPr bwMode="auto">
          <a:xfrm>
            <a:off x="5405438" y="1770063"/>
            <a:ext cx="1250950" cy="22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入力語選択</a:t>
            </a:r>
          </a:p>
        </p:txBody>
      </p:sp>
      <p:sp>
        <p:nvSpPr>
          <p:cNvPr id="39990" name="AutoShape 290"/>
          <p:cNvSpPr>
            <a:spLocks noChangeArrowheads="1"/>
          </p:cNvSpPr>
          <p:nvPr/>
        </p:nvSpPr>
        <p:spPr bwMode="auto">
          <a:xfrm>
            <a:off x="6503988" y="3810000"/>
            <a:ext cx="271462" cy="198438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39991" name="AutoShape 291"/>
          <p:cNvSpPr>
            <a:spLocks noChangeArrowheads="1"/>
          </p:cNvSpPr>
          <p:nvPr/>
        </p:nvSpPr>
        <p:spPr bwMode="auto">
          <a:xfrm>
            <a:off x="3856038" y="3822700"/>
            <a:ext cx="273050" cy="198438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81" name="Line 292"/>
          <p:cNvSpPr>
            <a:spLocks noChangeShapeType="1"/>
          </p:cNvSpPr>
          <p:nvPr/>
        </p:nvSpPr>
        <p:spPr bwMode="auto">
          <a:xfrm flipH="1">
            <a:off x="6656388" y="1878013"/>
            <a:ext cx="7143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82" name="Line 293"/>
          <p:cNvSpPr>
            <a:spLocks noChangeShapeType="1"/>
          </p:cNvSpPr>
          <p:nvPr/>
        </p:nvSpPr>
        <p:spPr bwMode="auto">
          <a:xfrm>
            <a:off x="7370763" y="1878013"/>
            <a:ext cx="731837" cy="10080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83" name="Text Box 294"/>
          <p:cNvSpPr txBox="1">
            <a:spLocks noChangeArrowheads="1"/>
          </p:cNvSpPr>
          <p:nvPr/>
        </p:nvSpPr>
        <p:spPr bwMode="auto">
          <a:xfrm>
            <a:off x="7550150" y="2619375"/>
            <a:ext cx="11366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>
                <a:solidFill>
                  <a:schemeClr val="accent2"/>
                </a:solidFill>
              </a:rPr>
              <a:t>領域専門文書</a:t>
            </a:r>
          </a:p>
        </p:txBody>
      </p:sp>
      <p:sp>
        <p:nvSpPr>
          <p:cNvPr id="48184" name="Line 296"/>
          <p:cNvSpPr>
            <a:spLocks noChangeShapeType="1"/>
          </p:cNvSpPr>
          <p:nvPr/>
        </p:nvSpPr>
        <p:spPr bwMode="auto">
          <a:xfrm flipH="1">
            <a:off x="3141663" y="1878013"/>
            <a:ext cx="298450" cy="225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85" name="Line 297"/>
          <p:cNvSpPr>
            <a:spLocks noChangeShapeType="1"/>
          </p:cNvSpPr>
          <p:nvPr/>
        </p:nvSpPr>
        <p:spPr bwMode="auto">
          <a:xfrm flipV="1">
            <a:off x="3440113" y="1878013"/>
            <a:ext cx="7143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86" name="Line 299"/>
          <p:cNvSpPr>
            <a:spLocks noChangeShapeType="1"/>
          </p:cNvSpPr>
          <p:nvPr/>
        </p:nvSpPr>
        <p:spPr bwMode="auto">
          <a:xfrm flipV="1">
            <a:off x="3201988" y="2874963"/>
            <a:ext cx="357187" cy="15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8187" name="Group 300"/>
          <p:cNvGrpSpPr>
            <a:grpSpLocks/>
          </p:cNvGrpSpPr>
          <p:nvPr/>
        </p:nvGrpSpPr>
        <p:grpSpPr bwMode="auto">
          <a:xfrm>
            <a:off x="3678238" y="3327400"/>
            <a:ext cx="592137" cy="330200"/>
            <a:chOff x="1610" y="1207"/>
            <a:chExt cx="626" cy="314"/>
          </a:xfrm>
        </p:grpSpPr>
        <p:sp>
          <p:nvSpPr>
            <p:cNvPr id="48199" name="Oval 301"/>
            <p:cNvSpPr>
              <a:spLocks noChangeArrowheads="1"/>
            </p:cNvSpPr>
            <p:nvPr/>
          </p:nvSpPr>
          <p:spPr bwMode="auto">
            <a:xfrm>
              <a:off x="1774" y="1210"/>
              <a:ext cx="71" cy="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00" name="Oval 302"/>
            <p:cNvSpPr>
              <a:spLocks noChangeArrowheads="1"/>
            </p:cNvSpPr>
            <p:nvPr/>
          </p:nvSpPr>
          <p:spPr bwMode="auto">
            <a:xfrm>
              <a:off x="1722" y="1339"/>
              <a:ext cx="70" cy="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01" name="AutoShape 303"/>
            <p:cNvCxnSpPr>
              <a:cxnSpLocks noChangeShapeType="1"/>
              <a:stCxn id="48199" idx="4"/>
              <a:endCxn id="48200" idx="0"/>
            </p:cNvCxnSpPr>
            <p:nvPr/>
          </p:nvCxnSpPr>
          <p:spPr bwMode="auto">
            <a:xfrm flipH="1">
              <a:off x="1758" y="1270"/>
              <a:ext cx="52" cy="6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2" name="AutoShape 304"/>
            <p:cNvCxnSpPr>
              <a:cxnSpLocks noChangeShapeType="1"/>
              <a:stCxn id="48200" idx="4"/>
              <a:endCxn id="48205" idx="0"/>
            </p:cNvCxnSpPr>
            <p:nvPr/>
          </p:nvCxnSpPr>
          <p:spPr bwMode="auto">
            <a:xfrm flipH="1">
              <a:off x="1651" y="1399"/>
              <a:ext cx="107" cy="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3" name="AutoShape 305"/>
            <p:cNvCxnSpPr>
              <a:cxnSpLocks noChangeShapeType="1"/>
              <a:stCxn id="48200" idx="4"/>
              <a:endCxn id="48204" idx="0"/>
            </p:cNvCxnSpPr>
            <p:nvPr/>
          </p:nvCxnSpPr>
          <p:spPr bwMode="auto">
            <a:xfrm>
              <a:off x="1758" y="1399"/>
              <a:ext cx="29" cy="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04" name="Oval 306"/>
            <p:cNvSpPr>
              <a:spLocks noChangeArrowheads="1"/>
            </p:cNvSpPr>
            <p:nvPr/>
          </p:nvSpPr>
          <p:spPr bwMode="auto">
            <a:xfrm>
              <a:off x="1746" y="1460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05" name="Oval 307"/>
            <p:cNvSpPr>
              <a:spLocks noChangeArrowheads="1"/>
            </p:cNvSpPr>
            <p:nvPr/>
          </p:nvSpPr>
          <p:spPr bwMode="auto">
            <a:xfrm>
              <a:off x="1610" y="1460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06" name="Oval 308"/>
            <p:cNvSpPr>
              <a:spLocks noChangeArrowheads="1"/>
            </p:cNvSpPr>
            <p:nvPr/>
          </p:nvSpPr>
          <p:spPr bwMode="auto">
            <a:xfrm>
              <a:off x="1897" y="1207"/>
              <a:ext cx="70" cy="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07" name="AutoShape 309"/>
            <p:cNvCxnSpPr>
              <a:cxnSpLocks noChangeShapeType="1"/>
              <a:stCxn id="48206" idx="4"/>
              <a:endCxn id="48208" idx="0"/>
            </p:cNvCxnSpPr>
            <p:nvPr/>
          </p:nvCxnSpPr>
          <p:spPr bwMode="auto">
            <a:xfrm flipH="1">
              <a:off x="1923" y="1267"/>
              <a:ext cx="9" cy="6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08" name="Oval 310"/>
            <p:cNvSpPr>
              <a:spLocks noChangeArrowheads="1"/>
            </p:cNvSpPr>
            <p:nvPr/>
          </p:nvSpPr>
          <p:spPr bwMode="auto">
            <a:xfrm>
              <a:off x="1882" y="1338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09" name="Oval 311"/>
            <p:cNvSpPr>
              <a:spLocks noChangeArrowheads="1"/>
            </p:cNvSpPr>
            <p:nvPr/>
          </p:nvSpPr>
          <p:spPr bwMode="auto">
            <a:xfrm>
              <a:off x="2033" y="1207"/>
              <a:ext cx="70" cy="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10" name="Oval 312"/>
            <p:cNvSpPr>
              <a:spLocks noChangeArrowheads="1"/>
            </p:cNvSpPr>
            <p:nvPr/>
          </p:nvSpPr>
          <p:spPr bwMode="auto">
            <a:xfrm>
              <a:off x="2040" y="1343"/>
              <a:ext cx="71" cy="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11" name="AutoShape 313"/>
            <p:cNvCxnSpPr>
              <a:cxnSpLocks noChangeShapeType="1"/>
              <a:stCxn id="48209" idx="4"/>
              <a:endCxn id="48215" idx="0"/>
            </p:cNvCxnSpPr>
            <p:nvPr/>
          </p:nvCxnSpPr>
          <p:spPr bwMode="auto">
            <a:xfrm>
              <a:off x="2068" y="1266"/>
              <a:ext cx="127" cy="6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2" name="AutoShape 314"/>
            <p:cNvCxnSpPr>
              <a:cxnSpLocks noChangeShapeType="1"/>
              <a:stCxn id="48210" idx="4"/>
              <a:endCxn id="48214" idx="0"/>
            </p:cNvCxnSpPr>
            <p:nvPr/>
          </p:nvCxnSpPr>
          <p:spPr bwMode="auto">
            <a:xfrm>
              <a:off x="2075" y="1403"/>
              <a:ext cx="12" cy="5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3" name="AutoShape 315"/>
            <p:cNvCxnSpPr>
              <a:cxnSpLocks noChangeShapeType="1"/>
              <a:stCxn id="48209" idx="4"/>
              <a:endCxn id="48210" idx="0"/>
            </p:cNvCxnSpPr>
            <p:nvPr/>
          </p:nvCxnSpPr>
          <p:spPr bwMode="auto">
            <a:xfrm>
              <a:off x="2068" y="1266"/>
              <a:ext cx="7" cy="7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4" name="Oval 316"/>
            <p:cNvSpPr>
              <a:spLocks noChangeArrowheads="1"/>
            </p:cNvSpPr>
            <p:nvPr/>
          </p:nvSpPr>
          <p:spPr bwMode="auto">
            <a:xfrm>
              <a:off x="2045" y="1460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15" name="Oval 317"/>
            <p:cNvSpPr>
              <a:spLocks noChangeArrowheads="1"/>
            </p:cNvSpPr>
            <p:nvPr/>
          </p:nvSpPr>
          <p:spPr bwMode="auto">
            <a:xfrm>
              <a:off x="2154" y="1338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48188" name="Line 318"/>
          <p:cNvSpPr>
            <a:spLocks noChangeShapeType="1"/>
          </p:cNvSpPr>
          <p:nvPr/>
        </p:nvSpPr>
        <p:spPr bwMode="auto">
          <a:xfrm rot="-1025662">
            <a:off x="3281363" y="3289300"/>
            <a:ext cx="595312" cy="12350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001" name="AutoShape 319"/>
          <p:cNvSpPr>
            <a:spLocks noChangeArrowheads="1"/>
          </p:cNvSpPr>
          <p:nvPr/>
        </p:nvSpPr>
        <p:spPr bwMode="auto">
          <a:xfrm rot="9060781">
            <a:off x="2963863" y="5256213"/>
            <a:ext cx="842962" cy="280987"/>
          </a:xfrm>
          <a:prstGeom prst="leftRightArrow">
            <a:avLst>
              <a:gd name="adj1" fmla="val 37843"/>
              <a:gd name="adj2" fmla="val 103972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0002" name="AutoShape 320"/>
          <p:cNvSpPr>
            <a:spLocks noChangeArrowheads="1"/>
          </p:cNvSpPr>
          <p:nvPr/>
        </p:nvSpPr>
        <p:spPr bwMode="auto">
          <a:xfrm>
            <a:off x="5167313" y="5151438"/>
            <a:ext cx="655637" cy="417512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91" name="Rectangle 321"/>
          <p:cNvSpPr>
            <a:spLocks noChangeArrowheads="1"/>
          </p:cNvSpPr>
          <p:nvPr/>
        </p:nvSpPr>
        <p:spPr bwMode="auto">
          <a:xfrm>
            <a:off x="2254250" y="1857375"/>
            <a:ext cx="835025" cy="1190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92" name="Text Box 322"/>
          <p:cNvSpPr txBox="1">
            <a:spLocks noChangeArrowheads="1"/>
          </p:cNvSpPr>
          <p:nvPr/>
        </p:nvSpPr>
        <p:spPr bwMode="auto">
          <a:xfrm>
            <a:off x="2195513" y="1828800"/>
            <a:ext cx="1004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900" b="1">
                <a:solidFill>
                  <a:schemeClr val="accent2"/>
                </a:solidFill>
              </a:rPr>
              <a:t>汎用オントロジー</a:t>
            </a:r>
          </a:p>
        </p:txBody>
      </p:sp>
      <p:sp>
        <p:nvSpPr>
          <p:cNvPr id="48193" name="AutoShape 341"/>
          <p:cNvSpPr>
            <a:spLocks noChangeArrowheads="1"/>
          </p:cNvSpPr>
          <p:nvPr/>
        </p:nvSpPr>
        <p:spPr bwMode="auto">
          <a:xfrm>
            <a:off x="1371600" y="3124200"/>
            <a:ext cx="1143000" cy="609600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>
                <a:solidFill>
                  <a:schemeClr val="accent2"/>
                </a:solidFill>
              </a:rPr>
              <a:t>参照</a:t>
            </a:r>
            <a:endParaRPr lang="en-US" altLang="ja-JP" sz="1200" b="1">
              <a:solidFill>
                <a:schemeClr val="accent2"/>
              </a:solidFill>
            </a:endParaRPr>
          </a:p>
          <a:p>
            <a:pPr algn="ctr" eaLnBrk="1" hangingPunct="1"/>
            <a:r>
              <a:rPr lang="ja-JP" altLang="en-US" sz="1200" b="1">
                <a:solidFill>
                  <a:schemeClr val="accent2"/>
                </a:solidFill>
              </a:rPr>
              <a:t>オントロジー</a:t>
            </a:r>
            <a:endParaRPr lang="en-US" altLang="ja-JP" sz="1200" b="1">
              <a:solidFill>
                <a:schemeClr val="accent2"/>
              </a:solidFill>
            </a:endParaRPr>
          </a:p>
        </p:txBody>
      </p:sp>
      <p:sp>
        <p:nvSpPr>
          <p:cNvPr id="40007" name="AutoShape 342"/>
          <p:cNvSpPr>
            <a:spLocks noChangeArrowheads="1"/>
          </p:cNvSpPr>
          <p:nvPr/>
        </p:nvSpPr>
        <p:spPr bwMode="auto">
          <a:xfrm>
            <a:off x="1752600" y="2819400"/>
            <a:ext cx="457200" cy="304800"/>
          </a:xfrm>
          <a:prstGeom prst="downArrow">
            <a:avLst>
              <a:gd name="adj1" fmla="val 49769"/>
              <a:gd name="adj2" fmla="val 62056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95" name="AutoShape 135"/>
          <p:cNvSpPr>
            <a:spLocks noChangeArrowheads="1"/>
          </p:cNvSpPr>
          <p:nvPr/>
        </p:nvSpPr>
        <p:spPr bwMode="auto">
          <a:xfrm>
            <a:off x="3581400" y="3048000"/>
            <a:ext cx="90011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照合と剪定</a:t>
            </a:r>
          </a:p>
        </p:txBody>
      </p:sp>
      <p:sp>
        <p:nvSpPr>
          <p:cNvPr id="327" name="角丸四角形 326"/>
          <p:cNvSpPr/>
          <p:nvPr/>
        </p:nvSpPr>
        <p:spPr>
          <a:xfrm>
            <a:off x="685800" y="1447800"/>
            <a:ext cx="2590800" cy="2362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28" name="角丸四角形 327"/>
          <p:cNvSpPr/>
          <p:nvPr/>
        </p:nvSpPr>
        <p:spPr>
          <a:xfrm>
            <a:off x="3352800" y="1447800"/>
            <a:ext cx="4038600" cy="838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9987" name="AutoShape 287"/>
          <p:cNvSpPr>
            <a:spLocks noChangeArrowheads="1"/>
          </p:cNvSpPr>
          <p:nvPr/>
        </p:nvSpPr>
        <p:spPr bwMode="auto">
          <a:xfrm>
            <a:off x="5167313" y="2246313"/>
            <a:ext cx="415925" cy="238125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4"/>
          <p:cNvSpPr>
            <a:spLocks noChangeArrowheads="1"/>
          </p:cNvSpPr>
          <p:nvPr/>
        </p:nvSpPr>
        <p:spPr bwMode="auto">
          <a:xfrm>
            <a:off x="5403850" y="2192338"/>
            <a:ext cx="2865438" cy="841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76200">
            <a:solidFill>
              <a:srgbClr val="00E1D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b="1">
              <a:latin typeface="Times New Roman" charset="0"/>
            </a:endParaRPr>
          </a:p>
        </p:txBody>
      </p:sp>
      <p:grpSp>
        <p:nvGrpSpPr>
          <p:cNvPr id="57347" name="Group 5"/>
          <p:cNvGrpSpPr>
            <a:grpSpLocks/>
          </p:cNvGrpSpPr>
          <p:nvPr/>
        </p:nvGrpSpPr>
        <p:grpSpPr bwMode="auto">
          <a:xfrm>
            <a:off x="5516563" y="609600"/>
            <a:ext cx="1295400" cy="1012825"/>
            <a:chOff x="2424" y="0"/>
            <a:chExt cx="912" cy="730"/>
          </a:xfrm>
        </p:grpSpPr>
        <p:sp>
          <p:nvSpPr>
            <p:cNvPr id="57558" name="Rectangle 6"/>
            <p:cNvSpPr>
              <a:spLocks noChangeArrowheads="1"/>
            </p:cNvSpPr>
            <p:nvPr/>
          </p:nvSpPr>
          <p:spPr bwMode="auto">
            <a:xfrm>
              <a:off x="2424" y="154"/>
              <a:ext cx="912" cy="576"/>
            </a:xfrm>
            <a:prstGeom prst="rect">
              <a:avLst/>
            </a:prstGeom>
            <a:gradFill rotWithShape="0">
              <a:gsLst>
                <a:gs pos="0">
                  <a:srgbClr val="F2FFF2"/>
                </a:gs>
                <a:gs pos="100000">
                  <a:srgbClr val="7FFF7F"/>
                </a:gs>
              </a:gsLst>
              <a:lin ang="5400000" scaled="1"/>
            </a:gradFill>
            <a:ln w="381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 useBgFill="1">
          <p:nvSpPr>
            <p:cNvPr id="57559" name="Text Box 7"/>
            <p:cNvSpPr txBox="1">
              <a:spLocks noChangeArrowheads="1"/>
            </p:cNvSpPr>
            <p:nvPr/>
          </p:nvSpPr>
          <p:spPr bwMode="auto">
            <a:xfrm>
              <a:off x="2472" y="0"/>
              <a:ext cx="816" cy="264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59" tIns="45680" rIns="91359" bIns="4568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 b="1">
                  <a:latin typeface="Times New Roman" charset="0"/>
                </a:rPr>
                <a:t>入力概念</a:t>
              </a:r>
            </a:p>
          </p:txBody>
        </p:sp>
        <p:sp>
          <p:nvSpPr>
            <p:cNvPr id="57560" name="Oval 8"/>
            <p:cNvSpPr>
              <a:spLocks noChangeArrowheads="1"/>
            </p:cNvSpPr>
            <p:nvPr/>
          </p:nvSpPr>
          <p:spPr bwMode="auto">
            <a:xfrm>
              <a:off x="2568" y="298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561" name="Oval 9"/>
            <p:cNvSpPr>
              <a:spLocks noChangeArrowheads="1"/>
            </p:cNvSpPr>
            <p:nvPr/>
          </p:nvSpPr>
          <p:spPr bwMode="auto">
            <a:xfrm>
              <a:off x="2856" y="442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562" name="Oval 10"/>
            <p:cNvSpPr>
              <a:spLocks noChangeArrowheads="1"/>
            </p:cNvSpPr>
            <p:nvPr/>
          </p:nvSpPr>
          <p:spPr bwMode="auto">
            <a:xfrm>
              <a:off x="3000" y="298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563" name="Oval 11"/>
            <p:cNvSpPr>
              <a:spLocks noChangeArrowheads="1"/>
            </p:cNvSpPr>
            <p:nvPr/>
          </p:nvSpPr>
          <p:spPr bwMode="auto">
            <a:xfrm>
              <a:off x="2544" y="528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564" name="Oval 12"/>
            <p:cNvSpPr>
              <a:spLocks noChangeArrowheads="1"/>
            </p:cNvSpPr>
            <p:nvPr/>
          </p:nvSpPr>
          <p:spPr bwMode="auto">
            <a:xfrm>
              <a:off x="3024" y="576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57348" name="Text Box 15"/>
          <p:cNvSpPr txBox="1">
            <a:spLocks noChangeArrowheads="1"/>
          </p:cNvSpPr>
          <p:nvPr/>
        </p:nvSpPr>
        <p:spPr bwMode="auto">
          <a:xfrm>
            <a:off x="5902325" y="2130425"/>
            <a:ext cx="19796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 b="1">
                <a:solidFill>
                  <a:srgbClr val="FF3300"/>
                </a:solidFill>
                <a:latin typeface="Times New Roman" charset="0"/>
              </a:rPr>
              <a:t>関係構築モジュール</a:t>
            </a:r>
          </a:p>
        </p:txBody>
      </p:sp>
      <p:grpSp>
        <p:nvGrpSpPr>
          <p:cNvPr id="57349" name="Group 16"/>
          <p:cNvGrpSpPr>
            <a:grpSpLocks/>
          </p:cNvGrpSpPr>
          <p:nvPr/>
        </p:nvGrpSpPr>
        <p:grpSpPr bwMode="auto">
          <a:xfrm>
            <a:off x="5257800" y="2628900"/>
            <a:ext cx="3352800" cy="1516063"/>
            <a:chOff x="3243" y="2882"/>
            <a:chExt cx="2359" cy="1092"/>
          </a:xfrm>
        </p:grpSpPr>
        <p:grpSp>
          <p:nvGrpSpPr>
            <p:cNvPr id="57503" name="Group 17"/>
            <p:cNvGrpSpPr>
              <a:grpSpLocks/>
            </p:cNvGrpSpPr>
            <p:nvPr/>
          </p:nvGrpSpPr>
          <p:grpSpPr bwMode="auto">
            <a:xfrm>
              <a:off x="3243" y="3294"/>
              <a:ext cx="2359" cy="680"/>
              <a:chOff x="3243" y="3294"/>
              <a:chExt cx="2359" cy="680"/>
            </a:xfrm>
          </p:grpSpPr>
          <p:grpSp>
            <p:nvGrpSpPr>
              <p:cNvPr id="57511" name="Group 18"/>
              <p:cNvGrpSpPr>
                <a:grpSpLocks/>
              </p:cNvGrpSpPr>
              <p:nvPr/>
            </p:nvGrpSpPr>
            <p:grpSpPr bwMode="auto">
              <a:xfrm>
                <a:off x="3470" y="3336"/>
                <a:ext cx="1859" cy="544"/>
                <a:chOff x="3470" y="3336"/>
                <a:chExt cx="1859" cy="544"/>
              </a:xfrm>
            </p:grpSpPr>
            <p:sp>
              <p:nvSpPr>
                <p:cNvPr id="57513" name="Oval 19"/>
                <p:cNvSpPr>
                  <a:spLocks noChangeArrowheads="1"/>
                </p:cNvSpPr>
                <p:nvPr/>
              </p:nvSpPr>
              <p:spPr bwMode="auto">
                <a:xfrm>
                  <a:off x="4196" y="3472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14" name="Oval 20"/>
                <p:cNvSpPr>
                  <a:spLocks noChangeArrowheads="1"/>
                </p:cNvSpPr>
                <p:nvPr/>
              </p:nvSpPr>
              <p:spPr bwMode="auto">
                <a:xfrm>
                  <a:off x="4514" y="347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15" name="AutoShape 21"/>
                <p:cNvCxnSpPr>
                  <a:cxnSpLocks noChangeShapeType="1"/>
                  <a:stCxn id="57513" idx="6"/>
                  <a:endCxn id="57514" idx="2"/>
                </p:cNvCxnSpPr>
                <p:nvPr/>
              </p:nvCxnSpPr>
              <p:spPr bwMode="auto">
                <a:xfrm>
                  <a:off x="4294" y="3498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16" name="Oval 22"/>
                <p:cNvSpPr>
                  <a:spLocks noChangeArrowheads="1"/>
                </p:cNvSpPr>
                <p:nvPr/>
              </p:nvSpPr>
              <p:spPr bwMode="auto">
                <a:xfrm>
                  <a:off x="4259" y="3608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17" name="Oval 23"/>
                <p:cNvSpPr>
                  <a:spLocks noChangeArrowheads="1"/>
                </p:cNvSpPr>
                <p:nvPr/>
              </p:nvSpPr>
              <p:spPr bwMode="auto">
                <a:xfrm>
                  <a:off x="4577" y="3610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18" name="AutoShape 24"/>
                <p:cNvCxnSpPr>
                  <a:cxnSpLocks noChangeShapeType="1"/>
                  <a:stCxn id="57516" idx="6"/>
                  <a:endCxn id="57517" idx="2"/>
                </p:cNvCxnSpPr>
                <p:nvPr/>
              </p:nvCxnSpPr>
              <p:spPr bwMode="auto">
                <a:xfrm>
                  <a:off x="4357" y="3634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19" name="Oval 25"/>
                <p:cNvSpPr>
                  <a:spLocks noChangeArrowheads="1"/>
                </p:cNvSpPr>
                <p:nvPr/>
              </p:nvSpPr>
              <p:spPr bwMode="auto">
                <a:xfrm>
                  <a:off x="4196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20" name="Oval 26"/>
                <p:cNvSpPr>
                  <a:spLocks noChangeArrowheads="1"/>
                </p:cNvSpPr>
                <p:nvPr/>
              </p:nvSpPr>
              <p:spPr bwMode="auto">
                <a:xfrm>
                  <a:off x="4514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21" name="AutoShape 27"/>
                <p:cNvCxnSpPr>
                  <a:cxnSpLocks noChangeShapeType="1"/>
                  <a:stCxn id="57519" idx="6"/>
                  <a:endCxn id="57520" idx="2"/>
                </p:cNvCxnSpPr>
                <p:nvPr/>
              </p:nvCxnSpPr>
              <p:spPr bwMode="auto">
                <a:xfrm>
                  <a:off x="4294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22" name="Oval 28"/>
                <p:cNvSpPr>
                  <a:spLocks noChangeArrowheads="1"/>
                </p:cNvSpPr>
                <p:nvPr/>
              </p:nvSpPr>
              <p:spPr bwMode="auto">
                <a:xfrm>
                  <a:off x="4740" y="346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23" name="Oval 29"/>
                <p:cNvSpPr>
                  <a:spLocks noChangeArrowheads="1"/>
                </p:cNvSpPr>
                <p:nvPr/>
              </p:nvSpPr>
              <p:spPr bwMode="auto">
                <a:xfrm>
                  <a:off x="5058" y="346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24" name="AutoShape 30"/>
                <p:cNvCxnSpPr>
                  <a:cxnSpLocks noChangeShapeType="1"/>
                  <a:stCxn id="57522" idx="6"/>
                  <a:endCxn id="57523" idx="2"/>
                </p:cNvCxnSpPr>
                <p:nvPr/>
              </p:nvCxnSpPr>
              <p:spPr bwMode="auto">
                <a:xfrm>
                  <a:off x="4838" y="349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25" name="Oval 31"/>
                <p:cNvSpPr>
                  <a:spLocks noChangeArrowheads="1"/>
                </p:cNvSpPr>
                <p:nvPr/>
              </p:nvSpPr>
              <p:spPr bwMode="auto">
                <a:xfrm>
                  <a:off x="4921" y="356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26" name="Oval 32"/>
                <p:cNvSpPr>
                  <a:spLocks noChangeArrowheads="1"/>
                </p:cNvSpPr>
                <p:nvPr/>
              </p:nvSpPr>
              <p:spPr bwMode="auto">
                <a:xfrm>
                  <a:off x="5239" y="356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27" name="AutoShape 33"/>
                <p:cNvCxnSpPr>
                  <a:cxnSpLocks noChangeShapeType="1"/>
                  <a:stCxn id="57525" idx="6"/>
                  <a:endCxn id="57526" idx="2"/>
                </p:cNvCxnSpPr>
                <p:nvPr/>
              </p:nvCxnSpPr>
              <p:spPr bwMode="auto">
                <a:xfrm>
                  <a:off x="5019" y="358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28" name="Oval 34"/>
                <p:cNvSpPr>
                  <a:spLocks noChangeArrowheads="1"/>
                </p:cNvSpPr>
                <p:nvPr/>
              </p:nvSpPr>
              <p:spPr bwMode="auto">
                <a:xfrm>
                  <a:off x="4740" y="365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29" name="Oval 35"/>
                <p:cNvSpPr>
                  <a:spLocks noChangeArrowheads="1"/>
                </p:cNvSpPr>
                <p:nvPr/>
              </p:nvSpPr>
              <p:spPr bwMode="auto">
                <a:xfrm>
                  <a:off x="5058" y="36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30" name="AutoShape 36"/>
                <p:cNvCxnSpPr>
                  <a:cxnSpLocks noChangeShapeType="1"/>
                  <a:stCxn id="57528" idx="6"/>
                  <a:endCxn id="57529" idx="2"/>
                </p:cNvCxnSpPr>
                <p:nvPr/>
              </p:nvCxnSpPr>
              <p:spPr bwMode="auto">
                <a:xfrm>
                  <a:off x="4838" y="367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31" name="Oval 37"/>
                <p:cNvSpPr>
                  <a:spLocks noChangeArrowheads="1"/>
                </p:cNvSpPr>
                <p:nvPr/>
              </p:nvSpPr>
              <p:spPr bwMode="auto">
                <a:xfrm>
                  <a:off x="4694" y="382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32" name="Oval 38"/>
                <p:cNvSpPr>
                  <a:spLocks noChangeArrowheads="1"/>
                </p:cNvSpPr>
                <p:nvPr/>
              </p:nvSpPr>
              <p:spPr bwMode="auto">
                <a:xfrm>
                  <a:off x="5012" y="3829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33" name="AutoShape 39"/>
                <p:cNvCxnSpPr>
                  <a:cxnSpLocks noChangeShapeType="1"/>
                  <a:stCxn id="57531" idx="6"/>
                  <a:endCxn id="57532" idx="2"/>
                </p:cNvCxnSpPr>
                <p:nvPr/>
              </p:nvCxnSpPr>
              <p:spPr bwMode="auto">
                <a:xfrm>
                  <a:off x="4792" y="3853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34" name="Oval 40"/>
                <p:cNvSpPr>
                  <a:spLocks noChangeArrowheads="1"/>
                </p:cNvSpPr>
                <p:nvPr/>
              </p:nvSpPr>
              <p:spPr bwMode="auto">
                <a:xfrm>
                  <a:off x="3651" y="3381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35" name="Oval 41"/>
                <p:cNvSpPr>
                  <a:spLocks noChangeArrowheads="1"/>
                </p:cNvSpPr>
                <p:nvPr/>
              </p:nvSpPr>
              <p:spPr bwMode="auto">
                <a:xfrm>
                  <a:off x="3969" y="338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36" name="AutoShape 42"/>
                <p:cNvCxnSpPr>
                  <a:cxnSpLocks noChangeShapeType="1"/>
                  <a:stCxn id="57534" idx="6"/>
                  <a:endCxn id="57535" idx="2"/>
                </p:cNvCxnSpPr>
                <p:nvPr/>
              </p:nvCxnSpPr>
              <p:spPr bwMode="auto">
                <a:xfrm>
                  <a:off x="3749" y="3407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37" name="Oval 43"/>
                <p:cNvSpPr>
                  <a:spLocks noChangeArrowheads="1"/>
                </p:cNvSpPr>
                <p:nvPr/>
              </p:nvSpPr>
              <p:spPr bwMode="auto">
                <a:xfrm>
                  <a:off x="3470" y="35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38" name="Oval 44"/>
                <p:cNvSpPr>
                  <a:spLocks noChangeArrowheads="1"/>
                </p:cNvSpPr>
                <p:nvPr/>
              </p:nvSpPr>
              <p:spPr bwMode="auto">
                <a:xfrm>
                  <a:off x="3788" y="355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39" name="AutoShape 45"/>
                <p:cNvCxnSpPr>
                  <a:cxnSpLocks noChangeShapeType="1"/>
                  <a:stCxn id="57537" idx="6"/>
                  <a:endCxn id="57538" idx="2"/>
                </p:cNvCxnSpPr>
                <p:nvPr/>
              </p:nvCxnSpPr>
              <p:spPr bwMode="auto">
                <a:xfrm>
                  <a:off x="3568" y="3581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40" name="Oval 46"/>
                <p:cNvSpPr>
                  <a:spLocks noChangeArrowheads="1"/>
                </p:cNvSpPr>
                <p:nvPr/>
              </p:nvSpPr>
              <p:spPr bwMode="auto">
                <a:xfrm>
                  <a:off x="3606" y="365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41" name="Oval 47"/>
                <p:cNvSpPr>
                  <a:spLocks noChangeArrowheads="1"/>
                </p:cNvSpPr>
                <p:nvPr/>
              </p:nvSpPr>
              <p:spPr bwMode="auto">
                <a:xfrm>
                  <a:off x="3924" y="36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42" name="AutoShape 48"/>
                <p:cNvCxnSpPr>
                  <a:cxnSpLocks noChangeShapeType="1"/>
                  <a:stCxn id="57540" idx="6"/>
                  <a:endCxn id="57541" idx="2"/>
                </p:cNvCxnSpPr>
                <p:nvPr/>
              </p:nvCxnSpPr>
              <p:spPr bwMode="auto">
                <a:xfrm>
                  <a:off x="3704" y="367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43" name="Oval 49"/>
                <p:cNvSpPr>
                  <a:spLocks noChangeArrowheads="1"/>
                </p:cNvSpPr>
                <p:nvPr/>
              </p:nvSpPr>
              <p:spPr bwMode="auto">
                <a:xfrm>
                  <a:off x="3742" y="382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44" name="Oval 50"/>
                <p:cNvSpPr>
                  <a:spLocks noChangeArrowheads="1"/>
                </p:cNvSpPr>
                <p:nvPr/>
              </p:nvSpPr>
              <p:spPr bwMode="auto">
                <a:xfrm>
                  <a:off x="4060" y="3829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45" name="AutoShape 51"/>
                <p:cNvCxnSpPr>
                  <a:cxnSpLocks noChangeShapeType="1"/>
                  <a:stCxn id="57543" idx="6"/>
                  <a:endCxn id="57544" idx="2"/>
                </p:cNvCxnSpPr>
                <p:nvPr/>
              </p:nvCxnSpPr>
              <p:spPr bwMode="auto">
                <a:xfrm>
                  <a:off x="3840" y="3853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46" name="Oval 52"/>
                <p:cNvSpPr>
                  <a:spLocks noChangeArrowheads="1"/>
                </p:cNvSpPr>
                <p:nvPr/>
              </p:nvSpPr>
              <p:spPr bwMode="auto">
                <a:xfrm>
                  <a:off x="4830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47" name="Oval 53"/>
                <p:cNvSpPr>
                  <a:spLocks noChangeArrowheads="1"/>
                </p:cNvSpPr>
                <p:nvPr/>
              </p:nvSpPr>
              <p:spPr bwMode="auto">
                <a:xfrm>
                  <a:off x="5148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48" name="AutoShape 54"/>
                <p:cNvCxnSpPr>
                  <a:cxnSpLocks noChangeShapeType="1"/>
                  <a:stCxn id="57546" idx="6"/>
                  <a:endCxn id="57547" idx="2"/>
                </p:cNvCxnSpPr>
                <p:nvPr/>
              </p:nvCxnSpPr>
              <p:spPr bwMode="auto">
                <a:xfrm>
                  <a:off x="4928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49" name="Oval 55"/>
                <p:cNvSpPr>
                  <a:spLocks noChangeArrowheads="1"/>
                </p:cNvSpPr>
                <p:nvPr/>
              </p:nvSpPr>
              <p:spPr bwMode="auto">
                <a:xfrm>
                  <a:off x="4604" y="333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50" name="Oval 56"/>
                <p:cNvSpPr>
                  <a:spLocks noChangeArrowheads="1"/>
                </p:cNvSpPr>
                <p:nvPr/>
              </p:nvSpPr>
              <p:spPr bwMode="auto">
                <a:xfrm>
                  <a:off x="4922" y="3338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51" name="AutoShape 57"/>
                <p:cNvCxnSpPr>
                  <a:cxnSpLocks noChangeShapeType="1"/>
                  <a:stCxn id="57549" idx="6"/>
                  <a:endCxn id="57550" idx="2"/>
                </p:cNvCxnSpPr>
                <p:nvPr/>
              </p:nvCxnSpPr>
              <p:spPr bwMode="auto">
                <a:xfrm>
                  <a:off x="4702" y="3362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52" name="Oval 58"/>
                <p:cNvSpPr>
                  <a:spLocks noChangeArrowheads="1"/>
                </p:cNvSpPr>
                <p:nvPr/>
              </p:nvSpPr>
              <p:spPr bwMode="auto">
                <a:xfrm>
                  <a:off x="3470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53" name="Oval 59"/>
                <p:cNvSpPr>
                  <a:spLocks noChangeArrowheads="1"/>
                </p:cNvSpPr>
                <p:nvPr/>
              </p:nvSpPr>
              <p:spPr bwMode="auto">
                <a:xfrm>
                  <a:off x="3788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54" name="AutoShape 60"/>
                <p:cNvCxnSpPr>
                  <a:cxnSpLocks noChangeShapeType="1"/>
                  <a:stCxn id="57552" idx="6"/>
                  <a:endCxn id="57553" idx="2"/>
                </p:cNvCxnSpPr>
                <p:nvPr/>
              </p:nvCxnSpPr>
              <p:spPr bwMode="auto">
                <a:xfrm>
                  <a:off x="3568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55" name="Oval 61"/>
                <p:cNvSpPr>
                  <a:spLocks noChangeArrowheads="1"/>
                </p:cNvSpPr>
                <p:nvPr/>
              </p:nvSpPr>
              <p:spPr bwMode="auto">
                <a:xfrm>
                  <a:off x="3697" y="346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56" name="Oval 62"/>
                <p:cNvSpPr>
                  <a:spLocks noChangeArrowheads="1"/>
                </p:cNvSpPr>
                <p:nvPr/>
              </p:nvSpPr>
              <p:spPr bwMode="auto">
                <a:xfrm>
                  <a:off x="4015" y="346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57" name="AutoShape 63"/>
                <p:cNvCxnSpPr>
                  <a:cxnSpLocks noChangeShapeType="1"/>
                  <a:stCxn id="57555" idx="6"/>
                  <a:endCxn id="57556" idx="2"/>
                </p:cNvCxnSpPr>
                <p:nvPr/>
              </p:nvCxnSpPr>
              <p:spPr bwMode="auto">
                <a:xfrm>
                  <a:off x="3795" y="349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7512" name="Oval 64"/>
              <p:cNvSpPr>
                <a:spLocks noChangeArrowheads="1"/>
              </p:cNvSpPr>
              <p:nvPr/>
            </p:nvSpPr>
            <p:spPr bwMode="auto">
              <a:xfrm>
                <a:off x="3243" y="3294"/>
                <a:ext cx="2359" cy="680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57504" name="Group 65"/>
            <p:cNvGrpSpPr>
              <a:grpSpLocks/>
            </p:cNvGrpSpPr>
            <p:nvPr/>
          </p:nvGrpSpPr>
          <p:grpSpPr bwMode="auto">
            <a:xfrm>
              <a:off x="3352" y="2882"/>
              <a:ext cx="2060" cy="1092"/>
              <a:chOff x="3379" y="2882"/>
              <a:chExt cx="2060" cy="1092"/>
            </a:xfrm>
          </p:grpSpPr>
          <p:sp>
            <p:nvSpPr>
              <p:cNvPr id="57505" name="Oval 66"/>
              <p:cNvSpPr>
                <a:spLocks noChangeArrowheads="1"/>
              </p:cNvSpPr>
              <p:nvPr/>
            </p:nvSpPr>
            <p:spPr bwMode="auto">
              <a:xfrm>
                <a:off x="3379" y="3290"/>
                <a:ext cx="1361" cy="681"/>
              </a:xfrm>
              <a:prstGeom prst="ellips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506" name="Oval 67"/>
              <p:cNvSpPr>
                <a:spLocks noChangeArrowheads="1"/>
              </p:cNvSpPr>
              <p:nvPr/>
            </p:nvSpPr>
            <p:spPr bwMode="auto">
              <a:xfrm>
                <a:off x="4078" y="3293"/>
                <a:ext cx="1361" cy="68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507" name="AutoShape 68"/>
              <p:cNvSpPr>
                <a:spLocks noChangeArrowheads="1"/>
              </p:cNvSpPr>
              <p:nvPr/>
            </p:nvSpPr>
            <p:spPr bwMode="auto">
              <a:xfrm flipV="1">
                <a:off x="3379" y="2973"/>
                <a:ext cx="1361" cy="5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52 w 21600"/>
                  <a:gd name="T13" fmla="*/ 3954 h 21600"/>
                  <a:gd name="T14" fmla="*/ 17648 w 21600"/>
                  <a:gd name="T15" fmla="*/ 1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316" y="21600"/>
                    </a:lnTo>
                    <a:lnTo>
                      <a:pt x="172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2EDF6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508" name="AutoShape 69"/>
              <p:cNvSpPr>
                <a:spLocks noChangeArrowheads="1"/>
              </p:cNvSpPr>
              <p:nvPr/>
            </p:nvSpPr>
            <p:spPr bwMode="auto">
              <a:xfrm flipV="1">
                <a:off x="4105" y="2968"/>
                <a:ext cx="1323" cy="5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245 w 21600"/>
                  <a:gd name="T13" fmla="*/ 4247 h 21600"/>
                  <a:gd name="T14" fmla="*/ 17355 w 21600"/>
                  <a:gd name="T15" fmla="*/ 173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81" y="21600"/>
                    </a:lnTo>
                    <a:lnTo>
                      <a:pt x="1671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509" name="AutoShape 70"/>
              <p:cNvSpPr>
                <a:spLocks noChangeArrowheads="1"/>
              </p:cNvSpPr>
              <p:nvPr/>
            </p:nvSpPr>
            <p:spPr bwMode="auto">
              <a:xfrm>
                <a:off x="3569" y="2882"/>
                <a:ext cx="817" cy="3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ja-JP" sz="1600" b="1">
                    <a:solidFill>
                      <a:schemeClr val="accent2"/>
                    </a:solidFill>
                  </a:rPr>
                  <a:t>WordSpace</a:t>
                </a:r>
              </a:p>
            </p:txBody>
          </p:sp>
          <p:sp>
            <p:nvSpPr>
              <p:cNvPr id="57510" name="AutoShape 71"/>
              <p:cNvSpPr>
                <a:spLocks noChangeArrowheads="1"/>
              </p:cNvSpPr>
              <p:nvPr/>
            </p:nvSpPr>
            <p:spPr bwMode="auto">
              <a:xfrm>
                <a:off x="4423" y="2882"/>
                <a:ext cx="816" cy="3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ja-JP" altLang="en-US" sz="1600" b="1">
                    <a:solidFill>
                      <a:schemeClr val="accent2"/>
                    </a:solidFill>
                  </a:rPr>
                  <a:t>相関ルール</a:t>
                </a:r>
              </a:p>
            </p:txBody>
          </p:sp>
        </p:grpSp>
      </p:grpSp>
      <p:sp>
        <p:nvSpPr>
          <p:cNvPr id="57350" name="Text Box 72"/>
          <p:cNvSpPr txBox="1">
            <a:spLocks noChangeArrowheads="1"/>
          </p:cNvSpPr>
          <p:nvPr/>
        </p:nvSpPr>
        <p:spPr bwMode="auto">
          <a:xfrm>
            <a:off x="6096000" y="3200400"/>
            <a:ext cx="147161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>
                <a:solidFill>
                  <a:srgbClr val="006600"/>
                </a:solidFill>
                <a:latin typeface="Times New Roman" charset="0"/>
              </a:rPr>
              <a:t>概念対集合</a:t>
            </a:r>
          </a:p>
        </p:txBody>
      </p:sp>
      <p:grpSp>
        <p:nvGrpSpPr>
          <p:cNvPr id="57351" name="Group 73"/>
          <p:cNvGrpSpPr>
            <a:grpSpLocks/>
          </p:cNvGrpSpPr>
          <p:nvPr/>
        </p:nvGrpSpPr>
        <p:grpSpPr bwMode="auto">
          <a:xfrm>
            <a:off x="7091363" y="682625"/>
            <a:ext cx="1176337" cy="1006475"/>
            <a:chOff x="249" y="2118"/>
            <a:chExt cx="788" cy="855"/>
          </a:xfrm>
        </p:grpSpPr>
        <p:grpSp>
          <p:nvGrpSpPr>
            <p:cNvPr id="57463" name="Group 74"/>
            <p:cNvGrpSpPr>
              <a:grpSpLocks/>
            </p:cNvGrpSpPr>
            <p:nvPr/>
          </p:nvGrpSpPr>
          <p:grpSpPr bwMode="auto">
            <a:xfrm>
              <a:off x="249" y="2118"/>
              <a:ext cx="652" cy="722"/>
              <a:chOff x="4785" y="2563"/>
              <a:chExt cx="912" cy="912"/>
            </a:xfrm>
          </p:grpSpPr>
          <p:sp>
            <p:nvSpPr>
              <p:cNvPr id="57494" name="Rectangle 75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495" name="Rectangle 76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400">
                  <a:latin typeface="ＭＳ Ｐゴシック" charset="-128"/>
                </a:endParaRPr>
              </a:p>
            </p:txBody>
          </p:sp>
          <p:sp>
            <p:nvSpPr>
              <p:cNvPr id="57496" name="Line 77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7" name="Line 78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8" name="Line 79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9" name="Line 80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500" name="Line 81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501" name="Line 82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502" name="Line 83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7464" name="Group 84"/>
            <p:cNvGrpSpPr>
              <a:grpSpLocks/>
            </p:cNvGrpSpPr>
            <p:nvPr/>
          </p:nvGrpSpPr>
          <p:grpSpPr bwMode="auto">
            <a:xfrm>
              <a:off x="294" y="2164"/>
              <a:ext cx="652" cy="722"/>
              <a:chOff x="4785" y="2563"/>
              <a:chExt cx="912" cy="912"/>
            </a:xfrm>
          </p:grpSpPr>
          <p:sp>
            <p:nvSpPr>
              <p:cNvPr id="57485" name="Rectangle 85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486" name="Rectangle 86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400">
                  <a:latin typeface="ＭＳ Ｐゴシック" charset="-128"/>
                </a:endParaRPr>
              </a:p>
            </p:txBody>
          </p:sp>
          <p:sp>
            <p:nvSpPr>
              <p:cNvPr id="57487" name="Line 87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8" name="Line 88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9" name="Line 89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0" name="Line 90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1" name="Line 91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2" name="Line 92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3" name="Line 93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7465" name="Group 94"/>
            <p:cNvGrpSpPr>
              <a:grpSpLocks/>
            </p:cNvGrpSpPr>
            <p:nvPr/>
          </p:nvGrpSpPr>
          <p:grpSpPr bwMode="auto">
            <a:xfrm>
              <a:off x="340" y="2205"/>
              <a:ext cx="652" cy="722"/>
              <a:chOff x="4785" y="2563"/>
              <a:chExt cx="912" cy="912"/>
            </a:xfrm>
          </p:grpSpPr>
          <p:sp>
            <p:nvSpPr>
              <p:cNvPr id="57476" name="Rectangle 95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477" name="Rectangle 96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400">
                  <a:latin typeface="ＭＳ Ｐゴシック" charset="-128"/>
                </a:endParaRPr>
              </a:p>
            </p:txBody>
          </p:sp>
          <p:sp>
            <p:nvSpPr>
              <p:cNvPr id="57478" name="Line 97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9" name="Line 98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0" name="Line 99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1" name="Line 100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2" name="Line 101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3" name="Line 102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4" name="Line 103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7466" name="Group 104"/>
            <p:cNvGrpSpPr>
              <a:grpSpLocks/>
            </p:cNvGrpSpPr>
            <p:nvPr/>
          </p:nvGrpSpPr>
          <p:grpSpPr bwMode="auto">
            <a:xfrm>
              <a:off x="385" y="2251"/>
              <a:ext cx="652" cy="722"/>
              <a:chOff x="4785" y="2563"/>
              <a:chExt cx="912" cy="912"/>
            </a:xfrm>
          </p:grpSpPr>
          <p:sp>
            <p:nvSpPr>
              <p:cNvPr id="57467" name="Rectangle 105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468" name="Rectangle 106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400">
                  <a:latin typeface="ＭＳ Ｐゴシック" charset="-128"/>
                </a:endParaRPr>
              </a:p>
            </p:txBody>
          </p:sp>
          <p:sp>
            <p:nvSpPr>
              <p:cNvPr id="57469" name="Line 107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0" name="Line 108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1" name="Line 109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2" name="Line 110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3" name="Line 111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4" name="Line 112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5" name="Line 113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</p:grpSp>
      <p:grpSp>
        <p:nvGrpSpPr>
          <p:cNvPr id="57352" name="Group 114"/>
          <p:cNvGrpSpPr>
            <a:grpSpLocks/>
          </p:cNvGrpSpPr>
          <p:nvPr/>
        </p:nvGrpSpPr>
        <p:grpSpPr bwMode="auto">
          <a:xfrm>
            <a:off x="7477125" y="1187450"/>
            <a:ext cx="528638" cy="390525"/>
            <a:chOff x="4241" y="1525"/>
            <a:chExt cx="407" cy="317"/>
          </a:xfrm>
        </p:grpSpPr>
        <p:sp>
          <p:nvSpPr>
            <p:cNvPr id="57457" name="Oval 115"/>
            <p:cNvSpPr>
              <a:spLocks noChangeArrowheads="1"/>
            </p:cNvSpPr>
            <p:nvPr/>
          </p:nvSpPr>
          <p:spPr bwMode="auto">
            <a:xfrm>
              <a:off x="4241" y="1525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58" name="Oval 116"/>
            <p:cNvSpPr>
              <a:spLocks noChangeArrowheads="1"/>
            </p:cNvSpPr>
            <p:nvPr/>
          </p:nvSpPr>
          <p:spPr bwMode="auto">
            <a:xfrm>
              <a:off x="4422" y="1525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59" name="Oval 117"/>
            <p:cNvSpPr>
              <a:spLocks noChangeArrowheads="1"/>
            </p:cNvSpPr>
            <p:nvPr/>
          </p:nvSpPr>
          <p:spPr bwMode="auto">
            <a:xfrm>
              <a:off x="4377" y="1637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60" name="Oval 118"/>
            <p:cNvSpPr>
              <a:spLocks noChangeArrowheads="1"/>
            </p:cNvSpPr>
            <p:nvPr/>
          </p:nvSpPr>
          <p:spPr bwMode="auto">
            <a:xfrm>
              <a:off x="4558" y="1637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61" name="Oval 119"/>
            <p:cNvSpPr>
              <a:spLocks noChangeArrowheads="1"/>
            </p:cNvSpPr>
            <p:nvPr/>
          </p:nvSpPr>
          <p:spPr bwMode="auto">
            <a:xfrm>
              <a:off x="4287" y="1791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62" name="Oval 120"/>
            <p:cNvSpPr>
              <a:spLocks noChangeArrowheads="1"/>
            </p:cNvSpPr>
            <p:nvPr/>
          </p:nvSpPr>
          <p:spPr bwMode="auto">
            <a:xfrm>
              <a:off x="4468" y="1791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57353" name="Text Box 121"/>
          <p:cNvSpPr txBox="1">
            <a:spLocks noChangeArrowheads="1"/>
          </p:cNvSpPr>
          <p:nvPr/>
        </p:nvSpPr>
        <p:spPr bwMode="auto">
          <a:xfrm>
            <a:off x="7229475" y="833438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/>
              <a:t>専門文書</a:t>
            </a:r>
          </a:p>
        </p:txBody>
      </p:sp>
      <p:grpSp>
        <p:nvGrpSpPr>
          <p:cNvPr id="57354" name="Group 139"/>
          <p:cNvGrpSpPr>
            <a:grpSpLocks/>
          </p:cNvGrpSpPr>
          <p:nvPr/>
        </p:nvGrpSpPr>
        <p:grpSpPr bwMode="auto">
          <a:xfrm>
            <a:off x="6096000" y="4953000"/>
            <a:ext cx="1828800" cy="1042988"/>
            <a:chOff x="3564" y="3322"/>
            <a:chExt cx="1452" cy="897"/>
          </a:xfrm>
        </p:grpSpPr>
        <p:sp>
          <p:nvSpPr>
            <p:cNvPr id="57441" name="Oval 123"/>
            <p:cNvSpPr>
              <a:spLocks noChangeArrowheads="1"/>
            </p:cNvSpPr>
            <p:nvPr/>
          </p:nvSpPr>
          <p:spPr bwMode="auto">
            <a:xfrm>
              <a:off x="3564" y="3445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42" name="Oval 124"/>
            <p:cNvSpPr>
              <a:spLocks noChangeArrowheads="1"/>
            </p:cNvSpPr>
            <p:nvPr/>
          </p:nvSpPr>
          <p:spPr bwMode="auto">
            <a:xfrm>
              <a:off x="4290" y="3445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443" name="AutoShape 125"/>
            <p:cNvCxnSpPr>
              <a:cxnSpLocks noChangeShapeType="1"/>
              <a:stCxn id="57441" idx="6"/>
              <a:endCxn id="57442" idx="2"/>
            </p:cNvCxnSpPr>
            <p:nvPr/>
          </p:nvCxnSpPr>
          <p:spPr bwMode="auto">
            <a:xfrm>
              <a:off x="3972" y="3513"/>
              <a:ext cx="3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44" name="Oval 126"/>
            <p:cNvSpPr>
              <a:spLocks noChangeArrowheads="1"/>
            </p:cNvSpPr>
            <p:nvPr/>
          </p:nvSpPr>
          <p:spPr bwMode="auto">
            <a:xfrm>
              <a:off x="3654" y="3671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45" name="Oval 127"/>
            <p:cNvSpPr>
              <a:spLocks noChangeArrowheads="1"/>
            </p:cNvSpPr>
            <p:nvPr/>
          </p:nvSpPr>
          <p:spPr bwMode="auto">
            <a:xfrm>
              <a:off x="4426" y="3671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446" name="AutoShape 128"/>
            <p:cNvCxnSpPr>
              <a:cxnSpLocks noChangeShapeType="1"/>
              <a:stCxn id="57444" idx="6"/>
              <a:endCxn id="57445" idx="2"/>
            </p:cNvCxnSpPr>
            <p:nvPr/>
          </p:nvCxnSpPr>
          <p:spPr bwMode="auto">
            <a:xfrm>
              <a:off x="4062" y="3739"/>
              <a:ext cx="3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47" name="Oval 129"/>
            <p:cNvSpPr>
              <a:spLocks noChangeArrowheads="1"/>
            </p:cNvSpPr>
            <p:nvPr/>
          </p:nvSpPr>
          <p:spPr bwMode="auto">
            <a:xfrm>
              <a:off x="3836" y="3853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48" name="Oval 130"/>
            <p:cNvSpPr>
              <a:spLocks noChangeArrowheads="1"/>
            </p:cNvSpPr>
            <p:nvPr/>
          </p:nvSpPr>
          <p:spPr bwMode="auto">
            <a:xfrm>
              <a:off x="4517" y="3854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449" name="AutoShape 131"/>
            <p:cNvCxnSpPr>
              <a:cxnSpLocks noChangeShapeType="1"/>
              <a:stCxn id="57447" idx="6"/>
              <a:endCxn id="57448" idx="2"/>
            </p:cNvCxnSpPr>
            <p:nvPr/>
          </p:nvCxnSpPr>
          <p:spPr bwMode="auto">
            <a:xfrm>
              <a:off x="4244" y="3921"/>
              <a:ext cx="27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50" name="Oval 132"/>
            <p:cNvSpPr>
              <a:spLocks noChangeArrowheads="1"/>
            </p:cNvSpPr>
            <p:nvPr/>
          </p:nvSpPr>
          <p:spPr bwMode="auto">
            <a:xfrm>
              <a:off x="3927" y="4079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51" name="Oval 133"/>
            <p:cNvSpPr>
              <a:spLocks noChangeArrowheads="1"/>
            </p:cNvSpPr>
            <p:nvPr/>
          </p:nvSpPr>
          <p:spPr bwMode="auto">
            <a:xfrm>
              <a:off x="4608" y="4080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452" name="AutoShape 134"/>
            <p:cNvCxnSpPr>
              <a:cxnSpLocks noChangeShapeType="1"/>
              <a:stCxn id="57450" idx="6"/>
              <a:endCxn id="57451" idx="2"/>
            </p:cNvCxnSpPr>
            <p:nvPr/>
          </p:nvCxnSpPr>
          <p:spPr bwMode="auto">
            <a:xfrm>
              <a:off x="4335" y="4147"/>
              <a:ext cx="27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53" name="Text Box 135"/>
            <p:cNvSpPr txBox="1">
              <a:spLocks noChangeArrowheads="1"/>
            </p:cNvSpPr>
            <p:nvPr/>
          </p:nvSpPr>
          <p:spPr bwMode="auto">
            <a:xfrm>
              <a:off x="3882" y="3322"/>
              <a:ext cx="4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has-a</a:t>
              </a:r>
            </a:p>
          </p:txBody>
        </p:sp>
        <p:sp>
          <p:nvSpPr>
            <p:cNvPr id="57454" name="Text Box 136"/>
            <p:cNvSpPr txBox="1">
              <a:spLocks noChangeArrowheads="1"/>
            </p:cNvSpPr>
            <p:nvPr/>
          </p:nvSpPr>
          <p:spPr bwMode="auto">
            <a:xfrm>
              <a:off x="4024" y="3570"/>
              <a:ext cx="35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link</a:t>
              </a:r>
            </a:p>
          </p:txBody>
        </p:sp>
        <p:sp>
          <p:nvSpPr>
            <p:cNvPr id="57455" name="Text Box 137"/>
            <p:cNvSpPr txBox="1">
              <a:spLocks noChangeArrowheads="1"/>
            </p:cNvSpPr>
            <p:nvPr/>
          </p:nvSpPr>
          <p:spPr bwMode="auto">
            <a:xfrm>
              <a:off x="4197" y="3753"/>
              <a:ext cx="36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title</a:t>
              </a:r>
            </a:p>
          </p:txBody>
        </p:sp>
        <p:sp>
          <p:nvSpPr>
            <p:cNvPr id="57456" name="Text Box 138"/>
            <p:cNvSpPr txBox="1">
              <a:spLocks noChangeArrowheads="1"/>
            </p:cNvSpPr>
            <p:nvPr/>
          </p:nvSpPr>
          <p:spPr bwMode="auto">
            <a:xfrm>
              <a:off x="4154" y="3957"/>
              <a:ext cx="54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knows</a:t>
              </a:r>
            </a:p>
          </p:txBody>
        </p:sp>
      </p:grpSp>
      <p:sp>
        <p:nvSpPr>
          <p:cNvPr id="57355" name="Oval 141"/>
          <p:cNvSpPr>
            <a:spLocks noChangeArrowheads="1"/>
          </p:cNvSpPr>
          <p:nvPr/>
        </p:nvSpPr>
        <p:spPr bwMode="auto">
          <a:xfrm>
            <a:off x="5638800" y="4572000"/>
            <a:ext cx="2667000" cy="1524000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7356" name="Text Box 142"/>
          <p:cNvSpPr txBox="1">
            <a:spLocks noChangeArrowheads="1"/>
          </p:cNvSpPr>
          <p:nvPr/>
        </p:nvSpPr>
        <p:spPr bwMode="auto">
          <a:xfrm>
            <a:off x="7226300" y="41656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Comic Sans MS" charset="0"/>
              </a:rPr>
              <a:t>関係洗練</a:t>
            </a:r>
          </a:p>
        </p:txBody>
      </p:sp>
      <p:sp>
        <p:nvSpPr>
          <p:cNvPr id="57357" name="Text Box 144"/>
          <p:cNvSpPr txBox="1">
            <a:spLocks noChangeArrowheads="1"/>
          </p:cNvSpPr>
          <p:nvPr/>
        </p:nvSpPr>
        <p:spPr bwMode="auto">
          <a:xfrm>
            <a:off x="6221413" y="4629150"/>
            <a:ext cx="1474787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>
                <a:solidFill>
                  <a:srgbClr val="006600"/>
                </a:solidFill>
                <a:latin typeface="Times New Roman" charset="0"/>
              </a:rPr>
              <a:t>非階層関係</a:t>
            </a:r>
          </a:p>
        </p:txBody>
      </p:sp>
      <p:sp>
        <p:nvSpPr>
          <p:cNvPr id="57358" name="AutoShape 4"/>
          <p:cNvSpPr>
            <a:spLocks noChangeArrowheads="1"/>
          </p:cNvSpPr>
          <p:nvPr/>
        </p:nvSpPr>
        <p:spPr bwMode="auto">
          <a:xfrm>
            <a:off x="908050" y="2116138"/>
            <a:ext cx="2865438" cy="841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76200">
            <a:solidFill>
              <a:srgbClr val="00E1D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b="1">
              <a:latin typeface="Times New Roman" charset="0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406525" y="2054225"/>
            <a:ext cx="19796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 b="1">
                <a:solidFill>
                  <a:srgbClr val="FF3300"/>
                </a:solidFill>
                <a:latin typeface="Times New Roman" charset="0"/>
              </a:rPr>
              <a:t>関係構築モジュール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762000" y="2552700"/>
            <a:ext cx="3352800" cy="1516063"/>
            <a:chOff x="3243" y="2882"/>
            <a:chExt cx="2359" cy="1092"/>
          </a:xfrm>
        </p:grpSpPr>
        <p:grpSp>
          <p:nvGrpSpPr>
            <p:cNvPr id="57386" name="Group 17"/>
            <p:cNvGrpSpPr>
              <a:grpSpLocks/>
            </p:cNvGrpSpPr>
            <p:nvPr/>
          </p:nvGrpSpPr>
          <p:grpSpPr bwMode="auto">
            <a:xfrm>
              <a:off x="3243" y="3294"/>
              <a:ext cx="2359" cy="680"/>
              <a:chOff x="3243" y="3294"/>
              <a:chExt cx="2359" cy="680"/>
            </a:xfrm>
          </p:grpSpPr>
          <p:grpSp>
            <p:nvGrpSpPr>
              <p:cNvPr id="57394" name="Group 18"/>
              <p:cNvGrpSpPr>
                <a:grpSpLocks/>
              </p:cNvGrpSpPr>
              <p:nvPr/>
            </p:nvGrpSpPr>
            <p:grpSpPr bwMode="auto">
              <a:xfrm>
                <a:off x="3470" y="3336"/>
                <a:ext cx="1859" cy="544"/>
                <a:chOff x="3470" y="3336"/>
                <a:chExt cx="1859" cy="544"/>
              </a:xfrm>
            </p:grpSpPr>
            <p:sp>
              <p:nvSpPr>
                <p:cNvPr id="57396" name="Oval 19"/>
                <p:cNvSpPr>
                  <a:spLocks noChangeArrowheads="1"/>
                </p:cNvSpPr>
                <p:nvPr/>
              </p:nvSpPr>
              <p:spPr bwMode="auto">
                <a:xfrm>
                  <a:off x="4196" y="3472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397" name="Oval 20"/>
                <p:cNvSpPr>
                  <a:spLocks noChangeArrowheads="1"/>
                </p:cNvSpPr>
                <p:nvPr/>
              </p:nvSpPr>
              <p:spPr bwMode="auto">
                <a:xfrm>
                  <a:off x="4514" y="347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398" name="AutoShape 21"/>
                <p:cNvCxnSpPr>
                  <a:cxnSpLocks noChangeShapeType="1"/>
                  <a:stCxn id="57396" idx="6"/>
                  <a:endCxn id="57397" idx="2"/>
                </p:cNvCxnSpPr>
                <p:nvPr/>
              </p:nvCxnSpPr>
              <p:spPr bwMode="auto">
                <a:xfrm>
                  <a:off x="4294" y="3498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399" name="Oval 22"/>
                <p:cNvSpPr>
                  <a:spLocks noChangeArrowheads="1"/>
                </p:cNvSpPr>
                <p:nvPr/>
              </p:nvSpPr>
              <p:spPr bwMode="auto">
                <a:xfrm>
                  <a:off x="4259" y="3608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00" name="Oval 23"/>
                <p:cNvSpPr>
                  <a:spLocks noChangeArrowheads="1"/>
                </p:cNvSpPr>
                <p:nvPr/>
              </p:nvSpPr>
              <p:spPr bwMode="auto">
                <a:xfrm>
                  <a:off x="4577" y="3610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01" name="AutoShape 24"/>
                <p:cNvCxnSpPr>
                  <a:cxnSpLocks noChangeShapeType="1"/>
                  <a:stCxn id="57399" idx="6"/>
                  <a:endCxn id="57400" idx="2"/>
                </p:cNvCxnSpPr>
                <p:nvPr/>
              </p:nvCxnSpPr>
              <p:spPr bwMode="auto">
                <a:xfrm>
                  <a:off x="4357" y="3634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02" name="Oval 25"/>
                <p:cNvSpPr>
                  <a:spLocks noChangeArrowheads="1"/>
                </p:cNvSpPr>
                <p:nvPr/>
              </p:nvSpPr>
              <p:spPr bwMode="auto">
                <a:xfrm>
                  <a:off x="4196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03" name="Oval 26"/>
                <p:cNvSpPr>
                  <a:spLocks noChangeArrowheads="1"/>
                </p:cNvSpPr>
                <p:nvPr/>
              </p:nvSpPr>
              <p:spPr bwMode="auto">
                <a:xfrm>
                  <a:off x="4514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04" name="AutoShape 27"/>
                <p:cNvCxnSpPr>
                  <a:cxnSpLocks noChangeShapeType="1"/>
                  <a:stCxn id="57402" idx="6"/>
                  <a:endCxn id="57403" idx="2"/>
                </p:cNvCxnSpPr>
                <p:nvPr/>
              </p:nvCxnSpPr>
              <p:spPr bwMode="auto">
                <a:xfrm>
                  <a:off x="4294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05" name="Oval 28"/>
                <p:cNvSpPr>
                  <a:spLocks noChangeArrowheads="1"/>
                </p:cNvSpPr>
                <p:nvPr/>
              </p:nvSpPr>
              <p:spPr bwMode="auto">
                <a:xfrm>
                  <a:off x="4740" y="346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06" name="Oval 29"/>
                <p:cNvSpPr>
                  <a:spLocks noChangeArrowheads="1"/>
                </p:cNvSpPr>
                <p:nvPr/>
              </p:nvSpPr>
              <p:spPr bwMode="auto">
                <a:xfrm>
                  <a:off x="5058" y="346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07" name="AutoShape 30"/>
                <p:cNvCxnSpPr>
                  <a:cxnSpLocks noChangeShapeType="1"/>
                  <a:stCxn id="57405" idx="6"/>
                  <a:endCxn id="57406" idx="2"/>
                </p:cNvCxnSpPr>
                <p:nvPr/>
              </p:nvCxnSpPr>
              <p:spPr bwMode="auto">
                <a:xfrm>
                  <a:off x="4838" y="349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08" name="Oval 31"/>
                <p:cNvSpPr>
                  <a:spLocks noChangeArrowheads="1"/>
                </p:cNvSpPr>
                <p:nvPr/>
              </p:nvSpPr>
              <p:spPr bwMode="auto">
                <a:xfrm>
                  <a:off x="4921" y="356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09" name="Oval 32"/>
                <p:cNvSpPr>
                  <a:spLocks noChangeArrowheads="1"/>
                </p:cNvSpPr>
                <p:nvPr/>
              </p:nvSpPr>
              <p:spPr bwMode="auto">
                <a:xfrm>
                  <a:off x="5239" y="356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10" name="AutoShape 33"/>
                <p:cNvCxnSpPr>
                  <a:cxnSpLocks noChangeShapeType="1"/>
                  <a:stCxn id="57408" idx="6"/>
                  <a:endCxn id="57409" idx="2"/>
                </p:cNvCxnSpPr>
                <p:nvPr/>
              </p:nvCxnSpPr>
              <p:spPr bwMode="auto">
                <a:xfrm>
                  <a:off x="5019" y="358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11" name="Oval 34"/>
                <p:cNvSpPr>
                  <a:spLocks noChangeArrowheads="1"/>
                </p:cNvSpPr>
                <p:nvPr/>
              </p:nvSpPr>
              <p:spPr bwMode="auto">
                <a:xfrm>
                  <a:off x="4740" y="365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12" name="Oval 35"/>
                <p:cNvSpPr>
                  <a:spLocks noChangeArrowheads="1"/>
                </p:cNvSpPr>
                <p:nvPr/>
              </p:nvSpPr>
              <p:spPr bwMode="auto">
                <a:xfrm>
                  <a:off x="5058" y="36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13" name="AutoShape 36"/>
                <p:cNvCxnSpPr>
                  <a:cxnSpLocks noChangeShapeType="1"/>
                  <a:stCxn id="57411" idx="6"/>
                  <a:endCxn id="57412" idx="2"/>
                </p:cNvCxnSpPr>
                <p:nvPr/>
              </p:nvCxnSpPr>
              <p:spPr bwMode="auto">
                <a:xfrm>
                  <a:off x="4838" y="367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14" name="Oval 37"/>
                <p:cNvSpPr>
                  <a:spLocks noChangeArrowheads="1"/>
                </p:cNvSpPr>
                <p:nvPr/>
              </p:nvSpPr>
              <p:spPr bwMode="auto">
                <a:xfrm>
                  <a:off x="4694" y="382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15" name="Oval 38"/>
                <p:cNvSpPr>
                  <a:spLocks noChangeArrowheads="1"/>
                </p:cNvSpPr>
                <p:nvPr/>
              </p:nvSpPr>
              <p:spPr bwMode="auto">
                <a:xfrm>
                  <a:off x="5012" y="3829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16" name="AutoShape 39"/>
                <p:cNvCxnSpPr>
                  <a:cxnSpLocks noChangeShapeType="1"/>
                  <a:stCxn id="57414" idx="6"/>
                  <a:endCxn id="57415" idx="2"/>
                </p:cNvCxnSpPr>
                <p:nvPr/>
              </p:nvCxnSpPr>
              <p:spPr bwMode="auto">
                <a:xfrm>
                  <a:off x="4792" y="3853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17" name="Oval 40"/>
                <p:cNvSpPr>
                  <a:spLocks noChangeArrowheads="1"/>
                </p:cNvSpPr>
                <p:nvPr/>
              </p:nvSpPr>
              <p:spPr bwMode="auto">
                <a:xfrm>
                  <a:off x="3651" y="3381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18" name="Oval 41"/>
                <p:cNvSpPr>
                  <a:spLocks noChangeArrowheads="1"/>
                </p:cNvSpPr>
                <p:nvPr/>
              </p:nvSpPr>
              <p:spPr bwMode="auto">
                <a:xfrm>
                  <a:off x="3969" y="338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19" name="AutoShape 42"/>
                <p:cNvCxnSpPr>
                  <a:cxnSpLocks noChangeShapeType="1"/>
                  <a:stCxn id="57417" idx="6"/>
                  <a:endCxn id="57418" idx="2"/>
                </p:cNvCxnSpPr>
                <p:nvPr/>
              </p:nvCxnSpPr>
              <p:spPr bwMode="auto">
                <a:xfrm>
                  <a:off x="3749" y="3407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20" name="Oval 43"/>
                <p:cNvSpPr>
                  <a:spLocks noChangeArrowheads="1"/>
                </p:cNvSpPr>
                <p:nvPr/>
              </p:nvSpPr>
              <p:spPr bwMode="auto">
                <a:xfrm>
                  <a:off x="3470" y="35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21" name="Oval 44"/>
                <p:cNvSpPr>
                  <a:spLocks noChangeArrowheads="1"/>
                </p:cNvSpPr>
                <p:nvPr/>
              </p:nvSpPr>
              <p:spPr bwMode="auto">
                <a:xfrm>
                  <a:off x="3788" y="355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22" name="AutoShape 45"/>
                <p:cNvCxnSpPr>
                  <a:cxnSpLocks noChangeShapeType="1"/>
                  <a:stCxn id="57420" idx="6"/>
                  <a:endCxn id="57421" idx="2"/>
                </p:cNvCxnSpPr>
                <p:nvPr/>
              </p:nvCxnSpPr>
              <p:spPr bwMode="auto">
                <a:xfrm>
                  <a:off x="3568" y="3581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23" name="Oval 46"/>
                <p:cNvSpPr>
                  <a:spLocks noChangeArrowheads="1"/>
                </p:cNvSpPr>
                <p:nvPr/>
              </p:nvSpPr>
              <p:spPr bwMode="auto">
                <a:xfrm>
                  <a:off x="3606" y="365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24" name="Oval 47"/>
                <p:cNvSpPr>
                  <a:spLocks noChangeArrowheads="1"/>
                </p:cNvSpPr>
                <p:nvPr/>
              </p:nvSpPr>
              <p:spPr bwMode="auto">
                <a:xfrm>
                  <a:off x="3924" y="36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25" name="AutoShape 48"/>
                <p:cNvCxnSpPr>
                  <a:cxnSpLocks noChangeShapeType="1"/>
                  <a:stCxn id="57423" idx="6"/>
                  <a:endCxn id="57424" idx="2"/>
                </p:cNvCxnSpPr>
                <p:nvPr/>
              </p:nvCxnSpPr>
              <p:spPr bwMode="auto">
                <a:xfrm>
                  <a:off x="3704" y="367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26" name="Oval 49"/>
                <p:cNvSpPr>
                  <a:spLocks noChangeArrowheads="1"/>
                </p:cNvSpPr>
                <p:nvPr/>
              </p:nvSpPr>
              <p:spPr bwMode="auto">
                <a:xfrm>
                  <a:off x="3742" y="382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27" name="Oval 50"/>
                <p:cNvSpPr>
                  <a:spLocks noChangeArrowheads="1"/>
                </p:cNvSpPr>
                <p:nvPr/>
              </p:nvSpPr>
              <p:spPr bwMode="auto">
                <a:xfrm>
                  <a:off x="4060" y="3829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28" name="AutoShape 51"/>
                <p:cNvCxnSpPr>
                  <a:cxnSpLocks noChangeShapeType="1"/>
                  <a:stCxn id="57426" idx="6"/>
                  <a:endCxn id="57427" idx="2"/>
                </p:cNvCxnSpPr>
                <p:nvPr/>
              </p:nvCxnSpPr>
              <p:spPr bwMode="auto">
                <a:xfrm>
                  <a:off x="3840" y="3853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29" name="Oval 52"/>
                <p:cNvSpPr>
                  <a:spLocks noChangeArrowheads="1"/>
                </p:cNvSpPr>
                <p:nvPr/>
              </p:nvSpPr>
              <p:spPr bwMode="auto">
                <a:xfrm>
                  <a:off x="4830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30" name="Oval 53"/>
                <p:cNvSpPr>
                  <a:spLocks noChangeArrowheads="1"/>
                </p:cNvSpPr>
                <p:nvPr/>
              </p:nvSpPr>
              <p:spPr bwMode="auto">
                <a:xfrm>
                  <a:off x="5148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31" name="AutoShape 54"/>
                <p:cNvCxnSpPr>
                  <a:cxnSpLocks noChangeShapeType="1"/>
                  <a:stCxn id="57429" idx="6"/>
                  <a:endCxn id="57430" idx="2"/>
                </p:cNvCxnSpPr>
                <p:nvPr/>
              </p:nvCxnSpPr>
              <p:spPr bwMode="auto">
                <a:xfrm>
                  <a:off x="4928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32" name="Oval 55"/>
                <p:cNvSpPr>
                  <a:spLocks noChangeArrowheads="1"/>
                </p:cNvSpPr>
                <p:nvPr/>
              </p:nvSpPr>
              <p:spPr bwMode="auto">
                <a:xfrm>
                  <a:off x="4604" y="333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33" name="Oval 56"/>
                <p:cNvSpPr>
                  <a:spLocks noChangeArrowheads="1"/>
                </p:cNvSpPr>
                <p:nvPr/>
              </p:nvSpPr>
              <p:spPr bwMode="auto">
                <a:xfrm>
                  <a:off x="4922" y="3338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34" name="AutoShape 57"/>
                <p:cNvCxnSpPr>
                  <a:cxnSpLocks noChangeShapeType="1"/>
                  <a:stCxn id="57432" idx="6"/>
                  <a:endCxn id="57433" idx="2"/>
                </p:cNvCxnSpPr>
                <p:nvPr/>
              </p:nvCxnSpPr>
              <p:spPr bwMode="auto">
                <a:xfrm>
                  <a:off x="4702" y="3362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35" name="Oval 58"/>
                <p:cNvSpPr>
                  <a:spLocks noChangeArrowheads="1"/>
                </p:cNvSpPr>
                <p:nvPr/>
              </p:nvSpPr>
              <p:spPr bwMode="auto">
                <a:xfrm>
                  <a:off x="3470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36" name="Oval 59"/>
                <p:cNvSpPr>
                  <a:spLocks noChangeArrowheads="1"/>
                </p:cNvSpPr>
                <p:nvPr/>
              </p:nvSpPr>
              <p:spPr bwMode="auto">
                <a:xfrm>
                  <a:off x="3788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37" name="AutoShape 60"/>
                <p:cNvCxnSpPr>
                  <a:cxnSpLocks noChangeShapeType="1"/>
                  <a:stCxn id="57435" idx="6"/>
                  <a:endCxn id="57436" idx="2"/>
                </p:cNvCxnSpPr>
                <p:nvPr/>
              </p:nvCxnSpPr>
              <p:spPr bwMode="auto">
                <a:xfrm>
                  <a:off x="3568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38" name="Oval 61"/>
                <p:cNvSpPr>
                  <a:spLocks noChangeArrowheads="1"/>
                </p:cNvSpPr>
                <p:nvPr/>
              </p:nvSpPr>
              <p:spPr bwMode="auto">
                <a:xfrm>
                  <a:off x="3697" y="346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39" name="Oval 62"/>
                <p:cNvSpPr>
                  <a:spLocks noChangeArrowheads="1"/>
                </p:cNvSpPr>
                <p:nvPr/>
              </p:nvSpPr>
              <p:spPr bwMode="auto">
                <a:xfrm>
                  <a:off x="4015" y="346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40" name="AutoShape 63"/>
                <p:cNvCxnSpPr>
                  <a:cxnSpLocks noChangeShapeType="1"/>
                  <a:stCxn id="57438" idx="6"/>
                  <a:endCxn id="57439" idx="2"/>
                </p:cNvCxnSpPr>
                <p:nvPr/>
              </p:nvCxnSpPr>
              <p:spPr bwMode="auto">
                <a:xfrm>
                  <a:off x="3795" y="349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7395" name="Oval 64"/>
              <p:cNvSpPr>
                <a:spLocks noChangeArrowheads="1"/>
              </p:cNvSpPr>
              <p:nvPr/>
            </p:nvSpPr>
            <p:spPr bwMode="auto">
              <a:xfrm>
                <a:off x="3243" y="3294"/>
                <a:ext cx="2359" cy="680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57387" name="Group 65"/>
            <p:cNvGrpSpPr>
              <a:grpSpLocks/>
            </p:cNvGrpSpPr>
            <p:nvPr/>
          </p:nvGrpSpPr>
          <p:grpSpPr bwMode="auto">
            <a:xfrm>
              <a:off x="3352" y="2882"/>
              <a:ext cx="2060" cy="1092"/>
              <a:chOff x="3379" y="2882"/>
              <a:chExt cx="2060" cy="1092"/>
            </a:xfrm>
          </p:grpSpPr>
          <p:sp>
            <p:nvSpPr>
              <p:cNvPr id="57388" name="Oval 66"/>
              <p:cNvSpPr>
                <a:spLocks noChangeArrowheads="1"/>
              </p:cNvSpPr>
              <p:nvPr/>
            </p:nvSpPr>
            <p:spPr bwMode="auto">
              <a:xfrm>
                <a:off x="3379" y="3290"/>
                <a:ext cx="1361" cy="681"/>
              </a:xfrm>
              <a:prstGeom prst="ellips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389" name="Oval 67"/>
              <p:cNvSpPr>
                <a:spLocks noChangeArrowheads="1"/>
              </p:cNvSpPr>
              <p:nvPr/>
            </p:nvSpPr>
            <p:spPr bwMode="auto">
              <a:xfrm>
                <a:off x="4078" y="3293"/>
                <a:ext cx="1361" cy="68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390" name="AutoShape 68"/>
              <p:cNvSpPr>
                <a:spLocks noChangeArrowheads="1"/>
              </p:cNvSpPr>
              <p:nvPr/>
            </p:nvSpPr>
            <p:spPr bwMode="auto">
              <a:xfrm flipV="1">
                <a:off x="3379" y="2973"/>
                <a:ext cx="1361" cy="5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52 w 21600"/>
                  <a:gd name="T13" fmla="*/ 3954 h 21600"/>
                  <a:gd name="T14" fmla="*/ 17648 w 21600"/>
                  <a:gd name="T15" fmla="*/ 1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316" y="21600"/>
                    </a:lnTo>
                    <a:lnTo>
                      <a:pt x="172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2EDF6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391" name="AutoShape 69"/>
              <p:cNvSpPr>
                <a:spLocks noChangeArrowheads="1"/>
              </p:cNvSpPr>
              <p:nvPr/>
            </p:nvSpPr>
            <p:spPr bwMode="auto">
              <a:xfrm flipV="1">
                <a:off x="4105" y="2968"/>
                <a:ext cx="1323" cy="5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245 w 21600"/>
                  <a:gd name="T13" fmla="*/ 4247 h 21600"/>
                  <a:gd name="T14" fmla="*/ 17355 w 21600"/>
                  <a:gd name="T15" fmla="*/ 173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81" y="21600"/>
                    </a:lnTo>
                    <a:lnTo>
                      <a:pt x="1671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392" name="AutoShape 70"/>
              <p:cNvSpPr>
                <a:spLocks noChangeArrowheads="1"/>
              </p:cNvSpPr>
              <p:nvPr/>
            </p:nvSpPr>
            <p:spPr bwMode="auto">
              <a:xfrm>
                <a:off x="3569" y="2882"/>
                <a:ext cx="817" cy="3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ja-JP" sz="1600" b="1">
                    <a:solidFill>
                      <a:schemeClr val="accent2"/>
                    </a:solidFill>
                  </a:rPr>
                  <a:t>WordSpace</a:t>
                </a:r>
              </a:p>
            </p:txBody>
          </p:sp>
          <p:sp>
            <p:nvSpPr>
              <p:cNvPr id="57393" name="AutoShape 71"/>
              <p:cNvSpPr>
                <a:spLocks noChangeArrowheads="1"/>
              </p:cNvSpPr>
              <p:nvPr/>
            </p:nvSpPr>
            <p:spPr bwMode="auto">
              <a:xfrm>
                <a:off x="4423" y="2882"/>
                <a:ext cx="816" cy="3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ja-JP" altLang="en-US" sz="1600" b="1">
                    <a:solidFill>
                      <a:schemeClr val="accent2"/>
                    </a:solidFill>
                  </a:rPr>
                  <a:t>相関ルール</a:t>
                </a:r>
              </a:p>
            </p:txBody>
          </p:sp>
        </p:grpSp>
      </p:grpSp>
      <p:sp>
        <p:nvSpPr>
          <p:cNvPr id="57361" name="Text Box 72"/>
          <p:cNvSpPr txBox="1">
            <a:spLocks noChangeArrowheads="1"/>
          </p:cNvSpPr>
          <p:nvPr/>
        </p:nvSpPr>
        <p:spPr bwMode="auto">
          <a:xfrm>
            <a:off x="1600200" y="3124200"/>
            <a:ext cx="147161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>
                <a:solidFill>
                  <a:srgbClr val="006600"/>
                </a:solidFill>
                <a:latin typeface="Times New Roman" charset="0"/>
              </a:rPr>
              <a:t>概念対集合</a:t>
            </a:r>
          </a:p>
        </p:txBody>
      </p:sp>
      <p:grpSp>
        <p:nvGrpSpPr>
          <p:cNvPr id="57362" name="Group 139"/>
          <p:cNvGrpSpPr>
            <a:grpSpLocks/>
          </p:cNvGrpSpPr>
          <p:nvPr/>
        </p:nvGrpSpPr>
        <p:grpSpPr bwMode="auto">
          <a:xfrm>
            <a:off x="1600200" y="4876800"/>
            <a:ext cx="1828800" cy="1042988"/>
            <a:chOff x="3564" y="3322"/>
            <a:chExt cx="1452" cy="897"/>
          </a:xfrm>
        </p:grpSpPr>
        <p:sp>
          <p:nvSpPr>
            <p:cNvPr id="57370" name="Oval 123"/>
            <p:cNvSpPr>
              <a:spLocks noChangeArrowheads="1"/>
            </p:cNvSpPr>
            <p:nvPr/>
          </p:nvSpPr>
          <p:spPr bwMode="auto">
            <a:xfrm>
              <a:off x="3564" y="3445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371" name="Oval 124"/>
            <p:cNvSpPr>
              <a:spLocks noChangeArrowheads="1"/>
            </p:cNvSpPr>
            <p:nvPr/>
          </p:nvSpPr>
          <p:spPr bwMode="auto">
            <a:xfrm>
              <a:off x="4290" y="3445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372" name="AutoShape 125"/>
            <p:cNvCxnSpPr>
              <a:cxnSpLocks noChangeShapeType="1"/>
              <a:stCxn id="57370" idx="6"/>
              <a:endCxn id="57371" idx="2"/>
            </p:cNvCxnSpPr>
            <p:nvPr/>
          </p:nvCxnSpPr>
          <p:spPr bwMode="auto">
            <a:xfrm>
              <a:off x="3972" y="3513"/>
              <a:ext cx="3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3" name="Oval 126"/>
            <p:cNvSpPr>
              <a:spLocks noChangeArrowheads="1"/>
            </p:cNvSpPr>
            <p:nvPr/>
          </p:nvSpPr>
          <p:spPr bwMode="auto">
            <a:xfrm>
              <a:off x="3654" y="3671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374" name="Oval 127"/>
            <p:cNvSpPr>
              <a:spLocks noChangeArrowheads="1"/>
            </p:cNvSpPr>
            <p:nvPr/>
          </p:nvSpPr>
          <p:spPr bwMode="auto">
            <a:xfrm>
              <a:off x="4426" y="3671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375" name="AutoShape 128"/>
            <p:cNvCxnSpPr>
              <a:cxnSpLocks noChangeShapeType="1"/>
              <a:stCxn id="57373" idx="6"/>
              <a:endCxn id="57374" idx="2"/>
            </p:cNvCxnSpPr>
            <p:nvPr/>
          </p:nvCxnSpPr>
          <p:spPr bwMode="auto">
            <a:xfrm>
              <a:off x="4062" y="3739"/>
              <a:ext cx="3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6" name="Oval 129"/>
            <p:cNvSpPr>
              <a:spLocks noChangeArrowheads="1"/>
            </p:cNvSpPr>
            <p:nvPr/>
          </p:nvSpPr>
          <p:spPr bwMode="auto">
            <a:xfrm>
              <a:off x="3836" y="3853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377" name="Oval 130"/>
            <p:cNvSpPr>
              <a:spLocks noChangeArrowheads="1"/>
            </p:cNvSpPr>
            <p:nvPr/>
          </p:nvSpPr>
          <p:spPr bwMode="auto">
            <a:xfrm>
              <a:off x="4517" y="3854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378" name="AutoShape 131"/>
            <p:cNvCxnSpPr>
              <a:cxnSpLocks noChangeShapeType="1"/>
              <a:stCxn id="57376" idx="6"/>
              <a:endCxn id="57377" idx="2"/>
            </p:cNvCxnSpPr>
            <p:nvPr/>
          </p:nvCxnSpPr>
          <p:spPr bwMode="auto">
            <a:xfrm>
              <a:off x="4244" y="3921"/>
              <a:ext cx="27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9" name="Oval 132"/>
            <p:cNvSpPr>
              <a:spLocks noChangeArrowheads="1"/>
            </p:cNvSpPr>
            <p:nvPr/>
          </p:nvSpPr>
          <p:spPr bwMode="auto">
            <a:xfrm>
              <a:off x="3927" y="4079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380" name="Oval 133"/>
            <p:cNvSpPr>
              <a:spLocks noChangeArrowheads="1"/>
            </p:cNvSpPr>
            <p:nvPr/>
          </p:nvSpPr>
          <p:spPr bwMode="auto">
            <a:xfrm>
              <a:off x="4608" y="4080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381" name="AutoShape 134"/>
            <p:cNvCxnSpPr>
              <a:cxnSpLocks noChangeShapeType="1"/>
              <a:stCxn id="57379" idx="6"/>
              <a:endCxn id="57380" idx="2"/>
            </p:cNvCxnSpPr>
            <p:nvPr/>
          </p:nvCxnSpPr>
          <p:spPr bwMode="auto">
            <a:xfrm>
              <a:off x="4335" y="4147"/>
              <a:ext cx="27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82" name="Text Box 135"/>
            <p:cNvSpPr txBox="1">
              <a:spLocks noChangeArrowheads="1"/>
            </p:cNvSpPr>
            <p:nvPr/>
          </p:nvSpPr>
          <p:spPr bwMode="auto">
            <a:xfrm>
              <a:off x="3882" y="3322"/>
              <a:ext cx="4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has-a</a:t>
              </a:r>
            </a:p>
          </p:txBody>
        </p:sp>
        <p:sp>
          <p:nvSpPr>
            <p:cNvPr id="57383" name="Text Box 136"/>
            <p:cNvSpPr txBox="1">
              <a:spLocks noChangeArrowheads="1"/>
            </p:cNvSpPr>
            <p:nvPr/>
          </p:nvSpPr>
          <p:spPr bwMode="auto">
            <a:xfrm>
              <a:off x="4024" y="3570"/>
              <a:ext cx="35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link</a:t>
              </a:r>
            </a:p>
          </p:txBody>
        </p:sp>
        <p:sp>
          <p:nvSpPr>
            <p:cNvPr id="57384" name="Text Box 137"/>
            <p:cNvSpPr txBox="1">
              <a:spLocks noChangeArrowheads="1"/>
            </p:cNvSpPr>
            <p:nvPr/>
          </p:nvSpPr>
          <p:spPr bwMode="auto">
            <a:xfrm>
              <a:off x="4197" y="3753"/>
              <a:ext cx="36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title</a:t>
              </a:r>
            </a:p>
          </p:txBody>
        </p:sp>
        <p:sp>
          <p:nvSpPr>
            <p:cNvPr id="57385" name="Text Box 138"/>
            <p:cNvSpPr txBox="1">
              <a:spLocks noChangeArrowheads="1"/>
            </p:cNvSpPr>
            <p:nvPr/>
          </p:nvSpPr>
          <p:spPr bwMode="auto">
            <a:xfrm>
              <a:off x="4154" y="3957"/>
              <a:ext cx="54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knows</a:t>
              </a:r>
            </a:p>
          </p:txBody>
        </p:sp>
      </p:grpSp>
      <p:sp>
        <p:nvSpPr>
          <p:cNvPr id="57363" name="Oval 141"/>
          <p:cNvSpPr>
            <a:spLocks noChangeArrowheads="1"/>
          </p:cNvSpPr>
          <p:nvPr/>
        </p:nvSpPr>
        <p:spPr bwMode="auto">
          <a:xfrm>
            <a:off x="1143000" y="4495800"/>
            <a:ext cx="2667000" cy="1524000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7364" name="Text Box 142"/>
          <p:cNvSpPr txBox="1">
            <a:spLocks noChangeArrowheads="1"/>
          </p:cNvSpPr>
          <p:nvPr/>
        </p:nvSpPr>
        <p:spPr bwMode="auto">
          <a:xfrm>
            <a:off x="2730500" y="4089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Comic Sans MS" charset="0"/>
              </a:rPr>
              <a:t>関係洗練</a:t>
            </a:r>
          </a:p>
        </p:txBody>
      </p:sp>
      <p:sp>
        <p:nvSpPr>
          <p:cNvPr id="57365" name="Text Box 144"/>
          <p:cNvSpPr txBox="1">
            <a:spLocks noChangeArrowheads="1"/>
          </p:cNvSpPr>
          <p:nvPr/>
        </p:nvSpPr>
        <p:spPr bwMode="auto">
          <a:xfrm>
            <a:off x="1676400" y="4572000"/>
            <a:ext cx="17129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>
                <a:solidFill>
                  <a:srgbClr val="006600"/>
                </a:solidFill>
                <a:latin typeface="Times New Roman" charset="0"/>
              </a:rPr>
              <a:t>その他の関係</a:t>
            </a:r>
          </a:p>
        </p:txBody>
      </p:sp>
      <p:sp>
        <p:nvSpPr>
          <p:cNvPr id="57366" name="AutoShape 146"/>
          <p:cNvSpPr>
            <a:spLocks noChangeArrowheads="1"/>
          </p:cNvSpPr>
          <p:nvPr/>
        </p:nvSpPr>
        <p:spPr bwMode="auto">
          <a:xfrm rot="5400000">
            <a:off x="2208213" y="3997325"/>
            <a:ext cx="423862" cy="573088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21" name="AutoShape 146"/>
          <p:cNvSpPr>
            <a:spLocks noChangeArrowheads="1"/>
          </p:cNvSpPr>
          <p:nvPr/>
        </p:nvSpPr>
        <p:spPr bwMode="auto">
          <a:xfrm rot="2155567">
            <a:off x="5942013" y="1697038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22" name="AutoShape 146"/>
          <p:cNvSpPr>
            <a:spLocks noChangeArrowheads="1"/>
          </p:cNvSpPr>
          <p:nvPr/>
        </p:nvSpPr>
        <p:spPr bwMode="auto">
          <a:xfrm rot="8248395">
            <a:off x="7237413" y="17018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23" name="AutoShape 146"/>
          <p:cNvSpPr>
            <a:spLocks noChangeArrowheads="1"/>
          </p:cNvSpPr>
          <p:nvPr/>
        </p:nvSpPr>
        <p:spPr bwMode="auto">
          <a:xfrm rot="5400000">
            <a:off x="6753225" y="421957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4"/>
          <p:cNvSpPr>
            <a:spLocks noChangeArrowheads="1"/>
          </p:cNvSpPr>
          <p:nvPr/>
        </p:nvSpPr>
        <p:spPr bwMode="auto">
          <a:xfrm>
            <a:off x="1042988" y="1628775"/>
            <a:ext cx="1728787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act</a:t>
            </a:r>
          </a:p>
        </p:txBody>
      </p:sp>
      <p:sp>
        <p:nvSpPr>
          <p:cNvPr id="58371" name="Oval 5"/>
          <p:cNvSpPr>
            <a:spLocks noChangeArrowheads="1"/>
          </p:cNvSpPr>
          <p:nvPr/>
        </p:nvSpPr>
        <p:spPr bwMode="auto">
          <a:xfrm>
            <a:off x="755650" y="2492375"/>
            <a:ext cx="898525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aim</a:t>
            </a:r>
          </a:p>
        </p:txBody>
      </p:sp>
      <p:sp>
        <p:nvSpPr>
          <p:cNvPr id="58372" name="Oval 6"/>
          <p:cNvSpPr>
            <a:spLocks noChangeArrowheads="1"/>
          </p:cNvSpPr>
          <p:nvPr/>
        </p:nvSpPr>
        <p:spPr bwMode="auto">
          <a:xfrm>
            <a:off x="1908175" y="2492375"/>
            <a:ext cx="1728788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behavior</a:t>
            </a:r>
          </a:p>
        </p:txBody>
      </p:sp>
      <p:cxnSp>
        <p:nvCxnSpPr>
          <p:cNvPr id="58373" name="AutoShape 7"/>
          <p:cNvCxnSpPr>
            <a:cxnSpLocks noChangeShapeType="1"/>
            <a:stCxn id="58371" idx="0"/>
            <a:endCxn id="58370" idx="4"/>
          </p:cNvCxnSpPr>
          <p:nvPr/>
        </p:nvCxnSpPr>
        <p:spPr bwMode="auto">
          <a:xfrm flipV="1">
            <a:off x="1204913" y="2060575"/>
            <a:ext cx="7032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AutoShape 8"/>
          <p:cNvCxnSpPr>
            <a:cxnSpLocks noChangeShapeType="1"/>
            <a:stCxn id="58372" idx="0"/>
            <a:endCxn id="58370" idx="4"/>
          </p:cNvCxnSpPr>
          <p:nvPr/>
        </p:nvCxnSpPr>
        <p:spPr bwMode="auto">
          <a:xfrm flipH="1" flipV="1">
            <a:off x="1908175" y="2060575"/>
            <a:ext cx="86518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5" name="Oval 9"/>
          <p:cNvSpPr>
            <a:spLocks noChangeArrowheads="1"/>
          </p:cNvSpPr>
          <p:nvPr/>
        </p:nvSpPr>
        <p:spPr bwMode="auto">
          <a:xfrm>
            <a:off x="763588" y="4814888"/>
            <a:ext cx="647700" cy="5762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time</a:t>
            </a:r>
          </a:p>
        </p:txBody>
      </p:sp>
      <p:sp>
        <p:nvSpPr>
          <p:cNvPr id="58376" name="Oval 10"/>
          <p:cNvSpPr>
            <a:spLocks noChangeArrowheads="1"/>
          </p:cNvSpPr>
          <p:nvPr/>
        </p:nvSpPr>
        <p:spPr bwMode="auto">
          <a:xfrm>
            <a:off x="2816225" y="4814888"/>
            <a:ext cx="612775" cy="5762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offer</a:t>
            </a:r>
          </a:p>
        </p:txBody>
      </p:sp>
      <p:cxnSp>
        <p:nvCxnSpPr>
          <p:cNvPr id="58377" name="AutoShape 11"/>
          <p:cNvCxnSpPr>
            <a:cxnSpLocks noChangeShapeType="1"/>
            <a:stCxn id="58375" idx="6"/>
            <a:endCxn id="58376" idx="2"/>
          </p:cNvCxnSpPr>
          <p:nvPr/>
        </p:nvCxnSpPr>
        <p:spPr bwMode="auto">
          <a:xfrm>
            <a:off x="1411288" y="5103813"/>
            <a:ext cx="14049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8" name="Text Box 12"/>
          <p:cNvSpPr txBox="1">
            <a:spLocks noChangeArrowheads="1"/>
          </p:cNvSpPr>
          <p:nvPr/>
        </p:nvSpPr>
        <p:spPr bwMode="auto">
          <a:xfrm>
            <a:off x="1411288" y="4572000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attribute</a:t>
            </a:r>
          </a:p>
        </p:txBody>
      </p:sp>
      <p:sp>
        <p:nvSpPr>
          <p:cNvPr id="58379" name="Text Box 13"/>
          <p:cNvSpPr txBox="1">
            <a:spLocks noChangeArrowheads="1"/>
          </p:cNvSpPr>
          <p:nvPr/>
        </p:nvSpPr>
        <p:spPr bwMode="auto">
          <a:xfrm>
            <a:off x="2339975" y="1916113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is-a</a:t>
            </a:r>
          </a:p>
        </p:txBody>
      </p:sp>
      <p:sp>
        <p:nvSpPr>
          <p:cNvPr id="58380" name="Text Box 14"/>
          <p:cNvSpPr txBox="1">
            <a:spLocks noChangeArrowheads="1"/>
          </p:cNvSpPr>
          <p:nvPr/>
        </p:nvSpPr>
        <p:spPr bwMode="auto">
          <a:xfrm>
            <a:off x="827088" y="198913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is-a</a:t>
            </a:r>
          </a:p>
        </p:txBody>
      </p:sp>
      <p:sp>
        <p:nvSpPr>
          <p:cNvPr id="58381" name="Rectangle 15"/>
          <p:cNvSpPr>
            <a:spLocks noChangeArrowheads="1"/>
          </p:cNvSpPr>
          <p:nvPr/>
        </p:nvSpPr>
        <p:spPr bwMode="auto">
          <a:xfrm>
            <a:off x="623888" y="1371600"/>
            <a:ext cx="2881312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8382" name="Rectangle 16"/>
          <p:cNvSpPr>
            <a:spLocks noChangeArrowheads="1"/>
          </p:cNvSpPr>
          <p:nvPr/>
        </p:nvSpPr>
        <p:spPr bwMode="auto">
          <a:xfrm>
            <a:off x="623888" y="4038600"/>
            <a:ext cx="2881312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8383" name="Text Box 17"/>
          <p:cNvSpPr txBox="1">
            <a:spLocks noChangeArrowheads="1"/>
          </p:cNvSpPr>
          <p:nvPr/>
        </p:nvSpPr>
        <p:spPr bwMode="auto">
          <a:xfrm>
            <a:off x="611188" y="904875"/>
            <a:ext cx="1412875" cy="466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階層関係</a:t>
            </a:r>
          </a:p>
        </p:txBody>
      </p:sp>
      <p:sp>
        <p:nvSpPr>
          <p:cNvPr id="58384" name="Text Box 18"/>
          <p:cNvSpPr txBox="1">
            <a:spLocks noChangeArrowheads="1"/>
          </p:cNvSpPr>
          <p:nvPr/>
        </p:nvSpPr>
        <p:spPr bwMode="auto">
          <a:xfrm>
            <a:off x="609600" y="3571875"/>
            <a:ext cx="1717675" cy="466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非階層関係</a:t>
            </a:r>
          </a:p>
        </p:txBody>
      </p:sp>
      <p:sp>
        <p:nvSpPr>
          <p:cNvPr id="58385" name="Text Box 20"/>
          <p:cNvSpPr txBox="1">
            <a:spLocks noChangeArrowheads="1"/>
          </p:cNvSpPr>
          <p:nvPr/>
        </p:nvSpPr>
        <p:spPr bwMode="auto">
          <a:xfrm>
            <a:off x="5867400" y="479742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attribute</a:t>
            </a:r>
          </a:p>
        </p:txBody>
      </p:sp>
      <p:sp>
        <p:nvSpPr>
          <p:cNvPr id="58386" name="Oval 21"/>
          <p:cNvSpPr>
            <a:spLocks noChangeArrowheads="1"/>
          </p:cNvSpPr>
          <p:nvPr/>
        </p:nvSpPr>
        <p:spPr bwMode="auto">
          <a:xfrm>
            <a:off x="5795963" y="2062163"/>
            <a:ext cx="1728787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act</a:t>
            </a:r>
          </a:p>
        </p:txBody>
      </p:sp>
      <p:sp>
        <p:nvSpPr>
          <p:cNvPr id="58387" name="Oval 22"/>
          <p:cNvSpPr>
            <a:spLocks noChangeArrowheads="1"/>
          </p:cNvSpPr>
          <p:nvPr/>
        </p:nvSpPr>
        <p:spPr bwMode="auto">
          <a:xfrm>
            <a:off x="5221288" y="2925763"/>
            <a:ext cx="898525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aim</a:t>
            </a:r>
          </a:p>
        </p:txBody>
      </p:sp>
      <p:sp>
        <p:nvSpPr>
          <p:cNvPr id="58388" name="Oval 23"/>
          <p:cNvSpPr>
            <a:spLocks noChangeArrowheads="1"/>
          </p:cNvSpPr>
          <p:nvPr/>
        </p:nvSpPr>
        <p:spPr bwMode="auto">
          <a:xfrm>
            <a:off x="6805613" y="2925763"/>
            <a:ext cx="1728787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behavior</a:t>
            </a:r>
          </a:p>
        </p:txBody>
      </p:sp>
      <p:cxnSp>
        <p:nvCxnSpPr>
          <p:cNvPr id="58389" name="AutoShape 24"/>
          <p:cNvCxnSpPr>
            <a:cxnSpLocks noChangeShapeType="1"/>
            <a:stCxn id="58387" idx="0"/>
            <a:endCxn id="58386" idx="4"/>
          </p:cNvCxnSpPr>
          <p:nvPr/>
        </p:nvCxnSpPr>
        <p:spPr bwMode="auto">
          <a:xfrm flipV="1">
            <a:off x="5670550" y="2493963"/>
            <a:ext cx="9906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0" name="AutoShape 25"/>
          <p:cNvCxnSpPr>
            <a:cxnSpLocks noChangeShapeType="1"/>
            <a:stCxn id="58388" idx="0"/>
            <a:endCxn id="58386" idx="4"/>
          </p:cNvCxnSpPr>
          <p:nvPr/>
        </p:nvCxnSpPr>
        <p:spPr bwMode="auto">
          <a:xfrm flipH="1" flipV="1">
            <a:off x="6661150" y="2493963"/>
            <a:ext cx="10096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1" name="AutoShape 26"/>
          <p:cNvCxnSpPr>
            <a:cxnSpLocks noChangeShapeType="1"/>
            <a:stCxn id="58387" idx="0"/>
            <a:endCxn id="58409" idx="3"/>
          </p:cNvCxnSpPr>
          <p:nvPr/>
        </p:nvCxnSpPr>
        <p:spPr bwMode="auto">
          <a:xfrm flipV="1">
            <a:off x="5670550" y="1709738"/>
            <a:ext cx="377825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AutoShape 27"/>
          <p:cNvCxnSpPr>
            <a:cxnSpLocks noChangeShapeType="1"/>
            <a:stCxn id="58386" idx="0"/>
            <a:endCxn id="58409" idx="4"/>
          </p:cNvCxnSpPr>
          <p:nvPr/>
        </p:nvCxnSpPr>
        <p:spPr bwMode="auto">
          <a:xfrm flipV="1">
            <a:off x="6661150" y="1773238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3" name="AutoShape 28"/>
          <p:cNvCxnSpPr>
            <a:cxnSpLocks noChangeShapeType="1"/>
            <a:stCxn id="58388" idx="0"/>
            <a:endCxn id="58409" idx="5"/>
          </p:cNvCxnSpPr>
          <p:nvPr/>
        </p:nvCxnSpPr>
        <p:spPr bwMode="auto">
          <a:xfrm flipH="1" flipV="1">
            <a:off x="7272338" y="1709738"/>
            <a:ext cx="398462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AutoShape 30"/>
          <p:cNvCxnSpPr>
            <a:cxnSpLocks noChangeShapeType="1"/>
            <a:stCxn id="58385" idx="2"/>
            <a:endCxn id="58411" idx="0"/>
          </p:cNvCxnSpPr>
          <p:nvPr/>
        </p:nvCxnSpPr>
        <p:spPr bwMode="auto">
          <a:xfrm flipH="1">
            <a:off x="5168900" y="5254625"/>
            <a:ext cx="1341438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5" name="AutoShape 31"/>
          <p:cNvCxnSpPr>
            <a:cxnSpLocks noChangeShapeType="1"/>
            <a:stCxn id="58385" idx="2"/>
            <a:endCxn id="58412" idx="0"/>
          </p:cNvCxnSpPr>
          <p:nvPr/>
        </p:nvCxnSpPr>
        <p:spPr bwMode="auto">
          <a:xfrm>
            <a:off x="6510338" y="5254625"/>
            <a:ext cx="1482725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6" name="Text Box 32"/>
          <p:cNvSpPr txBox="1">
            <a:spLocks noChangeArrowheads="1"/>
          </p:cNvSpPr>
          <p:nvPr/>
        </p:nvSpPr>
        <p:spPr bwMode="auto">
          <a:xfrm>
            <a:off x="4643438" y="5157788"/>
            <a:ext cx="1509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rdfs:domain</a:t>
            </a:r>
          </a:p>
        </p:txBody>
      </p:sp>
      <p:sp>
        <p:nvSpPr>
          <p:cNvPr id="58397" name="Text Box 33"/>
          <p:cNvSpPr txBox="1">
            <a:spLocks noChangeArrowheads="1"/>
          </p:cNvSpPr>
          <p:nvPr/>
        </p:nvSpPr>
        <p:spPr bwMode="auto">
          <a:xfrm>
            <a:off x="7019925" y="5157788"/>
            <a:ext cx="132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rdfs:range</a:t>
            </a:r>
          </a:p>
        </p:txBody>
      </p:sp>
      <p:sp>
        <p:nvSpPr>
          <p:cNvPr id="58398" name="Oval 34"/>
          <p:cNvSpPr>
            <a:spLocks noChangeArrowheads="1"/>
          </p:cNvSpPr>
          <p:nvPr/>
        </p:nvSpPr>
        <p:spPr bwMode="auto">
          <a:xfrm>
            <a:off x="5651500" y="4149725"/>
            <a:ext cx="1728788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/>
              <a:t>owl:ObjectProperty</a:t>
            </a:r>
          </a:p>
        </p:txBody>
      </p:sp>
      <p:sp>
        <p:nvSpPr>
          <p:cNvPr id="58399" name="Rectangle 35"/>
          <p:cNvSpPr>
            <a:spLocks noChangeArrowheads="1"/>
          </p:cNvSpPr>
          <p:nvPr/>
        </p:nvSpPr>
        <p:spPr bwMode="auto">
          <a:xfrm>
            <a:off x="4356100" y="1341438"/>
            <a:ext cx="4537075" cy="1943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cxnSp>
        <p:nvCxnSpPr>
          <p:cNvPr id="58400" name="AutoShape 36"/>
          <p:cNvCxnSpPr>
            <a:cxnSpLocks noChangeShapeType="1"/>
            <a:stCxn id="58385" idx="0"/>
            <a:endCxn id="58398" idx="4"/>
          </p:cNvCxnSpPr>
          <p:nvPr/>
        </p:nvCxnSpPr>
        <p:spPr bwMode="auto">
          <a:xfrm flipV="1">
            <a:off x="6510338" y="4581525"/>
            <a:ext cx="635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1" name="Rectangle 37"/>
          <p:cNvSpPr>
            <a:spLocks noChangeArrowheads="1"/>
          </p:cNvSpPr>
          <p:nvPr/>
        </p:nvSpPr>
        <p:spPr bwMode="auto">
          <a:xfrm>
            <a:off x="4356100" y="4038600"/>
            <a:ext cx="4537075" cy="2054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cxnSp>
        <p:nvCxnSpPr>
          <p:cNvPr id="58402" name="AutoShape 38"/>
          <p:cNvCxnSpPr>
            <a:cxnSpLocks noChangeShapeType="1"/>
          </p:cNvCxnSpPr>
          <p:nvPr/>
        </p:nvCxnSpPr>
        <p:spPr bwMode="auto">
          <a:xfrm>
            <a:off x="6659563" y="64595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3" name="Text Box 39"/>
          <p:cNvSpPr txBox="1">
            <a:spLocks noChangeArrowheads="1"/>
          </p:cNvSpPr>
          <p:nvPr/>
        </p:nvSpPr>
        <p:spPr bwMode="auto">
          <a:xfrm>
            <a:off x="7812088" y="6237288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rdf:type</a:t>
            </a:r>
          </a:p>
        </p:txBody>
      </p:sp>
      <p:sp>
        <p:nvSpPr>
          <p:cNvPr id="58404" name="Rectangle 40"/>
          <p:cNvSpPr>
            <a:spLocks noChangeArrowheads="1"/>
          </p:cNvSpPr>
          <p:nvPr/>
        </p:nvSpPr>
        <p:spPr bwMode="auto">
          <a:xfrm>
            <a:off x="6515100" y="6172200"/>
            <a:ext cx="2376488" cy="503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8405" name="Text Box 41"/>
          <p:cNvSpPr txBox="1">
            <a:spLocks noChangeArrowheads="1"/>
          </p:cNvSpPr>
          <p:nvPr/>
        </p:nvSpPr>
        <p:spPr bwMode="auto">
          <a:xfrm>
            <a:off x="7011988" y="2276475"/>
            <a:ext cx="1809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rdfs:subClassOf</a:t>
            </a:r>
          </a:p>
        </p:txBody>
      </p:sp>
      <p:sp>
        <p:nvSpPr>
          <p:cNvPr id="58406" name="Text Box 42"/>
          <p:cNvSpPr txBox="1">
            <a:spLocks noChangeArrowheads="1"/>
          </p:cNvSpPr>
          <p:nvPr/>
        </p:nvSpPr>
        <p:spPr bwMode="auto">
          <a:xfrm>
            <a:off x="4427538" y="2276475"/>
            <a:ext cx="1809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rdfs:subClassOf</a:t>
            </a:r>
          </a:p>
        </p:txBody>
      </p:sp>
      <p:sp>
        <p:nvSpPr>
          <p:cNvPr id="58407" name="Text Box 43"/>
          <p:cNvSpPr txBox="1">
            <a:spLocks noChangeArrowheads="1"/>
          </p:cNvSpPr>
          <p:nvPr/>
        </p:nvSpPr>
        <p:spPr bwMode="auto">
          <a:xfrm>
            <a:off x="4356100" y="855663"/>
            <a:ext cx="3221038" cy="461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階層関係 </a:t>
            </a:r>
            <a:r>
              <a:rPr lang="en-US" altLang="ja-JP" sz="2400"/>
              <a:t>(RDF</a:t>
            </a:r>
            <a:r>
              <a:rPr lang="ja-JP" altLang="en-US" sz="2400"/>
              <a:t>モデル</a:t>
            </a:r>
            <a:r>
              <a:rPr lang="en-US" altLang="ja-JP" sz="2400"/>
              <a:t>)</a:t>
            </a:r>
          </a:p>
        </p:txBody>
      </p:sp>
      <p:sp>
        <p:nvSpPr>
          <p:cNvPr id="58408" name="Text Box 44"/>
          <p:cNvSpPr txBox="1">
            <a:spLocks noChangeArrowheads="1"/>
          </p:cNvSpPr>
          <p:nvPr/>
        </p:nvSpPr>
        <p:spPr bwMode="auto">
          <a:xfrm>
            <a:off x="4356100" y="3581400"/>
            <a:ext cx="3529013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非階層関係 </a:t>
            </a:r>
            <a:r>
              <a:rPr lang="en-US" altLang="ja-JP" sz="2400"/>
              <a:t>(RDF</a:t>
            </a:r>
            <a:r>
              <a:rPr lang="ja-JP" altLang="en-US" sz="2400"/>
              <a:t>モデル</a:t>
            </a:r>
            <a:r>
              <a:rPr lang="en-US" altLang="ja-JP" sz="2400"/>
              <a:t>)</a:t>
            </a:r>
          </a:p>
        </p:txBody>
      </p:sp>
      <p:sp>
        <p:nvSpPr>
          <p:cNvPr id="58409" name="Oval 45"/>
          <p:cNvSpPr>
            <a:spLocks noChangeArrowheads="1"/>
          </p:cNvSpPr>
          <p:nvPr/>
        </p:nvSpPr>
        <p:spPr bwMode="auto">
          <a:xfrm>
            <a:off x="5795963" y="1341438"/>
            <a:ext cx="1728787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/>
              <a:t>owl:Class</a:t>
            </a:r>
          </a:p>
        </p:txBody>
      </p:sp>
      <p:cxnSp>
        <p:nvCxnSpPr>
          <p:cNvPr id="58410" name="AutoShape 46"/>
          <p:cNvCxnSpPr>
            <a:cxnSpLocks noChangeShapeType="1"/>
            <a:stCxn id="58411" idx="3"/>
            <a:endCxn id="58413" idx="1"/>
          </p:cNvCxnSpPr>
          <p:nvPr/>
        </p:nvCxnSpPr>
        <p:spPr bwMode="auto">
          <a:xfrm>
            <a:off x="5548313" y="5889625"/>
            <a:ext cx="392112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1" name="Text Box 47"/>
          <p:cNvSpPr txBox="1">
            <a:spLocks noChangeArrowheads="1"/>
          </p:cNvSpPr>
          <p:nvPr/>
        </p:nvSpPr>
        <p:spPr bwMode="auto">
          <a:xfrm>
            <a:off x="4787900" y="5661025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time</a:t>
            </a:r>
          </a:p>
        </p:txBody>
      </p:sp>
      <p:sp>
        <p:nvSpPr>
          <p:cNvPr id="58412" name="Text Box 48"/>
          <p:cNvSpPr txBox="1">
            <a:spLocks noChangeArrowheads="1"/>
          </p:cNvSpPr>
          <p:nvPr/>
        </p:nvSpPr>
        <p:spPr bwMode="auto">
          <a:xfrm>
            <a:off x="7596188" y="56610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offer</a:t>
            </a:r>
          </a:p>
        </p:txBody>
      </p:sp>
      <p:sp>
        <p:nvSpPr>
          <p:cNvPr id="58413" name="Rectangle 49"/>
          <p:cNvSpPr>
            <a:spLocks noChangeArrowheads="1"/>
          </p:cNvSpPr>
          <p:nvPr/>
        </p:nvSpPr>
        <p:spPr bwMode="auto">
          <a:xfrm>
            <a:off x="5940425" y="5695950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owl:Class</a:t>
            </a:r>
          </a:p>
        </p:txBody>
      </p:sp>
      <p:cxnSp>
        <p:nvCxnSpPr>
          <p:cNvPr id="58414" name="AutoShape 50"/>
          <p:cNvCxnSpPr>
            <a:cxnSpLocks noChangeShapeType="1"/>
            <a:stCxn id="58412" idx="1"/>
            <a:endCxn id="58413" idx="3"/>
          </p:cNvCxnSpPr>
          <p:nvPr/>
        </p:nvCxnSpPr>
        <p:spPr bwMode="auto">
          <a:xfrm flipH="1">
            <a:off x="7213600" y="5889625"/>
            <a:ext cx="38258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正方形/長方形 46"/>
          <p:cNvSpPr/>
          <p:nvPr/>
        </p:nvSpPr>
        <p:spPr>
          <a:xfrm>
            <a:off x="9525000" y="1306513"/>
            <a:ext cx="6400800" cy="50165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600" dirty="0"/>
              <a:t>&lt;</a:t>
            </a:r>
            <a:r>
              <a:rPr lang="en-US" altLang="ja-JP" sz="1600" dirty="0" err="1"/>
              <a:t>rdf:RDF</a:t>
            </a:r>
            <a:endParaRPr lang="en-US" altLang="ja-JP" sz="1600" dirty="0"/>
          </a:p>
          <a:p>
            <a:pPr>
              <a:defRPr/>
            </a:pPr>
            <a:r>
              <a:rPr lang="en-US" altLang="ja-JP" sz="1600" dirty="0"/>
              <a:t>    </a:t>
            </a:r>
            <a:r>
              <a:rPr lang="en-US" altLang="ja-JP" sz="1600" dirty="0" err="1"/>
              <a:t>xmlns:rdf</a:t>
            </a:r>
            <a:r>
              <a:rPr lang="en-US" altLang="ja-JP" sz="1600" dirty="0"/>
              <a:t>="http://www.w3.org/1999/02/22-rdf-syntax-ns#"</a:t>
            </a:r>
          </a:p>
          <a:p>
            <a:pPr>
              <a:defRPr/>
            </a:pPr>
            <a:r>
              <a:rPr lang="en-US" altLang="ja-JP" sz="1600" dirty="0"/>
              <a:t>    </a:t>
            </a:r>
            <a:r>
              <a:rPr lang="en-US" altLang="ja-JP" sz="1600" dirty="0" err="1"/>
              <a:t>xmlns:owl</a:t>
            </a:r>
            <a:r>
              <a:rPr lang="en-US" altLang="ja-JP" sz="1600" dirty="0"/>
              <a:t>="http://www.w3.org/2002/07/owl#"</a:t>
            </a:r>
          </a:p>
          <a:p>
            <a:pPr>
              <a:defRPr/>
            </a:pPr>
            <a:r>
              <a:rPr lang="en-US" altLang="ja-JP" sz="1600" dirty="0"/>
              <a:t>    </a:t>
            </a:r>
            <a:r>
              <a:rPr lang="en-US" altLang="ja-JP" sz="1600" dirty="0" err="1"/>
              <a:t>xmlns:rdfs</a:t>
            </a:r>
            <a:r>
              <a:rPr lang="en-US" altLang="ja-JP" sz="1600" dirty="0"/>
              <a:t>="http://www.w3.org/2000/01/rdf-schema#"</a:t>
            </a:r>
          </a:p>
          <a:p>
            <a:pPr>
              <a:defRPr/>
            </a:pPr>
            <a:r>
              <a:rPr lang="en-US" altLang="ja-JP" sz="1600" dirty="0"/>
              <a:t>  </a:t>
            </a:r>
            <a:r>
              <a:rPr lang="en-US" altLang="ja-JP" sz="1600" dirty="0" err="1"/>
              <a:t>xml:base</a:t>
            </a:r>
            <a:r>
              <a:rPr lang="en-US" altLang="ja-JP" sz="1600" dirty="0"/>
              <a:t>="http://www.yamaguti.comp.ae.keio.ac.jp/mmm/doddle/"&gt;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="behavior"&gt;</a:t>
            </a:r>
          </a:p>
          <a:p>
            <a:pPr>
              <a:defRPr/>
            </a:pPr>
            <a:r>
              <a:rPr lang="en-US" altLang="ja-JP" sz="1600" dirty="0"/>
              <a:t>    &lt;</a:t>
            </a:r>
            <a:r>
              <a:rPr lang="en-US" altLang="ja-JP" sz="1600" dirty="0" err="1"/>
              <a:t>rdfs:subClassOf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    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="act"/&gt;</a:t>
            </a:r>
          </a:p>
          <a:p>
            <a:pPr>
              <a:defRPr/>
            </a:pPr>
            <a:r>
              <a:rPr lang="en-US" altLang="ja-JP" sz="1600" dirty="0"/>
              <a:t>    &lt;/</a:t>
            </a:r>
            <a:r>
              <a:rPr lang="en-US" altLang="ja-JP" sz="1600" dirty="0" err="1"/>
              <a:t>rdfs:subClassOf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  &lt;/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="time"/&gt;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="aim"&gt;</a:t>
            </a:r>
          </a:p>
          <a:p>
            <a:pPr>
              <a:defRPr/>
            </a:pPr>
            <a:r>
              <a:rPr lang="en-US" altLang="ja-JP" sz="1600" dirty="0"/>
              <a:t>    &lt;</a:t>
            </a:r>
            <a:r>
              <a:rPr lang="en-US" altLang="ja-JP" sz="1600" dirty="0" err="1"/>
              <a:t>rdfs:subClassOf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rdf:resource</a:t>
            </a:r>
            <a:r>
              <a:rPr lang="en-US" altLang="ja-JP" sz="1600" dirty="0"/>
              <a:t>="#act"/&gt;</a:t>
            </a:r>
          </a:p>
          <a:p>
            <a:pPr>
              <a:defRPr/>
            </a:pPr>
            <a:r>
              <a:rPr lang="en-US" altLang="ja-JP" sz="1600" dirty="0"/>
              <a:t>  &lt;/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="offer"/&gt;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owl:ObjectProperty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="attribute"&gt;</a:t>
            </a:r>
          </a:p>
          <a:p>
            <a:pPr>
              <a:defRPr/>
            </a:pPr>
            <a:r>
              <a:rPr lang="en-US" altLang="ja-JP" sz="1600" dirty="0"/>
              <a:t>    &lt;</a:t>
            </a:r>
            <a:r>
              <a:rPr lang="en-US" altLang="ja-JP" sz="1600" dirty="0" err="1"/>
              <a:t>rdfs:domain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rdf:resource</a:t>
            </a:r>
            <a:r>
              <a:rPr lang="en-US" altLang="ja-JP" sz="1600" dirty="0"/>
              <a:t>="#time"/&gt;</a:t>
            </a:r>
          </a:p>
          <a:p>
            <a:pPr>
              <a:defRPr/>
            </a:pPr>
            <a:r>
              <a:rPr lang="en-US" altLang="ja-JP" sz="1600" dirty="0"/>
              <a:t>    &lt;</a:t>
            </a:r>
            <a:r>
              <a:rPr lang="en-US" altLang="ja-JP" sz="1600" dirty="0" err="1"/>
              <a:t>rdfs:range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rdf:resource</a:t>
            </a:r>
            <a:r>
              <a:rPr lang="en-US" altLang="ja-JP" sz="1600" dirty="0"/>
              <a:t>="#offer"/&gt;</a:t>
            </a:r>
          </a:p>
          <a:p>
            <a:pPr>
              <a:defRPr/>
            </a:pPr>
            <a:r>
              <a:rPr lang="en-US" altLang="ja-JP" sz="1600" dirty="0"/>
              <a:t>  &lt;/</a:t>
            </a:r>
            <a:r>
              <a:rPr lang="en-US" altLang="ja-JP" sz="1600" dirty="0" err="1"/>
              <a:t>owl:ObjectProperty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&lt;/</a:t>
            </a:r>
            <a:r>
              <a:rPr lang="en-US" altLang="ja-JP" sz="1600" dirty="0" err="1"/>
              <a:t>rdf:RDF</a:t>
            </a:r>
            <a:r>
              <a:rPr lang="en-US" altLang="ja-JP" sz="1600" dirty="0"/>
              <a:t>&gt;</a:t>
            </a:r>
          </a:p>
        </p:txBody>
      </p:sp>
      <p:sp>
        <p:nvSpPr>
          <p:cNvPr id="58416" name="Text Box 43"/>
          <p:cNvSpPr txBox="1">
            <a:spLocks noChangeArrowheads="1"/>
          </p:cNvSpPr>
          <p:nvPr/>
        </p:nvSpPr>
        <p:spPr bwMode="auto">
          <a:xfrm>
            <a:off x="9525000" y="838200"/>
            <a:ext cx="4735513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 </a:t>
            </a:r>
            <a:r>
              <a:rPr lang="en-US" altLang="ja-JP" sz="2400"/>
              <a:t>OWL</a:t>
            </a:r>
            <a:r>
              <a:rPr lang="ja-JP" altLang="en-US" sz="2400"/>
              <a:t>オントロジー</a:t>
            </a:r>
            <a:r>
              <a:rPr lang="en-US" altLang="ja-JP" sz="2400"/>
              <a:t>(RDF/XML</a:t>
            </a:r>
            <a:r>
              <a:rPr lang="ja-JP" altLang="en-US" sz="2400"/>
              <a:t>形式</a:t>
            </a:r>
            <a:r>
              <a:rPr lang="en-US" altLang="ja-JP" sz="2400"/>
              <a:t>)</a:t>
            </a:r>
          </a:p>
        </p:txBody>
      </p:sp>
      <p:sp>
        <p:nvSpPr>
          <p:cNvPr id="49" name="AutoShape 146"/>
          <p:cNvSpPr>
            <a:spLocks noChangeArrowheads="1"/>
          </p:cNvSpPr>
          <p:nvPr/>
        </p:nvSpPr>
        <p:spPr bwMode="auto">
          <a:xfrm>
            <a:off x="3581400" y="1905000"/>
            <a:ext cx="685800" cy="8382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0" name="AutoShape 146"/>
          <p:cNvSpPr>
            <a:spLocks noChangeArrowheads="1"/>
          </p:cNvSpPr>
          <p:nvPr/>
        </p:nvSpPr>
        <p:spPr bwMode="auto">
          <a:xfrm>
            <a:off x="3581400" y="4648200"/>
            <a:ext cx="685800" cy="8382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AutoShape 146"/>
          <p:cNvSpPr>
            <a:spLocks noChangeArrowheads="1"/>
          </p:cNvSpPr>
          <p:nvPr/>
        </p:nvSpPr>
        <p:spPr bwMode="auto">
          <a:xfrm>
            <a:off x="8839200" y="3276600"/>
            <a:ext cx="685800" cy="8382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-152400" y="4395787"/>
            <a:ext cx="11049000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dirty="0">
                <a:latin typeface="Meiryo" charset="-128"/>
                <a:ea typeface="Meiryo" charset="-128"/>
                <a:cs typeface="Meiryo" charset="-128"/>
              </a:rPr>
              <a:t>Java VM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9677400" y="3215556"/>
            <a:ext cx="1219200" cy="646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Apache</a:t>
            </a:r>
          </a:p>
          <a:p>
            <a:pPr algn="ctr" eaLnBrk="1" hangingPunct="1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Jena</a:t>
            </a:r>
            <a:endParaRPr lang="en-US" altLang="ja-JP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458200" y="3215556"/>
            <a:ext cx="1219200" cy="646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>
                <a:latin typeface="Meiryo" charset="-128"/>
                <a:ea typeface="Meiryo" charset="-128"/>
                <a:cs typeface="Meiryo" charset="-128"/>
              </a:rPr>
              <a:t>MR</a:t>
            </a:r>
            <a:r>
              <a:rPr lang="en-US" altLang="ja-JP" sz="2000" baseline="30000">
                <a:latin typeface="Meiryo" charset="-128"/>
                <a:ea typeface="Meiryo" charset="-128"/>
                <a:cs typeface="Meiryo" charset="-128"/>
              </a:rPr>
              <a:t>3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8458200" y="2556134"/>
            <a:ext cx="1219200" cy="659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視覚化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pPr algn="ctr" eaLnBrk="1" hangingPunct="1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モジュール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677400" y="2556134"/>
            <a:ext cx="1219200" cy="659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>
                <a:latin typeface="Meiryo" charset="-128"/>
                <a:ea typeface="Meiryo" charset="-128"/>
                <a:cs typeface="Meiryo" charset="-128"/>
              </a:rPr>
              <a:t>変換</a:t>
            </a:r>
            <a:endParaRPr lang="en-US" altLang="ja-JP" b="1">
              <a:latin typeface="Meiryo" charset="-128"/>
              <a:ea typeface="Meiryo" charset="-128"/>
              <a:cs typeface="Meiryo" charset="-128"/>
            </a:endParaRPr>
          </a:p>
          <a:p>
            <a:pPr algn="ctr" eaLnBrk="1" hangingPunct="1"/>
            <a:r>
              <a:rPr lang="ja-JP" altLang="en-US" b="1">
                <a:latin typeface="Meiryo" charset="-128"/>
                <a:ea typeface="Meiryo" charset="-128"/>
                <a:cs typeface="Meiryo" charset="-128"/>
              </a:rPr>
              <a:t>モジュール</a:t>
            </a:r>
            <a:endParaRPr lang="en-US" altLang="ja-JP" b="1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779958" y="2556134"/>
            <a:ext cx="2678242" cy="659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 smtClean="0">
                <a:latin typeface="Meiryo" charset="-128"/>
                <a:ea typeface="Meiryo" charset="-128"/>
                <a:cs typeface="Meiryo" charset="-128"/>
              </a:rPr>
              <a:t>オントロジー構築</a:t>
            </a:r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・洗練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pPr algn="ctr" eaLnBrk="1" hangingPunct="1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モジュール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978702" y="2556134"/>
            <a:ext cx="3807502" cy="3714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入力モジュール</a:t>
            </a:r>
            <a:endParaRPr lang="en-US" altLang="ja-JP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779958" y="3215556"/>
            <a:ext cx="2678242" cy="646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err="1" smtClean="0">
                <a:latin typeface="Meiryo" charset="-128"/>
                <a:ea typeface="Meiryo" charset="-128"/>
                <a:cs typeface="Meiryo" charset="-128"/>
              </a:rPr>
              <a:t>extJWNL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1981200" y="3215557"/>
            <a:ext cx="17526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Stanford Parser</a:t>
            </a:r>
            <a:endParaRPr lang="en-US" altLang="ja-JP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5" name="Rectangle 9"/>
          <p:cNvSpPr>
            <a:spLocks noChangeArrowheads="1"/>
          </p:cNvSpPr>
          <p:nvPr/>
        </p:nvSpPr>
        <p:spPr bwMode="auto">
          <a:xfrm>
            <a:off x="-152400" y="3862387"/>
            <a:ext cx="11049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dirty="0">
                <a:latin typeface="Meiryo" charset="-128"/>
                <a:ea typeface="Meiryo" charset="-128"/>
                <a:cs typeface="Meiryo" charset="-128"/>
              </a:rPr>
              <a:t>Java Swing</a:t>
            </a:r>
          </a:p>
        </p:txBody>
      </p:sp>
      <p:sp>
        <p:nvSpPr>
          <p:cNvPr id="59406" name="Rectangle 9"/>
          <p:cNvSpPr>
            <a:spLocks noChangeArrowheads="1"/>
          </p:cNvSpPr>
          <p:nvPr/>
        </p:nvSpPr>
        <p:spPr bwMode="auto">
          <a:xfrm>
            <a:off x="-152400" y="3215557"/>
            <a:ext cx="2133600" cy="646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err="1">
                <a:latin typeface="Meiryo" charset="-128"/>
                <a:ea typeface="Meiryo" charset="-128"/>
                <a:cs typeface="Meiryo" charset="-128"/>
              </a:rPr>
              <a:t>Swoogle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 </a:t>
            </a:r>
          </a:p>
          <a:p>
            <a:pPr algn="ctr" eaLnBrk="1" hangingPunct="1"/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サービス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7" name="Rectangle 8"/>
          <p:cNvSpPr>
            <a:spLocks noChangeArrowheads="1"/>
          </p:cNvSpPr>
          <p:nvPr/>
        </p:nvSpPr>
        <p:spPr bwMode="auto">
          <a:xfrm>
            <a:off x="-153649" y="2556134"/>
            <a:ext cx="2133600" cy="6720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オントロジー</a:t>
            </a:r>
            <a:r>
              <a:rPr lang="ja-JP" altLang="en-US" sz="2000" b="1" dirty="0" smtClean="0">
                <a:latin typeface="Meiryo" charset="-128"/>
                <a:ea typeface="Meiryo" charset="-128"/>
                <a:cs typeface="Meiryo" charset="-128"/>
              </a:rPr>
              <a:t>選択</a:t>
            </a:r>
            <a:endParaRPr lang="en-US" altLang="ja-JP" sz="20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ctr" eaLnBrk="1" hangingPunct="1"/>
            <a:r>
              <a:rPr lang="ja-JP" altLang="en-US" sz="2000" b="1" dirty="0" smtClean="0">
                <a:latin typeface="Meiryo" charset="-128"/>
                <a:ea typeface="Meiryo" charset="-128"/>
                <a:cs typeface="Meiryo" charset="-128"/>
              </a:rPr>
              <a:t>モジュール</a:t>
            </a:r>
            <a:endParaRPr lang="en-US" altLang="ja-JP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8" name="Rectangle 10"/>
          <p:cNvSpPr>
            <a:spLocks noChangeArrowheads="1"/>
          </p:cNvSpPr>
          <p:nvPr/>
        </p:nvSpPr>
        <p:spPr bwMode="auto">
          <a:xfrm>
            <a:off x="1978702" y="2927557"/>
            <a:ext cx="1750102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>
                <a:latin typeface="Meiryo" charset="-128"/>
                <a:ea typeface="Meiryo" charset="-128"/>
                <a:cs typeface="Meiryo" charset="-128"/>
              </a:rPr>
              <a:t>CaboCha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9" name="Rectangle 10"/>
          <p:cNvSpPr>
            <a:spLocks noChangeArrowheads="1"/>
          </p:cNvSpPr>
          <p:nvPr/>
        </p:nvSpPr>
        <p:spPr bwMode="auto">
          <a:xfrm>
            <a:off x="1978702" y="3538387"/>
            <a:ext cx="17526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Apache POI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733800" y="3538387"/>
            <a:ext cx="2054902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Apache </a:t>
            </a:r>
            <a:r>
              <a:rPr lang="en-US" altLang="ja-JP" sz="2000" dirty="0" err="1" smtClean="0">
                <a:latin typeface="Meiryo" charset="-128"/>
                <a:ea typeface="Meiryo" charset="-128"/>
                <a:cs typeface="Meiryo" charset="-128"/>
              </a:rPr>
              <a:t>PDFBox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731302" y="3215557"/>
            <a:ext cx="20574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err="1" smtClean="0">
                <a:latin typeface="Meiryo" charset="-128"/>
                <a:ea typeface="Meiryo" charset="-128"/>
                <a:cs typeface="Meiryo" charset="-128"/>
              </a:rPr>
              <a:t>lucene-gosen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736298" y="2927557"/>
            <a:ext cx="2049906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言選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0" y="304800"/>
            <a:ext cx="9296400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rdfs: &lt;http://www.w3.org/2000/01/rdf-schema#&gt;</a:t>
            </a:r>
          </a:p>
          <a:p>
            <a:pPr eaLnBrk="1" hangingPunct="1"/>
            <a:r>
              <a:rPr lang="pt-BR" altLang="ja-JP" sz="1200"/>
              <a:t>PREFIX daml03: &lt;http://www.daml.org/2001/03/daml+oil#&gt;</a:t>
            </a:r>
          </a:p>
          <a:p>
            <a:pPr eaLnBrk="1" hangingPunct="1"/>
            <a:r>
              <a:rPr lang="pt-BR" altLang="ja-JP" sz="1200"/>
              <a:t>PREFIX daml10: &lt;http://www.w3.org/2001/10/daml+oil#&gt;</a:t>
            </a:r>
            <a:endParaRPr lang="en-US" altLang="ja-JP" sz="1200"/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?label ?description </a:t>
            </a:r>
          </a:p>
          <a:p>
            <a:pPr eaLnBrk="1" hangingPunct="1"/>
            <a:r>
              <a:rPr lang="en-US" altLang="ja-JP" sz="1200"/>
              <a:t>WHERE {</a:t>
            </a:r>
          </a:p>
          <a:p>
            <a:pPr eaLnBrk="1" hangingPunct="1"/>
            <a:r>
              <a:rPr lang="en-US" altLang="ja-JP" sz="1200"/>
              <a:t>   {?concept rdfs:label ?label} UNION {?concept rdfs:comment ?description} UNION  {?concept daml03:label ?label} UNION   </a:t>
            </a:r>
          </a:p>
          <a:p>
            <a:pPr eaLnBrk="1" hangingPunct="1"/>
            <a:r>
              <a:rPr lang="en-US" altLang="ja-JP" sz="1200"/>
              <a:t>   {?concept daml03:comment ?description} UNION {?concept daml10:label ?label} UNION  {?concept daml10:comment ?description} </a:t>
            </a:r>
          </a:p>
          <a:p>
            <a:pPr eaLnBrk="1" hangingPunct="1"/>
            <a:r>
              <a:rPr lang="en-US" altLang="ja-JP" sz="1200"/>
              <a:t>}</a:t>
            </a:r>
          </a:p>
        </p:txBody>
      </p:sp>
      <p:sp>
        <p:nvSpPr>
          <p:cNvPr id="60419" name="Text Box 6"/>
          <p:cNvSpPr txBox="1">
            <a:spLocks noChangeArrowheads="1"/>
          </p:cNvSpPr>
          <p:nvPr/>
        </p:nvSpPr>
        <p:spPr bwMode="auto">
          <a:xfrm>
            <a:off x="0" y="0"/>
            <a:ext cx="238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ラベル・説明抽出テンプレート</a:t>
            </a:r>
          </a:p>
        </p:txBody>
      </p:sp>
      <p:sp>
        <p:nvSpPr>
          <p:cNvPr id="60420" name="Rectangle 10"/>
          <p:cNvSpPr>
            <a:spLocks noChangeArrowheads="1"/>
          </p:cNvSpPr>
          <p:nvPr/>
        </p:nvSpPr>
        <p:spPr bwMode="auto">
          <a:xfrm>
            <a:off x="0" y="2362200"/>
            <a:ext cx="11125200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 rdfs: &lt;http://www.w3.org/2000/01/rdf-schema#&gt; </a:t>
            </a:r>
          </a:p>
          <a:p>
            <a:pPr eaLnBrk="1" hangingPunct="1"/>
            <a:r>
              <a:rPr lang="pt-BR" altLang="ja-JP" sz="1200"/>
              <a:t>PREFIX daml03: &lt;http://www.daml.org/2001/03/daml+oil#&gt;</a:t>
            </a:r>
          </a:p>
          <a:p>
            <a:pPr eaLnBrk="1" hangingPunct="1"/>
            <a:r>
              <a:rPr lang="pt-BR" altLang="ja-JP" sz="1200"/>
              <a:t>PREFIX daml10: &lt;http://www.w3.org/2001/10/daml+oil#&gt;</a:t>
            </a:r>
            <a:endParaRPr lang="en-US" altLang="ja-JP" sz="1200"/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?subConcept </a:t>
            </a:r>
          </a:p>
          <a:p>
            <a:pPr eaLnBrk="1" hangingPunct="1"/>
            <a:r>
              <a:rPr lang="en-US" altLang="ja-JP" sz="1200"/>
              <a:t>WHERE { </a:t>
            </a:r>
          </a:p>
          <a:p>
            <a:pPr eaLnBrk="1" hangingPunct="1"/>
            <a:r>
              <a:rPr lang="en-US" altLang="ja-JP" sz="1200"/>
              <a:t>    {?subConcept rdfs:subClassOf ?concept} UNION {?subConcept rdfs:subPropertyOf ?concept} UNION {?subConcept daml03:subClassOf ?concept} UNION</a:t>
            </a:r>
          </a:p>
          <a:p>
            <a:pPr eaLnBrk="1" hangingPunct="1"/>
            <a:r>
              <a:rPr lang="en-US" altLang="ja-JP" sz="1200"/>
              <a:t>    {?subConcept daml03:subPropertyOf ?concept} UNION {?subConcept daml10:subClassOf ?concept} UNION {?subConcept daml10:subPropertyOf ?concept}</a:t>
            </a:r>
          </a:p>
          <a:p>
            <a:pPr eaLnBrk="1" hangingPunct="1"/>
            <a:r>
              <a:rPr lang="en-US" altLang="ja-JP" sz="1200"/>
              <a:t>}                	</a:t>
            </a:r>
          </a:p>
        </p:txBody>
      </p:sp>
      <p:sp>
        <p:nvSpPr>
          <p:cNvPr id="60421" name="Text Box 11"/>
          <p:cNvSpPr txBox="1">
            <a:spLocks noChangeArrowheads="1"/>
          </p:cNvSpPr>
          <p:nvPr/>
        </p:nvSpPr>
        <p:spPr bwMode="auto">
          <a:xfrm>
            <a:off x="0" y="2057400"/>
            <a:ext cx="2601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上位・下位関係抽出テンプレート</a:t>
            </a:r>
          </a:p>
        </p:txBody>
      </p:sp>
      <p:sp>
        <p:nvSpPr>
          <p:cNvPr id="60422" name="Rectangle 12"/>
          <p:cNvSpPr>
            <a:spLocks noChangeArrowheads="1"/>
          </p:cNvSpPr>
          <p:nvPr/>
        </p:nvSpPr>
        <p:spPr bwMode="auto">
          <a:xfrm>
            <a:off x="0" y="4565650"/>
            <a:ext cx="106680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rdf: &lt;http://www.w3.org/1999/02/22-rdf-syntax-ns#&gt;</a:t>
            </a:r>
          </a:p>
          <a:p>
            <a:pPr eaLnBrk="1" hangingPunct="1"/>
            <a:r>
              <a:rPr lang="en-US" altLang="ja-JP" sz="1200"/>
              <a:t>PREFIX rdfs: &lt;http://www.w3.org/2000/01/rdf-schema#&gt;</a:t>
            </a:r>
          </a:p>
          <a:p>
            <a:pPr eaLnBrk="1" hangingPunct="1"/>
            <a:r>
              <a:rPr lang="en-US" altLang="ja-JP" sz="1200"/>
              <a:t>PREFIX owl: &lt;http://www.w3.org/2002/07/owl#&gt;</a:t>
            </a:r>
          </a:p>
          <a:p>
            <a:pPr eaLnBrk="1" hangingPunct="1"/>
            <a:r>
              <a:rPr lang="en-US" altLang="ja-JP" sz="1200"/>
              <a:t>PREFIX daml03: &lt;http://www.daml.org/2001/03/daml+oil#&gt;</a:t>
            </a:r>
          </a:p>
          <a:p>
            <a:pPr eaLnBrk="1" hangingPunct="1"/>
            <a:r>
              <a:rPr lang="en-US" altLang="ja-JP" sz="1200"/>
              <a:t>PREFIX daml10: &lt;http://www.w3.org/2001/10/daml+oil#&gt;</a:t>
            </a:r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?class</a:t>
            </a:r>
          </a:p>
          <a:p>
            <a:pPr eaLnBrk="1" hangingPunct="1"/>
            <a:r>
              <a:rPr lang="en-US" altLang="ja-JP" sz="1200"/>
              <a:t>WHERE {</a:t>
            </a:r>
          </a:p>
          <a:p>
            <a:pPr eaLnBrk="1" hangingPunct="1"/>
            <a:r>
              <a:rPr lang="en-US" altLang="ja-JP" sz="1200"/>
              <a:t>    {?class rdf:type rdfs:Class} UNION {?class rdf:type owl:Class} UNION  {?class rdf:type owl:Restriction} UNION {?class rdf:type owl:DataRange} UNION </a:t>
            </a:r>
          </a:p>
          <a:p>
            <a:pPr eaLnBrk="1" hangingPunct="1"/>
            <a:r>
              <a:rPr lang="en-US" altLang="ja-JP" sz="1200"/>
              <a:t>    {?class rdf:type daml03:Class} UNION {?class rdf:type daml03:Datatype} UNION {?class rdf:type daml03:Restriction} UNION </a:t>
            </a:r>
          </a:p>
          <a:p>
            <a:pPr eaLnBrk="1" hangingPunct="1"/>
            <a:r>
              <a:rPr lang="en-US" altLang="ja-JP" sz="1200"/>
              <a:t>    {?class rdf:type daml10:Class} UNION {?class rdf:type daml10:Datatype} UNION {?class rdf:type daml10:Restriction}</a:t>
            </a:r>
          </a:p>
          <a:p>
            <a:pPr eaLnBrk="1" hangingPunct="1"/>
            <a:r>
              <a:rPr lang="en-US" altLang="ja-JP" sz="1200"/>
              <a:t>}</a:t>
            </a:r>
          </a:p>
        </p:txBody>
      </p:sp>
      <p:sp>
        <p:nvSpPr>
          <p:cNvPr id="60423" name="Text Box 13"/>
          <p:cNvSpPr txBox="1">
            <a:spLocks noChangeArrowheads="1"/>
          </p:cNvSpPr>
          <p:nvPr/>
        </p:nvSpPr>
        <p:spPr bwMode="auto">
          <a:xfrm>
            <a:off x="-76200" y="4162425"/>
            <a:ext cx="1893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クラス抽出テンプレート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33400"/>
            <a:ext cx="113157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rdf: &lt;http://www.w3.org/1999/02/22-rdf-syntax-ns#&gt;</a:t>
            </a:r>
          </a:p>
          <a:p>
            <a:pPr eaLnBrk="1" hangingPunct="1"/>
            <a:r>
              <a:rPr lang="en-US" altLang="ja-JP" sz="1200"/>
              <a:t>PREFIX rdfs: &lt;http://www.w3.org/2000/01/rdf-schema#&gt;</a:t>
            </a:r>
          </a:p>
          <a:p>
            <a:pPr eaLnBrk="1" hangingPunct="1"/>
            <a:r>
              <a:rPr lang="en-US" altLang="ja-JP" sz="1200"/>
              <a:t>PREFIX owl:  &lt;http://www.w3.org/2002/07/owl#&gt;</a:t>
            </a:r>
          </a:p>
          <a:p>
            <a:pPr eaLnBrk="1" hangingPunct="1"/>
            <a:r>
              <a:rPr lang="en-US" altLang="ja-JP" sz="1200"/>
              <a:t>PREFIX daml03: &lt;http://www.daml.org/2001/03/daml+oil#&gt;</a:t>
            </a:r>
          </a:p>
          <a:p>
            <a:pPr eaLnBrk="1" hangingPunct="1"/>
            <a:r>
              <a:rPr lang="en-US" altLang="ja-JP" sz="1200"/>
              <a:t>PREFIX daml10: &lt;http://www.w3.org/2001/10/daml+oil#&gt;</a:t>
            </a:r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?property</a:t>
            </a:r>
          </a:p>
          <a:p>
            <a:pPr eaLnBrk="1" hangingPunct="1"/>
            <a:r>
              <a:rPr lang="en-US" altLang="ja-JP" sz="1200"/>
              <a:t>WHERE {</a:t>
            </a:r>
          </a:p>
          <a:p>
            <a:pPr eaLnBrk="1" hangingPunct="1"/>
            <a:r>
              <a:rPr lang="en-US" altLang="ja-JP" sz="1200"/>
              <a:t>   {?property rdf:type rdf:Property} UNION {?property rdf:type owl:ObjectProperty} UNION  {?property rdf:type owl:DatatypeProperty} UNION</a:t>
            </a:r>
          </a:p>
          <a:p>
            <a:pPr eaLnBrk="1" hangingPunct="1"/>
            <a:r>
              <a:rPr lang="en-US" altLang="ja-JP" sz="1200"/>
              <a:t>   {?property rdf:type owl:AnnotationProperty} UNION {?property rdf:type owl:FunctionalProperty} UNION {?property rdf:type owl:InverseFunctionalProperty} UNION         </a:t>
            </a:r>
          </a:p>
          <a:p>
            <a:pPr eaLnBrk="1" hangingPunct="1"/>
            <a:r>
              <a:rPr lang="en-US" altLang="ja-JP" sz="1200"/>
              <a:t>   {?property rdf:type owl:SymmetricProperty} UNION {?property rdf:type owl:OntologyProperty} UNION {?property rdf:type owl:TransitiveProperty} UNION </a:t>
            </a:r>
          </a:p>
          <a:p>
            <a:pPr eaLnBrk="1" hangingPunct="1"/>
            <a:r>
              <a:rPr lang="en-US" altLang="ja-JP" sz="1200"/>
              <a:t>   {?property rdf:type daml03:Property} UNION {?property rdf:type daml03:ObjectProperty} UNION {?property rdf:type daml03:DatatypeProperty} UNION   </a:t>
            </a:r>
          </a:p>
          <a:p>
            <a:pPr eaLnBrk="1" hangingPunct="1"/>
            <a:r>
              <a:rPr lang="en-US" altLang="ja-JP" sz="1200"/>
              <a:t>   {?property rdf:type daml03:TransitiveProperty} UNION {?property rdf:type daml03:DatatypeProperty} UNION {?property rdf:type daml03:UniqueProperty}  UNION </a:t>
            </a:r>
          </a:p>
          <a:p>
            <a:pPr eaLnBrk="1" hangingPunct="1"/>
            <a:r>
              <a:rPr lang="en-US" altLang="ja-JP" sz="1200"/>
              <a:t>   {?property rdf:type daml10:Property} UNION {?property rdf:type daml10:ObjectProperty} UNION {?property rdf:type daml10:DatatypeProperty} UNION  </a:t>
            </a:r>
          </a:p>
          <a:p>
            <a:pPr eaLnBrk="1" hangingPunct="1"/>
            <a:r>
              <a:rPr lang="en-US" altLang="ja-JP" sz="1200"/>
              <a:t>   {?property rdf:type daml10:TransitiveProperty} UNION {?property rdf:type daml10:DatatypeProperty} UNION {?property rdf:type daml10:UniqueProperty}</a:t>
            </a:r>
          </a:p>
          <a:p>
            <a:pPr eaLnBrk="1" hangingPunct="1"/>
            <a:r>
              <a:rPr lang="en-US" altLang="ja-JP" sz="1200"/>
              <a:t>}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152400"/>
            <a:ext cx="2784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プロパティ抽出テンプレート</a:t>
            </a:r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0" y="4495800"/>
            <a:ext cx="9067800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rdfs: &lt;http://www.w3.org/2000/01/rdf-schema#&gt;</a:t>
            </a:r>
          </a:p>
          <a:p>
            <a:pPr eaLnBrk="1" hangingPunct="1"/>
            <a:r>
              <a:rPr lang="pt-BR" altLang="ja-JP" sz="1200"/>
              <a:t>PREFIX daml03: &lt;http://www.daml.org/2001/03/daml+oil#&gt;</a:t>
            </a:r>
          </a:p>
          <a:p>
            <a:pPr eaLnBrk="1" hangingPunct="1"/>
            <a:r>
              <a:rPr lang="pt-BR" altLang="ja-JP" sz="1200"/>
              <a:t>PREFIX daml10: &lt;http://www.w3.org/2001/10/daml+oil#&gt;</a:t>
            </a:r>
            <a:endParaRPr lang="en-US" altLang="ja-JP" sz="1200"/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?property ?domain ?range</a:t>
            </a:r>
          </a:p>
          <a:p>
            <a:pPr eaLnBrk="1" hangingPunct="1"/>
            <a:r>
              <a:rPr lang="en-US" altLang="ja-JP" sz="1200"/>
              <a:t>WHERE {</a:t>
            </a:r>
          </a:p>
          <a:p>
            <a:pPr eaLnBrk="1" hangingPunct="1"/>
            <a:r>
              <a:rPr lang="en-US" altLang="ja-JP" sz="1200"/>
              <a:t>    {?property rdfs:domain ?domain} UNION  {?property rdfs:range ?range} UNION {?property daml03:domain ?domain} UNION</a:t>
            </a:r>
          </a:p>
          <a:p>
            <a:pPr eaLnBrk="1" hangingPunct="1"/>
            <a:r>
              <a:rPr lang="en-US" altLang="ja-JP" sz="1200"/>
              <a:t>    {?property daml03:range ?range} UNION {?property daml10:domain ?domain} UNION {?property daml10:range ?range}</a:t>
            </a:r>
          </a:p>
          <a:p>
            <a:pPr eaLnBrk="1" hangingPunct="1"/>
            <a:r>
              <a:rPr lang="en-US" altLang="ja-JP" sz="1200"/>
              <a:t>}</a:t>
            </a:r>
          </a:p>
        </p:txBody>
      </p:sp>
      <p:sp>
        <p:nvSpPr>
          <p:cNvPr id="61445" name="Text Box 7"/>
          <p:cNvSpPr txBox="1">
            <a:spLocks noChangeArrowheads="1"/>
          </p:cNvSpPr>
          <p:nvPr/>
        </p:nvSpPr>
        <p:spPr bwMode="auto">
          <a:xfrm>
            <a:off x="76200" y="4038600"/>
            <a:ext cx="315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その他の関係抽出テンプレート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8" y="0"/>
            <a:ext cx="8054944" cy="6858000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609600" y="685800"/>
            <a:ext cx="7848600" cy="1066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09600" y="1796533"/>
            <a:ext cx="7848600" cy="39179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09600" y="5714445"/>
            <a:ext cx="7848600" cy="3053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28" name="テキスト ボックス 27"/>
          <p:cNvSpPr txBox="1">
            <a:spLocks noChangeAspect="1"/>
          </p:cNvSpPr>
          <p:nvPr/>
        </p:nvSpPr>
        <p:spPr>
          <a:xfrm>
            <a:off x="6629400" y="1039200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9" name="テキスト ボックス 28"/>
          <p:cNvSpPr txBox="1">
            <a:spLocks noChangeAspect="1"/>
          </p:cNvSpPr>
          <p:nvPr/>
        </p:nvSpPr>
        <p:spPr>
          <a:xfrm>
            <a:off x="6629400" y="2433734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0" name="テキスト ボックス 29"/>
          <p:cNvSpPr txBox="1">
            <a:spLocks noChangeAspect="1"/>
          </p:cNvSpPr>
          <p:nvPr/>
        </p:nvSpPr>
        <p:spPr>
          <a:xfrm>
            <a:off x="6324600" y="5714444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02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8" y="0"/>
            <a:ext cx="8054944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609600" y="685800"/>
            <a:ext cx="7848600" cy="1066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09600" y="1828800"/>
            <a:ext cx="4191000" cy="4191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800600" y="1839022"/>
            <a:ext cx="2819400" cy="41807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6" name="テキスト ボックス 5"/>
          <p:cNvSpPr txBox="1">
            <a:spLocks noChangeAspect="1"/>
          </p:cNvSpPr>
          <p:nvPr/>
        </p:nvSpPr>
        <p:spPr>
          <a:xfrm>
            <a:off x="7162800" y="1066800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テキスト ボックス 6"/>
          <p:cNvSpPr txBox="1">
            <a:spLocks noChangeAspect="1"/>
          </p:cNvSpPr>
          <p:nvPr/>
        </p:nvSpPr>
        <p:spPr>
          <a:xfrm>
            <a:off x="4267200" y="1905000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テキスト ボックス 7"/>
          <p:cNvSpPr txBox="1">
            <a:spLocks noChangeAspect="1"/>
          </p:cNvSpPr>
          <p:nvPr/>
        </p:nvSpPr>
        <p:spPr>
          <a:xfrm>
            <a:off x="7162800" y="1991700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100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8" y="0"/>
            <a:ext cx="8054944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609600" y="685800"/>
            <a:ext cx="7848600" cy="1905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09600" y="2895599"/>
            <a:ext cx="7848600" cy="32572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29587" y="6160867"/>
            <a:ext cx="3485213" cy="23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6" name="テキスト ボックス 5"/>
          <p:cNvSpPr txBox="1">
            <a:spLocks noChangeAspect="1"/>
          </p:cNvSpPr>
          <p:nvPr/>
        </p:nvSpPr>
        <p:spPr>
          <a:xfrm>
            <a:off x="762000" y="1066800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テキスト ボックス 7"/>
          <p:cNvSpPr txBox="1">
            <a:spLocks noChangeAspect="1"/>
          </p:cNvSpPr>
          <p:nvPr/>
        </p:nvSpPr>
        <p:spPr>
          <a:xfrm>
            <a:off x="7924800" y="3091934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4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9600" y="2590800"/>
            <a:ext cx="1981200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400800" y="2590800"/>
            <a:ext cx="2057400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テキスト ボックス 6"/>
          <p:cNvSpPr txBox="1">
            <a:spLocks noChangeAspect="1"/>
          </p:cNvSpPr>
          <p:nvPr/>
        </p:nvSpPr>
        <p:spPr>
          <a:xfrm>
            <a:off x="2608403" y="2518206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テキスト ボックス 10"/>
          <p:cNvSpPr txBox="1">
            <a:spLocks noChangeAspect="1"/>
          </p:cNvSpPr>
          <p:nvPr/>
        </p:nvSpPr>
        <p:spPr>
          <a:xfrm>
            <a:off x="6073466" y="2518206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924800" y="6152804"/>
            <a:ext cx="598472" cy="23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3" name="テキスト ボックス 12"/>
          <p:cNvSpPr txBox="1">
            <a:spLocks noChangeAspect="1"/>
          </p:cNvSpPr>
          <p:nvPr/>
        </p:nvSpPr>
        <p:spPr>
          <a:xfrm>
            <a:off x="4131672" y="6031469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5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テキスト ボックス 13"/>
          <p:cNvSpPr txBox="1">
            <a:spLocks noChangeAspect="1"/>
          </p:cNvSpPr>
          <p:nvPr/>
        </p:nvSpPr>
        <p:spPr>
          <a:xfrm>
            <a:off x="7583725" y="6040895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6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82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-16239"/>
            <a:ext cx="8054944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629587" y="649503"/>
            <a:ext cx="6304613" cy="11030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29587" y="5356485"/>
            <a:ext cx="6304613" cy="371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27089" y="5734707"/>
            <a:ext cx="1963711" cy="23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6" name="テキスト ボックス 5"/>
          <p:cNvSpPr txBox="1">
            <a:spLocks noChangeAspect="1"/>
          </p:cNvSpPr>
          <p:nvPr/>
        </p:nvSpPr>
        <p:spPr>
          <a:xfrm>
            <a:off x="6477000" y="872281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テキスト ボックス 6"/>
          <p:cNvSpPr txBox="1">
            <a:spLocks noChangeAspect="1"/>
          </p:cNvSpPr>
          <p:nvPr/>
        </p:nvSpPr>
        <p:spPr>
          <a:xfrm>
            <a:off x="6509666" y="5334000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4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9587" y="1810512"/>
            <a:ext cx="589613" cy="35234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92902" y="1810512"/>
            <a:ext cx="5641298" cy="35234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9"/>
          <p:cNvSpPr txBox="1">
            <a:spLocks noChangeAspect="1"/>
          </p:cNvSpPr>
          <p:nvPr/>
        </p:nvSpPr>
        <p:spPr>
          <a:xfrm>
            <a:off x="739744" y="2911934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テキスト ボックス 10"/>
          <p:cNvSpPr txBox="1">
            <a:spLocks noChangeAspect="1"/>
          </p:cNvSpPr>
          <p:nvPr/>
        </p:nvSpPr>
        <p:spPr>
          <a:xfrm>
            <a:off x="6468256" y="2667000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590800" y="5727870"/>
            <a:ext cx="1752600" cy="23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3" name="テキスト ボックス 12"/>
          <p:cNvSpPr txBox="1">
            <a:spLocks noChangeAspect="1"/>
          </p:cNvSpPr>
          <p:nvPr/>
        </p:nvSpPr>
        <p:spPr>
          <a:xfrm>
            <a:off x="1445277" y="5981478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5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テキスト ボックス 13"/>
          <p:cNvSpPr txBox="1">
            <a:spLocks noChangeAspect="1"/>
          </p:cNvSpPr>
          <p:nvPr/>
        </p:nvSpPr>
        <p:spPr>
          <a:xfrm>
            <a:off x="3339010" y="5967804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6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343400" y="5730368"/>
            <a:ext cx="2590800" cy="23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7" name="テキスト ボックス 16"/>
          <p:cNvSpPr txBox="1">
            <a:spLocks noChangeAspect="1"/>
          </p:cNvSpPr>
          <p:nvPr/>
        </p:nvSpPr>
        <p:spPr>
          <a:xfrm>
            <a:off x="5475133" y="5967804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7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726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8" y="0"/>
            <a:ext cx="8054944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209800" y="872281"/>
            <a:ext cx="1524000" cy="2707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902435" y="651790"/>
            <a:ext cx="1555765" cy="54442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6" name="テキスト ボックス 5"/>
          <p:cNvSpPr txBox="1">
            <a:spLocks noChangeAspect="1"/>
          </p:cNvSpPr>
          <p:nvPr/>
        </p:nvSpPr>
        <p:spPr>
          <a:xfrm>
            <a:off x="3306344" y="782998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テキスト ボックス 6"/>
          <p:cNvSpPr txBox="1">
            <a:spLocks noChangeAspect="1"/>
          </p:cNvSpPr>
          <p:nvPr/>
        </p:nvSpPr>
        <p:spPr>
          <a:xfrm>
            <a:off x="3733800" y="3957143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4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63258" y="2691984"/>
            <a:ext cx="6173742" cy="32689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63258" y="1142999"/>
            <a:ext cx="6173742" cy="15215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" name="テキスト ボックス 10"/>
          <p:cNvSpPr txBox="1">
            <a:spLocks noChangeAspect="1"/>
          </p:cNvSpPr>
          <p:nvPr/>
        </p:nvSpPr>
        <p:spPr>
          <a:xfrm>
            <a:off x="3962400" y="1775579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3921" y="6145487"/>
            <a:ext cx="1555879" cy="23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3" name="テキスト ボックス 12"/>
          <p:cNvSpPr txBox="1">
            <a:spLocks noChangeAspect="1"/>
          </p:cNvSpPr>
          <p:nvPr/>
        </p:nvSpPr>
        <p:spPr>
          <a:xfrm>
            <a:off x="7581900" y="3189229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5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テキスト ボックス 13"/>
          <p:cNvSpPr txBox="1">
            <a:spLocks noChangeAspect="1"/>
          </p:cNvSpPr>
          <p:nvPr/>
        </p:nvSpPr>
        <p:spPr>
          <a:xfrm>
            <a:off x="2238531" y="6027353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6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705600" y="6129505"/>
            <a:ext cx="1752600" cy="23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6" name="テキスト ボックス 15"/>
          <p:cNvSpPr txBox="1">
            <a:spLocks noChangeAspect="1"/>
          </p:cNvSpPr>
          <p:nvPr/>
        </p:nvSpPr>
        <p:spPr>
          <a:xfrm>
            <a:off x="6349535" y="5988449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7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810000" y="872280"/>
            <a:ext cx="1524000" cy="2707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9"/>
          <p:cNvSpPr txBox="1">
            <a:spLocks noChangeAspect="1"/>
          </p:cNvSpPr>
          <p:nvPr/>
        </p:nvSpPr>
        <p:spPr>
          <a:xfrm>
            <a:off x="4925400" y="771757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25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グループ化 257"/>
          <p:cNvGrpSpPr>
            <a:grpSpLocks/>
          </p:cNvGrpSpPr>
          <p:nvPr/>
        </p:nvGrpSpPr>
        <p:grpSpPr bwMode="auto">
          <a:xfrm>
            <a:off x="-304800" y="-642938"/>
            <a:ext cx="10020300" cy="9001126"/>
            <a:chOff x="771090" y="-71462"/>
            <a:chExt cx="7730000" cy="7072362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2785642" y="-71462"/>
              <a:ext cx="3922558" cy="3143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ja-JP" altLang="en-US" sz="2000" dirty="0">
                  <a:cs typeface="Arial" pitchFamily="34" charset="0"/>
                </a:rPr>
                <a:t>入力語セット</a:t>
              </a:r>
            </a:p>
          </p:txBody>
        </p:sp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771090" y="1974160"/>
              <a:ext cx="1285884" cy="5550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ja-JP" altLang="en-US" sz="2000" dirty="0">
                  <a:cs typeface="Arial" pitchFamily="34" charset="0"/>
                </a:rPr>
                <a:t>クラスの</a:t>
              </a:r>
              <a:endParaRPr lang="en-US" altLang="ja-JP" sz="2000" dirty="0"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ja-JP" sz="2000" dirty="0">
                  <a:cs typeface="Arial" pitchFamily="34" charset="0"/>
                </a:rPr>
                <a:t>URI</a:t>
              </a:r>
              <a:r>
                <a:rPr lang="ja-JP" altLang="en-US" sz="2000" dirty="0">
                  <a:cs typeface="Arial" pitchFamily="34" charset="0"/>
                </a:rPr>
                <a:t>セット</a:t>
              </a:r>
              <a:endParaRPr lang="en-US" altLang="ja-JP" sz="2000" dirty="0">
                <a:cs typeface="Arial" pitchFamily="34" charset="0"/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7144176" y="2513007"/>
              <a:ext cx="1356914" cy="5550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ja-JP" altLang="en-US" sz="2000" dirty="0">
                  <a:cs typeface="Arial" pitchFamily="34" charset="0"/>
                </a:rPr>
                <a:t>プロパティの</a:t>
              </a:r>
              <a:endParaRPr lang="en-US" altLang="ja-JP" sz="2000" dirty="0"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ja-JP" sz="2000" dirty="0">
                  <a:cs typeface="Arial" pitchFamily="34" charset="0"/>
                </a:rPr>
                <a:t>URI</a:t>
              </a:r>
              <a:r>
                <a:rPr lang="ja-JP" altLang="en-US" sz="2000" dirty="0">
                  <a:cs typeface="Arial" pitchFamily="34" charset="0"/>
                </a:rPr>
                <a:t>セット</a:t>
              </a:r>
            </a:p>
          </p:txBody>
        </p:sp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2714612" y="4643446"/>
              <a:ext cx="3786622" cy="3143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ja-JP" altLang="en-US" sz="2000" dirty="0">
                  <a:cs typeface="Arial" pitchFamily="34" charset="0"/>
                </a:rPr>
                <a:t>既存オントロジー</a:t>
              </a:r>
            </a:p>
          </p:txBody>
        </p:sp>
        <p:cxnSp>
          <p:nvCxnSpPr>
            <p:cNvPr id="6" name="AutoShape 21"/>
            <p:cNvCxnSpPr>
              <a:cxnSpLocks noChangeShapeType="1"/>
              <a:stCxn id="104" idx="3"/>
              <a:endCxn id="4" idx="0"/>
            </p:cNvCxnSpPr>
            <p:nvPr/>
          </p:nvCxnSpPr>
          <p:spPr bwMode="auto">
            <a:xfrm>
              <a:off x="6857608" y="1107265"/>
              <a:ext cx="965025" cy="1405741"/>
            </a:xfrm>
            <a:prstGeom prst="bentConnector2">
              <a:avLst/>
            </a:prstGeom>
            <a:ln w="63500">
              <a:headEnd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AutoShape 22"/>
            <p:cNvCxnSpPr>
              <a:cxnSpLocks noChangeShapeType="1"/>
              <a:stCxn id="104" idx="1"/>
              <a:endCxn id="3" idx="0"/>
            </p:cNvCxnSpPr>
            <p:nvPr/>
          </p:nvCxnSpPr>
          <p:spPr bwMode="auto">
            <a:xfrm rot="10800000" flipV="1">
              <a:off x="1414032" y="1107265"/>
              <a:ext cx="1157295" cy="866895"/>
            </a:xfrm>
            <a:prstGeom prst="bentConnector2">
              <a:avLst/>
            </a:prstGeom>
            <a:ln w="63500">
              <a:solidFill>
                <a:schemeClr val="tx1"/>
              </a:solidFill>
              <a:headEnd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3" idx="3"/>
              <a:endCxn id="38" idx="1"/>
            </p:cNvCxnSpPr>
            <p:nvPr/>
          </p:nvCxnSpPr>
          <p:spPr bwMode="auto">
            <a:xfrm flipV="1">
              <a:off x="2056974" y="2249820"/>
              <a:ext cx="514354" cy="1248"/>
            </a:xfrm>
            <a:prstGeom prst="straightConnector1">
              <a:avLst/>
            </a:prstGeom>
            <a:ln w="63500" cap="flat">
              <a:miter lim="800000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103" idx="0"/>
              <a:endCxn id="2" idx="2"/>
            </p:cNvCxnSpPr>
            <p:nvPr/>
          </p:nvCxnSpPr>
          <p:spPr bwMode="auto">
            <a:xfrm rot="5400000" flipH="1" flipV="1">
              <a:off x="4579223" y="402603"/>
              <a:ext cx="328048" cy="8573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AutoShape 22"/>
            <p:cNvCxnSpPr>
              <a:cxnSpLocks noChangeShapeType="1"/>
              <a:stCxn id="52" idx="2"/>
              <a:endCxn id="141" idx="1"/>
            </p:cNvCxnSpPr>
            <p:nvPr/>
          </p:nvCxnSpPr>
          <p:spPr bwMode="auto">
            <a:xfrm rot="16200000" flipH="1">
              <a:off x="1593681" y="3487137"/>
              <a:ext cx="512653" cy="871952"/>
            </a:xfrm>
            <a:prstGeom prst="bentConnector2">
              <a:avLst/>
            </a:prstGeom>
            <a:ln w="63500">
              <a:headEnd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AutoShape 22"/>
            <p:cNvCxnSpPr>
              <a:cxnSpLocks noChangeShapeType="1"/>
              <a:stCxn id="4" idx="2"/>
              <a:endCxn id="141" idx="3"/>
            </p:cNvCxnSpPr>
            <p:nvPr/>
          </p:nvCxnSpPr>
          <p:spPr bwMode="auto">
            <a:xfrm rot="5400000">
              <a:off x="6820562" y="3177369"/>
              <a:ext cx="1111371" cy="892771"/>
            </a:xfrm>
            <a:prstGeom prst="bentConnector2">
              <a:avLst/>
            </a:prstGeom>
            <a:ln w="63500">
              <a:headEnd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0"/>
              <a:endCxn id="141" idx="2"/>
            </p:cNvCxnSpPr>
            <p:nvPr/>
          </p:nvCxnSpPr>
          <p:spPr bwMode="auto">
            <a:xfrm rot="5400000" flipH="1" flipV="1">
              <a:off x="4463868" y="4500638"/>
              <a:ext cx="286886" cy="1225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171" idx="0"/>
              <a:endCxn id="5" idx="2"/>
            </p:cNvCxnSpPr>
            <p:nvPr/>
          </p:nvCxnSpPr>
          <p:spPr bwMode="auto">
            <a:xfrm rot="5400000" flipH="1" flipV="1">
              <a:off x="4407738" y="5157981"/>
              <a:ext cx="399146" cy="1225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72" idx="0"/>
              <a:endCxn id="171" idx="2"/>
            </p:cNvCxnSpPr>
            <p:nvPr/>
          </p:nvCxnSpPr>
          <p:spPr bwMode="auto">
            <a:xfrm rot="5400000" flipH="1" flipV="1">
              <a:off x="4464491" y="5858357"/>
              <a:ext cx="285638" cy="1225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73" idx="0"/>
              <a:endCxn id="172" idx="2"/>
            </p:cNvCxnSpPr>
            <p:nvPr/>
          </p:nvCxnSpPr>
          <p:spPr bwMode="auto">
            <a:xfrm rot="5400000" flipH="1" flipV="1">
              <a:off x="4464491" y="6500732"/>
              <a:ext cx="285639" cy="1225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角丸四角形 37"/>
            <p:cNvSpPr/>
            <p:nvPr/>
          </p:nvSpPr>
          <p:spPr>
            <a:xfrm>
              <a:off x="2571328" y="1714715"/>
              <a:ext cx="4286280" cy="10714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593371" y="1750888"/>
              <a:ext cx="4291179" cy="3143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latin typeface="+mj-ea"/>
                  <a:ea typeface="+mj-ea"/>
                  <a:cs typeface="Arial" pitchFamily="34" charset="0"/>
                </a:rPr>
                <a:t>手順２：プロパティの獲得</a:t>
              </a:r>
            </a:p>
          </p:txBody>
        </p:sp>
        <p:sp>
          <p:nvSpPr>
            <p:cNvPr id="49173" name="テキスト ボックス 50"/>
            <p:cNvSpPr txBox="1">
              <a:spLocks noChangeArrowheads="1"/>
            </p:cNvSpPr>
            <p:nvPr/>
          </p:nvSpPr>
          <p:spPr bwMode="auto">
            <a:xfrm>
              <a:off x="4290032" y="2008993"/>
              <a:ext cx="111921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rdfs:domain</a:t>
              </a:r>
              <a:endParaRPr lang="ja-JP" altLang="en-US" sz="1400"/>
            </a:p>
          </p:txBody>
        </p:sp>
        <p:sp>
          <p:nvSpPr>
            <p:cNvPr id="49174" name="テキスト ボックス 51"/>
            <p:cNvSpPr txBox="1">
              <a:spLocks noChangeArrowheads="1"/>
            </p:cNvSpPr>
            <p:nvPr/>
          </p:nvSpPr>
          <p:spPr bwMode="auto">
            <a:xfrm>
              <a:off x="4321186" y="2428868"/>
              <a:ext cx="989373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rdfs:range</a:t>
              </a:r>
              <a:endParaRPr lang="ja-JP" altLang="en-US" sz="1400"/>
            </a:p>
          </p:txBody>
        </p:sp>
        <p:cxnSp>
          <p:nvCxnSpPr>
            <p:cNvPr id="47" name="直線矢印コネクタ 46"/>
            <p:cNvCxnSpPr>
              <a:stCxn id="43" idx="6"/>
            </p:cNvCxnSpPr>
            <p:nvPr/>
          </p:nvCxnSpPr>
          <p:spPr>
            <a:xfrm flipV="1">
              <a:off x="4661808" y="2214894"/>
              <a:ext cx="678457" cy="1421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stCxn id="43" idx="6"/>
            </p:cNvCxnSpPr>
            <p:nvPr/>
          </p:nvCxnSpPr>
          <p:spPr>
            <a:xfrm>
              <a:off x="4661808" y="2357090"/>
              <a:ext cx="678457" cy="214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円/楕円 42"/>
            <p:cNvSpPr/>
            <p:nvPr/>
          </p:nvSpPr>
          <p:spPr>
            <a:xfrm>
              <a:off x="3048942" y="2214894"/>
              <a:ext cx="1612866" cy="2856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プロパティ</a:t>
              </a:r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2571328" y="2857270"/>
              <a:ext cx="4286280" cy="10714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593371" y="2888453"/>
              <a:ext cx="4291179" cy="3143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latin typeface="+mj-ea"/>
                  <a:ea typeface="+mj-ea"/>
                  <a:cs typeface="Arial" pitchFamily="34" charset="0"/>
                </a:rPr>
                <a:t>手順３：クラスの獲得</a:t>
              </a:r>
            </a:p>
          </p:txBody>
        </p:sp>
        <p:sp>
          <p:nvSpPr>
            <p:cNvPr id="49180" name="テキスト ボックス 61"/>
            <p:cNvSpPr txBox="1">
              <a:spLocks noChangeArrowheads="1"/>
            </p:cNvSpPr>
            <p:nvPr/>
          </p:nvSpPr>
          <p:spPr bwMode="auto">
            <a:xfrm>
              <a:off x="4160550" y="3152001"/>
              <a:ext cx="111921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rdfs:domain</a:t>
              </a:r>
              <a:endParaRPr lang="ja-JP" altLang="en-US" sz="1400"/>
            </a:p>
          </p:txBody>
        </p:sp>
        <p:sp>
          <p:nvSpPr>
            <p:cNvPr id="49181" name="テキスト ボックス 62"/>
            <p:cNvSpPr txBox="1">
              <a:spLocks noChangeArrowheads="1"/>
            </p:cNvSpPr>
            <p:nvPr/>
          </p:nvSpPr>
          <p:spPr bwMode="auto">
            <a:xfrm>
              <a:off x="4263142" y="3571876"/>
              <a:ext cx="989373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rdfs:range</a:t>
              </a:r>
              <a:endParaRPr lang="ja-JP" altLang="en-US" sz="1400"/>
            </a:p>
          </p:txBody>
        </p:sp>
        <p:cxnSp>
          <p:nvCxnSpPr>
            <p:cNvPr id="64" name="直線矢印コネクタ 63"/>
            <p:cNvCxnSpPr>
              <a:stCxn id="66" idx="6"/>
            </p:cNvCxnSpPr>
            <p:nvPr/>
          </p:nvCxnSpPr>
          <p:spPr>
            <a:xfrm flipV="1">
              <a:off x="4589553" y="3357449"/>
              <a:ext cx="678457" cy="1434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>
              <a:stCxn id="66" idx="6"/>
            </p:cNvCxnSpPr>
            <p:nvPr/>
          </p:nvCxnSpPr>
          <p:spPr>
            <a:xfrm>
              <a:off x="4589553" y="3500892"/>
              <a:ext cx="678457" cy="2132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円/楕円 65"/>
            <p:cNvSpPr/>
            <p:nvPr/>
          </p:nvSpPr>
          <p:spPr>
            <a:xfrm>
              <a:off x="3062413" y="3357449"/>
              <a:ext cx="1527140" cy="285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dirty="0">
                  <a:solidFill>
                    <a:schemeClr val="tx1"/>
                  </a:solidFill>
                  <a:cs typeface="Arial" pitchFamily="34" charset="0"/>
                </a:rPr>
                <a:t>プロパティ</a:t>
              </a:r>
            </a:p>
          </p:txBody>
        </p:sp>
        <p:cxnSp>
          <p:nvCxnSpPr>
            <p:cNvPr id="94" name="直線矢印コネクタ 93"/>
            <p:cNvCxnSpPr>
              <a:stCxn id="38" idx="3"/>
              <a:endCxn id="4" idx="1"/>
            </p:cNvCxnSpPr>
            <p:nvPr/>
          </p:nvCxnSpPr>
          <p:spPr bwMode="auto">
            <a:xfrm>
              <a:off x="6857608" y="2249820"/>
              <a:ext cx="286568" cy="540094"/>
            </a:xfrm>
            <a:prstGeom prst="straightConnector1">
              <a:avLst/>
            </a:prstGeom>
            <a:ln w="63500" cap="flat">
              <a:miter lim="800000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>
              <a:stCxn id="4" idx="1"/>
              <a:endCxn id="57" idx="3"/>
            </p:cNvCxnSpPr>
            <p:nvPr/>
          </p:nvCxnSpPr>
          <p:spPr bwMode="auto">
            <a:xfrm rot="10800000" flipV="1">
              <a:off x="6857608" y="2789914"/>
              <a:ext cx="286568" cy="602460"/>
            </a:xfrm>
            <a:prstGeom prst="straightConnector1">
              <a:avLst/>
            </a:prstGeom>
            <a:ln w="63500" cap="flat">
              <a:miter lim="800000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57" idx="1"/>
              <a:endCxn id="52" idx="3"/>
            </p:cNvCxnSpPr>
            <p:nvPr/>
          </p:nvCxnSpPr>
          <p:spPr bwMode="auto">
            <a:xfrm rot="10800000">
              <a:off x="2056974" y="3389879"/>
              <a:ext cx="514354" cy="3742"/>
            </a:xfrm>
            <a:prstGeom prst="straightConnector1">
              <a:avLst/>
            </a:prstGeom>
            <a:ln w="63500" cap="flat">
              <a:miter lim="800000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角丸四角形 103"/>
            <p:cNvSpPr/>
            <p:nvPr/>
          </p:nvSpPr>
          <p:spPr>
            <a:xfrm>
              <a:off x="2571328" y="570913"/>
              <a:ext cx="4286280" cy="10727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41" name="角丸四角形 140"/>
            <p:cNvSpPr/>
            <p:nvPr/>
          </p:nvSpPr>
          <p:spPr>
            <a:xfrm>
              <a:off x="2285984" y="4001071"/>
              <a:ext cx="4643878" cy="356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cs typeface="Arial" pitchFamily="34" charset="0"/>
                </a:rPr>
                <a:t>手順４：オントロジーの獲得</a:t>
              </a:r>
            </a:p>
          </p:txBody>
        </p:sp>
        <p:sp>
          <p:nvSpPr>
            <p:cNvPr id="171" name="角丸四角形 170"/>
            <p:cNvSpPr/>
            <p:nvPr/>
          </p:nvSpPr>
          <p:spPr>
            <a:xfrm>
              <a:off x="2285984" y="5358166"/>
              <a:ext cx="4643878" cy="356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cs typeface="Arial" pitchFamily="34" charset="0"/>
                </a:rPr>
                <a:t>手順５：既存オントロジーからの要素抽出</a:t>
              </a: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2285984" y="6000541"/>
              <a:ext cx="4643878" cy="357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cs typeface="Arial" pitchFamily="34" charset="0"/>
                </a:rPr>
                <a:t>手順６：不要プロパティの除去</a:t>
              </a:r>
            </a:p>
          </p:txBody>
        </p:sp>
        <p:sp>
          <p:nvSpPr>
            <p:cNvPr id="173" name="角丸四角形 172"/>
            <p:cNvSpPr/>
            <p:nvPr/>
          </p:nvSpPr>
          <p:spPr>
            <a:xfrm>
              <a:off x="2285984" y="6644164"/>
              <a:ext cx="4643878" cy="356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cs typeface="Arial" pitchFamily="34" charset="0"/>
                </a:rPr>
                <a:t>手順７：既存オントロジーのランキング</a:t>
              </a:r>
            </a:p>
          </p:txBody>
        </p:sp>
        <p:sp>
          <p:nvSpPr>
            <p:cNvPr id="49193" name="テキスト ボックス 254"/>
            <p:cNvSpPr txBox="1">
              <a:spLocks noChangeArrowheads="1"/>
            </p:cNvSpPr>
            <p:nvPr/>
          </p:nvSpPr>
          <p:spPr bwMode="auto">
            <a:xfrm>
              <a:off x="4429124" y="785794"/>
              <a:ext cx="91082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rdfs:label</a:t>
              </a:r>
              <a:endParaRPr lang="ja-JP" altLang="en-US" sz="140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593371" y="570913"/>
              <a:ext cx="4291179" cy="314327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2000" b="1">
                  <a:solidFill>
                    <a:schemeClr val="tx2"/>
                  </a:solidFill>
                  <a:latin typeface="ＭＳ Ｐゴシック" charset="-128"/>
                </a:rPr>
                <a:t>手順１</a:t>
              </a:r>
              <a:r>
                <a:rPr lang="en-US" altLang="ja-JP" sz="2000" b="1">
                  <a:solidFill>
                    <a:schemeClr val="tx2"/>
                  </a:solidFill>
                  <a:latin typeface="ＭＳ Ｐゴシック" charset="-128"/>
                </a:rPr>
                <a:t>: </a:t>
              </a:r>
              <a:r>
                <a:rPr lang="ja-JP" altLang="en-US" sz="2000" b="1">
                  <a:solidFill>
                    <a:schemeClr val="tx2"/>
                  </a:solidFill>
                  <a:latin typeface="ＭＳ Ｐゴシック" charset="-128"/>
                </a:rPr>
                <a:t>クラス及びプロパティの獲得</a:t>
              </a:r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3072210" y="1285634"/>
              <a:ext cx="1285884" cy="285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プロパティ</a:t>
              </a:r>
            </a:p>
          </p:txBody>
        </p:sp>
        <p:sp>
          <p:nvSpPr>
            <p:cNvPr id="49196" name="テキスト ボックス 124"/>
            <p:cNvSpPr txBox="1">
              <a:spLocks noChangeArrowheads="1"/>
            </p:cNvSpPr>
            <p:nvPr/>
          </p:nvSpPr>
          <p:spPr bwMode="auto">
            <a:xfrm>
              <a:off x="5304456" y="1329458"/>
              <a:ext cx="649468" cy="241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“</a:t>
              </a:r>
              <a:r>
                <a:rPr lang="ja-JP" altLang="en-US" sz="1400"/>
                <a:t>入力語</a:t>
              </a:r>
              <a:r>
                <a:rPr lang="en-US" altLang="ja-JP" sz="1400"/>
                <a:t>”</a:t>
              </a:r>
              <a:endParaRPr lang="ja-JP" altLang="en-US" sz="1400"/>
            </a:p>
          </p:txBody>
        </p:sp>
        <p:cxnSp>
          <p:nvCxnSpPr>
            <p:cNvPr id="126" name="直線矢印コネクタ 125"/>
            <p:cNvCxnSpPr>
              <a:endCxn id="49199" idx="1"/>
            </p:cNvCxnSpPr>
            <p:nvPr/>
          </p:nvCxnSpPr>
          <p:spPr>
            <a:xfrm>
              <a:off x="4358095" y="1071093"/>
              <a:ext cx="946655" cy="19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正方形/長方形 121"/>
            <p:cNvSpPr/>
            <p:nvPr/>
          </p:nvSpPr>
          <p:spPr>
            <a:xfrm>
              <a:off x="3072210" y="928897"/>
              <a:ext cx="1285884" cy="2856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sp>
          <p:nvSpPr>
            <p:cNvPr id="49199" name="テキスト ボックス 123"/>
            <p:cNvSpPr txBox="1">
              <a:spLocks noChangeArrowheads="1"/>
            </p:cNvSpPr>
            <p:nvPr/>
          </p:nvSpPr>
          <p:spPr bwMode="auto">
            <a:xfrm>
              <a:off x="5304456" y="970229"/>
              <a:ext cx="696454" cy="241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“</a:t>
              </a:r>
              <a:r>
                <a:rPr lang="ja-JP" altLang="en-US" sz="1400"/>
                <a:t>入力語</a:t>
              </a:r>
              <a:r>
                <a:rPr lang="en-US" altLang="ja-JP" sz="1400"/>
                <a:t>”</a:t>
              </a:r>
              <a:endParaRPr lang="ja-JP" altLang="en-US" sz="1400"/>
            </a:p>
          </p:txBody>
        </p:sp>
        <p:sp>
          <p:nvSpPr>
            <p:cNvPr id="49200" name="テキスト ボックス 255"/>
            <p:cNvSpPr txBox="1">
              <a:spLocks noChangeArrowheads="1"/>
            </p:cNvSpPr>
            <p:nvPr/>
          </p:nvSpPr>
          <p:spPr bwMode="auto">
            <a:xfrm>
              <a:off x="4429124" y="1142984"/>
              <a:ext cx="91082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rdfs:label</a:t>
              </a:r>
              <a:endParaRPr lang="ja-JP" altLang="en-US" sz="140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340265" y="2071452"/>
              <a:ext cx="1017685" cy="285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340265" y="2429435"/>
              <a:ext cx="1017685" cy="285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5268010" y="3215253"/>
              <a:ext cx="1018910" cy="2856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268010" y="3571989"/>
              <a:ext cx="1018910" cy="2856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cxnSp>
          <p:nvCxnSpPr>
            <p:cNvPr id="129" name="直線矢印コネクタ 128"/>
            <p:cNvCxnSpPr>
              <a:stCxn id="123" idx="6"/>
              <a:endCxn id="49196" idx="1"/>
            </p:cNvCxnSpPr>
            <p:nvPr/>
          </p:nvCxnSpPr>
          <p:spPr>
            <a:xfrm>
              <a:off x="4358095" y="1429076"/>
              <a:ext cx="946655" cy="21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-304800" y="3408363"/>
            <a:ext cx="1666875" cy="706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ja-JP" altLang="en-US" sz="2000" dirty="0">
                <a:cs typeface="Arial" pitchFamily="34" charset="0"/>
              </a:rPr>
              <a:t>クラスの</a:t>
            </a:r>
            <a:endParaRPr lang="en-US" altLang="ja-JP" sz="2000" dirty="0">
              <a:cs typeface="Arial" pitchFamily="34" charset="0"/>
            </a:endParaRPr>
          </a:p>
          <a:p>
            <a:pPr algn="ctr">
              <a:defRPr/>
            </a:pPr>
            <a:r>
              <a:rPr lang="en-US" altLang="ja-JP" sz="2000" dirty="0">
                <a:cs typeface="Arial" pitchFamily="34" charset="0"/>
              </a:rPr>
              <a:t>URI</a:t>
            </a:r>
            <a:r>
              <a:rPr lang="ja-JP" altLang="en-US" sz="2000" dirty="0">
                <a:cs typeface="Arial" pitchFamily="34" charset="0"/>
              </a:rPr>
              <a:t>セット</a:t>
            </a:r>
            <a:endParaRPr lang="en-US" altLang="ja-JP" sz="2000" dirty="0">
              <a:cs typeface="Arial" pitchFamily="34" charset="0"/>
            </a:endParaRPr>
          </a:p>
        </p:txBody>
      </p:sp>
      <p:cxnSp>
        <p:nvCxnSpPr>
          <p:cNvPr id="73" name="直線矢印コネクタ 72"/>
          <p:cNvCxnSpPr>
            <a:stCxn id="3" idx="2"/>
            <a:endCxn id="52" idx="0"/>
          </p:cNvCxnSpPr>
          <p:nvPr/>
        </p:nvCxnSpPr>
        <p:spPr bwMode="auto">
          <a:xfrm rot="5400000">
            <a:off x="159544" y="3037682"/>
            <a:ext cx="739775" cy="1587"/>
          </a:xfrm>
          <a:prstGeom prst="straightConnector1">
            <a:avLst/>
          </a:prstGeom>
          <a:ln w="63500" cap="flat">
            <a:miter lim="800000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8" y="0"/>
            <a:ext cx="8054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8" y="0"/>
            <a:ext cx="8054944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018316" y="662136"/>
            <a:ext cx="1617831" cy="27117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570688" y="651508"/>
            <a:ext cx="1963712" cy="27223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5" name="テキスト ボックス 4"/>
          <p:cNvSpPr txBox="1">
            <a:spLocks noChangeAspect="1"/>
          </p:cNvSpPr>
          <p:nvPr/>
        </p:nvSpPr>
        <p:spPr>
          <a:xfrm>
            <a:off x="1637529" y="2438400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6" name="テキスト ボックス 5"/>
          <p:cNvSpPr txBox="1">
            <a:spLocks noChangeAspect="1"/>
          </p:cNvSpPr>
          <p:nvPr/>
        </p:nvSpPr>
        <p:spPr>
          <a:xfrm>
            <a:off x="7388877" y="1944267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4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48000" y="3373895"/>
            <a:ext cx="2667000" cy="1828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258" y="651790"/>
            <a:ext cx="2308542" cy="45509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テキスト ボックス 8"/>
          <p:cNvSpPr txBox="1">
            <a:spLocks noChangeAspect="1"/>
          </p:cNvSpPr>
          <p:nvPr/>
        </p:nvSpPr>
        <p:spPr>
          <a:xfrm>
            <a:off x="5551333" y="1545095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775259" y="3393547"/>
            <a:ext cx="2759141" cy="18091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1" name="テキスト ボックス 10"/>
          <p:cNvSpPr txBox="1">
            <a:spLocks noChangeAspect="1"/>
          </p:cNvSpPr>
          <p:nvPr/>
        </p:nvSpPr>
        <p:spPr>
          <a:xfrm>
            <a:off x="4416244" y="4064762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5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テキスト ボックス 11"/>
          <p:cNvSpPr txBox="1">
            <a:spLocks noChangeAspect="1"/>
          </p:cNvSpPr>
          <p:nvPr/>
        </p:nvSpPr>
        <p:spPr>
          <a:xfrm>
            <a:off x="7041556" y="4064762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6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60760" y="5236421"/>
            <a:ext cx="7873640" cy="11213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4" name="テキスト ボックス 13"/>
          <p:cNvSpPr txBox="1">
            <a:spLocks noChangeAspect="1"/>
          </p:cNvSpPr>
          <p:nvPr/>
        </p:nvSpPr>
        <p:spPr>
          <a:xfrm>
            <a:off x="7061543" y="5528311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7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12348" y="662136"/>
            <a:ext cx="1840851" cy="27117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テキスト ボックス 15"/>
          <p:cNvSpPr txBox="1">
            <a:spLocks noChangeAspect="1"/>
          </p:cNvSpPr>
          <p:nvPr/>
        </p:nvSpPr>
        <p:spPr>
          <a:xfrm>
            <a:off x="3647231" y="1910539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75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90" y="0"/>
            <a:ext cx="3539021" cy="6858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9" y="-2452"/>
            <a:ext cx="3571301" cy="68580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831752" y="277470"/>
            <a:ext cx="3494087" cy="3058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358889" y="274378"/>
            <a:ext cx="3539021" cy="2672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33185" y="575398"/>
            <a:ext cx="3492653" cy="4960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385195" y="594728"/>
            <a:ext cx="3512714" cy="49394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21252" y="5544561"/>
            <a:ext cx="3504586" cy="9258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371433" y="5541624"/>
            <a:ext cx="3525705" cy="8952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31752" y="6480899"/>
            <a:ext cx="3494086" cy="3508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371742" y="6451068"/>
            <a:ext cx="3526167" cy="3508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7152" y="212836"/>
            <a:ext cx="360000" cy="3600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１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90251" y="150723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37303" y="2875169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77885" y="2973664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07340" y="5605852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4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60385" y="5612535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5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69952" y="6462404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6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3051" y="6451068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6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テキスト ボックス 5"/>
          <p:cNvSpPr txBox="1">
            <a:spLocks noChangeArrowheads="1"/>
          </p:cNvSpPr>
          <p:nvPr/>
        </p:nvSpPr>
        <p:spPr bwMode="auto">
          <a:xfrm>
            <a:off x="2977358" y="239711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b="1">
                <a:latin typeface="Meiryo" charset="-128"/>
                <a:ea typeface="Meiryo" charset="-128"/>
                <a:cs typeface="Meiryo" charset="-128"/>
              </a:rPr>
              <a:t>完全照合語</a:t>
            </a:r>
          </a:p>
        </p:txBody>
      </p:sp>
      <p:sp>
        <p:nvSpPr>
          <p:cNvPr id="71687" name="テキスト ボックス 6"/>
          <p:cNvSpPr txBox="1">
            <a:spLocks noChangeArrowheads="1"/>
          </p:cNvSpPr>
          <p:nvPr/>
        </p:nvSpPr>
        <p:spPr bwMode="auto">
          <a:xfrm>
            <a:off x="4734908" y="90487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>
                <a:latin typeface="Meiryo" charset="-128"/>
                <a:ea typeface="Meiryo" charset="-128"/>
                <a:cs typeface="Meiryo" charset="-128"/>
              </a:rPr>
              <a:t>完全照合語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pPr algn="ctr" eaLnBrk="1" hangingPunct="1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（自動追加）</a:t>
            </a:r>
          </a:p>
        </p:txBody>
      </p:sp>
      <p:sp>
        <p:nvSpPr>
          <p:cNvPr id="71688" name="テキスト ボックス 7"/>
          <p:cNvSpPr txBox="1">
            <a:spLocks noChangeArrowheads="1"/>
          </p:cNvSpPr>
          <p:nvPr/>
        </p:nvSpPr>
        <p:spPr bwMode="auto">
          <a:xfrm>
            <a:off x="6828110" y="228599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>
                <a:latin typeface="Meiryo" charset="-128"/>
                <a:ea typeface="Meiryo" charset="-128"/>
                <a:cs typeface="Meiryo" charset="-128"/>
              </a:rPr>
              <a:t>部分照合語</a:t>
            </a:r>
          </a:p>
        </p:txBody>
      </p:sp>
      <p:sp>
        <p:nvSpPr>
          <p:cNvPr id="71691" name="テキスト ボックス 10"/>
          <p:cNvSpPr txBox="1">
            <a:spLocks noChangeArrowheads="1"/>
          </p:cNvSpPr>
          <p:nvPr/>
        </p:nvSpPr>
        <p:spPr bwMode="auto">
          <a:xfrm>
            <a:off x="3341182" y="3455988"/>
            <a:ext cx="22621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>
                <a:latin typeface="Meiryo" charset="-128"/>
                <a:ea typeface="Meiryo" charset="-128"/>
                <a:cs typeface="Meiryo" charset="-128"/>
              </a:rPr>
              <a:t>完全照合オプション</a:t>
            </a:r>
          </a:p>
        </p:txBody>
      </p:sp>
      <p:sp>
        <p:nvSpPr>
          <p:cNvPr id="71692" name="テキスト ボックス 11"/>
          <p:cNvSpPr txBox="1">
            <a:spLocks noChangeArrowheads="1"/>
          </p:cNvSpPr>
          <p:nvPr/>
        </p:nvSpPr>
        <p:spPr bwMode="auto">
          <a:xfrm>
            <a:off x="3341181" y="5164546"/>
            <a:ext cx="22621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>
                <a:latin typeface="Meiryo" charset="-128"/>
                <a:ea typeface="Meiryo" charset="-128"/>
                <a:cs typeface="Meiryo" charset="-128"/>
              </a:rPr>
              <a:t>部分照合オプション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09" y="609599"/>
            <a:ext cx="1607291" cy="266882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384" y="690514"/>
            <a:ext cx="1844212" cy="264475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140" y="700944"/>
            <a:ext cx="1776140" cy="26296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251" y="685800"/>
            <a:ext cx="1817234" cy="265013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04" y="3825876"/>
            <a:ext cx="9144000" cy="13225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04" y="5534433"/>
            <a:ext cx="9144000" cy="13235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3" y="0"/>
            <a:ext cx="7938914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85800" y="649503"/>
            <a:ext cx="2286000" cy="17126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055057" y="3537250"/>
            <a:ext cx="5403143" cy="27873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4" name="テキスト ボックス 13"/>
          <p:cNvSpPr txBox="1">
            <a:spLocks noChangeAspect="1"/>
          </p:cNvSpPr>
          <p:nvPr/>
        </p:nvSpPr>
        <p:spPr>
          <a:xfrm>
            <a:off x="1686900" y="1447800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テキスト ボックス 14"/>
          <p:cNvSpPr txBox="1">
            <a:spLocks noChangeAspect="1"/>
          </p:cNvSpPr>
          <p:nvPr/>
        </p:nvSpPr>
        <p:spPr>
          <a:xfrm>
            <a:off x="5573100" y="4667240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4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85800" y="2384684"/>
            <a:ext cx="2286000" cy="40161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048000" y="649503"/>
            <a:ext cx="5410200" cy="28494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テキスト ボックス 17"/>
          <p:cNvSpPr txBox="1">
            <a:spLocks noChangeAspect="1"/>
          </p:cNvSpPr>
          <p:nvPr/>
        </p:nvSpPr>
        <p:spPr>
          <a:xfrm>
            <a:off x="5573100" y="1815295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9" name="テキスト ボックス 18"/>
          <p:cNvSpPr txBox="1">
            <a:spLocks noChangeAspect="1"/>
          </p:cNvSpPr>
          <p:nvPr/>
        </p:nvSpPr>
        <p:spPr>
          <a:xfrm>
            <a:off x="1665133" y="3929497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8" y="1535008"/>
            <a:ext cx="6293569" cy="334279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535008"/>
            <a:ext cx="3219450" cy="26828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-37190" y="1741592"/>
            <a:ext cx="5483902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テキスト ボックス 16"/>
          <p:cNvSpPr txBox="1">
            <a:spLocks noChangeAspect="1"/>
          </p:cNvSpPr>
          <p:nvPr/>
        </p:nvSpPr>
        <p:spPr>
          <a:xfrm>
            <a:off x="5479004" y="1607421"/>
            <a:ext cx="3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-39688" y="1976437"/>
            <a:ext cx="3124200" cy="25083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107096" y="1976437"/>
            <a:ext cx="3124200" cy="25083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324600" y="1524000"/>
            <a:ext cx="3219450" cy="26938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-43536" y="4484790"/>
            <a:ext cx="6274831" cy="3930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テキスト ボックス 21"/>
          <p:cNvSpPr txBox="1">
            <a:spLocks noChangeAspect="1"/>
          </p:cNvSpPr>
          <p:nvPr/>
        </p:nvSpPr>
        <p:spPr>
          <a:xfrm>
            <a:off x="1494812" y="2841737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3" name="テキスト ボックス 22"/>
          <p:cNvSpPr txBox="1">
            <a:spLocks noChangeAspect="1"/>
          </p:cNvSpPr>
          <p:nvPr/>
        </p:nvSpPr>
        <p:spPr>
          <a:xfrm>
            <a:off x="4669196" y="2841737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4" name="テキスト ボックス 23"/>
          <p:cNvSpPr txBox="1">
            <a:spLocks noChangeAspect="1"/>
          </p:cNvSpPr>
          <p:nvPr/>
        </p:nvSpPr>
        <p:spPr>
          <a:xfrm>
            <a:off x="3225645" y="4496628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4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5" name="テキスト ボックス 24"/>
          <p:cNvSpPr txBox="1">
            <a:spLocks noChangeAspect="1"/>
          </p:cNvSpPr>
          <p:nvPr/>
        </p:nvSpPr>
        <p:spPr>
          <a:xfrm>
            <a:off x="7862578" y="2887180"/>
            <a:ext cx="327334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>
              <a:defRPr/>
            </a:pP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5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823" y="0"/>
            <a:ext cx="2534897" cy="433705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0"/>
            <a:ext cx="2501890" cy="433705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19199" y="7056"/>
            <a:ext cx="2467059" cy="137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19200" y="1369571"/>
            <a:ext cx="2467058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844925" y="1381831"/>
            <a:ext cx="2504795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219200" y="1601786"/>
            <a:ext cx="2467058" cy="25892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44925" y="1608138"/>
            <a:ext cx="2504795" cy="25503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96275" y="47245"/>
            <a:ext cx="31290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21081" y="47461"/>
            <a:ext cx="31290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30289" y="1198973"/>
            <a:ext cx="31290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3692" y="2429581"/>
            <a:ext cx="31290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1081" y="2429581"/>
            <a:ext cx="31290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06681" y="4344106"/>
            <a:ext cx="2514409" cy="3698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Is-a</a:t>
            </a: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階層パネル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46053" y="4349750"/>
            <a:ext cx="2503667" cy="3698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Has-a</a:t>
            </a:r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階層パネル</a:t>
            </a:r>
          </a:p>
        </p:txBody>
      </p:sp>
      <p:sp>
        <p:nvSpPr>
          <p:cNvPr id="75800" name="正方形/長方形 24"/>
          <p:cNvSpPr>
            <a:spLocks noChangeArrowheads="1"/>
          </p:cNvSpPr>
          <p:nvPr/>
        </p:nvSpPr>
        <p:spPr bwMode="auto">
          <a:xfrm>
            <a:off x="5337279" y="5395031"/>
            <a:ext cx="2571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単一継承の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SIN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ノード</a:t>
            </a:r>
            <a:endParaRPr lang="ja-JP" altLang="en-US" sz="1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5801" name="正方形/長方形 25"/>
          <p:cNvSpPr>
            <a:spLocks noChangeArrowheads="1"/>
          </p:cNvSpPr>
          <p:nvPr/>
        </p:nvSpPr>
        <p:spPr bwMode="auto">
          <a:xfrm>
            <a:off x="5337279" y="5658556"/>
            <a:ext cx="2667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単一継承の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ベストマッチノード</a:t>
            </a:r>
            <a:endParaRPr lang="ja-JP" altLang="en-US" sz="1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5802" name="正方形/長方形 26"/>
          <p:cNvSpPr>
            <a:spLocks noChangeArrowheads="1"/>
          </p:cNvSpPr>
          <p:nvPr/>
        </p:nvSpPr>
        <p:spPr bwMode="auto">
          <a:xfrm>
            <a:off x="5337279" y="6128456"/>
            <a:ext cx="2667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多重継承の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ベストマッチノード</a:t>
            </a:r>
            <a:endParaRPr lang="ja-JP" altLang="en-US" sz="1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5803" name="正方形/長方形 27"/>
          <p:cNvSpPr>
            <a:spLocks noChangeArrowheads="1"/>
          </p:cNvSpPr>
          <p:nvPr/>
        </p:nvSpPr>
        <p:spPr bwMode="auto">
          <a:xfrm>
            <a:off x="5337279" y="5895094"/>
            <a:ext cx="2095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多重継承の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SIN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ノード</a:t>
            </a:r>
            <a:endParaRPr lang="ja-JP" altLang="en-US" sz="1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844925" y="-4273"/>
            <a:ext cx="2504795" cy="13738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15747" y="1196094"/>
            <a:ext cx="31290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2</a:t>
            </a:r>
            <a:endParaRPr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412" y="5873750"/>
            <a:ext cx="2093365" cy="52752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568" y="5377773"/>
            <a:ext cx="203200" cy="2032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568" y="5650198"/>
            <a:ext cx="203200" cy="2032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568" y="5911565"/>
            <a:ext cx="203200" cy="2032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1568" y="6169025"/>
            <a:ext cx="203200" cy="2032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574" y="4944722"/>
            <a:ext cx="1764213" cy="18580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51578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5588" y="1447799"/>
            <a:ext cx="2936212" cy="42109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71800" y="1447798"/>
            <a:ext cx="3048000" cy="42109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26046" y="1447798"/>
            <a:ext cx="3124200" cy="42109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29447" y="4038600"/>
            <a:ext cx="31290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9347" y="2667000"/>
            <a:ext cx="31290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7347" y="2590800"/>
            <a:ext cx="31290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3</a:t>
            </a:r>
            <a:endParaRPr lang="ja-JP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36441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3048000" y="3581400"/>
            <a:ext cx="4876800" cy="228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81600" y="47244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正方形/長方形 5"/>
          <p:cNvSpPr>
            <a:spLocks noChangeArrowheads="1"/>
          </p:cNvSpPr>
          <p:nvPr/>
        </p:nvSpPr>
        <p:spPr bwMode="auto">
          <a:xfrm>
            <a:off x="762000" y="409575"/>
            <a:ext cx="227783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単一継承の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SIN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ノード</a:t>
            </a:r>
            <a:endParaRPr lang="ja-JP" altLang="en-US" sz="1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8855" name="正方形/長方形 6"/>
          <p:cNvSpPr>
            <a:spLocks noChangeArrowheads="1"/>
          </p:cNvSpPr>
          <p:nvPr/>
        </p:nvSpPr>
        <p:spPr bwMode="auto">
          <a:xfrm>
            <a:off x="762000" y="673100"/>
            <a:ext cx="2362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単一継承の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ベストマッチノード</a:t>
            </a:r>
            <a:endParaRPr lang="ja-JP" altLang="en-US" sz="1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8856" name="正方形/長方形 7"/>
          <p:cNvSpPr>
            <a:spLocks noChangeArrowheads="1"/>
          </p:cNvSpPr>
          <p:nvPr/>
        </p:nvSpPr>
        <p:spPr bwMode="auto">
          <a:xfrm>
            <a:off x="762000" y="1143000"/>
            <a:ext cx="2362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多重継承の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ベストマッチノード</a:t>
            </a:r>
            <a:endParaRPr lang="ja-JP" altLang="en-US" sz="1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8857" name="正方形/長方形 8"/>
          <p:cNvSpPr>
            <a:spLocks noChangeArrowheads="1"/>
          </p:cNvSpPr>
          <p:nvPr/>
        </p:nvSpPr>
        <p:spPr bwMode="auto">
          <a:xfrm>
            <a:off x="762000" y="909638"/>
            <a:ext cx="1856014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多重継承の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SIN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ノード</a:t>
            </a:r>
            <a:endParaRPr lang="ja-JP" altLang="en-US" sz="12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22054"/>
            <a:ext cx="180000" cy="18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7354"/>
            <a:ext cx="180000" cy="18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62112"/>
            <a:ext cx="180000" cy="18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9" y="431054"/>
            <a:ext cx="180000" cy="18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グループ化 41"/>
          <p:cNvGrpSpPr>
            <a:grpSpLocks/>
          </p:cNvGrpSpPr>
          <p:nvPr/>
        </p:nvGrpSpPr>
        <p:grpSpPr bwMode="auto">
          <a:xfrm>
            <a:off x="76200" y="1752600"/>
            <a:ext cx="8915400" cy="4267200"/>
            <a:chOff x="76200" y="2133600"/>
            <a:chExt cx="8915400" cy="4267200"/>
          </a:xfrm>
        </p:grpSpPr>
        <p:sp>
          <p:nvSpPr>
            <p:cNvPr id="120" name="正方形/長方形 119"/>
            <p:cNvSpPr/>
            <p:nvPr/>
          </p:nvSpPr>
          <p:spPr>
            <a:xfrm>
              <a:off x="76200" y="4343400"/>
              <a:ext cx="8915400" cy="2057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4343400" y="2286000"/>
              <a:ext cx="4648200" cy="18288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76200" y="2286000"/>
              <a:ext cx="4191000" cy="18288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0182" name="Rectangle 5"/>
            <p:cNvSpPr>
              <a:spLocks noChangeArrowheads="1"/>
            </p:cNvSpPr>
            <p:nvPr/>
          </p:nvSpPr>
          <p:spPr bwMode="auto">
            <a:xfrm>
              <a:off x="1338263" y="4581525"/>
              <a:ext cx="20145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/>
                <a:t>wn20schema:</a:t>
              </a:r>
            </a:p>
            <a:p>
              <a:pPr algn="ctr" eaLnBrk="1" hangingPunct="1"/>
              <a:r>
                <a:rPr lang="en-US" altLang="ja-JP" sz="1600"/>
                <a:t>containsWordSense</a:t>
              </a: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4418013" y="4648200"/>
              <a:ext cx="144938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/>
                <a:t>wn20schema:</a:t>
              </a:r>
            </a:p>
            <a:p>
              <a:pPr algn="ctr" eaLnBrk="1" hangingPunct="1"/>
              <a:r>
                <a:rPr lang="en-US" altLang="ja-JP" sz="1600"/>
                <a:t>word</a:t>
              </a:r>
            </a:p>
          </p:txBody>
        </p:sp>
        <p:sp>
          <p:nvSpPr>
            <p:cNvPr id="50184" name="Rectangle 9"/>
            <p:cNvSpPr>
              <a:spLocks noChangeArrowheads="1"/>
            </p:cNvSpPr>
            <p:nvPr/>
          </p:nvSpPr>
          <p:spPr bwMode="auto">
            <a:xfrm>
              <a:off x="6172200" y="4572000"/>
              <a:ext cx="14493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/>
                <a:t>wn20schema:</a:t>
              </a:r>
            </a:p>
            <a:p>
              <a:pPr algn="ctr" eaLnBrk="1" hangingPunct="1"/>
              <a:r>
                <a:rPr lang="en-US" altLang="ja-JP" sz="1600"/>
                <a:t>lexicalForm</a:t>
              </a:r>
            </a:p>
          </p:txBody>
        </p:sp>
        <p:cxnSp>
          <p:nvCxnSpPr>
            <p:cNvPr id="50185" name="AutoShape 11"/>
            <p:cNvCxnSpPr>
              <a:cxnSpLocks noChangeShapeType="1"/>
              <a:stCxn id="51" idx="6"/>
              <a:endCxn id="52" idx="2"/>
            </p:cNvCxnSpPr>
            <p:nvPr/>
          </p:nvCxnSpPr>
          <p:spPr bwMode="auto">
            <a:xfrm>
              <a:off x="1981200" y="5295900"/>
              <a:ext cx="5334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6" name="AutoShape 12"/>
            <p:cNvCxnSpPr>
              <a:cxnSpLocks noChangeShapeType="1"/>
              <a:stCxn id="52" idx="6"/>
              <a:endCxn id="53" idx="2"/>
            </p:cNvCxnSpPr>
            <p:nvPr/>
          </p:nvCxnSpPr>
          <p:spPr bwMode="auto">
            <a:xfrm>
              <a:off x="4876800" y="5295900"/>
              <a:ext cx="609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7" name="AutoShape 13"/>
            <p:cNvCxnSpPr>
              <a:cxnSpLocks noChangeShapeType="1"/>
              <a:stCxn id="53" idx="6"/>
              <a:endCxn id="55" idx="1"/>
            </p:cNvCxnSpPr>
            <p:nvPr/>
          </p:nvCxnSpPr>
          <p:spPr bwMode="auto">
            <a:xfrm>
              <a:off x="6858000" y="5295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8" name="AutoShape 17"/>
            <p:cNvCxnSpPr>
              <a:cxnSpLocks noChangeShapeType="1"/>
              <a:stCxn id="25" idx="6"/>
              <a:endCxn id="26" idx="1"/>
            </p:cNvCxnSpPr>
            <p:nvPr/>
          </p:nvCxnSpPr>
          <p:spPr bwMode="auto">
            <a:xfrm>
              <a:off x="1981200" y="3314700"/>
              <a:ext cx="457200" cy="152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89" name="Rectangle 18"/>
            <p:cNvSpPr>
              <a:spLocks noChangeArrowheads="1"/>
            </p:cNvSpPr>
            <p:nvPr/>
          </p:nvSpPr>
          <p:spPr bwMode="auto">
            <a:xfrm>
              <a:off x="1447800" y="3505200"/>
              <a:ext cx="1016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rdfs:label</a:t>
              </a: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52400" y="3124200"/>
              <a:ext cx="18288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aConcept</a:t>
              </a:r>
              <a:endParaRPr lang="ja-JP" altLang="en-US" sz="20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438400" y="3276600"/>
              <a:ext cx="16764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dirty="0"/>
                <a:t>概念の見出し</a:t>
              </a: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2438400" y="2743200"/>
              <a:ext cx="18288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owl:Class</a:t>
              </a:r>
              <a:endParaRPr lang="ja-JP" altLang="en-US" sz="2000" dirty="0"/>
            </a:p>
          </p:txBody>
        </p:sp>
        <p:cxnSp>
          <p:nvCxnSpPr>
            <p:cNvPr id="50193" name="AutoShape 17"/>
            <p:cNvCxnSpPr>
              <a:cxnSpLocks noChangeShapeType="1"/>
              <a:stCxn id="25" idx="6"/>
              <a:endCxn id="31" idx="2"/>
            </p:cNvCxnSpPr>
            <p:nvPr/>
          </p:nvCxnSpPr>
          <p:spPr bwMode="auto">
            <a:xfrm flipV="1">
              <a:off x="1981200" y="2933700"/>
              <a:ext cx="457200" cy="381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1447800" y="27432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cxnSp>
          <p:nvCxnSpPr>
            <p:cNvPr id="50195" name="AutoShape 17"/>
            <p:cNvCxnSpPr>
              <a:cxnSpLocks noChangeShapeType="1"/>
              <a:stCxn id="39" idx="6"/>
              <a:endCxn id="40" idx="1"/>
            </p:cNvCxnSpPr>
            <p:nvPr/>
          </p:nvCxnSpPr>
          <p:spPr bwMode="auto">
            <a:xfrm>
              <a:off x="6248400" y="3322638"/>
              <a:ext cx="533400" cy="2206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6" name="Rectangle 18"/>
            <p:cNvSpPr>
              <a:spLocks noChangeArrowheads="1"/>
            </p:cNvSpPr>
            <p:nvPr/>
          </p:nvSpPr>
          <p:spPr bwMode="auto">
            <a:xfrm>
              <a:off x="5187950" y="3548063"/>
              <a:ext cx="15176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skos:prefLabel</a:t>
              </a:r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419600" y="3132138"/>
              <a:ext cx="18288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aConcept</a:t>
              </a:r>
              <a:endParaRPr lang="ja-JP" altLang="en-US" sz="20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781800" y="3352800"/>
              <a:ext cx="16764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dirty="0"/>
                <a:t>概念の見出し</a:t>
              </a:r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6477000" y="2663825"/>
              <a:ext cx="24384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skos:Concept</a:t>
              </a:r>
              <a:endParaRPr lang="ja-JP" altLang="en-US" sz="2000" dirty="0"/>
            </a:p>
          </p:txBody>
        </p:sp>
        <p:cxnSp>
          <p:nvCxnSpPr>
            <p:cNvPr id="50200" name="AutoShape 17"/>
            <p:cNvCxnSpPr>
              <a:cxnSpLocks noChangeShapeType="1"/>
              <a:stCxn id="39" idx="6"/>
              <a:endCxn id="41" idx="2"/>
            </p:cNvCxnSpPr>
            <p:nvPr/>
          </p:nvCxnSpPr>
          <p:spPr bwMode="auto">
            <a:xfrm flipV="1">
              <a:off x="6248400" y="2854325"/>
              <a:ext cx="228600" cy="4683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1" name="Rectangle 18"/>
            <p:cNvSpPr>
              <a:spLocks noChangeArrowheads="1"/>
            </p:cNvSpPr>
            <p:nvPr/>
          </p:nvSpPr>
          <p:spPr bwMode="auto">
            <a:xfrm>
              <a:off x="5562600" y="26670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04800" y="5105400"/>
              <a:ext cx="16764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aSynset</a:t>
              </a:r>
              <a:endParaRPr lang="ja-JP" altLang="en-US" sz="2000" dirty="0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2514600" y="5105400"/>
              <a:ext cx="23622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aWordSense</a:t>
              </a:r>
              <a:endParaRPr lang="ja-JP" altLang="en-US" sz="2000" dirty="0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5486400" y="5105400"/>
              <a:ext cx="13716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aWord</a:t>
              </a:r>
              <a:endParaRPr lang="ja-JP" altLang="en-US" sz="2000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7239000" y="5105400"/>
              <a:ext cx="16764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dirty="0"/>
                <a:t>概念の見出し</a:t>
              </a: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76200" y="5791200"/>
              <a:ext cx="2133600" cy="533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1600" dirty="0"/>
                <a:t>wn20schema:</a:t>
              </a:r>
            </a:p>
            <a:p>
              <a:pPr algn="ctr">
                <a:defRPr/>
              </a:pPr>
              <a:r>
                <a:rPr lang="en-US" altLang="ja-JP" sz="1600" dirty="0" err="1"/>
                <a:t>NounSynset</a:t>
              </a:r>
              <a:endParaRPr lang="en-US" altLang="ja-JP" sz="1600" dirty="0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2438400" y="5791200"/>
              <a:ext cx="2514600" cy="533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1600" dirty="0"/>
                <a:t>wn20schema:</a:t>
              </a:r>
            </a:p>
            <a:p>
              <a:pPr algn="ctr">
                <a:defRPr/>
              </a:pPr>
              <a:r>
                <a:rPr lang="en-US" altLang="ja-JP" sz="1600" dirty="0" err="1"/>
                <a:t>NounWordSense</a:t>
              </a:r>
              <a:endParaRPr lang="en-US" altLang="ja-JP" sz="1600" dirty="0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5105400" y="5791200"/>
              <a:ext cx="2133600" cy="533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1600" dirty="0"/>
                <a:t>wn20schema:</a:t>
              </a:r>
            </a:p>
            <a:p>
              <a:pPr algn="ctr">
                <a:defRPr/>
              </a:pPr>
              <a:r>
                <a:rPr lang="en-US" altLang="ja-JP" sz="1600" dirty="0"/>
                <a:t>Word</a:t>
              </a:r>
            </a:p>
          </p:txBody>
        </p:sp>
        <p:cxnSp>
          <p:nvCxnSpPr>
            <p:cNvPr id="50209" name="AutoShape 11"/>
            <p:cNvCxnSpPr>
              <a:cxnSpLocks noChangeShapeType="1"/>
              <a:stCxn id="51" idx="4"/>
              <a:endCxn id="68" idx="0"/>
            </p:cNvCxnSpPr>
            <p:nvPr/>
          </p:nvCxnSpPr>
          <p:spPr bwMode="auto">
            <a:xfrm rot="5400000">
              <a:off x="990601" y="5638800"/>
              <a:ext cx="3048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0" name="AutoShape 11"/>
            <p:cNvCxnSpPr>
              <a:cxnSpLocks noChangeShapeType="1"/>
              <a:stCxn id="52" idx="4"/>
              <a:endCxn id="70" idx="0"/>
            </p:cNvCxnSpPr>
            <p:nvPr/>
          </p:nvCxnSpPr>
          <p:spPr bwMode="auto">
            <a:xfrm rot="5400000">
              <a:off x="3543301" y="5638800"/>
              <a:ext cx="3048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1" name="AutoShape 11"/>
            <p:cNvCxnSpPr>
              <a:cxnSpLocks noChangeShapeType="1"/>
              <a:stCxn id="53" idx="4"/>
              <a:endCxn id="71" idx="0"/>
            </p:cNvCxnSpPr>
            <p:nvPr/>
          </p:nvCxnSpPr>
          <p:spPr bwMode="auto">
            <a:xfrm rot="5400000">
              <a:off x="6019801" y="5638800"/>
              <a:ext cx="3048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2" name="Rectangle 18"/>
            <p:cNvSpPr>
              <a:spLocks noChangeArrowheads="1"/>
            </p:cNvSpPr>
            <p:nvPr/>
          </p:nvSpPr>
          <p:spPr bwMode="auto">
            <a:xfrm>
              <a:off x="1143000" y="54864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sp>
          <p:nvSpPr>
            <p:cNvPr id="50213" name="Rectangle 18"/>
            <p:cNvSpPr>
              <a:spLocks noChangeArrowheads="1"/>
            </p:cNvSpPr>
            <p:nvPr/>
          </p:nvSpPr>
          <p:spPr bwMode="auto">
            <a:xfrm>
              <a:off x="3733800" y="54864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sp>
          <p:nvSpPr>
            <p:cNvPr id="50214" name="Rectangle 18"/>
            <p:cNvSpPr>
              <a:spLocks noChangeArrowheads="1"/>
            </p:cNvSpPr>
            <p:nvPr/>
          </p:nvSpPr>
          <p:spPr bwMode="auto">
            <a:xfrm>
              <a:off x="6248400" y="54864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4419600" y="2133600"/>
              <a:ext cx="2743200" cy="4000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ja-JP" sz="2000" b="1" dirty="0"/>
                <a:t>SKOS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152400" y="2133600"/>
              <a:ext cx="3048000" cy="4000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ja-JP" sz="2000" b="1" dirty="0"/>
                <a:t>OWL</a:t>
              </a:r>
              <a:r>
                <a:rPr lang="ja-JP" altLang="en-US" sz="2000" b="1" dirty="0"/>
                <a:t>基本語彙</a:t>
              </a:r>
              <a:endParaRPr lang="en-US" altLang="ja-JP" sz="2000" b="1" dirty="0"/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152400" y="4191000"/>
              <a:ext cx="2743200" cy="4000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ja-JP" sz="2000" b="1" dirty="0" err="1"/>
                <a:t>WordNet</a:t>
              </a:r>
              <a:r>
                <a:rPr lang="en-US" altLang="ja-JP" sz="2000" b="1" dirty="0"/>
                <a:t> RDF/OWL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0"/>
            <a:ext cx="8402224" cy="68580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57200" y="647700"/>
            <a:ext cx="4123544" cy="10266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80744" y="645614"/>
            <a:ext cx="4106056" cy="10191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7200" y="1674326"/>
            <a:ext cx="2438400" cy="24246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895600" y="1676400"/>
            <a:ext cx="5791200" cy="914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95600" y="2625141"/>
            <a:ext cx="5791199" cy="14738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3446" y="4101046"/>
            <a:ext cx="8223354" cy="5450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7200" y="4646114"/>
            <a:ext cx="4114800" cy="17546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580744" y="4648200"/>
            <a:ext cx="4106056" cy="1752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68266" y="1197927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1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78122" y="923782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2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12733" y="2634734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3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27533" y="2093826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4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66941" y="3459180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5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48200" y="4188914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6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50933" y="5338791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7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72038" y="5338791"/>
            <a:ext cx="32733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>8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2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AutoShape 52"/>
          <p:cNvSpPr>
            <a:spLocks noChangeArrowheads="1"/>
          </p:cNvSpPr>
          <p:nvPr/>
        </p:nvSpPr>
        <p:spPr bwMode="auto">
          <a:xfrm>
            <a:off x="1905000" y="2667000"/>
            <a:ext cx="5181600" cy="1143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endParaRPr lang="ja-JP" altLang="ja-JP" sz="1000" b="1">
              <a:solidFill>
                <a:srgbClr val="000066"/>
              </a:solidFill>
            </a:endParaRPr>
          </a:p>
        </p:txBody>
      </p:sp>
      <p:sp>
        <p:nvSpPr>
          <p:cNvPr id="43044" name="AutoShape 85"/>
          <p:cNvSpPr>
            <a:spLocks noChangeArrowheads="1"/>
          </p:cNvSpPr>
          <p:nvPr/>
        </p:nvSpPr>
        <p:spPr bwMode="auto">
          <a:xfrm>
            <a:off x="2819400" y="914400"/>
            <a:ext cx="3200400" cy="533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endParaRPr lang="ja-JP" altLang="ja-JP" sz="1000" b="1">
              <a:solidFill>
                <a:srgbClr val="000066"/>
              </a:solidFill>
            </a:endParaRPr>
          </a:p>
        </p:txBody>
      </p:sp>
      <p:sp>
        <p:nvSpPr>
          <p:cNvPr id="43048" name="AutoShape 89"/>
          <p:cNvSpPr>
            <a:spLocks noChangeArrowheads="1"/>
          </p:cNvSpPr>
          <p:nvPr/>
        </p:nvSpPr>
        <p:spPr bwMode="auto">
          <a:xfrm>
            <a:off x="2819400" y="4876800"/>
            <a:ext cx="3200400" cy="1371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endParaRPr lang="ja-JP" altLang="ja-JP" sz="1000" b="1">
              <a:solidFill>
                <a:srgbClr val="000066"/>
              </a:solidFill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6400800" y="5029200"/>
            <a:ext cx="1295400" cy="11430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参照</a:t>
            </a:r>
            <a:endParaRPr lang="en-US" altLang="ja-JP" sz="1600" b="1" dirty="0">
              <a:solidFill>
                <a:srgbClr val="006600"/>
              </a:solidFill>
            </a:endParaRPr>
          </a:p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オントロジー</a:t>
            </a:r>
            <a:endParaRPr lang="en-US" altLang="ja-JP" sz="1600" b="1" dirty="0">
              <a:solidFill>
                <a:srgbClr val="006600"/>
              </a:solidFill>
            </a:endParaRPr>
          </a:p>
        </p:txBody>
      </p:sp>
      <p:grpSp>
        <p:nvGrpSpPr>
          <p:cNvPr id="51206" name="グループ化 93"/>
          <p:cNvGrpSpPr>
            <a:grpSpLocks/>
          </p:cNvGrpSpPr>
          <p:nvPr/>
        </p:nvGrpSpPr>
        <p:grpSpPr bwMode="auto">
          <a:xfrm>
            <a:off x="3733800" y="-609600"/>
            <a:ext cx="1447800" cy="990600"/>
            <a:chOff x="3733800" y="-609600"/>
            <a:chExt cx="1447800" cy="990600"/>
          </a:xfrm>
        </p:grpSpPr>
        <p:grpSp>
          <p:nvGrpSpPr>
            <p:cNvPr id="51259" name="グループ化 89"/>
            <p:cNvGrpSpPr>
              <a:grpSpLocks/>
            </p:cNvGrpSpPr>
            <p:nvPr/>
          </p:nvGrpSpPr>
          <p:grpSpPr bwMode="auto">
            <a:xfrm>
              <a:off x="3733800" y="-609600"/>
              <a:ext cx="1197926" cy="836507"/>
              <a:chOff x="3733800" y="-609600"/>
              <a:chExt cx="1197926" cy="836507"/>
            </a:xfrm>
          </p:grpSpPr>
          <p:sp>
            <p:nvSpPr>
              <p:cNvPr id="51290" name="Rectangle 11"/>
              <p:cNvSpPr>
                <a:spLocks noChangeArrowheads="1"/>
              </p:cNvSpPr>
              <p:nvPr/>
            </p:nvSpPr>
            <p:spPr bwMode="auto">
              <a:xfrm>
                <a:off x="3825746" y="-545394"/>
                <a:ext cx="1105980" cy="77230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1291" name="Rectangle 12"/>
              <p:cNvSpPr>
                <a:spLocks noChangeArrowheads="1"/>
              </p:cNvSpPr>
              <p:nvPr/>
            </p:nvSpPr>
            <p:spPr bwMode="auto">
              <a:xfrm>
                <a:off x="3733800" y="-609600"/>
                <a:ext cx="1105980" cy="77230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51292" name="Line 13"/>
              <p:cNvSpPr>
                <a:spLocks noChangeShapeType="1"/>
              </p:cNvSpPr>
              <p:nvPr/>
            </p:nvSpPr>
            <p:spPr bwMode="auto">
              <a:xfrm>
                <a:off x="3825746" y="-159244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3" name="Line 14"/>
              <p:cNvSpPr>
                <a:spLocks noChangeShapeType="1"/>
              </p:cNvSpPr>
              <p:nvPr/>
            </p:nvSpPr>
            <p:spPr bwMode="auto">
              <a:xfrm>
                <a:off x="3825746" y="-95038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4" name="Line 15"/>
              <p:cNvSpPr>
                <a:spLocks noChangeShapeType="1"/>
              </p:cNvSpPr>
              <p:nvPr/>
            </p:nvSpPr>
            <p:spPr bwMode="auto">
              <a:xfrm>
                <a:off x="3825746" y="-30833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5" name="Line 16"/>
              <p:cNvSpPr>
                <a:spLocks noChangeShapeType="1"/>
              </p:cNvSpPr>
              <p:nvPr/>
            </p:nvSpPr>
            <p:spPr bwMode="auto">
              <a:xfrm>
                <a:off x="3825746" y="34290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6" name="Line 17"/>
              <p:cNvSpPr>
                <a:spLocks noChangeShapeType="1"/>
              </p:cNvSpPr>
              <p:nvPr/>
            </p:nvSpPr>
            <p:spPr bwMode="auto">
              <a:xfrm>
                <a:off x="3825746" y="98496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7" name="Line 18"/>
              <p:cNvSpPr>
                <a:spLocks noChangeShapeType="1"/>
              </p:cNvSpPr>
              <p:nvPr/>
            </p:nvSpPr>
            <p:spPr bwMode="auto">
              <a:xfrm>
                <a:off x="3825746" y="-223449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8" name="Line 19"/>
              <p:cNvSpPr>
                <a:spLocks noChangeShapeType="1"/>
              </p:cNvSpPr>
              <p:nvPr/>
            </p:nvSpPr>
            <p:spPr bwMode="auto">
              <a:xfrm>
                <a:off x="3825746" y="-287655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1260" name="グループ化 90"/>
            <p:cNvGrpSpPr>
              <a:grpSpLocks/>
            </p:cNvGrpSpPr>
            <p:nvPr/>
          </p:nvGrpSpPr>
          <p:grpSpPr bwMode="auto">
            <a:xfrm>
              <a:off x="3816479" y="-556305"/>
              <a:ext cx="1197926" cy="836507"/>
              <a:chOff x="3816479" y="-556305"/>
              <a:chExt cx="1197926" cy="836507"/>
            </a:xfrm>
          </p:grpSpPr>
          <p:sp>
            <p:nvSpPr>
              <p:cNvPr id="51281" name="Rectangle 21"/>
              <p:cNvSpPr>
                <a:spLocks noChangeArrowheads="1"/>
              </p:cNvSpPr>
              <p:nvPr/>
            </p:nvSpPr>
            <p:spPr bwMode="auto">
              <a:xfrm>
                <a:off x="3908425" y="-492099"/>
                <a:ext cx="1105980" cy="77230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1282" name="Rectangle 22"/>
              <p:cNvSpPr>
                <a:spLocks noChangeArrowheads="1"/>
              </p:cNvSpPr>
              <p:nvPr/>
            </p:nvSpPr>
            <p:spPr bwMode="auto">
              <a:xfrm>
                <a:off x="3816479" y="-556305"/>
                <a:ext cx="1105980" cy="77230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51283" name="Line 23"/>
              <p:cNvSpPr>
                <a:spLocks noChangeShapeType="1"/>
              </p:cNvSpPr>
              <p:nvPr/>
            </p:nvSpPr>
            <p:spPr bwMode="auto">
              <a:xfrm>
                <a:off x="3908425" y="-105949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4" name="Line 24"/>
              <p:cNvSpPr>
                <a:spLocks noChangeShapeType="1"/>
              </p:cNvSpPr>
              <p:nvPr/>
            </p:nvSpPr>
            <p:spPr bwMode="auto">
              <a:xfrm>
                <a:off x="3908425" y="-41743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5" name="Line 25"/>
              <p:cNvSpPr>
                <a:spLocks noChangeShapeType="1"/>
              </p:cNvSpPr>
              <p:nvPr/>
            </p:nvSpPr>
            <p:spPr bwMode="auto">
              <a:xfrm>
                <a:off x="3908425" y="22462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6" name="Line 26"/>
              <p:cNvSpPr>
                <a:spLocks noChangeShapeType="1"/>
              </p:cNvSpPr>
              <p:nvPr/>
            </p:nvSpPr>
            <p:spPr bwMode="auto">
              <a:xfrm>
                <a:off x="3908425" y="87585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7" name="Line 27"/>
              <p:cNvSpPr>
                <a:spLocks noChangeShapeType="1"/>
              </p:cNvSpPr>
              <p:nvPr/>
            </p:nvSpPr>
            <p:spPr bwMode="auto">
              <a:xfrm>
                <a:off x="3908425" y="151791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8" name="Line 28"/>
              <p:cNvSpPr>
                <a:spLocks noChangeShapeType="1"/>
              </p:cNvSpPr>
              <p:nvPr/>
            </p:nvSpPr>
            <p:spPr bwMode="auto">
              <a:xfrm>
                <a:off x="3908425" y="-170154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9" name="Line 29"/>
              <p:cNvSpPr>
                <a:spLocks noChangeShapeType="1"/>
              </p:cNvSpPr>
              <p:nvPr/>
            </p:nvSpPr>
            <p:spPr bwMode="auto">
              <a:xfrm>
                <a:off x="3908425" y="-234360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1261" name="グループ化 91"/>
            <p:cNvGrpSpPr>
              <a:grpSpLocks/>
            </p:cNvGrpSpPr>
            <p:nvPr/>
          </p:nvGrpSpPr>
          <p:grpSpPr bwMode="auto">
            <a:xfrm>
              <a:off x="3900995" y="-508802"/>
              <a:ext cx="1197926" cy="836507"/>
              <a:chOff x="3900995" y="-508802"/>
              <a:chExt cx="1197926" cy="836507"/>
            </a:xfrm>
          </p:grpSpPr>
          <p:sp>
            <p:nvSpPr>
              <p:cNvPr id="51272" name="Rectangle 31"/>
              <p:cNvSpPr>
                <a:spLocks noChangeArrowheads="1"/>
              </p:cNvSpPr>
              <p:nvPr/>
            </p:nvSpPr>
            <p:spPr bwMode="auto">
              <a:xfrm>
                <a:off x="3992941" y="-444596"/>
                <a:ext cx="1105980" cy="77230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1273" name="Rectangle 32"/>
              <p:cNvSpPr>
                <a:spLocks noChangeArrowheads="1"/>
              </p:cNvSpPr>
              <p:nvPr/>
            </p:nvSpPr>
            <p:spPr bwMode="auto">
              <a:xfrm>
                <a:off x="3900995" y="-508802"/>
                <a:ext cx="1105980" cy="77230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51274" name="Line 33"/>
              <p:cNvSpPr>
                <a:spLocks noChangeShapeType="1"/>
              </p:cNvSpPr>
              <p:nvPr/>
            </p:nvSpPr>
            <p:spPr bwMode="auto">
              <a:xfrm>
                <a:off x="3992941" y="-58446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5" name="Line 34"/>
              <p:cNvSpPr>
                <a:spLocks noChangeShapeType="1"/>
              </p:cNvSpPr>
              <p:nvPr/>
            </p:nvSpPr>
            <p:spPr bwMode="auto">
              <a:xfrm>
                <a:off x="3992941" y="5760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6" name="Line 35"/>
              <p:cNvSpPr>
                <a:spLocks noChangeShapeType="1"/>
              </p:cNvSpPr>
              <p:nvPr/>
            </p:nvSpPr>
            <p:spPr bwMode="auto">
              <a:xfrm>
                <a:off x="3992941" y="69965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7" name="Line 36"/>
              <p:cNvSpPr>
                <a:spLocks noChangeShapeType="1"/>
              </p:cNvSpPr>
              <p:nvPr/>
            </p:nvSpPr>
            <p:spPr bwMode="auto">
              <a:xfrm>
                <a:off x="3992941" y="135088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8" name="Line 37"/>
              <p:cNvSpPr>
                <a:spLocks noChangeShapeType="1"/>
              </p:cNvSpPr>
              <p:nvPr/>
            </p:nvSpPr>
            <p:spPr bwMode="auto">
              <a:xfrm>
                <a:off x="3992941" y="199294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9" name="Line 38"/>
              <p:cNvSpPr>
                <a:spLocks noChangeShapeType="1"/>
              </p:cNvSpPr>
              <p:nvPr/>
            </p:nvSpPr>
            <p:spPr bwMode="auto">
              <a:xfrm>
                <a:off x="3992941" y="-122651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0" name="Line 39"/>
              <p:cNvSpPr>
                <a:spLocks noChangeShapeType="1"/>
              </p:cNvSpPr>
              <p:nvPr/>
            </p:nvSpPr>
            <p:spPr bwMode="auto">
              <a:xfrm>
                <a:off x="3992941" y="-186857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sp>
          <p:nvSpPr>
            <p:cNvPr id="51262" name="Rectangle 41"/>
            <p:cNvSpPr>
              <a:spLocks noChangeArrowheads="1"/>
            </p:cNvSpPr>
            <p:nvPr/>
          </p:nvSpPr>
          <p:spPr bwMode="auto">
            <a:xfrm>
              <a:off x="4075620" y="-391301"/>
              <a:ext cx="1105980" cy="77230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1263" name="Rectangle 42"/>
            <p:cNvSpPr>
              <a:spLocks noChangeArrowheads="1"/>
            </p:cNvSpPr>
            <p:nvPr/>
          </p:nvSpPr>
          <p:spPr bwMode="auto">
            <a:xfrm>
              <a:off x="3983674" y="-455507"/>
              <a:ext cx="1105980" cy="77230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ja-JP" altLang="ja-JP" sz="1200">
                <a:latin typeface="ＭＳ Ｐゴシック" charset="-128"/>
              </a:endParaRPr>
            </a:p>
          </p:txBody>
        </p:sp>
        <p:sp>
          <p:nvSpPr>
            <p:cNvPr id="51264" name="Line 43"/>
            <p:cNvSpPr>
              <a:spLocks noChangeShapeType="1"/>
            </p:cNvSpPr>
            <p:nvPr/>
          </p:nvSpPr>
          <p:spPr bwMode="auto">
            <a:xfrm>
              <a:off x="4075620" y="-5151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5" name="Line 44"/>
            <p:cNvSpPr>
              <a:spLocks noChangeShapeType="1"/>
            </p:cNvSpPr>
            <p:nvPr/>
          </p:nvSpPr>
          <p:spPr bwMode="auto">
            <a:xfrm>
              <a:off x="4075620" y="59055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6" name="Line 45"/>
            <p:cNvSpPr>
              <a:spLocks noChangeShapeType="1"/>
            </p:cNvSpPr>
            <p:nvPr/>
          </p:nvSpPr>
          <p:spPr bwMode="auto">
            <a:xfrm>
              <a:off x="4075620" y="123260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7" name="Line 46"/>
            <p:cNvSpPr>
              <a:spLocks noChangeShapeType="1"/>
            </p:cNvSpPr>
            <p:nvPr/>
          </p:nvSpPr>
          <p:spPr bwMode="auto">
            <a:xfrm>
              <a:off x="4075620" y="188383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8" name="Line 47"/>
            <p:cNvSpPr>
              <a:spLocks noChangeShapeType="1"/>
            </p:cNvSpPr>
            <p:nvPr/>
          </p:nvSpPr>
          <p:spPr bwMode="auto">
            <a:xfrm>
              <a:off x="4075620" y="252589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9" name="Line 48"/>
            <p:cNvSpPr>
              <a:spLocks noChangeShapeType="1"/>
            </p:cNvSpPr>
            <p:nvPr/>
          </p:nvSpPr>
          <p:spPr bwMode="auto">
            <a:xfrm>
              <a:off x="4075620" y="-69356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70" name="Line 49"/>
            <p:cNvSpPr>
              <a:spLocks noChangeShapeType="1"/>
            </p:cNvSpPr>
            <p:nvPr/>
          </p:nvSpPr>
          <p:spPr bwMode="auto">
            <a:xfrm>
              <a:off x="4075620" y="-133562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71" name="Text Box 50"/>
            <p:cNvSpPr txBox="1">
              <a:spLocks noChangeArrowheads="1"/>
            </p:cNvSpPr>
            <p:nvPr/>
          </p:nvSpPr>
          <p:spPr bwMode="auto">
            <a:xfrm>
              <a:off x="3962400" y="-457200"/>
              <a:ext cx="11430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1200"/>
                <a:t>領域専門文書</a:t>
              </a:r>
              <a:endParaRPr lang="en-US" altLang="ja-JP" sz="1200"/>
            </a:p>
          </p:txBody>
        </p:sp>
      </p:grpSp>
      <p:graphicFrame>
        <p:nvGraphicFramePr>
          <p:cNvPr id="12396" name="Group 108"/>
          <p:cNvGraphicFramePr>
            <a:graphicFrameLocks noGrp="1"/>
          </p:cNvGraphicFramePr>
          <p:nvPr/>
        </p:nvGraphicFramePr>
        <p:xfrm>
          <a:off x="1981200" y="2747963"/>
          <a:ext cx="5029200" cy="822325"/>
        </p:xfrm>
        <a:graphic>
          <a:graphicData uri="http://schemas.openxmlformats.org/drawingml/2006/table">
            <a:tbl>
              <a:tblPr/>
              <a:tblGrid>
                <a:gridCol w="638175"/>
                <a:gridCol w="1117600"/>
                <a:gridCol w="719138"/>
                <a:gridCol w="558800"/>
                <a:gridCol w="877887"/>
                <a:gridCol w="1117600"/>
              </a:tblGrid>
              <a:tr h="177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用語</a:t>
                      </a:r>
                      <a:endParaRPr kumimoji="1" lang="en-US" altLang="ja-JP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品詞</a:t>
                      </a:r>
                      <a:endParaRPr kumimoji="1" lang="en-US" altLang="ja-JP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TF-IDF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上位概念</a:t>
                      </a:r>
                      <a:endParaRPr kumimoji="1" lang="en-US" altLang="ja-JP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名詞－一般</a:t>
                      </a:r>
                      <a:endParaRPr kumimoji="1" lang="en-US" altLang="ja-JP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[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職業，肩書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名詞－一般</a:t>
                      </a:r>
                      <a:endParaRPr kumimoji="1" lang="en-US" altLang="ja-JP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[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抽象物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6" name="Text Box 84"/>
          <p:cNvSpPr txBox="1">
            <a:spLocks noChangeArrowheads="1"/>
          </p:cNvSpPr>
          <p:nvPr/>
        </p:nvSpPr>
        <p:spPr bwMode="auto">
          <a:xfrm>
            <a:off x="3160713" y="1066800"/>
            <a:ext cx="2478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形態素解析および複合語抽出</a:t>
            </a:r>
            <a:endParaRPr lang="en-US" altLang="ja-JP" sz="1400"/>
          </a:p>
        </p:txBody>
      </p:sp>
      <p:sp>
        <p:nvSpPr>
          <p:cNvPr id="43045" name="AutoShape 86"/>
          <p:cNvSpPr>
            <a:spLocks noChangeArrowheads="1"/>
          </p:cNvSpPr>
          <p:nvPr/>
        </p:nvSpPr>
        <p:spPr bwMode="auto">
          <a:xfrm>
            <a:off x="3505200" y="685800"/>
            <a:ext cx="17526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入力文書選択</a:t>
            </a:r>
            <a:endParaRPr lang="en-US" altLang="ja-JP" sz="1600" b="1" dirty="0">
              <a:solidFill>
                <a:srgbClr val="006600"/>
              </a:solidFill>
            </a:endParaRPr>
          </a:p>
        </p:txBody>
      </p:sp>
      <p:sp>
        <p:nvSpPr>
          <p:cNvPr id="51238" name="Text Box 87"/>
          <p:cNvSpPr txBox="1">
            <a:spLocks noChangeArrowheads="1"/>
          </p:cNvSpPr>
          <p:nvPr/>
        </p:nvSpPr>
        <p:spPr bwMode="auto">
          <a:xfrm>
            <a:off x="2971800" y="3505200"/>
            <a:ext cx="3470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………………………………………..</a:t>
            </a:r>
          </a:p>
        </p:txBody>
      </p:sp>
      <p:sp>
        <p:nvSpPr>
          <p:cNvPr id="51239" name="Line 95"/>
          <p:cNvSpPr>
            <a:spLocks noChangeShapeType="1"/>
          </p:cNvSpPr>
          <p:nvPr/>
        </p:nvSpPr>
        <p:spPr bwMode="auto">
          <a:xfrm>
            <a:off x="3657600" y="5410200"/>
            <a:ext cx="76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40" name="Line 96"/>
          <p:cNvSpPr>
            <a:spLocks noChangeShapeType="1"/>
          </p:cNvSpPr>
          <p:nvPr/>
        </p:nvSpPr>
        <p:spPr bwMode="auto">
          <a:xfrm>
            <a:off x="3657600" y="5638800"/>
            <a:ext cx="76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41" name="Line 97"/>
          <p:cNvSpPr>
            <a:spLocks noChangeShapeType="1"/>
          </p:cNvSpPr>
          <p:nvPr/>
        </p:nvSpPr>
        <p:spPr bwMode="auto">
          <a:xfrm>
            <a:off x="3657600" y="5867400"/>
            <a:ext cx="76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42" name="Rectangle 98"/>
          <p:cNvSpPr>
            <a:spLocks noChangeArrowheads="1"/>
          </p:cNvSpPr>
          <p:nvPr/>
        </p:nvSpPr>
        <p:spPr bwMode="auto">
          <a:xfrm>
            <a:off x="3048000" y="5257800"/>
            <a:ext cx="7620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/>
              <a:t>T1</a:t>
            </a:r>
          </a:p>
          <a:p>
            <a:pPr algn="ctr" eaLnBrk="1" hangingPunct="1"/>
            <a:r>
              <a:rPr lang="en-US" altLang="ja-JP" sz="1600"/>
              <a:t>T2</a:t>
            </a:r>
          </a:p>
          <a:p>
            <a:pPr algn="ctr" eaLnBrk="1" hangingPunct="1"/>
            <a:r>
              <a:rPr lang="en-US" altLang="ja-JP" sz="1600"/>
              <a:t>T3</a:t>
            </a:r>
          </a:p>
        </p:txBody>
      </p:sp>
      <p:sp>
        <p:nvSpPr>
          <p:cNvPr id="51243" name="Rectangle 99"/>
          <p:cNvSpPr>
            <a:spLocks noChangeArrowheads="1"/>
          </p:cNvSpPr>
          <p:nvPr/>
        </p:nvSpPr>
        <p:spPr bwMode="auto">
          <a:xfrm>
            <a:off x="4267200" y="5257800"/>
            <a:ext cx="13716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/>
              <a:t>  EDR : Ci</a:t>
            </a:r>
          </a:p>
          <a:p>
            <a:pPr eaLnBrk="1" hangingPunct="1"/>
            <a:r>
              <a:rPr lang="en-US" altLang="ja-JP" sz="1400"/>
              <a:t>  WordNet: Cj</a:t>
            </a:r>
          </a:p>
          <a:p>
            <a:pPr eaLnBrk="1" hangingPunct="1"/>
            <a:r>
              <a:rPr lang="en-US" altLang="ja-JP" sz="1400"/>
              <a:t>  EDR : Ck</a:t>
            </a:r>
          </a:p>
        </p:txBody>
      </p:sp>
      <p:sp>
        <p:nvSpPr>
          <p:cNvPr id="51244" name="Text Box 100"/>
          <p:cNvSpPr txBox="1">
            <a:spLocks noChangeArrowheads="1"/>
          </p:cNvSpPr>
          <p:nvPr/>
        </p:nvSpPr>
        <p:spPr bwMode="auto">
          <a:xfrm>
            <a:off x="2989263" y="5943600"/>
            <a:ext cx="3106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/>
              <a:t>………………………………………..</a:t>
            </a:r>
          </a:p>
        </p:txBody>
      </p:sp>
      <p:sp>
        <p:nvSpPr>
          <p:cNvPr id="51245" name="Text Box 101"/>
          <p:cNvSpPr txBox="1">
            <a:spLocks noChangeArrowheads="1"/>
          </p:cNvSpPr>
          <p:nvPr/>
        </p:nvSpPr>
        <p:spPr bwMode="auto">
          <a:xfrm>
            <a:off x="2971800" y="5029200"/>
            <a:ext cx="954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/>
              <a:t>入力語集合</a:t>
            </a:r>
            <a:endParaRPr lang="en-US" altLang="ja-JP" sz="1200" b="1"/>
          </a:p>
        </p:txBody>
      </p:sp>
      <p:sp>
        <p:nvSpPr>
          <p:cNvPr id="51246" name="Text Box 102"/>
          <p:cNvSpPr txBox="1">
            <a:spLocks noChangeArrowheads="1"/>
          </p:cNvSpPr>
          <p:nvPr/>
        </p:nvSpPr>
        <p:spPr bwMode="auto">
          <a:xfrm>
            <a:off x="4343400" y="5029200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/>
              <a:t>入力概念集合</a:t>
            </a:r>
            <a:endParaRPr lang="en-US" altLang="ja-JP" sz="1200" b="1"/>
          </a:p>
        </p:txBody>
      </p:sp>
      <p:sp>
        <p:nvSpPr>
          <p:cNvPr id="78" name="左右矢印 77"/>
          <p:cNvSpPr/>
          <p:nvPr/>
        </p:nvSpPr>
        <p:spPr>
          <a:xfrm>
            <a:off x="5638800" y="5486400"/>
            <a:ext cx="762000" cy="304800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9" name="AutoShape 51"/>
          <p:cNvSpPr>
            <a:spLocks noChangeArrowheads="1"/>
          </p:cNvSpPr>
          <p:nvPr/>
        </p:nvSpPr>
        <p:spPr bwMode="auto">
          <a:xfrm>
            <a:off x="4267200" y="3556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3581400" y="17526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00" dirty="0"/>
              <a:t>用語集合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3581400" y="40386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00" dirty="0"/>
              <a:t>入力語集合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581400" y="6553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00" dirty="0"/>
              <a:t>入力概念集合</a:t>
            </a:r>
          </a:p>
        </p:txBody>
      </p:sp>
      <p:sp>
        <p:nvSpPr>
          <p:cNvPr id="83" name="AutoShape 86"/>
          <p:cNvSpPr>
            <a:spLocks noChangeArrowheads="1"/>
          </p:cNvSpPr>
          <p:nvPr/>
        </p:nvSpPr>
        <p:spPr bwMode="auto">
          <a:xfrm>
            <a:off x="3581400" y="2362200"/>
            <a:ext cx="17526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入力語選択</a:t>
            </a:r>
            <a:endParaRPr lang="en-US" altLang="ja-JP" sz="1600" b="1" dirty="0">
              <a:solidFill>
                <a:srgbClr val="006600"/>
              </a:solidFill>
            </a:endParaRPr>
          </a:p>
        </p:txBody>
      </p:sp>
      <p:sp>
        <p:nvSpPr>
          <p:cNvPr id="84" name="AutoShape 51"/>
          <p:cNvSpPr>
            <a:spLocks noChangeArrowheads="1"/>
          </p:cNvSpPr>
          <p:nvPr/>
        </p:nvSpPr>
        <p:spPr bwMode="auto">
          <a:xfrm>
            <a:off x="4267200" y="14224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5" name="AutoShape 51"/>
          <p:cNvSpPr>
            <a:spLocks noChangeArrowheads="1"/>
          </p:cNvSpPr>
          <p:nvPr/>
        </p:nvSpPr>
        <p:spPr bwMode="auto">
          <a:xfrm>
            <a:off x="4267200" y="20574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7" name="AutoShape 51"/>
          <p:cNvSpPr>
            <a:spLocks noChangeArrowheads="1"/>
          </p:cNvSpPr>
          <p:nvPr/>
        </p:nvSpPr>
        <p:spPr bwMode="auto">
          <a:xfrm>
            <a:off x="4267200" y="37338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8" name="AutoShape 86"/>
          <p:cNvSpPr>
            <a:spLocks noChangeArrowheads="1"/>
          </p:cNvSpPr>
          <p:nvPr/>
        </p:nvSpPr>
        <p:spPr bwMode="auto">
          <a:xfrm>
            <a:off x="3581400" y="4648200"/>
            <a:ext cx="17526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入力概念選択</a:t>
            </a:r>
            <a:endParaRPr lang="en-US" altLang="ja-JP" sz="1600" b="1" dirty="0">
              <a:solidFill>
                <a:srgbClr val="006600"/>
              </a:solidFill>
            </a:endParaRPr>
          </a:p>
        </p:txBody>
      </p:sp>
      <p:sp>
        <p:nvSpPr>
          <p:cNvPr id="89" name="AutoShape 51"/>
          <p:cNvSpPr>
            <a:spLocks noChangeArrowheads="1"/>
          </p:cNvSpPr>
          <p:nvPr/>
        </p:nvSpPr>
        <p:spPr bwMode="auto">
          <a:xfrm>
            <a:off x="4267200" y="62230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6" name="AutoShape 51"/>
          <p:cNvSpPr>
            <a:spLocks noChangeArrowheads="1"/>
          </p:cNvSpPr>
          <p:nvPr/>
        </p:nvSpPr>
        <p:spPr bwMode="auto">
          <a:xfrm>
            <a:off x="4267200" y="43434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4" name="Rectangle 248"/>
          <p:cNvSpPr>
            <a:spLocks noChangeArrowheads="1"/>
          </p:cNvSpPr>
          <p:nvPr/>
        </p:nvSpPr>
        <p:spPr bwMode="auto">
          <a:xfrm>
            <a:off x="0" y="4495800"/>
            <a:ext cx="91440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383213" cy="792163"/>
          </a:xfrm>
        </p:spPr>
        <p:txBody>
          <a:bodyPr/>
          <a:lstStyle/>
          <a:p>
            <a:pPr eaLnBrk="1" hangingPunct="1"/>
            <a:r>
              <a:rPr lang="ja-JP" altLang="en-US" sz="4000"/>
              <a:t>階層構築・洗練</a:t>
            </a:r>
            <a:endParaRPr lang="ja-JP" altLang="en-US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371600" y="2949575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参照オントロジーの</a:t>
            </a:r>
          </a:p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概念階層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257300" y="1647825"/>
            <a:ext cx="800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ＭＳ Ｐゴシック" charset="-128"/>
              </a:rPr>
              <a:t>照合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152400" y="2927350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入力概念</a:t>
            </a:r>
            <a:endParaRPr lang="en-US" altLang="ja-JP" sz="2000" b="1">
              <a:solidFill>
                <a:srgbClr val="003300"/>
              </a:solidFill>
              <a:latin typeface="ＭＳ Ｐゴシック" charset="-128"/>
            </a:endParaRPr>
          </a:p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集合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52400" y="2111375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96863" y="22431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512763" y="24590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800100" y="2316163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1089025" y="2316163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873125" y="2532063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584200" y="22431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296863" y="2606675"/>
            <a:ext cx="142875" cy="809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1089025" y="2460625"/>
            <a:ext cx="142875" cy="809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655638" y="2606675"/>
            <a:ext cx="142875" cy="809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3886200" y="2035175"/>
            <a:ext cx="990600" cy="762000"/>
            <a:chOff x="249" y="3076"/>
            <a:chExt cx="1036" cy="602"/>
          </a:xfrm>
        </p:grpSpPr>
        <p:grpSp>
          <p:nvGrpSpPr>
            <p:cNvPr id="52393" name="Group 18"/>
            <p:cNvGrpSpPr>
              <a:grpSpLocks/>
            </p:cNvGrpSpPr>
            <p:nvPr/>
          </p:nvGrpSpPr>
          <p:grpSpPr bwMode="auto">
            <a:xfrm>
              <a:off x="983" y="3121"/>
              <a:ext cx="233" cy="467"/>
              <a:chOff x="1380" y="2668"/>
              <a:chExt cx="233" cy="467"/>
            </a:xfrm>
          </p:grpSpPr>
          <p:sp>
            <p:nvSpPr>
              <p:cNvPr id="52408" name="Oval 19"/>
              <p:cNvSpPr>
                <a:spLocks noChangeArrowheads="1"/>
              </p:cNvSpPr>
              <p:nvPr/>
            </p:nvSpPr>
            <p:spPr bwMode="auto">
              <a:xfrm>
                <a:off x="1380" y="2668"/>
                <a:ext cx="117" cy="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409" name="Oval 22"/>
              <p:cNvSpPr>
                <a:spLocks noChangeArrowheads="1"/>
              </p:cNvSpPr>
              <p:nvPr/>
            </p:nvSpPr>
            <p:spPr bwMode="auto">
              <a:xfrm>
                <a:off x="1392" y="2926"/>
                <a:ext cx="118" cy="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52410" name="AutoShape 23"/>
              <p:cNvCxnSpPr>
                <a:cxnSpLocks noChangeShapeType="1"/>
                <a:stCxn id="52408" idx="4"/>
                <a:endCxn id="46259" idx="0"/>
              </p:cNvCxnSpPr>
              <p:nvPr/>
            </p:nvCxnSpPr>
            <p:spPr bwMode="auto">
              <a:xfrm rot="16200000" flipH="1">
                <a:off x="1445" y="2743"/>
                <a:ext cx="162" cy="1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411" name="AutoShape 24"/>
              <p:cNvCxnSpPr>
                <a:cxnSpLocks noChangeShapeType="1"/>
                <a:stCxn id="52409" idx="4"/>
                <a:endCxn id="46258" idx="0"/>
              </p:cNvCxnSpPr>
              <p:nvPr/>
            </p:nvCxnSpPr>
            <p:spPr bwMode="auto">
              <a:xfrm rot="16200000" flipH="1">
                <a:off x="1390" y="3070"/>
                <a:ext cx="126" cy="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412" name="AutoShape 25"/>
              <p:cNvCxnSpPr>
                <a:cxnSpLocks noChangeShapeType="1"/>
                <a:stCxn id="52409" idx="0"/>
                <a:endCxn id="52408" idx="4"/>
              </p:cNvCxnSpPr>
              <p:nvPr/>
            </p:nvCxnSpPr>
            <p:spPr bwMode="auto">
              <a:xfrm rot="16200000" flipV="1">
                <a:off x="1357" y="2832"/>
                <a:ext cx="176" cy="1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2394" name="Group 26"/>
            <p:cNvGrpSpPr>
              <a:grpSpLocks/>
            </p:cNvGrpSpPr>
            <p:nvPr/>
          </p:nvGrpSpPr>
          <p:grpSpPr bwMode="auto">
            <a:xfrm>
              <a:off x="318" y="3076"/>
              <a:ext cx="350" cy="470"/>
              <a:chOff x="356" y="3171"/>
              <a:chExt cx="350" cy="470"/>
            </a:xfrm>
          </p:grpSpPr>
          <p:sp>
            <p:nvSpPr>
              <p:cNvPr id="52403" name="Oval 27"/>
              <p:cNvSpPr>
                <a:spLocks noChangeArrowheads="1"/>
              </p:cNvSpPr>
              <p:nvPr/>
            </p:nvSpPr>
            <p:spPr bwMode="auto">
              <a:xfrm>
                <a:off x="588" y="3171"/>
                <a:ext cx="118" cy="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404" name="Oval 28"/>
              <p:cNvSpPr>
                <a:spLocks noChangeArrowheads="1"/>
              </p:cNvSpPr>
              <p:nvPr/>
            </p:nvSpPr>
            <p:spPr bwMode="auto">
              <a:xfrm>
                <a:off x="471" y="3391"/>
                <a:ext cx="117" cy="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52405" name="AutoShape 31"/>
              <p:cNvCxnSpPr>
                <a:cxnSpLocks noChangeShapeType="1"/>
                <a:stCxn id="52403" idx="4"/>
                <a:endCxn id="52404" idx="0"/>
              </p:cNvCxnSpPr>
              <p:nvPr/>
            </p:nvCxnSpPr>
            <p:spPr bwMode="auto">
              <a:xfrm rot="5400000">
                <a:off x="520" y="3264"/>
                <a:ext cx="137" cy="11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406" name="AutoShape 32"/>
              <p:cNvCxnSpPr>
                <a:cxnSpLocks noChangeShapeType="1"/>
                <a:stCxn id="52404" idx="4"/>
                <a:endCxn id="46256" idx="0"/>
              </p:cNvCxnSpPr>
              <p:nvPr/>
            </p:nvCxnSpPr>
            <p:spPr bwMode="auto">
              <a:xfrm rot="5400000">
                <a:off x="360" y="3470"/>
                <a:ext cx="166" cy="17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407" name="AutoShape 33"/>
              <p:cNvCxnSpPr>
                <a:cxnSpLocks noChangeShapeType="1"/>
                <a:stCxn id="52404" idx="4"/>
                <a:endCxn id="46255" idx="0"/>
              </p:cNvCxnSpPr>
              <p:nvPr/>
            </p:nvCxnSpPr>
            <p:spPr bwMode="auto">
              <a:xfrm rot="16200000" flipH="1">
                <a:off x="479" y="3525"/>
                <a:ext cx="166" cy="6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2395" name="Group 34"/>
            <p:cNvGrpSpPr>
              <a:grpSpLocks/>
            </p:cNvGrpSpPr>
            <p:nvPr/>
          </p:nvGrpSpPr>
          <p:grpSpPr bwMode="auto">
            <a:xfrm>
              <a:off x="756" y="3121"/>
              <a:ext cx="119" cy="213"/>
              <a:chOff x="1429" y="2704"/>
              <a:chExt cx="119" cy="213"/>
            </a:xfrm>
          </p:grpSpPr>
          <p:sp>
            <p:nvSpPr>
              <p:cNvPr id="52401" name="Oval 35"/>
              <p:cNvSpPr>
                <a:spLocks noChangeArrowheads="1"/>
              </p:cNvSpPr>
              <p:nvPr/>
            </p:nvSpPr>
            <p:spPr bwMode="auto">
              <a:xfrm>
                <a:off x="1429" y="2704"/>
                <a:ext cx="118" cy="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52402" name="AutoShape 37"/>
              <p:cNvCxnSpPr>
                <a:cxnSpLocks noChangeShapeType="1"/>
                <a:stCxn id="52401" idx="4"/>
                <a:endCxn id="46257" idx="0"/>
              </p:cNvCxnSpPr>
              <p:nvPr/>
            </p:nvCxnSpPr>
            <p:spPr bwMode="auto">
              <a:xfrm rot="16200000" flipH="1">
                <a:off x="1453" y="2822"/>
                <a:ext cx="130" cy="6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255" name="Oval 38"/>
            <p:cNvSpPr>
              <a:spLocks noChangeArrowheads="1"/>
            </p:cNvSpPr>
            <p:nvPr/>
          </p:nvSpPr>
          <p:spPr bwMode="auto">
            <a:xfrm>
              <a:off x="488" y="3545"/>
              <a:ext cx="136" cy="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56" name="Oval 39"/>
            <p:cNvSpPr>
              <a:spLocks noChangeArrowheads="1"/>
            </p:cNvSpPr>
            <p:nvPr/>
          </p:nvSpPr>
          <p:spPr bwMode="auto">
            <a:xfrm>
              <a:off x="249" y="3545"/>
              <a:ext cx="138" cy="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57" name="Oval 40"/>
            <p:cNvSpPr>
              <a:spLocks noChangeArrowheads="1"/>
            </p:cNvSpPr>
            <p:nvPr/>
          </p:nvSpPr>
          <p:spPr bwMode="auto">
            <a:xfrm>
              <a:off x="807" y="3334"/>
              <a:ext cx="138" cy="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58" name="Oval 41"/>
            <p:cNvSpPr>
              <a:spLocks noChangeArrowheads="1"/>
            </p:cNvSpPr>
            <p:nvPr/>
          </p:nvSpPr>
          <p:spPr bwMode="auto">
            <a:xfrm>
              <a:off x="989" y="3588"/>
              <a:ext cx="136" cy="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59" name="Oval 42"/>
            <p:cNvSpPr>
              <a:spLocks noChangeArrowheads="1"/>
            </p:cNvSpPr>
            <p:nvPr/>
          </p:nvSpPr>
          <p:spPr bwMode="auto">
            <a:xfrm>
              <a:off x="1147" y="3364"/>
              <a:ext cx="138" cy="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grpSp>
        <p:nvGrpSpPr>
          <p:cNvPr id="52242" name="Group 44"/>
          <p:cNvGrpSpPr>
            <a:grpSpLocks/>
          </p:cNvGrpSpPr>
          <p:nvPr/>
        </p:nvGrpSpPr>
        <p:grpSpPr bwMode="auto">
          <a:xfrm>
            <a:off x="2038350" y="1990725"/>
            <a:ext cx="1060450" cy="825500"/>
            <a:chOff x="612" y="1162"/>
            <a:chExt cx="1160" cy="792"/>
          </a:xfrm>
        </p:grpSpPr>
        <p:grpSp>
          <p:nvGrpSpPr>
            <p:cNvPr id="52361" name="Group 45"/>
            <p:cNvGrpSpPr>
              <a:grpSpLocks/>
            </p:cNvGrpSpPr>
            <p:nvPr/>
          </p:nvGrpSpPr>
          <p:grpSpPr bwMode="auto">
            <a:xfrm>
              <a:off x="867" y="1162"/>
              <a:ext cx="667" cy="701"/>
              <a:chOff x="867" y="1133"/>
              <a:chExt cx="667" cy="701"/>
            </a:xfrm>
          </p:grpSpPr>
          <p:sp>
            <p:nvSpPr>
              <p:cNvPr id="52378" name="Oval 46"/>
              <p:cNvSpPr>
                <a:spLocks noChangeArrowheads="1"/>
              </p:cNvSpPr>
              <p:nvPr/>
            </p:nvSpPr>
            <p:spPr bwMode="auto">
              <a:xfrm>
                <a:off x="1079" y="1133"/>
                <a:ext cx="118" cy="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79" name="Oval 47"/>
              <p:cNvSpPr>
                <a:spLocks noChangeArrowheads="1"/>
              </p:cNvSpPr>
              <p:nvPr/>
            </p:nvSpPr>
            <p:spPr bwMode="auto">
              <a:xfrm>
                <a:off x="1282" y="1369"/>
                <a:ext cx="117" cy="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80" name="Oval 48"/>
              <p:cNvSpPr>
                <a:spLocks noChangeArrowheads="1"/>
              </p:cNvSpPr>
              <p:nvPr/>
            </p:nvSpPr>
            <p:spPr bwMode="auto">
              <a:xfrm>
                <a:off x="962" y="1353"/>
                <a:ext cx="117" cy="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81" name="Oval 49"/>
              <p:cNvSpPr>
                <a:spLocks noChangeArrowheads="1"/>
              </p:cNvSpPr>
              <p:nvPr/>
            </p:nvSpPr>
            <p:spPr bwMode="auto">
              <a:xfrm>
                <a:off x="1129" y="1365"/>
                <a:ext cx="117" cy="82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82" name="Oval 54"/>
              <p:cNvSpPr>
                <a:spLocks noChangeArrowheads="1"/>
              </p:cNvSpPr>
              <p:nvPr/>
            </p:nvSpPr>
            <p:spPr bwMode="auto">
              <a:xfrm>
                <a:off x="1138" y="1639"/>
                <a:ext cx="117" cy="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83" name="Oval 55"/>
              <p:cNvSpPr>
                <a:spLocks noChangeArrowheads="1"/>
              </p:cNvSpPr>
              <p:nvPr/>
            </p:nvSpPr>
            <p:spPr bwMode="auto">
              <a:xfrm>
                <a:off x="1294" y="1627"/>
                <a:ext cx="118" cy="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52384" name="AutoShape 56"/>
              <p:cNvCxnSpPr>
                <a:cxnSpLocks noChangeShapeType="1"/>
                <a:stCxn id="52378" idx="4"/>
                <a:endCxn id="52380" idx="0"/>
              </p:cNvCxnSpPr>
              <p:nvPr/>
            </p:nvCxnSpPr>
            <p:spPr bwMode="auto">
              <a:xfrm rot="5400000">
                <a:off x="1011" y="1226"/>
                <a:ext cx="137" cy="11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5" name="AutoShape 57"/>
              <p:cNvCxnSpPr>
                <a:cxnSpLocks noChangeShapeType="1"/>
                <a:stCxn id="52378" idx="5"/>
                <a:endCxn id="52379" idx="0"/>
              </p:cNvCxnSpPr>
              <p:nvPr/>
            </p:nvCxnSpPr>
            <p:spPr bwMode="auto">
              <a:xfrm rot="16200000" flipH="1">
                <a:off x="1178" y="1206"/>
                <a:ext cx="165" cy="16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6" name="AutoShape 58"/>
              <p:cNvCxnSpPr>
                <a:cxnSpLocks noChangeShapeType="1"/>
                <a:stCxn id="52380" idx="4"/>
                <a:endCxn id="46213" idx="0"/>
              </p:cNvCxnSpPr>
              <p:nvPr/>
            </p:nvCxnSpPr>
            <p:spPr bwMode="auto">
              <a:xfrm rot="5400000">
                <a:off x="844" y="1459"/>
                <a:ext cx="199" cy="15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7" name="AutoShape 59"/>
              <p:cNvCxnSpPr>
                <a:cxnSpLocks noChangeShapeType="1"/>
                <a:stCxn id="52380" idx="4"/>
                <a:endCxn id="46214" idx="0"/>
              </p:cNvCxnSpPr>
              <p:nvPr/>
            </p:nvCxnSpPr>
            <p:spPr bwMode="auto">
              <a:xfrm rot="16200000" flipH="1">
                <a:off x="928" y="1529"/>
                <a:ext cx="199" cy="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8" name="AutoShape 60"/>
              <p:cNvCxnSpPr>
                <a:cxnSpLocks noChangeShapeType="1"/>
                <a:stCxn id="52378" idx="4"/>
                <a:endCxn id="52381" idx="0"/>
              </p:cNvCxnSpPr>
              <p:nvPr/>
            </p:nvCxnSpPr>
            <p:spPr bwMode="auto">
              <a:xfrm>
                <a:off x="1138" y="1220"/>
                <a:ext cx="49" cy="1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9" name="AutoShape 61"/>
              <p:cNvCxnSpPr>
                <a:cxnSpLocks noChangeShapeType="1"/>
                <a:stCxn id="52379" idx="4"/>
                <a:endCxn id="46212" idx="0"/>
              </p:cNvCxnSpPr>
              <p:nvPr/>
            </p:nvCxnSpPr>
            <p:spPr bwMode="auto">
              <a:xfrm rot="16200000" flipH="1">
                <a:off x="1345" y="1446"/>
                <a:ext cx="184" cy="19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90" name="AutoShape 62"/>
              <p:cNvCxnSpPr>
                <a:cxnSpLocks noChangeShapeType="1"/>
                <a:stCxn id="52383" idx="4"/>
              </p:cNvCxnSpPr>
              <p:nvPr/>
            </p:nvCxnSpPr>
            <p:spPr bwMode="auto">
              <a:xfrm>
                <a:off x="1353" y="1714"/>
                <a:ext cx="23" cy="1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91" name="AutoShape 63"/>
              <p:cNvCxnSpPr>
                <a:cxnSpLocks noChangeShapeType="1"/>
                <a:stCxn id="52379" idx="4"/>
                <a:endCxn id="52382" idx="0"/>
              </p:cNvCxnSpPr>
              <p:nvPr/>
            </p:nvCxnSpPr>
            <p:spPr bwMode="auto">
              <a:xfrm flipH="1">
                <a:off x="1197" y="1455"/>
                <a:ext cx="144" cy="1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92" name="AutoShape 64"/>
              <p:cNvCxnSpPr>
                <a:cxnSpLocks noChangeShapeType="1"/>
                <a:stCxn id="52383" idx="0"/>
                <a:endCxn id="52379" idx="4"/>
              </p:cNvCxnSpPr>
              <p:nvPr/>
            </p:nvCxnSpPr>
            <p:spPr bwMode="auto">
              <a:xfrm flipH="1" flipV="1">
                <a:off x="1341" y="1455"/>
                <a:ext cx="12" cy="16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362" name="Oval 65"/>
            <p:cNvSpPr>
              <a:spLocks noChangeArrowheads="1"/>
            </p:cNvSpPr>
            <p:nvPr/>
          </p:nvSpPr>
          <p:spPr bwMode="auto">
            <a:xfrm>
              <a:off x="839" y="1871"/>
              <a:ext cx="118" cy="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2363" name="AutoShape 66"/>
            <p:cNvCxnSpPr>
              <a:cxnSpLocks noChangeShapeType="1"/>
              <a:endCxn id="52362" idx="0"/>
            </p:cNvCxnSpPr>
            <p:nvPr/>
          </p:nvCxnSpPr>
          <p:spPr bwMode="auto">
            <a:xfrm rot="10800000" flipV="1">
              <a:off x="898" y="1748"/>
              <a:ext cx="163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4" name="AutoShape 67"/>
            <p:cNvCxnSpPr>
              <a:cxnSpLocks noChangeShapeType="1"/>
              <a:stCxn id="52379" idx="4"/>
              <a:endCxn id="52370" idx="0"/>
            </p:cNvCxnSpPr>
            <p:nvPr/>
          </p:nvCxnSpPr>
          <p:spPr bwMode="auto">
            <a:xfrm rot="16200000" flipH="1">
              <a:off x="1445" y="1376"/>
              <a:ext cx="165" cy="3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5" name="AutoShape 68"/>
            <p:cNvCxnSpPr>
              <a:cxnSpLocks noChangeShapeType="1"/>
              <a:stCxn id="52380" idx="4"/>
              <a:endCxn id="52372" idx="0"/>
            </p:cNvCxnSpPr>
            <p:nvPr/>
          </p:nvCxnSpPr>
          <p:spPr bwMode="auto">
            <a:xfrm rot="5400000">
              <a:off x="756" y="1380"/>
              <a:ext cx="18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6" name="AutoShape 69"/>
            <p:cNvCxnSpPr>
              <a:cxnSpLocks noChangeShapeType="1"/>
              <a:endCxn id="52375" idx="0"/>
            </p:cNvCxnSpPr>
            <p:nvPr/>
          </p:nvCxnSpPr>
          <p:spPr bwMode="auto">
            <a:xfrm rot="10800000" flipV="1">
              <a:off x="716" y="1748"/>
              <a:ext cx="345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7" name="AutoShape 70"/>
            <p:cNvCxnSpPr>
              <a:cxnSpLocks noChangeShapeType="1"/>
              <a:stCxn id="46212" idx="4"/>
            </p:cNvCxnSpPr>
            <p:nvPr/>
          </p:nvCxnSpPr>
          <p:spPr bwMode="auto">
            <a:xfrm rot="16200000" flipH="1">
              <a:off x="1559" y="1729"/>
              <a:ext cx="11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8" name="AutoShape 71"/>
            <p:cNvCxnSpPr>
              <a:cxnSpLocks noChangeShapeType="1"/>
              <a:stCxn id="52383" idx="4"/>
              <a:endCxn id="52374" idx="0"/>
            </p:cNvCxnSpPr>
            <p:nvPr/>
          </p:nvCxnSpPr>
          <p:spPr bwMode="auto">
            <a:xfrm rot="16200000" flipH="1">
              <a:off x="1376" y="1716"/>
              <a:ext cx="132" cy="1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9" name="AutoShape 72"/>
            <p:cNvCxnSpPr>
              <a:cxnSpLocks noChangeShapeType="1"/>
              <a:stCxn id="52378" idx="3"/>
              <a:endCxn id="52371" idx="0"/>
            </p:cNvCxnSpPr>
            <p:nvPr/>
          </p:nvCxnSpPr>
          <p:spPr bwMode="auto">
            <a:xfrm rot="5400000">
              <a:off x="881" y="1158"/>
              <a:ext cx="140" cy="2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70" name="Oval 73"/>
            <p:cNvSpPr>
              <a:spLocks noChangeArrowheads="1"/>
            </p:cNvSpPr>
            <p:nvPr/>
          </p:nvSpPr>
          <p:spPr bwMode="auto">
            <a:xfrm>
              <a:off x="1655" y="1645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1" name="Oval 74"/>
            <p:cNvSpPr>
              <a:spLocks noChangeArrowheads="1"/>
            </p:cNvSpPr>
            <p:nvPr/>
          </p:nvSpPr>
          <p:spPr bwMode="auto">
            <a:xfrm>
              <a:off x="748" y="1373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2" name="Oval 75"/>
            <p:cNvSpPr>
              <a:spLocks noChangeArrowheads="1"/>
            </p:cNvSpPr>
            <p:nvPr/>
          </p:nvSpPr>
          <p:spPr bwMode="auto">
            <a:xfrm>
              <a:off x="612" y="1645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3" name="Oval 76"/>
            <p:cNvSpPr>
              <a:spLocks noChangeArrowheads="1"/>
            </p:cNvSpPr>
            <p:nvPr/>
          </p:nvSpPr>
          <p:spPr bwMode="auto">
            <a:xfrm>
              <a:off x="1655" y="1871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4" name="Oval 77"/>
            <p:cNvSpPr>
              <a:spLocks noChangeArrowheads="1"/>
            </p:cNvSpPr>
            <p:nvPr/>
          </p:nvSpPr>
          <p:spPr bwMode="auto">
            <a:xfrm>
              <a:off x="1473" y="1871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5" name="Oval 78"/>
            <p:cNvSpPr>
              <a:spLocks noChangeArrowheads="1"/>
            </p:cNvSpPr>
            <p:nvPr/>
          </p:nvSpPr>
          <p:spPr bwMode="auto">
            <a:xfrm>
              <a:off x="657" y="1871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6" name="Oval 79"/>
            <p:cNvSpPr>
              <a:spLocks noChangeArrowheads="1"/>
            </p:cNvSpPr>
            <p:nvPr/>
          </p:nvSpPr>
          <p:spPr bwMode="auto">
            <a:xfrm>
              <a:off x="1066" y="1871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2377" name="AutoShape 80"/>
            <p:cNvCxnSpPr>
              <a:cxnSpLocks noChangeShapeType="1"/>
              <a:endCxn id="52376" idx="0"/>
            </p:cNvCxnSpPr>
            <p:nvPr/>
          </p:nvCxnSpPr>
          <p:spPr bwMode="auto">
            <a:xfrm rot="16200000" flipH="1">
              <a:off x="1031" y="1778"/>
              <a:ext cx="123" cy="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43" name="AutoShape 81"/>
          <p:cNvSpPr>
            <a:spLocks noChangeArrowheads="1"/>
          </p:cNvSpPr>
          <p:nvPr/>
        </p:nvSpPr>
        <p:spPr bwMode="auto">
          <a:xfrm>
            <a:off x="1981200" y="1981200"/>
            <a:ext cx="1143000" cy="914400"/>
          </a:xfrm>
          <a:prstGeom prst="can">
            <a:avLst>
              <a:gd name="adj" fmla="val 25000"/>
            </a:avLst>
          </a:prstGeom>
          <a:solidFill>
            <a:srgbClr val="CCFFCC">
              <a:alpha val="0"/>
            </a:srgbClr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211" name="Oval 83"/>
          <p:cNvSpPr>
            <a:spLocks noChangeArrowheads="1"/>
          </p:cNvSpPr>
          <p:nvPr/>
        </p:nvSpPr>
        <p:spPr bwMode="auto">
          <a:xfrm>
            <a:off x="2667000" y="2725738"/>
            <a:ext cx="125413" cy="936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212" name="Oval 84"/>
          <p:cNvSpPr>
            <a:spLocks noChangeArrowheads="1"/>
          </p:cNvSpPr>
          <p:nvPr/>
        </p:nvSpPr>
        <p:spPr bwMode="auto">
          <a:xfrm>
            <a:off x="2819400" y="2514600"/>
            <a:ext cx="125413" cy="936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213" name="Oval 85"/>
          <p:cNvSpPr>
            <a:spLocks noChangeArrowheads="1"/>
          </p:cNvSpPr>
          <p:nvPr/>
        </p:nvSpPr>
        <p:spPr bwMode="auto">
          <a:xfrm>
            <a:off x="2209800" y="2514600"/>
            <a:ext cx="125413" cy="936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214" name="Oval 86"/>
          <p:cNvSpPr>
            <a:spLocks noChangeArrowheads="1"/>
          </p:cNvSpPr>
          <p:nvPr/>
        </p:nvSpPr>
        <p:spPr bwMode="auto">
          <a:xfrm>
            <a:off x="2362200" y="2514600"/>
            <a:ext cx="125413" cy="936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215" name="Oval 87"/>
          <p:cNvSpPr>
            <a:spLocks noChangeArrowheads="1"/>
          </p:cNvSpPr>
          <p:nvPr/>
        </p:nvSpPr>
        <p:spPr bwMode="auto">
          <a:xfrm>
            <a:off x="2500313" y="2227263"/>
            <a:ext cx="125412" cy="936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49" name="Text Box 145"/>
          <p:cNvSpPr txBox="1">
            <a:spLocks noChangeArrowheads="1"/>
          </p:cNvSpPr>
          <p:nvPr/>
        </p:nvSpPr>
        <p:spPr bwMode="auto">
          <a:xfrm>
            <a:off x="3657600" y="2949575"/>
            <a:ext cx="1638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入力概念に</a:t>
            </a:r>
          </a:p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関連するパス</a:t>
            </a:r>
          </a:p>
        </p:txBody>
      </p:sp>
      <p:sp>
        <p:nvSpPr>
          <p:cNvPr id="44051" name="AutoShape 146"/>
          <p:cNvSpPr>
            <a:spLocks noChangeArrowheads="1"/>
          </p:cNvSpPr>
          <p:nvPr/>
        </p:nvSpPr>
        <p:spPr bwMode="auto">
          <a:xfrm>
            <a:off x="1447800" y="226377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52" name="AutoShape 150"/>
          <p:cNvSpPr>
            <a:spLocks noChangeArrowheads="1"/>
          </p:cNvSpPr>
          <p:nvPr/>
        </p:nvSpPr>
        <p:spPr bwMode="auto">
          <a:xfrm>
            <a:off x="3276600" y="226377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53" name="AutoShape 151"/>
          <p:cNvSpPr>
            <a:spLocks noChangeArrowheads="1"/>
          </p:cNvSpPr>
          <p:nvPr/>
        </p:nvSpPr>
        <p:spPr bwMode="auto">
          <a:xfrm>
            <a:off x="5105400" y="226377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54" name="AutoShape 152"/>
          <p:cNvSpPr>
            <a:spLocks noChangeArrowheads="1"/>
          </p:cNvSpPr>
          <p:nvPr/>
        </p:nvSpPr>
        <p:spPr bwMode="auto">
          <a:xfrm>
            <a:off x="7086600" y="224472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54" name="Text Box 153"/>
          <p:cNvSpPr txBox="1">
            <a:spLocks noChangeArrowheads="1"/>
          </p:cNvSpPr>
          <p:nvPr/>
        </p:nvSpPr>
        <p:spPr bwMode="auto">
          <a:xfrm>
            <a:off x="5562600" y="2949575"/>
            <a:ext cx="146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ベストマッチ</a:t>
            </a:r>
          </a:p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モデル</a:t>
            </a:r>
          </a:p>
        </p:txBody>
      </p:sp>
      <p:sp>
        <p:nvSpPr>
          <p:cNvPr id="52255" name="Text Box 154"/>
          <p:cNvSpPr txBox="1">
            <a:spLocks noChangeArrowheads="1"/>
          </p:cNvSpPr>
          <p:nvPr/>
        </p:nvSpPr>
        <p:spPr bwMode="auto">
          <a:xfrm>
            <a:off x="7620000" y="2949575"/>
            <a:ext cx="1436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ＭＳ Ｐゴシック" charset="-128"/>
              </a:rPr>
              <a:t>概念階層</a:t>
            </a:r>
          </a:p>
          <a:p>
            <a:pPr algn="ctr" eaLnBrk="1" hangingPunct="1"/>
            <a:r>
              <a:rPr lang="ja-JP" altLang="en-US" sz="2000" b="1">
                <a:latin typeface="ＭＳ Ｐゴシック" charset="-128"/>
              </a:rPr>
              <a:t>初期モデル</a:t>
            </a:r>
          </a:p>
        </p:txBody>
      </p:sp>
      <p:sp>
        <p:nvSpPr>
          <p:cNvPr id="52256" name="Text Box 155"/>
          <p:cNvSpPr txBox="1">
            <a:spLocks noChangeArrowheads="1"/>
          </p:cNvSpPr>
          <p:nvPr/>
        </p:nvSpPr>
        <p:spPr bwMode="auto">
          <a:xfrm>
            <a:off x="3162300" y="1647825"/>
            <a:ext cx="800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ＭＳ Ｐゴシック" charset="-128"/>
              </a:rPr>
              <a:t>抽出</a:t>
            </a:r>
          </a:p>
        </p:txBody>
      </p:sp>
      <p:sp>
        <p:nvSpPr>
          <p:cNvPr id="52257" name="Text Box 156"/>
          <p:cNvSpPr txBox="1">
            <a:spLocks noChangeArrowheads="1"/>
          </p:cNvSpPr>
          <p:nvPr/>
        </p:nvSpPr>
        <p:spPr bwMode="auto">
          <a:xfrm>
            <a:off x="4951413" y="1647825"/>
            <a:ext cx="8016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ＭＳ Ｐゴシック" charset="-128"/>
              </a:rPr>
              <a:t>合成</a:t>
            </a:r>
          </a:p>
        </p:txBody>
      </p:sp>
      <p:sp>
        <p:nvSpPr>
          <p:cNvPr id="52258" name="Text Box 157"/>
          <p:cNvSpPr txBox="1">
            <a:spLocks noChangeArrowheads="1"/>
          </p:cNvSpPr>
          <p:nvPr/>
        </p:nvSpPr>
        <p:spPr bwMode="auto">
          <a:xfrm>
            <a:off x="6896100" y="1647825"/>
            <a:ext cx="800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ＭＳ Ｐゴシック" charset="-128"/>
              </a:rPr>
              <a:t>剪定</a:t>
            </a:r>
          </a:p>
        </p:txBody>
      </p:sp>
      <p:sp>
        <p:nvSpPr>
          <p:cNvPr id="44060" name="Rectangle 158"/>
          <p:cNvSpPr>
            <a:spLocks noChangeArrowheads="1"/>
          </p:cNvSpPr>
          <p:nvPr/>
        </p:nvSpPr>
        <p:spPr bwMode="auto">
          <a:xfrm>
            <a:off x="0" y="1524000"/>
            <a:ext cx="9144000" cy="23622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61" name="Text Box 159"/>
          <p:cNvSpPr txBox="1">
            <a:spLocks noChangeArrowheads="1"/>
          </p:cNvSpPr>
          <p:nvPr/>
        </p:nvSpPr>
        <p:spPr bwMode="auto">
          <a:xfrm>
            <a:off x="0" y="1057275"/>
            <a:ext cx="14128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 b="1"/>
              <a:t>階層構築</a:t>
            </a:r>
          </a:p>
        </p:txBody>
      </p:sp>
      <p:sp>
        <p:nvSpPr>
          <p:cNvPr id="52261" name="Text Box 178"/>
          <p:cNvSpPr txBox="1">
            <a:spLocks noChangeArrowheads="1"/>
          </p:cNvSpPr>
          <p:nvPr/>
        </p:nvSpPr>
        <p:spPr bwMode="auto">
          <a:xfrm>
            <a:off x="254000" y="6384925"/>
            <a:ext cx="2468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ＭＳ Ｐゴシック" charset="-128"/>
              </a:rPr>
              <a:t>概念階層初期モデル</a:t>
            </a:r>
          </a:p>
        </p:txBody>
      </p:sp>
      <p:sp>
        <p:nvSpPr>
          <p:cNvPr id="52262" name="Text Box 179"/>
          <p:cNvSpPr txBox="1">
            <a:spLocks noChangeArrowheads="1"/>
          </p:cNvSpPr>
          <p:nvPr/>
        </p:nvSpPr>
        <p:spPr bwMode="auto">
          <a:xfrm>
            <a:off x="457200" y="4800600"/>
            <a:ext cx="199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一般的な階層構造</a:t>
            </a:r>
          </a:p>
        </p:txBody>
      </p:sp>
      <p:sp>
        <p:nvSpPr>
          <p:cNvPr id="52263" name="Text Box 201"/>
          <p:cNvSpPr txBox="1">
            <a:spLocks noChangeArrowheads="1"/>
          </p:cNvSpPr>
          <p:nvPr/>
        </p:nvSpPr>
        <p:spPr bwMode="auto">
          <a:xfrm>
            <a:off x="5746750" y="6384925"/>
            <a:ext cx="33210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ＭＳ Ｐゴシック" charset="-128"/>
              </a:rPr>
              <a:t>領域オントロジーの概念階層</a:t>
            </a:r>
          </a:p>
        </p:txBody>
      </p:sp>
      <p:sp>
        <p:nvSpPr>
          <p:cNvPr id="52264" name="Text Box 238"/>
          <p:cNvSpPr txBox="1">
            <a:spLocks noChangeArrowheads="1"/>
          </p:cNvSpPr>
          <p:nvPr/>
        </p:nvSpPr>
        <p:spPr bwMode="auto">
          <a:xfrm>
            <a:off x="3429000" y="5410200"/>
            <a:ext cx="1828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/>
              <a:t>照合結果分析</a:t>
            </a:r>
          </a:p>
        </p:txBody>
      </p:sp>
      <p:sp>
        <p:nvSpPr>
          <p:cNvPr id="52265" name="Text Box 239"/>
          <p:cNvSpPr txBox="1">
            <a:spLocks noChangeArrowheads="1"/>
          </p:cNvSpPr>
          <p:nvPr/>
        </p:nvSpPr>
        <p:spPr bwMode="auto">
          <a:xfrm>
            <a:off x="3429000" y="5867400"/>
            <a:ext cx="1828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/>
              <a:t>剪定結果分析</a:t>
            </a:r>
          </a:p>
        </p:txBody>
      </p:sp>
      <p:sp>
        <p:nvSpPr>
          <p:cNvPr id="52266" name="Text Box 240"/>
          <p:cNvSpPr txBox="1">
            <a:spLocks noChangeArrowheads="1"/>
          </p:cNvSpPr>
          <p:nvPr/>
        </p:nvSpPr>
        <p:spPr bwMode="auto">
          <a:xfrm>
            <a:off x="3429000" y="6329363"/>
            <a:ext cx="1828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/>
              <a:t>多重継承の除去</a:t>
            </a:r>
          </a:p>
        </p:txBody>
      </p:sp>
      <p:sp>
        <p:nvSpPr>
          <p:cNvPr id="44084" name="AutoShape 241"/>
          <p:cNvSpPr>
            <a:spLocks noChangeArrowheads="1"/>
          </p:cNvSpPr>
          <p:nvPr/>
        </p:nvSpPr>
        <p:spPr bwMode="auto">
          <a:xfrm>
            <a:off x="2362200" y="561975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85" name="AutoShape 242"/>
          <p:cNvSpPr>
            <a:spLocks noChangeArrowheads="1"/>
          </p:cNvSpPr>
          <p:nvPr/>
        </p:nvSpPr>
        <p:spPr bwMode="auto">
          <a:xfrm>
            <a:off x="5791200" y="561975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69" name="Text Box 243"/>
          <p:cNvSpPr txBox="1">
            <a:spLocks noChangeArrowheads="1"/>
          </p:cNvSpPr>
          <p:nvPr/>
        </p:nvSpPr>
        <p:spPr bwMode="auto">
          <a:xfrm>
            <a:off x="5995988" y="4814888"/>
            <a:ext cx="2614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領域に特化した階層構造</a:t>
            </a:r>
          </a:p>
        </p:txBody>
      </p:sp>
      <p:sp>
        <p:nvSpPr>
          <p:cNvPr id="52270" name="Rectangle 246"/>
          <p:cNvSpPr>
            <a:spLocks noChangeArrowheads="1"/>
          </p:cNvSpPr>
          <p:nvPr/>
        </p:nvSpPr>
        <p:spPr bwMode="auto">
          <a:xfrm>
            <a:off x="3124200" y="4953000"/>
            <a:ext cx="2362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2271" name="Text Box 247"/>
          <p:cNvSpPr txBox="1">
            <a:spLocks noChangeArrowheads="1"/>
          </p:cNvSpPr>
          <p:nvPr/>
        </p:nvSpPr>
        <p:spPr bwMode="auto">
          <a:xfrm>
            <a:off x="3292475" y="4967288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/>
              <a:t>概念変動管理</a:t>
            </a:r>
          </a:p>
        </p:txBody>
      </p:sp>
      <p:sp>
        <p:nvSpPr>
          <p:cNvPr id="44105" name="Text Box 249"/>
          <p:cNvSpPr txBox="1">
            <a:spLocks noChangeArrowheads="1"/>
          </p:cNvSpPr>
          <p:nvPr/>
        </p:nvSpPr>
        <p:spPr bwMode="auto">
          <a:xfrm>
            <a:off x="0" y="4029075"/>
            <a:ext cx="14128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 b="1"/>
              <a:t>階層洗練</a:t>
            </a:r>
          </a:p>
        </p:txBody>
      </p:sp>
      <p:sp>
        <p:nvSpPr>
          <p:cNvPr id="52273" name="Text Box 250"/>
          <p:cNvSpPr txBox="1">
            <a:spLocks noChangeArrowheads="1"/>
          </p:cNvSpPr>
          <p:nvPr/>
        </p:nvSpPr>
        <p:spPr bwMode="auto">
          <a:xfrm>
            <a:off x="3771900" y="4581525"/>
            <a:ext cx="11049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latin typeface="ＭＳ Ｐゴシック" charset="-128"/>
              </a:rPr>
              <a:t>階層洗練</a:t>
            </a:r>
          </a:p>
        </p:txBody>
      </p:sp>
      <p:grpSp>
        <p:nvGrpSpPr>
          <p:cNvPr id="52274" name="グループ化 194"/>
          <p:cNvGrpSpPr>
            <a:grpSpLocks/>
          </p:cNvGrpSpPr>
          <p:nvPr/>
        </p:nvGrpSpPr>
        <p:grpSpPr bwMode="auto">
          <a:xfrm>
            <a:off x="5746750" y="1806575"/>
            <a:ext cx="1187450" cy="998538"/>
            <a:chOff x="5823454" y="1752600"/>
            <a:chExt cx="1186946" cy="998762"/>
          </a:xfrm>
        </p:grpSpPr>
        <p:sp>
          <p:nvSpPr>
            <p:cNvPr id="52349" name="Oval 94"/>
            <p:cNvSpPr>
              <a:spLocks noChangeArrowheads="1"/>
            </p:cNvSpPr>
            <p:nvPr/>
          </p:nvSpPr>
          <p:spPr bwMode="auto">
            <a:xfrm>
              <a:off x="6082561" y="1974616"/>
              <a:ext cx="216102" cy="83333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50" name="Oval 95"/>
            <p:cNvSpPr>
              <a:spLocks noChangeArrowheads="1"/>
            </p:cNvSpPr>
            <p:nvPr/>
          </p:nvSpPr>
          <p:spPr bwMode="auto">
            <a:xfrm>
              <a:off x="6665283" y="1974616"/>
              <a:ext cx="216102" cy="833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51" name="Oval 96"/>
            <p:cNvSpPr>
              <a:spLocks noChangeArrowheads="1"/>
            </p:cNvSpPr>
            <p:nvPr/>
          </p:nvSpPr>
          <p:spPr bwMode="auto">
            <a:xfrm>
              <a:off x="6536267" y="2436548"/>
              <a:ext cx="216102" cy="8436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188" name="Oval 97"/>
            <p:cNvSpPr>
              <a:spLocks noChangeArrowheads="1"/>
            </p:cNvSpPr>
            <p:nvPr/>
          </p:nvSpPr>
          <p:spPr bwMode="auto">
            <a:xfrm>
              <a:off x="6082107" y="2205139"/>
              <a:ext cx="215808" cy="84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89" name="Oval 98"/>
            <p:cNvSpPr>
              <a:spLocks noChangeArrowheads="1"/>
            </p:cNvSpPr>
            <p:nvPr/>
          </p:nvSpPr>
          <p:spPr bwMode="auto">
            <a:xfrm>
              <a:off x="6405820" y="2668793"/>
              <a:ext cx="215808" cy="825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98" name="Oval 107"/>
            <p:cNvSpPr>
              <a:spLocks noChangeArrowheads="1"/>
            </p:cNvSpPr>
            <p:nvPr/>
          </p:nvSpPr>
          <p:spPr bwMode="auto">
            <a:xfrm>
              <a:off x="6666059" y="2668793"/>
              <a:ext cx="215808" cy="825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2355" name="Oval 108"/>
            <p:cNvSpPr>
              <a:spLocks noChangeArrowheads="1"/>
            </p:cNvSpPr>
            <p:nvPr/>
          </p:nvSpPr>
          <p:spPr bwMode="auto">
            <a:xfrm>
              <a:off x="5823454" y="2205068"/>
              <a:ext cx="216102" cy="84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56" name="Oval 109"/>
            <p:cNvSpPr>
              <a:spLocks noChangeArrowheads="1"/>
            </p:cNvSpPr>
            <p:nvPr/>
          </p:nvSpPr>
          <p:spPr bwMode="auto">
            <a:xfrm>
              <a:off x="5824860" y="2436548"/>
              <a:ext cx="215026" cy="84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202" name="Oval 111"/>
            <p:cNvSpPr>
              <a:spLocks noChangeArrowheads="1"/>
            </p:cNvSpPr>
            <p:nvPr/>
          </p:nvSpPr>
          <p:spPr bwMode="auto">
            <a:xfrm>
              <a:off x="5823454" y="2668793"/>
              <a:ext cx="215808" cy="825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05" name="Oval 114"/>
            <p:cNvSpPr>
              <a:spLocks noChangeArrowheads="1"/>
            </p:cNvSpPr>
            <p:nvPr/>
          </p:nvSpPr>
          <p:spPr bwMode="auto">
            <a:xfrm>
              <a:off x="6794592" y="2436966"/>
              <a:ext cx="215808" cy="84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2359" name="Oval 115"/>
            <p:cNvSpPr>
              <a:spLocks noChangeArrowheads="1"/>
            </p:cNvSpPr>
            <p:nvPr/>
          </p:nvSpPr>
          <p:spPr bwMode="auto">
            <a:xfrm>
              <a:off x="6665283" y="2205068"/>
              <a:ext cx="216102" cy="8436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207" name="Oval 97"/>
            <p:cNvSpPr>
              <a:spLocks noChangeArrowheads="1"/>
            </p:cNvSpPr>
            <p:nvPr/>
          </p:nvSpPr>
          <p:spPr bwMode="auto">
            <a:xfrm>
              <a:off x="6337586" y="1752600"/>
              <a:ext cx="215808" cy="84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grpSp>
        <p:nvGrpSpPr>
          <p:cNvPr id="52275" name="グループ化 195"/>
          <p:cNvGrpSpPr>
            <a:grpSpLocks/>
          </p:cNvGrpSpPr>
          <p:nvPr/>
        </p:nvGrpSpPr>
        <p:grpSpPr bwMode="auto">
          <a:xfrm>
            <a:off x="7696200" y="1730375"/>
            <a:ext cx="1295400" cy="1200150"/>
            <a:chOff x="7772400" y="1752600"/>
            <a:chExt cx="1295400" cy="1199586"/>
          </a:xfrm>
        </p:grpSpPr>
        <p:sp>
          <p:nvSpPr>
            <p:cNvPr id="52340" name="Oval 118"/>
            <p:cNvSpPr>
              <a:spLocks noChangeArrowheads="1"/>
            </p:cNvSpPr>
            <p:nvPr/>
          </p:nvSpPr>
          <p:spPr bwMode="auto">
            <a:xfrm>
              <a:off x="7931026" y="2125181"/>
              <a:ext cx="242877" cy="13180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41" name="Oval 119"/>
            <p:cNvSpPr>
              <a:spLocks noChangeArrowheads="1"/>
            </p:cNvSpPr>
            <p:nvPr/>
          </p:nvSpPr>
          <p:spPr bwMode="auto">
            <a:xfrm>
              <a:off x="8533672" y="2456452"/>
              <a:ext cx="242877" cy="132786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170" name="Oval 120"/>
            <p:cNvSpPr>
              <a:spLocks noChangeArrowheads="1"/>
            </p:cNvSpPr>
            <p:nvPr/>
          </p:nvSpPr>
          <p:spPr bwMode="auto">
            <a:xfrm>
              <a:off x="8066088" y="2453945"/>
              <a:ext cx="242887" cy="1332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71" name="Oval 121"/>
            <p:cNvSpPr>
              <a:spLocks noChangeArrowheads="1"/>
            </p:cNvSpPr>
            <p:nvPr/>
          </p:nvSpPr>
          <p:spPr bwMode="auto">
            <a:xfrm>
              <a:off x="8386763" y="2822072"/>
              <a:ext cx="242887" cy="130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79" name="Oval 129"/>
            <p:cNvSpPr>
              <a:spLocks noChangeArrowheads="1"/>
            </p:cNvSpPr>
            <p:nvPr/>
          </p:nvSpPr>
          <p:spPr bwMode="auto">
            <a:xfrm>
              <a:off x="8678863" y="2822072"/>
              <a:ext cx="242887" cy="130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80" name="Oval 130"/>
            <p:cNvSpPr>
              <a:spLocks noChangeArrowheads="1"/>
            </p:cNvSpPr>
            <p:nvPr/>
          </p:nvSpPr>
          <p:spPr bwMode="auto">
            <a:xfrm>
              <a:off x="7772400" y="2458706"/>
              <a:ext cx="242888" cy="1332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82" name="Oval 132"/>
            <p:cNvSpPr>
              <a:spLocks noChangeArrowheads="1"/>
            </p:cNvSpPr>
            <p:nvPr/>
          </p:nvSpPr>
          <p:spPr bwMode="auto">
            <a:xfrm>
              <a:off x="8823325" y="2457119"/>
              <a:ext cx="244475" cy="1317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2347" name="Oval 133"/>
            <p:cNvSpPr>
              <a:spLocks noChangeArrowheads="1"/>
            </p:cNvSpPr>
            <p:nvPr/>
          </p:nvSpPr>
          <p:spPr bwMode="auto">
            <a:xfrm>
              <a:off x="8678794" y="2094488"/>
              <a:ext cx="242877" cy="13180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184" name="Oval 120"/>
            <p:cNvSpPr>
              <a:spLocks noChangeArrowheads="1"/>
            </p:cNvSpPr>
            <p:nvPr/>
          </p:nvSpPr>
          <p:spPr bwMode="auto">
            <a:xfrm>
              <a:off x="8305800" y="1752600"/>
              <a:ext cx="242888" cy="1332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46157" name="Oval 15"/>
          <p:cNvSpPr>
            <a:spLocks noChangeArrowheads="1"/>
          </p:cNvSpPr>
          <p:nvPr/>
        </p:nvSpPr>
        <p:spPr bwMode="auto">
          <a:xfrm>
            <a:off x="1066800" y="26622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158" name="Oval 15"/>
          <p:cNvSpPr>
            <a:spLocks noChangeArrowheads="1"/>
          </p:cNvSpPr>
          <p:nvPr/>
        </p:nvSpPr>
        <p:spPr bwMode="auto">
          <a:xfrm>
            <a:off x="1000125" y="22050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159" name="Oval 15"/>
          <p:cNvSpPr>
            <a:spLocks noChangeArrowheads="1"/>
          </p:cNvSpPr>
          <p:nvPr/>
        </p:nvSpPr>
        <p:spPr bwMode="auto">
          <a:xfrm>
            <a:off x="228600" y="2438400"/>
            <a:ext cx="142875" cy="809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114" name="Rectangle 133"/>
          <p:cNvSpPr>
            <a:spLocks noChangeArrowheads="1"/>
          </p:cNvSpPr>
          <p:nvPr/>
        </p:nvSpPr>
        <p:spPr bwMode="auto">
          <a:xfrm>
            <a:off x="5448300" y="381000"/>
            <a:ext cx="36957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80" name="Rectangle 132"/>
          <p:cNvSpPr>
            <a:spLocks noChangeArrowheads="1"/>
          </p:cNvSpPr>
          <p:nvPr/>
        </p:nvSpPr>
        <p:spPr bwMode="auto">
          <a:xfrm>
            <a:off x="6096000" y="1001713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latin typeface="ＭＳ Ｐゴシック" charset="-128"/>
              </a:rPr>
              <a:t>不要中間ノード</a:t>
            </a:r>
          </a:p>
        </p:txBody>
      </p:sp>
      <p:sp>
        <p:nvSpPr>
          <p:cNvPr id="46163" name="Oval 134"/>
          <p:cNvSpPr>
            <a:spLocks noChangeArrowheads="1"/>
          </p:cNvSpPr>
          <p:nvPr/>
        </p:nvSpPr>
        <p:spPr bwMode="auto">
          <a:xfrm>
            <a:off x="5562600" y="530225"/>
            <a:ext cx="461963" cy="1555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82" name="Rectangle 135"/>
          <p:cNvSpPr>
            <a:spLocks noChangeArrowheads="1"/>
          </p:cNvSpPr>
          <p:nvPr/>
        </p:nvSpPr>
        <p:spPr bwMode="auto">
          <a:xfrm>
            <a:off x="6099175" y="381000"/>
            <a:ext cx="235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latin typeface="ＭＳ Ｐゴシック" charset="-128"/>
              </a:rPr>
              <a:t>入力概念ノード</a:t>
            </a:r>
          </a:p>
        </p:txBody>
      </p:sp>
      <p:sp>
        <p:nvSpPr>
          <p:cNvPr id="52283" name="Rectangle 136"/>
          <p:cNvSpPr>
            <a:spLocks noChangeArrowheads="1"/>
          </p:cNvSpPr>
          <p:nvPr/>
        </p:nvSpPr>
        <p:spPr bwMode="auto">
          <a:xfrm>
            <a:off x="6096000" y="685800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ＭＳ Ｐゴシック" charset="-128"/>
              </a:rPr>
              <a:t>SIN (a Salient Internal Nodes)</a:t>
            </a:r>
          </a:p>
        </p:txBody>
      </p:sp>
      <p:sp>
        <p:nvSpPr>
          <p:cNvPr id="52284" name="Oval 137"/>
          <p:cNvSpPr>
            <a:spLocks noChangeArrowheads="1"/>
          </p:cNvSpPr>
          <p:nvPr/>
        </p:nvSpPr>
        <p:spPr bwMode="auto">
          <a:xfrm>
            <a:off x="5562600" y="1143000"/>
            <a:ext cx="457200" cy="152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2285" name="Oval 138"/>
          <p:cNvSpPr>
            <a:spLocks noChangeArrowheads="1"/>
          </p:cNvSpPr>
          <p:nvPr/>
        </p:nvSpPr>
        <p:spPr bwMode="auto">
          <a:xfrm>
            <a:off x="5562600" y="815975"/>
            <a:ext cx="454025" cy="174625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cxnSp>
        <p:nvCxnSpPr>
          <p:cNvPr id="52286" name="AutoShape 24"/>
          <p:cNvCxnSpPr>
            <a:cxnSpLocks noChangeShapeType="1"/>
            <a:stCxn id="52356" idx="4"/>
            <a:endCxn id="46202" idx="0"/>
          </p:cNvCxnSpPr>
          <p:nvPr/>
        </p:nvCxnSpPr>
        <p:spPr bwMode="auto">
          <a:xfrm rot="5400000">
            <a:off x="5781675" y="2647950"/>
            <a:ext cx="14763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87" name="AutoShape 24"/>
          <p:cNvCxnSpPr>
            <a:cxnSpLocks noChangeShapeType="1"/>
            <a:stCxn id="52355" idx="4"/>
            <a:endCxn id="52356" idx="0"/>
          </p:cNvCxnSpPr>
          <p:nvPr/>
        </p:nvCxnSpPr>
        <p:spPr bwMode="auto">
          <a:xfrm rot="16200000" flipH="1">
            <a:off x="5781675" y="2416175"/>
            <a:ext cx="14763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88" name="AutoShape 24"/>
          <p:cNvCxnSpPr>
            <a:cxnSpLocks noChangeShapeType="1"/>
            <a:stCxn id="52349" idx="3"/>
            <a:endCxn id="52355" idx="0"/>
          </p:cNvCxnSpPr>
          <p:nvPr/>
        </p:nvCxnSpPr>
        <p:spPr bwMode="auto">
          <a:xfrm rot="5400000">
            <a:off x="5866607" y="2088356"/>
            <a:ext cx="158750" cy="182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89" name="AutoShape 24"/>
          <p:cNvCxnSpPr>
            <a:cxnSpLocks noChangeShapeType="1"/>
            <a:stCxn id="52349" idx="4"/>
            <a:endCxn id="46188" idx="0"/>
          </p:cNvCxnSpPr>
          <p:nvPr/>
        </p:nvCxnSpPr>
        <p:spPr bwMode="auto">
          <a:xfrm rot="5400000">
            <a:off x="6041232" y="2185194"/>
            <a:ext cx="14605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0" name="AutoShape 24"/>
          <p:cNvCxnSpPr>
            <a:cxnSpLocks noChangeShapeType="1"/>
            <a:stCxn id="52351" idx="4"/>
            <a:endCxn id="46189" idx="0"/>
          </p:cNvCxnSpPr>
          <p:nvPr/>
        </p:nvCxnSpPr>
        <p:spPr bwMode="auto">
          <a:xfrm rot="5400000">
            <a:off x="6428582" y="2583656"/>
            <a:ext cx="147638" cy="130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1" name="AutoShape 24"/>
          <p:cNvCxnSpPr>
            <a:cxnSpLocks noChangeShapeType="1"/>
            <a:stCxn id="52351" idx="4"/>
            <a:endCxn id="46198" idx="0"/>
          </p:cNvCxnSpPr>
          <p:nvPr/>
        </p:nvCxnSpPr>
        <p:spPr bwMode="auto">
          <a:xfrm rot="16200000" flipH="1">
            <a:off x="6558757" y="2583656"/>
            <a:ext cx="147638" cy="130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2" name="AutoShape 24"/>
          <p:cNvCxnSpPr>
            <a:cxnSpLocks noChangeShapeType="1"/>
            <a:stCxn id="52359" idx="4"/>
            <a:endCxn id="52351" idx="0"/>
          </p:cNvCxnSpPr>
          <p:nvPr/>
        </p:nvCxnSpPr>
        <p:spPr bwMode="auto">
          <a:xfrm rot="5400000">
            <a:off x="6558757" y="2351881"/>
            <a:ext cx="147638" cy="130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3" name="AutoShape 24"/>
          <p:cNvCxnSpPr>
            <a:cxnSpLocks noChangeShapeType="1"/>
            <a:stCxn id="52359" idx="4"/>
            <a:endCxn id="46205" idx="0"/>
          </p:cNvCxnSpPr>
          <p:nvPr/>
        </p:nvCxnSpPr>
        <p:spPr bwMode="auto">
          <a:xfrm rot="16200000" flipH="1">
            <a:off x="6688138" y="2352675"/>
            <a:ext cx="147638" cy="128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4" name="AutoShape 24"/>
          <p:cNvCxnSpPr>
            <a:cxnSpLocks noChangeShapeType="1"/>
            <a:stCxn id="52350" idx="4"/>
            <a:endCxn id="52359" idx="0"/>
          </p:cNvCxnSpPr>
          <p:nvPr/>
        </p:nvCxnSpPr>
        <p:spPr bwMode="auto">
          <a:xfrm rot="5400000">
            <a:off x="6623844" y="2185194"/>
            <a:ext cx="14605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5" name="AutoShape 24"/>
          <p:cNvCxnSpPr>
            <a:cxnSpLocks noChangeShapeType="1"/>
            <a:stCxn id="46207" idx="4"/>
            <a:endCxn id="52349" idx="0"/>
          </p:cNvCxnSpPr>
          <p:nvPr/>
        </p:nvCxnSpPr>
        <p:spPr bwMode="auto">
          <a:xfrm rot="5400000">
            <a:off x="6172994" y="1832769"/>
            <a:ext cx="138112" cy="254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6" name="AutoShape 24"/>
          <p:cNvCxnSpPr>
            <a:cxnSpLocks noChangeShapeType="1"/>
            <a:stCxn id="46207" idx="4"/>
            <a:endCxn id="52350" idx="0"/>
          </p:cNvCxnSpPr>
          <p:nvPr/>
        </p:nvCxnSpPr>
        <p:spPr bwMode="auto">
          <a:xfrm rot="16200000" flipH="1">
            <a:off x="6464301" y="1795462"/>
            <a:ext cx="138112" cy="3286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7" name="AutoShape 24"/>
          <p:cNvCxnSpPr>
            <a:cxnSpLocks noChangeShapeType="1"/>
            <a:stCxn id="52340" idx="4"/>
            <a:endCxn id="46180" idx="0"/>
          </p:cNvCxnSpPr>
          <p:nvPr/>
        </p:nvCxnSpPr>
        <p:spPr bwMode="auto">
          <a:xfrm rot="5400000">
            <a:off x="7795418" y="2256632"/>
            <a:ext cx="201613" cy="158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8" name="AutoShape 24"/>
          <p:cNvCxnSpPr>
            <a:cxnSpLocks noChangeShapeType="1"/>
            <a:stCxn id="52340" idx="4"/>
            <a:endCxn id="46170" idx="0"/>
          </p:cNvCxnSpPr>
          <p:nvPr/>
        </p:nvCxnSpPr>
        <p:spPr bwMode="auto">
          <a:xfrm rot="16200000" flipH="1">
            <a:off x="7944644" y="2266156"/>
            <a:ext cx="196850" cy="134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9" name="AutoShape 24"/>
          <p:cNvCxnSpPr>
            <a:cxnSpLocks noChangeShapeType="1"/>
            <a:stCxn id="52341" idx="4"/>
            <a:endCxn id="46171" idx="0"/>
          </p:cNvCxnSpPr>
          <p:nvPr/>
        </p:nvCxnSpPr>
        <p:spPr bwMode="auto">
          <a:xfrm rot="5400000">
            <a:off x="8389144" y="2610644"/>
            <a:ext cx="233362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0" name="AutoShape 24"/>
          <p:cNvCxnSpPr>
            <a:cxnSpLocks noChangeShapeType="1"/>
            <a:stCxn id="52341" idx="4"/>
            <a:endCxn id="46179" idx="0"/>
          </p:cNvCxnSpPr>
          <p:nvPr/>
        </p:nvCxnSpPr>
        <p:spPr bwMode="auto">
          <a:xfrm rot="16200000" flipH="1">
            <a:off x="8534401" y="2611437"/>
            <a:ext cx="233362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1" name="AutoShape 24"/>
          <p:cNvCxnSpPr>
            <a:cxnSpLocks noChangeShapeType="1"/>
            <a:stCxn id="52347" idx="4"/>
            <a:endCxn id="52341" idx="0"/>
          </p:cNvCxnSpPr>
          <p:nvPr/>
        </p:nvCxnSpPr>
        <p:spPr bwMode="auto">
          <a:xfrm rot="5400000">
            <a:off x="8535988" y="2247900"/>
            <a:ext cx="230187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2" name="AutoShape 24"/>
          <p:cNvCxnSpPr>
            <a:cxnSpLocks noChangeShapeType="1"/>
            <a:stCxn id="52347" idx="4"/>
            <a:endCxn id="46182" idx="0"/>
          </p:cNvCxnSpPr>
          <p:nvPr/>
        </p:nvCxnSpPr>
        <p:spPr bwMode="auto">
          <a:xfrm rot="16200000" flipH="1">
            <a:off x="8681244" y="2247107"/>
            <a:ext cx="230187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3" name="AutoShape 24"/>
          <p:cNvCxnSpPr>
            <a:cxnSpLocks noChangeShapeType="1"/>
            <a:stCxn id="46184" idx="4"/>
            <a:endCxn id="52340" idx="0"/>
          </p:cNvCxnSpPr>
          <p:nvPr/>
        </p:nvCxnSpPr>
        <p:spPr bwMode="auto">
          <a:xfrm rot="5400000">
            <a:off x="8043068" y="1796257"/>
            <a:ext cx="239713" cy="374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4" name="AutoShape 24"/>
          <p:cNvCxnSpPr>
            <a:cxnSpLocks noChangeShapeType="1"/>
            <a:stCxn id="46184" idx="4"/>
            <a:endCxn id="52347" idx="0"/>
          </p:cNvCxnSpPr>
          <p:nvPr/>
        </p:nvCxnSpPr>
        <p:spPr bwMode="auto">
          <a:xfrm rot="16200000" flipH="1">
            <a:off x="8432800" y="1781175"/>
            <a:ext cx="207963" cy="3730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305" name="グループ化 296"/>
          <p:cNvGrpSpPr>
            <a:grpSpLocks/>
          </p:cNvGrpSpPr>
          <p:nvPr/>
        </p:nvGrpSpPr>
        <p:grpSpPr bwMode="auto">
          <a:xfrm>
            <a:off x="762000" y="5181600"/>
            <a:ext cx="1295400" cy="1200150"/>
            <a:chOff x="1981200" y="3981450"/>
            <a:chExt cx="1295400" cy="1200150"/>
          </a:xfrm>
        </p:grpSpPr>
        <p:grpSp>
          <p:nvGrpSpPr>
            <p:cNvPr id="52322" name="グループ化 195"/>
            <p:cNvGrpSpPr>
              <a:grpSpLocks/>
            </p:cNvGrpSpPr>
            <p:nvPr/>
          </p:nvGrpSpPr>
          <p:grpSpPr bwMode="auto">
            <a:xfrm>
              <a:off x="1981200" y="3981450"/>
              <a:ext cx="1295400" cy="1200150"/>
              <a:chOff x="7772400" y="1752600"/>
              <a:chExt cx="1295400" cy="1199586"/>
            </a:xfrm>
          </p:grpSpPr>
          <p:sp>
            <p:nvSpPr>
              <p:cNvPr id="52331" name="Oval 118"/>
              <p:cNvSpPr>
                <a:spLocks noChangeArrowheads="1"/>
              </p:cNvSpPr>
              <p:nvPr/>
            </p:nvSpPr>
            <p:spPr bwMode="auto">
              <a:xfrm>
                <a:off x="7931026" y="2125181"/>
                <a:ext cx="242877" cy="131802"/>
              </a:xfrm>
              <a:prstGeom prst="ellipse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32" name="Oval 119"/>
              <p:cNvSpPr>
                <a:spLocks noChangeArrowheads="1"/>
              </p:cNvSpPr>
              <p:nvPr/>
            </p:nvSpPr>
            <p:spPr bwMode="auto">
              <a:xfrm>
                <a:off x="8533672" y="2456452"/>
                <a:ext cx="242877" cy="132786"/>
              </a:xfrm>
              <a:prstGeom prst="ellipse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282" name="Oval 120"/>
              <p:cNvSpPr>
                <a:spLocks noChangeArrowheads="1"/>
              </p:cNvSpPr>
              <p:nvPr/>
            </p:nvSpPr>
            <p:spPr bwMode="auto">
              <a:xfrm>
                <a:off x="8066088" y="2453945"/>
                <a:ext cx="242887" cy="13328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3" name="Oval 121"/>
              <p:cNvSpPr>
                <a:spLocks noChangeArrowheads="1"/>
              </p:cNvSpPr>
              <p:nvPr/>
            </p:nvSpPr>
            <p:spPr bwMode="auto">
              <a:xfrm>
                <a:off x="8386763" y="2822072"/>
                <a:ext cx="242887" cy="1301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4" name="Oval 129"/>
              <p:cNvSpPr>
                <a:spLocks noChangeArrowheads="1"/>
              </p:cNvSpPr>
              <p:nvPr/>
            </p:nvSpPr>
            <p:spPr bwMode="auto">
              <a:xfrm>
                <a:off x="8678863" y="2822072"/>
                <a:ext cx="242887" cy="1301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5" name="Oval 130"/>
              <p:cNvSpPr>
                <a:spLocks noChangeArrowheads="1"/>
              </p:cNvSpPr>
              <p:nvPr/>
            </p:nvSpPr>
            <p:spPr bwMode="auto">
              <a:xfrm>
                <a:off x="7772400" y="2458706"/>
                <a:ext cx="242888" cy="13328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6" name="Oval 132"/>
              <p:cNvSpPr>
                <a:spLocks noChangeArrowheads="1"/>
              </p:cNvSpPr>
              <p:nvPr/>
            </p:nvSpPr>
            <p:spPr bwMode="auto">
              <a:xfrm>
                <a:off x="8823325" y="2457119"/>
                <a:ext cx="244475" cy="1317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338" name="Oval 133"/>
              <p:cNvSpPr>
                <a:spLocks noChangeArrowheads="1"/>
              </p:cNvSpPr>
              <p:nvPr/>
            </p:nvSpPr>
            <p:spPr bwMode="auto">
              <a:xfrm>
                <a:off x="8678794" y="2094488"/>
                <a:ext cx="242877" cy="131802"/>
              </a:xfrm>
              <a:prstGeom prst="ellipse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288" name="Oval 120"/>
              <p:cNvSpPr>
                <a:spLocks noChangeArrowheads="1"/>
              </p:cNvSpPr>
              <p:nvPr/>
            </p:nvSpPr>
            <p:spPr bwMode="auto">
              <a:xfrm>
                <a:off x="8305800" y="1752600"/>
                <a:ext cx="242888" cy="13328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cxnSp>
          <p:nvCxnSpPr>
            <p:cNvPr id="52323" name="AutoShape 24"/>
            <p:cNvCxnSpPr>
              <a:cxnSpLocks noChangeShapeType="1"/>
            </p:cNvCxnSpPr>
            <p:nvPr/>
          </p:nvCxnSpPr>
          <p:spPr bwMode="auto">
            <a:xfrm rot="5400000">
              <a:off x="2080695" y="4508014"/>
              <a:ext cx="202515" cy="1586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4" name="AutoShape 24"/>
            <p:cNvCxnSpPr>
              <a:cxnSpLocks noChangeShapeType="1"/>
            </p:cNvCxnSpPr>
            <p:nvPr/>
          </p:nvCxnSpPr>
          <p:spPr bwMode="auto">
            <a:xfrm rot="16200000" flipH="1">
              <a:off x="2229788" y="4517547"/>
              <a:ext cx="197595" cy="1346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5" name="AutoShape 24"/>
            <p:cNvCxnSpPr>
              <a:cxnSpLocks noChangeShapeType="1"/>
            </p:cNvCxnSpPr>
            <p:nvPr/>
          </p:nvCxnSpPr>
          <p:spPr bwMode="auto">
            <a:xfrm rot="5400000">
              <a:off x="2674476" y="4861284"/>
              <a:ext cx="232238" cy="1466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6" name="AutoShape 24"/>
            <p:cNvCxnSpPr>
              <a:cxnSpLocks noChangeShapeType="1"/>
            </p:cNvCxnSpPr>
            <p:nvPr/>
          </p:nvCxnSpPr>
          <p:spPr bwMode="auto">
            <a:xfrm rot="16200000" flipH="1">
              <a:off x="2820353" y="4862039"/>
              <a:ext cx="232238" cy="1451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7" name="AutoShape 24"/>
            <p:cNvCxnSpPr>
              <a:cxnSpLocks noChangeShapeType="1"/>
            </p:cNvCxnSpPr>
            <p:nvPr/>
          </p:nvCxnSpPr>
          <p:spPr bwMode="auto">
            <a:xfrm rot="5400000">
              <a:off x="2821337" y="4497937"/>
              <a:ext cx="230270" cy="1451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8" name="AutoShape 24"/>
            <p:cNvCxnSpPr>
              <a:cxnSpLocks noChangeShapeType="1"/>
            </p:cNvCxnSpPr>
            <p:nvPr/>
          </p:nvCxnSpPr>
          <p:spPr bwMode="auto">
            <a:xfrm rot="16200000" flipH="1">
              <a:off x="2966710" y="4497685"/>
              <a:ext cx="230270" cy="1456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9" name="AutoShape 24"/>
            <p:cNvCxnSpPr>
              <a:cxnSpLocks noChangeShapeType="1"/>
            </p:cNvCxnSpPr>
            <p:nvPr/>
          </p:nvCxnSpPr>
          <p:spPr bwMode="auto">
            <a:xfrm rot="5400000">
              <a:off x="2328698" y="4046865"/>
              <a:ext cx="239908" cy="3747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0" name="AutoShape 24"/>
            <p:cNvCxnSpPr>
              <a:cxnSpLocks noChangeShapeType="1"/>
            </p:cNvCxnSpPr>
            <p:nvPr/>
          </p:nvCxnSpPr>
          <p:spPr bwMode="auto">
            <a:xfrm rot="16200000" flipH="1">
              <a:off x="2717936" y="4032401"/>
              <a:ext cx="209201" cy="3729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306" name="グループ化 195"/>
          <p:cNvGrpSpPr>
            <a:grpSpLocks/>
          </p:cNvGrpSpPr>
          <p:nvPr/>
        </p:nvGrpSpPr>
        <p:grpSpPr bwMode="auto">
          <a:xfrm>
            <a:off x="6626225" y="5332413"/>
            <a:ext cx="1427163" cy="839787"/>
            <a:chOff x="7633177" y="1752600"/>
            <a:chExt cx="1426701" cy="838605"/>
          </a:xfrm>
        </p:grpSpPr>
        <p:sp>
          <p:nvSpPr>
            <p:cNvPr id="52314" name="Oval 118"/>
            <p:cNvSpPr>
              <a:spLocks noChangeArrowheads="1"/>
            </p:cNvSpPr>
            <p:nvPr/>
          </p:nvSpPr>
          <p:spPr bwMode="auto">
            <a:xfrm>
              <a:off x="7791803" y="2125181"/>
              <a:ext cx="242877" cy="13180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10" name="Oval 120"/>
            <p:cNvSpPr>
              <a:spLocks noChangeArrowheads="1"/>
            </p:cNvSpPr>
            <p:nvPr/>
          </p:nvSpPr>
          <p:spPr bwMode="auto">
            <a:xfrm>
              <a:off x="7926770" y="2454872"/>
              <a:ext cx="242808" cy="1331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11" name="Oval 121"/>
            <p:cNvSpPr>
              <a:spLocks noChangeArrowheads="1"/>
            </p:cNvSpPr>
            <p:nvPr/>
          </p:nvSpPr>
          <p:spPr bwMode="auto">
            <a:xfrm>
              <a:off x="8306059" y="2459628"/>
              <a:ext cx="241222" cy="1315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12" name="Oval 129"/>
            <p:cNvSpPr>
              <a:spLocks noChangeArrowheads="1"/>
            </p:cNvSpPr>
            <p:nvPr/>
          </p:nvSpPr>
          <p:spPr bwMode="auto">
            <a:xfrm>
              <a:off x="8306059" y="2133064"/>
              <a:ext cx="242809" cy="1315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13" name="Oval 130"/>
            <p:cNvSpPr>
              <a:spLocks noChangeArrowheads="1"/>
            </p:cNvSpPr>
            <p:nvPr/>
          </p:nvSpPr>
          <p:spPr bwMode="auto">
            <a:xfrm>
              <a:off x="7633177" y="2459628"/>
              <a:ext cx="242809" cy="1315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14" name="Oval 132"/>
            <p:cNvSpPr>
              <a:spLocks noChangeArrowheads="1"/>
            </p:cNvSpPr>
            <p:nvPr/>
          </p:nvSpPr>
          <p:spPr bwMode="auto">
            <a:xfrm>
              <a:off x="8815482" y="2456458"/>
              <a:ext cx="244396" cy="1331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2320" name="Oval 133"/>
            <p:cNvSpPr>
              <a:spLocks noChangeArrowheads="1"/>
            </p:cNvSpPr>
            <p:nvPr/>
          </p:nvSpPr>
          <p:spPr bwMode="auto">
            <a:xfrm>
              <a:off x="8807352" y="2128592"/>
              <a:ext cx="242877" cy="13180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16" name="Oval 120"/>
            <p:cNvSpPr>
              <a:spLocks noChangeArrowheads="1"/>
            </p:cNvSpPr>
            <p:nvPr/>
          </p:nvSpPr>
          <p:spPr bwMode="auto">
            <a:xfrm>
              <a:off x="8306059" y="1752600"/>
              <a:ext cx="242809" cy="1331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cxnSp>
        <p:nvCxnSpPr>
          <p:cNvPr id="52307" name="AutoShape 24"/>
          <p:cNvCxnSpPr>
            <a:cxnSpLocks noChangeShapeType="1"/>
            <a:endCxn id="313" idx="0"/>
          </p:cNvCxnSpPr>
          <p:nvPr/>
        </p:nvCxnSpPr>
        <p:spPr bwMode="auto">
          <a:xfrm rot="5400000">
            <a:off x="6726238" y="5859463"/>
            <a:ext cx="203200" cy="158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8" name="AutoShape 24"/>
          <p:cNvCxnSpPr>
            <a:cxnSpLocks noChangeShapeType="1"/>
            <a:stCxn id="52314" idx="4"/>
            <a:endCxn id="310" idx="0"/>
          </p:cNvCxnSpPr>
          <p:nvPr/>
        </p:nvCxnSpPr>
        <p:spPr bwMode="auto">
          <a:xfrm rot="16200000" flipH="1">
            <a:off x="6875463" y="5868988"/>
            <a:ext cx="198437" cy="134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9" name="AutoShape 24"/>
          <p:cNvCxnSpPr>
            <a:cxnSpLocks noChangeShapeType="1"/>
          </p:cNvCxnSpPr>
          <p:nvPr/>
        </p:nvCxnSpPr>
        <p:spPr bwMode="auto">
          <a:xfrm rot="5400000">
            <a:off x="7322343" y="5942807"/>
            <a:ext cx="1952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10" name="AutoShape 24"/>
          <p:cNvCxnSpPr>
            <a:cxnSpLocks noChangeShapeType="1"/>
          </p:cNvCxnSpPr>
          <p:nvPr/>
        </p:nvCxnSpPr>
        <p:spPr bwMode="auto">
          <a:xfrm rot="5400000">
            <a:off x="7296944" y="5590381"/>
            <a:ext cx="24765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11" name="AutoShape 24"/>
          <p:cNvCxnSpPr>
            <a:cxnSpLocks noChangeShapeType="1"/>
            <a:stCxn id="52320" idx="4"/>
            <a:endCxn id="314" idx="0"/>
          </p:cNvCxnSpPr>
          <p:nvPr/>
        </p:nvCxnSpPr>
        <p:spPr bwMode="auto">
          <a:xfrm rot="16200000" flipH="1">
            <a:off x="7828756" y="5934869"/>
            <a:ext cx="1952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12" name="AutoShape 24"/>
          <p:cNvCxnSpPr>
            <a:cxnSpLocks noChangeShapeType="1"/>
            <a:stCxn id="316" idx="3"/>
            <a:endCxn id="52314" idx="0"/>
          </p:cNvCxnSpPr>
          <p:nvPr/>
        </p:nvCxnSpPr>
        <p:spPr bwMode="auto">
          <a:xfrm rot="5400000">
            <a:off x="6991351" y="5362575"/>
            <a:ext cx="258762" cy="4270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13" name="AutoShape 24"/>
          <p:cNvCxnSpPr>
            <a:cxnSpLocks noChangeShapeType="1"/>
            <a:stCxn id="316" idx="5"/>
            <a:endCxn id="52320" idx="0"/>
          </p:cNvCxnSpPr>
          <p:nvPr/>
        </p:nvCxnSpPr>
        <p:spPr bwMode="auto">
          <a:xfrm rot="16200000" flipH="1">
            <a:off x="7583488" y="5370513"/>
            <a:ext cx="261937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152400" y="2286000"/>
            <a:ext cx="1630363" cy="147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dirty="0"/>
              <a:t>ゲージ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レーダー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ゲージ情報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レーダー情報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モデル情報</a:t>
            </a:r>
          </a:p>
        </p:txBody>
      </p:sp>
      <p:sp>
        <p:nvSpPr>
          <p:cNvPr id="53251" name="テキスト ボックス 4"/>
          <p:cNvSpPr txBox="1">
            <a:spLocks noChangeArrowheads="1"/>
          </p:cNvSpPr>
          <p:nvPr/>
        </p:nvSpPr>
        <p:spPr bwMode="auto">
          <a:xfrm>
            <a:off x="304800" y="38100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b="1"/>
              <a:t>入力語集合</a:t>
            </a:r>
          </a:p>
        </p:txBody>
      </p:sp>
      <p:sp>
        <p:nvSpPr>
          <p:cNvPr id="53252" name="テキスト ボックス 25"/>
          <p:cNvSpPr txBox="1">
            <a:spLocks noChangeArrowheads="1"/>
          </p:cNvSpPr>
          <p:nvPr/>
        </p:nvSpPr>
        <p:spPr bwMode="auto">
          <a:xfrm>
            <a:off x="2667000" y="3733800"/>
            <a:ext cx="1811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完全照合概念の</a:t>
            </a:r>
            <a:endParaRPr lang="en-US" altLang="ja-JP" b="1"/>
          </a:p>
          <a:p>
            <a:pPr algn="ctr" eaLnBrk="1" hangingPunct="1"/>
            <a:r>
              <a:rPr lang="ja-JP" altLang="en-US" b="1"/>
              <a:t>概念階層</a:t>
            </a:r>
          </a:p>
        </p:txBody>
      </p:sp>
      <p:sp>
        <p:nvSpPr>
          <p:cNvPr id="53253" name="テキスト ボックス 64"/>
          <p:cNvSpPr txBox="1">
            <a:spLocks noChangeArrowheads="1"/>
          </p:cNvSpPr>
          <p:nvPr/>
        </p:nvSpPr>
        <p:spPr bwMode="auto">
          <a:xfrm>
            <a:off x="5208588" y="5334000"/>
            <a:ext cx="2741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部分照合概念の概念階層</a:t>
            </a:r>
            <a:endParaRPr lang="en-US" altLang="ja-JP" b="1"/>
          </a:p>
          <a:p>
            <a:pPr algn="ctr" eaLnBrk="1" hangingPunct="1"/>
            <a:r>
              <a:rPr lang="ja-JP" altLang="en-US" b="1"/>
              <a:t>（語尾による階層化）</a:t>
            </a:r>
          </a:p>
        </p:txBody>
      </p:sp>
      <p:sp>
        <p:nvSpPr>
          <p:cNvPr id="53254" name="テキスト ボックス 65"/>
          <p:cNvSpPr txBox="1">
            <a:spLocks noChangeArrowheads="1"/>
          </p:cNvSpPr>
          <p:nvPr/>
        </p:nvSpPr>
        <p:spPr bwMode="auto">
          <a:xfrm>
            <a:off x="1828800" y="17526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名詞的概念</a:t>
            </a:r>
          </a:p>
        </p:txBody>
      </p:sp>
      <p:sp>
        <p:nvSpPr>
          <p:cNvPr id="53255" name="テキスト ボックス 66"/>
          <p:cNvSpPr txBox="1">
            <a:spLocks noChangeArrowheads="1"/>
          </p:cNvSpPr>
          <p:nvPr/>
        </p:nvSpPr>
        <p:spPr bwMode="auto">
          <a:xfrm>
            <a:off x="2590800" y="21336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具体物</a:t>
            </a:r>
          </a:p>
        </p:txBody>
      </p:sp>
      <p:sp>
        <p:nvSpPr>
          <p:cNvPr id="53256" name="テキスト ボックス 67"/>
          <p:cNvSpPr txBox="1">
            <a:spLocks noChangeArrowheads="1"/>
          </p:cNvSpPr>
          <p:nvPr/>
        </p:nvSpPr>
        <p:spPr bwMode="auto">
          <a:xfrm>
            <a:off x="3124200" y="25146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計器</a:t>
            </a:r>
          </a:p>
        </p:txBody>
      </p:sp>
      <p:sp>
        <p:nvSpPr>
          <p:cNvPr id="53257" name="テキスト ボックス 68"/>
          <p:cNvSpPr txBox="1">
            <a:spLocks noChangeArrowheads="1"/>
          </p:cNvSpPr>
          <p:nvPr/>
        </p:nvSpPr>
        <p:spPr bwMode="auto">
          <a:xfrm>
            <a:off x="3586163" y="2895600"/>
            <a:ext cx="83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</a:t>
            </a:r>
          </a:p>
        </p:txBody>
      </p:sp>
      <p:sp>
        <p:nvSpPr>
          <p:cNvPr id="53258" name="テキスト ボックス 69"/>
          <p:cNvSpPr txBox="1">
            <a:spLocks noChangeArrowheads="1"/>
          </p:cNvSpPr>
          <p:nvPr/>
        </p:nvSpPr>
        <p:spPr bwMode="auto">
          <a:xfrm>
            <a:off x="3609975" y="3276600"/>
            <a:ext cx="103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</a:t>
            </a:r>
          </a:p>
        </p:txBody>
      </p:sp>
      <p:cxnSp>
        <p:nvCxnSpPr>
          <p:cNvPr id="72" name="図形 71"/>
          <p:cNvCxnSpPr>
            <a:stCxn id="53254" idx="2"/>
            <a:endCxn id="53255" idx="1"/>
          </p:cNvCxnSpPr>
          <p:nvPr/>
        </p:nvCxnSpPr>
        <p:spPr>
          <a:xfrm rot="16200000" flipH="1">
            <a:off x="2447132" y="2174081"/>
            <a:ext cx="195262" cy="9207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図形 72"/>
          <p:cNvCxnSpPr>
            <a:stCxn id="53255" idx="2"/>
            <a:endCxn id="53256" idx="1"/>
          </p:cNvCxnSpPr>
          <p:nvPr/>
        </p:nvCxnSpPr>
        <p:spPr>
          <a:xfrm rot="16200000" flipH="1">
            <a:off x="2978944" y="2553494"/>
            <a:ext cx="195262" cy="952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図形 75"/>
          <p:cNvCxnSpPr>
            <a:stCxn id="53256" idx="2"/>
            <a:endCxn id="53257" idx="1"/>
          </p:cNvCxnSpPr>
          <p:nvPr/>
        </p:nvCxnSpPr>
        <p:spPr>
          <a:xfrm rot="16200000" flipH="1">
            <a:off x="3419476" y="2913062"/>
            <a:ext cx="195262" cy="13811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図形 78"/>
          <p:cNvCxnSpPr>
            <a:stCxn id="53256" idx="2"/>
            <a:endCxn id="53258" idx="1"/>
          </p:cNvCxnSpPr>
          <p:nvPr/>
        </p:nvCxnSpPr>
        <p:spPr>
          <a:xfrm rot="16200000" flipH="1">
            <a:off x="3240882" y="3091656"/>
            <a:ext cx="576262" cy="16192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63" name="テキスト ボックス 80"/>
          <p:cNvSpPr txBox="1">
            <a:spLocks noChangeArrowheads="1"/>
          </p:cNvSpPr>
          <p:nvPr/>
        </p:nvSpPr>
        <p:spPr bwMode="auto">
          <a:xfrm>
            <a:off x="4008438" y="145891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名詞的概念</a:t>
            </a:r>
          </a:p>
        </p:txBody>
      </p:sp>
      <p:sp>
        <p:nvSpPr>
          <p:cNvPr id="53264" name="テキスト ボックス 81"/>
          <p:cNvSpPr txBox="1">
            <a:spLocks noChangeArrowheads="1"/>
          </p:cNvSpPr>
          <p:nvPr/>
        </p:nvSpPr>
        <p:spPr bwMode="auto">
          <a:xfrm>
            <a:off x="5416550" y="21336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具体物</a:t>
            </a:r>
          </a:p>
        </p:txBody>
      </p:sp>
      <p:sp>
        <p:nvSpPr>
          <p:cNvPr id="53265" name="テキスト ボックス 82"/>
          <p:cNvSpPr txBox="1">
            <a:spLocks noChangeArrowheads="1"/>
          </p:cNvSpPr>
          <p:nvPr/>
        </p:nvSpPr>
        <p:spPr bwMode="auto">
          <a:xfrm>
            <a:off x="5953125" y="24495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計器</a:t>
            </a:r>
          </a:p>
        </p:txBody>
      </p:sp>
      <p:sp>
        <p:nvSpPr>
          <p:cNvPr id="53266" name="テキスト ボックス 83"/>
          <p:cNvSpPr txBox="1">
            <a:spLocks noChangeArrowheads="1"/>
          </p:cNvSpPr>
          <p:nvPr/>
        </p:nvSpPr>
        <p:spPr bwMode="auto">
          <a:xfrm>
            <a:off x="6400800" y="2743200"/>
            <a:ext cx="83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</a:t>
            </a:r>
          </a:p>
        </p:txBody>
      </p:sp>
      <p:sp>
        <p:nvSpPr>
          <p:cNvPr id="53267" name="テキスト ボックス 84"/>
          <p:cNvSpPr txBox="1">
            <a:spLocks noChangeArrowheads="1"/>
          </p:cNvSpPr>
          <p:nvPr/>
        </p:nvSpPr>
        <p:spPr bwMode="auto">
          <a:xfrm>
            <a:off x="6399213" y="3048000"/>
            <a:ext cx="103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</a:t>
            </a:r>
          </a:p>
        </p:txBody>
      </p:sp>
      <p:cxnSp>
        <p:nvCxnSpPr>
          <p:cNvPr id="86" name="図形 85"/>
          <p:cNvCxnSpPr>
            <a:stCxn id="53272" idx="2"/>
            <a:endCxn id="53264" idx="1"/>
          </p:cNvCxnSpPr>
          <p:nvPr/>
        </p:nvCxnSpPr>
        <p:spPr>
          <a:xfrm rot="16200000" flipH="1">
            <a:off x="5308600" y="2209800"/>
            <a:ext cx="107950" cy="1079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図形 86"/>
          <p:cNvCxnSpPr>
            <a:stCxn id="53264" idx="2"/>
            <a:endCxn id="53265" idx="1"/>
          </p:cNvCxnSpPr>
          <p:nvPr/>
        </p:nvCxnSpPr>
        <p:spPr>
          <a:xfrm rot="16200000" flipH="1">
            <a:off x="5838826" y="2520950"/>
            <a:ext cx="131762" cy="96837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53265" idx="2"/>
            <a:endCxn id="53266" idx="1"/>
          </p:cNvCxnSpPr>
          <p:nvPr/>
        </p:nvCxnSpPr>
        <p:spPr>
          <a:xfrm rot="16200000" flipH="1">
            <a:off x="6284119" y="2810669"/>
            <a:ext cx="107950" cy="12541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図形 88"/>
          <p:cNvCxnSpPr>
            <a:stCxn id="53265" idx="2"/>
            <a:endCxn id="53267" idx="1"/>
          </p:cNvCxnSpPr>
          <p:nvPr/>
        </p:nvCxnSpPr>
        <p:spPr>
          <a:xfrm rot="16200000" flipH="1">
            <a:off x="6130926" y="2963862"/>
            <a:ext cx="412750" cy="12382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72" name="テキスト ボックス 89"/>
          <p:cNvSpPr txBox="1">
            <a:spLocks noChangeArrowheads="1"/>
          </p:cNvSpPr>
          <p:nvPr/>
        </p:nvSpPr>
        <p:spPr bwMode="auto">
          <a:xfrm>
            <a:off x="5006975" y="1839913"/>
            <a:ext cx="601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もの</a:t>
            </a:r>
          </a:p>
        </p:txBody>
      </p:sp>
      <p:cxnSp>
        <p:nvCxnSpPr>
          <p:cNvPr id="91" name="図形 90"/>
          <p:cNvCxnSpPr>
            <a:stCxn id="53263" idx="2"/>
            <a:endCxn id="53272" idx="1"/>
          </p:cNvCxnSpPr>
          <p:nvPr/>
        </p:nvCxnSpPr>
        <p:spPr>
          <a:xfrm rot="16200000" flipH="1">
            <a:off x="4744244" y="1762919"/>
            <a:ext cx="196850" cy="32861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74" name="テキスト ボックス 92"/>
          <p:cNvSpPr txBox="1">
            <a:spLocks noChangeArrowheads="1"/>
          </p:cNvSpPr>
          <p:nvPr/>
        </p:nvSpPr>
        <p:spPr bwMode="auto">
          <a:xfrm>
            <a:off x="5492750" y="32004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抽象物</a:t>
            </a:r>
          </a:p>
        </p:txBody>
      </p:sp>
      <p:sp>
        <p:nvSpPr>
          <p:cNvPr id="53275" name="テキスト ボックス 94"/>
          <p:cNvSpPr txBox="1">
            <a:spLocks noChangeArrowheads="1"/>
          </p:cNvSpPr>
          <p:nvPr/>
        </p:nvSpPr>
        <p:spPr bwMode="auto">
          <a:xfrm>
            <a:off x="6496050" y="38973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ゲージ情報</a:t>
            </a:r>
          </a:p>
        </p:txBody>
      </p:sp>
      <p:sp>
        <p:nvSpPr>
          <p:cNvPr id="53276" name="テキスト ボックス 95"/>
          <p:cNvSpPr txBox="1">
            <a:spLocks noChangeArrowheads="1"/>
          </p:cNvSpPr>
          <p:nvPr/>
        </p:nvSpPr>
        <p:spPr bwMode="auto">
          <a:xfrm>
            <a:off x="6502400" y="4278313"/>
            <a:ext cx="149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レーダー情報</a:t>
            </a:r>
          </a:p>
        </p:txBody>
      </p:sp>
      <p:cxnSp>
        <p:nvCxnSpPr>
          <p:cNvPr id="97" name="図形 96"/>
          <p:cNvCxnSpPr>
            <a:stCxn id="53274" idx="2"/>
            <a:endCxn id="53287" idx="1"/>
          </p:cNvCxnSpPr>
          <p:nvPr/>
        </p:nvCxnSpPr>
        <p:spPr>
          <a:xfrm rot="16200000" flipH="1">
            <a:off x="5872163" y="3630613"/>
            <a:ext cx="207962" cy="8731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図形 97"/>
          <p:cNvCxnSpPr>
            <a:stCxn id="53287" idx="2"/>
            <a:endCxn id="53275" idx="1"/>
          </p:cNvCxnSpPr>
          <p:nvPr/>
        </p:nvCxnSpPr>
        <p:spPr>
          <a:xfrm rot="16200000" flipH="1">
            <a:off x="6359525" y="3946525"/>
            <a:ext cx="120650" cy="1524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図形 98"/>
          <p:cNvCxnSpPr>
            <a:stCxn id="53287" idx="2"/>
            <a:endCxn id="53276" idx="1"/>
          </p:cNvCxnSpPr>
          <p:nvPr/>
        </p:nvCxnSpPr>
        <p:spPr>
          <a:xfrm rot="16200000" flipH="1">
            <a:off x="6172200" y="4133850"/>
            <a:ext cx="501650" cy="1587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80" name="テキスト ボックス 99"/>
          <p:cNvSpPr txBox="1">
            <a:spLocks noChangeArrowheads="1"/>
          </p:cNvSpPr>
          <p:nvPr/>
        </p:nvSpPr>
        <p:spPr bwMode="auto">
          <a:xfrm>
            <a:off x="6492875" y="4659313"/>
            <a:ext cx="1304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モデル情報</a:t>
            </a:r>
          </a:p>
        </p:txBody>
      </p:sp>
      <p:cxnSp>
        <p:nvCxnSpPr>
          <p:cNvPr id="101" name="図形 100"/>
          <p:cNvCxnSpPr>
            <a:stCxn id="53287" idx="2"/>
            <a:endCxn id="53280" idx="1"/>
          </p:cNvCxnSpPr>
          <p:nvPr/>
        </p:nvCxnSpPr>
        <p:spPr>
          <a:xfrm rot="16200000" flipH="1">
            <a:off x="5976938" y="4329112"/>
            <a:ext cx="882650" cy="14922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図形 101"/>
          <p:cNvCxnSpPr>
            <a:stCxn id="53272" idx="2"/>
            <a:endCxn id="53274" idx="1"/>
          </p:cNvCxnSpPr>
          <p:nvPr/>
        </p:nvCxnSpPr>
        <p:spPr>
          <a:xfrm rot="16200000" flipH="1">
            <a:off x="4813300" y="2705100"/>
            <a:ext cx="1174750" cy="1841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83" name="テキスト ボックス 123"/>
          <p:cNvSpPr txBox="1">
            <a:spLocks noChangeArrowheads="1"/>
          </p:cNvSpPr>
          <p:nvPr/>
        </p:nvSpPr>
        <p:spPr bwMode="auto">
          <a:xfrm>
            <a:off x="8610600" y="5334000"/>
            <a:ext cx="274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部分照合概念の概念階層</a:t>
            </a:r>
            <a:endParaRPr lang="en-US" altLang="ja-JP" b="1"/>
          </a:p>
          <a:p>
            <a:pPr algn="ctr" eaLnBrk="1" hangingPunct="1"/>
            <a:r>
              <a:rPr lang="ja-JP" altLang="en-US" b="1"/>
              <a:t>（語頭による階層化）</a:t>
            </a:r>
          </a:p>
        </p:txBody>
      </p:sp>
      <p:sp>
        <p:nvSpPr>
          <p:cNvPr id="45092" name="AutoShape 146"/>
          <p:cNvSpPr>
            <a:spLocks noChangeArrowheads="1"/>
          </p:cNvSpPr>
          <p:nvPr/>
        </p:nvSpPr>
        <p:spPr bwMode="auto">
          <a:xfrm>
            <a:off x="2057400" y="28956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5093" name="AutoShape 146"/>
          <p:cNvSpPr>
            <a:spLocks noChangeArrowheads="1"/>
          </p:cNvSpPr>
          <p:nvPr/>
        </p:nvSpPr>
        <p:spPr bwMode="auto">
          <a:xfrm>
            <a:off x="4572000" y="28956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5094" name="AutoShape 146"/>
          <p:cNvSpPr>
            <a:spLocks noChangeArrowheads="1"/>
          </p:cNvSpPr>
          <p:nvPr/>
        </p:nvSpPr>
        <p:spPr bwMode="auto">
          <a:xfrm>
            <a:off x="7543800" y="28956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3287" name="テキスト ボックス 93"/>
          <p:cNvSpPr txBox="1">
            <a:spLocks noChangeArrowheads="1"/>
          </p:cNvSpPr>
          <p:nvPr/>
        </p:nvSpPr>
        <p:spPr bwMode="auto">
          <a:xfrm>
            <a:off x="6019800" y="35925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情報</a:t>
            </a:r>
          </a:p>
        </p:txBody>
      </p:sp>
      <p:sp>
        <p:nvSpPr>
          <p:cNvPr id="53288" name="テキスト ボックス 174"/>
          <p:cNvSpPr txBox="1">
            <a:spLocks noChangeArrowheads="1"/>
          </p:cNvSpPr>
          <p:nvPr/>
        </p:nvSpPr>
        <p:spPr bwMode="auto">
          <a:xfrm>
            <a:off x="6934200" y="1458913"/>
            <a:ext cx="133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名詞的概念</a:t>
            </a:r>
          </a:p>
        </p:txBody>
      </p:sp>
      <p:sp>
        <p:nvSpPr>
          <p:cNvPr id="53289" name="テキスト ボックス 175"/>
          <p:cNvSpPr txBox="1">
            <a:spLocks noChangeArrowheads="1"/>
          </p:cNvSpPr>
          <p:nvPr/>
        </p:nvSpPr>
        <p:spPr bwMode="auto">
          <a:xfrm>
            <a:off x="8342313" y="21336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具体物</a:t>
            </a:r>
          </a:p>
        </p:txBody>
      </p:sp>
      <p:sp>
        <p:nvSpPr>
          <p:cNvPr id="53290" name="テキスト ボックス 176"/>
          <p:cNvSpPr txBox="1">
            <a:spLocks noChangeArrowheads="1"/>
          </p:cNvSpPr>
          <p:nvPr/>
        </p:nvSpPr>
        <p:spPr bwMode="auto">
          <a:xfrm>
            <a:off x="8878888" y="244951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計器</a:t>
            </a:r>
          </a:p>
        </p:txBody>
      </p:sp>
      <p:sp>
        <p:nvSpPr>
          <p:cNvPr id="53291" name="テキスト ボックス 177"/>
          <p:cNvSpPr txBox="1">
            <a:spLocks noChangeArrowheads="1"/>
          </p:cNvSpPr>
          <p:nvPr/>
        </p:nvSpPr>
        <p:spPr bwMode="auto">
          <a:xfrm>
            <a:off x="9326563" y="2743200"/>
            <a:ext cx="83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</a:t>
            </a:r>
          </a:p>
        </p:txBody>
      </p:sp>
      <p:sp>
        <p:nvSpPr>
          <p:cNvPr id="53292" name="テキスト ボックス 178"/>
          <p:cNvSpPr txBox="1">
            <a:spLocks noChangeArrowheads="1"/>
          </p:cNvSpPr>
          <p:nvPr/>
        </p:nvSpPr>
        <p:spPr bwMode="auto">
          <a:xfrm>
            <a:off x="9324975" y="3048000"/>
            <a:ext cx="103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</a:t>
            </a:r>
          </a:p>
        </p:txBody>
      </p:sp>
      <p:cxnSp>
        <p:nvCxnSpPr>
          <p:cNvPr id="180" name="図形 179"/>
          <p:cNvCxnSpPr>
            <a:stCxn id="53297" idx="2"/>
            <a:endCxn id="53289" idx="1"/>
          </p:cNvCxnSpPr>
          <p:nvPr/>
        </p:nvCxnSpPr>
        <p:spPr>
          <a:xfrm rot="16200000" flipH="1">
            <a:off x="8234363" y="2209800"/>
            <a:ext cx="107950" cy="1079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図形 180"/>
          <p:cNvCxnSpPr>
            <a:stCxn id="53289" idx="2"/>
            <a:endCxn id="53290" idx="1"/>
          </p:cNvCxnSpPr>
          <p:nvPr/>
        </p:nvCxnSpPr>
        <p:spPr>
          <a:xfrm rot="16200000" flipH="1">
            <a:off x="8764588" y="2520950"/>
            <a:ext cx="131762" cy="96838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図形 181"/>
          <p:cNvCxnSpPr>
            <a:stCxn id="53290" idx="2"/>
            <a:endCxn id="53291" idx="1"/>
          </p:cNvCxnSpPr>
          <p:nvPr/>
        </p:nvCxnSpPr>
        <p:spPr>
          <a:xfrm rot="16200000" flipH="1">
            <a:off x="9209882" y="2810668"/>
            <a:ext cx="107950" cy="12541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図形 182"/>
          <p:cNvCxnSpPr>
            <a:stCxn id="53290" idx="2"/>
            <a:endCxn id="53292" idx="1"/>
          </p:cNvCxnSpPr>
          <p:nvPr/>
        </p:nvCxnSpPr>
        <p:spPr>
          <a:xfrm rot="16200000" flipH="1">
            <a:off x="9056688" y="2963862"/>
            <a:ext cx="412750" cy="12382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97" name="テキスト ボックス 183"/>
          <p:cNvSpPr txBox="1">
            <a:spLocks noChangeArrowheads="1"/>
          </p:cNvSpPr>
          <p:nvPr/>
        </p:nvSpPr>
        <p:spPr bwMode="auto">
          <a:xfrm>
            <a:off x="7932738" y="1839913"/>
            <a:ext cx="60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もの</a:t>
            </a:r>
          </a:p>
        </p:txBody>
      </p:sp>
      <p:cxnSp>
        <p:nvCxnSpPr>
          <p:cNvPr id="185" name="図形 184"/>
          <p:cNvCxnSpPr>
            <a:stCxn id="53288" idx="2"/>
            <a:endCxn id="53297" idx="1"/>
          </p:cNvCxnSpPr>
          <p:nvPr/>
        </p:nvCxnSpPr>
        <p:spPr>
          <a:xfrm rot="16200000" flipH="1">
            <a:off x="7670007" y="1762918"/>
            <a:ext cx="196850" cy="32861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99" name="テキスト ボックス 185"/>
          <p:cNvSpPr txBox="1">
            <a:spLocks noChangeArrowheads="1"/>
          </p:cNvSpPr>
          <p:nvPr/>
        </p:nvSpPr>
        <p:spPr bwMode="auto">
          <a:xfrm>
            <a:off x="8418513" y="32004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抽象物</a:t>
            </a:r>
          </a:p>
        </p:txBody>
      </p:sp>
      <p:sp>
        <p:nvSpPr>
          <p:cNvPr id="53300" name="テキスト ボックス 186"/>
          <p:cNvSpPr txBox="1">
            <a:spLocks noChangeArrowheads="1"/>
          </p:cNvSpPr>
          <p:nvPr/>
        </p:nvSpPr>
        <p:spPr bwMode="auto">
          <a:xfrm>
            <a:off x="9421813" y="3897313"/>
            <a:ext cx="1304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モデル情報</a:t>
            </a:r>
          </a:p>
        </p:txBody>
      </p:sp>
      <p:sp>
        <p:nvSpPr>
          <p:cNvPr id="53301" name="テキスト ボックス 187"/>
          <p:cNvSpPr txBox="1">
            <a:spLocks noChangeArrowheads="1"/>
          </p:cNvSpPr>
          <p:nvPr/>
        </p:nvSpPr>
        <p:spPr bwMode="auto">
          <a:xfrm>
            <a:off x="9428163" y="42783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計器情報</a:t>
            </a:r>
          </a:p>
        </p:txBody>
      </p:sp>
      <p:cxnSp>
        <p:nvCxnSpPr>
          <p:cNvPr id="189" name="図形 188"/>
          <p:cNvCxnSpPr>
            <a:stCxn id="53299" idx="2"/>
            <a:endCxn id="53308" idx="1"/>
          </p:cNvCxnSpPr>
          <p:nvPr/>
        </p:nvCxnSpPr>
        <p:spPr>
          <a:xfrm rot="16200000" flipH="1">
            <a:off x="8797926" y="3630612"/>
            <a:ext cx="207962" cy="8731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53308" idx="2"/>
            <a:endCxn id="53300" idx="1"/>
          </p:cNvCxnSpPr>
          <p:nvPr/>
        </p:nvCxnSpPr>
        <p:spPr>
          <a:xfrm rot="16200000" flipH="1">
            <a:off x="9285288" y="3946525"/>
            <a:ext cx="120650" cy="1524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図形 190"/>
          <p:cNvCxnSpPr>
            <a:stCxn id="53308" idx="2"/>
            <a:endCxn id="53301" idx="1"/>
          </p:cNvCxnSpPr>
          <p:nvPr/>
        </p:nvCxnSpPr>
        <p:spPr>
          <a:xfrm rot="16200000" flipH="1">
            <a:off x="9097963" y="4133850"/>
            <a:ext cx="501650" cy="1587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05" name="テキスト ボックス 191"/>
          <p:cNvSpPr txBox="1">
            <a:spLocks noChangeArrowheads="1"/>
          </p:cNvSpPr>
          <p:nvPr/>
        </p:nvSpPr>
        <p:spPr bwMode="auto">
          <a:xfrm>
            <a:off x="10210800" y="46593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ゲージ情報</a:t>
            </a:r>
          </a:p>
        </p:txBody>
      </p:sp>
      <p:cxnSp>
        <p:nvCxnSpPr>
          <p:cNvPr id="193" name="図形 192"/>
          <p:cNvCxnSpPr>
            <a:stCxn id="53301" idx="2"/>
            <a:endCxn id="53305" idx="1"/>
          </p:cNvCxnSpPr>
          <p:nvPr/>
        </p:nvCxnSpPr>
        <p:spPr>
          <a:xfrm rot="16200000" flipH="1">
            <a:off x="9998075" y="4632325"/>
            <a:ext cx="196850" cy="2286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図形 193"/>
          <p:cNvCxnSpPr>
            <a:stCxn id="53297" idx="2"/>
            <a:endCxn id="53299" idx="1"/>
          </p:cNvCxnSpPr>
          <p:nvPr/>
        </p:nvCxnSpPr>
        <p:spPr>
          <a:xfrm rot="16200000" flipH="1">
            <a:off x="7739063" y="2705100"/>
            <a:ext cx="1174750" cy="1841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08" name="テキスト ボックス 194"/>
          <p:cNvSpPr txBox="1">
            <a:spLocks noChangeArrowheads="1"/>
          </p:cNvSpPr>
          <p:nvPr/>
        </p:nvSpPr>
        <p:spPr bwMode="auto">
          <a:xfrm>
            <a:off x="8945563" y="359251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情報</a:t>
            </a:r>
          </a:p>
        </p:txBody>
      </p:sp>
      <p:sp>
        <p:nvSpPr>
          <p:cNvPr id="53309" name="テキスト ボックス 196"/>
          <p:cNvSpPr txBox="1">
            <a:spLocks noChangeArrowheads="1"/>
          </p:cNvSpPr>
          <p:nvPr/>
        </p:nvSpPr>
        <p:spPr bwMode="auto">
          <a:xfrm>
            <a:off x="10210800" y="4964113"/>
            <a:ext cx="149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レーダー情報</a:t>
            </a:r>
          </a:p>
        </p:txBody>
      </p:sp>
      <p:cxnSp>
        <p:nvCxnSpPr>
          <p:cNvPr id="198" name="図形 197"/>
          <p:cNvCxnSpPr>
            <a:stCxn id="53301" idx="2"/>
            <a:endCxn id="53309" idx="1"/>
          </p:cNvCxnSpPr>
          <p:nvPr/>
        </p:nvCxnSpPr>
        <p:spPr>
          <a:xfrm rot="16200000" flipH="1">
            <a:off x="9845675" y="4784725"/>
            <a:ext cx="501650" cy="2286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7"/>
          <p:cNvSpPr>
            <a:spLocks noChangeArrowheads="1"/>
          </p:cNvSpPr>
          <p:nvPr/>
        </p:nvSpPr>
        <p:spPr bwMode="auto">
          <a:xfrm>
            <a:off x="1065213" y="2479675"/>
            <a:ext cx="1828800" cy="161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sp>
        <p:nvSpPr>
          <p:cNvPr id="54275" name="Freeform 83"/>
          <p:cNvSpPr>
            <a:spLocks/>
          </p:cNvSpPr>
          <p:nvPr/>
        </p:nvSpPr>
        <p:spPr bwMode="auto">
          <a:xfrm>
            <a:off x="1065213" y="3479800"/>
            <a:ext cx="1371600" cy="306388"/>
          </a:xfrm>
          <a:custGeom>
            <a:avLst/>
            <a:gdLst>
              <a:gd name="T0" fmla="*/ 0 w 720"/>
              <a:gd name="T1" fmla="*/ 0 h 144"/>
              <a:gd name="T2" fmla="*/ 2147483647 w 720"/>
              <a:gd name="T3" fmla="*/ 0 h 144"/>
              <a:gd name="T4" fmla="*/ 2147483647 w 720"/>
              <a:gd name="T5" fmla="*/ 2147483647 h 144"/>
              <a:gd name="T6" fmla="*/ 0 w 72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44"/>
              <a:gd name="T14" fmla="*/ 720 w 72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44">
                <a:moveTo>
                  <a:pt x="0" y="0"/>
                </a:moveTo>
                <a:lnTo>
                  <a:pt x="720" y="0"/>
                </a:lnTo>
                <a:lnTo>
                  <a:pt x="720" y="144"/>
                </a:lnTo>
                <a:lnTo>
                  <a:pt x="0" y="144"/>
                </a:lnTo>
              </a:path>
            </a:pathLst>
          </a:custGeom>
          <a:noFill/>
          <a:ln w="15875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3" tIns="45707" rIns="91413" bIns="4570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 sz="1400"/>
          </a:p>
        </p:txBody>
      </p:sp>
      <p:sp>
        <p:nvSpPr>
          <p:cNvPr id="54276" name="Freeform 84"/>
          <p:cNvSpPr>
            <a:spLocks/>
          </p:cNvSpPr>
          <p:nvPr/>
        </p:nvSpPr>
        <p:spPr bwMode="auto">
          <a:xfrm flipH="1">
            <a:off x="1098550" y="3159125"/>
            <a:ext cx="1641475" cy="304800"/>
          </a:xfrm>
          <a:custGeom>
            <a:avLst/>
            <a:gdLst>
              <a:gd name="T0" fmla="*/ 0 w 720"/>
              <a:gd name="T1" fmla="*/ 0 h 144"/>
              <a:gd name="T2" fmla="*/ 2147483647 w 720"/>
              <a:gd name="T3" fmla="*/ 0 h 144"/>
              <a:gd name="T4" fmla="*/ 2147483647 w 720"/>
              <a:gd name="T5" fmla="*/ 2147483647 h 144"/>
              <a:gd name="T6" fmla="*/ 0 w 72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44"/>
              <a:gd name="T14" fmla="*/ 720 w 72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44">
                <a:moveTo>
                  <a:pt x="0" y="0"/>
                </a:moveTo>
                <a:lnTo>
                  <a:pt x="720" y="0"/>
                </a:lnTo>
                <a:lnTo>
                  <a:pt x="720" y="144"/>
                </a:lnTo>
                <a:lnTo>
                  <a:pt x="0" y="144"/>
                </a:lnTo>
              </a:path>
            </a:pathLst>
          </a:custGeom>
          <a:noFill/>
          <a:ln w="15875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3" tIns="45707" rIns="91413" bIns="4570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4277" name="Text Box 85"/>
          <p:cNvSpPr txBox="1">
            <a:spLocks noChangeArrowheads="1"/>
          </p:cNvSpPr>
          <p:nvPr/>
        </p:nvSpPr>
        <p:spPr bwMode="auto">
          <a:xfrm>
            <a:off x="1112838" y="2460625"/>
            <a:ext cx="15922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07" rIns="91413" bIns="4570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>
                <a:latin typeface="Times New Roman" charset="0"/>
              </a:rPr>
              <a:t>…………</a:t>
            </a:r>
          </a:p>
          <a:p>
            <a:pPr algn="ctr" eaLnBrk="1" hangingPunct="1"/>
            <a:r>
              <a:rPr lang="en-US" altLang="ja-JP" sz="2000">
                <a:latin typeface="Times New Roman" charset="0"/>
              </a:rPr>
              <a:t>.. g</a:t>
            </a:r>
            <a:r>
              <a:rPr lang="en-US" altLang="ja-JP" sz="1000" baseline="-25000">
                <a:latin typeface="Times New Roman" charset="0"/>
              </a:rPr>
              <a:t>8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4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3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7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8</a:t>
            </a:r>
          </a:p>
          <a:p>
            <a:pPr algn="ctr" eaLnBrk="1" hangingPunct="1"/>
            <a:r>
              <a:rPr lang="en-US" altLang="ja-JP" sz="2000">
                <a:latin typeface="Times New Roman" charset="0"/>
              </a:rPr>
              <a:t>g</a:t>
            </a:r>
            <a:r>
              <a:rPr lang="en-US" altLang="ja-JP" sz="1000" baseline="-25000">
                <a:latin typeface="Times New Roman" charset="0"/>
              </a:rPr>
              <a:t>4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1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3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8</a:t>
            </a:r>
            <a:r>
              <a:rPr lang="en-US" altLang="ja-JP" sz="2000">
                <a:latin typeface="Times New Roman" charset="0"/>
              </a:rPr>
              <a:t> </a:t>
            </a:r>
            <a:r>
              <a:rPr lang="en-US" altLang="ja-JP" sz="2000" b="1">
                <a:latin typeface="Times New Roman" charset="0"/>
              </a:rPr>
              <a:t>w</a:t>
            </a:r>
            <a:r>
              <a:rPr lang="en-US" altLang="ja-JP" sz="1000" b="1" baseline="-25000">
                <a:latin typeface="Times New Roman" charset="0"/>
              </a:rPr>
              <a:t>1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2</a:t>
            </a:r>
            <a:endParaRPr lang="en-US" altLang="ja-JP" sz="2000" baseline="-25000">
              <a:latin typeface="Times New Roman" charset="0"/>
            </a:endParaRPr>
          </a:p>
          <a:p>
            <a:pPr algn="ctr" eaLnBrk="1" hangingPunct="1"/>
            <a:r>
              <a:rPr lang="en-US" altLang="ja-JP" sz="2000">
                <a:latin typeface="Times New Roman" charset="0"/>
              </a:rPr>
              <a:t>g</a:t>
            </a:r>
            <a:r>
              <a:rPr lang="en-US" altLang="ja-JP" sz="1000" baseline="-25000">
                <a:latin typeface="Times New Roman" charset="0"/>
              </a:rPr>
              <a:t>5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1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7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1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5</a:t>
            </a:r>
            <a:r>
              <a:rPr lang="en-US" altLang="ja-JP" sz="2000">
                <a:latin typeface="Times New Roman" charset="0"/>
              </a:rPr>
              <a:t> ..</a:t>
            </a:r>
          </a:p>
          <a:p>
            <a:pPr algn="ctr" eaLnBrk="1" hangingPunct="1"/>
            <a:r>
              <a:rPr lang="en-US" altLang="ja-JP" sz="2000">
                <a:latin typeface="Times New Roman" charset="0"/>
              </a:rPr>
              <a:t>…………</a:t>
            </a:r>
            <a:endParaRPr lang="en-US" altLang="ja-JP" sz="1000">
              <a:latin typeface="Times New Roman" charset="0"/>
            </a:endParaRPr>
          </a:p>
        </p:txBody>
      </p:sp>
      <p:sp>
        <p:nvSpPr>
          <p:cNvPr id="54278" name="Rectangle 10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/>
          <a:lstStyle/>
          <a:p>
            <a:pPr eaLnBrk="1" hangingPunct="1"/>
            <a:r>
              <a:rPr lang="ja-JP" altLang="en-US" sz="4000" b="1">
                <a:latin typeface="ＭＳ Ｐゴシック" charset="-128"/>
              </a:rPr>
              <a:t>文脈類似概念対の獲得</a:t>
            </a:r>
          </a:p>
        </p:txBody>
      </p:sp>
      <p:sp>
        <p:nvSpPr>
          <p:cNvPr id="54279" name="Rectangle 37"/>
          <p:cNvSpPr>
            <a:spLocks noChangeArrowheads="1"/>
          </p:cNvSpPr>
          <p:nvPr/>
        </p:nvSpPr>
        <p:spPr bwMode="auto">
          <a:xfrm>
            <a:off x="-1524000" y="2479675"/>
            <a:ext cx="1828800" cy="161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sp>
        <p:nvSpPr>
          <p:cNvPr id="54280" name="正方形/長方形 147"/>
          <p:cNvSpPr>
            <a:spLocks noChangeArrowheads="1"/>
          </p:cNvSpPr>
          <p:nvPr/>
        </p:nvSpPr>
        <p:spPr bwMode="auto">
          <a:xfrm>
            <a:off x="-1524000" y="2479675"/>
            <a:ext cx="1828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 … … … …</a:t>
            </a:r>
          </a:p>
          <a:p>
            <a:pPr algn="ctr" eaLnBrk="1" hangingPunct="1"/>
            <a:r>
              <a:rPr lang="en-US" altLang="ja-JP">
                <a:latin typeface="Times New Roman" charset="0"/>
              </a:rPr>
              <a:t>.. w</a:t>
            </a:r>
            <a:r>
              <a:rPr lang="en-US" altLang="ja-JP" sz="1400" baseline="-25000">
                <a:latin typeface="Times New Roman" charset="0"/>
              </a:rPr>
              <a:t>5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6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3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4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7</a:t>
            </a:r>
          </a:p>
          <a:p>
            <a:pPr algn="ctr" eaLnBrk="1" hangingPunct="1"/>
            <a:endParaRPr lang="en-US" altLang="ja-JP" sz="900" baseline="-25000">
              <a:latin typeface="Times New Roman" charset="0"/>
            </a:endParaRPr>
          </a:p>
          <a:p>
            <a:pPr algn="ctr"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400" baseline="-25000">
                <a:latin typeface="Times New Roman" charset="0"/>
              </a:rPr>
              <a:t>1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2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4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8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9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2</a:t>
            </a:r>
          </a:p>
          <a:p>
            <a:pPr algn="ctr" eaLnBrk="1" hangingPunct="1"/>
            <a:endParaRPr lang="en-US" altLang="ja-JP" sz="800" baseline="-25000">
              <a:latin typeface="Times New Roman" charset="0"/>
            </a:endParaRPr>
          </a:p>
          <a:p>
            <a:pPr algn="ctr"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400" baseline="-25000">
                <a:latin typeface="Times New Roman" charset="0"/>
              </a:rPr>
              <a:t>1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3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5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13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6</a:t>
            </a:r>
            <a:r>
              <a:rPr lang="en-US" altLang="ja-JP">
                <a:latin typeface="Times New Roman" charset="0"/>
              </a:rPr>
              <a:t> ..</a:t>
            </a:r>
          </a:p>
          <a:p>
            <a:pPr algn="ctr" eaLnBrk="1" hangingPunct="1"/>
            <a:r>
              <a:rPr lang="en-US" altLang="ja-JP">
                <a:latin typeface="Times New Roman" charset="0"/>
              </a:rPr>
              <a:t>… … … … … </a:t>
            </a:r>
            <a:endParaRPr lang="en-US" altLang="ja-JP" sz="900">
              <a:latin typeface="Times New Roman" charset="0"/>
            </a:endParaRPr>
          </a:p>
        </p:txBody>
      </p:sp>
      <p:sp>
        <p:nvSpPr>
          <p:cNvPr id="161" name="AutoShape 146"/>
          <p:cNvSpPr>
            <a:spLocks noChangeArrowheads="1"/>
          </p:cNvSpPr>
          <p:nvPr/>
        </p:nvSpPr>
        <p:spPr bwMode="auto">
          <a:xfrm>
            <a:off x="449263" y="301307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4282" name="テキスト ボックス 162"/>
          <p:cNvSpPr txBox="1">
            <a:spLocks noChangeArrowheads="1"/>
          </p:cNvSpPr>
          <p:nvPr/>
        </p:nvSpPr>
        <p:spPr bwMode="auto">
          <a:xfrm>
            <a:off x="-838200" y="1524000"/>
            <a:ext cx="2819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1. </a:t>
            </a:r>
            <a:r>
              <a:rPr lang="ja-JP" altLang="en-US" sz="1600" b="1"/>
              <a:t>高頻度単語</a:t>
            </a:r>
            <a:r>
              <a:rPr lang="en-US" altLang="ja-JP" sz="1600" b="1"/>
              <a:t>N-gram </a:t>
            </a:r>
            <a:r>
              <a:rPr lang="ja-JP" altLang="en-US" sz="1600" b="1"/>
              <a:t>の抽出</a:t>
            </a:r>
          </a:p>
        </p:txBody>
      </p:sp>
      <p:sp>
        <p:nvSpPr>
          <p:cNvPr id="54283" name="正方形/長方形 165"/>
          <p:cNvSpPr>
            <a:spLocks noChangeArrowheads="1"/>
          </p:cNvSpPr>
          <p:nvPr/>
        </p:nvSpPr>
        <p:spPr bwMode="auto">
          <a:xfrm>
            <a:off x="-1189038" y="2860675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4" name="正方形/長方形 166"/>
          <p:cNvSpPr>
            <a:spLocks noChangeArrowheads="1"/>
          </p:cNvSpPr>
          <p:nvPr/>
        </p:nvSpPr>
        <p:spPr bwMode="auto">
          <a:xfrm>
            <a:off x="-914400" y="2833688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5" name="正方形/長方形 167"/>
          <p:cNvSpPr>
            <a:spLocks noChangeArrowheads="1"/>
          </p:cNvSpPr>
          <p:nvPr/>
        </p:nvSpPr>
        <p:spPr bwMode="auto">
          <a:xfrm>
            <a:off x="-1414463" y="3227388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6" name="正方形/長方形 168"/>
          <p:cNvSpPr>
            <a:spLocks noChangeArrowheads="1"/>
          </p:cNvSpPr>
          <p:nvPr/>
        </p:nvSpPr>
        <p:spPr bwMode="auto">
          <a:xfrm>
            <a:off x="-1128713" y="3200400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7" name="正方形/長方形 169"/>
          <p:cNvSpPr>
            <a:spLocks noChangeArrowheads="1"/>
          </p:cNvSpPr>
          <p:nvPr/>
        </p:nvSpPr>
        <p:spPr bwMode="auto">
          <a:xfrm>
            <a:off x="-871538" y="3184525"/>
            <a:ext cx="1066801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8" name="正方形/長方形 170"/>
          <p:cNvSpPr>
            <a:spLocks noChangeArrowheads="1"/>
          </p:cNvSpPr>
          <p:nvPr/>
        </p:nvSpPr>
        <p:spPr bwMode="auto">
          <a:xfrm>
            <a:off x="-1350963" y="3573463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9" name="正方形/長方形 171"/>
          <p:cNvSpPr>
            <a:spLocks noChangeArrowheads="1"/>
          </p:cNvSpPr>
          <p:nvPr/>
        </p:nvSpPr>
        <p:spPr bwMode="auto">
          <a:xfrm>
            <a:off x="-1143000" y="3546475"/>
            <a:ext cx="11430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75" name="AutoShape 146"/>
          <p:cNvSpPr>
            <a:spLocks noChangeArrowheads="1"/>
          </p:cNvSpPr>
          <p:nvPr/>
        </p:nvSpPr>
        <p:spPr bwMode="auto">
          <a:xfrm>
            <a:off x="2971800" y="301307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4291" name="テキスト ボックス 175"/>
          <p:cNvSpPr txBox="1">
            <a:spLocks noChangeArrowheads="1"/>
          </p:cNvSpPr>
          <p:nvPr/>
        </p:nvSpPr>
        <p:spPr bwMode="auto">
          <a:xfrm>
            <a:off x="2209800" y="15240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2. </a:t>
            </a:r>
            <a:r>
              <a:rPr lang="ja-JP" altLang="en-US" sz="1600" b="1"/>
              <a:t>文脈ベクトルの構築</a:t>
            </a:r>
            <a:endParaRPr lang="en-US" altLang="ja-JP" sz="1600" b="1"/>
          </a:p>
        </p:txBody>
      </p:sp>
      <p:sp>
        <p:nvSpPr>
          <p:cNvPr id="54292" name="Rectangle 37"/>
          <p:cNvSpPr>
            <a:spLocks noChangeArrowheads="1"/>
          </p:cNvSpPr>
          <p:nvPr/>
        </p:nvSpPr>
        <p:spPr bwMode="auto">
          <a:xfrm>
            <a:off x="3581400" y="2479675"/>
            <a:ext cx="1828800" cy="161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grpSp>
        <p:nvGrpSpPr>
          <p:cNvPr id="54293" name="グループ化 184"/>
          <p:cNvGrpSpPr>
            <a:grpSpLocks/>
          </p:cNvGrpSpPr>
          <p:nvPr/>
        </p:nvGrpSpPr>
        <p:grpSpPr bwMode="auto">
          <a:xfrm>
            <a:off x="3886200" y="2640013"/>
            <a:ext cx="403225" cy="368300"/>
            <a:chOff x="4377075" y="3244334"/>
            <a:chExt cx="402674" cy="369332"/>
          </a:xfrm>
        </p:grpSpPr>
        <p:cxnSp>
          <p:nvCxnSpPr>
            <p:cNvPr id="183" name="直線矢印コネクタ 182"/>
            <p:cNvCxnSpPr/>
            <p:nvPr/>
          </p:nvCxnSpPr>
          <p:spPr>
            <a:xfrm>
              <a:off x="4467439" y="3352586"/>
              <a:ext cx="228288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93" name="正方形/長方形 183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</a:t>
              </a:r>
              <a:endParaRPr lang="ja-JP" altLang="en-US" sz="1200"/>
            </a:p>
          </p:txBody>
        </p:sp>
      </p:grpSp>
      <p:grpSp>
        <p:nvGrpSpPr>
          <p:cNvPr id="54294" name="グループ化 186"/>
          <p:cNvGrpSpPr>
            <a:grpSpLocks/>
          </p:cNvGrpSpPr>
          <p:nvPr/>
        </p:nvGrpSpPr>
        <p:grpSpPr bwMode="auto">
          <a:xfrm>
            <a:off x="4140200" y="2636838"/>
            <a:ext cx="403225" cy="368300"/>
            <a:chOff x="4377075" y="3244334"/>
            <a:chExt cx="402674" cy="369332"/>
          </a:xfrm>
        </p:grpSpPr>
        <p:cxnSp>
          <p:nvCxnSpPr>
            <p:cNvPr id="188" name="直線矢印コネクタ 187"/>
            <p:cNvCxnSpPr/>
            <p:nvPr/>
          </p:nvCxnSpPr>
          <p:spPr>
            <a:xfrm>
              <a:off x="4467439" y="3352586"/>
              <a:ext cx="228288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91" name="正方形/長方形 188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2</a:t>
              </a:r>
              <a:endParaRPr lang="ja-JP" altLang="en-US" sz="1200"/>
            </a:p>
          </p:txBody>
        </p:sp>
      </p:grpSp>
      <p:grpSp>
        <p:nvGrpSpPr>
          <p:cNvPr id="54295" name="グループ化 189"/>
          <p:cNvGrpSpPr>
            <a:grpSpLocks/>
          </p:cNvGrpSpPr>
          <p:nvPr/>
        </p:nvGrpSpPr>
        <p:grpSpPr bwMode="auto">
          <a:xfrm>
            <a:off x="4386263" y="2635250"/>
            <a:ext cx="401637" cy="368300"/>
            <a:chOff x="4377075" y="3244334"/>
            <a:chExt cx="402674" cy="369332"/>
          </a:xfrm>
        </p:grpSpPr>
        <p:cxnSp>
          <p:nvCxnSpPr>
            <p:cNvPr id="191" name="直線矢印コネクタ 190"/>
            <p:cNvCxnSpPr/>
            <p:nvPr/>
          </p:nvCxnSpPr>
          <p:spPr>
            <a:xfrm>
              <a:off x="4467796" y="3352586"/>
              <a:ext cx="227599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9" name="正方形/長方形 191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3</a:t>
              </a:r>
              <a:endParaRPr lang="ja-JP" altLang="en-US" sz="1200"/>
            </a:p>
          </p:txBody>
        </p:sp>
      </p:grpSp>
      <p:grpSp>
        <p:nvGrpSpPr>
          <p:cNvPr id="54296" name="グループ化 192"/>
          <p:cNvGrpSpPr>
            <a:grpSpLocks/>
          </p:cNvGrpSpPr>
          <p:nvPr/>
        </p:nvGrpSpPr>
        <p:grpSpPr bwMode="auto">
          <a:xfrm>
            <a:off x="4640263" y="2632075"/>
            <a:ext cx="403225" cy="368300"/>
            <a:chOff x="4377075" y="3244334"/>
            <a:chExt cx="402674" cy="369332"/>
          </a:xfrm>
        </p:grpSpPr>
        <p:cxnSp>
          <p:nvCxnSpPr>
            <p:cNvPr id="194" name="直線矢印コネクタ 193"/>
            <p:cNvCxnSpPr/>
            <p:nvPr/>
          </p:nvCxnSpPr>
          <p:spPr>
            <a:xfrm>
              <a:off x="4467438" y="3352586"/>
              <a:ext cx="22828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7" name="正方形/長方形 194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4</a:t>
              </a:r>
              <a:endParaRPr lang="ja-JP" altLang="en-US" sz="1200"/>
            </a:p>
          </p:txBody>
        </p:sp>
      </p:grpSp>
      <p:grpSp>
        <p:nvGrpSpPr>
          <p:cNvPr id="54297" name="グループ化 208"/>
          <p:cNvGrpSpPr>
            <a:grpSpLocks/>
          </p:cNvGrpSpPr>
          <p:nvPr/>
        </p:nvGrpSpPr>
        <p:grpSpPr bwMode="auto">
          <a:xfrm>
            <a:off x="3579813" y="3028950"/>
            <a:ext cx="403225" cy="368300"/>
            <a:chOff x="4377075" y="3244334"/>
            <a:chExt cx="402674" cy="369332"/>
          </a:xfrm>
        </p:grpSpPr>
        <p:cxnSp>
          <p:nvCxnSpPr>
            <p:cNvPr id="210" name="直線矢印コネクタ 209"/>
            <p:cNvCxnSpPr/>
            <p:nvPr/>
          </p:nvCxnSpPr>
          <p:spPr>
            <a:xfrm>
              <a:off x="4467438" y="3352586"/>
              <a:ext cx="22828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5" name="正方形/長方形 210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6</a:t>
              </a:r>
              <a:endParaRPr lang="ja-JP" altLang="en-US" sz="1200"/>
            </a:p>
          </p:txBody>
        </p:sp>
      </p:grpSp>
      <p:grpSp>
        <p:nvGrpSpPr>
          <p:cNvPr id="54298" name="グループ化 211"/>
          <p:cNvGrpSpPr>
            <a:grpSpLocks/>
          </p:cNvGrpSpPr>
          <p:nvPr/>
        </p:nvGrpSpPr>
        <p:grpSpPr bwMode="auto">
          <a:xfrm>
            <a:off x="3835400" y="3025775"/>
            <a:ext cx="401638" cy="368300"/>
            <a:chOff x="4377075" y="3244334"/>
            <a:chExt cx="402674" cy="369332"/>
          </a:xfrm>
        </p:grpSpPr>
        <p:cxnSp>
          <p:nvCxnSpPr>
            <p:cNvPr id="213" name="直線矢印コネクタ 212"/>
            <p:cNvCxnSpPr/>
            <p:nvPr/>
          </p:nvCxnSpPr>
          <p:spPr>
            <a:xfrm>
              <a:off x="4467796" y="3352586"/>
              <a:ext cx="22759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3" name="正方形/長方形 213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7</a:t>
              </a:r>
              <a:endParaRPr lang="ja-JP" altLang="en-US" sz="1200"/>
            </a:p>
          </p:txBody>
        </p:sp>
      </p:grpSp>
      <p:grpSp>
        <p:nvGrpSpPr>
          <p:cNvPr id="54299" name="グループ化 214"/>
          <p:cNvGrpSpPr>
            <a:grpSpLocks/>
          </p:cNvGrpSpPr>
          <p:nvPr/>
        </p:nvGrpSpPr>
        <p:grpSpPr bwMode="auto">
          <a:xfrm>
            <a:off x="4079875" y="3024188"/>
            <a:ext cx="403225" cy="368300"/>
            <a:chOff x="4377075" y="3244334"/>
            <a:chExt cx="402674" cy="369332"/>
          </a:xfrm>
        </p:grpSpPr>
        <p:cxnSp>
          <p:nvCxnSpPr>
            <p:cNvPr id="216" name="直線矢印コネクタ 215"/>
            <p:cNvCxnSpPr/>
            <p:nvPr/>
          </p:nvCxnSpPr>
          <p:spPr>
            <a:xfrm>
              <a:off x="4467439" y="3352586"/>
              <a:ext cx="228288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1" name="正方形/長方形 216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8</a:t>
              </a:r>
              <a:endParaRPr lang="ja-JP" altLang="en-US" sz="1200"/>
            </a:p>
          </p:txBody>
        </p:sp>
      </p:grpSp>
      <p:grpSp>
        <p:nvGrpSpPr>
          <p:cNvPr id="54300" name="グループ化 217"/>
          <p:cNvGrpSpPr>
            <a:grpSpLocks/>
          </p:cNvGrpSpPr>
          <p:nvPr/>
        </p:nvGrpSpPr>
        <p:grpSpPr bwMode="auto">
          <a:xfrm>
            <a:off x="4333875" y="3021013"/>
            <a:ext cx="403225" cy="369887"/>
            <a:chOff x="4377075" y="3244334"/>
            <a:chExt cx="402674" cy="369332"/>
          </a:xfrm>
        </p:grpSpPr>
        <p:cxnSp>
          <p:nvCxnSpPr>
            <p:cNvPr id="219" name="直線矢印コネクタ 218"/>
            <p:cNvCxnSpPr/>
            <p:nvPr/>
          </p:nvCxnSpPr>
          <p:spPr>
            <a:xfrm>
              <a:off x="4467439" y="3352122"/>
              <a:ext cx="228288" cy="15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9" name="正方形/長方形 219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9</a:t>
              </a:r>
              <a:endParaRPr lang="ja-JP" altLang="en-US" sz="1200"/>
            </a:p>
          </p:txBody>
        </p:sp>
      </p:grpSp>
      <p:grpSp>
        <p:nvGrpSpPr>
          <p:cNvPr id="54301" name="グループ化 220"/>
          <p:cNvGrpSpPr>
            <a:grpSpLocks/>
          </p:cNvGrpSpPr>
          <p:nvPr/>
        </p:nvGrpSpPr>
        <p:grpSpPr bwMode="auto">
          <a:xfrm>
            <a:off x="3886200" y="3405188"/>
            <a:ext cx="454025" cy="369887"/>
            <a:chOff x="4377075" y="3244334"/>
            <a:chExt cx="453970" cy="369332"/>
          </a:xfrm>
        </p:grpSpPr>
        <p:cxnSp>
          <p:nvCxnSpPr>
            <p:cNvPr id="222" name="直線矢印コネクタ 221"/>
            <p:cNvCxnSpPr/>
            <p:nvPr/>
          </p:nvCxnSpPr>
          <p:spPr>
            <a:xfrm>
              <a:off x="4467552" y="3352122"/>
              <a:ext cx="228572" cy="15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7" name="正方形/長方形 222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13</a:t>
              </a:r>
              <a:endParaRPr lang="ja-JP" altLang="en-US" sz="1200"/>
            </a:p>
          </p:txBody>
        </p:sp>
      </p:grpSp>
      <p:grpSp>
        <p:nvGrpSpPr>
          <p:cNvPr id="54302" name="グループ化 223"/>
          <p:cNvGrpSpPr>
            <a:grpSpLocks/>
          </p:cNvGrpSpPr>
          <p:nvPr/>
        </p:nvGrpSpPr>
        <p:grpSpPr bwMode="auto">
          <a:xfrm>
            <a:off x="4140200" y="3402013"/>
            <a:ext cx="454025" cy="369887"/>
            <a:chOff x="4377075" y="3244334"/>
            <a:chExt cx="453970" cy="369332"/>
          </a:xfrm>
        </p:grpSpPr>
        <p:cxnSp>
          <p:nvCxnSpPr>
            <p:cNvPr id="225" name="直線矢印コネクタ 224"/>
            <p:cNvCxnSpPr/>
            <p:nvPr/>
          </p:nvCxnSpPr>
          <p:spPr>
            <a:xfrm>
              <a:off x="4467552" y="3352122"/>
              <a:ext cx="228572" cy="15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5" name="正方形/長方形 225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14</a:t>
              </a:r>
              <a:endParaRPr lang="ja-JP" altLang="en-US" sz="1200"/>
            </a:p>
          </p:txBody>
        </p:sp>
      </p:grpSp>
      <p:grpSp>
        <p:nvGrpSpPr>
          <p:cNvPr id="54303" name="グループ化 226"/>
          <p:cNvGrpSpPr>
            <a:grpSpLocks/>
          </p:cNvGrpSpPr>
          <p:nvPr/>
        </p:nvGrpSpPr>
        <p:grpSpPr bwMode="auto">
          <a:xfrm>
            <a:off x="4386263" y="3400425"/>
            <a:ext cx="454025" cy="369888"/>
            <a:chOff x="4377075" y="3244334"/>
            <a:chExt cx="453970" cy="369332"/>
          </a:xfrm>
        </p:grpSpPr>
        <p:cxnSp>
          <p:nvCxnSpPr>
            <p:cNvPr id="228" name="直線矢印コネクタ 227"/>
            <p:cNvCxnSpPr/>
            <p:nvPr/>
          </p:nvCxnSpPr>
          <p:spPr>
            <a:xfrm>
              <a:off x="4467551" y="3352122"/>
              <a:ext cx="228572" cy="15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3" name="正方形/長方形 228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15</a:t>
              </a:r>
              <a:endParaRPr lang="ja-JP" altLang="en-US" sz="1200"/>
            </a:p>
          </p:txBody>
        </p:sp>
      </p:grpSp>
      <p:grpSp>
        <p:nvGrpSpPr>
          <p:cNvPr id="54304" name="グループ化 229"/>
          <p:cNvGrpSpPr>
            <a:grpSpLocks/>
          </p:cNvGrpSpPr>
          <p:nvPr/>
        </p:nvGrpSpPr>
        <p:grpSpPr bwMode="auto">
          <a:xfrm>
            <a:off x="4640263" y="3397250"/>
            <a:ext cx="454025" cy="369888"/>
            <a:chOff x="4377075" y="3244334"/>
            <a:chExt cx="453970" cy="369332"/>
          </a:xfrm>
        </p:grpSpPr>
        <p:cxnSp>
          <p:nvCxnSpPr>
            <p:cNvPr id="231" name="直線矢印コネクタ 230"/>
            <p:cNvCxnSpPr/>
            <p:nvPr/>
          </p:nvCxnSpPr>
          <p:spPr>
            <a:xfrm>
              <a:off x="4467551" y="3352122"/>
              <a:ext cx="228572" cy="15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1" name="正方形/長方形 231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16</a:t>
              </a:r>
              <a:endParaRPr lang="ja-JP" altLang="en-US" sz="1200"/>
            </a:p>
          </p:txBody>
        </p:sp>
      </p:grpSp>
      <p:sp>
        <p:nvSpPr>
          <p:cNvPr id="54305" name="正方形/長方形 234"/>
          <p:cNvSpPr>
            <a:spLocks noChangeArrowheads="1"/>
          </p:cNvSpPr>
          <p:nvPr/>
        </p:nvSpPr>
        <p:spPr bwMode="auto">
          <a:xfrm>
            <a:off x="4994275" y="339407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endParaRPr lang="en-US" altLang="ja-JP" sz="900">
              <a:latin typeface="Times New Roman" charset="0"/>
            </a:endParaRPr>
          </a:p>
        </p:txBody>
      </p:sp>
      <p:sp>
        <p:nvSpPr>
          <p:cNvPr id="54306" name="正方形/長方形 235"/>
          <p:cNvSpPr>
            <a:spLocks noChangeArrowheads="1"/>
          </p:cNvSpPr>
          <p:nvPr/>
        </p:nvSpPr>
        <p:spPr bwMode="auto">
          <a:xfrm>
            <a:off x="4308475" y="3633788"/>
            <a:ext cx="6461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……</a:t>
            </a:r>
          </a:p>
          <a:p>
            <a:pPr algn="ctr" eaLnBrk="1" hangingPunct="1"/>
            <a:endParaRPr lang="en-US" altLang="ja-JP" sz="900">
              <a:latin typeface="Times New Roman" charset="0"/>
            </a:endParaRPr>
          </a:p>
        </p:txBody>
      </p:sp>
      <p:grpSp>
        <p:nvGrpSpPr>
          <p:cNvPr id="54307" name="グループ化 236"/>
          <p:cNvGrpSpPr>
            <a:grpSpLocks/>
          </p:cNvGrpSpPr>
          <p:nvPr/>
        </p:nvGrpSpPr>
        <p:grpSpPr bwMode="auto">
          <a:xfrm>
            <a:off x="4895850" y="2638425"/>
            <a:ext cx="411163" cy="368300"/>
            <a:chOff x="4377075" y="3244334"/>
            <a:chExt cx="410690" cy="369332"/>
          </a:xfrm>
        </p:grpSpPr>
        <p:cxnSp>
          <p:nvCxnSpPr>
            <p:cNvPr id="238" name="直線矢印コネクタ 237"/>
            <p:cNvCxnSpPr/>
            <p:nvPr/>
          </p:nvCxnSpPr>
          <p:spPr>
            <a:xfrm>
              <a:off x="4467459" y="3352586"/>
              <a:ext cx="228337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9" name="正方形/長方形 238"/>
            <p:cNvSpPr>
              <a:spLocks noChangeArrowheads="1"/>
            </p:cNvSpPr>
            <p:nvPr/>
          </p:nvSpPr>
          <p:spPr bwMode="auto">
            <a:xfrm>
              <a:off x="4377075" y="3244334"/>
              <a:ext cx="4106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5</a:t>
              </a:r>
              <a:endParaRPr lang="ja-JP" altLang="en-US" sz="1200"/>
            </a:p>
          </p:txBody>
        </p:sp>
      </p:grpSp>
      <p:grpSp>
        <p:nvGrpSpPr>
          <p:cNvPr id="54308" name="グループ化 239"/>
          <p:cNvGrpSpPr>
            <a:grpSpLocks/>
          </p:cNvGrpSpPr>
          <p:nvPr/>
        </p:nvGrpSpPr>
        <p:grpSpPr bwMode="auto">
          <a:xfrm>
            <a:off x="4592638" y="3017838"/>
            <a:ext cx="454025" cy="368300"/>
            <a:chOff x="4377075" y="3244334"/>
            <a:chExt cx="453970" cy="369332"/>
          </a:xfrm>
        </p:grpSpPr>
        <p:cxnSp>
          <p:nvCxnSpPr>
            <p:cNvPr id="241" name="直線矢印コネクタ 240"/>
            <p:cNvCxnSpPr/>
            <p:nvPr/>
          </p:nvCxnSpPr>
          <p:spPr>
            <a:xfrm>
              <a:off x="4467551" y="3352586"/>
              <a:ext cx="228572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7" name="正方形/長方形 241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10</a:t>
              </a:r>
              <a:endParaRPr lang="ja-JP" altLang="en-US" sz="1200"/>
            </a:p>
          </p:txBody>
        </p:sp>
      </p:grpSp>
      <p:grpSp>
        <p:nvGrpSpPr>
          <p:cNvPr id="54309" name="グループ化 242"/>
          <p:cNvGrpSpPr>
            <a:grpSpLocks/>
          </p:cNvGrpSpPr>
          <p:nvPr/>
        </p:nvGrpSpPr>
        <p:grpSpPr bwMode="auto">
          <a:xfrm>
            <a:off x="4875213" y="3019425"/>
            <a:ext cx="449262" cy="369888"/>
            <a:chOff x="4377075" y="3244334"/>
            <a:chExt cx="450188" cy="369332"/>
          </a:xfrm>
        </p:grpSpPr>
        <p:cxnSp>
          <p:nvCxnSpPr>
            <p:cNvPr id="244" name="直線矢印コネクタ 243"/>
            <p:cNvCxnSpPr/>
            <p:nvPr/>
          </p:nvCxnSpPr>
          <p:spPr>
            <a:xfrm>
              <a:off x="4467749" y="3352122"/>
              <a:ext cx="227481" cy="15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5" name="正方形/長方形 244"/>
            <p:cNvSpPr>
              <a:spLocks noChangeArrowheads="1"/>
            </p:cNvSpPr>
            <p:nvPr/>
          </p:nvSpPr>
          <p:spPr bwMode="auto">
            <a:xfrm>
              <a:off x="4377075" y="3244334"/>
              <a:ext cx="4501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11</a:t>
              </a:r>
              <a:endParaRPr lang="ja-JP" altLang="en-US" sz="1200"/>
            </a:p>
          </p:txBody>
        </p:sp>
      </p:grpSp>
      <p:grpSp>
        <p:nvGrpSpPr>
          <p:cNvPr id="54310" name="グループ化 245"/>
          <p:cNvGrpSpPr>
            <a:grpSpLocks/>
          </p:cNvGrpSpPr>
          <p:nvPr/>
        </p:nvGrpSpPr>
        <p:grpSpPr bwMode="auto">
          <a:xfrm>
            <a:off x="3624263" y="3405188"/>
            <a:ext cx="452437" cy="369887"/>
            <a:chOff x="4377075" y="3244334"/>
            <a:chExt cx="453970" cy="369332"/>
          </a:xfrm>
        </p:grpSpPr>
        <p:cxnSp>
          <p:nvCxnSpPr>
            <p:cNvPr id="247" name="直線矢印コネクタ 246"/>
            <p:cNvCxnSpPr/>
            <p:nvPr/>
          </p:nvCxnSpPr>
          <p:spPr>
            <a:xfrm>
              <a:off x="4467869" y="3352122"/>
              <a:ext cx="227782" cy="15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3" name="正方形/長方形 247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12</a:t>
              </a:r>
              <a:endParaRPr lang="ja-JP" altLang="en-US" sz="1200"/>
            </a:p>
          </p:txBody>
        </p:sp>
      </p:grpSp>
      <p:sp>
        <p:nvSpPr>
          <p:cNvPr id="54311" name="テキスト ボックス 248"/>
          <p:cNvSpPr txBox="1">
            <a:spLocks noChangeArrowheads="1"/>
          </p:cNvSpPr>
          <p:nvPr/>
        </p:nvSpPr>
        <p:spPr bwMode="auto">
          <a:xfrm>
            <a:off x="379413" y="4079875"/>
            <a:ext cx="1181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文脈スコープ</a:t>
            </a:r>
          </a:p>
        </p:txBody>
      </p:sp>
      <p:cxnSp>
        <p:nvCxnSpPr>
          <p:cNvPr id="251" name="直線矢印コネクタ 250"/>
          <p:cNvCxnSpPr>
            <a:stCxn id="54311" idx="0"/>
          </p:cNvCxnSpPr>
          <p:nvPr/>
        </p:nvCxnSpPr>
        <p:spPr>
          <a:xfrm rot="5400000" flipH="1" flipV="1">
            <a:off x="1017588" y="3727450"/>
            <a:ext cx="304800" cy="400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13" name="円/楕円 258"/>
          <p:cNvSpPr>
            <a:spLocks noChangeArrowheads="1"/>
          </p:cNvSpPr>
          <p:nvPr/>
        </p:nvSpPr>
        <p:spPr bwMode="auto">
          <a:xfrm>
            <a:off x="3933825" y="262255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314" name="テキスト ボックス 264"/>
          <p:cNvSpPr txBox="1">
            <a:spLocks noChangeArrowheads="1"/>
          </p:cNvSpPr>
          <p:nvPr/>
        </p:nvSpPr>
        <p:spPr bwMode="auto">
          <a:xfrm>
            <a:off x="-1676400" y="4079875"/>
            <a:ext cx="203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/>
              <a:t>専門文書（入力文書）</a:t>
            </a:r>
          </a:p>
        </p:txBody>
      </p:sp>
      <p:sp>
        <p:nvSpPr>
          <p:cNvPr id="271" name="正方形/長方形 270"/>
          <p:cNvSpPr/>
          <p:nvPr/>
        </p:nvSpPr>
        <p:spPr>
          <a:xfrm>
            <a:off x="1066800" y="1897063"/>
            <a:ext cx="1828800" cy="5238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入力語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高頻度単語</a:t>
            </a:r>
            <a:r>
              <a:rPr lang="en-US" altLang="ja-JP" sz="1200" dirty="0">
                <a:latin typeface="Times New Roman" pitchFamily="18" charset="0"/>
                <a:cs typeface="Times New Roman" pitchFamily="18" charset="0"/>
              </a:rPr>
              <a:t>N-gram</a:t>
            </a:r>
            <a:endParaRPr lang="ja-JP" altLang="en-US" sz="1400" dirty="0"/>
          </a:p>
        </p:txBody>
      </p:sp>
      <p:sp>
        <p:nvSpPr>
          <p:cNvPr id="272" name="正方形/長方形 271"/>
          <p:cNvSpPr/>
          <p:nvPr/>
        </p:nvSpPr>
        <p:spPr>
          <a:xfrm>
            <a:off x="-1524000" y="2111375"/>
            <a:ext cx="1828800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単語（標準形）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317" name="テキスト ボックス 275"/>
          <p:cNvSpPr txBox="1">
            <a:spLocks noChangeArrowheads="1"/>
          </p:cNvSpPr>
          <p:nvPr/>
        </p:nvSpPr>
        <p:spPr bwMode="auto">
          <a:xfrm>
            <a:off x="4572000" y="1524000"/>
            <a:ext cx="2359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3. </a:t>
            </a:r>
            <a:r>
              <a:rPr lang="ja-JP" altLang="en-US" sz="1600" b="1"/>
              <a:t>入力語ベクトルの構築</a:t>
            </a:r>
            <a:endParaRPr lang="en-US" altLang="ja-JP" sz="1600" b="1"/>
          </a:p>
        </p:txBody>
      </p:sp>
      <p:sp>
        <p:nvSpPr>
          <p:cNvPr id="277" name="AutoShape 146"/>
          <p:cNvSpPr>
            <a:spLocks noChangeArrowheads="1"/>
          </p:cNvSpPr>
          <p:nvPr/>
        </p:nvSpPr>
        <p:spPr bwMode="auto">
          <a:xfrm>
            <a:off x="5486400" y="301307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4319" name="Rectangle 37"/>
          <p:cNvSpPr>
            <a:spLocks noChangeArrowheads="1"/>
          </p:cNvSpPr>
          <p:nvPr/>
        </p:nvSpPr>
        <p:spPr bwMode="auto">
          <a:xfrm>
            <a:off x="6019800" y="2479675"/>
            <a:ext cx="1828800" cy="161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cxnSp>
        <p:nvCxnSpPr>
          <p:cNvPr id="280" name="直線矢印コネクタ 279"/>
          <p:cNvCxnSpPr/>
          <p:nvPr/>
        </p:nvCxnSpPr>
        <p:spPr>
          <a:xfrm>
            <a:off x="6415088" y="27130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1" name="正方形/長方形 280"/>
          <p:cNvSpPr>
            <a:spLocks noChangeArrowheads="1"/>
          </p:cNvSpPr>
          <p:nvPr/>
        </p:nvSpPr>
        <p:spPr bwMode="auto">
          <a:xfrm>
            <a:off x="6324600" y="2640013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cxnSp>
        <p:nvCxnSpPr>
          <p:cNvPr id="283" name="直線矢印コネクタ 282"/>
          <p:cNvCxnSpPr/>
          <p:nvPr/>
        </p:nvCxnSpPr>
        <p:spPr>
          <a:xfrm>
            <a:off x="6669088" y="27098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3" name="正方形/長方形 283"/>
          <p:cNvSpPr>
            <a:spLocks noChangeArrowheads="1"/>
          </p:cNvSpPr>
          <p:nvPr/>
        </p:nvSpPr>
        <p:spPr bwMode="auto">
          <a:xfrm>
            <a:off x="6578600" y="2636838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2</a:t>
            </a:r>
            <a:endParaRPr lang="ja-JP" altLang="en-US" sz="1200"/>
          </a:p>
        </p:txBody>
      </p:sp>
      <p:cxnSp>
        <p:nvCxnSpPr>
          <p:cNvPr id="286" name="直線矢印コネクタ 285"/>
          <p:cNvCxnSpPr/>
          <p:nvPr/>
        </p:nvCxnSpPr>
        <p:spPr>
          <a:xfrm>
            <a:off x="6915150" y="27082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5" name="正方形/長方形 286"/>
          <p:cNvSpPr>
            <a:spLocks noChangeArrowheads="1"/>
          </p:cNvSpPr>
          <p:nvPr/>
        </p:nvSpPr>
        <p:spPr bwMode="auto">
          <a:xfrm>
            <a:off x="6824663" y="2635250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3</a:t>
            </a:r>
            <a:endParaRPr lang="ja-JP" altLang="en-US" sz="1200"/>
          </a:p>
        </p:txBody>
      </p:sp>
      <p:cxnSp>
        <p:nvCxnSpPr>
          <p:cNvPr id="289" name="直線矢印コネクタ 288"/>
          <p:cNvCxnSpPr/>
          <p:nvPr/>
        </p:nvCxnSpPr>
        <p:spPr>
          <a:xfrm>
            <a:off x="7169150" y="27066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7" name="正方形/長方形 289"/>
          <p:cNvSpPr>
            <a:spLocks noChangeArrowheads="1"/>
          </p:cNvSpPr>
          <p:nvPr/>
        </p:nvSpPr>
        <p:spPr bwMode="auto">
          <a:xfrm>
            <a:off x="7078663" y="2632075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4</a:t>
            </a:r>
            <a:endParaRPr lang="ja-JP" altLang="en-US" sz="1200"/>
          </a:p>
        </p:txBody>
      </p:sp>
      <p:cxnSp>
        <p:nvCxnSpPr>
          <p:cNvPr id="304" name="直線矢印コネクタ 303"/>
          <p:cNvCxnSpPr/>
          <p:nvPr/>
        </p:nvCxnSpPr>
        <p:spPr>
          <a:xfrm>
            <a:off x="6376988" y="34798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9" name="正方形/長方形 304"/>
          <p:cNvSpPr>
            <a:spLocks noChangeArrowheads="1"/>
          </p:cNvSpPr>
          <p:nvPr/>
        </p:nvSpPr>
        <p:spPr bwMode="auto">
          <a:xfrm>
            <a:off x="6286500" y="340518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13</a:t>
            </a:r>
            <a:endParaRPr lang="ja-JP" altLang="en-US" sz="1200"/>
          </a:p>
        </p:txBody>
      </p:sp>
      <p:cxnSp>
        <p:nvCxnSpPr>
          <p:cNvPr id="307" name="直線矢印コネクタ 306"/>
          <p:cNvCxnSpPr/>
          <p:nvPr/>
        </p:nvCxnSpPr>
        <p:spPr>
          <a:xfrm>
            <a:off x="6691313" y="34766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31" name="正方形/長方形 307"/>
          <p:cNvSpPr>
            <a:spLocks noChangeArrowheads="1"/>
          </p:cNvSpPr>
          <p:nvPr/>
        </p:nvSpPr>
        <p:spPr bwMode="auto">
          <a:xfrm>
            <a:off x="6600825" y="3402013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900" baseline="-25000">
                <a:latin typeface="Times New Roman" charset="0"/>
              </a:rPr>
              <a:t>14</a:t>
            </a:r>
            <a:endParaRPr lang="ja-JP" altLang="en-US"/>
          </a:p>
        </p:txBody>
      </p:sp>
      <p:cxnSp>
        <p:nvCxnSpPr>
          <p:cNvPr id="310" name="直線矢印コネクタ 309"/>
          <p:cNvCxnSpPr/>
          <p:nvPr/>
        </p:nvCxnSpPr>
        <p:spPr>
          <a:xfrm>
            <a:off x="6981825" y="34750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33" name="正方形/長方形 310"/>
          <p:cNvSpPr>
            <a:spLocks noChangeArrowheads="1"/>
          </p:cNvSpPr>
          <p:nvPr/>
        </p:nvSpPr>
        <p:spPr bwMode="auto">
          <a:xfrm>
            <a:off x="6891338" y="340042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900" baseline="-25000">
                <a:latin typeface="Times New Roman" charset="0"/>
              </a:rPr>
              <a:t>15</a:t>
            </a:r>
            <a:endParaRPr lang="ja-JP" altLang="en-US"/>
          </a:p>
        </p:txBody>
      </p:sp>
      <p:cxnSp>
        <p:nvCxnSpPr>
          <p:cNvPr id="313" name="直線矢印コネクタ 312"/>
          <p:cNvCxnSpPr/>
          <p:nvPr/>
        </p:nvCxnSpPr>
        <p:spPr>
          <a:xfrm>
            <a:off x="7264400" y="34718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35" name="正方形/長方形 313"/>
          <p:cNvSpPr>
            <a:spLocks noChangeArrowheads="1"/>
          </p:cNvSpPr>
          <p:nvPr/>
        </p:nvSpPr>
        <p:spPr bwMode="auto">
          <a:xfrm>
            <a:off x="7173913" y="3397250"/>
            <a:ext cx="506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16</a:t>
            </a:r>
            <a:endParaRPr lang="ja-JP" altLang="en-US" sz="1200"/>
          </a:p>
        </p:txBody>
      </p:sp>
      <p:sp>
        <p:nvSpPr>
          <p:cNvPr id="54336" name="正方形/長方形 315"/>
          <p:cNvSpPr>
            <a:spLocks noChangeArrowheads="1"/>
          </p:cNvSpPr>
          <p:nvPr/>
        </p:nvSpPr>
        <p:spPr bwMode="auto">
          <a:xfrm>
            <a:off x="7527925" y="339407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endParaRPr lang="en-US" altLang="ja-JP" sz="900">
              <a:latin typeface="Times New Roman" charset="0"/>
            </a:endParaRPr>
          </a:p>
        </p:txBody>
      </p:sp>
      <p:sp>
        <p:nvSpPr>
          <p:cNvPr id="54337" name="正方形/長方形 316"/>
          <p:cNvSpPr>
            <a:spLocks noChangeArrowheads="1"/>
          </p:cNvSpPr>
          <p:nvPr/>
        </p:nvSpPr>
        <p:spPr bwMode="auto">
          <a:xfrm>
            <a:off x="6880225" y="36337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endParaRPr lang="en-US" altLang="ja-JP" sz="900">
              <a:latin typeface="Times New Roman" charset="0"/>
            </a:endParaRPr>
          </a:p>
        </p:txBody>
      </p:sp>
      <p:cxnSp>
        <p:nvCxnSpPr>
          <p:cNvPr id="319" name="直線矢印コネクタ 318"/>
          <p:cNvCxnSpPr/>
          <p:nvPr/>
        </p:nvCxnSpPr>
        <p:spPr>
          <a:xfrm>
            <a:off x="7424738" y="271145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39" name="正方形/長方形 319"/>
          <p:cNvSpPr>
            <a:spLocks noChangeArrowheads="1"/>
          </p:cNvSpPr>
          <p:nvPr/>
        </p:nvSpPr>
        <p:spPr bwMode="auto">
          <a:xfrm>
            <a:off x="7334250" y="2638425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5</a:t>
            </a:r>
            <a:endParaRPr lang="ja-JP" altLang="en-US" sz="1200"/>
          </a:p>
        </p:txBody>
      </p:sp>
      <p:cxnSp>
        <p:nvCxnSpPr>
          <p:cNvPr id="292" name="直線矢印コネクタ 291"/>
          <p:cNvCxnSpPr/>
          <p:nvPr/>
        </p:nvCxnSpPr>
        <p:spPr>
          <a:xfrm>
            <a:off x="6108700" y="31035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1" name="正方形/長方形 292"/>
          <p:cNvSpPr>
            <a:spLocks noChangeArrowheads="1"/>
          </p:cNvSpPr>
          <p:nvPr/>
        </p:nvSpPr>
        <p:spPr bwMode="auto">
          <a:xfrm>
            <a:off x="6018213" y="3028950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6</a:t>
            </a:r>
            <a:endParaRPr lang="ja-JP" altLang="en-US" sz="1200"/>
          </a:p>
        </p:txBody>
      </p:sp>
      <p:cxnSp>
        <p:nvCxnSpPr>
          <p:cNvPr id="295" name="直線矢印コネクタ 294"/>
          <p:cNvCxnSpPr/>
          <p:nvPr/>
        </p:nvCxnSpPr>
        <p:spPr>
          <a:xfrm>
            <a:off x="6364288" y="31003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3" name="正方形/長方形 295"/>
          <p:cNvSpPr>
            <a:spLocks noChangeArrowheads="1"/>
          </p:cNvSpPr>
          <p:nvPr/>
        </p:nvSpPr>
        <p:spPr bwMode="auto">
          <a:xfrm>
            <a:off x="6273800" y="3025775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7</a:t>
            </a:r>
            <a:endParaRPr lang="ja-JP" altLang="en-US" sz="1200"/>
          </a:p>
        </p:txBody>
      </p:sp>
      <p:cxnSp>
        <p:nvCxnSpPr>
          <p:cNvPr id="298" name="直線矢印コネクタ 297"/>
          <p:cNvCxnSpPr/>
          <p:nvPr/>
        </p:nvCxnSpPr>
        <p:spPr>
          <a:xfrm>
            <a:off x="6608763" y="30988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5" name="正方形/長方形 298"/>
          <p:cNvSpPr>
            <a:spLocks noChangeArrowheads="1"/>
          </p:cNvSpPr>
          <p:nvPr/>
        </p:nvSpPr>
        <p:spPr bwMode="auto">
          <a:xfrm>
            <a:off x="6518275" y="3024188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8</a:t>
            </a:r>
            <a:endParaRPr lang="ja-JP" altLang="en-US" sz="1200"/>
          </a:p>
        </p:txBody>
      </p:sp>
      <p:cxnSp>
        <p:nvCxnSpPr>
          <p:cNvPr id="301" name="直線矢印コネクタ 300"/>
          <p:cNvCxnSpPr/>
          <p:nvPr/>
        </p:nvCxnSpPr>
        <p:spPr>
          <a:xfrm>
            <a:off x="6862763" y="30956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7" name="正方形/長方形 301"/>
          <p:cNvSpPr>
            <a:spLocks noChangeArrowheads="1"/>
          </p:cNvSpPr>
          <p:nvPr/>
        </p:nvSpPr>
        <p:spPr bwMode="auto">
          <a:xfrm>
            <a:off x="6772275" y="30210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9</a:t>
            </a:r>
            <a:endParaRPr lang="ja-JP" altLang="en-US" sz="1200"/>
          </a:p>
        </p:txBody>
      </p:sp>
      <p:cxnSp>
        <p:nvCxnSpPr>
          <p:cNvPr id="322" name="直線矢印コネクタ 321"/>
          <p:cNvCxnSpPr/>
          <p:nvPr/>
        </p:nvCxnSpPr>
        <p:spPr>
          <a:xfrm>
            <a:off x="7121525" y="309245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9" name="正方形/長方形 322"/>
          <p:cNvSpPr>
            <a:spLocks noChangeArrowheads="1"/>
          </p:cNvSpPr>
          <p:nvPr/>
        </p:nvSpPr>
        <p:spPr bwMode="auto">
          <a:xfrm>
            <a:off x="7031038" y="3017838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10</a:t>
            </a:r>
            <a:endParaRPr lang="ja-JP" altLang="en-US" sz="1200"/>
          </a:p>
        </p:txBody>
      </p:sp>
      <p:cxnSp>
        <p:nvCxnSpPr>
          <p:cNvPr id="325" name="直線矢印コネクタ 324"/>
          <p:cNvCxnSpPr/>
          <p:nvPr/>
        </p:nvCxnSpPr>
        <p:spPr>
          <a:xfrm>
            <a:off x="7402513" y="30940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51" name="正方形/長方形 325"/>
          <p:cNvSpPr>
            <a:spLocks noChangeArrowheads="1"/>
          </p:cNvSpPr>
          <p:nvPr/>
        </p:nvSpPr>
        <p:spPr bwMode="auto">
          <a:xfrm>
            <a:off x="7313613" y="301942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11</a:t>
            </a:r>
            <a:endParaRPr lang="ja-JP" altLang="en-US" sz="1200"/>
          </a:p>
        </p:txBody>
      </p:sp>
      <p:cxnSp>
        <p:nvCxnSpPr>
          <p:cNvPr id="328" name="直線矢印コネクタ 327"/>
          <p:cNvCxnSpPr/>
          <p:nvPr/>
        </p:nvCxnSpPr>
        <p:spPr>
          <a:xfrm>
            <a:off x="6084888" y="34798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53" name="正方形/長方形 328"/>
          <p:cNvSpPr>
            <a:spLocks noChangeArrowheads="1"/>
          </p:cNvSpPr>
          <p:nvPr/>
        </p:nvSpPr>
        <p:spPr bwMode="auto">
          <a:xfrm>
            <a:off x="5995988" y="340518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12</a:t>
            </a:r>
            <a:endParaRPr lang="ja-JP" altLang="en-US" sz="1200"/>
          </a:p>
        </p:txBody>
      </p:sp>
      <p:sp>
        <p:nvSpPr>
          <p:cNvPr id="54354" name="円/楕円 330"/>
          <p:cNvSpPr>
            <a:spLocks noChangeArrowheads="1"/>
          </p:cNvSpPr>
          <p:nvPr/>
        </p:nvSpPr>
        <p:spPr bwMode="auto">
          <a:xfrm>
            <a:off x="6096000" y="2994025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33" name="AutoShape 146"/>
          <p:cNvSpPr>
            <a:spLocks noChangeArrowheads="1"/>
          </p:cNvSpPr>
          <p:nvPr/>
        </p:nvSpPr>
        <p:spPr bwMode="auto">
          <a:xfrm>
            <a:off x="7924800" y="301307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4356" name="円/楕円 334"/>
          <p:cNvSpPr>
            <a:spLocks noChangeArrowheads="1"/>
          </p:cNvSpPr>
          <p:nvPr/>
        </p:nvSpPr>
        <p:spPr bwMode="auto">
          <a:xfrm>
            <a:off x="6913563" y="2609850"/>
            <a:ext cx="304800" cy="374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36" name="正方形/長方形 335"/>
          <p:cNvSpPr/>
          <p:nvPr/>
        </p:nvSpPr>
        <p:spPr>
          <a:xfrm>
            <a:off x="3581400" y="2098675"/>
            <a:ext cx="1828800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文脈ベクトル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" name="正方形/長方形 336"/>
          <p:cNvSpPr/>
          <p:nvPr/>
        </p:nvSpPr>
        <p:spPr>
          <a:xfrm>
            <a:off x="6019800" y="2098675"/>
            <a:ext cx="1828800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入力語ベクトル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359" name="Rectangle 37"/>
          <p:cNvSpPr>
            <a:spLocks noChangeArrowheads="1"/>
          </p:cNvSpPr>
          <p:nvPr/>
        </p:nvSpPr>
        <p:spPr bwMode="auto">
          <a:xfrm>
            <a:off x="8459788" y="2460625"/>
            <a:ext cx="1828800" cy="1619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cxnSp>
        <p:nvCxnSpPr>
          <p:cNvPr id="339" name="直線矢印コネクタ 338"/>
          <p:cNvCxnSpPr/>
          <p:nvPr/>
        </p:nvCxnSpPr>
        <p:spPr>
          <a:xfrm>
            <a:off x="8855075" y="26955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1" name="正方形/長方形 339"/>
          <p:cNvSpPr>
            <a:spLocks noChangeArrowheads="1"/>
          </p:cNvSpPr>
          <p:nvPr/>
        </p:nvSpPr>
        <p:spPr bwMode="auto">
          <a:xfrm>
            <a:off x="8764588" y="2620963"/>
            <a:ext cx="38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cxnSp>
        <p:nvCxnSpPr>
          <p:cNvPr id="341" name="直線矢印コネクタ 340"/>
          <p:cNvCxnSpPr/>
          <p:nvPr/>
        </p:nvCxnSpPr>
        <p:spPr>
          <a:xfrm>
            <a:off x="9109075" y="26924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3" name="正方形/長方形 341"/>
          <p:cNvSpPr>
            <a:spLocks noChangeArrowheads="1"/>
          </p:cNvSpPr>
          <p:nvPr/>
        </p:nvSpPr>
        <p:spPr bwMode="auto">
          <a:xfrm>
            <a:off x="9018588" y="2617788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2</a:t>
            </a:r>
            <a:endParaRPr lang="ja-JP" altLang="en-US" sz="1200"/>
          </a:p>
        </p:txBody>
      </p:sp>
      <p:cxnSp>
        <p:nvCxnSpPr>
          <p:cNvPr id="343" name="直線矢印コネクタ 342"/>
          <p:cNvCxnSpPr/>
          <p:nvPr/>
        </p:nvCxnSpPr>
        <p:spPr>
          <a:xfrm>
            <a:off x="9355138" y="269081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5" name="正方形/長方形 343"/>
          <p:cNvSpPr>
            <a:spLocks noChangeArrowheads="1"/>
          </p:cNvSpPr>
          <p:nvPr/>
        </p:nvSpPr>
        <p:spPr bwMode="auto">
          <a:xfrm>
            <a:off x="9264650" y="2616200"/>
            <a:ext cx="38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3</a:t>
            </a:r>
            <a:endParaRPr lang="ja-JP" altLang="en-US" sz="1200"/>
          </a:p>
        </p:txBody>
      </p:sp>
      <p:cxnSp>
        <p:nvCxnSpPr>
          <p:cNvPr id="345" name="直線矢印コネクタ 344"/>
          <p:cNvCxnSpPr/>
          <p:nvPr/>
        </p:nvCxnSpPr>
        <p:spPr>
          <a:xfrm>
            <a:off x="9609138" y="26876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7" name="正方形/長方形 345"/>
          <p:cNvSpPr>
            <a:spLocks noChangeArrowheads="1"/>
          </p:cNvSpPr>
          <p:nvPr/>
        </p:nvSpPr>
        <p:spPr bwMode="auto">
          <a:xfrm>
            <a:off x="9518650" y="261302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4</a:t>
            </a:r>
            <a:endParaRPr lang="ja-JP" altLang="en-US" sz="1200"/>
          </a:p>
        </p:txBody>
      </p:sp>
      <p:cxnSp>
        <p:nvCxnSpPr>
          <p:cNvPr id="347" name="直線矢印コネクタ 346"/>
          <p:cNvCxnSpPr/>
          <p:nvPr/>
        </p:nvCxnSpPr>
        <p:spPr>
          <a:xfrm>
            <a:off x="8855075" y="34623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9" name="正方形/長方形 347"/>
          <p:cNvSpPr>
            <a:spLocks noChangeArrowheads="1"/>
          </p:cNvSpPr>
          <p:nvPr/>
        </p:nvSpPr>
        <p:spPr bwMode="auto">
          <a:xfrm>
            <a:off x="8764588" y="33877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13</a:t>
            </a:r>
            <a:endParaRPr lang="ja-JP" altLang="en-US" sz="1200"/>
          </a:p>
        </p:txBody>
      </p:sp>
      <p:cxnSp>
        <p:nvCxnSpPr>
          <p:cNvPr id="349" name="直線矢印コネクタ 348"/>
          <p:cNvCxnSpPr/>
          <p:nvPr/>
        </p:nvCxnSpPr>
        <p:spPr>
          <a:xfrm>
            <a:off x="9109075" y="34591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71" name="正方形/長方形 349"/>
          <p:cNvSpPr>
            <a:spLocks noChangeArrowheads="1"/>
          </p:cNvSpPr>
          <p:nvPr/>
        </p:nvSpPr>
        <p:spPr bwMode="auto">
          <a:xfrm>
            <a:off x="9018588" y="33845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14</a:t>
            </a:r>
            <a:endParaRPr lang="ja-JP" altLang="en-US" sz="1200"/>
          </a:p>
        </p:txBody>
      </p:sp>
      <p:cxnSp>
        <p:nvCxnSpPr>
          <p:cNvPr id="351" name="直線矢印コネクタ 350"/>
          <p:cNvCxnSpPr/>
          <p:nvPr/>
        </p:nvCxnSpPr>
        <p:spPr>
          <a:xfrm>
            <a:off x="9355138" y="34575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73" name="正方形/長方形 351"/>
          <p:cNvSpPr>
            <a:spLocks noChangeArrowheads="1"/>
          </p:cNvSpPr>
          <p:nvPr/>
        </p:nvSpPr>
        <p:spPr bwMode="auto">
          <a:xfrm>
            <a:off x="9264650" y="33829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15</a:t>
            </a:r>
            <a:endParaRPr lang="ja-JP" altLang="en-US" sz="1200"/>
          </a:p>
        </p:txBody>
      </p:sp>
      <p:cxnSp>
        <p:nvCxnSpPr>
          <p:cNvPr id="353" name="直線矢印コネクタ 352"/>
          <p:cNvCxnSpPr/>
          <p:nvPr/>
        </p:nvCxnSpPr>
        <p:spPr>
          <a:xfrm>
            <a:off x="9609138" y="34544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75" name="正方形/長方形 353"/>
          <p:cNvSpPr>
            <a:spLocks noChangeArrowheads="1"/>
          </p:cNvSpPr>
          <p:nvPr/>
        </p:nvSpPr>
        <p:spPr bwMode="auto">
          <a:xfrm>
            <a:off x="9518650" y="33797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16</a:t>
            </a:r>
            <a:endParaRPr lang="ja-JP" altLang="en-US" sz="1200"/>
          </a:p>
        </p:txBody>
      </p:sp>
      <p:sp>
        <p:nvSpPr>
          <p:cNvPr id="54376" name="正方形/長方形 354"/>
          <p:cNvSpPr>
            <a:spLocks noChangeArrowheads="1"/>
          </p:cNvSpPr>
          <p:nvPr/>
        </p:nvSpPr>
        <p:spPr bwMode="auto">
          <a:xfrm>
            <a:off x="9872663" y="33750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endParaRPr lang="en-US" altLang="ja-JP" sz="900">
              <a:latin typeface="Times New Roman" charset="0"/>
            </a:endParaRPr>
          </a:p>
        </p:txBody>
      </p:sp>
      <p:cxnSp>
        <p:nvCxnSpPr>
          <p:cNvPr id="357" name="直線矢印コネクタ 356"/>
          <p:cNvCxnSpPr/>
          <p:nvPr/>
        </p:nvCxnSpPr>
        <p:spPr>
          <a:xfrm>
            <a:off x="9864725" y="26939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78" name="正方形/長方形 357"/>
          <p:cNvSpPr>
            <a:spLocks noChangeArrowheads="1"/>
          </p:cNvSpPr>
          <p:nvPr/>
        </p:nvSpPr>
        <p:spPr bwMode="auto">
          <a:xfrm>
            <a:off x="9774238" y="261937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5</a:t>
            </a:r>
            <a:endParaRPr lang="ja-JP" altLang="en-US" sz="1200"/>
          </a:p>
        </p:txBody>
      </p:sp>
      <p:cxnSp>
        <p:nvCxnSpPr>
          <p:cNvPr id="359" name="直線矢印コネクタ 358"/>
          <p:cNvCxnSpPr/>
          <p:nvPr/>
        </p:nvCxnSpPr>
        <p:spPr>
          <a:xfrm>
            <a:off x="8548688" y="308451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0" name="正方形/長方形 359"/>
          <p:cNvSpPr>
            <a:spLocks noChangeArrowheads="1"/>
          </p:cNvSpPr>
          <p:nvPr/>
        </p:nvSpPr>
        <p:spPr bwMode="auto">
          <a:xfrm>
            <a:off x="8458200" y="30099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6</a:t>
            </a:r>
            <a:endParaRPr lang="ja-JP" altLang="en-US" sz="1200"/>
          </a:p>
        </p:txBody>
      </p:sp>
      <p:cxnSp>
        <p:nvCxnSpPr>
          <p:cNvPr id="361" name="直線矢印コネクタ 360"/>
          <p:cNvCxnSpPr/>
          <p:nvPr/>
        </p:nvCxnSpPr>
        <p:spPr>
          <a:xfrm>
            <a:off x="8802688" y="30813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2" name="正方形/長方形 361"/>
          <p:cNvSpPr>
            <a:spLocks noChangeArrowheads="1"/>
          </p:cNvSpPr>
          <p:nvPr/>
        </p:nvSpPr>
        <p:spPr bwMode="auto">
          <a:xfrm>
            <a:off x="8712200" y="3008313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7</a:t>
            </a:r>
            <a:endParaRPr lang="ja-JP" altLang="en-US" sz="1200"/>
          </a:p>
        </p:txBody>
      </p:sp>
      <p:cxnSp>
        <p:nvCxnSpPr>
          <p:cNvPr id="363" name="直線矢印コネクタ 362"/>
          <p:cNvCxnSpPr/>
          <p:nvPr/>
        </p:nvCxnSpPr>
        <p:spPr>
          <a:xfrm>
            <a:off x="9048750" y="307975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4" name="正方形/長方形 363"/>
          <p:cNvSpPr>
            <a:spLocks noChangeArrowheads="1"/>
          </p:cNvSpPr>
          <p:nvPr/>
        </p:nvSpPr>
        <p:spPr bwMode="auto">
          <a:xfrm>
            <a:off x="8958263" y="3006725"/>
            <a:ext cx="38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8</a:t>
            </a:r>
            <a:endParaRPr lang="ja-JP" altLang="en-US" sz="1200"/>
          </a:p>
        </p:txBody>
      </p:sp>
      <p:cxnSp>
        <p:nvCxnSpPr>
          <p:cNvPr id="365" name="直線矢印コネクタ 364"/>
          <p:cNvCxnSpPr/>
          <p:nvPr/>
        </p:nvCxnSpPr>
        <p:spPr>
          <a:xfrm>
            <a:off x="9302750" y="30781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6" name="正方形/長方形 365"/>
          <p:cNvSpPr>
            <a:spLocks noChangeArrowheads="1"/>
          </p:cNvSpPr>
          <p:nvPr/>
        </p:nvSpPr>
        <p:spPr bwMode="auto">
          <a:xfrm>
            <a:off x="9212263" y="3003550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9</a:t>
            </a:r>
            <a:endParaRPr lang="ja-JP" altLang="en-US" sz="1200"/>
          </a:p>
        </p:txBody>
      </p:sp>
      <p:cxnSp>
        <p:nvCxnSpPr>
          <p:cNvPr id="367" name="直線矢印コネクタ 366"/>
          <p:cNvCxnSpPr/>
          <p:nvPr/>
        </p:nvCxnSpPr>
        <p:spPr>
          <a:xfrm>
            <a:off x="9561513" y="30734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8" name="正方形/長方形 367"/>
          <p:cNvSpPr>
            <a:spLocks noChangeArrowheads="1"/>
          </p:cNvSpPr>
          <p:nvPr/>
        </p:nvSpPr>
        <p:spPr bwMode="auto">
          <a:xfrm>
            <a:off x="9471025" y="30003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10</a:t>
            </a:r>
            <a:endParaRPr lang="ja-JP" altLang="en-US" sz="1200"/>
          </a:p>
        </p:txBody>
      </p:sp>
      <p:cxnSp>
        <p:nvCxnSpPr>
          <p:cNvPr id="369" name="直線矢印コネクタ 368"/>
          <p:cNvCxnSpPr/>
          <p:nvPr/>
        </p:nvCxnSpPr>
        <p:spPr>
          <a:xfrm>
            <a:off x="9842500" y="30765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90" name="正方形/長方形 369"/>
          <p:cNvSpPr>
            <a:spLocks noChangeArrowheads="1"/>
          </p:cNvSpPr>
          <p:nvPr/>
        </p:nvSpPr>
        <p:spPr bwMode="auto">
          <a:xfrm>
            <a:off x="9752013" y="3001963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11</a:t>
            </a:r>
            <a:endParaRPr lang="ja-JP" altLang="en-US" sz="1200"/>
          </a:p>
        </p:txBody>
      </p:sp>
      <p:cxnSp>
        <p:nvCxnSpPr>
          <p:cNvPr id="371" name="直線矢印コネクタ 370"/>
          <p:cNvCxnSpPr/>
          <p:nvPr/>
        </p:nvCxnSpPr>
        <p:spPr>
          <a:xfrm>
            <a:off x="8591550" y="34623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92" name="正方形/長方形 371"/>
          <p:cNvSpPr>
            <a:spLocks noChangeArrowheads="1"/>
          </p:cNvSpPr>
          <p:nvPr/>
        </p:nvSpPr>
        <p:spPr bwMode="auto">
          <a:xfrm>
            <a:off x="8501063" y="33877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12</a:t>
            </a:r>
            <a:endParaRPr lang="ja-JP" altLang="en-US"/>
          </a:p>
        </p:txBody>
      </p:sp>
      <p:sp>
        <p:nvSpPr>
          <p:cNvPr id="374" name="AutoShape 146"/>
          <p:cNvSpPr>
            <a:spLocks noChangeArrowheads="1"/>
          </p:cNvSpPr>
          <p:nvPr/>
        </p:nvSpPr>
        <p:spPr bwMode="auto">
          <a:xfrm>
            <a:off x="10363200" y="299402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376" name="正方形/長方形 375"/>
          <p:cNvSpPr/>
          <p:nvPr/>
        </p:nvSpPr>
        <p:spPr>
          <a:xfrm>
            <a:off x="8458200" y="2079625"/>
            <a:ext cx="1830388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概念ベクトル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395" name="テキスト ボックス 376"/>
          <p:cNvSpPr txBox="1">
            <a:spLocks noChangeArrowheads="1"/>
          </p:cNvSpPr>
          <p:nvPr/>
        </p:nvSpPr>
        <p:spPr bwMode="auto">
          <a:xfrm>
            <a:off x="7069138" y="1524000"/>
            <a:ext cx="2151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4. </a:t>
            </a:r>
            <a:r>
              <a:rPr lang="ja-JP" altLang="en-US" sz="1600" b="1"/>
              <a:t>概念ベクトルの構築</a:t>
            </a:r>
            <a:endParaRPr lang="en-US" altLang="ja-JP" sz="1600" b="1"/>
          </a:p>
        </p:txBody>
      </p:sp>
      <p:sp>
        <p:nvSpPr>
          <p:cNvPr id="54396" name="円/楕円 377"/>
          <p:cNvSpPr>
            <a:spLocks noChangeArrowheads="1"/>
          </p:cNvSpPr>
          <p:nvPr/>
        </p:nvSpPr>
        <p:spPr bwMode="auto">
          <a:xfrm>
            <a:off x="4391025" y="2994025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397" name="円/楕円 378"/>
          <p:cNvSpPr>
            <a:spLocks noChangeArrowheads="1"/>
          </p:cNvSpPr>
          <p:nvPr/>
        </p:nvSpPr>
        <p:spPr bwMode="auto">
          <a:xfrm>
            <a:off x="3695700" y="3413125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398" name="Rectangle 37"/>
          <p:cNvSpPr>
            <a:spLocks noChangeArrowheads="1"/>
          </p:cNvSpPr>
          <p:nvPr/>
        </p:nvSpPr>
        <p:spPr bwMode="auto">
          <a:xfrm>
            <a:off x="10896600" y="2460625"/>
            <a:ext cx="1828800" cy="1619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sp>
        <p:nvSpPr>
          <p:cNvPr id="54399" name="正方形/長方形 381"/>
          <p:cNvSpPr>
            <a:spLocks noChangeArrowheads="1"/>
          </p:cNvSpPr>
          <p:nvPr/>
        </p:nvSpPr>
        <p:spPr bwMode="auto">
          <a:xfrm>
            <a:off x="11352213" y="2555875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sp>
        <p:nvSpPr>
          <p:cNvPr id="54400" name="正方形/長方形 396"/>
          <p:cNvSpPr>
            <a:spLocks noChangeArrowheads="1"/>
          </p:cNvSpPr>
          <p:nvPr/>
        </p:nvSpPr>
        <p:spPr bwMode="auto">
          <a:xfrm>
            <a:off x="11563350" y="3470275"/>
            <a:ext cx="703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r>
              <a:rPr lang="en-US" altLang="ja-JP">
                <a:solidFill>
                  <a:srgbClr val="000000"/>
                </a:solidFill>
                <a:latin typeface="Times New Roman" charset="0"/>
              </a:rPr>
              <a:t> …</a:t>
            </a:r>
            <a:endParaRPr lang="en-US" altLang="ja-JP" sz="900">
              <a:latin typeface="Times New Roman" charset="0"/>
            </a:endParaRPr>
          </a:p>
        </p:txBody>
      </p:sp>
      <p:sp>
        <p:nvSpPr>
          <p:cNvPr id="414" name="正方形/長方形 413"/>
          <p:cNvSpPr/>
          <p:nvPr/>
        </p:nvSpPr>
        <p:spPr>
          <a:xfrm>
            <a:off x="10896600" y="2079625"/>
            <a:ext cx="1828800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400" dirty="0">
                <a:latin typeface="Times New Roman" pitchFamily="18" charset="0"/>
                <a:cs typeface="Times New Roman" pitchFamily="18" charset="0"/>
              </a:rPr>
              <a:t>入力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概念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402" name="テキスト ボックス 414"/>
          <p:cNvSpPr txBox="1">
            <a:spLocks noChangeArrowheads="1"/>
          </p:cNvSpPr>
          <p:nvPr/>
        </p:nvSpPr>
        <p:spPr bwMode="auto">
          <a:xfrm>
            <a:off x="9372600" y="1524000"/>
            <a:ext cx="2481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5. </a:t>
            </a:r>
            <a:r>
              <a:rPr lang="ja-JP" altLang="en-US" sz="1600" b="1"/>
              <a:t>文脈類似概念対の抽出</a:t>
            </a:r>
            <a:endParaRPr lang="en-US" altLang="ja-JP" sz="1600" b="1"/>
          </a:p>
        </p:txBody>
      </p:sp>
      <p:sp>
        <p:nvSpPr>
          <p:cNvPr id="54403" name="正方形/長方形 415"/>
          <p:cNvSpPr>
            <a:spLocks noChangeArrowheads="1"/>
          </p:cNvSpPr>
          <p:nvPr/>
        </p:nvSpPr>
        <p:spPr bwMode="auto">
          <a:xfrm>
            <a:off x="11953875" y="2555875"/>
            <a:ext cx="388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5</a:t>
            </a:r>
            <a:endParaRPr lang="ja-JP" altLang="en-US" sz="1200"/>
          </a:p>
        </p:txBody>
      </p:sp>
      <p:cxnSp>
        <p:nvCxnSpPr>
          <p:cNvPr id="420" name="直線コネクタ 419"/>
          <p:cNvCxnSpPr>
            <a:stCxn id="54399" idx="3"/>
            <a:endCxn id="54403" idx="1"/>
          </p:cNvCxnSpPr>
          <p:nvPr/>
        </p:nvCxnSpPr>
        <p:spPr>
          <a:xfrm>
            <a:off x="11742738" y="2740025"/>
            <a:ext cx="21113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05" name="正方形/長方形 420"/>
          <p:cNvSpPr>
            <a:spLocks noChangeArrowheads="1"/>
          </p:cNvSpPr>
          <p:nvPr/>
        </p:nvSpPr>
        <p:spPr bwMode="auto">
          <a:xfrm>
            <a:off x="11356975" y="2784475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sp>
        <p:nvSpPr>
          <p:cNvPr id="54406" name="正方形/長方形 421"/>
          <p:cNvSpPr>
            <a:spLocks noChangeArrowheads="1"/>
          </p:cNvSpPr>
          <p:nvPr/>
        </p:nvSpPr>
        <p:spPr bwMode="auto">
          <a:xfrm>
            <a:off x="11958638" y="2784475"/>
            <a:ext cx="38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8</a:t>
            </a:r>
            <a:endParaRPr lang="ja-JP" altLang="en-US" sz="1200"/>
          </a:p>
        </p:txBody>
      </p:sp>
      <p:cxnSp>
        <p:nvCxnSpPr>
          <p:cNvPr id="423" name="直線コネクタ 422"/>
          <p:cNvCxnSpPr>
            <a:stCxn id="54405" idx="3"/>
            <a:endCxn id="54406" idx="1"/>
          </p:cNvCxnSpPr>
          <p:nvPr/>
        </p:nvCxnSpPr>
        <p:spPr>
          <a:xfrm>
            <a:off x="11747500" y="2968625"/>
            <a:ext cx="21113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08" name="正方形/長方形 423"/>
          <p:cNvSpPr>
            <a:spLocks noChangeArrowheads="1"/>
          </p:cNvSpPr>
          <p:nvPr/>
        </p:nvSpPr>
        <p:spPr bwMode="auto">
          <a:xfrm>
            <a:off x="11364913" y="3024188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2</a:t>
            </a:r>
            <a:endParaRPr lang="ja-JP" altLang="en-US" sz="1200"/>
          </a:p>
        </p:txBody>
      </p:sp>
      <p:sp>
        <p:nvSpPr>
          <p:cNvPr id="54409" name="正方形/長方形 424"/>
          <p:cNvSpPr>
            <a:spLocks noChangeArrowheads="1"/>
          </p:cNvSpPr>
          <p:nvPr/>
        </p:nvSpPr>
        <p:spPr bwMode="auto">
          <a:xfrm>
            <a:off x="11966575" y="3024188"/>
            <a:ext cx="38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7</a:t>
            </a:r>
            <a:endParaRPr lang="ja-JP" altLang="en-US" sz="1200"/>
          </a:p>
        </p:txBody>
      </p:sp>
      <p:cxnSp>
        <p:nvCxnSpPr>
          <p:cNvPr id="426" name="直線コネクタ 425"/>
          <p:cNvCxnSpPr>
            <a:stCxn id="54408" idx="3"/>
            <a:endCxn id="54409" idx="1"/>
          </p:cNvCxnSpPr>
          <p:nvPr/>
        </p:nvCxnSpPr>
        <p:spPr>
          <a:xfrm>
            <a:off x="11755438" y="3208338"/>
            <a:ext cx="21113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11" name="正方形/長方形 426"/>
          <p:cNvSpPr>
            <a:spLocks noChangeArrowheads="1"/>
          </p:cNvSpPr>
          <p:nvPr/>
        </p:nvSpPr>
        <p:spPr bwMode="auto">
          <a:xfrm>
            <a:off x="11372850" y="324802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2</a:t>
            </a:r>
            <a:endParaRPr lang="ja-JP" altLang="en-US" sz="1200"/>
          </a:p>
        </p:txBody>
      </p:sp>
      <p:sp>
        <p:nvSpPr>
          <p:cNvPr id="54412" name="正方形/長方形 427"/>
          <p:cNvSpPr>
            <a:spLocks noChangeArrowheads="1"/>
          </p:cNvSpPr>
          <p:nvPr/>
        </p:nvSpPr>
        <p:spPr bwMode="auto">
          <a:xfrm>
            <a:off x="11974513" y="3248025"/>
            <a:ext cx="38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8</a:t>
            </a:r>
            <a:endParaRPr lang="ja-JP" altLang="en-US" sz="1200"/>
          </a:p>
        </p:txBody>
      </p:sp>
      <p:cxnSp>
        <p:nvCxnSpPr>
          <p:cNvPr id="429" name="直線コネクタ 428"/>
          <p:cNvCxnSpPr>
            <a:stCxn id="54411" idx="3"/>
            <a:endCxn id="54412" idx="1"/>
          </p:cNvCxnSpPr>
          <p:nvPr/>
        </p:nvCxnSpPr>
        <p:spPr>
          <a:xfrm>
            <a:off x="11763375" y="3433763"/>
            <a:ext cx="21113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矢印コネクタ 431"/>
          <p:cNvCxnSpPr/>
          <p:nvPr/>
        </p:nvCxnSpPr>
        <p:spPr>
          <a:xfrm>
            <a:off x="3657600" y="21748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矢印コネクタ 433"/>
          <p:cNvCxnSpPr/>
          <p:nvPr/>
        </p:nvCxnSpPr>
        <p:spPr>
          <a:xfrm>
            <a:off x="6096000" y="21542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矢印コネクタ 434"/>
          <p:cNvCxnSpPr/>
          <p:nvPr/>
        </p:nvCxnSpPr>
        <p:spPr>
          <a:xfrm>
            <a:off x="8534400" y="21431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417" name="グループ化 435"/>
          <p:cNvGrpSpPr>
            <a:grpSpLocks/>
          </p:cNvGrpSpPr>
          <p:nvPr/>
        </p:nvGrpSpPr>
        <p:grpSpPr bwMode="auto">
          <a:xfrm>
            <a:off x="5683250" y="4394200"/>
            <a:ext cx="403225" cy="368300"/>
            <a:chOff x="4377075" y="3244334"/>
            <a:chExt cx="402674" cy="369332"/>
          </a:xfrm>
        </p:grpSpPr>
        <p:cxnSp>
          <p:nvCxnSpPr>
            <p:cNvPr id="437" name="直線矢印コネクタ 436"/>
            <p:cNvCxnSpPr/>
            <p:nvPr/>
          </p:nvCxnSpPr>
          <p:spPr>
            <a:xfrm>
              <a:off x="4467439" y="3352586"/>
              <a:ext cx="22828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1" name="正方形/長方形 437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</a:t>
              </a:r>
              <a:endParaRPr lang="ja-JP" altLang="en-US" sz="1200"/>
            </a:p>
          </p:txBody>
        </p:sp>
      </p:grpSp>
      <p:grpSp>
        <p:nvGrpSpPr>
          <p:cNvPr id="54418" name="グループ化 438"/>
          <p:cNvGrpSpPr>
            <a:grpSpLocks/>
          </p:cNvGrpSpPr>
          <p:nvPr/>
        </p:nvGrpSpPr>
        <p:grpSpPr bwMode="auto">
          <a:xfrm>
            <a:off x="6216650" y="4394200"/>
            <a:ext cx="403225" cy="368300"/>
            <a:chOff x="4377075" y="3244334"/>
            <a:chExt cx="402674" cy="369332"/>
          </a:xfrm>
        </p:grpSpPr>
        <p:cxnSp>
          <p:nvCxnSpPr>
            <p:cNvPr id="440" name="直線矢印コネクタ 439"/>
            <p:cNvCxnSpPr/>
            <p:nvPr/>
          </p:nvCxnSpPr>
          <p:spPr>
            <a:xfrm>
              <a:off x="4467439" y="3352586"/>
              <a:ext cx="22828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59" name="正方形/長方形 440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9</a:t>
              </a:r>
              <a:endParaRPr lang="ja-JP" altLang="en-US" sz="1200"/>
            </a:p>
          </p:txBody>
        </p:sp>
      </p:grpSp>
      <p:grpSp>
        <p:nvGrpSpPr>
          <p:cNvPr id="54419" name="グループ化 441"/>
          <p:cNvGrpSpPr>
            <a:grpSpLocks/>
          </p:cNvGrpSpPr>
          <p:nvPr/>
        </p:nvGrpSpPr>
        <p:grpSpPr bwMode="auto">
          <a:xfrm>
            <a:off x="6750050" y="4394200"/>
            <a:ext cx="454025" cy="368300"/>
            <a:chOff x="4377075" y="3244334"/>
            <a:chExt cx="453970" cy="369332"/>
          </a:xfrm>
        </p:grpSpPr>
        <p:cxnSp>
          <p:nvCxnSpPr>
            <p:cNvPr id="443" name="直線矢印コネクタ 442"/>
            <p:cNvCxnSpPr/>
            <p:nvPr/>
          </p:nvCxnSpPr>
          <p:spPr>
            <a:xfrm>
              <a:off x="4467552" y="3352586"/>
              <a:ext cx="228572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57" name="正方形/長方形 443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12</a:t>
              </a:r>
              <a:endParaRPr lang="ja-JP" altLang="en-US" sz="1200"/>
            </a:p>
          </p:txBody>
        </p:sp>
      </p:grpSp>
      <p:sp>
        <p:nvSpPr>
          <p:cNvPr id="54420" name="正方形/長方形 444"/>
          <p:cNvSpPr>
            <a:spLocks noChangeArrowheads="1"/>
          </p:cNvSpPr>
          <p:nvPr/>
        </p:nvSpPr>
        <p:spPr bwMode="auto">
          <a:xfrm>
            <a:off x="5146675" y="4394200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i</a:t>
            </a:r>
            <a:endParaRPr lang="ja-JP" altLang="en-US" sz="1200"/>
          </a:p>
        </p:txBody>
      </p:sp>
      <p:cxnSp>
        <p:nvCxnSpPr>
          <p:cNvPr id="446" name="直線矢印コネクタ 445"/>
          <p:cNvCxnSpPr/>
          <p:nvPr/>
        </p:nvCxnSpPr>
        <p:spPr>
          <a:xfrm>
            <a:off x="5173663" y="44465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22" name="テキスト ボックス 446"/>
          <p:cNvSpPr txBox="1">
            <a:spLocks noChangeArrowheads="1"/>
          </p:cNvSpPr>
          <p:nvPr/>
        </p:nvSpPr>
        <p:spPr bwMode="auto">
          <a:xfrm>
            <a:off x="5451475" y="4384675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=</a:t>
            </a:r>
            <a:endParaRPr lang="ja-JP" altLang="en-US"/>
          </a:p>
        </p:txBody>
      </p:sp>
      <p:sp>
        <p:nvSpPr>
          <p:cNvPr id="54423" name="テキスト ボックス 447"/>
          <p:cNvSpPr txBox="1">
            <a:spLocks noChangeArrowheads="1"/>
          </p:cNvSpPr>
          <p:nvPr/>
        </p:nvSpPr>
        <p:spPr bwMode="auto">
          <a:xfrm>
            <a:off x="5984875" y="4394200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endParaRPr lang="ja-JP" altLang="en-US"/>
          </a:p>
        </p:txBody>
      </p:sp>
      <p:sp>
        <p:nvSpPr>
          <p:cNvPr id="54424" name="テキスト ボックス 448"/>
          <p:cNvSpPr txBox="1">
            <a:spLocks noChangeArrowheads="1"/>
          </p:cNvSpPr>
          <p:nvPr/>
        </p:nvSpPr>
        <p:spPr bwMode="auto">
          <a:xfrm>
            <a:off x="6518275" y="4394200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endParaRPr lang="ja-JP" altLang="en-US"/>
          </a:p>
        </p:txBody>
      </p:sp>
      <p:sp>
        <p:nvSpPr>
          <p:cNvPr id="54425" name="テキスト ボックス 449"/>
          <p:cNvSpPr txBox="1">
            <a:spLocks noChangeArrowheads="1"/>
          </p:cNvSpPr>
          <p:nvPr/>
        </p:nvSpPr>
        <p:spPr bwMode="auto">
          <a:xfrm>
            <a:off x="7113588" y="4394200"/>
            <a:ext cx="665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r>
              <a:rPr lang="ja-JP" altLang="en-US"/>
              <a:t>・・・</a:t>
            </a:r>
          </a:p>
        </p:txBody>
      </p:sp>
      <p:sp>
        <p:nvSpPr>
          <p:cNvPr id="451" name="左中かっこ 450"/>
          <p:cNvSpPr/>
          <p:nvPr/>
        </p:nvSpPr>
        <p:spPr>
          <a:xfrm rot="16200000">
            <a:off x="6556375" y="3810000"/>
            <a:ext cx="304800" cy="2057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27" name="テキスト ボックス 451"/>
          <p:cNvSpPr txBox="1">
            <a:spLocks noChangeArrowheads="1"/>
          </p:cNvSpPr>
          <p:nvPr/>
        </p:nvSpPr>
        <p:spPr bwMode="auto">
          <a:xfrm>
            <a:off x="5864225" y="4962525"/>
            <a:ext cx="174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同一入力語における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文脈ベクトルの和</a:t>
            </a:r>
            <a:endParaRPr lang="en-US" altLang="ja-JP" sz="1400"/>
          </a:p>
        </p:txBody>
      </p:sp>
      <p:sp>
        <p:nvSpPr>
          <p:cNvPr id="453" name="左中かっこ 452"/>
          <p:cNvSpPr/>
          <p:nvPr/>
        </p:nvSpPr>
        <p:spPr>
          <a:xfrm rot="16200000">
            <a:off x="5203825" y="4629150"/>
            <a:ext cx="304800" cy="381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29" name="テキスト ボックス 453"/>
          <p:cNvSpPr txBox="1">
            <a:spLocks noChangeArrowheads="1"/>
          </p:cNvSpPr>
          <p:nvPr/>
        </p:nvSpPr>
        <p:spPr bwMode="auto">
          <a:xfrm>
            <a:off x="4918075" y="4914900"/>
            <a:ext cx="79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入力語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ベクトル</a:t>
            </a:r>
            <a:endParaRPr lang="en-US" altLang="ja-JP" sz="1400"/>
          </a:p>
        </p:txBody>
      </p:sp>
      <p:cxnSp>
        <p:nvCxnSpPr>
          <p:cNvPr id="456" name="直線矢印コネクタ 455"/>
          <p:cNvCxnSpPr/>
          <p:nvPr/>
        </p:nvCxnSpPr>
        <p:spPr>
          <a:xfrm>
            <a:off x="8669338" y="45037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31" name="正方形/長方形 456"/>
          <p:cNvSpPr>
            <a:spLocks noChangeArrowheads="1"/>
          </p:cNvSpPr>
          <p:nvPr/>
        </p:nvSpPr>
        <p:spPr bwMode="auto">
          <a:xfrm>
            <a:off x="8578850" y="44323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3</a:t>
            </a:r>
            <a:endParaRPr lang="ja-JP" altLang="en-US" sz="1200"/>
          </a:p>
        </p:txBody>
      </p:sp>
      <p:cxnSp>
        <p:nvCxnSpPr>
          <p:cNvPr id="459" name="直線矢印コネクタ 458"/>
          <p:cNvCxnSpPr/>
          <p:nvPr/>
        </p:nvCxnSpPr>
        <p:spPr>
          <a:xfrm>
            <a:off x="9202738" y="45037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33" name="正方形/長方形 459"/>
          <p:cNvSpPr>
            <a:spLocks noChangeArrowheads="1"/>
          </p:cNvSpPr>
          <p:nvPr/>
        </p:nvSpPr>
        <p:spPr bwMode="auto">
          <a:xfrm>
            <a:off x="9112250" y="44323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6</a:t>
            </a:r>
            <a:endParaRPr lang="ja-JP" altLang="en-US" sz="1200"/>
          </a:p>
        </p:txBody>
      </p:sp>
      <p:sp>
        <p:nvSpPr>
          <p:cNvPr id="54434" name="正方形/長方形 463"/>
          <p:cNvSpPr>
            <a:spLocks noChangeArrowheads="1"/>
          </p:cNvSpPr>
          <p:nvPr/>
        </p:nvSpPr>
        <p:spPr bwMode="auto">
          <a:xfrm>
            <a:off x="8042275" y="4432300"/>
            <a:ext cx="36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i</a:t>
            </a:r>
            <a:endParaRPr lang="ja-JP" altLang="en-US" sz="1200"/>
          </a:p>
        </p:txBody>
      </p:sp>
      <p:cxnSp>
        <p:nvCxnSpPr>
          <p:cNvPr id="465" name="直線矢印コネクタ 464"/>
          <p:cNvCxnSpPr/>
          <p:nvPr/>
        </p:nvCxnSpPr>
        <p:spPr>
          <a:xfrm>
            <a:off x="8147050" y="44862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36" name="テキスト ボックス 465"/>
          <p:cNvSpPr txBox="1">
            <a:spLocks noChangeArrowheads="1"/>
          </p:cNvSpPr>
          <p:nvPr/>
        </p:nvSpPr>
        <p:spPr bwMode="auto">
          <a:xfrm>
            <a:off x="8347075" y="442277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=</a:t>
            </a:r>
            <a:endParaRPr lang="ja-JP" altLang="en-US"/>
          </a:p>
        </p:txBody>
      </p:sp>
      <p:sp>
        <p:nvSpPr>
          <p:cNvPr id="54437" name="テキスト ボックス 466"/>
          <p:cNvSpPr txBox="1">
            <a:spLocks noChangeArrowheads="1"/>
          </p:cNvSpPr>
          <p:nvPr/>
        </p:nvSpPr>
        <p:spPr bwMode="auto">
          <a:xfrm>
            <a:off x="8880475" y="44323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endParaRPr lang="ja-JP" altLang="en-US"/>
          </a:p>
        </p:txBody>
      </p:sp>
      <p:sp>
        <p:nvSpPr>
          <p:cNvPr id="54438" name="テキスト ボックス 468"/>
          <p:cNvSpPr txBox="1">
            <a:spLocks noChangeArrowheads="1"/>
          </p:cNvSpPr>
          <p:nvPr/>
        </p:nvSpPr>
        <p:spPr bwMode="auto">
          <a:xfrm>
            <a:off x="9490075" y="4432300"/>
            <a:ext cx="665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r>
              <a:rPr lang="ja-JP" altLang="en-US"/>
              <a:t>・・・</a:t>
            </a:r>
          </a:p>
        </p:txBody>
      </p:sp>
      <p:sp>
        <p:nvSpPr>
          <p:cNvPr id="470" name="左中かっこ 469"/>
          <p:cNvSpPr/>
          <p:nvPr/>
        </p:nvSpPr>
        <p:spPr>
          <a:xfrm rot="16200000">
            <a:off x="9451975" y="3849688"/>
            <a:ext cx="304800" cy="2057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40" name="テキスト ボックス 470"/>
          <p:cNvSpPr txBox="1">
            <a:spLocks noChangeArrowheads="1"/>
          </p:cNvSpPr>
          <p:nvPr/>
        </p:nvSpPr>
        <p:spPr bwMode="auto">
          <a:xfrm>
            <a:off x="8575675" y="5002213"/>
            <a:ext cx="2397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入力概念</a:t>
            </a:r>
            <a:r>
              <a:rPr lang="en-US" altLang="ja-JP" sz="1400">
                <a:latin typeface="Times New Roman" charset="0"/>
              </a:rPr>
              <a:t>C</a:t>
            </a:r>
            <a:r>
              <a:rPr lang="en-US" altLang="ja-JP" sz="1400" baseline="-25000">
                <a:latin typeface="Times New Roman" charset="0"/>
              </a:rPr>
              <a:t>i</a:t>
            </a:r>
            <a:r>
              <a:rPr lang="ja-JP" altLang="en-US" sz="1400"/>
              <a:t>の見出しにおける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入力語ベクトルの和</a:t>
            </a:r>
            <a:endParaRPr lang="en-US" altLang="ja-JP" sz="1400"/>
          </a:p>
        </p:txBody>
      </p:sp>
      <p:sp>
        <p:nvSpPr>
          <p:cNvPr id="472" name="左中かっこ 471"/>
          <p:cNvSpPr/>
          <p:nvPr/>
        </p:nvSpPr>
        <p:spPr>
          <a:xfrm rot="16200000">
            <a:off x="8099425" y="4668838"/>
            <a:ext cx="304800" cy="381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42" name="テキスト ボックス 472"/>
          <p:cNvSpPr txBox="1">
            <a:spLocks noChangeArrowheads="1"/>
          </p:cNvSpPr>
          <p:nvPr/>
        </p:nvSpPr>
        <p:spPr bwMode="auto">
          <a:xfrm>
            <a:off x="7813675" y="4954588"/>
            <a:ext cx="825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概念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ベクトル</a:t>
            </a:r>
            <a:endParaRPr lang="en-US" altLang="ja-JP" sz="1400"/>
          </a:p>
        </p:txBody>
      </p:sp>
      <p:sp>
        <p:nvSpPr>
          <p:cNvPr id="54443" name="正方形/長方形 482"/>
          <p:cNvSpPr>
            <a:spLocks noChangeArrowheads="1"/>
          </p:cNvSpPr>
          <p:nvPr/>
        </p:nvSpPr>
        <p:spPr bwMode="auto">
          <a:xfrm>
            <a:off x="1717675" y="4394200"/>
            <a:ext cx="403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cxnSp>
        <p:nvCxnSpPr>
          <p:cNvPr id="484" name="直線矢印コネクタ 483"/>
          <p:cNvCxnSpPr/>
          <p:nvPr/>
        </p:nvCxnSpPr>
        <p:spPr>
          <a:xfrm>
            <a:off x="1744663" y="44465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45" name="テキスト ボックス 484"/>
          <p:cNvSpPr txBox="1">
            <a:spLocks noChangeArrowheads="1"/>
          </p:cNvSpPr>
          <p:nvPr/>
        </p:nvSpPr>
        <p:spPr bwMode="auto">
          <a:xfrm>
            <a:off x="2022475" y="4384675"/>
            <a:ext cx="2557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= </a:t>
            </a:r>
            <a:r>
              <a:rPr lang="en-US" altLang="ja-JP">
                <a:latin typeface="Times New Roman" charset="0"/>
              </a:rPr>
              <a:t>(3, 1, 1, 1, 2, 0, 0, 1,…)</a:t>
            </a:r>
            <a:endParaRPr lang="ja-JP" altLang="en-US">
              <a:latin typeface="Times New Roman" charset="0"/>
            </a:endParaRPr>
          </a:p>
        </p:txBody>
      </p:sp>
      <p:sp>
        <p:nvSpPr>
          <p:cNvPr id="491" name="左中かっこ 490"/>
          <p:cNvSpPr/>
          <p:nvPr/>
        </p:nvSpPr>
        <p:spPr>
          <a:xfrm rot="16200000">
            <a:off x="1774825" y="4629150"/>
            <a:ext cx="304800" cy="381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47" name="テキスト ボックス 491"/>
          <p:cNvSpPr txBox="1">
            <a:spLocks noChangeArrowheads="1"/>
          </p:cNvSpPr>
          <p:nvPr/>
        </p:nvSpPr>
        <p:spPr bwMode="auto">
          <a:xfrm>
            <a:off x="1489075" y="4914900"/>
            <a:ext cx="79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文脈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ベクトル</a:t>
            </a:r>
            <a:endParaRPr lang="en-US" altLang="ja-JP" sz="1400"/>
          </a:p>
        </p:txBody>
      </p:sp>
      <p:sp>
        <p:nvSpPr>
          <p:cNvPr id="54448" name="テキスト ボックス 492"/>
          <p:cNvSpPr txBox="1">
            <a:spLocks noChangeArrowheads="1"/>
          </p:cNvSpPr>
          <p:nvPr/>
        </p:nvSpPr>
        <p:spPr bwMode="auto">
          <a:xfrm>
            <a:off x="2312988" y="4603750"/>
            <a:ext cx="2224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Times New Roman" charset="0"/>
              </a:rPr>
              <a:t>g</a:t>
            </a:r>
            <a:r>
              <a:rPr lang="en-US" altLang="ja-JP" sz="1600" baseline="-25000">
                <a:latin typeface="Times New Roman" charset="0"/>
              </a:rPr>
              <a:t>1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2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3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4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5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6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7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8</a:t>
            </a:r>
            <a:r>
              <a:rPr lang="en-US" altLang="ja-JP" sz="1600">
                <a:latin typeface="Times New Roman" charset="0"/>
              </a:rPr>
              <a:t> …</a:t>
            </a:r>
            <a:endParaRPr lang="ja-JP" altLang="en-US" sz="1600">
              <a:latin typeface="Times New Roman" charset="0"/>
            </a:endParaRPr>
          </a:p>
        </p:txBody>
      </p:sp>
      <p:sp>
        <p:nvSpPr>
          <p:cNvPr id="497" name="左中かっこ 496"/>
          <p:cNvSpPr/>
          <p:nvPr/>
        </p:nvSpPr>
        <p:spPr>
          <a:xfrm rot="16200000">
            <a:off x="3203575" y="3962400"/>
            <a:ext cx="304800" cy="2057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50" name="テキスト ボックス 497"/>
          <p:cNvSpPr txBox="1">
            <a:spLocks noChangeArrowheads="1"/>
          </p:cNvSpPr>
          <p:nvPr/>
        </p:nvSpPr>
        <p:spPr bwMode="auto">
          <a:xfrm>
            <a:off x="2270125" y="5114925"/>
            <a:ext cx="270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の要素</a:t>
            </a:r>
            <a:r>
              <a:rPr lang="en-US" altLang="ja-JP" sz="1400">
                <a:latin typeface="Times New Roman" charset="0"/>
              </a:rPr>
              <a:t>a</a:t>
            </a:r>
            <a:r>
              <a:rPr lang="en-US" altLang="ja-JP" sz="1400" baseline="-25000">
                <a:latin typeface="Times New Roman" charset="0"/>
              </a:rPr>
              <a:t>i,j</a:t>
            </a:r>
            <a:r>
              <a:rPr lang="ja-JP" altLang="en-US" sz="1400"/>
              <a:t>は，入力語</a:t>
            </a:r>
            <a:r>
              <a:rPr lang="en-US" altLang="ja-JP" sz="1400">
                <a:latin typeface="Times New Roman" charset="0"/>
              </a:rPr>
              <a:t>w</a:t>
            </a:r>
            <a:r>
              <a:rPr lang="en-US" altLang="ja-JP" sz="1400" baseline="-25000">
                <a:latin typeface="Times New Roman" charset="0"/>
              </a:rPr>
              <a:t>i</a:t>
            </a:r>
            <a:r>
              <a:rPr lang="ja-JP" altLang="en-US" sz="1400"/>
              <a:t>周辺の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高頻度単語</a:t>
            </a:r>
            <a:r>
              <a:rPr lang="en-US" altLang="ja-JP" sz="1400">
                <a:latin typeface="Times New Roman" charset="0"/>
              </a:rPr>
              <a:t>N-gram g</a:t>
            </a:r>
            <a:r>
              <a:rPr lang="en-US" altLang="ja-JP" sz="1400" baseline="-25000">
                <a:latin typeface="Times New Roman" charset="0"/>
              </a:rPr>
              <a:t>j</a:t>
            </a:r>
            <a:r>
              <a:rPr lang="ja-JP" altLang="en-US" sz="1400"/>
              <a:t>の出現回数</a:t>
            </a:r>
            <a:endParaRPr lang="en-US" altLang="ja-JP" sz="1400"/>
          </a:p>
        </p:txBody>
      </p:sp>
      <p:sp>
        <p:nvSpPr>
          <p:cNvPr id="54451" name="正方形/長方形 498"/>
          <p:cNvSpPr>
            <a:spLocks noChangeArrowheads="1"/>
          </p:cNvSpPr>
          <p:nvPr/>
        </p:nvSpPr>
        <p:spPr bwMode="auto">
          <a:xfrm>
            <a:off x="2174875" y="5070475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i</a:t>
            </a:r>
            <a:endParaRPr lang="ja-JP" altLang="en-US" sz="1200"/>
          </a:p>
        </p:txBody>
      </p:sp>
      <p:cxnSp>
        <p:nvCxnSpPr>
          <p:cNvPr id="500" name="直線矢印コネクタ 499"/>
          <p:cNvCxnSpPr/>
          <p:nvPr/>
        </p:nvCxnSpPr>
        <p:spPr>
          <a:xfrm>
            <a:off x="2279650" y="51228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53" name="正方形/長方形 501"/>
          <p:cNvSpPr>
            <a:spLocks noChangeArrowheads="1"/>
          </p:cNvSpPr>
          <p:nvPr/>
        </p:nvSpPr>
        <p:spPr bwMode="auto">
          <a:xfrm>
            <a:off x="-484188" y="4384675"/>
            <a:ext cx="189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   g</a:t>
            </a:r>
            <a:r>
              <a:rPr lang="en-US" altLang="ja-JP" baseline="-25000">
                <a:latin typeface="Times New Roman" charset="0"/>
              </a:rPr>
              <a:t>i</a:t>
            </a:r>
            <a:r>
              <a:rPr lang="en-US" altLang="ja-JP">
                <a:latin typeface="Times New Roman" charset="0"/>
              </a:rPr>
              <a:t> = w</a:t>
            </a:r>
            <a:r>
              <a:rPr lang="en-US" altLang="ja-JP" sz="1400" baseline="-25000">
                <a:latin typeface="Times New Roman" charset="0"/>
              </a:rPr>
              <a:t>5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6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3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4</a:t>
            </a:r>
            <a:r>
              <a:rPr lang="en-US" altLang="ja-JP">
                <a:latin typeface="Times New Roman" charset="0"/>
              </a:rPr>
              <a:t> </a:t>
            </a:r>
            <a:endParaRPr lang="ja-JP" altLang="en-US"/>
          </a:p>
        </p:txBody>
      </p:sp>
      <p:sp>
        <p:nvSpPr>
          <p:cNvPr id="503" name="左中かっこ 502"/>
          <p:cNvSpPr/>
          <p:nvPr/>
        </p:nvSpPr>
        <p:spPr>
          <a:xfrm rot="16200000">
            <a:off x="-320675" y="4619625"/>
            <a:ext cx="304800" cy="381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55" name="テキスト ボックス 503"/>
          <p:cNvSpPr txBox="1">
            <a:spLocks noChangeArrowheads="1"/>
          </p:cNvSpPr>
          <p:nvPr/>
        </p:nvSpPr>
        <p:spPr bwMode="auto">
          <a:xfrm>
            <a:off x="-796925" y="4959350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単語 </a:t>
            </a:r>
            <a:r>
              <a:rPr lang="en-US" altLang="ja-JP" sz="1400"/>
              <a:t>N-gram</a:t>
            </a:r>
          </a:p>
          <a:p>
            <a:pPr algn="ctr" eaLnBrk="1" hangingPunct="1"/>
            <a:r>
              <a:rPr lang="ja-JP" altLang="en-US" sz="1400"/>
              <a:t>（</a:t>
            </a:r>
            <a:r>
              <a:rPr lang="en-US" altLang="ja-JP" sz="1400"/>
              <a:t>N=4</a:t>
            </a:r>
            <a:r>
              <a:rPr lang="ja-JP" altLang="en-US" sz="1400"/>
              <a:t>の場合）</a:t>
            </a:r>
            <a:endParaRPr lang="en-US" altLang="ja-JP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0" y="304800"/>
          <a:ext cx="94456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T</a:t>
                      </a:r>
                      <a:endParaRPr kumimoji="1" lang="ja-JP" altLang="en-US" b="1" dirty="0"/>
                    </a:p>
                  </a:txBody>
                  <a:tcPr marL="91409" marR="9140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1,3,4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2,3,5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1,2,3,5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2,5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333750" y="304800"/>
          <a:ext cx="2057400" cy="222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677"/>
                <a:gridCol w="1453723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1</a:t>
                      </a:r>
                      <a:endParaRPr kumimoji="1" lang="ja-JP" altLang="en-US" sz="1800" b="1" baseline="-25000" dirty="0"/>
                    </a:p>
                  </a:txBody>
                  <a:tcPr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/>
                        <a:t>支持度</a:t>
                      </a:r>
                      <a:endParaRPr kumimoji="1" lang="ja-JP" altLang="en-US" sz="1800" b="1" dirty="0"/>
                    </a:p>
                  </a:txBody>
                  <a:tcPr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 = 0.50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3/4 = 0.75 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{3}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3/4 =</a:t>
                      </a:r>
                      <a:r>
                        <a:rPr kumimoji="1" lang="en-US" altLang="ja-JP" sz="1800" baseline="0" dirty="0" smtClean="0"/>
                        <a:t> 0.75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{4}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1/4 =</a:t>
                      </a:r>
                      <a:r>
                        <a:rPr kumimoji="1" lang="en-US" altLang="ja-JP" sz="1800" baseline="0" dirty="0" smtClean="0"/>
                        <a:t> 0.25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{5}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3/4 =</a:t>
                      </a:r>
                      <a:r>
                        <a:rPr kumimoji="1" lang="en-US" altLang="ja-JP" sz="1800" baseline="0" dirty="0" smtClean="0"/>
                        <a:t> 0.75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524000" y="304800"/>
          <a:ext cx="990600" cy="222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1</a:t>
                      </a:r>
                      <a:endParaRPr kumimoji="1" lang="ja-JP" altLang="en-US" sz="1800" b="1" baseline="-25000" dirty="0"/>
                    </a:p>
                  </a:txBody>
                  <a:tcPr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{3}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{4}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{5}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6096000" y="333375"/>
          <a:ext cx="1828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368"/>
                <a:gridCol w="1170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F</a:t>
                      </a:r>
                      <a:r>
                        <a:rPr kumimoji="1" lang="en-US" altLang="ja-JP" b="1" baseline="-25000" dirty="0" smtClean="0"/>
                        <a:t>1</a:t>
                      </a:r>
                      <a:endParaRPr kumimoji="1" lang="ja-JP" altLang="en-US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支持度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{1}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{3}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{5}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333750" y="2819400"/>
          <a:ext cx="2057400" cy="259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80"/>
                <a:gridCol w="1341120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2</a:t>
                      </a:r>
                      <a:endParaRPr kumimoji="1" lang="ja-JP" altLang="en-US" sz="1800" b="1" baseline="-25000" dirty="0"/>
                    </a:p>
                  </a:txBody>
                  <a:tcPr marT="45714" marB="4571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/>
                        <a:t>支持度</a:t>
                      </a:r>
                      <a:endParaRPr kumimoji="1" lang="ja-JP" altLang="en-US" sz="1800" b="1" dirty="0"/>
                    </a:p>
                  </a:txBody>
                  <a:tcPr marT="45714" marB="4571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{1,2}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1/4 = 0.25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{1,3}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</a:t>
                      </a:r>
                      <a:r>
                        <a:rPr kumimoji="1" lang="en-US" altLang="ja-JP" sz="1800" baseline="0" dirty="0" smtClean="0"/>
                        <a:t> = 0.50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{1,5}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1/4 = 0.25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 = 0.50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{2,5}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3/4</a:t>
                      </a:r>
                      <a:r>
                        <a:rPr kumimoji="1" lang="en-US" altLang="ja-JP" sz="1800" baseline="0" dirty="0" smtClean="0"/>
                        <a:t> = 0.75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{3,5}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 = 0.50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24000" y="2819400"/>
          <a:ext cx="1020763" cy="259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763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2</a:t>
                      </a:r>
                      <a:endParaRPr kumimoji="1" lang="ja-JP" altLang="en-US" sz="1800" b="1" baseline="-25000" dirty="0"/>
                    </a:p>
                  </a:txBody>
                  <a:tcPr marL="91412" marR="91412" marT="45714" marB="4571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{1,2}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{1,3}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{1,5}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{2,5}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{3,5}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6115050" y="2809875"/>
          <a:ext cx="18764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812"/>
                <a:gridCol w="1142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F</a:t>
                      </a:r>
                      <a:r>
                        <a:rPr kumimoji="1" lang="en-US" altLang="ja-JP" b="1" baseline="-25000" dirty="0" smtClean="0"/>
                        <a:t>2</a:t>
                      </a:r>
                      <a:endParaRPr kumimoji="1" lang="ja-JP" altLang="en-US" b="1" baseline="-25000" dirty="0"/>
                    </a:p>
                  </a:txBody>
                  <a:tcPr marL="91409" marR="914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支持度</a:t>
                      </a:r>
                      <a:endParaRPr kumimoji="1" lang="ja-JP" altLang="en-US" b="1" dirty="0"/>
                    </a:p>
                  </a:txBody>
                  <a:tcPr marL="91409" marR="9140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{1,3}</a:t>
                      </a:r>
                      <a:endParaRPr kumimoji="1" lang="ja-JP" altLang="en-US" dirty="0"/>
                    </a:p>
                  </a:txBody>
                  <a:tcPr marL="91409" marR="914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0.50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{2,3}</a:t>
                      </a:r>
                      <a:endParaRPr kumimoji="1" lang="ja-JP" altLang="en-US" dirty="0"/>
                    </a:p>
                  </a:txBody>
                  <a:tcPr marL="91409" marR="914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0.50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{2,5}</a:t>
                      </a:r>
                      <a:endParaRPr kumimoji="1" lang="ja-JP" altLang="en-US" dirty="0"/>
                    </a:p>
                  </a:txBody>
                  <a:tcPr marL="91409" marR="914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0.75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{3,5}</a:t>
                      </a:r>
                      <a:endParaRPr kumimoji="1" lang="ja-JP" altLang="en-US" dirty="0"/>
                    </a:p>
                  </a:txBody>
                  <a:tcPr marL="91409" marR="914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0.50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1533525" y="5715000"/>
          <a:ext cx="990600" cy="1482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3</a:t>
                      </a:r>
                      <a:endParaRPr kumimoji="1" lang="ja-JP" altLang="en-US" sz="1800" b="1" baseline="-25000" dirty="0"/>
                    </a:p>
                  </a:txBody>
                  <a:tcPr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{1,2,3}</a:t>
                      </a:r>
                      <a:endParaRPr kumimoji="1" lang="ja-JP" alt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{1,3,5}</a:t>
                      </a:r>
                      <a:endParaRPr kumimoji="1" lang="ja-JP" alt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{2,3,5}</a:t>
                      </a:r>
                      <a:endParaRPr kumimoji="1" lang="ja-JP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3333750" y="5726113"/>
          <a:ext cx="2066925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987"/>
                <a:gridCol w="1209938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3</a:t>
                      </a:r>
                      <a:endParaRPr kumimoji="1" lang="ja-JP" altLang="en-US" sz="1800" b="1" baseline="-25000" dirty="0"/>
                    </a:p>
                  </a:txBody>
                  <a:tcPr marL="91412" marR="91412"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/>
                        <a:t>支持度</a:t>
                      </a:r>
                      <a:endParaRPr kumimoji="1" lang="ja-JP" altLang="en-US" sz="1800" b="1" dirty="0"/>
                    </a:p>
                  </a:txBody>
                  <a:tcPr marL="91412" marR="91412"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{2,3,5}</a:t>
                      </a:r>
                      <a:endParaRPr kumimoji="1" lang="ja-JP" altLang="en-US" sz="1800" dirty="0"/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 = 0.50</a:t>
                      </a:r>
                    </a:p>
                  </a:txBody>
                  <a:tcPr marL="91412" marR="91412" marT="45700" marB="45700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6162675" y="5735638"/>
          <a:ext cx="2066925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502"/>
                <a:gridCol w="1160423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F</a:t>
                      </a:r>
                      <a:r>
                        <a:rPr kumimoji="1" lang="en-US" altLang="ja-JP" sz="1800" b="1" baseline="-25000" dirty="0" smtClean="0"/>
                        <a:t>3</a:t>
                      </a:r>
                      <a:endParaRPr kumimoji="1" lang="ja-JP" altLang="en-US" sz="1800" b="1" baseline="-25000" dirty="0"/>
                    </a:p>
                  </a:txBody>
                  <a:tcPr marL="91412" marR="91412"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/>
                        <a:t>支持度</a:t>
                      </a:r>
                      <a:endParaRPr kumimoji="1" lang="ja-JP" altLang="en-US" sz="1800" b="1" dirty="0"/>
                    </a:p>
                  </a:txBody>
                  <a:tcPr marL="91412" marR="91412"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{2,3,5}</a:t>
                      </a:r>
                      <a:endParaRPr kumimoji="1" lang="ja-JP" altLang="en-US" sz="1800" dirty="0"/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0.50</a:t>
                      </a:r>
                    </a:p>
                  </a:txBody>
                  <a:tcPr marL="91412" marR="91412" marT="45700" marB="45700"/>
                </a:tc>
              </a:tr>
            </a:tbl>
          </a:graphicData>
        </a:graphic>
      </p:graphicFrame>
      <p:sp>
        <p:nvSpPr>
          <p:cNvPr id="13" name="右矢印 12"/>
          <p:cNvSpPr/>
          <p:nvPr/>
        </p:nvSpPr>
        <p:spPr bwMode="auto">
          <a:xfrm>
            <a:off x="990600" y="10668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4" name="右矢印 13"/>
          <p:cNvSpPr/>
          <p:nvPr/>
        </p:nvSpPr>
        <p:spPr bwMode="auto">
          <a:xfrm>
            <a:off x="2667000" y="10668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右矢印 14"/>
          <p:cNvSpPr/>
          <p:nvPr/>
        </p:nvSpPr>
        <p:spPr bwMode="auto">
          <a:xfrm>
            <a:off x="5486400" y="10668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右矢印 15"/>
          <p:cNvSpPr/>
          <p:nvPr/>
        </p:nvSpPr>
        <p:spPr bwMode="auto">
          <a:xfrm>
            <a:off x="2667000" y="3706813"/>
            <a:ext cx="533400" cy="4841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右矢印 16"/>
          <p:cNvSpPr/>
          <p:nvPr/>
        </p:nvSpPr>
        <p:spPr bwMode="auto">
          <a:xfrm>
            <a:off x="5486400" y="37338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右矢印 17"/>
          <p:cNvSpPr/>
          <p:nvPr/>
        </p:nvSpPr>
        <p:spPr bwMode="auto">
          <a:xfrm>
            <a:off x="2667000" y="5840413"/>
            <a:ext cx="533400" cy="4841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右矢印 18"/>
          <p:cNvSpPr/>
          <p:nvPr/>
        </p:nvSpPr>
        <p:spPr bwMode="auto">
          <a:xfrm>
            <a:off x="5562600" y="5840413"/>
            <a:ext cx="533400" cy="4841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152400" y="2819400"/>
          <a:ext cx="76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F</a:t>
                      </a:r>
                      <a:r>
                        <a:rPr kumimoji="1" lang="en-US" altLang="ja-JP" b="1" baseline="-25000" dirty="0" smtClean="0"/>
                        <a:t>1</a:t>
                      </a:r>
                      <a:endParaRPr kumimoji="1" lang="ja-JP" altLang="en-US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{1}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{3}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{5}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/>
        </p:nvGraphicFramePr>
        <p:xfrm>
          <a:off x="152400" y="5689600"/>
          <a:ext cx="76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F</a:t>
                      </a:r>
                      <a:r>
                        <a:rPr kumimoji="1" lang="en-US" altLang="ja-JP" b="1" baseline="-25000" dirty="0" smtClean="0"/>
                        <a:t>2</a:t>
                      </a:r>
                      <a:endParaRPr kumimoji="1" lang="ja-JP" altLang="en-US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{1,3}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{2,3}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{2,5}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{3,5}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 bwMode="auto">
          <a:xfrm>
            <a:off x="990600" y="36576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3" name="右矢印 22"/>
          <p:cNvSpPr/>
          <p:nvPr/>
        </p:nvSpPr>
        <p:spPr bwMode="auto">
          <a:xfrm>
            <a:off x="990600" y="58674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5506" name="テキスト ボックス 23"/>
          <p:cNvSpPr txBox="1">
            <a:spLocks noChangeArrowheads="1"/>
          </p:cNvSpPr>
          <p:nvPr/>
        </p:nvSpPr>
        <p:spPr bwMode="auto">
          <a:xfrm>
            <a:off x="990600" y="3200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(1)</a:t>
            </a:r>
            <a:endParaRPr lang="ja-JP" altLang="en-US"/>
          </a:p>
        </p:txBody>
      </p:sp>
      <p:sp>
        <p:nvSpPr>
          <p:cNvPr id="55507" name="テキスト ボックス 24"/>
          <p:cNvSpPr txBox="1">
            <a:spLocks noChangeArrowheads="1"/>
          </p:cNvSpPr>
          <p:nvPr/>
        </p:nvSpPr>
        <p:spPr bwMode="auto">
          <a:xfrm>
            <a:off x="990600" y="54102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(1)</a:t>
            </a:r>
            <a:endParaRPr lang="ja-JP" altLang="en-US"/>
          </a:p>
        </p:txBody>
      </p:sp>
      <p:sp>
        <p:nvSpPr>
          <p:cNvPr id="55508" name="テキスト ボックス 25"/>
          <p:cNvSpPr txBox="1">
            <a:spLocks noChangeArrowheads="1"/>
          </p:cNvSpPr>
          <p:nvPr/>
        </p:nvSpPr>
        <p:spPr bwMode="auto">
          <a:xfrm>
            <a:off x="2657475" y="533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(2)</a:t>
            </a:r>
            <a:endParaRPr lang="ja-JP" altLang="en-US"/>
          </a:p>
        </p:txBody>
      </p:sp>
      <p:sp>
        <p:nvSpPr>
          <p:cNvPr id="55509" name="テキスト ボックス 26"/>
          <p:cNvSpPr txBox="1">
            <a:spLocks noChangeArrowheads="1"/>
          </p:cNvSpPr>
          <p:nvPr/>
        </p:nvSpPr>
        <p:spPr bwMode="auto">
          <a:xfrm>
            <a:off x="2667000" y="3200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(2)</a:t>
            </a:r>
            <a:endParaRPr lang="ja-JP" altLang="en-US"/>
          </a:p>
        </p:txBody>
      </p:sp>
      <p:sp>
        <p:nvSpPr>
          <p:cNvPr id="55510" name="テキスト ボックス 27"/>
          <p:cNvSpPr txBox="1">
            <a:spLocks noChangeArrowheads="1"/>
          </p:cNvSpPr>
          <p:nvPr/>
        </p:nvSpPr>
        <p:spPr bwMode="auto">
          <a:xfrm>
            <a:off x="2667000" y="54213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(2)</a:t>
            </a:r>
            <a:endParaRPr lang="ja-JP" altLang="en-US"/>
          </a:p>
        </p:txBody>
      </p:sp>
      <p:sp>
        <p:nvSpPr>
          <p:cNvPr id="55511" name="テキスト ボックス 28"/>
          <p:cNvSpPr txBox="1">
            <a:spLocks noChangeArrowheads="1"/>
          </p:cNvSpPr>
          <p:nvPr/>
        </p:nvSpPr>
        <p:spPr bwMode="auto">
          <a:xfrm>
            <a:off x="5486400" y="533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(3)</a:t>
            </a:r>
            <a:endParaRPr lang="ja-JP" altLang="en-US"/>
          </a:p>
        </p:txBody>
      </p:sp>
      <p:sp>
        <p:nvSpPr>
          <p:cNvPr id="55512" name="テキスト ボックス 29"/>
          <p:cNvSpPr txBox="1">
            <a:spLocks noChangeArrowheads="1"/>
          </p:cNvSpPr>
          <p:nvPr/>
        </p:nvSpPr>
        <p:spPr bwMode="auto">
          <a:xfrm>
            <a:off x="5486400" y="32115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(3)</a:t>
            </a:r>
            <a:endParaRPr lang="ja-JP" altLang="en-US"/>
          </a:p>
        </p:txBody>
      </p:sp>
      <p:sp>
        <p:nvSpPr>
          <p:cNvPr id="55513" name="テキスト ボックス 30"/>
          <p:cNvSpPr txBox="1">
            <a:spLocks noChangeArrowheads="1"/>
          </p:cNvSpPr>
          <p:nvPr/>
        </p:nvSpPr>
        <p:spPr bwMode="auto">
          <a:xfrm>
            <a:off x="5553075" y="5486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(3)</a:t>
            </a:r>
            <a:endParaRPr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1676400" y="6248400"/>
            <a:ext cx="762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676400" y="6324600"/>
            <a:ext cx="762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676400" y="6629400"/>
            <a:ext cx="762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676400" y="6705600"/>
            <a:ext cx="762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正方形/長方形 160"/>
          <p:cNvSpPr/>
          <p:nvPr/>
        </p:nvSpPr>
        <p:spPr>
          <a:xfrm>
            <a:off x="2635250" y="838200"/>
            <a:ext cx="2949575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6323" name="Oval 4"/>
          <p:cNvSpPr>
            <a:spLocks noChangeArrowheads="1"/>
          </p:cNvSpPr>
          <p:nvPr/>
        </p:nvSpPr>
        <p:spPr bwMode="auto">
          <a:xfrm>
            <a:off x="7100888" y="3859213"/>
            <a:ext cx="31115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A</a:t>
            </a:r>
            <a:endParaRPr lang="ja-JP" altLang="en-US" sz="1400"/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7124700" y="5083175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D</a:t>
            </a:r>
            <a:endParaRPr lang="ja-JP" altLang="en-US" sz="1400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7110413" y="4487863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C</a:t>
            </a:r>
            <a:endParaRPr lang="ja-JP" altLang="en-US" sz="1400"/>
          </a:p>
        </p:txBody>
      </p:sp>
      <p:sp>
        <p:nvSpPr>
          <p:cNvPr id="56326" name="Oval 7"/>
          <p:cNvSpPr>
            <a:spLocks noChangeArrowheads="1"/>
          </p:cNvSpPr>
          <p:nvPr/>
        </p:nvSpPr>
        <p:spPr bwMode="auto">
          <a:xfrm>
            <a:off x="6713538" y="4473575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B</a:t>
            </a:r>
            <a:endParaRPr lang="ja-JP" altLang="en-US" sz="1400"/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5010150" y="3894138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A</a:t>
            </a:r>
            <a:endParaRPr lang="ja-JP" altLang="en-US" sz="1400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5400675" y="4548188"/>
            <a:ext cx="312738" cy="1397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1400" dirty="0">
                <a:latin typeface="+mj-lt"/>
              </a:rPr>
              <a:t>D</a:t>
            </a:r>
            <a:endParaRPr lang="ja-JP" altLang="en-US" sz="1400" dirty="0">
              <a:latin typeface="+mj-lt"/>
            </a:endParaRPr>
          </a:p>
        </p:txBody>
      </p:sp>
      <p:sp>
        <p:nvSpPr>
          <p:cNvPr id="56329" name="Oval 10"/>
          <p:cNvSpPr>
            <a:spLocks noChangeArrowheads="1"/>
          </p:cNvSpPr>
          <p:nvPr/>
        </p:nvSpPr>
        <p:spPr bwMode="auto">
          <a:xfrm>
            <a:off x="5024438" y="4548188"/>
            <a:ext cx="31115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C</a:t>
            </a:r>
            <a:endParaRPr lang="ja-JP" altLang="en-US" sz="1400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4684713" y="4548188"/>
            <a:ext cx="311150" cy="1397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1400" dirty="0">
                <a:latin typeface="+mj-lt"/>
              </a:rPr>
              <a:t>B</a:t>
            </a:r>
            <a:endParaRPr lang="ja-JP" altLang="en-US" sz="1400" dirty="0">
              <a:latin typeface="+mj-lt"/>
            </a:endParaRPr>
          </a:p>
        </p:txBody>
      </p:sp>
      <p:sp>
        <p:nvSpPr>
          <p:cNvPr id="56331" name="Oval 13"/>
          <p:cNvSpPr>
            <a:spLocks noChangeArrowheads="1"/>
          </p:cNvSpPr>
          <p:nvPr/>
        </p:nvSpPr>
        <p:spPr bwMode="auto">
          <a:xfrm>
            <a:off x="3181350" y="5170488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D</a:t>
            </a:r>
          </a:p>
        </p:txBody>
      </p:sp>
      <p:sp>
        <p:nvSpPr>
          <p:cNvPr id="56332" name="Oval 14"/>
          <p:cNvSpPr>
            <a:spLocks noChangeArrowheads="1"/>
          </p:cNvSpPr>
          <p:nvPr/>
        </p:nvSpPr>
        <p:spPr bwMode="auto">
          <a:xfrm>
            <a:off x="2630488" y="4110038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C</a:t>
            </a:r>
          </a:p>
        </p:txBody>
      </p:sp>
      <p:sp>
        <p:nvSpPr>
          <p:cNvPr id="56333" name="Oval 15"/>
          <p:cNvSpPr>
            <a:spLocks noChangeArrowheads="1"/>
          </p:cNvSpPr>
          <p:nvPr/>
        </p:nvSpPr>
        <p:spPr bwMode="auto">
          <a:xfrm>
            <a:off x="2317750" y="4110038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B</a:t>
            </a:r>
            <a:endParaRPr lang="ja-JP" altLang="en-US" sz="1400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 rot="5400000">
            <a:off x="2803526" y="3862387"/>
            <a:ext cx="1446212" cy="1147763"/>
          </a:xfrm>
          <a:prstGeom prst="flowChartManualInpu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9174" name="Oval 24"/>
          <p:cNvSpPr>
            <a:spLocks noChangeArrowheads="1"/>
          </p:cNvSpPr>
          <p:nvPr/>
        </p:nvSpPr>
        <p:spPr bwMode="auto">
          <a:xfrm>
            <a:off x="3152775" y="4051300"/>
            <a:ext cx="79375" cy="698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9176" name="Oval 27"/>
          <p:cNvSpPr>
            <a:spLocks noChangeArrowheads="1"/>
          </p:cNvSpPr>
          <p:nvPr/>
        </p:nvSpPr>
        <p:spPr bwMode="auto">
          <a:xfrm>
            <a:off x="3487738" y="4425950"/>
            <a:ext cx="793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9178" name="Oval 29"/>
          <p:cNvSpPr>
            <a:spLocks noChangeArrowheads="1"/>
          </p:cNvSpPr>
          <p:nvPr/>
        </p:nvSpPr>
        <p:spPr bwMode="auto">
          <a:xfrm>
            <a:off x="3295650" y="4756150"/>
            <a:ext cx="79375" cy="698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6338" name="Rectangle 34"/>
          <p:cNvSpPr>
            <a:spLocks noChangeArrowheads="1"/>
          </p:cNvSpPr>
          <p:nvPr/>
        </p:nvSpPr>
        <p:spPr bwMode="auto">
          <a:xfrm>
            <a:off x="3144838" y="3787775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b="1">
                <a:latin typeface="ＭＳ Ｐゴシック" charset="-128"/>
              </a:rPr>
              <a:t>除去領域</a:t>
            </a:r>
          </a:p>
        </p:txBody>
      </p:sp>
      <p:sp>
        <p:nvSpPr>
          <p:cNvPr id="56339" name="Rectangle 35"/>
          <p:cNvSpPr>
            <a:spLocks noChangeArrowheads="1"/>
          </p:cNvSpPr>
          <p:nvPr/>
        </p:nvSpPr>
        <p:spPr bwMode="auto">
          <a:xfrm>
            <a:off x="4603750" y="4800600"/>
            <a:ext cx="1190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>
                <a:latin typeface="ＭＳ Ｐゴシック" charset="-128"/>
              </a:rPr>
              <a:t>概念階層</a:t>
            </a:r>
            <a:endParaRPr lang="en-US" altLang="ja-JP" sz="1600" b="1">
              <a:latin typeface="ＭＳ Ｐゴシック" charset="-128"/>
            </a:endParaRPr>
          </a:p>
          <a:p>
            <a:pPr algn="ctr" eaLnBrk="1" hangingPunct="1"/>
            <a:r>
              <a:rPr lang="ja-JP" altLang="en-US" sz="1600" b="1">
                <a:latin typeface="ＭＳ Ｐゴシック" charset="-128"/>
              </a:rPr>
              <a:t>初期モデル</a:t>
            </a:r>
          </a:p>
        </p:txBody>
      </p:sp>
      <p:sp>
        <p:nvSpPr>
          <p:cNvPr id="56340" name="Rectangle 39"/>
          <p:cNvSpPr>
            <a:spLocks noChangeArrowheads="1"/>
          </p:cNvSpPr>
          <p:nvPr/>
        </p:nvSpPr>
        <p:spPr bwMode="auto">
          <a:xfrm>
            <a:off x="4659313" y="41259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Ｐゴシック" charset="-128"/>
              </a:rPr>
              <a:t>0</a:t>
            </a:r>
          </a:p>
        </p:txBody>
      </p:sp>
      <p:sp>
        <p:nvSpPr>
          <p:cNvPr id="56341" name="Rectangle 40"/>
          <p:cNvSpPr>
            <a:spLocks noChangeArrowheads="1"/>
          </p:cNvSpPr>
          <p:nvPr/>
        </p:nvSpPr>
        <p:spPr bwMode="auto">
          <a:xfrm>
            <a:off x="4948238" y="4130675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Ｐゴシック" charset="-128"/>
              </a:rPr>
              <a:t>0</a:t>
            </a:r>
          </a:p>
        </p:txBody>
      </p:sp>
      <p:sp>
        <p:nvSpPr>
          <p:cNvPr id="56342" name="Rectangle 41"/>
          <p:cNvSpPr>
            <a:spLocks noChangeArrowheads="1"/>
          </p:cNvSpPr>
          <p:nvPr/>
        </p:nvSpPr>
        <p:spPr bwMode="auto">
          <a:xfrm>
            <a:off x="5435600" y="4119563"/>
            <a:ext cx="290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b="1">
                <a:latin typeface="ＭＳ Ｐゴシック" charset="-128"/>
              </a:rPr>
              <a:t>3</a:t>
            </a:r>
          </a:p>
        </p:txBody>
      </p:sp>
      <p:sp>
        <p:nvSpPr>
          <p:cNvPr id="56343" name="Rectangle 48"/>
          <p:cNvSpPr>
            <a:spLocks noChangeArrowheads="1"/>
          </p:cNvSpPr>
          <p:nvPr/>
        </p:nvSpPr>
        <p:spPr bwMode="auto">
          <a:xfrm>
            <a:off x="3957638" y="4016375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剪定</a:t>
            </a:r>
          </a:p>
        </p:txBody>
      </p:sp>
      <p:sp>
        <p:nvSpPr>
          <p:cNvPr id="56344" name="Rectangle 54"/>
          <p:cNvSpPr>
            <a:spLocks noChangeArrowheads="1"/>
          </p:cNvSpPr>
          <p:nvPr/>
        </p:nvSpPr>
        <p:spPr bwMode="auto">
          <a:xfrm>
            <a:off x="5645150" y="3656013"/>
            <a:ext cx="133985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300" b="1">
                <a:latin typeface="ＭＳ Ｐゴシック" charset="-128"/>
              </a:rPr>
              <a:t>概念Ａの再分化</a:t>
            </a:r>
          </a:p>
          <a:p>
            <a:pPr eaLnBrk="1" hangingPunct="1"/>
            <a:r>
              <a:rPr lang="ja-JP" altLang="en-US" sz="1300" b="1">
                <a:latin typeface="ＭＳ Ｐゴシック" charset="-128"/>
              </a:rPr>
              <a:t>（階層の再構成）</a:t>
            </a:r>
          </a:p>
          <a:p>
            <a:pPr eaLnBrk="1" hangingPunct="1"/>
            <a:r>
              <a:rPr lang="ja-JP" altLang="en-US" sz="1300" b="1">
                <a:latin typeface="ＭＳ Ｐゴシック" charset="-128"/>
              </a:rPr>
              <a:t>を示唆</a:t>
            </a:r>
          </a:p>
        </p:txBody>
      </p:sp>
      <p:sp>
        <p:nvSpPr>
          <p:cNvPr id="56345" name="Rectangle 59"/>
          <p:cNvSpPr>
            <a:spLocks noChangeArrowheads="1"/>
          </p:cNvSpPr>
          <p:nvPr/>
        </p:nvSpPr>
        <p:spPr bwMode="auto">
          <a:xfrm>
            <a:off x="3016250" y="969963"/>
            <a:ext cx="1525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b="1">
                <a:latin typeface="ＭＳ Ｐゴシック" charset="-128"/>
              </a:rPr>
              <a:t>ベストマッチノード</a:t>
            </a:r>
          </a:p>
        </p:txBody>
      </p:sp>
      <p:sp>
        <p:nvSpPr>
          <p:cNvPr id="56346" name="Rectangle 91"/>
          <p:cNvSpPr>
            <a:spLocks noChangeArrowheads="1"/>
          </p:cNvSpPr>
          <p:nvPr/>
        </p:nvSpPr>
        <p:spPr bwMode="auto">
          <a:xfrm>
            <a:off x="3003550" y="2971800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移動</a:t>
            </a:r>
          </a:p>
        </p:txBody>
      </p:sp>
      <p:sp>
        <p:nvSpPr>
          <p:cNvPr id="56347" name="Rectangle 92"/>
          <p:cNvSpPr>
            <a:spLocks noChangeArrowheads="1"/>
          </p:cNvSpPr>
          <p:nvPr/>
        </p:nvSpPr>
        <p:spPr bwMode="auto">
          <a:xfrm>
            <a:off x="4908550" y="2819400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移動</a:t>
            </a:r>
          </a:p>
        </p:txBody>
      </p:sp>
      <p:sp>
        <p:nvSpPr>
          <p:cNvPr id="56348" name="Rectangle 93"/>
          <p:cNvSpPr>
            <a:spLocks noChangeArrowheads="1"/>
          </p:cNvSpPr>
          <p:nvPr/>
        </p:nvSpPr>
        <p:spPr bwMode="auto">
          <a:xfrm>
            <a:off x="4908550" y="2209800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移動</a:t>
            </a:r>
          </a:p>
        </p:txBody>
      </p:sp>
      <p:sp>
        <p:nvSpPr>
          <p:cNvPr id="56349" name="Rectangle 94"/>
          <p:cNvSpPr>
            <a:spLocks noChangeArrowheads="1"/>
          </p:cNvSpPr>
          <p:nvPr/>
        </p:nvSpPr>
        <p:spPr bwMode="auto">
          <a:xfrm>
            <a:off x="3689350" y="2971800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確定</a:t>
            </a:r>
          </a:p>
        </p:txBody>
      </p:sp>
      <p:sp>
        <p:nvSpPr>
          <p:cNvPr id="56350" name="Rectangle 97"/>
          <p:cNvSpPr>
            <a:spLocks noChangeArrowheads="1"/>
          </p:cNvSpPr>
          <p:nvPr/>
        </p:nvSpPr>
        <p:spPr bwMode="auto">
          <a:xfrm>
            <a:off x="3055938" y="1246188"/>
            <a:ext cx="4556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>
                <a:latin typeface="ＭＳ Ｐゴシック" charset="-128"/>
              </a:rPr>
              <a:t>SIN</a:t>
            </a:r>
            <a:endParaRPr lang="ja-JP" altLang="en-US" sz="1400" b="1">
              <a:latin typeface="ＭＳ Ｐゴシック" charset="-128"/>
            </a:endParaRPr>
          </a:p>
        </p:txBody>
      </p:sp>
      <p:sp>
        <p:nvSpPr>
          <p:cNvPr id="56351" name="Rectangle 118"/>
          <p:cNvSpPr>
            <a:spLocks noChangeArrowheads="1"/>
          </p:cNvSpPr>
          <p:nvPr/>
        </p:nvSpPr>
        <p:spPr bwMode="auto">
          <a:xfrm>
            <a:off x="4341813" y="5756275"/>
            <a:ext cx="163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>
                <a:latin typeface="ＭＳ Ｐゴシック" charset="-128"/>
              </a:rPr>
              <a:t>多重継承の除去</a:t>
            </a:r>
          </a:p>
        </p:txBody>
      </p:sp>
      <p:sp>
        <p:nvSpPr>
          <p:cNvPr id="56352" name="Rectangle 119"/>
          <p:cNvSpPr>
            <a:spLocks noChangeArrowheads="1"/>
          </p:cNvSpPr>
          <p:nvPr/>
        </p:nvSpPr>
        <p:spPr bwMode="auto">
          <a:xfrm>
            <a:off x="4592638" y="990600"/>
            <a:ext cx="3048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353" name="Rectangle 120"/>
          <p:cNvSpPr>
            <a:spLocks noChangeArrowheads="1"/>
          </p:cNvSpPr>
          <p:nvPr/>
        </p:nvSpPr>
        <p:spPr bwMode="auto">
          <a:xfrm>
            <a:off x="4592638" y="1295400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9817" name="Text Box 121"/>
          <p:cNvSpPr txBox="1">
            <a:spLocks noChangeArrowheads="1"/>
          </p:cNvSpPr>
          <p:nvPr/>
        </p:nvSpPr>
        <p:spPr bwMode="auto">
          <a:xfrm>
            <a:off x="4897438" y="914400"/>
            <a:ext cx="525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b="1" dirty="0">
                <a:latin typeface="+mj-ea"/>
                <a:ea typeface="+mj-ea"/>
              </a:rPr>
              <a:t>PAB</a:t>
            </a:r>
          </a:p>
        </p:txBody>
      </p:sp>
      <p:sp>
        <p:nvSpPr>
          <p:cNvPr id="29818" name="Text Box 122"/>
          <p:cNvSpPr txBox="1">
            <a:spLocks noChangeArrowheads="1"/>
          </p:cNvSpPr>
          <p:nvPr/>
        </p:nvSpPr>
        <p:spPr bwMode="auto">
          <a:xfrm>
            <a:off x="4897438" y="1219200"/>
            <a:ext cx="5349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b="1" dirty="0">
                <a:latin typeface="+mj-ea"/>
                <a:ea typeface="+mj-ea"/>
              </a:rPr>
              <a:t>STM</a:t>
            </a:r>
          </a:p>
        </p:txBody>
      </p:sp>
      <p:sp>
        <p:nvSpPr>
          <p:cNvPr id="49266" name="Oval 25"/>
          <p:cNvSpPr>
            <a:spLocks noChangeArrowheads="1"/>
          </p:cNvSpPr>
          <p:nvPr/>
        </p:nvSpPr>
        <p:spPr bwMode="auto">
          <a:xfrm>
            <a:off x="3000375" y="4425950"/>
            <a:ext cx="80963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9267" name="Oval 42"/>
          <p:cNvSpPr>
            <a:spLocks noChangeArrowheads="1"/>
          </p:cNvSpPr>
          <p:nvPr/>
        </p:nvSpPr>
        <p:spPr bwMode="auto">
          <a:xfrm>
            <a:off x="3725863" y="4756150"/>
            <a:ext cx="80962" cy="698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19" name="AutoShape 146"/>
          <p:cNvSpPr>
            <a:spLocks noChangeArrowheads="1"/>
          </p:cNvSpPr>
          <p:nvPr/>
        </p:nvSpPr>
        <p:spPr bwMode="auto">
          <a:xfrm>
            <a:off x="4059238" y="437832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20" name="AutoShape 146"/>
          <p:cNvSpPr>
            <a:spLocks noChangeArrowheads="1"/>
          </p:cNvSpPr>
          <p:nvPr/>
        </p:nvSpPr>
        <p:spPr bwMode="auto">
          <a:xfrm>
            <a:off x="6116638" y="437832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21" name="AutoShape 146"/>
          <p:cNvSpPr>
            <a:spLocks noChangeArrowheads="1"/>
          </p:cNvSpPr>
          <p:nvPr/>
        </p:nvSpPr>
        <p:spPr bwMode="auto">
          <a:xfrm>
            <a:off x="4908550" y="60960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6361" name="Oval 12"/>
          <p:cNvSpPr>
            <a:spLocks noChangeArrowheads="1"/>
          </p:cNvSpPr>
          <p:nvPr/>
        </p:nvSpPr>
        <p:spPr bwMode="auto">
          <a:xfrm>
            <a:off x="2636838" y="3635375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A</a:t>
            </a:r>
            <a:endParaRPr lang="ja-JP" altLang="en-US" sz="1400"/>
          </a:p>
        </p:txBody>
      </p:sp>
      <p:cxnSp>
        <p:nvCxnSpPr>
          <p:cNvPr id="123" name="直線矢印コネクタ 122"/>
          <p:cNvCxnSpPr>
            <a:stCxn id="56333" idx="0"/>
            <a:endCxn id="56361" idx="3"/>
          </p:cNvCxnSpPr>
          <p:nvPr/>
        </p:nvCxnSpPr>
        <p:spPr>
          <a:xfrm rot="5400000" flipH="1" flipV="1">
            <a:off x="2401094" y="3828257"/>
            <a:ext cx="355600" cy="207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56332" idx="0"/>
            <a:endCxn id="56361" idx="4"/>
          </p:cNvCxnSpPr>
          <p:nvPr/>
        </p:nvCxnSpPr>
        <p:spPr>
          <a:xfrm rot="5400000" flipH="1" flipV="1">
            <a:off x="2623343" y="3939382"/>
            <a:ext cx="334963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49174" idx="0"/>
            <a:endCxn id="56361" idx="5"/>
          </p:cNvCxnSpPr>
          <p:nvPr/>
        </p:nvCxnSpPr>
        <p:spPr>
          <a:xfrm rot="16200000" flipV="1">
            <a:off x="2900363" y="3759200"/>
            <a:ext cx="296862" cy="2873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>
            <a:stCxn id="49176" idx="0"/>
            <a:endCxn id="49174" idx="5"/>
          </p:cNvCxnSpPr>
          <p:nvPr/>
        </p:nvCxnSpPr>
        <p:spPr>
          <a:xfrm rot="16200000" flipV="1">
            <a:off x="3217069" y="4115594"/>
            <a:ext cx="314325" cy="3063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49178" idx="0"/>
            <a:endCxn id="49176" idx="2"/>
          </p:cNvCxnSpPr>
          <p:nvPr/>
        </p:nvCxnSpPr>
        <p:spPr>
          <a:xfrm rot="5400000" flipH="1" flipV="1">
            <a:off x="3263107" y="4531519"/>
            <a:ext cx="296862" cy="1524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stCxn id="56331" idx="0"/>
            <a:endCxn id="49178" idx="4"/>
          </p:cNvCxnSpPr>
          <p:nvPr/>
        </p:nvCxnSpPr>
        <p:spPr>
          <a:xfrm rot="16200000" flipV="1">
            <a:off x="3164682" y="4996656"/>
            <a:ext cx="344488" cy="317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>
            <a:stCxn id="49267" idx="0"/>
            <a:endCxn id="49176" idx="5"/>
          </p:cNvCxnSpPr>
          <p:nvPr/>
        </p:nvCxnSpPr>
        <p:spPr>
          <a:xfrm rot="16200000" flipV="1">
            <a:off x="3525044" y="4514056"/>
            <a:ext cx="273050" cy="2111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>
            <a:stCxn id="49266" idx="0"/>
            <a:endCxn id="49174" idx="3"/>
          </p:cNvCxnSpPr>
          <p:nvPr/>
        </p:nvCxnSpPr>
        <p:spPr>
          <a:xfrm rot="5400000" flipH="1" flipV="1">
            <a:off x="2946400" y="4206875"/>
            <a:ext cx="314325" cy="1238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endCxn id="49267" idx="5"/>
          </p:cNvCxnSpPr>
          <p:nvPr/>
        </p:nvCxnSpPr>
        <p:spPr>
          <a:xfrm rot="16200000" flipV="1">
            <a:off x="3606007" y="5006181"/>
            <a:ext cx="419100" cy="396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29707" idx="0"/>
            <a:endCxn id="56327" idx="3"/>
          </p:cNvCxnSpPr>
          <p:nvPr/>
        </p:nvCxnSpPr>
        <p:spPr>
          <a:xfrm rot="5400000" flipH="1" flipV="1">
            <a:off x="4680744" y="4172744"/>
            <a:ext cx="53498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>
            <a:stCxn id="56329" idx="0"/>
            <a:endCxn id="56327" idx="4"/>
          </p:cNvCxnSpPr>
          <p:nvPr/>
        </p:nvCxnSpPr>
        <p:spPr>
          <a:xfrm rot="16200000" flipV="1">
            <a:off x="4916488" y="4284663"/>
            <a:ext cx="51435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29705" idx="0"/>
            <a:endCxn id="56327" idx="5"/>
          </p:cNvCxnSpPr>
          <p:nvPr/>
        </p:nvCxnSpPr>
        <p:spPr>
          <a:xfrm rot="16200000" flipV="1">
            <a:off x="5150644" y="4140994"/>
            <a:ext cx="534988" cy="279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>
            <a:stCxn id="56326" idx="0"/>
            <a:endCxn id="56323" idx="3"/>
          </p:cNvCxnSpPr>
          <p:nvPr/>
        </p:nvCxnSpPr>
        <p:spPr>
          <a:xfrm rot="5400000" flipH="1" flipV="1">
            <a:off x="6761163" y="4087812"/>
            <a:ext cx="495300" cy="27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>
            <a:stCxn id="56325" idx="0"/>
            <a:endCxn id="56323" idx="4"/>
          </p:cNvCxnSpPr>
          <p:nvPr/>
        </p:nvCxnSpPr>
        <p:spPr>
          <a:xfrm rot="16200000" flipV="1">
            <a:off x="7017544" y="4237832"/>
            <a:ext cx="488950" cy="11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>
            <a:stCxn id="56324" idx="0"/>
            <a:endCxn id="56325" idx="4"/>
          </p:cNvCxnSpPr>
          <p:nvPr/>
        </p:nvCxnSpPr>
        <p:spPr>
          <a:xfrm rot="16200000" flipV="1">
            <a:off x="7046913" y="4848225"/>
            <a:ext cx="455612" cy="142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77" name="Oval 14"/>
          <p:cNvSpPr>
            <a:spLocks noChangeArrowheads="1"/>
          </p:cNvSpPr>
          <p:nvPr/>
        </p:nvSpPr>
        <p:spPr bwMode="auto">
          <a:xfrm>
            <a:off x="3994150" y="5892800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C</a:t>
            </a:r>
          </a:p>
        </p:txBody>
      </p:sp>
      <p:sp>
        <p:nvSpPr>
          <p:cNvPr id="56378" name="Oval 15"/>
          <p:cNvSpPr>
            <a:spLocks noChangeArrowheads="1"/>
          </p:cNvSpPr>
          <p:nvPr/>
        </p:nvSpPr>
        <p:spPr bwMode="auto">
          <a:xfrm>
            <a:off x="3536950" y="5880100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B</a:t>
            </a:r>
            <a:endParaRPr lang="ja-JP" altLang="en-US" sz="1400"/>
          </a:p>
        </p:txBody>
      </p:sp>
      <p:sp>
        <p:nvSpPr>
          <p:cNvPr id="56379" name="Oval 12"/>
          <p:cNvSpPr>
            <a:spLocks noChangeArrowheads="1"/>
          </p:cNvSpPr>
          <p:nvPr/>
        </p:nvSpPr>
        <p:spPr bwMode="auto">
          <a:xfrm>
            <a:off x="3079750" y="5880100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A</a:t>
            </a:r>
            <a:endParaRPr lang="ja-JP" altLang="en-US" sz="1400"/>
          </a:p>
        </p:txBody>
      </p:sp>
      <p:sp>
        <p:nvSpPr>
          <p:cNvPr id="56380" name="Oval 13"/>
          <p:cNvSpPr>
            <a:spLocks noChangeArrowheads="1"/>
          </p:cNvSpPr>
          <p:nvPr/>
        </p:nvSpPr>
        <p:spPr bwMode="auto">
          <a:xfrm>
            <a:off x="3548063" y="6489700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D</a:t>
            </a:r>
          </a:p>
        </p:txBody>
      </p:sp>
      <p:cxnSp>
        <p:nvCxnSpPr>
          <p:cNvPr id="193" name="直線矢印コネクタ 192"/>
          <p:cNvCxnSpPr>
            <a:stCxn id="56380" idx="0"/>
            <a:endCxn id="56379" idx="4"/>
          </p:cNvCxnSpPr>
          <p:nvPr/>
        </p:nvCxnSpPr>
        <p:spPr>
          <a:xfrm rot="16200000" flipV="1">
            <a:off x="3236119" y="6020594"/>
            <a:ext cx="469900" cy="46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>
            <a:stCxn id="56380" idx="0"/>
            <a:endCxn id="56377" idx="4"/>
          </p:cNvCxnSpPr>
          <p:nvPr/>
        </p:nvCxnSpPr>
        <p:spPr>
          <a:xfrm rot="5400000" flipH="1" flipV="1">
            <a:off x="3699669" y="6038056"/>
            <a:ext cx="457200" cy="446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56380" idx="0"/>
            <a:endCxn id="56378" idx="4"/>
          </p:cNvCxnSpPr>
          <p:nvPr/>
        </p:nvCxnSpPr>
        <p:spPr>
          <a:xfrm rot="16200000" flipV="1">
            <a:off x="3464719" y="6249194"/>
            <a:ext cx="469900" cy="11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84" name="Oval 15"/>
          <p:cNvSpPr>
            <a:spLocks noChangeArrowheads="1"/>
          </p:cNvSpPr>
          <p:nvPr/>
        </p:nvSpPr>
        <p:spPr bwMode="auto">
          <a:xfrm>
            <a:off x="6127750" y="5895975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B</a:t>
            </a:r>
            <a:endParaRPr lang="ja-JP" altLang="en-US" sz="1400"/>
          </a:p>
        </p:txBody>
      </p:sp>
      <p:sp>
        <p:nvSpPr>
          <p:cNvPr id="56385" name="Oval 13"/>
          <p:cNvSpPr>
            <a:spLocks noChangeArrowheads="1"/>
          </p:cNvSpPr>
          <p:nvPr/>
        </p:nvSpPr>
        <p:spPr bwMode="auto">
          <a:xfrm>
            <a:off x="6138863" y="6505575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D</a:t>
            </a:r>
          </a:p>
        </p:txBody>
      </p:sp>
      <p:cxnSp>
        <p:nvCxnSpPr>
          <p:cNvPr id="204" name="直線矢印コネクタ 203"/>
          <p:cNvCxnSpPr>
            <a:stCxn id="56385" idx="0"/>
            <a:endCxn id="56384" idx="4"/>
          </p:cNvCxnSpPr>
          <p:nvPr/>
        </p:nvCxnSpPr>
        <p:spPr>
          <a:xfrm rot="16200000" flipV="1">
            <a:off x="6055519" y="6265069"/>
            <a:ext cx="469900" cy="11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87" name="Oval 118"/>
          <p:cNvSpPr>
            <a:spLocks noChangeArrowheads="1"/>
          </p:cNvSpPr>
          <p:nvPr/>
        </p:nvSpPr>
        <p:spPr bwMode="auto">
          <a:xfrm>
            <a:off x="3176588" y="2057400"/>
            <a:ext cx="242887" cy="131763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388" name="Oval 119"/>
          <p:cNvSpPr>
            <a:spLocks noChangeArrowheads="1"/>
          </p:cNvSpPr>
          <p:nvPr/>
        </p:nvSpPr>
        <p:spPr bwMode="auto">
          <a:xfrm>
            <a:off x="4489450" y="2743200"/>
            <a:ext cx="242888" cy="133350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8" name="Oval 120"/>
          <p:cNvSpPr>
            <a:spLocks noChangeArrowheads="1"/>
          </p:cNvSpPr>
          <p:nvPr/>
        </p:nvSpPr>
        <p:spPr bwMode="auto">
          <a:xfrm>
            <a:off x="3311525" y="2387600"/>
            <a:ext cx="242888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09" name="Oval 121"/>
          <p:cNvSpPr>
            <a:spLocks noChangeArrowheads="1"/>
          </p:cNvSpPr>
          <p:nvPr/>
        </p:nvSpPr>
        <p:spPr bwMode="auto">
          <a:xfrm>
            <a:off x="4343400" y="3087688"/>
            <a:ext cx="241300" cy="1301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0" name="Oval 129"/>
          <p:cNvSpPr>
            <a:spLocks noChangeArrowheads="1"/>
          </p:cNvSpPr>
          <p:nvPr/>
        </p:nvSpPr>
        <p:spPr bwMode="auto">
          <a:xfrm>
            <a:off x="4633913" y="3087688"/>
            <a:ext cx="242887" cy="1301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1" name="Oval 130"/>
          <p:cNvSpPr>
            <a:spLocks noChangeArrowheads="1"/>
          </p:cNvSpPr>
          <p:nvPr/>
        </p:nvSpPr>
        <p:spPr bwMode="auto">
          <a:xfrm>
            <a:off x="3017838" y="2392363"/>
            <a:ext cx="242887" cy="1317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2" name="Oval 132"/>
          <p:cNvSpPr>
            <a:spLocks noChangeArrowheads="1"/>
          </p:cNvSpPr>
          <p:nvPr/>
        </p:nvSpPr>
        <p:spPr bwMode="auto">
          <a:xfrm>
            <a:off x="4489450" y="2425700"/>
            <a:ext cx="244475" cy="133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6394" name="Oval 133"/>
          <p:cNvSpPr>
            <a:spLocks noChangeArrowheads="1"/>
          </p:cNvSpPr>
          <p:nvPr/>
        </p:nvSpPr>
        <p:spPr bwMode="auto">
          <a:xfrm>
            <a:off x="4489450" y="2068513"/>
            <a:ext cx="242888" cy="131762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14" name="Oval 120"/>
          <p:cNvSpPr>
            <a:spLocks noChangeArrowheads="1"/>
          </p:cNvSpPr>
          <p:nvPr/>
        </p:nvSpPr>
        <p:spPr bwMode="auto">
          <a:xfrm>
            <a:off x="3841750" y="1714500"/>
            <a:ext cx="242888" cy="133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cxnSp>
        <p:nvCxnSpPr>
          <p:cNvPr id="56396" name="AutoShape 24"/>
          <p:cNvCxnSpPr>
            <a:cxnSpLocks noChangeShapeType="1"/>
          </p:cNvCxnSpPr>
          <p:nvPr/>
        </p:nvCxnSpPr>
        <p:spPr bwMode="auto">
          <a:xfrm rot="5400000">
            <a:off x="3116263" y="2211388"/>
            <a:ext cx="203200" cy="158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7" name="AutoShape 24"/>
          <p:cNvCxnSpPr>
            <a:cxnSpLocks noChangeShapeType="1"/>
          </p:cNvCxnSpPr>
          <p:nvPr/>
        </p:nvCxnSpPr>
        <p:spPr bwMode="auto">
          <a:xfrm rot="16200000" flipH="1">
            <a:off x="3265488" y="2220913"/>
            <a:ext cx="198437" cy="134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8" name="AutoShape 24"/>
          <p:cNvCxnSpPr>
            <a:cxnSpLocks noChangeShapeType="1"/>
            <a:stCxn id="56388" idx="4"/>
            <a:endCxn id="209" idx="0"/>
          </p:cNvCxnSpPr>
          <p:nvPr/>
        </p:nvCxnSpPr>
        <p:spPr bwMode="auto">
          <a:xfrm rot="5400000">
            <a:off x="4431506" y="2909094"/>
            <a:ext cx="211138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9" name="AutoShape 24"/>
          <p:cNvCxnSpPr>
            <a:cxnSpLocks noChangeShapeType="1"/>
            <a:stCxn id="56388" idx="4"/>
            <a:endCxn id="210" idx="0"/>
          </p:cNvCxnSpPr>
          <p:nvPr/>
        </p:nvCxnSpPr>
        <p:spPr bwMode="auto">
          <a:xfrm rot="16200000" flipH="1">
            <a:off x="4577556" y="2909094"/>
            <a:ext cx="211138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0" name="AutoShape 24"/>
          <p:cNvCxnSpPr>
            <a:cxnSpLocks noChangeShapeType="1"/>
            <a:stCxn id="212" idx="4"/>
            <a:endCxn id="56388" idx="0"/>
          </p:cNvCxnSpPr>
          <p:nvPr/>
        </p:nvCxnSpPr>
        <p:spPr bwMode="auto">
          <a:xfrm rot="5400000">
            <a:off x="4518819" y="2650331"/>
            <a:ext cx="18415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1" name="AutoShape 24"/>
          <p:cNvCxnSpPr>
            <a:cxnSpLocks noChangeShapeType="1"/>
            <a:stCxn id="56394" idx="4"/>
            <a:endCxn id="212" idx="0"/>
          </p:cNvCxnSpPr>
          <p:nvPr/>
        </p:nvCxnSpPr>
        <p:spPr bwMode="auto">
          <a:xfrm rot="16200000" flipH="1">
            <a:off x="4498975" y="2312988"/>
            <a:ext cx="225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2" name="AutoShape 24"/>
          <p:cNvCxnSpPr>
            <a:cxnSpLocks noChangeShapeType="1"/>
            <a:stCxn id="214" idx="3"/>
            <a:endCxn id="56387" idx="0"/>
          </p:cNvCxnSpPr>
          <p:nvPr/>
        </p:nvCxnSpPr>
        <p:spPr bwMode="auto">
          <a:xfrm rot="5400000">
            <a:off x="3473451" y="1652587"/>
            <a:ext cx="228600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3" name="AutoShape 24"/>
          <p:cNvCxnSpPr>
            <a:cxnSpLocks noChangeShapeType="1"/>
            <a:stCxn id="214" idx="5"/>
            <a:endCxn id="56394" idx="0"/>
          </p:cNvCxnSpPr>
          <p:nvPr/>
        </p:nvCxnSpPr>
        <p:spPr bwMode="auto">
          <a:xfrm rot="16200000" flipH="1">
            <a:off x="4210844" y="1667669"/>
            <a:ext cx="239713" cy="561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130"/>
          <p:cNvSpPr>
            <a:spLocks noChangeArrowheads="1"/>
          </p:cNvSpPr>
          <p:nvPr/>
        </p:nvSpPr>
        <p:spPr bwMode="auto">
          <a:xfrm>
            <a:off x="3017838" y="2771775"/>
            <a:ext cx="242887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cxnSp>
        <p:nvCxnSpPr>
          <p:cNvPr id="56405" name="AutoShape 24"/>
          <p:cNvCxnSpPr>
            <a:cxnSpLocks noChangeShapeType="1"/>
            <a:stCxn id="211" idx="4"/>
            <a:endCxn id="223" idx="0"/>
          </p:cNvCxnSpPr>
          <p:nvPr/>
        </p:nvCxnSpPr>
        <p:spPr bwMode="auto">
          <a:xfrm rot="5400000">
            <a:off x="3014663" y="2647950"/>
            <a:ext cx="249238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" name="Oval 132"/>
          <p:cNvSpPr>
            <a:spLocks noChangeArrowheads="1"/>
          </p:cNvSpPr>
          <p:nvPr/>
        </p:nvSpPr>
        <p:spPr bwMode="auto">
          <a:xfrm>
            <a:off x="3849688" y="2070100"/>
            <a:ext cx="244475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36" name="Oval 132"/>
          <p:cNvSpPr>
            <a:spLocks noChangeArrowheads="1"/>
          </p:cNvSpPr>
          <p:nvPr/>
        </p:nvSpPr>
        <p:spPr bwMode="auto">
          <a:xfrm>
            <a:off x="3849688" y="2405063"/>
            <a:ext cx="244475" cy="133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37" name="Oval 121"/>
          <p:cNvSpPr>
            <a:spLocks noChangeArrowheads="1"/>
          </p:cNvSpPr>
          <p:nvPr/>
        </p:nvSpPr>
        <p:spPr bwMode="auto">
          <a:xfrm>
            <a:off x="3689350" y="2746375"/>
            <a:ext cx="242888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38" name="Oval 129"/>
          <p:cNvSpPr>
            <a:spLocks noChangeArrowheads="1"/>
          </p:cNvSpPr>
          <p:nvPr/>
        </p:nvSpPr>
        <p:spPr bwMode="auto">
          <a:xfrm>
            <a:off x="3981450" y="2746375"/>
            <a:ext cx="242888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cxnSp>
        <p:nvCxnSpPr>
          <p:cNvPr id="56410" name="AutoShape 24"/>
          <p:cNvCxnSpPr>
            <a:cxnSpLocks noChangeShapeType="1"/>
            <a:stCxn id="236" idx="4"/>
          </p:cNvCxnSpPr>
          <p:nvPr/>
        </p:nvCxnSpPr>
        <p:spPr bwMode="auto">
          <a:xfrm rot="5400000">
            <a:off x="3787776" y="2562225"/>
            <a:ext cx="2079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11" name="AutoShape 24"/>
          <p:cNvCxnSpPr>
            <a:cxnSpLocks noChangeShapeType="1"/>
            <a:stCxn id="236" idx="4"/>
          </p:cNvCxnSpPr>
          <p:nvPr/>
        </p:nvCxnSpPr>
        <p:spPr bwMode="auto">
          <a:xfrm rot="16200000" flipH="1">
            <a:off x="3933032" y="2577306"/>
            <a:ext cx="207962" cy="130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12" name="AutoShape 24"/>
          <p:cNvCxnSpPr>
            <a:cxnSpLocks noChangeShapeType="1"/>
            <a:stCxn id="214" idx="4"/>
            <a:endCxn id="235" idx="0"/>
          </p:cNvCxnSpPr>
          <p:nvPr/>
        </p:nvCxnSpPr>
        <p:spPr bwMode="auto">
          <a:xfrm rot="16200000" flipH="1">
            <a:off x="3856832" y="1955006"/>
            <a:ext cx="222250" cy="7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13" name="AutoShape 24"/>
          <p:cNvCxnSpPr>
            <a:cxnSpLocks noChangeShapeType="1"/>
            <a:stCxn id="235" idx="4"/>
            <a:endCxn id="236" idx="0"/>
          </p:cNvCxnSpPr>
          <p:nvPr/>
        </p:nvCxnSpPr>
        <p:spPr bwMode="auto">
          <a:xfrm rot="16200000" flipH="1">
            <a:off x="3870325" y="2303463"/>
            <a:ext cx="203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414" name="Rectangle 62"/>
          <p:cNvSpPr>
            <a:spLocks noChangeArrowheads="1"/>
          </p:cNvSpPr>
          <p:nvPr/>
        </p:nvSpPr>
        <p:spPr bwMode="auto">
          <a:xfrm>
            <a:off x="3657600" y="1676400"/>
            <a:ext cx="609600" cy="12779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415" name="Rectangle 88"/>
          <p:cNvSpPr>
            <a:spLocks noChangeArrowheads="1"/>
          </p:cNvSpPr>
          <p:nvPr/>
        </p:nvSpPr>
        <p:spPr bwMode="auto">
          <a:xfrm>
            <a:off x="4325938" y="2667000"/>
            <a:ext cx="582612" cy="609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416" name="Rectangle 88"/>
          <p:cNvSpPr>
            <a:spLocks noChangeArrowheads="1"/>
          </p:cNvSpPr>
          <p:nvPr/>
        </p:nvSpPr>
        <p:spPr bwMode="auto">
          <a:xfrm>
            <a:off x="4325938" y="2017713"/>
            <a:ext cx="582612" cy="609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417" name="Rectangle 88"/>
          <p:cNvSpPr>
            <a:spLocks noChangeArrowheads="1"/>
          </p:cNvSpPr>
          <p:nvPr/>
        </p:nvSpPr>
        <p:spPr bwMode="auto">
          <a:xfrm>
            <a:off x="3003550" y="1981200"/>
            <a:ext cx="582613" cy="990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418" name="Oval 118"/>
          <p:cNvSpPr>
            <a:spLocks noChangeArrowheads="1"/>
          </p:cNvSpPr>
          <p:nvPr/>
        </p:nvSpPr>
        <p:spPr bwMode="auto">
          <a:xfrm>
            <a:off x="2795588" y="1330325"/>
            <a:ext cx="242887" cy="131763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60" name="Oval 120"/>
          <p:cNvSpPr>
            <a:spLocks noChangeArrowheads="1"/>
          </p:cNvSpPr>
          <p:nvPr/>
        </p:nvSpPr>
        <p:spPr bwMode="auto">
          <a:xfrm>
            <a:off x="2795588" y="1054100"/>
            <a:ext cx="242887" cy="133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"/>
</p:tagLst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CC"/>
        </a:solidFill>
        <a:ln w="9525">
          <a:solidFill>
            <a:schemeClr val="tx1"/>
          </a:solidFill>
          <a:round/>
          <a:headEnd/>
          <a:tailEnd/>
        </a:ln>
      </a:spPr>
      <a:bodyPr wrap="none" anchor="ctr"/>
      <a:lstStyle>
        <a:defPPr algn="ctr">
          <a:defRPr/>
        </a:defPPr>
      </a:lst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41245</TotalTime>
  <Words>1926</Words>
  <Application>Microsoft Macintosh PowerPoint</Application>
  <PresentationFormat>画面に合わせる (4:3)</PresentationFormat>
  <Paragraphs>720</Paragraphs>
  <Slides>30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Comic Sans MS</vt:lpstr>
      <vt:lpstr>Meiryo</vt:lpstr>
      <vt:lpstr>ＭＳ Ｐゴシック</vt:lpstr>
      <vt:lpstr>ＭＳ Ｐ明朝</vt:lpstr>
      <vt:lpstr>Times New Roman</vt:lpstr>
      <vt:lpstr>Arial</vt:lpstr>
      <vt:lpstr>標準デザイン</vt:lpstr>
      <vt:lpstr>DODDLE-OWLのシステムフロー</vt:lpstr>
      <vt:lpstr>PowerPoint プレゼンテーション</vt:lpstr>
      <vt:lpstr>PowerPoint プレゼンテーション</vt:lpstr>
      <vt:lpstr>PowerPoint プレゼンテーション</vt:lpstr>
      <vt:lpstr>階層構築・洗練</vt:lpstr>
      <vt:lpstr>PowerPoint プレゼンテーション</vt:lpstr>
      <vt:lpstr>文脈類似概念対の獲得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t_morita</dc:creator>
  <cp:lastModifiedBy>森田武史</cp:lastModifiedBy>
  <cp:revision>861</cp:revision>
  <cp:lastPrinted>1601-01-01T00:00:00Z</cp:lastPrinted>
  <dcterms:created xsi:type="dcterms:W3CDTF">1601-01-01T00:00:00Z</dcterms:created>
  <dcterms:modified xsi:type="dcterms:W3CDTF">2017-09-11T04:30:36Z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