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28">
          <p15:clr>
            <a:srgbClr val="A4A3A4"/>
          </p15:clr>
        </p15:guide>
        <p15:guide id="2" pos="3864">
          <p15:clr>
            <a:srgbClr val="A4A3A4"/>
          </p15:clr>
        </p15:guide>
        <p15:guide id="3" orient="horz" pos="1272">
          <p15:clr>
            <a:srgbClr val="A4A3A4"/>
          </p15:clr>
        </p15:guide>
        <p15:guide id="4" orient="horz" pos="2312">
          <p15:clr>
            <a:srgbClr val="A4A3A4"/>
          </p15:clr>
        </p15:guide>
        <p15:guide id="5" orient="horz" pos="1944">
          <p15:clr>
            <a:srgbClr val="A4A3A4"/>
          </p15:clr>
        </p15:guide>
        <p15:guide id="6" orient="horz" pos="232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hSGF0w9+ZhE9QXnWwZg0zBJxx+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F0E997-F437-4191-B0D2-63758C429645}">
  <a:tblStyle styleId="{ABF0E997-F437-4191-B0D2-63758C42964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8" orient="horz"/>
        <p:guide pos="3864"/>
        <p:guide pos="1272" orient="horz"/>
        <p:guide pos="2312" orient="horz"/>
        <p:guide pos="1944" orient="horz"/>
        <p:guide pos="232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showMasterSp="0" type="title">
  <p:cSld name="TITLE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/>
          <p:nvPr/>
        </p:nvSpPr>
        <p:spPr>
          <a:xfrm>
            <a:off x="7443266" y="1841812"/>
            <a:ext cx="4748735" cy="5016187"/>
          </a:xfrm>
          <a:custGeom>
            <a:rect b="b" l="l" r="r" t="t"/>
            <a:pathLst>
              <a:path extrusionOk="0" h="5016187" w="4748735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2"/>
          <p:cNvSpPr/>
          <p:nvPr/>
        </p:nvSpPr>
        <p:spPr>
          <a:xfrm rot="5400000">
            <a:off x="6993339" y="2334664"/>
            <a:ext cx="2225673" cy="7007393"/>
          </a:xfrm>
          <a:custGeom>
            <a:rect b="b" l="l" r="r" t="t"/>
            <a:pathLst>
              <a:path extrusionOk="0" h="5460561" w="1678579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1" y="0"/>
            <a:ext cx="5880649" cy="6075137"/>
          </a:xfrm>
          <a:custGeom>
            <a:rect b="b" l="l" r="r" t="t"/>
            <a:pathLst>
              <a:path extrusionOk="0" h="6075137" w="5880649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2"/>
          <p:cNvSpPr/>
          <p:nvPr/>
        </p:nvSpPr>
        <p:spPr>
          <a:xfrm>
            <a:off x="1" y="-1"/>
            <a:ext cx="5137691" cy="3723310"/>
          </a:xfrm>
          <a:custGeom>
            <a:rect b="b" l="l" r="r" t="t"/>
            <a:pathLst>
              <a:path extrusionOk="0" h="3723310" w="5137691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dk1">
              <a:alpha val="1686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言">
  <p:cSld name="引言">
    <p:bg>
      <p:bgPr>
        <a:solidFill>
          <a:schemeClr val="accent6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>
            <a:off x="1" y="1"/>
            <a:ext cx="3216357" cy="3480449"/>
          </a:xfrm>
          <a:custGeom>
            <a:rect b="b" l="l" r="r" t="t"/>
            <a:pathLst>
              <a:path extrusionOk="0" h="3480449" w="3216357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8485589" y="1618811"/>
            <a:ext cx="3706413" cy="5229819"/>
          </a:xfrm>
          <a:custGeom>
            <a:rect b="b" l="l" r="r" t="t"/>
            <a:pathLst>
              <a:path extrusionOk="0" h="5229819" w="3706413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lt1">
              <a:alpha val="3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 txBox="1"/>
          <p:nvPr>
            <p:ph idx="10" type="dt"/>
          </p:nvPr>
        </p:nvSpPr>
        <p:spPr>
          <a:xfrm>
            <a:off x="365760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1" type="ftr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11582" y="447749"/>
            <a:ext cx="2330685" cy="189871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278188" y="2740025"/>
            <a:ext cx="5688012" cy="202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838200" y="1901952"/>
            <a:ext cx="10515600" cy="466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/>
          <p:nvPr/>
        </p:nvSpPr>
        <p:spPr>
          <a:xfrm>
            <a:off x="0" y="2"/>
            <a:ext cx="2476443" cy="3377247"/>
          </a:xfrm>
          <a:custGeom>
            <a:rect b="b" l="l" r="r" t="t"/>
            <a:pathLst>
              <a:path extrusionOk="0" h="3377247" w="2476443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dk1">
              <a:alpha val="1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2032253" y="592989"/>
            <a:ext cx="8339975" cy="5016456"/>
          </a:xfrm>
          <a:custGeom>
            <a:rect b="b" l="l" r="r" t="t"/>
            <a:pathLst>
              <a:path extrusionOk="0" h="5016456" w="8339975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showMasterSp="0" type="secHead">
  <p:cSld name="SECTION_HEADER">
    <p:bg>
      <p:bgPr>
        <a:solidFill>
          <a:schemeClr val="accent6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/>
          <p:nvPr/>
        </p:nvSpPr>
        <p:spPr>
          <a:xfrm>
            <a:off x="1" y="1454554"/>
            <a:ext cx="7279953" cy="5403446"/>
          </a:xfrm>
          <a:custGeom>
            <a:rect b="b" l="l" r="r" t="t"/>
            <a:pathLst>
              <a:path extrusionOk="0" h="5403446" w="7279953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rgbClr val="814439">
              <a:alpha val="5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2560320" y="3078480"/>
            <a:ext cx="4840641" cy="1773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2560320" y="4852035"/>
            <a:ext cx="4840641" cy="551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08D"/>
              </a:buClr>
              <a:buSzPts val="2000"/>
              <a:buNone/>
              <a:defRPr sz="2000">
                <a:solidFill>
                  <a:srgbClr val="97908D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08D"/>
              </a:buClr>
              <a:buSzPts val="1800"/>
              <a:buNone/>
              <a:defRPr sz="1800">
                <a:solidFill>
                  <a:srgbClr val="97908D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08D"/>
              </a:buClr>
              <a:buSzPts val="1600"/>
              <a:buNone/>
              <a:defRPr sz="1600">
                <a:solidFill>
                  <a:srgbClr val="97908D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08D"/>
              </a:buClr>
              <a:buSzPts val="1600"/>
              <a:buNone/>
              <a:defRPr sz="1600">
                <a:solidFill>
                  <a:srgbClr val="97908D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08D"/>
              </a:buClr>
              <a:buSzPts val="1600"/>
              <a:buNone/>
              <a:defRPr sz="1600">
                <a:solidFill>
                  <a:srgbClr val="97908D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08D"/>
              </a:buClr>
              <a:buSzPts val="1600"/>
              <a:buNone/>
              <a:defRPr sz="1600">
                <a:solidFill>
                  <a:srgbClr val="97908D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08D"/>
              </a:buClr>
              <a:buSzPts val="1600"/>
              <a:buNone/>
              <a:defRPr sz="1600">
                <a:solidFill>
                  <a:srgbClr val="97908D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08D"/>
              </a:buClr>
              <a:buSzPts val="1600"/>
              <a:buNone/>
              <a:defRPr sz="1600">
                <a:solidFill>
                  <a:srgbClr val="97908D"/>
                </a:solidFill>
              </a:defRPr>
            </a:lvl9pPr>
          </a:lstStyle>
          <a:p/>
        </p:txBody>
      </p:sp>
      <p:sp>
        <p:nvSpPr>
          <p:cNvPr id="124" name="Google Shape;124;p22"/>
          <p:cNvSpPr/>
          <p:nvPr/>
        </p:nvSpPr>
        <p:spPr>
          <a:xfrm>
            <a:off x="1" y="1"/>
            <a:ext cx="5306847" cy="4114703"/>
          </a:xfrm>
          <a:custGeom>
            <a:rect b="b" l="l" r="r" t="t"/>
            <a:pathLst>
              <a:path extrusionOk="0" h="4114703" w="5306847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dk1">
              <a:alpha val="1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5790280" y="0"/>
            <a:ext cx="6401718" cy="6857999"/>
          </a:xfrm>
          <a:custGeom>
            <a:rect b="b" l="l" r="r" t="t"/>
            <a:pathLst>
              <a:path extrusionOk="0" h="6857999" w="6401718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4749567" y="5750376"/>
            <a:ext cx="5273226" cy="1169180"/>
          </a:xfrm>
          <a:custGeom>
            <a:rect b="b" l="l" r="r" t="t"/>
            <a:pathLst>
              <a:path extrusionOk="0" h="1169180" w="5273226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8006849" y="3200881"/>
            <a:ext cx="4200862" cy="3685693"/>
          </a:xfrm>
          <a:custGeom>
            <a:rect b="b" l="l" r="r" t="t"/>
            <a:pathLst>
              <a:path extrusionOk="0" h="3685693" w="4200862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cap="flat" cmpd="sng" w="857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替换文字">
  <p:cSld name="标题和内容替换文字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576072" y="704088"/>
            <a:ext cx="10515600" cy="676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576072" y="1901952"/>
            <a:ext cx="9363456" cy="3877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0" type="dt"/>
          </p:nvPr>
        </p:nvSpPr>
        <p:spPr>
          <a:xfrm>
            <a:off x="365760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1" type="ftr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4600810" y="0"/>
            <a:ext cx="7591189" cy="6858000"/>
          </a:xfrm>
          <a:custGeom>
            <a:rect b="b" l="l" r="r" t="t"/>
            <a:pathLst>
              <a:path extrusionOk="0" h="6858000" w="7591189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rgbClr val="C5C3AD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6134000" y="-30589"/>
            <a:ext cx="5047481" cy="6915258"/>
          </a:xfrm>
          <a:custGeom>
            <a:rect b="b" l="l" r="r" t="t"/>
            <a:pathLst>
              <a:path extrusionOk="0" h="6915258" w="5047481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替换文字 2">
  <p:cSld name="标题和内容替换文字 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/>
          <p:nvPr/>
        </p:nvSpPr>
        <p:spPr>
          <a:xfrm>
            <a:off x="0" y="0"/>
            <a:ext cx="4303817" cy="6100294"/>
          </a:xfrm>
          <a:custGeom>
            <a:rect b="b" l="l" r="r" t="t"/>
            <a:pathLst>
              <a:path extrusionOk="0" h="6100294" w="4303817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1" y="1"/>
            <a:ext cx="3097831" cy="2532431"/>
          </a:xfrm>
          <a:custGeom>
            <a:rect b="b" l="l" r="r" t="t"/>
            <a:pathLst>
              <a:path extrusionOk="0" h="2532431" w="30978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dk2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9164166" y="2461367"/>
            <a:ext cx="3027835" cy="4339045"/>
          </a:xfrm>
          <a:custGeom>
            <a:rect b="b" l="l" r="r" t="t"/>
            <a:pathLst>
              <a:path extrusionOk="0" h="4339045" w="302783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dk2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4"/>
          <p:cNvSpPr txBox="1"/>
          <p:nvPr>
            <p:ph idx="10" type="dt"/>
          </p:nvPr>
        </p:nvSpPr>
        <p:spPr>
          <a:xfrm>
            <a:off x="365760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1" type="ftr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24"/>
          <p:cNvSpPr txBox="1"/>
          <p:nvPr>
            <p:ph type="title"/>
          </p:nvPr>
        </p:nvSpPr>
        <p:spPr>
          <a:xfrm>
            <a:off x="576072" y="704088"/>
            <a:ext cx="10515600" cy="676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576072" y="1901952"/>
            <a:ext cx="10515600" cy="3877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团队 x8" showMasterSp="0">
  <p:cSld name="团队 x8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>
            <a:off x="6381060" y="-24130"/>
            <a:ext cx="5371060" cy="6899910"/>
          </a:xfrm>
          <a:custGeom>
            <a:rect b="b" l="l" r="r" t="t"/>
            <a:pathLst>
              <a:path extrusionOk="0" h="6899910" w="537106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576072" y="704088"/>
            <a:ext cx="10515600" cy="676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5"/>
          <p:cNvSpPr/>
          <p:nvPr>
            <p:ph idx="2" type="pic"/>
          </p:nvPr>
        </p:nvSpPr>
        <p:spPr>
          <a:xfrm>
            <a:off x="1207008" y="1572768"/>
            <a:ext cx="1307592" cy="18105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49" name="Google Shape;149;p25"/>
          <p:cNvSpPr/>
          <p:nvPr>
            <p:ph idx="3" type="pic"/>
          </p:nvPr>
        </p:nvSpPr>
        <p:spPr>
          <a:xfrm>
            <a:off x="3986784" y="1572768"/>
            <a:ext cx="1307592" cy="18105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50" name="Google Shape;150;p25"/>
          <p:cNvSpPr/>
          <p:nvPr>
            <p:ph idx="4" type="pic"/>
          </p:nvPr>
        </p:nvSpPr>
        <p:spPr>
          <a:xfrm>
            <a:off x="6766560" y="1572768"/>
            <a:ext cx="1307592" cy="18105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51" name="Google Shape;151;p25"/>
          <p:cNvSpPr/>
          <p:nvPr>
            <p:ph idx="5" type="pic"/>
          </p:nvPr>
        </p:nvSpPr>
        <p:spPr>
          <a:xfrm>
            <a:off x="9546336" y="1572768"/>
            <a:ext cx="1307592" cy="18105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633259" y="3392424"/>
            <a:ext cx="2423160" cy="310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6" type="body"/>
          </p:nvPr>
        </p:nvSpPr>
        <p:spPr>
          <a:xfrm>
            <a:off x="3419764" y="3392424"/>
            <a:ext cx="2423160" cy="310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7" type="body"/>
          </p:nvPr>
        </p:nvSpPr>
        <p:spPr>
          <a:xfrm>
            <a:off x="6206269" y="3392424"/>
            <a:ext cx="2423160" cy="310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8" type="body"/>
          </p:nvPr>
        </p:nvSpPr>
        <p:spPr>
          <a:xfrm>
            <a:off x="8992774" y="3392424"/>
            <a:ext cx="2423160" cy="310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9" type="body"/>
          </p:nvPr>
        </p:nvSpPr>
        <p:spPr>
          <a:xfrm>
            <a:off x="633259" y="3584448"/>
            <a:ext cx="2423160" cy="31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3" type="body"/>
          </p:nvPr>
        </p:nvSpPr>
        <p:spPr>
          <a:xfrm>
            <a:off x="3419764" y="3584448"/>
            <a:ext cx="2423160" cy="31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4" type="body"/>
          </p:nvPr>
        </p:nvSpPr>
        <p:spPr>
          <a:xfrm>
            <a:off x="6206269" y="3584448"/>
            <a:ext cx="2423160" cy="31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15" type="body"/>
          </p:nvPr>
        </p:nvSpPr>
        <p:spPr>
          <a:xfrm>
            <a:off x="8992774" y="3584448"/>
            <a:ext cx="2423160" cy="31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5"/>
          <p:cNvSpPr/>
          <p:nvPr>
            <p:ph idx="16" type="pic"/>
          </p:nvPr>
        </p:nvSpPr>
        <p:spPr>
          <a:xfrm>
            <a:off x="1207008" y="4242816"/>
            <a:ext cx="1307592" cy="18105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61" name="Google Shape;161;p25"/>
          <p:cNvSpPr/>
          <p:nvPr>
            <p:ph idx="17" type="pic"/>
          </p:nvPr>
        </p:nvSpPr>
        <p:spPr>
          <a:xfrm>
            <a:off x="3986784" y="4242816"/>
            <a:ext cx="1307592" cy="18105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62" name="Google Shape;162;p25"/>
          <p:cNvSpPr/>
          <p:nvPr>
            <p:ph idx="18" type="pic"/>
          </p:nvPr>
        </p:nvSpPr>
        <p:spPr>
          <a:xfrm>
            <a:off x="6766560" y="4242816"/>
            <a:ext cx="1307592" cy="18105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63" name="Google Shape;163;p25"/>
          <p:cNvSpPr/>
          <p:nvPr>
            <p:ph idx="19" type="pic"/>
          </p:nvPr>
        </p:nvSpPr>
        <p:spPr>
          <a:xfrm>
            <a:off x="9546336" y="4242816"/>
            <a:ext cx="1307592" cy="18105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64" name="Google Shape;164;p25"/>
          <p:cNvSpPr txBox="1"/>
          <p:nvPr>
            <p:ph idx="20" type="body"/>
          </p:nvPr>
        </p:nvSpPr>
        <p:spPr>
          <a:xfrm>
            <a:off x="633259" y="6062472"/>
            <a:ext cx="2423160" cy="310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21" type="body"/>
          </p:nvPr>
        </p:nvSpPr>
        <p:spPr>
          <a:xfrm>
            <a:off x="3419764" y="6062472"/>
            <a:ext cx="2423160" cy="310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5"/>
          <p:cNvSpPr txBox="1"/>
          <p:nvPr>
            <p:ph idx="22" type="body"/>
          </p:nvPr>
        </p:nvSpPr>
        <p:spPr>
          <a:xfrm>
            <a:off x="6206269" y="6062472"/>
            <a:ext cx="2423160" cy="310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23" type="body"/>
          </p:nvPr>
        </p:nvSpPr>
        <p:spPr>
          <a:xfrm>
            <a:off x="8992774" y="6062472"/>
            <a:ext cx="2423160" cy="310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24" type="body"/>
          </p:nvPr>
        </p:nvSpPr>
        <p:spPr>
          <a:xfrm>
            <a:off x="633259" y="6254496"/>
            <a:ext cx="2423160" cy="31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25" type="body"/>
          </p:nvPr>
        </p:nvSpPr>
        <p:spPr>
          <a:xfrm>
            <a:off x="3419764" y="6254496"/>
            <a:ext cx="2423160" cy="31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26" type="body"/>
          </p:nvPr>
        </p:nvSpPr>
        <p:spPr>
          <a:xfrm>
            <a:off x="6206269" y="6254496"/>
            <a:ext cx="2423160" cy="31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27" type="body"/>
          </p:nvPr>
        </p:nvSpPr>
        <p:spPr>
          <a:xfrm>
            <a:off x="8992774" y="6254496"/>
            <a:ext cx="2423160" cy="31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日程表" showMasterSp="0">
  <p:cSld name="日程表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 flipH="1" rot="8460000">
            <a:off x="7523198" y="2771729"/>
            <a:ext cx="2140237" cy="472905"/>
          </a:xfrm>
          <a:custGeom>
            <a:rect b="b" l="l" r="r" t="t"/>
            <a:pathLst>
              <a:path extrusionOk="0" h="472905" w="2140237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6"/>
          <p:cNvSpPr/>
          <p:nvPr/>
        </p:nvSpPr>
        <p:spPr>
          <a:xfrm flipH="1" rot="-1020000">
            <a:off x="3447610" y="4196051"/>
            <a:ext cx="2006301" cy="453702"/>
          </a:xfrm>
          <a:custGeom>
            <a:rect b="b" l="l" r="r" t="t"/>
            <a:pathLst>
              <a:path extrusionOk="0" h="453702" w="2006301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6"/>
          <p:cNvSpPr/>
          <p:nvPr/>
        </p:nvSpPr>
        <p:spPr>
          <a:xfrm rot="10560000">
            <a:off x="2793467" y="1387752"/>
            <a:ext cx="6622719" cy="733164"/>
          </a:xfrm>
          <a:custGeom>
            <a:rect b="b" l="l" r="r" t="t"/>
            <a:pathLst>
              <a:path extrusionOk="0" h="733164" w="6622719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6"/>
          <p:cNvSpPr/>
          <p:nvPr/>
        </p:nvSpPr>
        <p:spPr>
          <a:xfrm flipH="1" rot="10500000">
            <a:off x="3174568" y="5351805"/>
            <a:ext cx="5263840" cy="686047"/>
          </a:xfrm>
          <a:custGeom>
            <a:rect b="b" l="l" r="r" t="t"/>
            <a:pathLst>
              <a:path extrusionOk="0" h="703060" w="5394376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8135812" y="493728"/>
            <a:ext cx="3551111" cy="2231330"/>
          </a:xfrm>
          <a:prstGeom prst="rect">
            <a:avLst/>
          </a:prstGeom>
          <a:solidFill>
            <a:srgbClr val="B8BF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2" type="body"/>
          </p:nvPr>
        </p:nvSpPr>
        <p:spPr>
          <a:xfrm>
            <a:off x="740470" y="1647132"/>
            <a:ext cx="3551111" cy="2231330"/>
          </a:xfrm>
          <a:prstGeom prst="rect">
            <a:avLst/>
          </a:prstGeom>
          <a:solidFill>
            <a:srgbClr val="B8BF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3" type="body"/>
          </p:nvPr>
        </p:nvSpPr>
        <p:spPr>
          <a:xfrm>
            <a:off x="4592321" y="2722253"/>
            <a:ext cx="3551111" cy="2231330"/>
          </a:xfrm>
          <a:prstGeom prst="rect">
            <a:avLst/>
          </a:prstGeom>
          <a:solidFill>
            <a:srgbClr val="B8BF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26"/>
          <p:cNvSpPr txBox="1"/>
          <p:nvPr>
            <p:ph idx="4" type="body"/>
          </p:nvPr>
        </p:nvSpPr>
        <p:spPr>
          <a:xfrm>
            <a:off x="8224696" y="4198707"/>
            <a:ext cx="3551111" cy="2231330"/>
          </a:xfrm>
          <a:prstGeom prst="rect">
            <a:avLst/>
          </a:prstGeom>
          <a:solidFill>
            <a:srgbClr val="B8BF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6"/>
          <p:cNvSpPr txBox="1"/>
          <p:nvPr>
            <p:ph idx="5" type="body"/>
          </p:nvPr>
        </p:nvSpPr>
        <p:spPr>
          <a:xfrm>
            <a:off x="630126" y="4301905"/>
            <a:ext cx="3551111" cy="2231330"/>
          </a:xfrm>
          <a:prstGeom prst="rect">
            <a:avLst/>
          </a:prstGeom>
          <a:solidFill>
            <a:srgbClr val="B8BF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6"/>
          <p:cNvSpPr txBox="1"/>
          <p:nvPr>
            <p:ph type="title"/>
          </p:nvPr>
        </p:nvSpPr>
        <p:spPr>
          <a:xfrm>
            <a:off x="576072" y="704088"/>
            <a:ext cx="10515600" cy="676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>
  <p:cSld name="两栏内容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7"/>
          <p:cNvSpPr txBox="1"/>
          <p:nvPr>
            <p:ph idx="10" type="dt"/>
          </p:nvPr>
        </p:nvSpPr>
        <p:spPr>
          <a:xfrm>
            <a:off x="365760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11" type="ftr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1" y="1"/>
            <a:ext cx="3097831" cy="2532431"/>
          </a:xfrm>
          <a:custGeom>
            <a:rect b="b" l="l" r="r" t="t"/>
            <a:pathLst>
              <a:path extrusionOk="0" h="2532431" w="30978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dk2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7"/>
          <p:cNvSpPr/>
          <p:nvPr/>
        </p:nvSpPr>
        <p:spPr>
          <a:xfrm>
            <a:off x="9164166" y="2461367"/>
            <a:ext cx="3027835" cy="4339045"/>
          </a:xfrm>
          <a:custGeom>
            <a:rect b="b" l="l" r="r" t="t"/>
            <a:pathLst>
              <a:path extrusionOk="0" h="4339045" w="302783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dk2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7"/>
          <p:cNvSpPr txBox="1"/>
          <p:nvPr>
            <p:ph type="title"/>
          </p:nvPr>
        </p:nvSpPr>
        <p:spPr>
          <a:xfrm>
            <a:off x="576071" y="704088"/>
            <a:ext cx="9144000" cy="676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>
  <p:cSld name="空白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/>
          <p:nvPr/>
        </p:nvSpPr>
        <p:spPr>
          <a:xfrm>
            <a:off x="1" y="1"/>
            <a:ext cx="3097831" cy="2532431"/>
          </a:xfrm>
          <a:custGeom>
            <a:rect b="b" l="l" r="r" t="t"/>
            <a:pathLst>
              <a:path extrusionOk="0" h="2532431" w="30978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dk2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9164166" y="2461367"/>
            <a:ext cx="3027835" cy="4339045"/>
          </a:xfrm>
          <a:custGeom>
            <a:rect b="b" l="l" r="r" t="t"/>
            <a:pathLst>
              <a:path extrusionOk="0" h="4339045" w="302783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dk2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 txBox="1"/>
          <p:nvPr>
            <p:ph idx="10" type="dt"/>
          </p:nvPr>
        </p:nvSpPr>
        <p:spPr>
          <a:xfrm>
            <a:off x="365760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8"/>
          <p:cNvSpPr txBox="1"/>
          <p:nvPr>
            <p:ph idx="11" type="ftr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28"/>
          <p:cNvSpPr txBox="1"/>
          <p:nvPr>
            <p:ph type="title"/>
          </p:nvPr>
        </p:nvSpPr>
        <p:spPr>
          <a:xfrm>
            <a:off x="576071" y="704088"/>
            <a:ext cx="9144000" cy="676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带标题的内容" type="objTx">
  <p:cSld name="OBJECT_WITH_CAPTION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/>
          <p:nvPr/>
        </p:nvSpPr>
        <p:spPr>
          <a:xfrm>
            <a:off x="1" y="1"/>
            <a:ext cx="3097831" cy="2532431"/>
          </a:xfrm>
          <a:custGeom>
            <a:rect b="b" l="l" r="r" t="t"/>
            <a:pathLst>
              <a:path extrusionOk="0" h="2532431" w="30978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dk2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9164166" y="2461367"/>
            <a:ext cx="3027835" cy="4339045"/>
          </a:xfrm>
          <a:custGeom>
            <a:rect b="b" l="l" r="r" t="t"/>
            <a:pathLst>
              <a:path extrusionOk="0" h="4339045" w="302783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dk2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4" name="Google Shape;204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05" name="Google Shape;205;p29"/>
          <p:cNvSpPr txBox="1"/>
          <p:nvPr>
            <p:ph idx="10" type="dt"/>
          </p:nvPr>
        </p:nvSpPr>
        <p:spPr>
          <a:xfrm>
            <a:off x="365760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9"/>
          <p:cNvSpPr txBox="1"/>
          <p:nvPr>
            <p:ph idx="11" type="ftr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议程" showMasterSp="0" type="obj">
  <p:cSld name="OBJECT">
    <p:bg>
      <p:bgPr>
        <a:solidFill>
          <a:schemeClr val="lt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/>
          <p:nvPr/>
        </p:nvSpPr>
        <p:spPr>
          <a:xfrm>
            <a:off x="0" y="0"/>
            <a:ext cx="7067730" cy="6858000"/>
          </a:xfrm>
          <a:custGeom>
            <a:rect b="b" l="l" r="r" t="t"/>
            <a:pathLst>
              <a:path extrusionOk="0" h="6858000" w="706773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2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3"/>
          <p:cNvSpPr txBox="1"/>
          <p:nvPr>
            <p:ph type="title"/>
          </p:nvPr>
        </p:nvSpPr>
        <p:spPr>
          <a:xfrm>
            <a:off x="704384" y="2788521"/>
            <a:ext cx="622953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" type="body"/>
          </p:nvPr>
        </p:nvSpPr>
        <p:spPr>
          <a:xfrm>
            <a:off x="7790688" y="1170432"/>
            <a:ext cx="413308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indent="-228600" lvl="1" marL="9144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3"/>
          <p:cNvSpPr/>
          <p:nvPr/>
        </p:nvSpPr>
        <p:spPr>
          <a:xfrm>
            <a:off x="0" y="180445"/>
            <a:ext cx="5327858" cy="3001484"/>
          </a:xfrm>
          <a:custGeom>
            <a:rect b="b" l="l" r="r" t="t"/>
            <a:pathLst>
              <a:path extrusionOk="0" h="3001484" w="5327858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dk1">
              <a:alpha val="1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3"/>
          <p:cNvSpPr/>
          <p:nvPr/>
        </p:nvSpPr>
        <p:spPr>
          <a:xfrm>
            <a:off x="1798383" y="5597818"/>
            <a:ext cx="2430115" cy="1294338"/>
          </a:xfrm>
          <a:custGeom>
            <a:rect b="b" l="l" r="r" t="t"/>
            <a:pathLst>
              <a:path extrusionOk="0" h="1294338" w="2430115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3"/>
          <p:cNvSpPr/>
          <p:nvPr/>
        </p:nvSpPr>
        <p:spPr>
          <a:xfrm>
            <a:off x="-10954" y="3988558"/>
            <a:ext cx="2469462" cy="2893553"/>
          </a:xfrm>
          <a:custGeom>
            <a:rect b="b" l="l" r="r" t="t"/>
            <a:pathLst>
              <a:path extrusionOk="0" h="2893553" w="2469462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cap="flat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带标题的图片">
  <p:cSld name="带标题的图片">
    <p:bg>
      <p:bgPr>
        <a:solidFill>
          <a:schemeClr val="lt2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576071" y="704088"/>
            <a:ext cx="6502620" cy="676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576072" y="1947671"/>
            <a:ext cx="4572000" cy="4070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descr="形状，圆圈&#10;&#10;说明已自动生成" id="33" name="Google Shape;33;p14"/>
          <p:cNvPicPr preferRelativeResize="0"/>
          <p:nvPr/>
        </p:nvPicPr>
        <p:blipFill rotWithShape="1">
          <a:blip r:embed="rId2">
            <a:alphaModFix/>
          </a:blip>
          <a:srcRect b="9728" l="0" r="30186" t="0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4"/>
          <p:cNvSpPr/>
          <p:nvPr/>
        </p:nvSpPr>
        <p:spPr>
          <a:xfrm>
            <a:off x="7078692" y="1"/>
            <a:ext cx="5113309" cy="6162929"/>
          </a:xfrm>
          <a:custGeom>
            <a:rect b="b" l="l" r="r" t="t"/>
            <a:pathLst>
              <a:path extrusionOk="0" h="6162929" w="511330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4"/>
          <p:cNvSpPr/>
          <p:nvPr>
            <p:ph idx="2" type="pic"/>
          </p:nvPr>
        </p:nvSpPr>
        <p:spPr>
          <a:xfrm>
            <a:off x="7815470" y="0"/>
            <a:ext cx="4376530" cy="6018401"/>
          </a:xfrm>
          <a:prstGeom prst="rect">
            <a:avLst/>
          </a:prstGeom>
          <a:solidFill>
            <a:srgbClr val="BEA388"/>
          </a:solidFill>
          <a:ln>
            <a:noFill/>
          </a:ln>
        </p:spPr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365760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>
  <p:cSld name="比较">
    <p:bg>
      <p:bgPr>
        <a:solidFill>
          <a:schemeClr val="accent6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/>
          <p:nvPr/>
        </p:nvSpPr>
        <p:spPr>
          <a:xfrm>
            <a:off x="737754" y="1496371"/>
            <a:ext cx="11454247" cy="5361629"/>
          </a:xfrm>
          <a:custGeom>
            <a:rect b="b" l="l" r="r" t="t"/>
            <a:pathLst>
              <a:path extrusionOk="0" h="5361629" w="11454247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rgbClr val="454F58">
              <a:alpha val="4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5"/>
          <p:cNvSpPr/>
          <p:nvPr/>
        </p:nvSpPr>
        <p:spPr>
          <a:xfrm>
            <a:off x="0" y="0"/>
            <a:ext cx="8254792" cy="6858000"/>
          </a:xfrm>
          <a:custGeom>
            <a:rect b="b" l="l" r="r" t="t"/>
            <a:pathLst>
              <a:path extrusionOk="0" h="6858000" w="8254792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2">
              <a:alpha val="6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576072" y="2350008"/>
            <a:ext cx="6464808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  <a:defRPr sz="1800">
                <a:solidFill>
                  <a:schemeClr val="accent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accent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200">
                <a:solidFill>
                  <a:schemeClr val="accent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2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365760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1" type="ftr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5"/>
          <p:cNvSpPr/>
          <p:nvPr/>
        </p:nvSpPr>
        <p:spPr>
          <a:xfrm>
            <a:off x="8419454" y="0"/>
            <a:ext cx="3772547" cy="6858000"/>
          </a:xfrm>
          <a:custGeom>
            <a:rect b="b" l="l" r="r" t="t"/>
            <a:pathLst>
              <a:path extrusionOk="0" h="6858000" w="3772547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576072" y="1911096"/>
            <a:ext cx="6464808" cy="4023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0" sz="20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5"/>
          <p:cNvSpPr txBox="1"/>
          <p:nvPr>
            <p:ph idx="3" type="body"/>
          </p:nvPr>
        </p:nvSpPr>
        <p:spPr>
          <a:xfrm>
            <a:off x="576072" y="3557016"/>
            <a:ext cx="6464808" cy="4023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0" sz="20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5"/>
          <p:cNvSpPr txBox="1"/>
          <p:nvPr>
            <p:ph idx="4" type="body"/>
          </p:nvPr>
        </p:nvSpPr>
        <p:spPr>
          <a:xfrm>
            <a:off x="576072" y="3995928"/>
            <a:ext cx="6464808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  <a:defRPr sz="1800">
                <a:solidFill>
                  <a:schemeClr val="accent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accent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200">
                <a:solidFill>
                  <a:schemeClr val="accent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2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type="title"/>
          </p:nvPr>
        </p:nvSpPr>
        <p:spPr>
          <a:xfrm>
            <a:off x="576072" y="704088"/>
            <a:ext cx="10515600" cy="676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1" name="Google Shape;51;p15"/>
          <p:cNvCxnSpPr/>
          <p:nvPr/>
        </p:nvCxnSpPr>
        <p:spPr>
          <a:xfrm>
            <a:off x="0" y="6324600"/>
            <a:ext cx="121920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三列" showMasterSp="0">
  <p:cSld name="三列">
    <p:bg>
      <p:bgPr>
        <a:solidFill>
          <a:schemeClr val="lt2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/>
          <p:nvPr/>
        </p:nvSpPr>
        <p:spPr>
          <a:xfrm>
            <a:off x="621728" y="4724605"/>
            <a:ext cx="8993194" cy="2133395"/>
          </a:xfrm>
          <a:custGeom>
            <a:rect b="b" l="l" r="r" t="t"/>
            <a:pathLst>
              <a:path extrusionOk="0" h="2133395" w="8993194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dk2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6"/>
          <p:cNvSpPr/>
          <p:nvPr/>
        </p:nvSpPr>
        <p:spPr>
          <a:xfrm>
            <a:off x="0" y="-1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576072" y="1911096"/>
            <a:ext cx="3529584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0" sz="20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6"/>
          <p:cNvSpPr txBox="1"/>
          <p:nvPr>
            <p:ph idx="2" type="body"/>
          </p:nvPr>
        </p:nvSpPr>
        <p:spPr>
          <a:xfrm>
            <a:off x="576072" y="2505075"/>
            <a:ext cx="294436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  <a:defRPr sz="1800">
                <a:solidFill>
                  <a:schemeClr val="accent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accent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200">
                <a:solidFill>
                  <a:schemeClr val="accent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2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3" type="body"/>
          </p:nvPr>
        </p:nvSpPr>
        <p:spPr>
          <a:xfrm>
            <a:off x="4782312" y="1911096"/>
            <a:ext cx="3529584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0" sz="20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6"/>
          <p:cNvSpPr txBox="1"/>
          <p:nvPr>
            <p:ph idx="4" type="body"/>
          </p:nvPr>
        </p:nvSpPr>
        <p:spPr>
          <a:xfrm>
            <a:off x="4782312" y="2505075"/>
            <a:ext cx="294436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  <a:defRPr sz="1800">
                <a:solidFill>
                  <a:schemeClr val="accent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accent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200">
                <a:solidFill>
                  <a:schemeClr val="accent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2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365760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576072" y="704088"/>
            <a:ext cx="10515600" cy="676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5" type="body"/>
          </p:nvPr>
        </p:nvSpPr>
        <p:spPr>
          <a:xfrm>
            <a:off x="8860536" y="1911096"/>
            <a:ext cx="2944368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0" sz="20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16"/>
          <p:cNvSpPr txBox="1"/>
          <p:nvPr>
            <p:ph idx="6" type="body"/>
          </p:nvPr>
        </p:nvSpPr>
        <p:spPr>
          <a:xfrm>
            <a:off x="8860536" y="2492438"/>
            <a:ext cx="294436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  <a:defRPr sz="1800">
                <a:solidFill>
                  <a:schemeClr val="accent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accent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200">
                <a:solidFill>
                  <a:schemeClr val="accent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2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5" name="Google Shape;65;p16"/>
          <p:cNvCxnSpPr/>
          <p:nvPr/>
        </p:nvCxnSpPr>
        <p:spPr>
          <a:xfrm>
            <a:off x="0" y="6324600"/>
            <a:ext cx="121920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带有标题替换文字的图片">
  <p:cSld name="带有标题替换文字的图片"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6323595" y="0"/>
            <a:ext cx="5868404" cy="6164034"/>
          </a:xfrm>
          <a:custGeom>
            <a:rect b="b" l="l" r="r" t="t"/>
            <a:pathLst>
              <a:path extrusionOk="0" h="6164034" w="586840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576072" y="1947671"/>
            <a:ext cx="4572000" cy="4070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365760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576071" y="704088"/>
            <a:ext cx="9144000" cy="676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/>
          <p:nvPr/>
        </p:nvSpPr>
        <p:spPr>
          <a:xfrm>
            <a:off x="5964144" y="640336"/>
            <a:ext cx="6243203" cy="5137129"/>
          </a:xfrm>
          <a:custGeom>
            <a:rect b="b" l="l" r="r" t="t"/>
            <a:pathLst>
              <a:path extrusionOk="0" h="5137129" w="6243203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/>
          <p:nvPr>
            <p:ph idx="2" type="pic"/>
          </p:nvPr>
        </p:nvSpPr>
        <p:spPr>
          <a:xfrm>
            <a:off x="6646264" y="0"/>
            <a:ext cx="5545736" cy="6063092"/>
          </a:xfrm>
          <a:prstGeom prst="rect">
            <a:avLst/>
          </a:prstGeom>
          <a:solidFill>
            <a:srgbClr val="D1D8B7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/>
          <p:nvPr/>
        </p:nvSpPr>
        <p:spPr>
          <a:xfrm>
            <a:off x="8645826" y="0"/>
            <a:ext cx="3546175" cy="4669896"/>
          </a:xfrm>
          <a:custGeom>
            <a:rect b="b" l="l" r="r" t="t"/>
            <a:pathLst>
              <a:path extrusionOk="0" h="4669896" w="3546175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rgbClr val="CE9A91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8"/>
          <p:cNvSpPr/>
          <p:nvPr/>
        </p:nvSpPr>
        <p:spPr>
          <a:xfrm>
            <a:off x="9843584" y="1681979"/>
            <a:ext cx="2357774" cy="5185045"/>
          </a:xfrm>
          <a:custGeom>
            <a:rect b="b" l="l" r="r" t="t"/>
            <a:pathLst>
              <a:path extrusionOk="0" h="5150921" w="2304475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cap="flat" cmpd="sng" w="69850">
            <a:solidFill>
              <a:schemeClr val="accent1">
                <a:alpha val="49803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8"/>
          <p:cNvSpPr txBox="1"/>
          <p:nvPr>
            <p:ph type="title"/>
          </p:nvPr>
        </p:nvSpPr>
        <p:spPr>
          <a:xfrm>
            <a:off x="576072" y="704088"/>
            <a:ext cx="10515600" cy="676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576072" y="1901952"/>
            <a:ext cx="9363456" cy="3877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365760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团队 x4">
  <p:cSld name="团队 x4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576072" y="704088"/>
            <a:ext cx="10515600" cy="676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/>
          <p:nvPr/>
        </p:nvSpPr>
        <p:spPr>
          <a:xfrm>
            <a:off x="0" y="1641237"/>
            <a:ext cx="12192000" cy="5216762"/>
          </a:xfrm>
          <a:custGeom>
            <a:rect b="b" l="l" r="r" t="t"/>
            <a:pathLst>
              <a:path extrusionOk="0" h="5216762" w="12192000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9"/>
          <p:cNvSpPr/>
          <p:nvPr>
            <p:ph idx="2" type="pic"/>
          </p:nvPr>
        </p:nvSpPr>
        <p:spPr>
          <a:xfrm>
            <a:off x="535984" y="1691640"/>
            <a:ext cx="2425322" cy="33432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87" name="Google Shape;87;p19"/>
          <p:cNvSpPr/>
          <p:nvPr>
            <p:ph idx="3" type="pic"/>
          </p:nvPr>
        </p:nvSpPr>
        <p:spPr>
          <a:xfrm>
            <a:off x="3444123" y="1691640"/>
            <a:ext cx="2425322" cy="33432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88" name="Google Shape;88;p19"/>
          <p:cNvSpPr/>
          <p:nvPr>
            <p:ph idx="4" type="pic"/>
          </p:nvPr>
        </p:nvSpPr>
        <p:spPr>
          <a:xfrm>
            <a:off x="6352262" y="1691640"/>
            <a:ext cx="2425322" cy="33432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89" name="Google Shape;89;p19"/>
          <p:cNvSpPr/>
          <p:nvPr>
            <p:ph idx="5" type="pic"/>
          </p:nvPr>
        </p:nvSpPr>
        <p:spPr>
          <a:xfrm>
            <a:off x="9260401" y="1691640"/>
            <a:ext cx="2425322" cy="33432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677863" y="5175504"/>
            <a:ext cx="24231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6" type="body"/>
          </p:nvPr>
        </p:nvSpPr>
        <p:spPr>
          <a:xfrm>
            <a:off x="3444123" y="5175504"/>
            <a:ext cx="24231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7" type="body"/>
          </p:nvPr>
        </p:nvSpPr>
        <p:spPr>
          <a:xfrm>
            <a:off x="6434931" y="5175504"/>
            <a:ext cx="24231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8" type="body"/>
          </p:nvPr>
        </p:nvSpPr>
        <p:spPr>
          <a:xfrm>
            <a:off x="9260401" y="5175504"/>
            <a:ext cx="24231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9" type="body"/>
          </p:nvPr>
        </p:nvSpPr>
        <p:spPr>
          <a:xfrm>
            <a:off x="677863" y="5550408"/>
            <a:ext cx="24231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3" type="body"/>
          </p:nvPr>
        </p:nvSpPr>
        <p:spPr>
          <a:xfrm>
            <a:off x="3444123" y="5550408"/>
            <a:ext cx="24231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4" type="body"/>
          </p:nvPr>
        </p:nvSpPr>
        <p:spPr>
          <a:xfrm>
            <a:off x="6434931" y="5550408"/>
            <a:ext cx="24231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5" type="body"/>
          </p:nvPr>
        </p:nvSpPr>
        <p:spPr>
          <a:xfrm>
            <a:off x="9260401" y="5550408"/>
            <a:ext cx="24231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>
            <a:off x="365760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5591140" y="1"/>
            <a:ext cx="5362677" cy="590065"/>
          </a:xfrm>
          <a:custGeom>
            <a:rect b="b" l="l" r="r" t="t"/>
            <a:pathLst>
              <a:path extrusionOk="0" h="590065" w="5362677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rgbClr val="CE9A91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结束语" showMasterSp="0">
  <p:cSld name="结束语">
    <p:bg>
      <p:bgPr>
        <a:solidFill>
          <a:schemeClr val="accent6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0" y="2090206"/>
            <a:ext cx="5025692" cy="4767794"/>
          </a:xfrm>
          <a:custGeom>
            <a:rect b="b" l="l" r="r" t="t"/>
            <a:pathLst>
              <a:path extrusionOk="0" h="4767794" w="5025692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 txBox="1"/>
          <p:nvPr>
            <p:ph type="ctrTitle"/>
          </p:nvPr>
        </p:nvSpPr>
        <p:spPr>
          <a:xfrm>
            <a:off x="1524000" y="117043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20"/>
          <p:cNvSpPr/>
          <p:nvPr/>
        </p:nvSpPr>
        <p:spPr>
          <a:xfrm>
            <a:off x="6173514" y="1"/>
            <a:ext cx="6018487" cy="5788889"/>
          </a:xfrm>
          <a:custGeom>
            <a:rect b="b" l="l" r="r" t="t"/>
            <a:pathLst>
              <a:path extrusionOk="0" h="5788889" w="6018487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1" y="-1"/>
            <a:ext cx="4267591" cy="2882748"/>
          </a:xfrm>
          <a:custGeom>
            <a:rect b="b" l="l" r="r" t="t"/>
            <a:pathLst>
              <a:path extrusionOk="0" h="2882748" w="4267591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dk1">
              <a:alpha val="1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10530567" y="1187801"/>
            <a:ext cx="1678579" cy="5460561"/>
          </a:xfrm>
          <a:custGeom>
            <a:rect b="b" l="l" r="r" t="t"/>
            <a:pathLst>
              <a:path extrusionOk="0" h="5460561" w="1678579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365760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1"/>
          <p:cNvCxnSpPr/>
          <p:nvPr/>
        </p:nvCxnSpPr>
        <p:spPr>
          <a:xfrm>
            <a:off x="0" y="6324600"/>
            <a:ext cx="121920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5.jp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jpg"/><Relationship Id="rId9" Type="http://schemas.openxmlformats.org/officeDocument/2006/relationships/image" Target="../media/image8.jpg"/><Relationship Id="rId5" Type="http://schemas.openxmlformats.org/officeDocument/2006/relationships/image" Target="../media/image13.jpg"/><Relationship Id="rId6" Type="http://schemas.openxmlformats.org/officeDocument/2006/relationships/image" Target="../media/image10.jpg"/><Relationship Id="rId7" Type="http://schemas.openxmlformats.org/officeDocument/2006/relationships/image" Target="../media/image7.jpg"/><Relationship Id="rId8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DBD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Enhanced MODNet: Incorporating Feature Interactions for Improved Human Matting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G23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Boya Wang u7632096 &amp; Yiling Xie u6968972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"/>
          <p:cNvSpPr txBox="1"/>
          <p:nvPr>
            <p:ph type="title"/>
          </p:nvPr>
        </p:nvSpPr>
        <p:spPr>
          <a:xfrm>
            <a:off x="838200" y="1901952"/>
            <a:ext cx="105156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14" name="Google Shape;314;p10"/>
          <p:cNvSpPr txBox="1"/>
          <p:nvPr>
            <p:ph idx="1" type="body"/>
          </p:nvPr>
        </p:nvSpPr>
        <p:spPr>
          <a:xfrm>
            <a:off x="3278188" y="2740025"/>
            <a:ext cx="5688000" cy="20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000">
                <a:solidFill>
                  <a:srgbClr val="222222"/>
                </a:solidFill>
              </a:rPr>
              <a:t>Xu Y, Zhang Q, Zhang J, et al. Vitae: Vision transformer advanced by exploring intrinsic inductive bias[J]. Advances in neural information processing syXu Y, Zhang Q, Zhang J, et al. Vitae: Vision transformer advanced by exploring intrinsic inductive bias[J]. Advances in neural information processing systems, 2021, 34: 28522-28535.stems, 2021, 34: 28522-28535.</a:t>
            </a:r>
            <a:endParaRPr sz="1000">
              <a:solidFill>
                <a:srgbClr val="22222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000">
              <a:solidFill>
                <a:srgbClr val="22222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000">
                <a:solidFill>
                  <a:srgbClr val="222222"/>
                </a:solidFill>
              </a:rPr>
              <a:t>Ma S, Li J, Zhang J, et al. Rethinking portrait matting with privacy preserving[J]. International journal of computer vision, 2023: 1-26.</a:t>
            </a:r>
            <a:endParaRPr sz="1000">
              <a:solidFill>
                <a:srgbClr val="22222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000">
              <a:solidFill>
                <a:srgbClr val="22222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000">
                <a:solidFill>
                  <a:srgbClr val="222222"/>
                </a:solidFill>
              </a:rPr>
              <a:t>Ke Z, Sun J, Li K, et al. Modnet: Real-time trimap-free portrait matting via objective decomposition[C]//Proceedings of the AAAI Conference on Artificial Intelligence. 2022, 36(1): 1140-1147.</a:t>
            </a:r>
            <a:endParaRPr sz="1000">
              <a:solidFill>
                <a:srgbClr val="222222"/>
              </a:solidFill>
            </a:endParaRPr>
          </a:p>
        </p:txBody>
      </p:sp>
      <p:sp>
        <p:nvSpPr>
          <p:cNvPr id="315" name="Google Shape;315;p10"/>
          <p:cNvSpPr txBox="1"/>
          <p:nvPr>
            <p:ph idx="12" type="sldNum"/>
          </p:nvPr>
        </p:nvSpPr>
        <p:spPr>
          <a:xfrm>
            <a:off x="11027664" y="6464808"/>
            <a:ext cx="987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0"/>
          <p:cNvSpPr txBox="1"/>
          <p:nvPr>
            <p:ph idx="11" type="ftr"/>
          </p:nvPr>
        </p:nvSpPr>
        <p:spPr>
          <a:xfrm>
            <a:off x="4379976" y="6464808"/>
            <a:ext cx="3438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COMP8539 Group Project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DBD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"/>
          <p:cNvSpPr txBox="1"/>
          <p:nvPr>
            <p:ph type="title"/>
          </p:nvPr>
        </p:nvSpPr>
        <p:spPr>
          <a:xfrm>
            <a:off x="704384" y="2788521"/>
            <a:ext cx="622953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0" i="0" sz="6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1" name="Google Shape;221;p2"/>
          <p:cNvGraphicFramePr/>
          <p:nvPr/>
        </p:nvGraphicFramePr>
        <p:xfrm>
          <a:off x="7683385" y="4640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{ABF0E997-F437-4191-B0D2-63758C429645}</a:tableStyleId>
              </a:tblPr>
              <a:tblGrid>
                <a:gridCol w="4132275"/>
              </a:tblGrid>
              <a:tr h="926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Problem </a:t>
                      </a:r>
                      <a:r>
                        <a:rPr lang="en-US" sz="2400"/>
                        <a:t>M</a:t>
                      </a:r>
                      <a:r>
                        <a:rPr lang="en-US" sz="2400" u="none" cap="none" strike="noStrike"/>
                        <a:t>otivation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42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Problem Description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57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Existing works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2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Method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5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Evaluation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5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Conclusion &amp; Future Work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DBD0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/>
          <p:nvPr>
            <p:ph type="title"/>
          </p:nvPr>
        </p:nvSpPr>
        <p:spPr>
          <a:xfrm>
            <a:off x="576071" y="704088"/>
            <a:ext cx="6502620" cy="676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</a:t>
            </a:r>
            <a:r>
              <a:rPr lang="en-US"/>
              <a:t>M</a:t>
            </a: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otivation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"/>
          <p:cNvSpPr txBox="1"/>
          <p:nvPr>
            <p:ph idx="1" type="body"/>
          </p:nvPr>
        </p:nvSpPr>
        <p:spPr>
          <a:xfrm>
            <a:off x="576075" y="1947675"/>
            <a:ext cx="65025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Addressing MODNet Limitations 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Incorporating Feature Interactions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Utilizing Real-World Complex background Dataset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Minimizing Disparity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"/>
          <p:cNvSpPr txBox="1"/>
          <p:nvPr>
            <p:ph idx="11" type="ftr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COMP8539 Group Project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"/>
          <p:cNvSpPr txBox="1"/>
          <p:nvPr>
            <p:ph idx="12" type="sldNum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5538" y="638888"/>
            <a:ext cx="4543425" cy="43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075" y="3516225"/>
            <a:ext cx="3248025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"/>
          <p:cNvSpPr txBox="1"/>
          <p:nvPr/>
        </p:nvSpPr>
        <p:spPr>
          <a:xfrm>
            <a:off x="4067850" y="5619325"/>
            <a:ext cx="308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highlight>
                  <a:schemeClr val="lt1"/>
                </a:highlight>
              </a:rPr>
              <a:t>Modnet Locality Fault</a:t>
            </a:r>
            <a:endParaRPr b="1" sz="15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234" name="Google Shape;23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9963" y="3469575"/>
            <a:ext cx="1042063" cy="205705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"/>
          <p:cNvSpPr txBox="1"/>
          <p:nvPr/>
        </p:nvSpPr>
        <p:spPr>
          <a:xfrm>
            <a:off x="7946675" y="5077975"/>
            <a:ext cx="308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highlight>
                  <a:schemeClr val="lt1"/>
                </a:highlight>
              </a:rPr>
              <a:t>Modnet Global Semantics Fault</a:t>
            </a:r>
            <a:endParaRPr b="1" sz="15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236" name="Google Shape;23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4175" y="3441463"/>
            <a:ext cx="1042416" cy="2113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7D1C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"/>
          <p:cNvSpPr txBox="1"/>
          <p:nvPr>
            <p:ph type="title"/>
          </p:nvPr>
        </p:nvSpPr>
        <p:spPr>
          <a:xfrm>
            <a:off x="576072" y="704088"/>
            <a:ext cx="10515600" cy="676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Description</a:t>
            </a:r>
            <a:endParaRPr b="0" i="0" sz="4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"/>
          <p:cNvSpPr txBox="1"/>
          <p:nvPr>
            <p:ph idx="11" type="ftr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COMP8539 Group Project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"/>
          <p:cNvSpPr txBox="1"/>
          <p:nvPr>
            <p:ph idx="12" type="sldNum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"/>
          <p:cNvSpPr txBox="1"/>
          <p:nvPr/>
        </p:nvSpPr>
        <p:spPr>
          <a:xfrm>
            <a:off x="6598550" y="460681"/>
            <a:ext cx="552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</a:rPr>
              <a:t>Enhance the interaction of encoder and decoder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</a:rPr>
              <a:t>Use backbone with attention 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</a:rPr>
              <a:t>mechanism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246" name="Google Shape;24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00" y="2127900"/>
            <a:ext cx="5667549" cy="347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6350" y="2075591"/>
            <a:ext cx="5988876" cy="355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/>
          <p:nvPr>
            <p:ph type="title"/>
          </p:nvPr>
        </p:nvSpPr>
        <p:spPr>
          <a:xfrm>
            <a:off x="576072" y="704088"/>
            <a:ext cx="10515600" cy="676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Existing works</a:t>
            </a:r>
            <a:endParaRPr b="0" i="0" sz="4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5"/>
          <p:cNvSpPr txBox="1"/>
          <p:nvPr>
            <p:ph idx="3" type="body"/>
          </p:nvPr>
        </p:nvSpPr>
        <p:spPr>
          <a:xfrm>
            <a:off x="4782312" y="1911096"/>
            <a:ext cx="3529584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b="0" i="0" sz="2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"/>
          <p:cNvSpPr txBox="1"/>
          <p:nvPr>
            <p:ph idx="4" type="body"/>
          </p:nvPr>
        </p:nvSpPr>
        <p:spPr>
          <a:xfrm>
            <a:off x="4782312" y="2505075"/>
            <a:ext cx="294436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2834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MODNet often struggle with correctly predicting the context due to their inability to explore feature interactions between the encoder and decoder. </a:t>
            </a:r>
            <a:endParaRPr/>
          </a:p>
          <a:p>
            <a:pPr indent="-283464" lvl="0" marL="2834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Address these limitations </a:t>
            </a:r>
            <a:endParaRPr/>
          </a:p>
          <a:p>
            <a:pPr indent="-283464" lvl="0" marL="2834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 of UGD-12k with complex background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5"/>
          <p:cNvSpPr txBox="1"/>
          <p:nvPr>
            <p:ph idx="5" type="body"/>
          </p:nvPr>
        </p:nvSpPr>
        <p:spPr>
          <a:xfrm>
            <a:off x="8860536" y="1911096"/>
            <a:ext cx="2944368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NOVELTIES/CONTRIBUTIONS</a:t>
            </a:r>
            <a:endParaRPr b="0" i="0" sz="2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"/>
          <p:cNvSpPr txBox="1"/>
          <p:nvPr>
            <p:ph idx="6" type="body"/>
          </p:nvPr>
        </p:nvSpPr>
        <p:spPr>
          <a:xfrm>
            <a:off x="8860536" y="2492438"/>
            <a:ext cx="294436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2834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P3M-Net</a:t>
            </a:r>
            <a:endParaRPr/>
          </a:p>
          <a:p>
            <a:pPr indent="-283464" lvl="0" marL="2834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Strong emphasis on modeling the interactions between encoders and decoders to enhance privacy-insensitive matting </a:t>
            </a:r>
            <a:endParaRPr/>
          </a:p>
          <a:p>
            <a:pPr indent="-169164" lvl="0" marL="2834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164" lvl="0" marL="2834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164" lvl="0" marL="2834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164" lvl="0" marL="2834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5"/>
          <p:cNvSpPr txBox="1"/>
          <p:nvPr>
            <p:ph idx="11" type="ftr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COMP8539 Group Project</a:t>
            </a: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"/>
          <p:cNvSpPr txBox="1"/>
          <p:nvPr>
            <p:ph idx="12" type="sldNum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"/>
          <p:cNvSpPr txBox="1"/>
          <p:nvPr>
            <p:ph idx="1" type="body"/>
          </p:nvPr>
        </p:nvSpPr>
        <p:spPr>
          <a:xfrm>
            <a:off x="576072" y="1911096"/>
            <a:ext cx="3529584" cy="402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/>
              <a:t>EXISTING MODEL</a:t>
            </a:r>
            <a:endParaRPr/>
          </a:p>
        </p:txBody>
      </p:sp>
      <p:sp>
        <p:nvSpPr>
          <p:cNvPr id="261" name="Google Shape;261;p5"/>
          <p:cNvSpPr txBox="1"/>
          <p:nvPr>
            <p:ph idx="2" type="body"/>
          </p:nvPr>
        </p:nvSpPr>
        <p:spPr>
          <a:xfrm>
            <a:off x="576072" y="2505075"/>
            <a:ext cx="3072384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2834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en-US"/>
              <a:t>Trimap-Free</a:t>
            </a:r>
            <a:endParaRPr/>
          </a:p>
          <a:p>
            <a:pPr indent="-283464" lvl="0" marL="2834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en-US"/>
              <a:t>SHM (Chen et al., 2018) </a:t>
            </a:r>
            <a:endParaRPr/>
          </a:p>
          <a:p>
            <a:pPr indent="-283464" lvl="0" marL="2834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en-US"/>
              <a:t>HAtt (Qiao et al., 2020)</a:t>
            </a:r>
            <a:endParaRPr/>
          </a:p>
          <a:p>
            <a:pPr indent="-283464" lvl="0" marL="2834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en-US"/>
              <a:t>SHMC (Liu et al., 2020)</a:t>
            </a:r>
            <a:endParaRPr/>
          </a:p>
          <a:p>
            <a:pPr indent="-283464" lvl="0" marL="2834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en-US"/>
              <a:t>GFM (Li et al., 2022)</a:t>
            </a:r>
            <a:endParaRPr/>
          </a:p>
          <a:p>
            <a:pPr indent="-283464" lvl="0" marL="2834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en-US"/>
              <a:t>MODNet (Ke et al., 2020) </a:t>
            </a:r>
            <a:endParaRPr/>
          </a:p>
          <a:p>
            <a:pPr indent="-283464" lvl="0" marL="2834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en-US"/>
              <a:t>P3M (Ma et al., 2023) </a:t>
            </a:r>
            <a:endParaRPr/>
          </a:p>
          <a:p>
            <a:pPr indent="-169164" lvl="0" marL="2834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  <a:p>
            <a:pPr indent="-169164" lvl="0" marL="2834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"/>
          <p:cNvSpPr txBox="1"/>
          <p:nvPr>
            <p:ph type="title"/>
          </p:nvPr>
        </p:nvSpPr>
        <p:spPr>
          <a:xfrm>
            <a:off x="576071" y="704088"/>
            <a:ext cx="9144000" cy="676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6"/>
          <p:cNvSpPr txBox="1"/>
          <p:nvPr>
            <p:ph idx="1" type="body"/>
          </p:nvPr>
        </p:nvSpPr>
        <p:spPr>
          <a:xfrm>
            <a:off x="576076" y="1947675"/>
            <a:ext cx="5486700" cy="4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Framework: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Parallel</a:t>
            </a:r>
            <a:r>
              <a:rPr lang="en-US"/>
              <a:t> CNN + Encoder-Decoder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Contributions: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TFI: Interaction between encoder and decoder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ViTAE-S: Attention Mechanism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6"/>
          <p:cNvSpPr txBox="1"/>
          <p:nvPr>
            <p:ph idx="11" type="ftr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COMP8539 Group Project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6"/>
          <p:cNvSpPr txBox="1"/>
          <p:nvPr>
            <p:ph idx="12" type="sldNum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100" y="507900"/>
            <a:ext cx="5388925" cy="21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4100" y="2804209"/>
            <a:ext cx="5388926" cy="3390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DBD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"/>
          <p:cNvSpPr txBox="1"/>
          <p:nvPr>
            <p:ph type="title"/>
          </p:nvPr>
        </p:nvSpPr>
        <p:spPr>
          <a:xfrm>
            <a:off x="576072" y="704088"/>
            <a:ext cx="10515600" cy="676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 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7"/>
          <p:cNvSpPr txBox="1"/>
          <p:nvPr>
            <p:ph idx="11" type="ftr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COMP8539 Group Project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7"/>
          <p:cNvSpPr txBox="1"/>
          <p:nvPr>
            <p:ph idx="12" type="sldNum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7"/>
          <p:cNvSpPr txBox="1"/>
          <p:nvPr/>
        </p:nvSpPr>
        <p:spPr>
          <a:xfrm>
            <a:off x="775577" y="1627632"/>
            <a:ext cx="4572000" cy="4070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UGD-12k Testing Set (image, alpha)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Quantitative: 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Squared Error (MSE)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Absolute Difference (MAD)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 of Absolute Differences (SAD)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Gradient (Grad.)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Connectivity (Conn.) 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82" name="Google Shape;282;p7"/>
          <p:cNvSpPr txBox="1"/>
          <p:nvPr/>
        </p:nvSpPr>
        <p:spPr>
          <a:xfrm>
            <a:off x="6096000" y="1442966"/>
            <a:ext cx="14173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Qualitative: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300" y="4193425"/>
            <a:ext cx="4572000" cy="205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6034" y="800112"/>
            <a:ext cx="1307592" cy="1961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1525" y="4788444"/>
            <a:ext cx="2203704" cy="1447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11525" y="3086103"/>
            <a:ext cx="2203704" cy="1473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59574" y="801450"/>
            <a:ext cx="1307592" cy="19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7975" y="4789287"/>
            <a:ext cx="2203704" cy="1445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40248" y="3091362"/>
            <a:ext cx="2199150" cy="14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DBD0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"/>
          <p:cNvSpPr txBox="1"/>
          <p:nvPr>
            <p:ph type="title"/>
          </p:nvPr>
        </p:nvSpPr>
        <p:spPr>
          <a:xfrm>
            <a:off x="576072" y="704088"/>
            <a:ext cx="10515600" cy="676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 &amp; Future Work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8"/>
          <p:cNvSpPr txBox="1"/>
          <p:nvPr>
            <p:ph idx="11" type="ftr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COMP8539 Group Project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8"/>
          <p:cNvSpPr txBox="1"/>
          <p:nvPr>
            <p:ph idx="12" type="sldNum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8"/>
          <p:cNvSpPr txBox="1"/>
          <p:nvPr/>
        </p:nvSpPr>
        <p:spPr>
          <a:xfrm>
            <a:off x="756457" y="2019993"/>
            <a:ext cx="10515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Conclusion: </a:t>
            </a:r>
            <a:endParaRPr b="1" sz="2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Interaction of Encoder and Decoder in end-to-end models brings improvement in global semantics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Attention </a:t>
            </a:r>
            <a:r>
              <a:rPr lang="en-US" sz="2000">
                <a:solidFill>
                  <a:schemeClr val="dk1"/>
                </a:solidFill>
              </a:rPr>
              <a:t>mechanism</a:t>
            </a:r>
            <a:r>
              <a:rPr lang="en-US" sz="2000">
                <a:solidFill>
                  <a:schemeClr val="dk1"/>
                </a:solidFill>
              </a:rPr>
              <a:t> can enhance the locality performance of matting models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Future Work: </a:t>
            </a:r>
            <a:endParaRPr b="1" sz="2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Apply </a:t>
            </a:r>
            <a:r>
              <a:rPr lang="en-US" sz="2000">
                <a:solidFill>
                  <a:schemeClr val="dk1"/>
                </a:solidFill>
              </a:rPr>
              <a:t>enhanced</a:t>
            </a:r>
            <a:r>
              <a:rPr lang="en-US" sz="2000">
                <a:solidFill>
                  <a:schemeClr val="dk1"/>
                </a:solidFill>
              </a:rPr>
              <a:t> MODnet to videos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Test for performance on different resolution data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/>
          <p:nvPr>
            <p:ph type="ctrTitle"/>
          </p:nvPr>
        </p:nvSpPr>
        <p:spPr>
          <a:xfrm>
            <a:off x="1524000" y="117043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for watching and listening!  </a:t>
            </a:r>
            <a:endParaRPr/>
          </a:p>
        </p:txBody>
      </p:sp>
      <p:sp>
        <p:nvSpPr>
          <p:cNvPr id="305" name="Google Shape;305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b="0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9"/>
          <p:cNvSpPr txBox="1"/>
          <p:nvPr>
            <p:ph idx="4294967295" type="ftr"/>
          </p:nvPr>
        </p:nvSpPr>
        <p:spPr>
          <a:xfrm>
            <a:off x="4379976" y="6464808"/>
            <a:ext cx="3438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COMP8539 Group Project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9"/>
          <p:cNvSpPr txBox="1"/>
          <p:nvPr>
            <p:ph idx="4294967295" type="sldNum"/>
          </p:nvPr>
        </p:nvSpPr>
        <p:spPr>
          <a:xfrm>
            <a:off x="11027664" y="6464808"/>
            <a:ext cx="987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自定义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2023-11-07T08:46:22Z</dcterms:created>
  <dc:creator>Yiling Xie</dc:creator>
</cp:coreProperties>
</file>