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8EE446-66F3-463B-9897-4166C844190A}">
  <a:tblStyle styleId="{F18EE446-66F3-463B-9897-4166C844190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696C5DD-1C78-4C6E-9154-BCA743C48E43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GB"/>
              <a:t>RMR úloha 3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Ako prerátať laserové meranie do globálnych súradníc</a:t>
            </a:r>
            <a:endParaRPr/>
          </a:p>
        </p:txBody>
      </p:sp>
      <p:cxnSp>
        <p:nvCxnSpPr>
          <p:cNvPr id="281" name="Google Shape;281;p27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82" name="Google Shape;282;p27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83" name="Google Shape;283;p27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 rot="6344213">
            <a:off x="3011697" y="3360851"/>
            <a:ext cx="562060" cy="50333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5582786" y="3344857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6" name="Google Shape;286;p27"/>
          <p:cNvCxnSpPr/>
          <p:nvPr/>
        </p:nvCxnSpPr>
        <p:spPr>
          <a:xfrm flipH="1" rot="10800000">
            <a:off x="3209925" y="2939350"/>
            <a:ext cx="219075" cy="673166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87" name="Google Shape;287;p27"/>
          <p:cNvCxnSpPr/>
          <p:nvPr/>
        </p:nvCxnSpPr>
        <p:spPr>
          <a:xfrm>
            <a:off x="3209925" y="3612516"/>
            <a:ext cx="636908" cy="17834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88" name="Google Shape;288;p27"/>
          <p:cNvSpPr/>
          <p:nvPr/>
        </p:nvSpPr>
        <p:spPr>
          <a:xfrm rot="875044">
            <a:off x="2139527" y="3614692"/>
            <a:ext cx="1882758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5537067" y="3321997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0" name="Google Shape;290;p27"/>
          <p:cNvCxnSpPr>
            <a:stCxn id="289" idx="2"/>
            <a:endCxn id="288" idx="0"/>
          </p:cNvCxnSpPr>
          <p:nvPr/>
        </p:nvCxnSpPr>
        <p:spPr>
          <a:xfrm flipH="1">
            <a:off x="3146667" y="3344856"/>
            <a:ext cx="2390400" cy="2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1" name="Google Shape;291;p27"/>
          <p:cNvCxnSpPr/>
          <p:nvPr/>
        </p:nvCxnSpPr>
        <p:spPr>
          <a:xfrm>
            <a:off x="3186581" y="3656467"/>
            <a:ext cx="1823569" cy="37260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2" name="Google Shape;292;p27"/>
          <p:cNvCxnSpPr/>
          <p:nvPr/>
        </p:nvCxnSpPr>
        <p:spPr>
          <a:xfrm flipH="1" rot="10800000">
            <a:off x="5582786" y="2486025"/>
            <a:ext cx="1046614" cy="787738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3" name="Google Shape;293;p27"/>
          <p:cNvSpPr txBox="1"/>
          <p:nvPr/>
        </p:nvSpPr>
        <p:spPr>
          <a:xfrm>
            <a:off x="6372225" y="2157875"/>
            <a:ext cx="914546" cy="31931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92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Ako prerátať laserové meranie do globálnych súradníc</a:t>
            </a:r>
            <a:endParaRPr/>
          </a:p>
        </p:txBody>
      </p:sp>
      <p:cxnSp>
        <p:nvCxnSpPr>
          <p:cNvPr id="299" name="Google Shape;299;p28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300" name="Google Shape;300;p28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301" name="Google Shape;301;p28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 rot="6344213">
            <a:off x="3011697" y="3360851"/>
            <a:ext cx="562060" cy="50333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5582786" y="3344857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4" name="Google Shape;304;p28"/>
          <p:cNvCxnSpPr/>
          <p:nvPr/>
        </p:nvCxnSpPr>
        <p:spPr>
          <a:xfrm flipH="1" rot="10800000">
            <a:off x="3209925" y="2939350"/>
            <a:ext cx="219075" cy="673166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305" name="Google Shape;305;p28"/>
          <p:cNvCxnSpPr/>
          <p:nvPr/>
        </p:nvCxnSpPr>
        <p:spPr>
          <a:xfrm>
            <a:off x="3209925" y="3612516"/>
            <a:ext cx="636908" cy="17834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306" name="Google Shape;306;p28"/>
          <p:cNvSpPr/>
          <p:nvPr/>
        </p:nvSpPr>
        <p:spPr>
          <a:xfrm rot="875044">
            <a:off x="2139527" y="3614692"/>
            <a:ext cx="1882758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5537067" y="3321997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8" name="Google Shape;308;p28"/>
          <p:cNvCxnSpPr>
            <a:stCxn id="307" idx="2"/>
            <a:endCxn id="306" idx="0"/>
          </p:cNvCxnSpPr>
          <p:nvPr/>
        </p:nvCxnSpPr>
        <p:spPr>
          <a:xfrm flipH="1">
            <a:off x="3146667" y="3344856"/>
            <a:ext cx="2390400" cy="2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9" name="Google Shape;309;p28"/>
          <p:cNvSpPr/>
          <p:nvPr/>
        </p:nvSpPr>
        <p:spPr>
          <a:xfrm rot="4912900">
            <a:off x="4143688" y="2118276"/>
            <a:ext cx="377236" cy="2368457"/>
          </a:xfrm>
          <a:prstGeom prst="leftBrace">
            <a:avLst>
              <a:gd fmla="val 8333" name="adj1"/>
              <a:gd fmla="val 50000" name="adj2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0" name="Google Shape;310;p28"/>
          <p:cNvCxnSpPr>
            <a:stCxn id="309" idx="2"/>
          </p:cNvCxnSpPr>
          <p:nvPr/>
        </p:nvCxnSpPr>
        <p:spPr>
          <a:xfrm>
            <a:off x="3186581" y="3656467"/>
            <a:ext cx="1823700" cy="37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1" name="Google Shape;311;p28"/>
          <p:cNvSpPr/>
          <p:nvPr/>
        </p:nvSpPr>
        <p:spPr>
          <a:xfrm>
            <a:off x="4511718" y="3429000"/>
            <a:ext cx="265770" cy="1171569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 rot="-331890">
            <a:off x="4098365" y="2773757"/>
            <a:ext cx="276614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724" l="-15999" r="-799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 rot="-331890">
            <a:off x="4397986" y="3534642"/>
            <a:ext cx="281424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724" l="-3920" r="-784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cxnSp>
        <p:nvCxnSpPr>
          <p:cNvPr id="314" name="Google Shape;314;p28"/>
          <p:cNvCxnSpPr/>
          <p:nvPr/>
        </p:nvCxnSpPr>
        <p:spPr>
          <a:xfrm flipH="1" rot="10800000">
            <a:off x="5582786" y="2486025"/>
            <a:ext cx="1046614" cy="787738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28"/>
          <p:cNvSpPr txBox="1"/>
          <p:nvPr/>
        </p:nvSpPr>
        <p:spPr>
          <a:xfrm>
            <a:off x="6372225" y="2157875"/>
            <a:ext cx="914546" cy="31931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92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Ako prerátať laserové meranie do globálnych súradníc</a:t>
            </a:r>
            <a:endParaRPr/>
          </a:p>
        </p:txBody>
      </p:sp>
      <p:cxnSp>
        <p:nvCxnSpPr>
          <p:cNvPr id="321" name="Google Shape;321;p29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322" name="Google Shape;322;p29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323" name="Google Shape;323;p29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 rot="6344213">
            <a:off x="3011697" y="3360851"/>
            <a:ext cx="562060" cy="50333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5582786" y="3344857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6" name="Google Shape;326;p29"/>
          <p:cNvCxnSpPr/>
          <p:nvPr/>
        </p:nvCxnSpPr>
        <p:spPr>
          <a:xfrm flipH="1" rot="10800000">
            <a:off x="3209925" y="2939350"/>
            <a:ext cx="219075" cy="673166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327" name="Google Shape;327;p29"/>
          <p:cNvCxnSpPr/>
          <p:nvPr/>
        </p:nvCxnSpPr>
        <p:spPr>
          <a:xfrm>
            <a:off x="3209925" y="3612516"/>
            <a:ext cx="636908" cy="17834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328" name="Google Shape;328;p29"/>
          <p:cNvSpPr/>
          <p:nvPr/>
        </p:nvSpPr>
        <p:spPr>
          <a:xfrm rot="875044">
            <a:off x="2139527" y="3614692"/>
            <a:ext cx="1882758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5537067" y="3321997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0" name="Google Shape;330;p29"/>
          <p:cNvCxnSpPr>
            <a:stCxn id="329" idx="2"/>
            <a:endCxn id="328" idx="0"/>
          </p:cNvCxnSpPr>
          <p:nvPr/>
        </p:nvCxnSpPr>
        <p:spPr>
          <a:xfrm flipH="1">
            <a:off x="3146667" y="3344856"/>
            <a:ext cx="2390400" cy="2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31" name="Google Shape;331;p29"/>
          <p:cNvSpPr/>
          <p:nvPr/>
        </p:nvSpPr>
        <p:spPr>
          <a:xfrm rot="4912900">
            <a:off x="4143688" y="2118276"/>
            <a:ext cx="377236" cy="2368457"/>
          </a:xfrm>
          <a:prstGeom prst="leftBrace">
            <a:avLst>
              <a:gd fmla="val 8333" name="adj1"/>
              <a:gd fmla="val 50000" name="adj2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2" name="Google Shape;332;p29"/>
          <p:cNvCxnSpPr>
            <a:stCxn id="331" idx="2"/>
          </p:cNvCxnSpPr>
          <p:nvPr/>
        </p:nvCxnSpPr>
        <p:spPr>
          <a:xfrm>
            <a:off x="3186581" y="3656467"/>
            <a:ext cx="1823700" cy="37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33" name="Google Shape;333;p29"/>
          <p:cNvSpPr/>
          <p:nvPr/>
        </p:nvSpPr>
        <p:spPr>
          <a:xfrm>
            <a:off x="4511718" y="3429000"/>
            <a:ext cx="265770" cy="1171569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 rot="-331890">
            <a:off x="4098365" y="2773757"/>
            <a:ext cx="276614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724" l="-15999" r="-799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35" name="Google Shape;335;p29"/>
          <p:cNvSpPr txBox="1"/>
          <p:nvPr/>
        </p:nvSpPr>
        <p:spPr>
          <a:xfrm rot="-331890">
            <a:off x="4397986" y="3534642"/>
            <a:ext cx="281424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724" l="-3920" r="-784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cxnSp>
        <p:nvCxnSpPr>
          <p:cNvPr id="336" name="Google Shape;336;p29"/>
          <p:cNvCxnSpPr/>
          <p:nvPr/>
        </p:nvCxnSpPr>
        <p:spPr>
          <a:xfrm flipH="1" rot="10800000">
            <a:off x="5582786" y="2486025"/>
            <a:ext cx="1046614" cy="787738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7" name="Google Shape;337;p29"/>
          <p:cNvSpPr txBox="1"/>
          <p:nvPr/>
        </p:nvSpPr>
        <p:spPr>
          <a:xfrm>
            <a:off x="6372225" y="2157875"/>
            <a:ext cx="914546" cy="31931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92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38" name="Google Shape;338;p29"/>
          <p:cNvSpPr txBox="1"/>
          <p:nvPr/>
        </p:nvSpPr>
        <p:spPr>
          <a:xfrm>
            <a:off x="7105046" y="3623121"/>
            <a:ext cx="2759666" cy="62017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46" name="Google Shape;346;p30"/>
          <p:cNvGraphicFramePr/>
          <p:nvPr/>
        </p:nvGraphicFramePr>
        <p:xfrm>
          <a:off x="2038525" y="1489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{F18EE446-66F3-463B-9897-4166C844190A}</a:tableStyleId>
              </a:tblPr>
              <a:tblGrid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</a:tblGrid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Po prerátaní</a:t>
            </a:r>
            <a:endParaRPr/>
          </a:p>
        </p:txBody>
      </p:sp>
      <p:cxnSp>
        <p:nvCxnSpPr>
          <p:cNvPr id="348" name="Google Shape;348;p30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349" name="Google Shape;349;p30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350" name="Google Shape;350;p30"/>
          <p:cNvSpPr/>
          <p:nvPr/>
        </p:nvSpPr>
        <p:spPr>
          <a:xfrm>
            <a:off x="8241643" y="5393157"/>
            <a:ext cx="468077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 rot="3323297">
            <a:off x="5243117" y="2794612"/>
            <a:ext cx="562060" cy="503331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4436664" y="179093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30"/>
          <p:cNvSpPr/>
          <p:nvPr/>
        </p:nvSpPr>
        <p:spPr>
          <a:xfrm>
            <a:off x="6614845" y="2557978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6569126" y="2716426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6429310" y="2891661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6440502" y="316595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6546266" y="3397660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4305834" y="459488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4305834" y="4404047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4336907" y="4167441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4262746" y="3968413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4302772" y="3784667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4336906" y="3631162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4319894" y="346318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4062353" y="346318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7" name="Google Shape;367;p30"/>
          <p:cNvSpPr/>
          <p:nvPr/>
        </p:nvSpPr>
        <p:spPr>
          <a:xfrm>
            <a:off x="3685266" y="3454797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8" name="Google Shape;368;p30"/>
          <p:cNvSpPr/>
          <p:nvPr/>
        </p:nvSpPr>
        <p:spPr>
          <a:xfrm>
            <a:off x="4390945" y="2166131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Google Shape;369;p30"/>
          <p:cNvSpPr/>
          <p:nvPr/>
        </p:nvSpPr>
        <p:spPr>
          <a:xfrm>
            <a:off x="4129160" y="2175025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3867375" y="2229927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3614915" y="2183412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4442512" y="2026403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80" name="Google Shape;380;p31"/>
          <p:cNvGraphicFramePr/>
          <p:nvPr/>
        </p:nvGraphicFramePr>
        <p:xfrm>
          <a:off x="2038525" y="1489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{F18EE446-66F3-463B-9897-4166C844190A}</a:tableStyleId>
              </a:tblPr>
              <a:tblGrid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</a:tblGrid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Po prerátaní</a:t>
            </a:r>
            <a:endParaRPr/>
          </a:p>
        </p:txBody>
      </p:sp>
      <p:cxnSp>
        <p:nvCxnSpPr>
          <p:cNvPr id="382" name="Google Shape;382;p31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383" name="Google Shape;383;p31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384" name="Google Shape;384;p31"/>
          <p:cNvSpPr/>
          <p:nvPr/>
        </p:nvSpPr>
        <p:spPr>
          <a:xfrm>
            <a:off x="8241643" y="5393157"/>
            <a:ext cx="468077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 rot="7882388">
            <a:off x="2285246" y="3388225"/>
            <a:ext cx="562060" cy="503331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3596404" y="4768186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31"/>
          <p:cNvSpPr/>
          <p:nvPr/>
        </p:nvSpPr>
        <p:spPr>
          <a:xfrm>
            <a:off x="3649210" y="454916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9" name="Google Shape;389;p31"/>
          <p:cNvSpPr/>
          <p:nvPr/>
        </p:nvSpPr>
        <p:spPr>
          <a:xfrm>
            <a:off x="3551218" y="4188753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31"/>
          <p:cNvSpPr/>
          <p:nvPr/>
        </p:nvSpPr>
        <p:spPr>
          <a:xfrm>
            <a:off x="3626351" y="3944641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1" name="Google Shape;391;p31"/>
          <p:cNvSpPr/>
          <p:nvPr/>
        </p:nvSpPr>
        <p:spPr>
          <a:xfrm>
            <a:off x="3596404" y="3647305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2" name="Google Shape;392;p31"/>
          <p:cNvSpPr/>
          <p:nvPr/>
        </p:nvSpPr>
        <p:spPr>
          <a:xfrm>
            <a:off x="3619798" y="3458845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2490057" y="2083709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2757489" y="2088003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31"/>
          <p:cNvSpPr/>
          <p:nvPr/>
        </p:nvSpPr>
        <p:spPr>
          <a:xfrm>
            <a:off x="2995194" y="2211385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31"/>
          <p:cNvSpPr/>
          <p:nvPr/>
        </p:nvSpPr>
        <p:spPr>
          <a:xfrm>
            <a:off x="3293106" y="2175410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31"/>
          <p:cNvSpPr/>
          <p:nvPr/>
        </p:nvSpPr>
        <p:spPr>
          <a:xfrm>
            <a:off x="3551218" y="217970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8" name="Google Shape;398;p31"/>
          <p:cNvSpPr/>
          <p:nvPr/>
        </p:nvSpPr>
        <p:spPr>
          <a:xfrm>
            <a:off x="3695462" y="2172468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9" name="Google Shape;399;p31"/>
          <p:cNvSpPr/>
          <p:nvPr/>
        </p:nvSpPr>
        <p:spPr>
          <a:xfrm>
            <a:off x="3943233" y="2095622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07" name="Google Shape;407;p32"/>
          <p:cNvGraphicFramePr/>
          <p:nvPr/>
        </p:nvGraphicFramePr>
        <p:xfrm>
          <a:off x="2038525" y="1489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{F18EE446-66F3-463B-9897-4166C844190A}</a:tableStyleId>
              </a:tblPr>
              <a:tblGrid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</a:tblGrid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8" name="Google Shape;408;p32"/>
          <p:cNvSpPr txBox="1"/>
          <p:nvPr>
            <p:ph type="title"/>
          </p:nvPr>
        </p:nvSpPr>
        <p:spPr>
          <a:xfrm>
            <a:off x="677334" y="609600"/>
            <a:ext cx="8596668" cy="880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Spolu</a:t>
            </a:r>
            <a:endParaRPr/>
          </a:p>
        </p:txBody>
      </p:sp>
      <p:cxnSp>
        <p:nvCxnSpPr>
          <p:cNvPr id="409" name="Google Shape;409;p32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410" name="Google Shape;410;p32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411" name="Google Shape;411;p32"/>
          <p:cNvSpPr/>
          <p:nvPr/>
        </p:nvSpPr>
        <p:spPr>
          <a:xfrm>
            <a:off x="8241643" y="5393157"/>
            <a:ext cx="468077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 rot="7882388">
            <a:off x="2285246" y="3388225"/>
            <a:ext cx="562060" cy="503331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4" name="Google Shape;414;p32"/>
          <p:cNvSpPr/>
          <p:nvPr/>
        </p:nvSpPr>
        <p:spPr>
          <a:xfrm rot="3323297">
            <a:off x="5243117" y="2794612"/>
            <a:ext cx="562060" cy="503331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 cap="rnd" cmpd="sng" w="19050">
            <a:solidFill>
              <a:srgbClr val="A84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22" name="Google Shape;422;p33"/>
          <p:cNvGraphicFramePr/>
          <p:nvPr/>
        </p:nvGraphicFramePr>
        <p:xfrm>
          <a:off x="2038525" y="1489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{F18EE446-66F3-463B-9897-4166C844190A}</a:tableStyleId>
              </a:tblPr>
              <a:tblGrid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</a:tblGrid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3" name="Google Shape;423;p33"/>
          <p:cNvSpPr txBox="1"/>
          <p:nvPr>
            <p:ph type="title"/>
          </p:nvPr>
        </p:nvSpPr>
        <p:spPr>
          <a:xfrm>
            <a:off x="677334" y="609600"/>
            <a:ext cx="8596668" cy="880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A z veľa iných pozícií</a:t>
            </a:r>
            <a:endParaRPr/>
          </a:p>
        </p:txBody>
      </p:sp>
      <p:cxnSp>
        <p:nvCxnSpPr>
          <p:cNvPr id="424" name="Google Shape;424;p33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425" name="Google Shape;425;p33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426" name="Google Shape;426;p33"/>
          <p:cNvSpPr/>
          <p:nvPr/>
        </p:nvSpPr>
        <p:spPr>
          <a:xfrm>
            <a:off x="8241643" y="5393157"/>
            <a:ext cx="468077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427" name="Google Shape;427;p33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Poznámky</a:t>
            </a:r>
            <a:endParaRPr/>
          </a:p>
        </p:txBody>
      </p:sp>
      <p:sp>
        <p:nvSpPr>
          <p:cNvPr id="433" name="Google Shape;433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GB"/>
              <a:t>Rozlíšenie mriežky si zvoľte rozumne , ak bude príliš veľké budete mat veľa dier a veľa počítania, ak bude malé, stratíte potenciálne cesty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GB"/>
              <a:t>Priestor má zhruba 6x5 metrov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/>
              <a:t>Neviete kde v priestore začnete – neviete kam budete zapisovať, ak to chcete spraviť univerzálne môžete buď mriežku časom zväčšovať alebo rátajte že začínate v strede a priestor má 12x12 metrov  (na odovzdávaní akceptujem aj keď sa budete tváriť že vždy viete kde začínate)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Počiatočné podmienky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GB"/>
              <a:t>Čo máme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GB"/>
              <a:t>Poloha x,y, φ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GB"/>
              <a:t>Údaje z laserového diaľkomera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GB"/>
              <a:t>Spôsob prechádzania priestoru (manuálne, semiautonómne, autonómne)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GB"/>
              <a:t>Čo chceme dostať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GB"/>
              <a:t>Mapa priestoru so zaznačenými prekážkami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GB"/>
              <a:t>Mapa je vo formáte okupačnej mriežky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Základný princíp</a:t>
            </a:r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57" name="Google Shape;157;p20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158" name="Google Shape;158;p20"/>
          <p:cNvSpPr/>
          <p:nvPr/>
        </p:nvSpPr>
        <p:spPr>
          <a:xfrm>
            <a:off x="8241643" y="5393157"/>
            <a:ext cx="468077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21"/>
          <p:cNvGraphicFramePr/>
          <p:nvPr/>
        </p:nvGraphicFramePr>
        <p:xfrm>
          <a:off x="2038525" y="1489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{F18EE446-66F3-463B-9897-4166C844190A}</a:tableStyleId>
              </a:tblPr>
              <a:tblGrid>
                <a:gridCol w="6671200"/>
              </a:tblGrid>
              <a:tr h="3954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Základný princíp</a:t>
            </a:r>
            <a:endParaRPr/>
          </a:p>
        </p:txBody>
      </p:sp>
      <p:cxnSp>
        <p:nvCxnSpPr>
          <p:cNvPr id="169" name="Google Shape;169;p21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70" name="Google Shape;170;p21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171" name="Google Shape;171;p21"/>
          <p:cNvSpPr/>
          <p:nvPr/>
        </p:nvSpPr>
        <p:spPr>
          <a:xfrm>
            <a:off x="8241643" y="5393157"/>
            <a:ext cx="468077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2"/>
          <p:cNvGraphicFramePr/>
          <p:nvPr/>
        </p:nvGraphicFramePr>
        <p:xfrm>
          <a:off x="2038525" y="1489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{C696C5DD-1C78-4C6E-9154-BCA743C48E43}</a:tableStyleId>
              </a:tblPr>
              <a:tblGrid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</a:tblGrid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1" name="Google Shape;181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Základný princíp</a:t>
            </a:r>
            <a:endParaRPr/>
          </a:p>
        </p:txBody>
      </p:sp>
      <p:cxnSp>
        <p:nvCxnSpPr>
          <p:cNvPr id="182" name="Google Shape;182;p22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83" name="Google Shape;183;p22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184" name="Google Shape;184;p22"/>
          <p:cNvSpPr/>
          <p:nvPr/>
        </p:nvSpPr>
        <p:spPr>
          <a:xfrm>
            <a:off x="8241643" y="5393157"/>
            <a:ext cx="468077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23"/>
          <p:cNvGraphicFramePr/>
          <p:nvPr/>
        </p:nvGraphicFramePr>
        <p:xfrm>
          <a:off x="2038525" y="1489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{C696C5DD-1C78-4C6E-9154-BCA743C48E43}</a:tableStyleId>
              </a:tblPr>
              <a:tblGrid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  <a:gridCol w="333550"/>
              </a:tblGrid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9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4" name="Google Shape;194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Základný princíp</a:t>
            </a:r>
            <a:endParaRPr/>
          </a:p>
        </p:txBody>
      </p:sp>
      <p:cxnSp>
        <p:nvCxnSpPr>
          <p:cNvPr id="195" name="Google Shape;195;p23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96" name="Google Shape;196;p23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197" name="Google Shape;197;p23"/>
          <p:cNvSpPr/>
          <p:nvPr/>
        </p:nvSpPr>
        <p:spPr>
          <a:xfrm>
            <a:off x="8241643" y="5393157"/>
            <a:ext cx="468077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24"/>
          <p:cNvGraphicFramePr/>
          <p:nvPr/>
        </p:nvGraphicFramePr>
        <p:xfrm>
          <a:off x="2038525" y="1489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{F18EE446-66F3-463B-9897-4166C844190A}</a:tableStyleId>
              </a:tblPr>
              <a:tblGrid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</a:tblGrid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Základný princíp</a:t>
            </a:r>
            <a:endParaRPr/>
          </a:p>
        </p:txBody>
      </p:sp>
      <p:cxnSp>
        <p:nvCxnSpPr>
          <p:cNvPr id="208" name="Google Shape;208;p24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09" name="Google Shape;209;p24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10" name="Google Shape;210;p24"/>
          <p:cNvSpPr/>
          <p:nvPr/>
        </p:nvSpPr>
        <p:spPr>
          <a:xfrm>
            <a:off x="8241643" y="5393157"/>
            <a:ext cx="468077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5"/>
          <p:cNvGraphicFramePr/>
          <p:nvPr/>
        </p:nvGraphicFramePr>
        <p:xfrm>
          <a:off x="2038525" y="1489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{F18EE446-66F3-463B-9897-4166C844190A}</a:tableStyleId>
              </a:tblPr>
              <a:tblGrid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</a:tblGrid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" name="Google Shape;220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Základný princíp</a:t>
            </a:r>
            <a:endParaRPr/>
          </a:p>
        </p:txBody>
      </p:sp>
      <p:cxnSp>
        <p:nvCxnSpPr>
          <p:cNvPr id="221" name="Google Shape;221;p25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22" name="Google Shape;222;p25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23" name="Google Shape;223;p25"/>
          <p:cNvSpPr/>
          <p:nvPr/>
        </p:nvSpPr>
        <p:spPr>
          <a:xfrm>
            <a:off x="8241643" y="5393157"/>
            <a:ext cx="468077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25"/>
          <p:cNvSpPr/>
          <p:nvPr/>
        </p:nvSpPr>
        <p:spPr>
          <a:xfrm rot="3323297">
            <a:off x="5243117" y="2794612"/>
            <a:ext cx="562060" cy="503331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4436664" y="179093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6614845" y="2557978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569126" y="2716426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6429310" y="2891661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6440502" y="316595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6546266" y="3397660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4305834" y="459488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4305834" y="4404047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4336907" y="4167441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4262746" y="3968413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4302772" y="3784667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4336906" y="3631162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4319894" y="346318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4062353" y="346318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3685266" y="3454797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390945" y="2166131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4129160" y="2175025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3867375" y="2229927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3614915" y="2183412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4442512" y="2026403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26"/>
          <p:cNvGraphicFramePr/>
          <p:nvPr/>
        </p:nvGraphicFramePr>
        <p:xfrm>
          <a:off x="2038525" y="1489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{F18EE446-66F3-463B-9897-4166C844190A}</a:tableStyleId>
              </a:tblPr>
              <a:tblGrid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  <a:gridCol w="222375"/>
              </a:tblGrid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GB"/>
              <a:t>Základný princíp</a:t>
            </a:r>
            <a:endParaRPr/>
          </a:p>
        </p:txBody>
      </p:sp>
      <p:cxnSp>
        <p:nvCxnSpPr>
          <p:cNvPr id="255" name="Google Shape;255;p26"/>
          <p:cNvCxnSpPr/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56" name="Google Shape;256;p26"/>
          <p:cNvCxnSpPr/>
          <p:nvPr/>
        </p:nvCxnSpPr>
        <p:spPr>
          <a:xfrm rot="10800000">
            <a:off x="2038525" y="2583809"/>
            <a:ext cx="0" cy="3212984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57" name="Google Shape;257;p26"/>
          <p:cNvSpPr/>
          <p:nvPr/>
        </p:nvSpPr>
        <p:spPr>
          <a:xfrm>
            <a:off x="8241643" y="5393157"/>
            <a:ext cx="468077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1514106" y="2677740"/>
            <a:ext cx="472950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3649211" y="3523376"/>
            <a:ext cx="679482" cy="1690888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6452171" y="2445249"/>
            <a:ext cx="1202056" cy="1202056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2630184" y="1736333"/>
            <a:ext cx="1808252" cy="42421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26"/>
          <p:cNvSpPr/>
          <p:nvPr/>
        </p:nvSpPr>
        <p:spPr>
          <a:xfrm rot="7882388">
            <a:off x="2285246" y="3388225"/>
            <a:ext cx="562060" cy="503331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3596404" y="4768186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3649210" y="454916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3551218" y="4188753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3626351" y="3944641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3596404" y="3647305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3619798" y="3458845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2490057" y="2083709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2757489" y="2088003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2995194" y="2211385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3293106" y="2175410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3551218" y="2179704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3695462" y="2172468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3943233" y="2095622"/>
            <a:ext cx="45719" cy="45719"/>
          </a:xfrm>
          <a:prstGeom prst="ellipse">
            <a:avLst/>
          </a:prstGeom>
          <a:solidFill>
            <a:schemeClr val="accent5"/>
          </a:solidFill>
          <a:ln cap="rnd" cmpd="sng" w="1905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