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61" r:id="rId17"/>
    <p:sldId id="272" r:id="rId18"/>
    <p:sldId id="274" r:id="rId19"/>
    <p:sldId id="273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79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83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02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12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94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26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61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750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2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39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825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82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115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9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85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4AE7-8CB9-45AA-9827-7FB529BB5B3E}" type="datetimeFigureOut">
              <a:rPr lang="sk-SK" smtClean="0"/>
              <a:t>7. 2. 2019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5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D0B-7C3F-4C4C-89C0-6EFBD1D6B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RMR úloha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11F8C-0248-472D-BC4F-DF947257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334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9F3C97-8197-44FA-BE2B-3BD80A44B43D}"/>
                  </a:ext>
                </a:extLst>
              </p:cNvPr>
              <p:cNvSpPr/>
              <p:nvPr/>
            </p:nvSpPr>
            <p:spPr>
              <a:xfrm>
                <a:off x="6986792" y="1904021"/>
                <a:ext cx="3583930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9F3C97-8197-44FA-BE2B-3BD80A44B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92" y="1904021"/>
                <a:ext cx="3583930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5BB33F-10D8-44BC-8EA1-2B4B97352B96}"/>
                  </a:ext>
                </a:extLst>
              </p:cNvPr>
              <p:cNvSpPr/>
              <p:nvPr/>
            </p:nvSpPr>
            <p:spPr>
              <a:xfrm>
                <a:off x="6986792" y="3744450"/>
                <a:ext cx="3926972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5BB33F-10D8-44BC-8EA1-2B4B97352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92" y="3744450"/>
                <a:ext cx="3926972" cy="1384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AD3587-7CE9-4CE3-A304-5E78AB5AFB5C}"/>
              </a:ext>
            </a:extLst>
          </p:cNvPr>
          <p:cNvSpPr txBox="1"/>
          <p:nvPr/>
        </p:nvSpPr>
        <p:spPr>
          <a:xfrm>
            <a:off x="8475681" y="3260340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alebo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86D99A-D6A8-4AA1-BADD-D0913C15D5D8}"/>
                  </a:ext>
                </a:extLst>
              </p:cNvPr>
              <p:cNvSpPr/>
              <p:nvPr/>
            </p:nvSpPr>
            <p:spPr>
              <a:xfrm>
                <a:off x="9099182" y="5436066"/>
                <a:ext cx="2305109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𝑘𝑟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86D99A-D6A8-4AA1-BADD-D0913C15D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2" y="5436066"/>
                <a:ext cx="2305109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2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6465735" y="2426075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C14521-F47F-4017-BE78-3CDB9BC192CD}"/>
              </a:ext>
            </a:extLst>
          </p:cNvPr>
          <p:cNvSpPr txBox="1"/>
          <p:nvPr/>
        </p:nvSpPr>
        <p:spPr>
          <a:xfrm>
            <a:off x="840023" y="1662655"/>
            <a:ext cx="82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Frekvencia vzorkovania </a:t>
            </a:r>
            <a:r>
              <a:rPr lang="sk-SK" sz="2800" dirty="0" err="1"/>
              <a:t>vs</a:t>
            </a:r>
            <a:r>
              <a:rPr lang="sk-SK" sz="2800" dirty="0"/>
              <a:t> spojitý pohyb po krivke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BE9B7B-68D5-4510-BC78-384508E285E8}"/>
              </a:ext>
            </a:extLst>
          </p:cNvPr>
          <p:cNvSpPr/>
          <p:nvPr/>
        </p:nvSpPr>
        <p:spPr>
          <a:xfrm>
            <a:off x="2038525" y="2692866"/>
            <a:ext cx="4655890" cy="2734811"/>
          </a:xfrm>
          <a:custGeom>
            <a:avLst/>
            <a:gdLst>
              <a:gd name="connsiteX0" fmla="*/ 0 w 4655890"/>
              <a:gd name="connsiteY0" fmla="*/ 2734811 h 2734811"/>
              <a:gd name="connsiteX1" fmla="*/ 3565321 w 4655890"/>
              <a:gd name="connsiteY1" fmla="*/ 1812022 h 2734811"/>
              <a:gd name="connsiteX2" fmla="*/ 4655890 w 4655890"/>
              <a:gd name="connsiteY2" fmla="*/ 0 h 273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5890" h="2734811">
                <a:moveTo>
                  <a:pt x="0" y="2734811"/>
                </a:moveTo>
                <a:cubicBezTo>
                  <a:pt x="1394669" y="2501317"/>
                  <a:pt x="2789339" y="2267824"/>
                  <a:pt x="3565321" y="1812022"/>
                </a:cubicBezTo>
                <a:cubicBezTo>
                  <a:pt x="4341303" y="1356220"/>
                  <a:pt x="4330118" y="377504"/>
                  <a:pt x="465589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4A0ACC-05C2-4AD7-91B7-37D70ED0B2C7}"/>
              </a:ext>
            </a:extLst>
          </p:cNvPr>
          <p:cNvSpPr/>
          <p:nvPr/>
        </p:nvSpPr>
        <p:spPr>
          <a:xfrm>
            <a:off x="2038525" y="2466363"/>
            <a:ext cx="4093827" cy="2952925"/>
          </a:xfrm>
          <a:custGeom>
            <a:avLst/>
            <a:gdLst>
              <a:gd name="connsiteX0" fmla="*/ 0 w 4093827"/>
              <a:gd name="connsiteY0" fmla="*/ 2952925 h 2952925"/>
              <a:gd name="connsiteX1" fmla="*/ 2978092 w 4093827"/>
              <a:gd name="connsiteY1" fmla="*/ 1988191 h 2952925"/>
              <a:gd name="connsiteX2" fmla="*/ 4093827 w 4093827"/>
              <a:gd name="connsiteY2" fmla="*/ 0 h 29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827" h="2952925">
                <a:moveTo>
                  <a:pt x="0" y="2952925"/>
                </a:moveTo>
                <a:cubicBezTo>
                  <a:pt x="1147894" y="2716635"/>
                  <a:pt x="2295788" y="2480345"/>
                  <a:pt x="2978092" y="1988191"/>
                </a:cubicBezTo>
                <a:cubicBezTo>
                  <a:pt x="3660396" y="1496037"/>
                  <a:pt x="3951214" y="331365"/>
                  <a:pt x="409382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FED180-FE6C-4E60-81AF-F02816483E1F}"/>
              </a:ext>
            </a:extLst>
          </p:cNvPr>
          <p:cNvSpPr/>
          <p:nvPr/>
        </p:nvSpPr>
        <p:spPr>
          <a:xfrm>
            <a:off x="2046914" y="2961314"/>
            <a:ext cx="5100506" cy="2474752"/>
          </a:xfrm>
          <a:custGeom>
            <a:avLst/>
            <a:gdLst>
              <a:gd name="connsiteX0" fmla="*/ 0 w 5100506"/>
              <a:gd name="connsiteY0" fmla="*/ 2474752 h 2474752"/>
              <a:gd name="connsiteX1" fmla="*/ 3330429 w 5100506"/>
              <a:gd name="connsiteY1" fmla="*/ 1870745 h 2474752"/>
              <a:gd name="connsiteX2" fmla="*/ 5100506 w 5100506"/>
              <a:gd name="connsiteY2" fmla="*/ 0 h 247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506" h="2474752">
                <a:moveTo>
                  <a:pt x="0" y="2474752"/>
                </a:moveTo>
                <a:cubicBezTo>
                  <a:pt x="1240172" y="2378978"/>
                  <a:pt x="2480345" y="2283204"/>
                  <a:pt x="3330429" y="1870745"/>
                </a:cubicBezTo>
                <a:cubicBezTo>
                  <a:pt x="4180513" y="1458286"/>
                  <a:pt x="4783123" y="278235"/>
                  <a:pt x="51005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42A436B-91E0-4085-8E6D-3D2CD1CF85B2}"/>
              </a:ext>
            </a:extLst>
          </p:cNvPr>
          <p:cNvSpPr/>
          <p:nvPr/>
        </p:nvSpPr>
        <p:spPr>
          <a:xfrm rot="3185048">
            <a:off x="5973523" y="2129877"/>
            <a:ext cx="562060" cy="50333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1087EAF-B1C1-4139-9735-7D8673BE883B}"/>
              </a:ext>
            </a:extLst>
          </p:cNvPr>
          <p:cNvSpPr/>
          <p:nvPr/>
        </p:nvSpPr>
        <p:spPr>
          <a:xfrm rot="3185048">
            <a:off x="6920501" y="2722185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0388D1-91CA-4C0E-A8AC-654C3D63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28" y="2746965"/>
            <a:ext cx="4759605" cy="25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F4F7E-8487-435A-88DA-DE8D4CCE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/>
              <a:t>Riešenie: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000" dirty="0"/>
              <a:t>Nehýbať sa po krivke, ale rozdeliť pohyb na točenie a pohyb rovno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000" dirty="0"/>
              <a:t>Nerátať </a:t>
            </a:r>
            <a:r>
              <a:rPr lang="sk-SK" sz="2000" dirty="0" err="1"/>
              <a:t>odometriu</a:t>
            </a:r>
            <a:r>
              <a:rPr lang="sk-SK" sz="2000" dirty="0"/>
              <a:t> ako sériu priamočiarych pohybov, ale ako pohyb po kružnici</a:t>
            </a:r>
          </a:p>
          <a:p>
            <a:pPr marL="457200" lvl="1" indent="0">
              <a:buNone/>
            </a:pP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C7BF90-74E8-45A9-8493-E50899E9A9AA}"/>
                  </a:ext>
                </a:extLst>
              </p:cNvPr>
              <p:cNvSpPr/>
              <p:nvPr/>
            </p:nvSpPr>
            <p:spPr>
              <a:xfrm>
                <a:off x="2129566" y="3866843"/>
                <a:ext cx="7223388" cy="231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sk-SK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C7BF90-74E8-45A9-8493-E50899E9A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66" y="3866843"/>
                <a:ext cx="7223388" cy="231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6465735" y="2426075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C14521-F47F-4017-BE78-3CDB9BC192CD}"/>
              </a:ext>
            </a:extLst>
          </p:cNvPr>
          <p:cNvSpPr txBox="1"/>
          <p:nvPr/>
        </p:nvSpPr>
        <p:spPr>
          <a:xfrm>
            <a:off x="838200" y="1673144"/>
            <a:ext cx="82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Prešmyk pri pohybe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BE9B7B-68D5-4510-BC78-384508E285E8}"/>
              </a:ext>
            </a:extLst>
          </p:cNvPr>
          <p:cNvSpPr/>
          <p:nvPr/>
        </p:nvSpPr>
        <p:spPr>
          <a:xfrm>
            <a:off x="2038525" y="2692866"/>
            <a:ext cx="4655890" cy="2734811"/>
          </a:xfrm>
          <a:custGeom>
            <a:avLst/>
            <a:gdLst>
              <a:gd name="connsiteX0" fmla="*/ 0 w 4655890"/>
              <a:gd name="connsiteY0" fmla="*/ 2734811 h 2734811"/>
              <a:gd name="connsiteX1" fmla="*/ 3565321 w 4655890"/>
              <a:gd name="connsiteY1" fmla="*/ 1812022 h 2734811"/>
              <a:gd name="connsiteX2" fmla="*/ 4655890 w 4655890"/>
              <a:gd name="connsiteY2" fmla="*/ 0 h 273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5890" h="2734811">
                <a:moveTo>
                  <a:pt x="0" y="2734811"/>
                </a:moveTo>
                <a:cubicBezTo>
                  <a:pt x="1394669" y="2501317"/>
                  <a:pt x="2789339" y="2267824"/>
                  <a:pt x="3565321" y="1812022"/>
                </a:cubicBezTo>
                <a:cubicBezTo>
                  <a:pt x="4341303" y="1356220"/>
                  <a:pt x="4330118" y="377504"/>
                  <a:pt x="465589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4A0ACC-05C2-4AD7-91B7-37D70ED0B2C7}"/>
              </a:ext>
            </a:extLst>
          </p:cNvPr>
          <p:cNvSpPr/>
          <p:nvPr/>
        </p:nvSpPr>
        <p:spPr>
          <a:xfrm>
            <a:off x="2038525" y="2466363"/>
            <a:ext cx="4093827" cy="2952925"/>
          </a:xfrm>
          <a:custGeom>
            <a:avLst/>
            <a:gdLst>
              <a:gd name="connsiteX0" fmla="*/ 0 w 4093827"/>
              <a:gd name="connsiteY0" fmla="*/ 2952925 h 2952925"/>
              <a:gd name="connsiteX1" fmla="*/ 2978092 w 4093827"/>
              <a:gd name="connsiteY1" fmla="*/ 1988191 h 2952925"/>
              <a:gd name="connsiteX2" fmla="*/ 4093827 w 4093827"/>
              <a:gd name="connsiteY2" fmla="*/ 0 h 29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827" h="2952925">
                <a:moveTo>
                  <a:pt x="0" y="2952925"/>
                </a:moveTo>
                <a:cubicBezTo>
                  <a:pt x="1147894" y="2716635"/>
                  <a:pt x="2295788" y="2480345"/>
                  <a:pt x="2978092" y="1988191"/>
                </a:cubicBezTo>
                <a:cubicBezTo>
                  <a:pt x="3660396" y="1496037"/>
                  <a:pt x="3951214" y="331365"/>
                  <a:pt x="409382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42A436B-91E0-4085-8E6D-3D2CD1CF85B2}"/>
              </a:ext>
            </a:extLst>
          </p:cNvPr>
          <p:cNvSpPr/>
          <p:nvPr/>
        </p:nvSpPr>
        <p:spPr>
          <a:xfrm rot="1072411">
            <a:off x="5878923" y="2060901"/>
            <a:ext cx="562060" cy="50333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679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1579-612C-4DEB-8187-06B89DF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Riešenie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400" dirty="0"/>
              <a:t>Rozbeh po rampe</a:t>
            </a:r>
          </a:p>
          <a:p>
            <a:pPr marL="914400" lvl="1" indent="-457200">
              <a:buFont typeface="+mj-lt"/>
              <a:buAutoNum type="arabicPeriod"/>
            </a:pPr>
            <a:endParaRPr lang="sk-SK" sz="2400" dirty="0"/>
          </a:p>
          <a:p>
            <a:pPr marL="914400" lvl="1" indent="-457200">
              <a:buFont typeface="+mj-lt"/>
              <a:buAutoNum type="arabicPeriod"/>
            </a:pPr>
            <a:r>
              <a:rPr lang="sk-SK" sz="2400" dirty="0"/>
              <a:t>Použiť natočenie robota z iného senzora ako kolies (</a:t>
            </a:r>
            <a:r>
              <a:rPr lang="sk-SK" sz="2400" dirty="0" err="1"/>
              <a:t>gyro</a:t>
            </a:r>
            <a:r>
              <a:rPr lang="sk-S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185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1579-612C-4DEB-8187-06B89DF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7BE2F-9F3A-41D5-B513-8F354058E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1" b="8285"/>
          <a:stretch/>
        </p:blipFill>
        <p:spPr>
          <a:xfrm>
            <a:off x="2644995" y="1422445"/>
            <a:ext cx="5945332" cy="51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0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C2D6-1A34-4A76-8013-B1CA316D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Odometria</a:t>
            </a:r>
            <a:r>
              <a:rPr lang="sk-SK" dirty="0"/>
              <a:t> – poznámky k implementácii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0FBF-177E-43FF-BD21-EF5248F5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695"/>
            <a:ext cx="8596668" cy="3880773"/>
          </a:xfrm>
        </p:spPr>
        <p:txBody>
          <a:bodyPr/>
          <a:lstStyle/>
          <a:p>
            <a:r>
              <a:rPr lang="sk-SK" sz="2400" dirty="0"/>
              <a:t>Pozor na radiány / stupne</a:t>
            </a:r>
          </a:p>
          <a:p>
            <a:r>
              <a:rPr lang="sk-SK" sz="2400" dirty="0"/>
              <a:t>Rátanie polohy cez kružnicové oblúky neumožňuje použiť </a:t>
            </a:r>
            <a:r>
              <a:rPr lang="sk-SK" sz="2400" dirty="0" err="1"/>
              <a:t>gyro</a:t>
            </a:r>
            <a:r>
              <a:rPr lang="sk-SK" sz="2400" dirty="0"/>
              <a:t> – malé rozlíšenie</a:t>
            </a:r>
          </a:p>
          <a:p>
            <a:r>
              <a:rPr lang="sk-SK" sz="2400" dirty="0" err="1"/>
              <a:t>Enkóder</a:t>
            </a:r>
            <a:r>
              <a:rPr lang="sk-SK" sz="2400" dirty="0"/>
              <a:t> na vzdialenosť:</a:t>
            </a:r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Pozor na pretečenie </a:t>
            </a:r>
            <a:r>
              <a:rPr lang="sk-SK" sz="2400" dirty="0" err="1"/>
              <a:t>enkóderov</a:t>
            </a:r>
            <a:r>
              <a:rPr lang="sk-SK" sz="2400" dirty="0"/>
              <a:t> a </a:t>
            </a:r>
            <a:r>
              <a:rPr lang="sk-SK" sz="2400" dirty="0" err="1"/>
              <a:t>gyra</a:t>
            </a:r>
            <a:endParaRPr lang="sk-SK" sz="2400" dirty="0"/>
          </a:p>
          <a:p>
            <a:endParaRPr lang="sk-SK" dirty="0"/>
          </a:p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ACFB6D-F7BF-4211-8C6F-BF206464CC93}"/>
                  </a:ext>
                </a:extLst>
              </p:cNvPr>
              <p:cNvSpPr/>
              <p:nvPr/>
            </p:nvSpPr>
            <p:spPr>
              <a:xfrm>
                <a:off x="1684257" y="3782193"/>
                <a:ext cx="74270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tickToMeter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tickToMeter</m:t>
                      </m:r>
                      <m:r>
                        <m:rPr>
                          <m:nor/>
                        </m:rPr>
                        <a:rPr lang="sk-SK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0.000085292090497737556558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ACFB6D-F7BF-4211-8C6F-BF206464C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57" y="3782193"/>
                <a:ext cx="7427033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672DE03B-1C2E-4497-818E-03867A34C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3968"/>
                <a:ext cx="8596668" cy="4315713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/>
                  <a:t>Čo máme</a:t>
                </a:r>
              </a:p>
              <a:p>
                <a:pPr lvl="1"/>
                <a:r>
                  <a:rPr lang="sk-SK" sz="2000" dirty="0"/>
                  <a:t>Polohu robota </a:t>
                </a:r>
                <a:r>
                  <a:rPr lang="sk-SK" sz="2000" dirty="0" err="1"/>
                  <a:t>x,y,ϕ</a:t>
                </a:r>
                <a:endParaRPr lang="sk-SK" sz="2000" dirty="0"/>
              </a:p>
              <a:p>
                <a:pPr lvl="1"/>
                <a:r>
                  <a:rPr lang="sk-SK" sz="2000" dirty="0"/>
                  <a:t>Želanú polohu vyjadrenú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sk-SK" sz="2000" dirty="0"/>
              </a:p>
              <a:p>
                <a:r>
                  <a:rPr lang="sk-SK" sz="2000" dirty="0"/>
                  <a:t>Čo chceme dostať</a:t>
                </a:r>
              </a:p>
              <a:p>
                <a:pPr lvl="1"/>
                <a:r>
                  <a:rPr lang="sk-SK" sz="2000" dirty="0"/>
                  <a:t>Sériu akčných zásahov, ktoré nás dostanú do okolia želanej polohy</a:t>
                </a:r>
              </a:p>
              <a:p>
                <a:pPr lvl="1"/>
                <a:r>
                  <a:rPr lang="sk-SK" sz="2000" dirty="0"/>
                  <a:t>Pohyby môžu byť z týchto možností:</a:t>
                </a:r>
              </a:p>
              <a:p>
                <a:pPr lvl="2"/>
                <a:r>
                  <a:rPr lang="sk-SK" sz="2000" dirty="0"/>
                  <a:t>Točenie na mieste rýchlosťou x (rad/sek)</a:t>
                </a:r>
              </a:p>
              <a:p>
                <a:pPr lvl="2"/>
                <a:r>
                  <a:rPr lang="sk-SK" sz="2000" dirty="0"/>
                  <a:t>Pohyb dopredu rýchlosťou x (mm/sek)</a:t>
                </a:r>
              </a:p>
              <a:p>
                <a:pPr lvl="2"/>
                <a:r>
                  <a:rPr lang="sk-SK" sz="2000" dirty="0"/>
                  <a:t>Pohyb po oblúku rýchlosťou x (mm/sek) a polomerom d (mm)</a:t>
                </a:r>
              </a:p>
            </p:txBody>
          </p:sp>
        </mc:Choice>
        <mc:Fallback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672DE03B-1C2E-4497-818E-03867A34C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3968"/>
                <a:ext cx="8596668" cy="4315713"/>
              </a:xfrm>
              <a:blipFill>
                <a:blip r:embed="rId2"/>
                <a:stretch>
                  <a:fillRect l="-284" t="-9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7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8C549-58A0-48F6-A3E7-C04DF17F67D6}"/>
                  </a:ext>
                </a:extLst>
              </p:cNvPr>
              <p:cNvSpPr txBox="1"/>
              <p:nvPr/>
            </p:nvSpPr>
            <p:spPr>
              <a:xfrm rot="19405285">
                <a:off x="3421026" y="3986212"/>
                <a:ext cx="150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8C549-58A0-48F6-A3E7-C04DF17F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5285">
                <a:off x="3421026" y="3986212"/>
                <a:ext cx="150682" cy="276999"/>
              </a:xfrm>
              <a:prstGeom prst="rect">
                <a:avLst/>
              </a:prstGeom>
              <a:blipFill>
                <a:blip r:embed="rId4"/>
                <a:stretch>
                  <a:fillRect l="-12500" t="-5769" r="-16667" b="-153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79E-55F2-4862-8A76-7F15F8B2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405579"/>
            <a:ext cx="8596668" cy="3880773"/>
          </a:xfrm>
        </p:spPr>
        <p:txBody>
          <a:bodyPr>
            <a:noAutofit/>
          </a:bodyPr>
          <a:lstStyle/>
          <a:p>
            <a:r>
              <a:rPr lang="sk-SK" sz="2400" dirty="0"/>
              <a:t>Dve možnosti riešenia</a:t>
            </a:r>
          </a:p>
          <a:p>
            <a:pPr lvl="1"/>
            <a:r>
              <a:rPr lang="sk-SK" sz="2400" dirty="0"/>
              <a:t>Samostatný regulátor natočenia a regulátor posunutia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Združený regulátor polohy 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Poznámka - Nikdy sa nesnažte polohovať robot na presnú hodnotu želanej veličiny, nepodarí sa vám to z dôvodu dynamiky robota a dopravného oneskorenia. A ak by vám aj robot tvrdil, že sa po množstve akčných zásahov na presnej hodnote nachádza, kvôli kumulatívnej chybe </a:t>
            </a:r>
            <a:r>
              <a:rPr lang="sk-SK" sz="2400" dirty="0" err="1"/>
              <a:t>odometrie</a:t>
            </a:r>
            <a:r>
              <a:rPr lang="sk-SK" sz="2400" dirty="0"/>
              <a:t> budete v skutočnosti niekde úplne inde.</a:t>
            </a:r>
          </a:p>
        </p:txBody>
      </p:sp>
    </p:spTree>
    <p:extLst>
      <p:ext uri="{BB962C8B-B14F-4D97-AF65-F5344CB8AC3E}">
        <p14:creationId xmlns:p14="http://schemas.microsoft.com/office/powerpoint/2010/main" val="143064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9490CB-5935-4958-963C-C90BE94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sz="3200" dirty="0"/>
              <a:t>Čo máme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Prejdenú vzdialenosť ľavého a pravého kolesa 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Natočenie robota α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Čo chceme dostať 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Pozíciu x, y a natočenie </a:t>
            </a:r>
            <a:r>
              <a:rPr lang="el-GR" sz="3200" dirty="0"/>
              <a:t>ϕ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60591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64D9B0D-604E-4E7A-822D-1A0B5E54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Pri získaní novej želanej polohy sa zráta ako sa má otočiť robot, aby smeroval na cieľ (rozdiel uhlov je regulačná odchýlka)</a:t>
            </a:r>
          </a:p>
          <a:p>
            <a:r>
              <a:rPr lang="sk-SK" sz="2400" dirty="0"/>
              <a:t>Po dosiahnutí želaného otočenia sa zráta o koľko sa má robot posunúť</a:t>
            </a:r>
          </a:p>
          <a:p>
            <a:r>
              <a:rPr lang="sk-SK" sz="2400" dirty="0"/>
              <a:t>Ak sa robot dostal do okolia želanej polohy, regulácia skončí, inak treba opakovať.</a:t>
            </a:r>
          </a:p>
        </p:txBody>
      </p:sp>
    </p:spTree>
    <p:extLst>
      <p:ext uri="{BB962C8B-B14F-4D97-AF65-F5344CB8AC3E}">
        <p14:creationId xmlns:p14="http://schemas.microsoft.com/office/powerpoint/2010/main" val="132566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773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478756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EE106-9416-4B05-AAFC-4B9B47CF9812}"/>
              </a:ext>
            </a:extLst>
          </p:cNvPr>
          <p:cNvSpPr txBox="1"/>
          <p:nvPr/>
        </p:nvSpPr>
        <p:spPr>
          <a:xfrm>
            <a:off x="8241643" y="2374084"/>
            <a:ext cx="2640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Otočenie o uhol </a:t>
            </a:r>
            <a:r>
              <a:rPr lang="el-GR" dirty="0"/>
              <a:t>α</a:t>
            </a:r>
            <a:endParaRPr lang="sk-SK" dirty="0"/>
          </a:p>
          <a:p>
            <a:r>
              <a:rPr lang="sk-SK" dirty="0"/>
              <a:t>Nedotočil sa presne </a:t>
            </a:r>
          </a:p>
          <a:p>
            <a:r>
              <a:rPr lang="sk-SK" dirty="0"/>
              <a:t>kvôli mŕtvemu pásmu p</a:t>
            </a:r>
            <a:r>
              <a:rPr lang="el-GR" dirty="0"/>
              <a:t>α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368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478756">
            <a:off x="3399428" y="436907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977276" y="45513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3566024"/>
            <a:ext cx="3607266" cy="187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8" y="2416129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Posunutie o vzdialenosť l</a:t>
            </a:r>
          </a:p>
          <a:p>
            <a:r>
              <a:rPr lang="sk-SK" dirty="0"/>
              <a:t>Neprešiel celú vzdialenosť, pretože </a:t>
            </a:r>
          </a:p>
          <a:p>
            <a:r>
              <a:rPr lang="sk-SK" dirty="0"/>
              <a:t>odchýlka uhla od cieľa presiahla</a:t>
            </a:r>
          </a:p>
          <a:p>
            <a:r>
              <a:rPr lang="sk-SK" dirty="0"/>
              <a:t>mŕtve pásmo p</a:t>
            </a:r>
            <a:r>
              <a:rPr lang="el-GR" dirty="0"/>
              <a:t>α</a:t>
            </a:r>
            <a:r>
              <a:rPr lang="sk-SK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11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441548">
            <a:off x="3399428" y="436907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977276" y="45513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4.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Otočenie na cieľ až po dosiahnutí mŕtveho pásma p</a:t>
            </a:r>
            <a:r>
              <a:rPr lang="el-GR" dirty="0"/>
              <a:t>α</a:t>
            </a:r>
            <a:r>
              <a:rPr lang="sk-SK" dirty="0"/>
              <a:t>1</a:t>
            </a:r>
          </a:p>
          <a:p>
            <a:r>
              <a:rPr lang="sk-SK" dirty="0"/>
              <a:t>(ale kvôli dynamike/oneskoreniu robot uhol k cieľu presiahol)</a:t>
            </a:r>
          </a:p>
        </p:txBody>
      </p:sp>
    </p:spTree>
    <p:extLst>
      <p:ext uri="{BB962C8B-B14F-4D97-AF65-F5344CB8AC3E}">
        <p14:creationId xmlns:p14="http://schemas.microsoft.com/office/powerpoint/2010/main" val="155845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441548">
            <a:off x="4599741" y="29216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Posunutie o vzdialenosť l</a:t>
            </a:r>
          </a:p>
          <a:p>
            <a:r>
              <a:rPr lang="sk-SK" dirty="0"/>
              <a:t>Neprešiel celú vzdialenosť, pretože odchýlka uhla od cieľa presiahla</a:t>
            </a:r>
          </a:p>
          <a:p>
            <a:r>
              <a:rPr lang="sk-SK" dirty="0"/>
              <a:t>mŕtve pásmo p</a:t>
            </a:r>
            <a:r>
              <a:rPr lang="el-GR" dirty="0"/>
              <a:t>α</a:t>
            </a:r>
            <a:r>
              <a:rPr lang="sk-SK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40822" y="320096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8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4299580">
            <a:off x="4599741" y="29216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6.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Otočenie na cieľ až po dosiahnutie mŕtveho pásma p</a:t>
            </a:r>
            <a:r>
              <a:rPr lang="el-GR" dirty="0"/>
              <a:t>α</a:t>
            </a:r>
            <a:r>
              <a:rPr lang="sk-SK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40822" y="320096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1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4299580">
            <a:off x="4909281" y="28313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7.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Robot došiel do okolia cieľa a zastal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35932" y="319257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51EB7E-E19A-40DE-8E0C-F029CBF2301C}"/>
              </a:ext>
            </a:extLst>
          </p:cNvPr>
          <p:cNvCxnSpPr/>
          <p:nvPr/>
        </p:nvCxnSpPr>
        <p:spPr>
          <a:xfrm flipV="1">
            <a:off x="4828292" y="3083055"/>
            <a:ext cx="362019" cy="10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2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/>
              <a:t>Poznámky</a:t>
            </a:r>
          </a:p>
          <a:p>
            <a:pPr lvl="1"/>
            <a:r>
              <a:rPr lang="sk-SK" sz="2400" dirty="0"/>
              <a:t>Ak bude mŕtve pásmo p</a:t>
            </a:r>
            <a:r>
              <a:rPr lang="el-GR" sz="2400" dirty="0"/>
              <a:t>α</a:t>
            </a:r>
            <a:r>
              <a:rPr lang="sk-SK" sz="2400" dirty="0"/>
              <a:t>1 príliš malé, robot bude pretáčať a bude sa musieť vracať</a:t>
            </a:r>
          </a:p>
          <a:p>
            <a:pPr lvl="1"/>
            <a:r>
              <a:rPr lang="sk-SK" sz="2400" dirty="0"/>
              <a:t>Ak bude mŕtve pásmo p</a:t>
            </a:r>
            <a:r>
              <a:rPr lang="el-GR" sz="2400" dirty="0"/>
              <a:t>α</a:t>
            </a:r>
            <a:r>
              <a:rPr lang="sk-SK" sz="2400" dirty="0"/>
              <a:t>1 príliš veľké, bude robot musieť často zastaviť a dotočiť sa na cieľ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Mŕtve pásmo p</a:t>
            </a:r>
            <a:r>
              <a:rPr lang="el-GR" sz="2400" dirty="0"/>
              <a:t>α</a:t>
            </a:r>
            <a:r>
              <a:rPr lang="sk-SK" sz="2400" dirty="0"/>
              <a:t>1 musí byť menšie ako p</a:t>
            </a:r>
            <a:r>
              <a:rPr lang="el-GR" sz="2400" dirty="0"/>
              <a:t>α</a:t>
            </a:r>
            <a:r>
              <a:rPr lang="sk-SK" sz="2400" dirty="0"/>
              <a:t>2</a:t>
            </a:r>
          </a:p>
          <a:p>
            <a:pPr lvl="1"/>
            <a:r>
              <a:rPr lang="sk-SK" sz="2400" dirty="0"/>
              <a:t>Rovnaké princípy platia aj pre mŕtve pásmo regulátora posunutia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354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400" dirty="0"/>
              <a:t>Súčasne sa ráta odchýlka smerovania robota od cieľa a jeho vzdialenosť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Odchýlka vzdialenosti sa premietne do </a:t>
            </a:r>
            <a:r>
              <a:rPr lang="sk-SK" sz="2400" dirty="0" err="1"/>
              <a:t>translačnej</a:t>
            </a:r>
            <a:r>
              <a:rPr lang="sk-SK" sz="2400" dirty="0"/>
              <a:t> rýchlosti </a:t>
            </a:r>
          </a:p>
          <a:p>
            <a:pPr lvl="1"/>
            <a:r>
              <a:rPr lang="sk-SK" sz="2400" dirty="0"/>
              <a:t>Odchýlka uhla sa premietne do polomeru oblúka, po ktorom má robot ísť</a:t>
            </a:r>
          </a:p>
        </p:txBody>
      </p:sp>
    </p:spTree>
    <p:extLst>
      <p:ext uri="{BB962C8B-B14F-4D97-AF65-F5344CB8AC3E}">
        <p14:creationId xmlns:p14="http://schemas.microsoft.com/office/powerpoint/2010/main" val="17567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99B6-46BE-4275-9B2A-CEE1807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robota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69B-6B7E-49E6-A5C4-A9ED805E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DA187-244F-4C79-8F57-2C99C1D5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37" y="1659310"/>
            <a:ext cx="6022970" cy="4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0768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5718A-4766-425F-B5D5-7309ADC8A05F}"/>
              </a:ext>
            </a:extLst>
          </p:cNvPr>
          <p:cNvCxnSpPr/>
          <p:nvPr/>
        </p:nvCxnSpPr>
        <p:spPr>
          <a:xfrm flipV="1">
            <a:off x="2038525" y="4999839"/>
            <a:ext cx="0" cy="453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6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369581">
            <a:off x="2174496" y="505463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739A3-FC44-4605-99E0-93DDF54B27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70510" y="4932727"/>
            <a:ext cx="320352" cy="427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010102">
            <a:off x="2357293" y="477964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4.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stCxn id="13" idx="2"/>
          </p:cNvCxnSpPr>
          <p:nvPr/>
        </p:nvCxnSpPr>
        <p:spPr>
          <a:xfrm>
            <a:off x="2575420" y="5092117"/>
            <a:ext cx="880844" cy="704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599136">
            <a:off x="2604386" y="452136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2492573" y="433916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2851967" y="4811087"/>
            <a:ext cx="1627754" cy="156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27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284351">
            <a:off x="3809005" y="3682517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839026" y="343668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6.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2436972" y="2418687"/>
            <a:ext cx="1627754" cy="156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21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775297">
            <a:off x="4527021" y="306472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257163" y="289186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7.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4759325" y="3354848"/>
            <a:ext cx="3562554" cy="34525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31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066620">
            <a:off x="4938056" y="2810316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931070" y="25700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8.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416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6581"/>
            <a:ext cx="9414623" cy="4424769"/>
          </a:xfrm>
        </p:spPr>
        <p:txBody>
          <a:bodyPr>
            <a:normAutofit lnSpcReduction="10000"/>
          </a:bodyPr>
          <a:lstStyle/>
          <a:p>
            <a:r>
              <a:rPr lang="sk-SK" sz="2600" dirty="0"/>
              <a:t>Poznámky</a:t>
            </a:r>
          </a:p>
          <a:p>
            <a:pPr lvl="1"/>
            <a:r>
              <a:rPr lang="sk-SK" sz="2600" dirty="0"/>
              <a:t>mŕtve pásmo je nutné len na polohu</a:t>
            </a:r>
          </a:p>
          <a:p>
            <a:pPr lvl="1"/>
            <a:endParaRPr lang="sk-SK" sz="2600" dirty="0"/>
          </a:p>
          <a:p>
            <a:pPr lvl="1"/>
            <a:r>
              <a:rPr lang="sk-SK" sz="2600" dirty="0"/>
              <a:t>Pri počiatočnom rozdiele uhlov väčšom ako 45° treba zohľadniť dynamické obmedzenia podvozku, keďže vám vyjde malý polomer a veľká rýchlosť </a:t>
            </a:r>
          </a:p>
          <a:p>
            <a:pPr lvl="2"/>
            <a:r>
              <a:rPr lang="sk-SK" sz="2600" dirty="0"/>
              <a:t>Buď musí byť </a:t>
            </a:r>
            <a:r>
              <a:rPr lang="sk-SK" sz="2600" dirty="0" err="1"/>
              <a:t>dopredná</a:t>
            </a:r>
            <a:r>
              <a:rPr lang="sk-SK" sz="2600" dirty="0"/>
              <a:t> rýchlosť nižšia (tak aby boli výsledné rýchlosti kolies v maximálnych rýchlostiach)</a:t>
            </a:r>
          </a:p>
          <a:p>
            <a:pPr lvl="2"/>
            <a:r>
              <a:rPr lang="sk-SK" sz="2600" dirty="0"/>
              <a:t>Alebo sa točiť na mieste až kým sa nedostanete do intervalu +-45 °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0760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poznámky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4183"/>
            <a:ext cx="9917961" cy="4924338"/>
          </a:xfrm>
        </p:spPr>
        <p:txBody>
          <a:bodyPr>
            <a:normAutofit/>
          </a:bodyPr>
          <a:lstStyle/>
          <a:p>
            <a:r>
              <a:rPr lang="sk-SK" sz="2400" dirty="0"/>
              <a:t>Samostatné regulátory sú ľahšie implementovateľné a </a:t>
            </a:r>
            <a:r>
              <a:rPr lang="sk-SK" sz="2400" dirty="0" err="1"/>
              <a:t>odladiteľné</a:t>
            </a:r>
            <a:r>
              <a:rPr lang="sk-SK" sz="2400" dirty="0"/>
              <a:t> </a:t>
            </a:r>
          </a:p>
          <a:p>
            <a:r>
              <a:rPr lang="sk-SK" sz="2400" dirty="0"/>
              <a:t>Združený regulátor zlepšuje presnosť </a:t>
            </a:r>
            <a:r>
              <a:rPr lang="sk-SK" sz="2400" dirty="0" err="1"/>
              <a:t>odometrie</a:t>
            </a:r>
            <a:r>
              <a:rPr lang="sk-SK" sz="2400" dirty="0"/>
              <a:t> (menej rozbehov a brzdení = menej prešmykov)</a:t>
            </a:r>
          </a:p>
          <a:p>
            <a:endParaRPr lang="sk-SK" sz="2400" dirty="0"/>
          </a:p>
          <a:p>
            <a:r>
              <a:rPr lang="sk-SK" sz="2400" dirty="0"/>
              <a:t>P-regulátor dosahuje najlepší pomer presnosť/náročnosť implementácie</a:t>
            </a:r>
          </a:p>
          <a:p>
            <a:r>
              <a:rPr lang="sk-SK" sz="2400" dirty="0"/>
              <a:t>PID-regulátor dosahuje najlepší pomer presnosť/maximálna rýchlosť robota</a:t>
            </a:r>
          </a:p>
          <a:p>
            <a:r>
              <a:rPr lang="sk-SK" sz="2400" dirty="0"/>
              <a:t>P regulátor s rozbehom po rampe má najlepší pomer náročnosť implementácie/maximálna rýchlosť robota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65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23276B-9B67-4849-A42A-A6C8DD3864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5D917FB-EEDE-442A-8C10-667B9801F49E}"/>
              </a:ext>
            </a:extLst>
          </p:cNvPr>
          <p:cNvSpPr/>
          <p:nvPr/>
        </p:nvSpPr>
        <p:spPr>
          <a:xfrm>
            <a:off x="2408536" y="4992927"/>
            <a:ext cx="569556" cy="90305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B47286-385C-4309-94E6-6ADF75BC9EA7}"/>
                  </a:ext>
                </a:extLst>
              </p:cNvPr>
              <p:cNvSpPr/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B47286-385C-4309-94E6-6ADF75BC9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2531AD-CC67-46C7-97A1-C1E389F530DA}"/>
                  </a:ext>
                </a:extLst>
              </p:cNvPr>
              <p:cNvSpPr/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2531AD-CC67-46C7-97A1-C1E389F5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F7414B-D7BE-4AE7-A4C2-7BE704A91F0E}"/>
                  </a:ext>
                </a:extLst>
              </p:cNvPr>
              <p:cNvSpPr/>
              <p:nvPr/>
            </p:nvSpPr>
            <p:spPr>
              <a:xfrm>
                <a:off x="7811959" y="3643778"/>
                <a:ext cx="1765675" cy="907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F7414B-D7BE-4AE7-A4C2-7BE704A91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59" y="3643778"/>
                <a:ext cx="1765675" cy="9075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61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poznámky k implementácii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685"/>
            <a:ext cx="9204897" cy="4581678"/>
          </a:xfrm>
        </p:spPr>
        <p:txBody>
          <a:bodyPr>
            <a:normAutofit/>
          </a:bodyPr>
          <a:lstStyle/>
          <a:p>
            <a:r>
              <a:rPr lang="sk-SK" sz="2400" dirty="0"/>
              <a:t>Nikdy neimplementujte regulátor ako nezastaviteľnú slučku – želaná poloha môže byť nedosiahnuteľná (informáciu o nedosiahnuteľnosti získate až počas regulácie)</a:t>
            </a:r>
          </a:p>
          <a:p>
            <a:endParaRPr lang="sk-SK" sz="2400" dirty="0"/>
          </a:p>
          <a:p>
            <a:r>
              <a:rPr lang="sk-SK" sz="2400" dirty="0"/>
              <a:t>Ak si chcete zjednodušiť prácu na ďalších úlohách odporúčam implementovať želanú polohu ako dynamické pole </a:t>
            </a:r>
            <a:r>
              <a:rPr lang="sk-SK" sz="2400" dirty="0" err="1"/>
              <a:t>fifo</a:t>
            </a:r>
            <a:r>
              <a:rPr lang="sk-SK" sz="2400" dirty="0"/>
              <a:t> s možnosťou vkladať želané polohy aj do stredu poľa. (po dosiahnutí polohy sa poloha vyhodí zo zásobníka a robot automaticky ide na ďalšiu v poradí)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8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23276B-9B67-4849-A42A-A6C8DD3864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D0C5C23-A55C-419B-8528-3DC9A2870B13}"/>
              </a:ext>
            </a:extLst>
          </p:cNvPr>
          <p:cNvSpPr/>
          <p:nvPr/>
        </p:nvSpPr>
        <p:spPr>
          <a:xfrm>
            <a:off x="2408536" y="4992927"/>
            <a:ext cx="569556" cy="90305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970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9701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360490" y="3923830"/>
                <a:ext cx="19020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0490" y="3923830"/>
                <a:ext cx="19020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65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4D433-1C44-4C1A-9DDB-FC2D7C0BA390}"/>
              </a:ext>
            </a:extLst>
          </p:cNvPr>
          <p:cNvSpPr txBox="1"/>
          <p:nvPr/>
        </p:nvSpPr>
        <p:spPr>
          <a:xfrm>
            <a:off x="1442566" y="1690688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Predchádzajúci princíp :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EE96FC7-3F9F-4388-A48B-F5510991924A}"/>
              </a:ext>
            </a:extLst>
          </p:cNvPr>
          <p:cNvSpPr/>
          <p:nvPr/>
        </p:nvSpPr>
        <p:spPr>
          <a:xfrm rot="3185048">
            <a:off x="6709796" y="1379887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1E54E-80AE-4190-A2AD-55226719CC6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38525" y="1667176"/>
            <a:ext cx="4885339" cy="37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6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1374C0-EA73-4FB2-858F-3C28E90478D4}"/>
              </a:ext>
            </a:extLst>
          </p:cNvPr>
          <p:cNvCxnSpPr>
            <a:cxnSpLocks/>
          </p:cNvCxnSpPr>
          <p:nvPr/>
        </p:nvCxnSpPr>
        <p:spPr>
          <a:xfrm>
            <a:off x="4773336" y="4018327"/>
            <a:ext cx="2424418" cy="94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A5F13D-6816-4C73-968A-0FFE158F902C}"/>
              </a:ext>
            </a:extLst>
          </p:cNvPr>
          <p:cNvCxnSpPr>
            <a:cxnSpLocks/>
          </p:cNvCxnSpPr>
          <p:nvPr/>
        </p:nvCxnSpPr>
        <p:spPr>
          <a:xfrm flipH="1">
            <a:off x="4833183" y="2583809"/>
            <a:ext cx="2280681" cy="135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C20931-8273-42B9-B366-D3624B7C5484}"/>
              </a:ext>
            </a:extLst>
          </p:cNvPr>
          <p:cNvSpPr/>
          <p:nvPr/>
        </p:nvSpPr>
        <p:spPr>
          <a:xfrm>
            <a:off x="7122253" y="2583809"/>
            <a:ext cx="2726420" cy="2399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D2B688-6CA5-48B7-BBB7-8F396FF43DDC}"/>
              </a:ext>
            </a:extLst>
          </p:cNvPr>
          <p:cNvCxnSpPr/>
          <p:nvPr/>
        </p:nvCxnSpPr>
        <p:spPr>
          <a:xfrm flipV="1">
            <a:off x="7633982" y="4530055"/>
            <a:ext cx="419449" cy="4362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8564A7-3377-4A1A-A421-7FB1A0D0B021}"/>
              </a:ext>
            </a:extLst>
          </p:cNvPr>
          <p:cNvCxnSpPr/>
          <p:nvPr/>
        </p:nvCxnSpPr>
        <p:spPr>
          <a:xfrm flipV="1">
            <a:off x="8061820" y="3942826"/>
            <a:ext cx="304020" cy="5697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B0A1D5-280D-4672-AA32-A513FDA17D57}"/>
              </a:ext>
            </a:extLst>
          </p:cNvPr>
          <p:cNvCxnSpPr/>
          <p:nvPr/>
        </p:nvCxnSpPr>
        <p:spPr>
          <a:xfrm flipV="1">
            <a:off x="8374229" y="3199674"/>
            <a:ext cx="249145" cy="7431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CDB059-A8A9-4908-B4C4-7A38D3264769}"/>
              </a:ext>
            </a:extLst>
          </p:cNvPr>
          <p:cNvCxnSpPr/>
          <p:nvPr/>
        </p:nvCxnSpPr>
        <p:spPr>
          <a:xfrm flipV="1">
            <a:off x="8631763" y="2583809"/>
            <a:ext cx="106105" cy="61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A18A19-8F9C-4999-9C0D-EEAC2B748113}"/>
              </a:ext>
            </a:extLst>
          </p:cNvPr>
          <p:cNvCxnSpPr/>
          <p:nvPr/>
        </p:nvCxnSpPr>
        <p:spPr>
          <a:xfrm>
            <a:off x="8061820" y="4512558"/>
            <a:ext cx="68443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94F18C-B7D1-489C-868A-35C2B85C00EC}"/>
              </a:ext>
            </a:extLst>
          </p:cNvPr>
          <p:cNvCxnSpPr/>
          <p:nvPr/>
        </p:nvCxnSpPr>
        <p:spPr>
          <a:xfrm flipV="1">
            <a:off x="8053431" y="3884103"/>
            <a:ext cx="0" cy="6459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7BAC81BE-C175-401A-9AE5-640A7F7523C5}"/>
              </a:ext>
            </a:extLst>
          </p:cNvPr>
          <p:cNvSpPr/>
          <p:nvPr/>
        </p:nvSpPr>
        <p:spPr>
          <a:xfrm>
            <a:off x="7810166" y="4169333"/>
            <a:ext cx="821598" cy="645951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74B414-4753-4AE6-AAAB-3320443689E4}"/>
                  </a:ext>
                </a:extLst>
              </p:cNvPr>
              <p:cNvSpPr/>
              <p:nvPr/>
            </p:nvSpPr>
            <p:spPr>
              <a:xfrm>
                <a:off x="8045043" y="4069380"/>
                <a:ext cx="662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74B414-4753-4AE6-AAAB-33204436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43" y="4069380"/>
                <a:ext cx="66248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418931-C51D-4C50-9592-FA672BEA4730}"/>
                  </a:ext>
                </a:extLst>
              </p:cNvPr>
              <p:cNvSpPr/>
              <p:nvPr/>
            </p:nvSpPr>
            <p:spPr>
              <a:xfrm rot="18423542">
                <a:off x="7759364" y="3896911"/>
                <a:ext cx="488853" cy="526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418931-C51D-4C50-9592-FA672BEA4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23542">
                <a:off x="7759364" y="3896911"/>
                <a:ext cx="488853" cy="5266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94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1926140" y="5785243"/>
                <a:ext cx="296234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40" y="5785243"/>
                <a:ext cx="2962349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-283240" y="3798713"/>
                <a:ext cx="3014459" cy="892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83240" y="3798713"/>
                <a:ext cx="3014459" cy="892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09FBF2-DB65-4A74-B5E7-2D29EC621C3A}"/>
                  </a:ext>
                </a:extLst>
              </p:cNvPr>
              <p:cNvSpPr/>
              <p:nvPr/>
            </p:nvSpPr>
            <p:spPr>
              <a:xfrm>
                <a:off x="6491149" y="3508865"/>
                <a:ext cx="205780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09FBF2-DB65-4A74-B5E7-2D29EC621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49" y="3508865"/>
                <a:ext cx="2057806" cy="113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1063</Words>
  <Application>Microsoft Office PowerPoint</Application>
  <PresentationFormat>Widescreen</PresentationFormat>
  <Paragraphs>258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Trebuchet MS</vt:lpstr>
      <vt:lpstr>Wingdings 3</vt:lpstr>
      <vt:lpstr>Facet</vt:lpstr>
      <vt:lpstr>RMR úloha 1</vt:lpstr>
      <vt:lpstr>Lokalizácia –princíp odometrie</vt:lpstr>
      <vt:lpstr>Model robota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 nedostatky a „riešenia“</vt:lpstr>
      <vt:lpstr>Lokalizácia – nedostatky a „riešenia“</vt:lpstr>
      <vt:lpstr>Lokalizácia – nedostatky a „riešenia“</vt:lpstr>
      <vt:lpstr>Lokalizácia – nedostatky a „riešenia“</vt:lpstr>
      <vt:lpstr>Lokalizácia – nedostatky a „riešenia“</vt:lpstr>
      <vt:lpstr>Odometria – poznámky k implementácii</vt:lpstr>
      <vt:lpstr>Polohovanie </vt:lpstr>
      <vt:lpstr>Polohovanie </vt:lpstr>
      <vt:lpstr>Polohovanie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poznámky</vt:lpstr>
      <vt:lpstr>Polohovanie - poznámky k implementácii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úloha 1</dc:title>
  <dc:creator>martinko</dc:creator>
  <cp:lastModifiedBy>martinko</cp:lastModifiedBy>
  <cp:revision>24</cp:revision>
  <dcterms:created xsi:type="dcterms:W3CDTF">2019-02-07T10:12:18Z</dcterms:created>
  <dcterms:modified xsi:type="dcterms:W3CDTF">2019-02-07T15:41:43Z</dcterms:modified>
</cp:coreProperties>
</file>