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55"/>
  </p:notesMasterIdLst>
  <p:sldIdLst>
    <p:sldId id="263" r:id="rId2"/>
    <p:sldId id="317" r:id="rId3"/>
    <p:sldId id="268" r:id="rId4"/>
    <p:sldId id="270" r:id="rId5"/>
    <p:sldId id="271" r:id="rId6"/>
    <p:sldId id="273" r:id="rId7"/>
    <p:sldId id="274" r:id="rId8"/>
    <p:sldId id="318" r:id="rId9"/>
    <p:sldId id="319" r:id="rId10"/>
    <p:sldId id="320" r:id="rId11"/>
    <p:sldId id="279" r:id="rId12"/>
    <p:sldId id="269" r:id="rId13"/>
    <p:sldId id="280" r:id="rId14"/>
    <p:sldId id="281" r:id="rId15"/>
    <p:sldId id="282" r:id="rId16"/>
    <p:sldId id="283" r:id="rId17"/>
    <p:sldId id="284" r:id="rId18"/>
    <p:sldId id="285" r:id="rId19"/>
    <p:sldId id="286" r:id="rId20"/>
    <p:sldId id="287" r:id="rId21"/>
    <p:sldId id="288" r:id="rId22"/>
    <p:sldId id="289" r:id="rId23"/>
    <p:sldId id="290" r:id="rId24"/>
    <p:sldId id="321" r:id="rId25"/>
    <p:sldId id="322" r:id="rId26"/>
    <p:sldId id="291" r:id="rId27"/>
    <p:sldId id="292" r:id="rId28"/>
    <p:sldId id="293" r:id="rId29"/>
    <p:sldId id="294" r:id="rId30"/>
    <p:sldId id="296" r:id="rId31"/>
    <p:sldId id="297" r:id="rId32"/>
    <p:sldId id="298" r:id="rId33"/>
    <p:sldId id="299" r:id="rId34"/>
    <p:sldId id="323" r:id="rId35"/>
    <p:sldId id="324" r:id="rId36"/>
    <p:sldId id="300" r:id="rId37"/>
    <p:sldId id="301" r:id="rId38"/>
    <p:sldId id="302" r:id="rId39"/>
    <p:sldId id="325" r:id="rId40"/>
    <p:sldId id="304" r:id="rId41"/>
    <p:sldId id="326" r:id="rId42"/>
    <p:sldId id="305" r:id="rId43"/>
    <p:sldId id="306" r:id="rId44"/>
    <p:sldId id="309" r:id="rId45"/>
    <p:sldId id="310" r:id="rId46"/>
    <p:sldId id="327" r:id="rId47"/>
    <p:sldId id="311" r:id="rId48"/>
    <p:sldId id="312" r:id="rId49"/>
    <p:sldId id="313" r:id="rId50"/>
    <p:sldId id="314" r:id="rId51"/>
    <p:sldId id="308" r:id="rId52"/>
    <p:sldId id="315" r:id="rId53"/>
    <p:sldId id="31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inik Dano" initials="DD" lastIdx="1" clrIdx="0">
    <p:extLst>
      <p:ext uri="{19B8F6BF-5375-455C-9EA6-DF929625EA0E}">
        <p15:presenceInfo xmlns:p15="http://schemas.microsoft.com/office/powerpoint/2012/main" userId="296b85fa6df4e4b3" providerId="Windows Live"/>
      </p:ext>
    </p:extLst>
  </p:cmAuthor>
  <p:cmAuthor id="2" name="Martin Dodek" initials="MD" lastIdx="17" clrIdx="1">
    <p:extLst>
      <p:ext uri="{19B8F6BF-5375-455C-9EA6-DF929625EA0E}">
        <p15:presenceInfo xmlns:p15="http://schemas.microsoft.com/office/powerpoint/2012/main" userId="Martin Dod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5C99"/>
    <a:srgbClr val="0039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634"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20T20:03:25.697" idx="13">
    <p:pos x="342" y="680"/>
    <p:text>Velmi užitočné by bolo ešte ukázať spúšťanie po sekciách (run section)... keď oddelíš kód dvomi percentami %%</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9-04-20T13:36:50.547" idx="11">
    <p:pos x="10" y="10"/>
    <p:text>Ak by si mohol ukázať ako sa pracuje so Subsystémamy.... ja osobne to používam stále...... napríklad sprav subsystém že PID regulátor... výstup bude U a vstup E</p:text>
    <p:extLst mod="1">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9-04-20T13:36:28.083" idx="10">
    <p:pos x="10" y="10"/>
    <p:text>Pekné</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4-20T13:32:43.261" idx="7">
    <p:pos x="10" y="10"/>
    <p:text>Toto už je dôležité ... toto nechaj</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4-20T13:17:10.815" idx="1">
    <p:pos x="10" y="10"/>
    <p:text>Dôležitou funkciou na ktorú si zabudol je  polyval (vysledok po dosadení čísla za x) a funkcia poly (vytvorí polynóm z jeho koreňov) velmi dôležité pri prenosových funkciách</p:text>
    <p:extLst>
      <p:ext uri="{C676402C-5697-4E1C-873F-D02D1690AC5C}">
        <p15:threadingInfo xmlns:p15="http://schemas.microsoft.com/office/powerpoint/2012/main" timeZoneBias="-120"/>
      </p:ext>
    </p:extLst>
  </p:cm>
  <p:cm authorId="2" dt="2019-04-20T13:33:11.003" idx="8">
    <p:pos x="146" y="146"/>
    <p:text>Tento slajd je dosť dôležitý</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04-20T13:17:52.964" idx="2">
    <p:pos x="10" y="10"/>
    <p:text>Využívajú sa často hlavne conv a deconv... pridaj nejaký pár riadkový Matlabovský príklad s konkrétnymi čislami a výsledkom .... vyslovene aby to nebolo tak abstraktné a aby  si aj vyplnil priestor (podobne ako v predchadzajucom slajde)</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4-20T20:17:41.137" idx="14">
    <p:pos x="10" y="10"/>
    <p:text>Skús o tých grafoch to zmestiť do max 3 slajdov... nie je to totiž až tak podstatné</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04-20T13:22:46.076" idx="3">
    <p:pos x="10" y="10"/>
    <p:text>Ešte zmena hrúbky čiary  LineWidth -2 aby mohli dať čitatelné grafy do zadaní</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04-20T13:33:47.124" idx="9">
    <p:pos x="10" y="10"/>
    <p:text>Tuto by som ťa poprosil ukázať ako sa grafy (figures) dajú exportovať... je to dosť dôležité.. pretože počas štúdia budú robiť veľa zadaní do Wordu... ukáž tu ako sa dá graf exportovať vo vektorovej podobe (nie jpg.) priamo do wordu</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04-20T20:29:14.542" idx="16">
    <p:pos x="3861" y="1655"/>
    <p:text>Tu by bolo super ak by si dal mini príklad... čo je algebraická slučka a aká schéma je nespustiteľná...</p:text>
    <p:extLst mod="1">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9-04-20T13:37:47.241" idx="12">
    <p:pos x="10" y="10"/>
    <p:text>Čo je veľmi dôležité... tak ako sa dá nastaviť konštatntá perióda vzorkovania simulácie.... to budú robiť na každom predmete....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928E4-7EAA-45AD-975D-100210207737}" type="datetimeFigureOut">
              <a:rPr lang="sk-SK" smtClean="0"/>
              <a:t>29. 05. 2019</a:t>
            </a:fld>
            <a:endParaRPr lang="sk-S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86D71-44CD-485E-BF93-B1D1DC141533}" type="slidenum">
              <a:rPr lang="sk-SK" smtClean="0"/>
              <a:t>‹#›</a:t>
            </a:fld>
            <a:endParaRPr lang="sk-SK"/>
          </a:p>
        </p:txBody>
      </p:sp>
    </p:spTree>
    <p:extLst>
      <p:ext uri="{BB962C8B-B14F-4D97-AF65-F5344CB8AC3E}">
        <p14:creationId xmlns:p14="http://schemas.microsoft.com/office/powerpoint/2010/main" val="132787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822960" y="1078568"/>
            <a:ext cx="7543800" cy="3388051"/>
          </a:xfrm>
        </p:spPr>
        <p:txBody>
          <a:bodyPr anchor="b">
            <a:normAutofit/>
          </a:bodyPr>
          <a:lstStyle>
            <a:lvl1pPr algn="l">
              <a:lnSpc>
                <a:spcPct val="85000"/>
              </a:lnSpc>
              <a:defRPr sz="3600" spc="-50" baseline="0">
                <a:solidFill>
                  <a:schemeClr val="tx1">
                    <a:lumMod val="85000"/>
                    <a:lumOff val="15000"/>
                  </a:schemeClr>
                </a:solidFill>
              </a:defRPr>
            </a:lvl1pPr>
          </a:lstStyle>
          <a:p>
            <a:r>
              <a:rPr lang="en-US" dirty="0" err="1"/>
              <a:t>Obsah</a:t>
            </a:r>
            <a:r>
              <a:rPr lang="en-US" dirty="0"/>
              <a:t> </a:t>
            </a:r>
            <a:r>
              <a:rPr lang="en-US" dirty="0" err="1"/>
              <a:t>prednasky</a:t>
            </a:r>
            <a:r>
              <a:rPr lang="en-US" dirty="0"/>
              <a:t> 1</a:t>
            </a:r>
            <a:br>
              <a:rPr lang="en-US" dirty="0"/>
            </a:br>
            <a:r>
              <a:rPr lang="en-US" dirty="0" err="1"/>
              <a:t>Obsah</a:t>
            </a:r>
            <a:r>
              <a:rPr lang="en-US" dirty="0"/>
              <a:t> </a:t>
            </a:r>
            <a:r>
              <a:rPr lang="en-US" dirty="0" err="1"/>
              <a:t>prednasky</a:t>
            </a:r>
            <a:r>
              <a:rPr lang="en-US" dirty="0"/>
              <a:t> 2</a:t>
            </a:r>
            <a:br>
              <a:rPr lang="en-US" dirty="0"/>
            </a:br>
            <a:r>
              <a:rPr lang="en-US" dirty="0" err="1"/>
              <a:t>Obsah</a:t>
            </a:r>
            <a:r>
              <a:rPr lang="en-US" dirty="0"/>
              <a:t> 3…</a:t>
            </a:r>
          </a:p>
        </p:txBody>
      </p:sp>
      <p:sp>
        <p:nvSpPr>
          <p:cNvPr id="3" name="Subtitle 2"/>
          <p:cNvSpPr>
            <a:spLocks noGrp="1"/>
          </p:cNvSpPr>
          <p:nvPr>
            <p:ph type="subTitle" idx="1" hasCustomPrompt="1"/>
          </p:nvPr>
        </p:nvSpPr>
        <p:spPr>
          <a:xfrm>
            <a:off x="822960" y="4715793"/>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err="1"/>
              <a:t>Nazov</a:t>
            </a:r>
            <a:r>
              <a:rPr lang="en-US" dirty="0"/>
              <a:t> </a:t>
            </a:r>
            <a:r>
              <a:rPr lang="en-US" dirty="0" err="1"/>
              <a:t>predmetu</a:t>
            </a:r>
            <a:endParaRPr lang="en-US" dirty="0"/>
          </a:p>
          <a:p>
            <a:r>
              <a:rPr lang="en-US" dirty="0"/>
              <a:t>Meno </a:t>
            </a:r>
            <a:r>
              <a:rPr lang="en-US" dirty="0" err="1"/>
              <a:t>prednasajuceho</a:t>
            </a:r>
            <a:endParaRPr lang="en-US" dirty="0"/>
          </a:p>
        </p:txBody>
      </p:sp>
      <p:sp>
        <p:nvSpPr>
          <p:cNvPr id="4" name="Date Placeholder 3"/>
          <p:cNvSpPr>
            <a:spLocks noGrp="1"/>
          </p:cNvSpPr>
          <p:nvPr>
            <p:ph type="dt" sz="half" idx="10"/>
          </p:nvPr>
        </p:nvSpPr>
        <p:spPr/>
        <p:txBody>
          <a:bodyPr/>
          <a:lstStyle/>
          <a:p>
            <a:fld id="{B1F4BD78-2EC2-485B-A16B-A2D870866C74}" type="datetimeFigureOut">
              <a:rPr lang="sk-SK" smtClean="0"/>
              <a:t>29. 05. 2019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2CE0A9E-4C9D-425D-BD50-EC03164F3C1C}" type="slidenum">
              <a:rPr lang="sk-SK" smtClean="0"/>
              <a:t>‹#›</a:t>
            </a:fld>
            <a:endParaRPr lang="sk-SK"/>
          </a:p>
        </p:txBody>
      </p:sp>
      <p:cxnSp>
        <p:nvCxnSpPr>
          <p:cNvPr id="9" name="Straight Connector 8"/>
          <p:cNvCxnSpPr/>
          <p:nvPr/>
        </p:nvCxnSpPr>
        <p:spPr>
          <a:xfrm>
            <a:off x="867501" y="4595321"/>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Obrázok 10">
            <a:extLst>
              <a:ext uri="{FF2B5EF4-FFF2-40B4-BE49-F238E27FC236}">
                <a16:creationId xmlns:a16="http://schemas.microsoft.com/office/drawing/2014/main" id="{D575F8E8-6CC8-49FD-8010-88908C002C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386" y="214894"/>
            <a:ext cx="1707028" cy="863675"/>
          </a:xfrm>
          <a:prstGeom prst="rect">
            <a:avLst/>
          </a:prstGeom>
        </p:spPr>
      </p:pic>
      <p:pic>
        <p:nvPicPr>
          <p:cNvPr id="13" name="Obrázok 12">
            <a:extLst>
              <a:ext uri="{FF2B5EF4-FFF2-40B4-BE49-F238E27FC236}">
                <a16:creationId xmlns:a16="http://schemas.microsoft.com/office/drawing/2014/main" id="{E0A78DBF-D0B2-42A5-9F1D-0CAC637C7D2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48" r="34625"/>
          <a:stretch/>
        </p:blipFill>
        <p:spPr>
          <a:xfrm>
            <a:off x="6783353" y="6615"/>
            <a:ext cx="2268000" cy="1280231"/>
          </a:xfrm>
          <a:prstGeom prst="rect">
            <a:avLst/>
          </a:prstGeom>
        </p:spPr>
      </p:pic>
    </p:spTree>
    <p:extLst>
      <p:ext uri="{BB962C8B-B14F-4D97-AF65-F5344CB8AC3E}">
        <p14:creationId xmlns:p14="http://schemas.microsoft.com/office/powerpoint/2010/main" val="21847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128001" cy="885825"/>
          </a:xfrm>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Date Placeholder 3"/>
          <p:cNvSpPr>
            <a:spLocks noGrp="1"/>
          </p:cNvSpPr>
          <p:nvPr>
            <p:ph type="dt" sz="half" idx="10"/>
          </p:nvPr>
        </p:nvSpPr>
        <p:spPr/>
        <p:txBody>
          <a:bodyPr/>
          <a:lstStyle/>
          <a:p>
            <a:fld id="{B1F4BD78-2EC2-485B-A16B-A2D870866C74}" type="datetimeFigureOut">
              <a:rPr lang="sk-SK" smtClean="0"/>
              <a:t>29. 05. 2019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372950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sk-SK"/>
              <a:t>Kliknutím upravte štýl predlohy nadpisu</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B1F4BD78-2EC2-485B-A16B-A2D870866C74}" type="datetimeFigureOut">
              <a:rPr lang="sk-SK" smtClean="0"/>
              <a:t>29. 05. 2019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2CE0A9E-4C9D-425D-BD50-EC03164F3C1C}" type="slidenum">
              <a:rPr lang="sk-SK" smtClean="0"/>
              <a:t>‹#›</a:t>
            </a:fld>
            <a:endParaRPr lang="sk-SK"/>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92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a:xfrm>
            <a:off x="0" y="1"/>
            <a:ext cx="9144000" cy="988904"/>
          </a:xfrm>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342900" y="1092200"/>
            <a:ext cx="4183380" cy="4776894"/>
          </a:xfrm>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Content Placeholder 3"/>
          <p:cNvSpPr>
            <a:spLocks noGrp="1"/>
          </p:cNvSpPr>
          <p:nvPr>
            <p:ph sz="half" idx="2"/>
          </p:nvPr>
        </p:nvSpPr>
        <p:spPr>
          <a:xfrm>
            <a:off x="4663440" y="1092200"/>
            <a:ext cx="4183380" cy="4776895"/>
          </a:xfrm>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5" name="Date Placeholder 4"/>
          <p:cNvSpPr>
            <a:spLocks noGrp="1"/>
          </p:cNvSpPr>
          <p:nvPr>
            <p:ph type="dt" sz="half" idx="10"/>
          </p:nvPr>
        </p:nvSpPr>
        <p:spPr/>
        <p:txBody>
          <a:bodyPr/>
          <a:lstStyle/>
          <a:p>
            <a:fld id="{B1F4BD78-2EC2-485B-A16B-A2D870866C74}" type="datetimeFigureOut">
              <a:rPr lang="sk-SK" smtClean="0"/>
              <a:t>29. 05. 2019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153969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a:xfrm>
            <a:off x="0" y="1"/>
            <a:ext cx="9144000" cy="988906"/>
          </a:xfrm>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381000" y="1109770"/>
            <a:ext cx="419100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dirty="0"/>
              <a:t>Kliknite sem a upravte štýly predlohy textu</a:t>
            </a:r>
          </a:p>
        </p:txBody>
      </p:sp>
      <p:sp>
        <p:nvSpPr>
          <p:cNvPr id="4" name="Content Placeholder 3"/>
          <p:cNvSpPr>
            <a:spLocks noGrp="1"/>
          </p:cNvSpPr>
          <p:nvPr>
            <p:ph sz="half" idx="2"/>
          </p:nvPr>
        </p:nvSpPr>
        <p:spPr>
          <a:xfrm>
            <a:off x="381000" y="1976019"/>
            <a:ext cx="4145280" cy="3893075"/>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4663440" y="1114322"/>
            <a:ext cx="419100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dirty="0"/>
              <a:t>Kliknite sem a upravte štýly predlohy textu</a:t>
            </a:r>
          </a:p>
        </p:txBody>
      </p:sp>
      <p:sp>
        <p:nvSpPr>
          <p:cNvPr id="6" name="Content Placeholder 5"/>
          <p:cNvSpPr>
            <a:spLocks noGrp="1"/>
          </p:cNvSpPr>
          <p:nvPr>
            <p:ph sz="quarter" idx="4"/>
          </p:nvPr>
        </p:nvSpPr>
        <p:spPr>
          <a:xfrm>
            <a:off x="4663440" y="1976019"/>
            <a:ext cx="4191000" cy="3893075"/>
          </a:xfrm>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7" name="Date Placeholder 6"/>
          <p:cNvSpPr>
            <a:spLocks noGrp="1"/>
          </p:cNvSpPr>
          <p:nvPr>
            <p:ph type="dt" sz="half" idx="10"/>
          </p:nvPr>
        </p:nvSpPr>
        <p:spPr/>
        <p:txBody>
          <a:bodyPr/>
          <a:lstStyle/>
          <a:p>
            <a:fld id="{B1F4BD78-2EC2-485B-A16B-A2D870866C74}" type="datetimeFigureOut">
              <a:rPr lang="sk-SK" smtClean="0"/>
              <a:t>29. 05. 2019</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254756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B1F4BD78-2EC2-485B-A16B-A2D870866C74}" type="datetimeFigureOut">
              <a:rPr lang="sk-SK" smtClean="0"/>
              <a:t>29. 05. 2019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237691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F4BD78-2EC2-485B-A16B-A2D870866C74}" type="datetimeFigureOut">
              <a:rPr lang="sk-SK" smtClean="0"/>
              <a:t>29. 05. 2019</a:t>
            </a:fld>
            <a:endParaRPr lang="sk-S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sk-SK"/>
          </a:p>
        </p:txBody>
      </p:sp>
      <p:sp>
        <p:nvSpPr>
          <p:cNvPr id="9" name="Slide Number Placeholder 8"/>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1508685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sk-SK"/>
              <a:t>Kliknutím upravte štýl predlohy nadpisu</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1F4BD78-2EC2-485B-A16B-A2D870866C74}" type="datetimeFigureOut">
              <a:rPr lang="sk-SK" smtClean="0"/>
              <a:t>29. 05. 2019</a:t>
            </a:fld>
            <a:endParaRPr lang="sk-SK"/>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sk-S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CE0A9E-4C9D-425D-BD50-EC03164F3C1C}" type="slidenum">
              <a:rPr lang="sk-SK" smtClean="0"/>
              <a:t>‹#›</a:t>
            </a:fld>
            <a:endParaRPr lang="sk-SK"/>
          </a:p>
        </p:txBody>
      </p:sp>
    </p:spTree>
    <p:extLst>
      <p:ext uri="{BB962C8B-B14F-4D97-AF65-F5344CB8AC3E}">
        <p14:creationId xmlns:p14="http://schemas.microsoft.com/office/powerpoint/2010/main" val="411480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B1F4BD78-2EC2-485B-A16B-A2D870866C74}" type="datetimeFigureOut">
              <a:rPr lang="sk-SK" smtClean="0"/>
              <a:t>29. 05. 2019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22054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1469"/>
            <a:ext cx="9144000" cy="92437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22907"/>
            <a:ext cx="9144001" cy="65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 y="0"/>
            <a:ext cx="9039225" cy="885825"/>
          </a:xfrm>
          <a:prstGeom prst="rect">
            <a:avLst/>
          </a:prstGeom>
        </p:spPr>
        <p:txBody>
          <a:bodyPr vert="horz" lIns="91440" tIns="45720" rIns="91440" bIns="45720" rtlCol="0" anchor="t">
            <a:normAutofit/>
          </a:bodyPr>
          <a:lstStyle/>
          <a:p>
            <a:r>
              <a:rPr lang="en-US" dirty="0" err="1"/>
              <a:t>Tema</a:t>
            </a:r>
            <a:r>
              <a:rPr lang="en-US" dirty="0"/>
              <a:t> </a:t>
            </a:r>
            <a:r>
              <a:rPr lang="en-US" dirty="0" err="1"/>
              <a:t>sekcie</a:t>
            </a:r>
            <a:endParaRPr lang="en-US" dirty="0"/>
          </a:p>
        </p:txBody>
      </p:sp>
      <p:sp>
        <p:nvSpPr>
          <p:cNvPr id="3" name="Text Placeholder 2"/>
          <p:cNvSpPr>
            <a:spLocks noGrp="1"/>
          </p:cNvSpPr>
          <p:nvPr>
            <p:ph type="body" idx="1"/>
          </p:nvPr>
        </p:nvSpPr>
        <p:spPr>
          <a:xfrm>
            <a:off x="393699" y="1040446"/>
            <a:ext cx="8356599" cy="5195254"/>
          </a:xfrm>
          <a:prstGeom prst="rect">
            <a:avLst/>
          </a:prstGeom>
        </p:spPr>
        <p:txBody>
          <a:bodyPr vert="horz" lIns="0" tIns="45720" rIns="0" bIns="45720" rtlCol="0">
            <a:normAutofit/>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1F4BD78-2EC2-485B-A16B-A2D870866C74}" type="datetimeFigureOut">
              <a:rPr lang="sk-SK" smtClean="0"/>
              <a:t>29. 05. 2019</a:t>
            </a:fld>
            <a:endParaRPr lang="sk-SK"/>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sk-SK"/>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2CE0A9E-4C9D-425D-BD50-EC03164F3C1C}" type="slidenum">
              <a:rPr lang="sk-SK" smtClean="0"/>
              <a:t>‹#›</a:t>
            </a:fld>
            <a:endParaRPr lang="sk-SK"/>
          </a:p>
        </p:txBody>
      </p:sp>
    </p:spTree>
    <p:extLst>
      <p:ext uri="{BB962C8B-B14F-4D97-AF65-F5344CB8AC3E}">
        <p14:creationId xmlns:p14="http://schemas.microsoft.com/office/powerpoint/2010/main" val="334257353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txStyles>
    <p:titleStyle>
      <a:lvl1pPr algn="l" defTabSz="914400" rtl="0" eaLnBrk="1" latinLnBrk="0" hangingPunct="1">
        <a:lnSpc>
          <a:spcPct val="85000"/>
        </a:lnSpc>
        <a:spcBef>
          <a:spcPct val="0"/>
        </a:spcBef>
        <a:buNone/>
        <a:defRPr sz="3600" kern="1200" spc="-50" baseline="0">
          <a:solidFill>
            <a:schemeClr val="bg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40.png"/><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33.jpg"/></Relationships>
</file>

<file path=ppt/slides/_rels/slide2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10.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C9FEECD-5BD9-4CA4-ACC1-DA9C1EDD96B6}"/>
              </a:ext>
            </a:extLst>
          </p:cNvPr>
          <p:cNvSpPr>
            <a:spLocks noGrp="1"/>
          </p:cNvSpPr>
          <p:nvPr>
            <p:ph type="ctrTitle"/>
          </p:nvPr>
        </p:nvSpPr>
        <p:spPr/>
        <p:txBody>
          <a:bodyPr/>
          <a:lstStyle/>
          <a:p>
            <a:r>
              <a:rPr lang="sk-SK" dirty="0" err="1"/>
              <a:t>Matlab</a:t>
            </a:r>
            <a:r>
              <a:rPr lang="sk-SK" dirty="0"/>
              <a:t> a </a:t>
            </a:r>
            <a:r>
              <a:rPr lang="sk-SK" dirty="0" err="1"/>
              <a:t>Simulink</a:t>
            </a:r>
            <a:r>
              <a:rPr lang="sk-SK" dirty="0"/>
              <a:t> pre dynamické systémy</a:t>
            </a:r>
          </a:p>
        </p:txBody>
      </p:sp>
      <p:sp>
        <p:nvSpPr>
          <p:cNvPr id="3" name="Podnadpis 2">
            <a:extLst>
              <a:ext uri="{FF2B5EF4-FFF2-40B4-BE49-F238E27FC236}">
                <a16:creationId xmlns:a16="http://schemas.microsoft.com/office/drawing/2014/main" id="{313B57F5-B394-40F1-BEAB-F5B71B2FEDE1}"/>
              </a:ext>
            </a:extLst>
          </p:cNvPr>
          <p:cNvSpPr>
            <a:spLocks noGrp="1"/>
          </p:cNvSpPr>
          <p:nvPr>
            <p:ph type="subTitle" idx="1"/>
          </p:nvPr>
        </p:nvSpPr>
        <p:spPr>
          <a:xfrm>
            <a:off x="822960" y="4715792"/>
            <a:ext cx="7543800" cy="1456407"/>
          </a:xfrm>
        </p:spPr>
        <p:txBody>
          <a:bodyPr/>
          <a:lstStyle/>
          <a:p>
            <a:r>
              <a:rPr lang="sk-SK" dirty="0"/>
              <a:t>Úvod do kybernetiky</a:t>
            </a:r>
          </a:p>
          <a:p>
            <a:r>
              <a:rPr lang="sk-SK" cap="none" dirty="0"/>
              <a:t>prof. Ing. Ján Murgaš, PhD.</a:t>
            </a:r>
          </a:p>
          <a:p>
            <a:endParaRPr lang="sk-SK" dirty="0"/>
          </a:p>
        </p:txBody>
      </p:sp>
    </p:spTree>
    <p:extLst>
      <p:ext uri="{BB962C8B-B14F-4D97-AF65-F5344CB8AC3E}">
        <p14:creationId xmlns:p14="http://schemas.microsoft.com/office/powerpoint/2010/main" val="195819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A899-453D-4DAF-BBC0-AB6B38178255}"/>
              </a:ext>
            </a:extLst>
          </p:cNvPr>
          <p:cNvSpPr>
            <a:spLocks noGrp="1"/>
          </p:cNvSpPr>
          <p:nvPr>
            <p:ph type="title"/>
          </p:nvPr>
        </p:nvSpPr>
        <p:spPr/>
        <p:txBody>
          <a:bodyPr/>
          <a:lstStyle/>
          <a:p>
            <a:pPr algn="ctr"/>
            <a:r>
              <a:rPr lang="en-GB" dirty="0" err="1"/>
              <a:t>Sp</a:t>
            </a:r>
            <a:r>
              <a:rPr lang="sk-SK" dirty="0"/>
              <a:t>úšťanie po sekciách</a:t>
            </a:r>
          </a:p>
        </p:txBody>
      </p:sp>
      <p:sp>
        <p:nvSpPr>
          <p:cNvPr id="3" name="Content Placeholder 2">
            <a:extLst>
              <a:ext uri="{FF2B5EF4-FFF2-40B4-BE49-F238E27FC236}">
                <a16:creationId xmlns:a16="http://schemas.microsoft.com/office/drawing/2014/main" id="{CC55609B-662E-43B5-A273-E2C477BE7083}"/>
              </a:ext>
            </a:extLst>
          </p:cNvPr>
          <p:cNvSpPr>
            <a:spLocks noGrp="1"/>
          </p:cNvSpPr>
          <p:nvPr>
            <p:ph idx="1"/>
          </p:nvPr>
        </p:nvSpPr>
        <p:spPr/>
        <p:txBody>
          <a:bodyPr/>
          <a:lstStyle/>
          <a:p>
            <a:endParaRPr lang="sk-SK"/>
          </a:p>
        </p:txBody>
      </p:sp>
      <p:pic>
        <p:nvPicPr>
          <p:cNvPr id="4" name="Picture 3">
            <a:extLst>
              <a:ext uri="{FF2B5EF4-FFF2-40B4-BE49-F238E27FC236}">
                <a16:creationId xmlns:a16="http://schemas.microsoft.com/office/drawing/2014/main" id="{996AC5CC-6F9E-42EE-BFCF-44B57C88B276}"/>
              </a:ext>
            </a:extLst>
          </p:cNvPr>
          <p:cNvPicPr>
            <a:picLocks noChangeAspect="1"/>
          </p:cNvPicPr>
          <p:nvPr/>
        </p:nvPicPr>
        <p:blipFill>
          <a:blip r:embed="rId2"/>
          <a:stretch>
            <a:fillRect/>
          </a:stretch>
        </p:blipFill>
        <p:spPr>
          <a:xfrm>
            <a:off x="0" y="957002"/>
            <a:ext cx="9144000" cy="5143500"/>
          </a:xfrm>
          <a:prstGeom prst="rect">
            <a:avLst/>
          </a:prstGeom>
        </p:spPr>
      </p:pic>
      <p:cxnSp>
        <p:nvCxnSpPr>
          <p:cNvPr id="6" name="Straight Arrow Connector 5">
            <a:extLst>
              <a:ext uri="{FF2B5EF4-FFF2-40B4-BE49-F238E27FC236}">
                <a16:creationId xmlns:a16="http://schemas.microsoft.com/office/drawing/2014/main" id="{9525574F-6DEC-4FE9-8349-0E2C76906F29}"/>
              </a:ext>
            </a:extLst>
          </p:cNvPr>
          <p:cNvCxnSpPr/>
          <p:nvPr/>
        </p:nvCxnSpPr>
        <p:spPr>
          <a:xfrm flipH="1" flipV="1">
            <a:off x="3882044" y="1421476"/>
            <a:ext cx="955963" cy="112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46A63D6-EC56-48C3-B0B7-A88F2650E719}"/>
              </a:ext>
            </a:extLst>
          </p:cNvPr>
          <p:cNvSpPr txBox="1"/>
          <p:nvPr/>
        </p:nvSpPr>
        <p:spPr>
          <a:xfrm>
            <a:off x="4431782" y="2469037"/>
            <a:ext cx="3202596" cy="1600438"/>
          </a:xfrm>
          <a:prstGeom prst="rect">
            <a:avLst/>
          </a:prstGeom>
          <a:noFill/>
        </p:spPr>
        <p:txBody>
          <a:bodyPr wrap="square" rtlCol="0">
            <a:spAutoFit/>
          </a:bodyPr>
          <a:lstStyle/>
          <a:p>
            <a:r>
              <a:rPr lang="en-GB" sz="1400" dirty="0" err="1"/>
              <a:t>Klikneme</a:t>
            </a:r>
            <a:r>
              <a:rPr lang="en-GB" sz="1400" dirty="0"/>
              <a:t> </a:t>
            </a:r>
            <a:r>
              <a:rPr lang="en-GB" sz="1400" dirty="0" err="1"/>
              <a:t>na</a:t>
            </a:r>
            <a:r>
              <a:rPr lang="en-GB" sz="1400" dirty="0"/>
              <a:t> </a:t>
            </a:r>
            <a:r>
              <a:rPr lang="en-GB" sz="1400" dirty="0" err="1"/>
              <a:t>prv</a:t>
            </a:r>
            <a:r>
              <a:rPr lang="sk-SK" sz="1400" dirty="0"/>
              <a:t>ú sekciu a následne na tlačítko Run Section a </a:t>
            </a:r>
          </a:p>
          <a:p>
            <a:r>
              <a:rPr lang="sk-SK" sz="1400" dirty="0"/>
              <a:t>potom sa vykreslí graf. Následne klikneme na druhú sekciu</a:t>
            </a:r>
          </a:p>
          <a:p>
            <a:r>
              <a:rPr lang="sk-SK" sz="1400" dirty="0"/>
              <a:t>a potom na tlačítko Run Section a táto sekcia nám vytvorí názov</a:t>
            </a:r>
          </a:p>
          <a:p>
            <a:r>
              <a:rPr lang="sk-SK" sz="1400" dirty="0"/>
              <a:t>grafu a popíše x a y osi</a:t>
            </a:r>
          </a:p>
        </p:txBody>
      </p:sp>
    </p:spTree>
    <p:extLst>
      <p:ext uri="{BB962C8B-B14F-4D97-AF65-F5344CB8AC3E}">
        <p14:creationId xmlns:p14="http://schemas.microsoft.com/office/powerpoint/2010/main" val="158391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AF44-0A52-4A7C-A7D8-B2A1D6C80234}"/>
              </a:ext>
            </a:extLst>
          </p:cNvPr>
          <p:cNvSpPr>
            <a:spLocks noGrp="1"/>
          </p:cNvSpPr>
          <p:nvPr>
            <p:ph type="title"/>
          </p:nvPr>
        </p:nvSpPr>
        <p:spPr/>
        <p:txBody>
          <a:bodyPr/>
          <a:lstStyle/>
          <a:p>
            <a:pPr algn="ctr"/>
            <a:r>
              <a:rPr lang="sk-SK" dirty="0"/>
              <a:t>Skalár, vektor, matica</a:t>
            </a:r>
          </a:p>
        </p:txBody>
      </p:sp>
      <p:sp>
        <p:nvSpPr>
          <p:cNvPr id="3" name="Content Placeholder 2">
            <a:extLst>
              <a:ext uri="{FF2B5EF4-FFF2-40B4-BE49-F238E27FC236}">
                <a16:creationId xmlns:a16="http://schemas.microsoft.com/office/drawing/2014/main" id="{120ACBFD-C0D4-4CDD-AE65-B80DDF0B7853}"/>
              </a:ext>
            </a:extLst>
          </p:cNvPr>
          <p:cNvSpPr>
            <a:spLocks noGrp="1"/>
          </p:cNvSpPr>
          <p:nvPr>
            <p:ph idx="1"/>
          </p:nvPr>
        </p:nvSpPr>
        <p:spPr/>
        <p:txBody>
          <a:bodyPr/>
          <a:lstStyle/>
          <a:p>
            <a:pPr lvl="1" algn="just"/>
            <a:r>
              <a:rPr lang="sk-SK" sz="2000" dirty="0"/>
              <a:t>Matica - základný dátový typ v MATLABe</a:t>
            </a:r>
          </a:p>
          <a:p>
            <a:pPr lvl="1" algn="just"/>
            <a:r>
              <a:rPr lang="sk-SK" sz="2000" dirty="0"/>
              <a:t>V klasickej lineárnej algebre sa stretávame so základnými štruktúrami ako je skalár, vektor alebo matica.</a:t>
            </a:r>
          </a:p>
          <a:p>
            <a:pPr lvl="1" algn="just"/>
            <a:r>
              <a:rPr lang="sk-SK" sz="2000" dirty="0"/>
              <a:t>Ak sa v matematickom výraze vyskytuje vektor  - je to vždy stĺpcový vektor !!! </a:t>
            </a:r>
          </a:p>
          <a:p>
            <a:pPr lvl="1" algn="just"/>
            <a:r>
              <a:rPr lang="sk-SK" sz="2000" dirty="0" err="1"/>
              <a:t>Skalár</a:t>
            </a:r>
            <a:endParaRPr lang="sk-SK" sz="2000" dirty="0"/>
          </a:p>
          <a:p>
            <a:pPr lvl="2" algn="just"/>
            <a:r>
              <a:rPr lang="sk-SK" sz="1600" dirty="0"/>
              <a:t>Je to matica s rozmerom 1x1</a:t>
            </a:r>
          </a:p>
          <a:p>
            <a:pPr lvl="1" algn="just"/>
            <a:r>
              <a:rPr lang="sk-SK" sz="2000" dirty="0"/>
              <a:t>Vektor</a:t>
            </a:r>
          </a:p>
          <a:p>
            <a:pPr lvl="2" algn="just"/>
            <a:r>
              <a:rPr lang="sk-SK" sz="1600" dirty="0"/>
              <a:t>Je matica 1xN (riadkový vektor) alebo Nx1 (stĺpcový vektor) </a:t>
            </a:r>
          </a:p>
          <a:p>
            <a:pPr lvl="3" algn="just"/>
            <a:r>
              <a:rPr lang="sk-SK" sz="1600" dirty="0"/>
              <a:t>Vektor v literatúre označuje vždy stĺpcový vektor !!!</a:t>
            </a:r>
          </a:p>
          <a:p>
            <a:pPr lvl="1" algn="just"/>
            <a:r>
              <a:rPr lang="sk-SK" sz="2000" dirty="0"/>
              <a:t>Matica</a:t>
            </a:r>
          </a:p>
          <a:p>
            <a:pPr lvl="2" algn="just"/>
            <a:r>
              <a:rPr lang="sk-SK" sz="1600" dirty="0"/>
              <a:t>Má rozmer MxN (riadky x stĺpce)</a:t>
            </a:r>
          </a:p>
          <a:p>
            <a:pPr lvl="1" algn="just"/>
            <a:endParaRPr lang="sk-SK" sz="2000" dirty="0"/>
          </a:p>
          <a:p>
            <a:pPr lvl="1"/>
            <a:endParaRPr lang="sk-SK" dirty="0"/>
          </a:p>
          <a:p>
            <a:pPr lvl="1"/>
            <a:endParaRPr lang="sk-SK" dirty="0"/>
          </a:p>
          <a:p>
            <a:pPr lvl="1"/>
            <a:endParaRPr lang="sk-SK" dirty="0"/>
          </a:p>
          <a:p>
            <a:pPr lvl="1"/>
            <a:endParaRPr lang="sk-SK" dirty="0"/>
          </a:p>
        </p:txBody>
      </p:sp>
    </p:spTree>
    <p:extLst>
      <p:ext uri="{BB962C8B-B14F-4D97-AF65-F5344CB8AC3E}">
        <p14:creationId xmlns:p14="http://schemas.microsoft.com/office/powerpoint/2010/main" val="371231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E552-9BC8-455F-B866-F10C60C5DF49}"/>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a16="http://schemas.microsoft.com/office/drawing/2014/main" id="{D88E2CB4-D518-4B7D-A963-ECB2487F5886}"/>
              </a:ext>
            </a:extLst>
          </p:cNvPr>
          <p:cNvSpPr>
            <a:spLocks noGrp="1"/>
          </p:cNvSpPr>
          <p:nvPr>
            <p:ph idx="1"/>
          </p:nvPr>
        </p:nvSpPr>
        <p:spPr/>
        <p:txBody>
          <a:bodyPr/>
          <a:lstStyle/>
          <a:p>
            <a:endParaRPr lang="sk-SK"/>
          </a:p>
        </p:txBody>
      </p:sp>
      <p:pic>
        <p:nvPicPr>
          <p:cNvPr id="4" name="Picture 3">
            <a:extLst>
              <a:ext uri="{FF2B5EF4-FFF2-40B4-BE49-F238E27FC236}">
                <a16:creationId xmlns:a16="http://schemas.microsoft.com/office/drawing/2014/main" id="{16556DEE-7459-4951-97A2-9CF5D3A8777D}"/>
              </a:ext>
            </a:extLst>
          </p:cNvPr>
          <p:cNvPicPr>
            <a:picLocks noChangeAspect="1"/>
          </p:cNvPicPr>
          <p:nvPr/>
        </p:nvPicPr>
        <p:blipFill>
          <a:blip r:embed="rId2"/>
          <a:stretch>
            <a:fillRect/>
          </a:stretch>
        </p:blipFill>
        <p:spPr>
          <a:xfrm>
            <a:off x="0" y="1714500"/>
            <a:ext cx="9144000" cy="5143500"/>
          </a:xfrm>
          <a:prstGeom prst="rect">
            <a:avLst/>
          </a:prstGeom>
        </p:spPr>
      </p:pic>
    </p:spTree>
    <p:extLst>
      <p:ext uri="{BB962C8B-B14F-4D97-AF65-F5344CB8AC3E}">
        <p14:creationId xmlns:p14="http://schemas.microsoft.com/office/powerpoint/2010/main" val="342219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41A0-11E8-495F-B8D2-E14DA9B9692A}"/>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a16="http://schemas.microsoft.com/office/drawing/2014/main" id="{CC026D76-2963-45AB-A54A-D554A5347C61}"/>
              </a:ext>
            </a:extLst>
          </p:cNvPr>
          <p:cNvSpPr>
            <a:spLocks noGrp="1"/>
          </p:cNvSpPr>
          <p:nvPr>
            <p:ph idx="1"/>
          </p:nvPr>
        </p:nvSpPr>
        <p:spPr/>
        <p:txBody>
          <a:bodyPr/>
          <a:lstStyle/>
          <a:p>
            <a:endParaRPr lang="sk-SK"/>
          </a:p>
        </p:txBody>
      </p:sp>
      <p:pic>
        <p:nvPicPr>
          <p:cNvPr id="4" name="Picture 3">
            <a:extLst>
              <a:ext uri="{FF2B5EF4-FFF2-40B4-BE49-F238E27FC236}">
                <a16:creationId xmlns:a16="http://schemas.microsoft.com/office/drawing/2014/main" id="{F91120CF-B128-459D-913B-B7B07661B697}"/>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extBox 4">
            <a:extLst>
              <a:ext uri="{FF2B5EF4-FFF2-40B4-BE49-F238E27FC236}">
                <a16:creationId xmlns:a16="http://schemas.microsoft.com/office/drawing/2014/main" id="{7023FE84-368A-444B-B950-6CE81EEB5C7F}"/>
              </a:ext>
            </a:extLst>
          </p:cNvPr>
          <p:cNvSpPr txBox="1"/>
          <p:nvPr/>
        </p:nvSpPr>
        <p:spPr>
          <a:xfrm>
            <a:off x="4502156" y="3029433"/>
            <a:ext cx="2154757" cy="246221"/>
          </a:xfrm>
          <a:prstGeom prst="rect">
            <a:avLst/>
          </a:prstGeom>
          <a:noFill/>
        </p:spPr>
        <p:txBody>
          <a:bodyPr wrap="none" rtlCol="0">
            <a:spAutoFit/>
          </a:bodyPr>
          <a:lstStyle/>
          <a:p>
            <a:r>
              <a:rPr lang="sk-SK" sz="1000" dirty="0"/>
              <a:t>Vytvorenie vektora rôznymi spôsobmi</a:t>
            </a:r>
          </a:p>
        </p:txBody>
      </p:sp>
      <p:sp>
        <p:nvSpPr>
          <p:cNvPr id="6" name="Arrow: Left 5">
            <a:extLst>
              <a:ext uri="{FF2B5EF4-FFF2-40B4-BE49-F238E27FC236}">
                <a16:creationId xmlns:a16="http://schemas.microsoft.com/office/drawing/2014/main" id="{9560CBD0-4E75-4D00-B5B8-F196F563F288}"/>
              </a:ext>
            </a:extLst>
          </p:cNvPr>
          <p:cNvSpPr/>
          <p:nvPr/>
        </p:nvSpPr>
        <p:spPr>
          <a:xfrm>
            <a:off x="3809194" y="3029433"/>
            <a:ext cx="731520" cy="2462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412425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5588-87FF-46EE-B263-2E1718B968A4}"/>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a16="http://schemas.microsoft.com/office/drawing/2014/main" id="{BFA6E7DD-BD5F-478A-B7EA-E3E68C4B6151}"/>
              </a:ext>
            </a:extLst>
          </p:cNvPr>
          <p:cNvSpPr>
            <a:spLocks noGrp="1"/>
          </p:cNvSpPr>
          <p:nvPr>
            <p:ph idx="1"/>
          </p:nvPr>
        </p:nvSpPr>
        <p:spPr/>
        <p:txBody>
          <a:bodyPr/>
          <a:lstStyle/>
          <a:p>
            <a:pPr lvl="1"/>
            <a:r>
              <a:rPr lang="sk-SK" dirty="0"/>
              <a:t>Operácie s vektormi</a:t>
            </a:r>
          </a:p>
          <a:p>
            <a:pPr lvl="1"/>
            <a:r>
              <a:rPr lang="sk-SK" dirty="0"/>
              <a:t>Ak chceme vytvoriť z riadkového vektora stĺpcový, tak nasledovne: v1 = v1‘</a:t>
            </a:r>
            <a:r>
              <a:rPr lang="en-GB" dirty="0"/>
              <a:t>;</a:t>
            </a:r>
            <a:endParaRPr lang="sk-SK" dirty="0"/>
          </a:p>
        </p:txBody>
      </p:sp>
      <p:pic>
        <p:nvPicPr>
          <p:cNvPr id="4" name="Picture 3">
            <a:extLst>
              <a:ext uri="{FF2B5EF4-FFF2-40B4-BE49-F238E27FC236}">
                <a16:creationId xmlns:a16="http://schemas.microsoft.com/office/drawing/2014/main" id="{98649DDB-AC34-4047-AC0C-4DB49A5E3DF5}"/>
              </a:ext>
            </a:extLst>
          </p:cNvPr>
          <p:cNvPicPr>
            <a:picLocks noChangeAspect="1"/>
          </p:cNvPicPr>
          <p:nvPr/>
        </p:nvPicPr>
        <p:blipFill>
          <a:blip r:embed="rId2"/>
          <a:stretch>
            <a:fillRect/>
          </a:stretch>
        </p:blipFill>
        <p:spPr>
          <a:xfrm>
            <a:off x="0" y="1714500"/>
            <a:ext cx="9144000" cy="5143500"/>
          </a:xfrm>
          <a:prstGeom prst="rect">
            <a:avLst/>
          </a:prstGeom>
        </p:spPr>
      </p:pic>
    </p:spTree>
    <p:extLst>
      <p:ext uri="{BB962C8B-B14F-4D97-AF65-F5344CB8AC3E}">
        <p14:creationId xmlns:p14="http://schemas.microsoft.com/office/powerpoint/2010/main" val="202753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08B8-7298-4F9B-B7B9-CCFE941C31FF}"/>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a16="http://schemas.microsoft.com/office/drawing/2014/main" id="{F1E0A482-E4FD-469B-93C4-C2518580E252}"/>
              </a:ext>
            </a:extLst>
          </p:cNvPr>
          <p:cNvSpPr>
            <a:spLocks noGrp="1"/>
          </p:cNvSpPr>
          <p:nvPr>
            <p:ph idx="1"/>
          </p:nvPr>
        </p:nvSpPr>
        <p:spPr/>
        <p:txBody>
          <a:bodyPr/>
          <a:lstStyle/>
          <a:p>
            <a:pPr lvl="1"/>
            <a:r>
              <a:rPr lang="sk-SK" dirty="0"/>
              <a:t>Vytvorenie matice s rozmerom MxN</a:t>
            </a:r>
          </a:p>
          <a:p>
            <a:pPr lvl="2"/>
            <a:r>
              <a:rPr lang="sk-SK" dirty="0"/>
              <a:t>Pomomcou hranatých zátvoriek, v ktorých sú jednotlivé riadky oddelené bodkočiarkou, pričom prvky každého riadku oddeľujeme medzerou alebo čiarkou</a:t>
            </a:r>
          </a:p>
          <a:p>
            <a:pPr lvl="2"/>
            <a:r>
              <a:rPr lang="sk-SK" dirty="0"/>
              <a:t>Každý prvok v matici je určený dvomi indexmi</a:t>
            </a:r>
          </a:p>
          <a:p>
            <a:pPr lvl="3"/>
            <a:r>
              <a:rPr lang="sk-SK" dirty="0"/>
              <a:t>Tieto indexi určujú polohu prvku v matici, pričom prvý index vyjadruje riadok a druhý index stĺpec</a:t>
            </a:r>
          </a:p>
          <a:p>
            <a:pPr lvl="3"/>
            <a:r>
              <a:rPr lang="sk-SK" dirty="0"/>
              <a:t>V MATLABe indexujeme od 1 !!!</a:t>
            </a:r>
          </a:p>
          <a:p>
            <a:pPr lvl="3"/>
            <a:r>
              <a:rPr lang="sk-SK" dirty="0"/>
              <a:t>Teda indexy začínajú od 1</a:t>
            </a:r>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r>
              <a:rPr lang="sk-SK" dirty="0"/>
              <a:t>Poloha prvku „6“ v matici „M1“ je: M1</a:t>
            </a:r>
            <a:r>
              <a:rPr lang="en-GB" dirty="0"/>
              <a:t>(</a:t>
            </a:r>
            <a:r>
              <a:rPr lang="sk-SK" dirty="0"/>
              <a:t>2, 3</a:t>
            </a:r>
            <a:r>
              <a:rPr lang="en-GB" dirty="0"/>
              <a:t>)</a:t>
            </a:r>
            <a:r>
              <a:rPr lang="sk-SK" dirty="0"/>
              <a:t>  </a:t>
            </a:r>
          </a:p>
        </p:txBody>
      </p:sp>
      <p:pic>
        <p:nvPicPr>
          <p:cNvPr id="4" name="Picture 3">
            <a:extLst>
              <a:ext uri="{FF2B5EF4-FFF2-40B4-BE49-F238E27FC236}">
                <a16:creationId xmlns:a16="http://schemas.microsoft.com/office/drawing/2014/main" id="{053314CC-6412-4DE7-BF8B-64959280463C}"/>
              </a:ext>
            </a:extLst>
          </p:cNvPr>
          <p:cNvPicPr>
            <a:picLocks noChangeAspect="1"/>
          </p:cNvPicPr>
          <p:nvPr/>
        </p:nvPicPr>
        <p:blipFill>
          <a:blip r:embed="rId2"/>
          <a:stretch>
            <a:fillRect/>
          </a:stretch>
        </p:blipFill>
        <p:spPr>
          <a:xfrm>
            <a:off x="937440" y="3243262"/>
            <a:ext cx="2905125" cy="1819275"/>
          </a:xfrm>
          <a:prstGeom prst="rect">
            <a:avLst/>
          </a:prstGeom>
        </p:spPr>
      </p:pic>
    </p:spTree>
    <p:extLst>
      <p:ext uri="{BB962C8B-B14F-4D97-AF65-F5344CB8AC3E}">
        <p14:creationId xmlns:p14="http://schemas.microsoft.com/office/powerpoint/2010/main" val="40766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0C0F-E81B-4DD4-AF9D-F5B0F157584E}"/>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a16="http://schemas.microsoft.com/office/drawing/2014/main" id="{4081618E-ECB4-4B54-A61C-641ACF36D92C}"/>
              </a:ext>
            </a:extLst>
          </p:cNvPr>
          <p:cNvSpPr>
            <a:spLocks noGrp="1"/>
          </p:cNvSpPr>
          <p:nvPr>
            <p:ph idx="1"/>
          </p:nvPr>
        </p:nvSpPr>
        <p:spPr/>
        <p:txBody>
          <a:bodyPr/>
          <a:lstStyle/>
          <a:p>
            <a:pPr lvl="1"/>
            <a:r>
              <a:rPr lang="sk-SK" dirty="0"/>
              <a:t>Vytvorenie matice pomocou funkcií v </a:t>
            </a:r>
            <a:r>
              <a:rPr lang="sk-SK" dirty="0" err="1"/>
              <a:t>MATLABe</a:t>
            </a:r>
            <a:endParaRPr lang="sk-SK" dirty="0"/>
          </a:p>
          <a:p>
            <a:pPr lvl="1"/>
            <a:endParaRPr lang="sk-SK" dirty="0"/>
          </a:p>
          <a:p>
            <a:pPr lvl="1"/>
            <a:endParaRPr lang="sk-SK" dirty="0"/>
          </a:p>
        </p:txBody>
      </p:sp>
      <p:pic>
        <p:nvPicPr>
          <p:cNvPr id="4" name="Picture 3">
            <a:extLst>
              <a:ext uri="{FF2B5EF4-FFF2-40B4-BE49-F238E27FC236}">
                <a16:creationId xmlns:a16="http://schemas.microsoft.com/office/drawing/2014/main" id="{960F02D6-F4E7-49EC-B69B-A077B281B073}"/>
              </a:ext>
            </a:extLst>
          </p:cNvPr>
          <p:cNvPicPr>
            <a:picLocks noChangeAspect="1"/>
          </p:cNvPicPr>
          <p:nvPr/>
        </p:nvPicPr>
        <p:blipFill>
          <a:blip r:embed="rId2"/>
          <a:stretch>
            <a:fillRect/>
          </a:stretch>
        </p:blipFill>
        <p:spPr>
          <a:xfrm>
            <a:off x="393699" y="1650068"/>
            <a:ext cx="2009775" cy="2181225"/>
          </a:xfrm>
          <a:prstGeom prst="rect">
            <a:avLst/>
          </a:prstGeom>
          <a:effectLst>
            <a:outerShdw blurRad="215900" dist="50800" dir="5400000" algn="ctr" rotWithShape="0">
              <a:srgbClr val="000000">
                <a:alpha val="43137"/>
              </a:srgbClr>
            </a:outerShdw>
          </a:effectLst>
        </p:spPr>
      </p:pic>
      <p:pic>
        <p:nvPicPr>
          <p:cNvPr id="5" name="Picture 4">
            <a:extLst>
              <a:ext uri="{FF2B5EF4-FFF2-40B4-BE49-F238E27FC236}">
                <a16:creationId xmlns:a16="http://schemas.microsoft.com/office/drawing/2014/main" id="{AFE40CE5-A026-4FF6-BD4B-2B25E7EDDB4D}"/>
              </a:ext>
            </a:extLst>
          </p:cNvPr>
          <p:cNvPicPr>
            <a:picLocks noChangeAspect="1"/>
          </p:cNvPicPr>
          <p:nvPr/>
        </p:nvPicPr>
        <p:blipFill>
          <a:blip r:embed="rId3"/>
          <a:stretch>
            <a:fillRect/>
          </a:stretch>
        </p:blipFill>
        <p:spPr>
          <a:xfrm>
            <a:off x="4063999" y="1650068"/>
            <a:ext cx="2552700" cy="1924050"/>
          </a:xfrm>
          <a:prstGeom prst="rect">
            <a:avLst/>
          </a:prstGeom>
          <a:effectLst>
            <a:outerShdw blurRad="215900" dist="50800" dir="5400000" algn="ctr" rotWithShape="0">
              <a:srgbClr val="000000">
                <a:alpha val="43137"/>
              </a:srgbClr>
            </a:outerShdw>
          </a:effectLst>
        </p:spPr>
      </p:pic>
      <p:pic>
        <p:nvPicPr>
          <p:cNvPr id="6" name="Picture 5">
            <a:extLst>
              <a:ext uri="{FF2B5EF4-FFF2-40B4-BE49-F238E27FC236}">
                <a16:creationId xmlns:a16="http://schemas.microsoft.com/office/drawing/2014/main" id="{3D2288B8-E732-4F7F-AB41-BDCA265E46BB}"/>
              </a:ext>
            </a:extLst>
          </p:cNvPr>
          <p:cNvPicPr>
            <a:picLocks noChangeAspect="1"/>
          </p:cNvPicPr>
          <p:nvPr/>
        </p:nvPicPr>
        <p:blipFill>
          <a:blip r:embed="rId4"/>
          <a:stretch>
            <a:fillRect/>
          </a:stretch>
        </p:blipFill>
        <p:spPr>
          <a:xfrm>
            <a:off x="393699" y="4379257"/>
            <a:ext cx="2200275" cy="1657350"/>
          </a:xfrm>
          <a:prstGeom prst="rect">
            <a:avLst/>
          </a:prstGeom>
          <a:effectLst>
            <a:outerShdw blurRad="241300" dist="50800" dir="5400000" algn="ctr" rotWithShape="0">
              <a:srgbClr val="000000">
                <a:alpha val="43137"/>
              </a:srgbClr>
            </a:outerShdw>
          </a:effectLst>
        </p:spPr>
      </p:pic>
      <p:pic>
        <p:nvPicPr>
          <p:cNvPr id="7" name="Picture 6">
            <a:extLst>
              <a:ext uri="{FF2B5EF4-FFF2-40B4-BE49-F238E27FC236}">
                <a16:creationId xmlns:a16="http://schemas.microsoft.com/office/drawing/2014/main" id="{FD16416E-B63A-400C-A1A8-C31F4065AA11}"/>
              </a:ext>
            </a:extLst>
          </p:cNvPr>
          <p:cNvPicPr>
            <a:picLocks noChangeAspect="1"/>
          </p:cNvPicPr>
          <p:nvPr/>
        </p:nvPicPr>
        <p:blipFill>
          <a:blip r:embed="rId5"/>
          <a:stretch>
            <a:fillRect/>
          </a:stretch>
        </p:blipFill>
        <p:spPr>
          <a:xfrm>
            <a:off x="4063999" y="4379257"/>
            <a:ext cx="3048000" cy="1638300"/>
          </a:xfrm>
          <a:prstGeom prst="rect">
            <a:avLst/>
          </a:prstGeom>
          <a:effectLst>
            <a:outerShdw blurRad="215900" dist="50800" dir="5400000" algn="ctr" rotWithShape="0">
              <a:srgbClr val="000000">
                <a:alpha val="43137"/>
              </a:srgbClr>
            </a:outerShdw>
          </a:effectLst>
        </p:spPr>
      </p:pic>
    </p:spTree>
    <p:extLst>
      <p:ext uri="{BB962C8B-B14F-4D97-AF65-F5344CB8AC3E}">
        <p14:creationId xmlns:p14="http://schemas.microsoft.com/office/powerpoint/2010/main" val="1292834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F990-A8DE-4E89-861E-84BCA354E568}"/>
              </a:ext>
            </a:extLst>
          </p:cNvPr>
          <p:cNvSpPr>
            <a:spLocks noGrp="1"/>
          </p:cNvSpPr>
          <p:nvPr>
            <p:ph type="title"/>
          </p:nvPr>
        </p:nvSpPr>
        <p:spPr/>
        <p:txBody>
          <a:bodyPr/>
          <a:lstStyle/>
          <a:p>
            <a:pPr algn="ctr"/>
            <a:r>
              <a:rPr lang="en-US" dirty="0" err="1"/>
              <a:t>Funkcie</a:t>
            </a:r>
            <a:r>
              <a:rPr lang="en-US" dirty="0"/>
              <a:t> </a:t>
            </a:r>
            <a:r>
              <a:rPr lang="sk-SK" dirty="0"/>
              <a:t>pre manipuláciu s maticami</a:t>
            </a:r>
          </a:p>
        </p:txBody>
      </p:sp>
      <p:sp>
        <p:nvSpPr>
          <p:cNvPr id="3" name="Content Placeholder 2">
            <a:extLst>
              <a:ext uri="{FF2B5EF4-FFF2-40B4-BE49-F238E27FC236}">
                <a16:creationId xmlns:a16="http://schemas.microsoft.com/office/drawing/2014/main" id="{0D020050-8A9C-4D4B-9194-177D9B6C9428}"/>
              </a:ext>
            </a:extLst>
          </p:cNvPr>
          <p:cNvSpPr>
            <a:spLocks noGrp="1"/>
          </p:cNvSpPr>
          <p:nvPr>
            <p:ph idx="1"/>
          </p:nvPr>
        </p:nvSpPr>
        <p:spPr/>
        <p:txBody>
          <a:bodyPr/>
          <a:lstStyle/>
          <a:p>
            <a:pPr lvl="1"/>
            <a:r>
              <a:rPr lang="sk-SK" dirty="0"/>
              <a:t>Užitočné funkcie</a:t>
            </a:r>
          </a:p>
          <a:p>
            <a:pPr lvl="1"/>
            <a:r>
              <a:rPr lang="sk-SK" dirty="0"/>
              <a:t>zistenie rozmerov matice </a:t>
            </a:r>
            <a:r>
              <a:rPr lang="sk-SK" dirty="0" err="1"/>
              <a:t>size</a:t>
            </a:r>
            <a:r>
              <a:rPr lang="sk-SK" dirty="0"/>
              <a:t>(A) – </a:t>
            </a:r>
          </a:p>
          <a:p>
            <a:pPr lvl="1"/>
            <a:r>
              <a:rPr lang="sk-SK" dirty="0"/>
              <a:t>Inverzia matice  - </a:t>
            </a:r>
            <a:r>
              <a:rPr lang="sk-SK" dirty="0" err="1"/>
              <a:t>inv</a:t>
            </a:r>
            <a:r>
              <a:rPr lang="sk-SK" dirty="0"/>
              <a:t>(A)</a:t>
            </a:r>
          </a:p>
          <a:p>
            <a:pPr lvl="1"/>
            <a:r>
              <a:rPr lang="sk-SK" dirty="0"/>
              <a:t>Determinant matice - </a:t>
            </a:r>
            <a:r>
              <a:rPr lang="sk-SK" dirty="0" err="1"/>
              <a:t>det</a:t>
            </a:r>
            <a:r>
              <a:rPr lang="sk-SK" dirty="0"/>
              <a:t>(A)</a:t>
            </a:r>
          </a:p>
          <a:p>
            <a:pPr lvl="1"/>
            <a:r>
              <a:rPr lang="sk-SK" dirty="0"/>
              <a:t>Vlastné čísla matice – </a:t>
            </a:r>
            <a:r>
              <a:rPr lang="sk-SK" dirty="0" err="1"/>
              <a:t>eig</a:t>
            </a:r>
            <a:r>
              <a:rPr lang="sk-SK" dirty="0"/>
              <a:t>(A)</a:t>
            </a:r>
          </a:p>
          <a:p>
            <a:pPr marL="201168" lvl="1" indent="0">
              <a:buNone/>
            </a:pPr>
            <a:endParaRPr lang="sk-SK" dirty="0"/>
          </a:p>
          <a:p>
            <a:pPr lvl="1"/>
            <a:r>
              <a:rPr lang="sk-SK" dirty="0"/>
              <a:t>Operácie v maticových zápisoch</a:t>
            </a:r>
          </a:p>
          <a:p>
            <a:pPr lvl="1"/>
            <a:r>
              <a:rPr lang="sk-SK" dirty="0"/>
              <a:t>Sčítanie – A+B</a:t>
            </a:r>
          </a:p>
          <a:p>
            <a:pPr lvl="1"/>
            <a:r>
              <a:rPr lang="sk-SK" dirty="0"/>
              <a:t>Odčítanie – A-B</a:t>
            </a:r>
          </a:p>
          <a:p>
            <a:pPr lvl="1"/>
            <a:r>
              <a:rPr lang="sk-SK" dirty="0"/>
              <a:t>Násobenie po prvkoch – A.*B</a:t>
            </a:r>
          </a:p>
          <a:p>
            <a:pPr lvl="1"/>
            <a:r>
              <a:rPr lang="sk-SK" dirty="0"/>
              <a:t>Umocnenie po prvkoch – A.</a:t>
            </a:r>
            <a:r>
              <a:rPr lang="en-GB" dirty="0"/>
              <a:t>^</a:t>
            </a:r>
            <a:r>
              <a:rPr lang="sk-SK" dirty="0"/>
              <a:t>B</a:t>
            </a:r>
          </a:p>
          <a:p>
            <a:pPr lvl="1"/>
            <a:r>
              <a:rPr lang="sk-SK" dirty="0"/>
              <a:t>Delenie po prvkoch – A./B</a:t>
            </a:r>
          </a:p>
          <a:p>
            <a:pPr lvl="1"/>
            <a:r>
              <a:rPr lang="sk-SK" dirty="0"/>
              <a:t>Klasické násobenie matíc A*B</a:t>
            </a:r>
          </a:p>
          <a:p>
            <a:pPr lvl="2"/>
            <a:r>
              <a:rPr lang="sk-SK" dirty="0"/>
              <a:t>Pozor na korektné rozmery násobených matíc -</a:t>
            </a:r>
            <a:r>
              <a:rPr lang="en-US" dirty="0"/>
              <a:t>&gt; </a:t>
            </a:r>
            <a:r>
              <a:rPr lang="sk-SK" dirty="0"/>
              <a:t>Lineárna algebra... </a:t>
            </a:r>
          </a:p>
        </p:txBody>
      </p:sp>
    </p:spTree>
    <p:extLst>
      <p:ext uri="{BB962C8B-B14F-4D97-AF65-F5344CB8AC3E}">
        <p14:creationId xmlns:p14="http://schemas.microsoft.com/office/powerpoint/2010/main" val="313720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3B10-52CE-4B58-90D1-8A9F4E56AD42}"/>
              </a:ext>
            </a:extLst>
          </p:cNvPr>
          <p:cNvSpPr>
            <a:spLocks noGrp="1"/>
          </p:cNvSpPr>
          <p:nvPr>
            <p:ph type="title"/>
          </p:nvPr>
        </p:nvSpPr>
        <p:spPr/>
        <p:txBody>
          <a:bodyPr/>
          <a:lstStyle/>
          <a:p>
            <a:pPr algn="ctr"/>
            <a:r>
              <a:rPr lang="sk-SK" dirty="0"/>
              <a:t>Riešenie systému lineárnych rovníc</a:t>
            </a:r>
          </a:p>
        </p:txBody>
      </p:sp>
      <p:sp>
        <p:nvSpPr>
          <p:cNvPr id="3" name="Content Placeholder 2">
            <a:extLst>
              <a:ext uri="{FF2B5EF4-FFF2-40B4-BE49-F238E27FC236}">
                <a16:creationId xmlns:a16="http://schemas.microsoft.com/office/drawing/2014/main" id="{38E79F8F-8844-4366-995E-FCFC88A04BAB}"/>
              </a:ext>
            </a:extLst>
          </p:cNvPr>
          <p:cNvSpPr>
            <a:spLocks noGrp="1"/>
          </p:cNvSpPr>
          <p:nvPr>
            <p:ph idx="1"/>
          </p:nvPr>
        </p:nvSpPr>
        <p:spPr/>
        <p:txBody>
          <a:bodyPr/>
          <a:lstStyle/>
          <a:p>
            <a:endParaRPr lang="sk-SK" dirty="0"/>
          </a:p>
        </p:txBody>
      </p:sp>
      <p:sp>
        <p:nvSpPr>
          <p:cNvPr id="4" name="TextBox 3">
            <a:extLst>
              <a:ext uri="{FF2B5EF4-FFF2-40B4-BE49-F238E27FC236}">
                <a16:creationId xmlns:a16="http://schemas.microsoft.com/office/drawing/2014/main" id="{8544CDE3-0272-4647-8380-C8829D7E1604}"/>
              </a:ext>
            </a:extLst>
          </p:cNvPr>
          <p:cNvSpPr txBox="1"/>
          <p:nvPr/>
        </p:nvSpPr>
        <p:spPr>
          <a:xfrm>
            <a:off x="393699" y="1040446"/>
            <a:ext cx="3775456" cy="1200329"/>
          </a:xfrm>
          <a:prstGeom prst="rect">
            <a:avLst/>
          </a:prstGeom>
          <a:noFill/>
        </p:spPr>
        <p:txBody>
          <a:bodyPr wrap="square" rtlCol="0">
            <a:spAutoFit/>
          </a:bodyPr>
          <a:lstStyle/>
          <a:p>
            <a:r>
              <a:rPr lang="sk-SK" dirty="0"/>
              <a:t>Príklad:</a:t>
            </a:r>
            <a:endParaRPr lang="en-US" dirty="0"/>
          </a:p>
          <a:p>
            <a:r>
              <a:rPr lang="en-US" dirty="0"/>
              <a:t>5x – 3y + 2z = 4</a:t>
            </a:r>
          </a:p>
          <a:p>
            <a:r>
              <a:rPr lang="en-US" dirty="0"/>
              <a:t>1x + 4y – 1z = -13</a:t>
            </a:r>
          </a:p>
          <a:p>
            <a:r>
              <a:rPr lang="en-US" dirty="0"/>
              <a:t>3x + 5y + 1z = 8</a:t>
            </a:r>
            <a:endParaRPr lang="sk-SK" dirty="0"/>
          </a:p>
        </p:txBody>
      </p:sp>
      <p:pic>
        <p:nvPicPr>
          <p:cNvPr id="5" name="Picture 4">
            <a:extLst>
              <a:ext uri="{FF2B5EF4-FFF2-40B4-BE49-F238E27FC236}">
                <a16:creationId xmlns:a16="http://schemas.microsoft.com/office/drawing/2014/main" id="{484C2CD3-0E2E-4072-A16B-D1D5E5E3A30F}"/>
              </a:ext>
            </a:extLst>
          </p:cNvPr>
          <p:cNvPicPr>
            <a:picLocks noChangeAspect="1"/>
          </p:cNvPicPr>
          <p:nvPr/>
        </p:nvPicPr>
        <p:blipFill>
          <a:blip r:embed="rId2"/>
          <a:stretch>
            <a:fillRect/>
          </a:stretch>
        </p:blipFill>
        <p:spPr>
          <a:xfrm>
            <a:off x="3168967" y="1132521"/>
            <a:ext cx="3171825" cy="5257800"/>
          </a:xfrm>
          <a:prstGeom prst="rect">
            <a:avLst/>
          </a:prstGeom>
        </p:spPr>
      </p:pic>
    </p:spTree>
    <p:extLst>
      <p:ext uri="{BB962C8B-B14F-4D97-AF65-F5344CB8AC3E}">
        <p14:creationId xmlns:p14="http://schemas.microsoft.com/office/powerpoint/2010/main" val="181267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9CCC-0B97-4789-8DB6-D27F96D96F4E}"/>
              </a:ext>
            </a:extLst>
          </p:cNvPr>
          <p:cNvSpPr>
            <a:spLocks noGrp="1"/>
          </p:cNvSpPr>
          <p:nvPr>
            <p:ph type="title"/>
          </p:nvPr>
        </p:nvSpPr>
        <p:spPr/>
        <p:txBody>
          <a:bodyPr/>
          <a:lstStyle/>
          <a:p>
            <a:pPr algn="ctr"/>
            <a:r>
              <a:rPr lang="sk-SK" dirty="0"/>
              <a:t>Komplexné čísla</a:t>
            </a:r>
          </a:p>
        </p:txBody>
      </p:sp>
      <p:sp>
        <p:nvSpPr>
          <p:cNvPr id="3" name="Content Placeholder 2">
            <a:extLst>
              <a:ext uri="{FF2B5EF4-FFF2-40B4-BE49-F238E27FC236}">
                <a16:creationId xmlns:a16="http://schemas.microsoft.com/office/drawing/2014/main" id="{1EA5E127-342B-47A5-861F-43727FF8E83A}"/>
              </a:ext>
            </a:extLst>
          </p:cNvPr>
          <p:cNvSpPr>
            <a:spLocks noGrp="1"/>
          </p:cNvSpPr>
          <p:nvPr>
            <p:ph idx="1"/>
          </p:nvPr>
        </p:nvSpPr>
        <p:spPr/>
        <p:txBody>
          <a:bodyPr>
            <a:normAutofit/>
          </a:bodyPr>
          <a:lstStyle/>
          <a:p>
            <a:pPr lvl="1"/>
            <a:r>
              <a:rPr lang="sk-SK" sz="2000" dirty="0"/>
              <a:t>Komplexné čísla pozostávajú z dvoch častí a to z reálnej a imaginárnej</a:t>
            </a:r>
          </a:p>
          <a:p>
            <a:pPr lvl="1"/>
            <a:r>
              <a:rPr lang="sk-SK" sz="2000" dirty="0"/>
              <a:t>Základná imaginárna jednotka je rovná odmocnine z čísla -1</a:t>
            </a:r>
          </a:p>
          <a:p>
            <a:pPr lvl="1"/>
            <a:r>
              <a:rPr lang="sk-SK" sz="2000" dirty="0"/>
              <a:t>MATLAB reprezentuje imaginárnu jednotku dvoma písmenami „i“ a „j“</a:t>
            </a:r>
          </a:p>
        </p:txBody>
      </p:sp>
      <p:pic>
        <p:nvPicPr>
          <p:cNvPr id="6" name="Picture 5">
            <a:extLst>
              <a:ext uri="{FF2B5EF4-FFF2-40B4-BE49-F238E27FC236}">
                <a16:creationId xmlns:a16="http://schemas.microsoft.com/office/drawing/2014/main" id="{1AB7A05F-EEF1-471B-8784-14AE02D54A80}"/>
              </a:ext>
            </a:extLst>
          </p:cNvPr>
          <p:cNvPicPr>
            <a:picLocks noChangeAspect="1"/>
          </p:cNvPicPr>
          <p:nvPr/>
        </p:nvPicPr>
        <p:blipFill>
          <a:blip r:embed="rId2"/>
          <a:stretch>
            <a:fillRect/>
          </a:stretch>
        </p:blipFill>
        <p:spPr>
          <a:xfrm>
            <a:off x="6370702" y="2060448"/>
            <a:ext cx="1355588" cy="4468177"/>
          </a:xfrm>
          <a:prstGeom prst="rect">
            <a:avLst/>
          </a:prstGeom>
        </p:spPr>
      </p:pic>
      <p:pic>
        <p:nvPicPr>
          <p:cNvPr id="7" name="Picture 6">
            <a:extLst>
              <a:ext uri="{FF2B5EF4-FFF2-40B4-BE49-F238E27FC236}">
                <a16:creationId xmlns:a16="http://schemas.microsoft.com/office/drawing/2014/main" id="{7F2F4B27-90E6-4A5F-951B-C5807B7B711E}"/>
              </a:ext>
            </a:extLst>
          </p:cNvPr>
          <p:cNvPicPr>
            <a:picLocks noChangeAspect="1"/>
          </p:cNvPicPr>
          <p:nvPr/>
        </p:nvPicPr>
        <p:blipFill>
          <a:blip r:embed="rId3"/>
          <a:stretch>
            <a:fillRect/>
          </a:stretch>
        </p:blipFill>
        <p:spPr>
          <a:xfrm>
            <a:off x="393699" y="2614612"/>
            <a:ext cx="5524500" cy="1628775"/>
          </a:xfrm>
          <a:prstGeom prst="rect">
            <a:avLst/>
          </a:prstGeom>
        </p:spPr>
      </p:pic>
    </p:spTree>
    <p:extLst>
      <p:ext uri="{BB962C8B-B14F-4D97-AF65-F5344CB8AC3E}">
        <p14:creationId xmlns:p14="http://schemas.microsoft.com/office/powerpoint/2010/main" val="309201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normAutofit/>
          </a:bodyPr>
          <a:lstStyle/>
          <a:p>
            <a:r>
              <a:rPr lang="sk-SK" sz="4800" dirty="0"/>
              <a:t>Rýchle opakovanie základov</a:t>
            </a:r>
          </a:p>
        </p:txBody>
      </p:sp>
      <p:sp>
        <p:nvSpPr>
          <p:cNvPr id="5" name="Zástupný symbol textu 4"/>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4120396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F40D-332C-448B-A4E7-81FC2C4A4C35}"/>
              </a:ext>
            </a:extLst>
          </p:cNvPr>
          <p:cNvSpPr>
            <a:spLocks noGrp="1"/>
          </p:cNvSpPr>
          <p:nvPr>
            <p:ph type="title"/>
          </p:nvPr>
        </p:nvSpPr>
        <p:spPr/>
        <p:txBody>
          <a:bodyPr/>
          <a:lstStyle/>
          <a:p>
            <a:pPr algn="ctr"/>
            <a:r>
              <a:rPr lang="en-US" dirty="0" err="1"/>
              <a:t>Funkcie</a:t>
            </a:r>
            <a:endParaRPr lang="sk-SK" dirty="0"/>
          </a:p>
        </p:txBody>
      </p:sp>
      <p:sp>
        <p:nvSpPr>
          <p:cNvPr id="3" name="Content Placeholder 2">
            <a:extLst>
              <a:ext uri="{FF2B5EF4-FFF2-40B4-BE49-F238E27FC236}">
                <a16:creationId xmlns:a16="http://schemas.microsoft.com/office/drawing/2014/main" id="{D9D69473-1B1F-4B4A-96D0-AAE6381C3228}"/>
              </a:ext>
            </a:extLst>
          </p:cNvPr>
          <p:cNvSpPr>
            <a:spLocks noGrp="1"/>
          </p:cNvSpPr>
          <p:nvPr>
            <p:ph idx="1"/>
          </p:nvPr>
        </p:nvSpPr>
        <p:spPr/>
        <p:txBody>
          <a:bodyPr>
            <a:normAutofit/>
          </a:bodyPr>
          <a:lstStyle/>
          <a:p>
            <a:pPr lvl="1" algn="just"/>
            <a:r>
              <a:rPr lang="sk-SK" sz="2000" dirty="0"/>
              <a:t>Funckie sú m-súbory, ktoré môžu prijímať vstupné argumenty a vracať výstupné argumenty</a:t>
            </a:r>
          </a:p>
          <a:p>
            <a:pPr lvl="1" algn="just"/>
            <a:r>
              <a:rPr lang="sk-SK" sz="2000" dirty="0"/>
              <a:t>Funckie pracujú s vlastným „Workspace“, ktorý je iný ako používa príkazový riadok</a:t>
            </a:r>
          </a:p>
          <a:p>
            <a:pPr lvl="1" algn="just"/>
            <a:r>
              <a:rPr lang="sk-SK" sz="2000" dirty="0"/>
              <a:t>Meno M-súbora by sa musí zhodovať s menom funkcie, lebo toto meno sa stáva novým príkazom MATLABu</a:t>
            </a:r>
          </a:p>
        </p:txBody>
      </p:sp>
    </p:spTree>
    <p:extLst>
      <p:ext uri="{BB962C8B-B14F-4D97-AF65-F5344CB8AC3E}">
        <p14:creationId xmlns:p14="http://schemas.microsoft.com/office/powerpoint/2010/main" val="993017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726D-D260-476F-B92F-661E8D2584B6}"/>
              </a:ext>
            </a:extLst>
          </p:cNvPr>
          <p:cNvSpPr>
            <a:spLocks noGrp="1"/>
          </p:cNvSpPr>
          <p:nvPr>
            <p:ph type="title"/>
          </p:nvPr>
        </p:nvSpPr>
        <p:spPr/>
        <p:txBody>
          <a:bodyPr/>
          <a:lstStyle/>
          <a:p>
            <a:pPr algn="ctr"/>
            <a:r>
              <a:rPr lang="sk-SK" dirty="0"/>
              <a:t>Funkcia- príklad</a:t>
            </a:r>
          </a:p>
        </p:txBody>
      </p:sp>
      <p:sp>
        <p:nvSpPr>
          <p:cNvPr id="3" name="Content Placeholder 2">
            <a:extLst>
              <a:ext uri="{FF2B5EF4-FFF2-40B4-BE49-F238E27FC236}">
                <a16:creationId xmlns:a16="http://schemas.microsoft.com/office/drawing/2014/main" id="{67143A2A-B76A-489C-9A85-E611E40675C5}"/>
              </a:ext>
            </a:extLst>
          </p:cNvPr>
          <p:cNvSpPr>
            <a:spLocks noGrp="1"/>
          </p:cNvSpPr>
          <p:nvPr>
            <p:ph idx="1"/>
          </p:nvPr>
        </p:nvSpPr>
        <p:spPr/>
        <p:txBody>
          <a:bodyPr/>
          <a:lstStyle/>
          <a:p>
            <a:endParaRPr lang="sk-SK" dirty="0"/>
          </a:p>
        </p:txBody>
      </p:sp>
      <p:pic>
        <p:nvPicPr>
          <p:cNvPr id="8" name="Picture 7">
            <a:extLst>
              <a:ext uri="{FF2B5EF4-FFF2-40B4-BE49-F238E27FC236}">
                <a16:creationId xmlns:a16="http://schemas.microsoft.com/office/drawing/2014/main" id="{4624DC1A-FB7D-4D63-9569-BE4477802F9B}"/>
              </a:ext>
            </a:extLst>
          </p:cNvPr>
          <p:cNvPicPr>
            <a:picLocks noChangeAspect="1"/>
          </p:cNvPicPr>
          <p:nvPr/>
        </p:nvPicPr>
        <p:blipFill>
          <a:blip r:embed="rId2"/>
          <a:stretch>
            <a:fillRect/>
          </a:stretch>
        </p:blipFill>
        <p:spPr>
          <a:xfrm>
            <a:off x="-2" y="1714500"/>
            <a:ext cx="9144000" cy="5143500"/>
          </a:xfrm>
          <a:prstGeom prst="rect">
            <a:avLst/>
          </a:prstGeom>
        </p:spPr>
      </p:pic>
    </p:spTree>
    <p:extLst>
      <p:ext uri="{BB962C8B-B14F-4D97-AF65-F5344CB8AC3E}">
        <p14:creationId xmlns:p14="http://schemas.microsoft.com/office/powerpoint/2010/main" val="4130755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D806-951B-432F-BFD7-8CFB627D24CD}"/>
              </a:ext>
            </a:extLst>
          </p:cNvPr>
          <p:cNvSpPr>
            <a:spLocks noGrp="1"/>
          </p:cNvSpPr>
          <p:nvPr>
            <p:ph type="title"/>
          </p:nvPr>
        </p:nvSpPr>
        <p:spPr/>
        <p:txBody>
          <a:bodyPr/>
          <a:lstStyle/>
          <a:p>
            <a:pPr algn="ctr"/>
            <a:r>
              <a:rPr lang="sk-SK" dirty="0"/>
              <a:t>Funkcia- čo treba o nej vedieť</a:t>
            </a:r>
          </a:p>
        </p:txBody>
      </p:sp>
      <p:sp>
        <p:nvSpPr>
          <p:cNvPr id="3" name="Content Placeholder 2">
            <a:extLst>
              <a:ext uri="{FF2B5EF4-FFF2-40B4-BE49-F238E27FC236}">
                <a16:creationId xmlns:a16="http://schemas.microsoft.com/office/drawing/2014/main" id="{8E1F4138-DF1A-4917-8FB0-5ABADAEF6923}"/>
              </a:ext>
            </a:extLst>
          </p:cNvPr>
          <p:cNvSpPr>
            <a:spLocks noGrp="1"/>
          </p:cNvSpPr>
          <p:nvPr>
            <p:ph idx="1"/>
          </p:nvPr>
        </p:nvSpPr>
        <p:spPr/>
        <p:txBody>
          <a:bodyPr>
            <a:normAutofit/>
          </a:bodyPr>
          <a:lstStyle/>
          <a:p>
            <a:pPr lvl="1" algn="just"/>
            <a:r>
              <a:rPr lang="sk-SK" sz="2000" dirty="0"/>
              <a:t>Funkcia môže mať jeden alebo viac výstupných paramterov</a:t>
            </a:r>
          </a:p>
          <a:p>
            <a:pPr lvl="1" algn="just"/>
            <a:r>
              <a:rPr lang="sk-SK" sz="2000" dirty="0"/>
              <a:t>Zoznam výstupných parametrov je písaný pred meno funkcie v hranatých zátvorkách napr: function [output1, output2, output3] = MenoFunkcie</a:t>
            </a:r>
          </a:p>
          <a:p>
            <a:pPr lvl="1" algn="just"/>
            <a:r>
              <a:rPr lang="sk-SK" sz="2000" dirty="0"/>
              <a:t>Každý deklarovaný výstupný parameter musí byť v zdrojovom kóde funkcie vypočítaný</a:t>
            </a:r>
          </a:p>
          <a:p>
            <a:pPr lvl="1" algn="just"/>
            <a:r>
              <a:rPr lang="sk-SK" sz="2000" dirty="0"/>
              <a:t>Funkcie s deklarovanými výstupnými parametrami voláme: </a:t>
            </a:r>
          </a:p>
          <a:p>
            <a:pPr lvl="2" algn="just"/>
            <a:r>
              <a:rPr lang="sk-SK" sz="1600" dirty="0"/>
              <a:t>[a, b, c] = MenoFunkcie</a:t>
            </a:r>
          </a:p>
          <a:p>
            <a:pPr lvl="1" algn="just"/>
            <a:r>
              <a:rPr lang="sk-SK" sz="2000" dirty="0"/>
              <a:t>Počet výstupných param</a:t>
            </a:r>
            <a:r>
              <a:rPr lang="en-US" sz="2000" dirty="0"/>
              <a:t>e</a:t>
            </a:r>
            <a:r>
              <a:rPr lang="sk-SK" sz="2000" dirty="0"/>
              <a:t>trov pri volaní nemusí byť presný ich deklarovanému počtu, ale nemôže byť väčší. Ak je ich počet menší ako je deklarované, tak sa priradia volaným premenným tie, ktoré sú deklarované v poradí ich zápisu</a:t>
            </a:r>
          </a:p>
        </p:txBody>
      </p:sp>
    </p:spTree>
    <p:extLst>
      <p:ext uri="{BB962C8B-B14F-4D97-AF65-F5344CB8AC3E}">
        <p14:creationId xmlns:p14="http://schemas.microsoft.com/office/powerpoint/2010/main" val="1027980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A497-3C6C-4AFA-B03A-6914C14D3B93}"/>
              </a:ext>
            </a:extLst>
          </p:cNvPr>
          <p:cNvSpPr>
            <a:spLocks noGrp="1"/>
          </p:cNvSpPr>
          <p:nvPr>
            <p:ph type="title"/>
          </p:nvPr>
        </p:nvSpPr>
        <p:spPr/>
        <p:txBody>
          <a:bodyPr/>
          <a:lstStyle/>
          <a:p>
            <a:pPr algn="ctr"/>
            <a:r>
              <a:rPr lang="sk-SK" dirty="0"/>
              <a:t>Polynóm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B3422-EA19-4A2E-A6C5-BA28AF6664A2}"/>
                  </a:ext>
                </a:extLst>
              </p:cNvPr>
              <p:cNvSpPr>
                <a:spLocks noGrp="1"/>
              </p:cNvSpPr>
              <p:nvPr>
                <p:ph idx="1"/>
              </p:nvPr>
            </p:nvSpPr>
            <p:spPr/>
            <p:txBody>
              <a:bodyPr/>
              <a:lstStyle/>
              <a:p>
                <a:pPr lvl="1" algn="just"/>
                <a:r>
                  <a:rPr lang="sk-SK" dirty="0"/>
                  <a:t>Polynóm je reprezentovaný svojimi koeficientmi</a:t>
                </a:r>
              </a:p>
              <a:p>
                <a:pPr lvl="1" algn="just"/>
                <a:r>
                  <a:rPr lang="sk-SK" dirty="0"/>
                  <a:t>V MATLABe je polynóm uložený ako vektor, ktorého prvý prvok je koeficient pri najvyššej mocnine, posledný prvok je absolútny člen</a:t>
                </a:r>
              </a:p>
              <a:p>
                <a:pPr lvl="1" algn="just"/>
                <a:r>
                  <a:rPr lang="sk-SK" dirty="0"/>
                  <a:t>P = </a:t>
                </a:r>
                <a14:m>
                  <m:oMath xmlns:m="http://schemas.openxmlformats.org/officeDocument/2006/math">
                    <m:sSup>
                      <m:sSupPr>
                        <m:ctrlPr>
                          <a:rPr lang="sk-SK" i="1">
                            <a:latin typeface="Cambria Math" panose="02040503050406030204" pitchFamily="18" charset="0"/>
                          </a:rPr>
                        </m:ctrlPr>
                      </m:sSupPr>
                      <m:e>
                        <m:r>
                          <a:rPr lang="sk-SK" i="1">
                            <a:latin typeface="Cambria Math" panose="02040503050406030204" pitchFamily="18" charset="0"/>
                          </a:rPr>
                          <m:t>5</m:t>
                        </m:r>
                        <m:r>
                          <a:rPr lang="sk-SK" i="1">
                            <a:latin typeface="Cambria Math" panose="02040503050406030204" pitchFamily="18" charset="0"/>
                          </a:rPr>
                          <m:t>𝑥</m:t>
                        </m:r>
                      </m:e>
                      <m:sup>
                        <m:r>
                          <a:rPr lang="sk-SK" i="1">
                            <a:latin typeface="Cambria Math" panose="02040503050406030204" pitchFamily="18" charset="0"/>
                          </a:rPr>
                          <m:t>3</m:t>
                        </m:r>
                      </m:sup>
                    </m:sSup>
                    <m:r>
                      <a:rPr lang="sk-SK" i="1">
                        <a:latin typeface="Cambria Math" panose="02040503050406030204" pitchFamily="18" charset="0"/>
                      </a:rPr>
                      <m:t>+</m:t>
                    </m:r>
                    <m:sSup>
                      <m:sSupPr>
                        <m:ctrlPr>
                          <a:rPr lang="sk-SK" i="1">
                            <a:latin typeface="Cambria Math" panose="02040503050406030204" pitchFamily="18" charset="0"/>
                          </a:rPr>
                        </m:ctrlPr>
                      </m:sSupPr>
                      <m:e>
                        <m:r>
                          <a:rPr lang="sk-SK" i="1">
                            <a:latin typeface="Cambria Math" panose="02040503050406030204" pitchFamily="18" charset="0"/>
                          </a:rPr>
                          <m:t>2</m:t>
                        </m:r>
                        <m:r>
                          <a:rPr lang="sk-SK" i="1">
                            <a:latin typeface="Cambria Math" panose="02040503050406030204" pitchFamily="18" charset="0"/>
                          </a:rPr>
                          <m:t>𝑥</m:t>
                        </m:r>
                      </m:e>
                      <m:sup>
                        <m:r>
                          <a:rPr lang="sk-SK" i="1">
                            <a:latin typeface="Cambria Math" panose="02040503050406030204" pitchFamily="18" charset="0"/>
                          </a:rPr>
                          <m:t>2</m:t>
                        </m:r>
                      </m:sup>
                    </m:sSup>
                  </m:oMath>
                </a14:m>
                <a:r>
                  <a:rPr lang="sk-SK" dirty="0"/>
                  <a:t> + 3x – 5</a:t>
                </a:r>
              </a:p>
              <a:p>
                <a:pPr lvl="1" algn="just"/>
                <a:r>
                  <a:rPr lang="sk-SK" dirty="0"/>
                  <a:t>V MATLABe: </a:t>
                </a:r>
                <a:r>
                  <a:rPr lang="en-US" dirty="0"/>
                  <a:t>&gt;&gt;</a:t>
                </a:r>
                <a:r>
                  <a:rPr lang="sk-SK" dirty="0"/>
                  <a:t>P = [5 2 3 -5]</a:t>
                </a:r>
              </a:p>
              <a:p>
                <a:pPr lvl="1" algn="just"/>
                <a:endParaRPr lang="sk-SK" dirty="0"/>
              </a:p>
              <a:p>
                <a:pPr lvl="1" algn="just"/>
                <a:r>
                  <a:rPr lang="sk-SK" dirty="0"/>
                  <a:t>Výpočet koreňov polynómu</a:t>
                </a:r>
              </a:p>
              <a:p>
                <a:pPr lvl="2" algn="just"/>
                <a:r>
                  <a:rPr lang="sk-SK" dirty="0"/>
                  <a:t>Príkaz „roots“</a:t>
                </a:r>
              </a:p>
            </p:txBody>
          </p:sp>
        </mc:Choice>
        <mc:Fallback xmlns="">
          <p:sp>
            <p:nvSpPr>
              <p:cNvPr id="3" name="Content Placeholder 2">
                <a:extLst>
                  <a:ext uri="{FF2B5EF4-FFF2-40B4-BE49-F238E27FC236}">
                    <a16:creationId xmlns:a16="http://schemas.microsoft.com/office/drawing/2014/main" id="{FA1B3422-EA19-4A2E-A6C5-BA28AF6664A2}"/>
                  </a:ext>
                </a:extLst>
              </p:cNvPr>
              <p:cNvSpPr>
                <a:spLocks noGrp="1" noRot="1" noChangeAspect="1" noMove="1" noResize="1" noEditPoints="1" noAdjustHandles="1" noChangeArrowheads="1" noChangeShapeType="1" noTextEdit="1"/>
              </p:cNvSpPr>
              <p:nvPr>
                <p:ph idx="1"/>
              </p:nvPr>
            </p:nvSpPr>
            <p:spPr>
              <a:blipFill>
                <a:blip r:embed="rId2"/>
                <a:stretch>
                  <a:fillRect t="-1174" r="-1752"/>
                </a:stretch>
              </a:blipFill>
            </p:spPr>
            <p:txBody>
              <a:bodyPr/>
              <a:lstStyle/>
              <a:p>
                <a:r>
                  <a:rPr lang="sk-SK">
                    <a:noFill/>
                  </a:rPr>
                  <a:t> </a:t>
                </a:r>
              </a:p>
            </p:txBody>
          </p:sp>
        </mc:Fallback>
      </mc:AlternateContent>
      <p:pic>
        <p:nvPicPr>
          <p:cNvPr id="4" name="Picture 3">
            <a:extLst>
              <a:ext uri="{FF2B5EF4-FFF2-40B4-BE49-F238E27FC236}">
                <a16:creationId xmlns:a16="http://schemas.microsoft.com/office/drawing/2014/main" id="{1579BD79-0775-4DEA-B6A8-3488FCBD2901}"/>
              </a:ext>
            </a:extLst>
          </p:cNvPr>
          <p:cNvPicPr>
            <a:picLocks noChangeAspect="1"/>
          </p:cNvPicPr>
          <p:nvPr/>
        </p:nvPicPr>
        <p:blipFill>
          <a:blip r:embed="rId3"/>
          <a:stretch>
            <a:fillRect/>
          </a:stretch>
        </p:blipFill>
        <p:spPr>
          <a:xfrm>
            <a:off x="710912" y="3638073"/>
            <a:ext cx="2152650" cy="2809875"/>
          </a:xfrm>
          <a:prstGeom prst="rect">
            <a:avLst/>
          </a:prstGeom>
        </p:spPr>
      </p:pic>
    </p:spTree>
    <p:extLst>
      <p:ext uri="{BB962C8B-B14F-4D97-AF65-F5344CB8AC3E}">
        <p14:creationId xmlns:p14="http://schemas.microsoft.com/office/powerpoint/2010/main" val="2190350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1DE1-0720-4CB0-AE74-4A11C4989197}"/>
              </a:ext>
            </a:extLst>
          </p:cNvPr>
          <p:cNvSpPr>
            <a:spLocks noGrp="1"/>
          </p:cNvSpPr>
          <p:nvPr>
            <p:ph type="title"/>
          </p:nvPr>
        </p:nvSpPr>
        <p:spPr/>
        <p:txBody>
          <a:bodyPr/>
          <a:lstStyle/>
          <a:p>
            <a:pPr algn="ctr"/>
            <a:r>
              <a:rPr lang="sk-SK" dirty="0"/>
              <a:t>Polynóm- funkcia polyval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902793-4262-44F6-84A7-AAAB5182981D}"/>
                  </a:ext>
                </a:extLst>
              </p:cNvPr>
              <p:cNvSpPr>
                <a:spLocks noGrp="1"/>
              </p:cNvSpPr>
              <p:nvPr>
                <p:ph idx="1"/>
              </p:nvPr>
            </p:nvSpPr>
            <p:spPr/>
            <p:txBody>
              <a:bodyPr/>
              <a:lstStyle/>
              <a:p>
                <a:pPr lvl="1"/>
                <a:r>
                  <a:rPr lang="sk-SK" dirty="0"/>
                  <a:t>Máme polynóm: </a:t>
                </a:r>
                <a:r>
                  <a:rPr lang="sk-SK" i="1" dirty="0"/>
                  <a:t>p</a:t>
                </a:r>
                <a:r>
                  <a:rPr lang="sk-SK" dirty="0"/>
                  <a:t>(</a:t>
                </a:r>
                <a:r>
                  <a:rPr lang="sk-SK" i="1" dirty="0"/>
                  <a:t>x</a:t>
                </a:r>
                <a:r>
                  <a:rPr lang="sk-SK" dirty="0"/>
                  <a:t>)=</a:t>
                </a:r>
                <a14:m>
                  <m:oMath xmlns:m="http://schemas.openxmlformats.org/officeDocument/2006/math">
                    <m:sSup>
                      <m:sSupPr>
                        <m:ctrlPr>
                          <a:rPr lang="sk-SK" i="1" smtClean="0">
                            <a:latin typeface="Cambria Math" panose="02040503050406030204" pitchFamily="18" charset="0"/>
                          </a:rPr>
                        </m:ctrlPr>
                      </m:sSupPr>
                      <m:e>
                        <m:r>
                          <a:rPr lang="sk-SK" b="0" i="1" smtClean="0">
                            <a:latin typeface="Cambria Math" panose="02040503050406030204" pitchFamily="18" charset="0"/>
                          </a:rPr>
                          <m:t>3</m:t>
                        </m:r>
                        <m:r>
                          <a:rPr lang="sk-SK" b="0" i="1" smtClean="0">
                            <a:latin typeface="Cambria Math" panose="02040503050406030204" pitchFamily="18" charset="0"/>
                          </a:rPr>
                          <m:t>𝑥</m:t>
                        </m:r>
                      </m:e>
                      <m:sup>
                        <m:r>
                          <a:rPr lang="sk-SK" b="0" i="1" smtClean="0">
                            <a:latin typeface="Cambria Math" panose="02040503050406030204" pitchFamily="18" charset="0"/>
                          </a:rPr>
                          <m:t>2</m:t>
                        </m:r>
                      </m:sup>
                    </m:sSup>
                    <m:r>
                      <a:rPr lang="sk-SK" b="0" i="1" smtClean="0">
                        <a:latin typeface="Cambria Math" panose="02040503050406030204" pitchFamily="18" charset="0"/>
                      </a:rPr>
                      <m:t>+2</m:t>
                    </m:r>
                    <m:r>
                      <a:rPr lang="sk-SK" b="0" i="1" smtClean="0">
                        <a:latin typeface="Cambria Math" panose="02040503050406030204" pitchFamily="18" charset="0"/>
                      </a:rPr>
                      <m:t>𝑥</m:t>
                    </m:r>
                    <m:r>
                      <a:rPr lang="sk-SK" b="0" i="1" smtClean="0">
                        <a:latin typeface="Cambria Math" panose="02040503050406030204" pitchFamily="18" charset="0"/>
                      </a:rPr>
                      <m:t>+1</m:t>
                    </m:r>
                  </m:oMath>
                </a14:m>
                <a:endParaRPr lang="sk-SK" b="0" dirty="0"/>
              </a:p>
              <a:p>
                <a:pPr lvl="1"/>
                <a:r>
                  <a:rPr lang="sk-SK" dirty="0"/>
                  <a:t>Ak chceme zistiť, čomu sa tento polynóm rovná po dosadení x=5, tak použijeme na to funkciu polyval</a:t>
                </a:r>
                <a:endParaRPr lang="en-GB" dirty="0"/>
              </a:p>
              <a:p>
                <a:pPr lvl="1"/>
                <a:endParaRPr lang="en-GB" dirty="0"/>
              </a:p>
              <a:p>
                <a:pPr lvl="1"/>
                <a:endParaRPr lang="en-GB" dirty="0"/>
              </a:p>
              <a:p>
                <a:pPr lvl="1"/>
                <a:endParaRPr lang="en-GB" dirty="0"/>
              </a:p>
              <a:p>
                <a:pPr lvl="1"/>
                <a:r>
                  <a:rPr lang="en-GB" dirty="0"/>
                  <a:t>y = 3*25 + 2*5 + 1 = 86</a:t>
                </a:r>
                <a:endParaRPr lang="sk-SK" dirty="0"/>
              </a:p>
            </p:txBody>
          </p:sp>
        </mc:Choice>
        <mc:Fallback>
          <p:sp>
            <p:nvSpPr>
              <p:cNvPr id="3" name="Content Placeholder 2">
                <a:extLst>
                  <a:ext uri="{FF2B5EF4-FFF2-40B4-BE49-F238E27FC236}">
                    <a16:creationId xmlns:a16="http://schemas.microsoft.com/office/drawing/2014/main" id="{92902793-4262-44F6-84A7-AAAB5182981D}"/>
                  </a:ext>
                </a:extLst>
              </p:cNvPr>
              <p:cNvSpPr>
                <a:spLocks noGrp="1" noRot="1" noChangeAspect="1" noMove="1" noResize="1" noEditPoints="1" noAdjustHandles="1" noChangeArrowheads="1" noChangeShapeType="1" noTextEdit="1"/>
              </p:cNvSpPr>
              <p:nvPr>
                <p:ph idx="1"/>
              </p:nvPr>
            </p:nvSpPr>
            <p:spPr>
              <a:blipFill>
                <a:blip r:embed="rId2"/>
                <a:stretch>
                  <a:fillRect t="-1174" r="-1606"/>
                </a:stretch>
              </a:blipFill>
            </p:spPr>
            <p:txBody>
              <a:bodyPr/>
              <a:lstStyle/>
              <a:p>
                <a:r>
                  <a:rPr lang="sk-SK">
                    <a:noFill/>
                  </a:rPr>
                  <a:t> </a:t>
                </a:r>
              </a:p>
            </p:txBody>
          </p:sp>
        </mc:Fallback>
      </mc:AlternateContent>
      <p:pic>
        <p:nvPicPr>
          <p:cNvPr id="4" name="Picture 3">
            <a:extLst>
              <a:ext uri="{FF2B5EF4-FFF2-40B4-BE49-F238E27FC236}">
                <a16:creationId xmlns:a16="http://schemas.microsoft.com/office/drawing/2014/main" id="{9E8BF02C-369A-4325-A627-1FD4F51D817B}"/>
              </a:ext>
            </a:extLst>
          </p:cNvPr>
          <p:cNvPicPr>
            <a:picLocks noChangeAspect="1"/>
          </p:cNvPicPr>
          <p:nvPr/>
        </p:nvPicPr>
        <p:blipFill>
          <a:blip r:embed="rId3"/>
          <a:stretch>
            <a:fillRect/>
          </a:stretch>
        </p:blipFill>
        <p:spPr>
          <a:xfrm>
            <a:off x="685281" y="2062422"/>
            <a:ext cx="1771650" cy="704850"/>
          </a:xfrm>
          <a:prstGeom prst="rect">
            <a:avLst/>
          </a:prstGeom>
        </p:spPr>
      </p:pic>
    </p:spTree>
    <p:extLst>
      <p:ext uri="{BB962C8B-B14F-4D97-AF65-F5344CB8AC3E}">
        <p14:creationId xmlns:p14="http://schemas.microsoft.com/office/powerpoint/2010/main" val="3559203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62F3-0844-4700-9266-18388FDBAF05}"/>
              </a:ext>
            </a:extLst>
          </p:cNvPr>
          <p:cNvSpPr>
            <a:spLocks noGrp="1"/>
          </p:cNvSpPr>
          <p:nvPr>
            <p:ph type="title"/>
          </p:nvPr>
        </p:nvSpPr>
        <p:spPr/>
        <p:txBody>
          <a:bodyPr/>
          <a:lstStyle/>
          <a:p>
            <a:pPr algn="ctr"/>
            <a:r>
              <a:rPr lang="en-GB" dirty="0"/>
              <a:t>Pol</a:t>
            </a:r>
            <a:r>
              <a:rPr lang="sk-SK" dirty="0"/>
              <a:t>ynóm- funkcia poly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977DB2-2E60-43ED-97AC-C2589A1D5D28}"/>
                  </a:ext>
                </a:extLst>
              </p:cNvPr>
              <p:cNvSpPr>
                <a:spLocks noGrp="1"/>
              </p:cNvSpPr>
              <p:nvPr>
                <p:ph idx="1"/>
              </p:nvPr>
            </p:nvSpPr>
            <p:spPr/>
            <p:txBody>
              <a:bodyPr/>
              <a:lstStyle/>
              <a:p>
                <a:pPr lvl="1"/>
                <a:r>
                  <a:rPr lang="sk-SK" dirty="0"/>
                  <a:t>Ak máme korene polynómu a chceme zistiť aký polynóm z nich vznikne, tak použijeme funkciu poly</a:t>
                </a:r>
              </a:p>
              <a:p>
                <a:pPr lvl="1"/>
                <a:r>
                  <a:rPr lang="sk-SK" dirty="0"/>
                  <a:t>Korene: </a:t>
                </a:r>
                <a14:m>
                  <m:oMath xmlns:m="http://schemas.openxmlformats.org/officeDocument/2006/math">
                    <m:sSub>
                      <m:sSubPr>
                        <m:ctrlPr>
                          <a:rPr lang="sk-SK" i="1" smtClean="0">
                            <a:latin typeface="Cambria Math" panose="02040503050406030204" pitchFamily="18" charset="0"/>
                          </a:rPr>
                        </m:ctrlPr>
                      </m:sSubPr>
                      <m:e>
                        <m:r>
                          <a:rPr lang="sk-SK" b="0" i="1" smtClean="0">
                            <a:latin typeface="Cambria Math" panose="02040503050406030204" pitchFamily="18" charset="0"/>
                          </a:rPr>
                          <m:t>𝑥</m:t>
                        </m:r>
                      </m:e>
                      <m:sub>
                        <m:r>
                          <a:rPr lang="sk-SK" b="0" i="1" smtClean="0">
                            <a:latin typeface="Cambria Math" panose="02040503050406030204" pitchFamily="18" charset="0"/>
                          </a:rPr>
                          <m:t>1</m:t>
                        </m:r>
                      </m:sub>
                    </m:sSub>
                    <m:r>
                      <a:rPr lang="sk-SK" b="0" i="1" smtClean="0">
                        <a:latin typeface="Cambria Math" panose="02040503050406030204" pitchFamily="18" charset="0"/>
                      </a:rPr>
                      <m:t>=−5,</m:t>
                    </m:r>
                    <m:sSub>
                      <m:sSubPr>
                        <m:ctrlPr>
                          <a:rPr lang="sk-SK" i="1" smtClean="0">
                            <a:latin typeface="Cambria Math" panose="02040503050406030204" pitchFamily="18" charset="0"/>
                          </a:rPr>
                        </m:ctrlPr>
                      </m:sSubPr>
                      <m:e>
                        <m:r>
                          <a:rPr lang="sk-SK" b="0" i="1" smtClean="0">
                            <a:latin typeface="Cambria Math" panose="02040503050406030204" pitchFamily="18" charset="0"/>
                          </a:rPr>
                          <m:t>𝑥</m:t>
                        </m:r>
                      </m:e>
                      <m:sub>
                        <m:r>
                          <a:rPr lang="sk-SK" b="0" i="1" smtClean="0">
                            <a:latin typeface="Cambria Math" panose="02040503050406030204" pitchFamily="18" charset="0"/>
                          </a:rPr>
                          <m:t>2</m:t>
                        </m:r>
                      </m:sub>
                    </m:sSub>
                    <m:r>
                      <a:rPr lang="sk-SK" b="0" i="1" smtClean="0">
                        <a:latin typeface="Cambria Math" panose="02040503050406030204" pitchFamily="18" charset="0"/>
                      </a:rPr>
                      <m:t>=−5</m:t>
                    </m:r>
                  </m:oMath>
                </a14:m>
                <a:endParaRPr lang="sk-SK" b="0" dirty="0"/>
              </a:p>
              <a:p>
                <a:pPr lvl="1"/>
                <a:endParaRPr lang="sk-SK" dirty="0"/>
              </a:p>
            </p:txBody>
          </p:sp>
        </mc:Choice>
        <mc:Fallback>
          <p:sp>
            <p:nvSpPr>
              <p:cNvPr id="3" name="Content Placeholder 2">
                <a:extLst>
                  <a:ext uri="{FF2B5EF4-FFF2-40B4-BE49-F238E27FC236}">
                    <a16:creationId xmlns:a16="http://schemas.microsoft.com/office/drawing/2014/main" id="{8F977DB2-2E60-43ED-97AC-C2589A1D5D28}"/>
                  </a:ext>
                </a:extLst>
              </p:cNvPr>
              <p:cNvSpPr>
                <a:spLocks noGrp="1" noRot="1" noChangeAspect="1" noMove="1" noResize="1" noEditPoints="1" noAdjustHandles="1" noChangeArrowheads="1" noChangeShapeType="1" noTextEdit="1"/>
              </p:cNvSpPr>
              <p:nvPr>
                <p:ph idx="1"/>
              </p:nvPr>
            </p:nvSpPr>
            <p:spPr>
              <a:blipFill>
                <a:blip r:embed="rId2"/>
                <a:stretch>
                  <a:fillRect t="-1174"/>
                </a:stretch>
              </a:blipFill>
            </p:spPr>
            <p:txBody>
              <a:bodyPr/>
              <a:lstStyle/>
              <a:p>
                <a:r>
                  <a:rPr lang="sk-SK">
                    <a:noFill/>
                  </a:rPr>
                  <a:t> </a:t>
                </a:r>
              </a:p>
            </p:txBody>
          </p:sp>
        </mc:Fallback>
      </mc:AlternateContent>
      <p:pic>
        <p:nvPicPr>
          <p:cNvPr id="4" name="Picture 3">
            <a:extLst>
              <a:ext uri="{FF2B5EF4-FFF2-40B4-BE49-F238E27FC236}">
                <a16:creationId xmlns:a16="http://schemas.microsoft.com/office/drawing/2014/main" id="{550898A9-D99B-4929-B9FD-D93B4895CB74}"/>
              </a:ext>
            </a:extLst>
          </p:cNvPr>
          <p:cNvPicPr>
            <a:picLocks noChangeAspect="1"/>
          </p:cNvPicPr>
          <p:nvPr/>
        </p:nvPicPr>
        <p:blipFill>
          <a:blip r:embed="rId3"/>
          <a:stretch>
            <a:fillRect/>
          </a:stretch>
        </p:blipFill>
        <p:spPr>
          <a:xfrm>
            <a:off x="746760" y="2114897"/>
            <a:ext cx="1066800" cy="533400"/>
          </a:xfrm>
          <a:prstGeom prst="rect">
            <a:avLst/>
          </a:prstGeom>
        </p:spPr>
      </p:pic>
      <p:pic>
        <p:nvPicPr>
          <p:cNvPr id="5" name="Picture 4">
            <a:extLst>
              <a:ext uri="{FF2B5EF4-FFF2-40B4-BE49-F238E27FC236}">
                <a16:creationId xmlns:a16="http://schemas.microsoft.com/office/drawing/2014/main" id="{3CD0B515-AEEB-401A-B6C0-336A0EAB8CB8}"/>
              </a:ext>
            </a:extLst>
          </p:cNvPr>
          <p:cNvPicPr>
            <a:picLocks noChangeAspect="1"/>
          </p:cNvPicPr>
          <p:nvPr/>
        </p:nvPicPr>
        <p:blipFill>
          <a:blip r:embed="rId4"/>
          <a:stretch>
            <a:fillRect/>
          </a:stretch>
        </p:blipFill>
        <p:spPr>
          <a:xfrm>
            <a:off x="953539" y="3112077"/>
            <a:ext cx="1866900" cy="800100"/>
          </a:xfrm>
          <a:prstGeom prst="rect">
            <a:avLst/>
          </a:prstGeom>
        </p:spPr>
      </p:pic>
    </p:spTree>
    <p:extLst>
      <p:ext uri="{BB962C8B-B14F-4D97-AF65-F5344CB8AC3E}">
        <p14:creationId xmlns:p14="http://schemas.microsoft.com/office/powerpoint/2010/main" val="3232817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80DB-02B2-4807-8F74-ED8DA89E6D34}"/>
              </a:ext>
            </a:extLst>
          </p:cNvPr>
          <p:cNvSpPr>
            <a:spLocks noGrp="1"/>
          </p:cNvSpPr>
          <p:nvPr>
            <p:ph type="title"/>
          </p:nvPr>
        </p:nvSpPr>
        <p:spPr/>
        <p:txBody>
          <a:bodyPr/>
          <a:lstStyle/>
          <a:p>
            <a:pPr algn="ctr"/>
            <a:r>
              <a:rPr lang="en-US" dirty="0"/>
              <a:t>MATL</a:t>
            </a:r>
            <a:r>
              <a:rPr lang="sk-SK" dirty="0"/>
              <a:t>AB funkcie pre prácu s polynómami</a:t>
            </a:r>
          </a:p>
        </p:txBody>
      </p:sp>
      <p:sp>
        <p:nvSpPr>
          <p:cNvPr id="3" name="Content Placeholder 2">
            <a:extLst>
              <a:ext uri="{FF2B5EF4-FFF2-40B4-BE49-F238E27FC236}">
                <a16:creationId xmlns:a16="http://schemas.microsoft.com/office/drawing/2014/main" id="{51DB9ED9-A899-4FCF-B3FF-539923A6D03B}"/>
              </a:ext>
            </a:extLst>
          </p:cNvPr>
          <p:cNvSpPr>
            <a:spLocks noGrp="1"/>
          </p:cNvSpPr>
          <p:nvPr>
            <p:ph idx="1"/>
          </p:nvPr>
        </p:nvSpPr>
        <p:spPr/>
        <p:txBody>
          <a:bodyPr/>
          <a:lstStyle/>
          <a:p>
            <a:pPr lvl="1"/>
            <a:r>
              <a:rPr lang="sk-SK" dirty="0"/>
              <a:t>Sčítanie a odčitanie: p1 + p2, p1 – p2</a:t>
            </a:r>
          </a:p>
          <a:p>
            <a:pPr lvl="1"/>
            <a:r>
              <a:rPr lang="sk-SK" dirty="0"/>
              <a:t>Násobenie polynómov: conv(p1, p2)</a:t>
            </a:r>
          </a:p>
          <a:p>
            <a:pPr lvl="1"/>
            <a:r>
              <a:rPr lang="sk-SK" dirty="0"/>
              <a:t>Delenie polynómov: deconv(p1, p2)</a:t>
            </a:r>
          </a:p>
          <a:p>
            <a:pPr lvl="1"/>
            <a:r>
              <a:rPr lang="sk-SK" dirty="0"/>
              <a:t>Delenie polynómov so zvyškom: [d,r] = deconv(p1, p2)</a:t>
            </a:r>
          </a:p>
          <a:p>
            <a:pPr lvl="1"/>
            <a:r>
              <a:rPr lang="sk-SK" dirty="0"/>
              <a:t>Rozdelenie polynómu na praciálne zlomky: [r p k] = residue(p1, p2)</a:t>
            </a:r>
          </a:p>
          <a:p>
            <a:pPr lvl="1"/>
            <a:r>
              <a:rPr lang="sk-SK" dirty="0"/>
              <a:t>Derivácia polynómu: polyder(p1)</a:t>
            </a:r>
          </a:p>
          <a:p>
            <a:pPr lvl="1"/>
            <a:r>
              <a:rPr lang="sk-SK" dirty="0"/>
              <a:t>Integrácia polynómu: polyint(p1, c)</a:t>
            </a:r>
          </a:p>
          <a:p>
            <a:pPr lvl="1"/>
            <a:endParaRPr lang="sk-SK" dirty="0"/>
          </a:p>
        </p:txBody>
      </p:sp>
      <p:pic>
        <p:nvPicPr>
          <p:cNvPr id="4" name="Picture 3">
            <a:extLst>
              <a:ext uri="{FF2B5EF4-FFF2-40B4-BE49-F238E27FC236}">
                <a16:creationId xmlns:a16="http://schemas.microsoft.com/office/drawing/2014/main" id="{3869D3B8-220D-4177-B25F-A66DBC2D8C0C}"/>
              </a:ext>
            </a:extLst>
          </p:cNvPr>
          <p:cNvPicPr>
            <a:picLocks noChangeAspect="1"/>
          </p:cNvPicPr>
          <p:nvPr/>
        </p:nvPicPr>
        <p:blipFill>
          <a:blip r:embed="rId2"/>
          <a:stretch>
            <a:fillRect/>
          </a:stretch>
        </p:blipFill>
        <p:spPr>
          <a:xfrm>
            <a:off x="224530" y="3408218"/>
            <a:ext cx="3590925" cy="1724025"/>
          </a:xfrm>
          <a:prstGeom prst="rect">
            <a:avLst/>
          </a:prstGeom>
        </p:spPr>
      </p:pic>
      <p:pic>
        <p:nvPicPr>
          <p:cNvPr id="5" name="Picture 4">
            <a:extLst>
              <a:ext uri="{FF2B5EF4-FFF2-40B4-BE49-F238E27FC236}">
                <a16:creationId xmlns:a16="http://schemas.microsoft.com/office/drawing/2014/main" id="{524C4FB2-70F4-419C-AD36-9919C85A4ED2}"/>
              </a:ext>
            </a:extLst>
          </p:cNvPr>
          <p:cNvPicPr>
            <a:picLocks noChangeAspect="1"/>
          </p:cNvPicPr>
          <p:nvPr/>
        </p:nvPicPr>
        <p:blipFill>
          <a:blip r:embed="rId3"/>
          <a:stretch>
            <a:fillRect/>
          </a:stretch>
        </p:blipFill>
        <p:spPr>
          <a:xfrm>
            <a:off x="3743930" y="3429000"/>
            <a:ext cx="3019425" cy="3095625"/>
          </a:xfrm>
          <a:prstGeom prst="rect">
            <a:avLst/>
          </a:prstGeom>
        </p:spPr>
      </p:pic>
      <p:pic>
        <p:nvPicPr>
          <p:cNvPr id="6" name="Picture 5">
            <a:extLst>
              <a:ext uri="{FF2B5EF4-FFF2-40B4-BE49-F238E27FC236}">
                <a16:creationId xmlns:a16="http://schemas.microsoft.com/office/drawing/2014/main" id="{BEC08B83-D818-4DD8-8792-902CCFC06C37}"/>
              </a:ext>
            </a:extLst>
          </p:cNvPr>
          <p:cNvPicPr>
            <a:picLocks noChangeAspect="1"/>
          </p:cNvPicPr>
          <p:nvPr/>
        </p:nvPicPr>
        <p:blipFill>
          <a:blip r:embed="rId4"/>
          <a:stretch>
            <a:fillRect/>
          </a:stretch>
        </p:blipFill>
        <p:spPr>
          <a:xfrm>
            <a:off x="7062308" y="3265343"/>
            <a:ext cx="1809750" cy="1866900"/>
          </a:xfrm>
          <a:prstGeom prst="rect">
            <a:avLst/>
          </a:prstGeom>
        </p:spPr>
      </p:pic>
    </p:spTree>
    <p:extLst>
      <p:ext uri="{BB962C8B-B14F-4D97-AF65-F5344CB8AC3E}">
        <p14:creationId xmlns:p14="http://schemas.microsoft.com/office/powerpoint/2010/main" val="408514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6595-A768-46B1-8FDB-D1F6444C264D}"/>
              </a:ext>
            </a:extLst>
          </p:cNvPr>
          <p:cNvSpPr>
            <a:spLocks noGrp="1"/>
          </p:cNvSpPr>
          <p:nvPr>
            <p:ph type="title"/>
          </p:nvPr>
        </p:nvSpPr>
        <p:spPr/>
        <p:txBody>
          <a:bodyPr/>
          <a:lstStyle/>
          <a:p>
            <a:pPr algn="ctr"/>
            <a:r>
              <a:rPr lang="en-US" dirty="0"/>
              <a:t>2</a:t>
            </a:r>
            <a:r>
              <a:rPr lang="sk-SK" dirty="0"/>
              <a:t>D grafy</a:t>
            </a:r>
          </a:p>
        </p:txBody>
      </p:sp>
      <p:sp>
        <p:nvSpPr>
          <p:cNvPr id="3" name="Content Placeholder 2">
            <a:extLst>
              <a:ext uri="{FF2B5EF4-FFF2-40B4-BE49-F238E27FC236}">
                <a16:creationId xmlns:a16="http://schemas.microsoft.com/office/drawing/2014/main" id="{5B1945D2-3DD5-4CFC-A4E5-1E2602C407B1}"/>
              </a:ext>
            </a:extLst>
          </p:cNvPr>
          <p:cNvSpPr>
            <a:spLocks noGrp="1"/>
          </p:cNvSpPr>
          <p:nvPr>
            <p:ph idx="1"/>
          </p:nvPr>
        </p:nvSpPr>
        <p:spPr/>
        <p:txBody>
          <a:bodyPr>
            <a:normAutofit/>
          </a:bodyPr>
          <a:lstStyle/>
          <a:p>
            <a:pPr lvl="1" algn="just"/>
            <a:r>
              <a:rPr lang="sk-SK" sz="2000" dirty="0"/>
              <a:t>Silnou stránkou prostredia MATLAV je grafika</a:t>
            </a:r>
          </a:p>
          <a:p>
            <a:pPr lvl="1" algn="just"/>
            <a:r>
              <a:rPr lang="sk-SK" sz="2000" dirty="0"/>
              <a:t>Grafika je nástroj na prehľadné zobrazovanie výsledkov, ktoré nie sú na prvý pohľad len zo spleti čísiel zjavné</a:t>
            </a:r>
          </a:p>
          <a:p>
            <a:pPr lvl="1" algn="just"/>
            <a:r>
              <a:rPr lang="sk-SK" sz="2000" dirty="0"/>
              <a:t>MATLAB disponuje pokročilo grafikou v oblasti 2D a tiež aj v 3D</a:t>
            </a:r>
          </a:p>
          <a:p>
            <a:pPr lvl="1" algn="just"/>
            <a:r>
              <a:rPr lang="sk-SK" sz="2000" dirty="0"/>
              <a:t>Obsahuje tiež aj pokročilejšie nástroje pre animáciu a virtuálnu realitu</a:t>
            </a:r>
          </a:p>
          <a:p>
            <a:pPr lvl="1" algn="just"/>
            <a:endParaRPr lang="sk-SK" sz="2000" dirty="0"/>
          </a:p>
          <a:p>
            <a:pPr lvl="1" algn="just"/>
            <a:r>
              <a:rPr lang="sk-SK" sz="2000" dirty="0"/>
              <a:t>Z matematického pohľadu pomocou 2D grafu obvykle zobrazujeme závislosť jednej veličiny od druhej veličiny</a:t>
            </a:r>
          </a:p>
          <a:p>
            <a:pPr lvl="1" algn="just"/>
            <a:r>
              <a:rPr lang="sk-SK" sz="2000" dirty="0"/>
              <a:t>Túto závislosť môžeme zapísať jednoduchou rovnicou: y = f(x), kde „x“ je premennou nezávislou a „y“ je závislý premmná(nakoľko jej hodnota závisí od vstupujúcej hodnoty „x“ do funkcie „f“)</a:t>
            </a:r>
          </a:p>
        </p:txBody>
      </p:sp>
    </p:spTree>
    <p:extLst>
      <p:ext uri="{BB962C8B-B14F-4D97-AF65-F5344CB8AC3E}">
        <p14:creationId xmlns:p14="http://schemas.microsoft.com/office/powerpoint/2010/main" val="1542045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75AE-5110-43C9-B3CF-E6AACBAA6E1B}"/>
              </a:ext>
            </a:extLst>
          </p:cNvPr>
          <p:cNvSpPr>
            <a:spLocks noGrp="1"/>
          </p:cNvSpPr>
          <p:nvPr>
            <p:ph type="title"/>
          </p:nvPr>
        </p:nvSpPr>
        <p:spPr/>
        <p:txBody>
          <a:bodyPr/>
          <a:lstStyle/>
          <a:p>
            <a:pPr algn="ctr"/>
            <a:r>
              <a:rPr lang="sk-SK" dirty="0"/>
              <a:t>2D grafy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9F5021-B342-41E4-9DAB-031D35138213}"/>
                  </a:ext>
                </a:extLst>
              </p:cNvPr>
              <p:cNvSpPr>
                <a:spLocks noGrp="1"/>
              </p:cNvSpPr>
              <p:nvPr>
                <p:ph idx="1"/>
              </p:nvPr>
            </p:nvSpPr>
            <p:spPr/>
            <p:txBody>
              <a:bodyPr/>
              <a:lstStyle/>
              <a:p>
                <a:pPr lvl="1"/>
                <a:r>
                  <a:rPr lang="sk-SK" dirty="0"/>
                  <a:t>Pre demonštráciu možností MATLABu pre tvorenie 2D grafov využijeme funkciu: </a:t>
                </a:r>
                <a:endParaRPr lang="sk-SK" dirty="0">
                  <a:latin typeface="Cambria Math" panose="02040503050406030204" pitchFamily="18" charset="0"/>
                </a:endParaRPr>
              </a:p>
              <a:p>
                <a:pPr lvl="2"/>
                <a14:m>
                  <m:oMath xmlns:m="http://schemas.openxmlformats.org/officeDocument/2006/math">
                    <m:r>
                      <m:rPr>
                        <m:sty m:val="p"/>
                      </m:rPr>
                      <a:rPr lang="sk-SK">
                        <a:latin typeface="Cambria Math" panose="02040503050406030204" pitchFamily="18" charset="0"/>
                      </a:rPr>
                      <m:t>y</m:t>
                    </m:r>
                    <m:r>
                      <a:rPr lang="sk-SK" b="0" i="1" smtClean="0">
                        <a:latin typeface="Cambria Math" panose="02040503050406030204" pitchFamily="18" charset="0"/>
                      </a:rPr>
                      <m:t>= </m:t>
                    </m:r>
                    <m:sSup>
                      <m:sSupPr>
                        <m:ctrlPr>
                          <a:rPr lang="sk-SK" i="1" smtClean="0">
                            <a:latin typeface="Cambria Math" panose="02040503050406030204" pitchFamily="18" charset="0"/>
                          </a:rPr>
                        </m:ctrlPr>
                      </m:sSupPr>
                      <m:e>
                        <m:r>
                          <a:rPr lang="sk-SK" b="0" i="1" smtClean="0">
                            <a:latin typeface="Cambria Math" panose="02040503050406030204" pitchFamily="18" charset="0"/>
                          </a:rPr>
                          <m:t>𝑥</m:t>
                        </m:r>
                      </m:e>
                      <m:sup>
                        <m:r>
                          <a:rPr lang="sk-SK" b="0" i="1" smtClean="0">
                            <a:latin typeface="Cambria Math" panose="02040503050406030204" pitchFamily="18" charset="0"/>
                          </a:rPr>
                          <m:t>2</m:t>
                        </m:r>
                      </m:sup>
                    </m:sSup>
                    <m:r>
                      <a:rPr lang="sk-SK" b="0" i="1" smtClean="0">
                        <a:latin typeface="Cambria Math" panose="02040503050406030204" pitchFamily="18" charset="0"/>
                      </a:rPr>
                      <m:t> −1</m:t>
                    </m:r>
                  </m:oMath>
                </a14:m>
                <a:endParaRPr lang="sk-SK" dirty="0"/>
              </a:p>
              <a:p>
                <a:pPr lvl="1"/>
                <a:r>
                  <a:rPr lang="sk-SK" dirty="0"/>
                  <a:t>Budeme ju vyšetrovať na intervale od -2 po +2</a:t>
                </a:r>
              </a:p>
              <a:p>
                <a:pPr lvl="1"/>
                <a:endParaRPr lang="sk-SK" dirty="0"/>
              </a:p>
            </p:txBody>
          </p:sp>
        </mc:Choice>
        <mc:Fallback xmlns="">
          <p:sp>
            <p:nvSpPr>
              <p:cNvPr id="3" name="Content Placeholder 2">
                <a:extLst>
                  <a:ext uri="{FF2B5EF4-FFF2-40B4-BE49-F238E27FC236}">
                    <a16:creationId xmlns:a16="http://schemas.microsoft.com/office/drawing/2014/main" id="{CC9F5021-B342-41E4-9DAB-031D35138213}"/>
                  </a:ext>
                </a:extLst>
              </p:cNvPr>
              <p:cNvSpPr>
                <a:spLocks noGrp="1" noRot="1" noChangeAspect="1" noMove="1" noResize="1" noEditPoints="1" noAdjustHandles="1" noChangeArrowheads="1" noChangeShapeType="1" noTextEdit="1"/>
              </p:cNvSpPr>
              <p:nvPr>
                <p:ph idx="1"/>
              </p:nvPr>
            </p:nvSpPr>
            <p:spPr>
              <a:blipFill>
                <a:blip r:embed="rId2"/>
                <a:stretch>
                  <a:fillRect t="-1174"/>
                </a:stretch>
              </a:blipFill>
            </p:spPr>
            <p:txBody>
              <a:bodyPr/>
              <a:lstStyle/>
              <a:p>
                <a:r>
                  <a:rPr lang="sk-SK">
                    <a:noFill/>
                  </a:rPr>
                  <a:t> </a:t>
                </a:r>
              </a:p>
            </p:txBody>
          </p:sp>
        </mc:Fallback>
      </mc:AlternateContent>
      <p:pic>
        <p:nvPicPr>
          <p:cNvPr id="4" name="Picture 3">
            <a:extLst>
              <a:ext uri="{FF2B5EF4-FFF2-40B4-BE49-F238E27FC236}">
                <a16:creationId xmlns:a16="http://schemas.microsoft.com/office/drawing/2014/main" id="{EA7A4016-FF4C-4F64-B208-F1489757553B}"/>
              </a:ext>
            </a:extLst>
          </p:cNvPr>
          <p:cNvPicPr>
            <a:picLocks noChangeAspect="1"/>
          </p:cNvPicPr>
          <p:nvPr/>
        </p:nvPicPr>
        <p:blipFill>
          <a:blip r:embed="rId3"/>
          <a:stretch>
            <a:fillRect/>
          </a:stretch>
        </p:blipFill>
        <p:spPr>
          <a:xfrm>
            <a:off x="0" y="1915668"/>
            <a:ext cx="4895850" cy="2514600"/>
          </a:xfrm>
          <a:prstGeom prst="rect">
            <a:avLst/>
          </a:prstGeom>
        </p:spPr>
      </p:pic>
      <p:pic>
        <p:nvPicPr>
          <p:cNvPr id="6" name="Picture 5">
            <a:extLst>
              <a:ext uri="{FF2B5EF4-FFF2-40B4-BE49-F238E27FC236}">
                <a16:creationId xmlns:a16="http://schemas.microsoft.com/office/drawing/2014/main" id="{925DA10B-8BEA-4AB5-927B-BA7FE03AC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7" y="3429000"/>
            <a:ext cx="4572000" cy="3429000"/>
          </a:xfrm>
          <a:prstGeom prst="rect">
            <a:avLst/>
          </a:prstGeom>
        </p:spPr>
      </p:pic>
    </p:spTree>
    <p:extLst>
      <p:ext uri="{BB962C8B-B14F-4D97-AF65-F5344CB8AC3E}">
        <p14:creationId xmlns:p14="http://schemas.microsoft.com/office/powerpoint/2010/main" val="849625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17A8-308D-416E-8F00-1D2AB8AFE133}"/>
              </a:ext>
            </a:extLst>
          </p:cNvPr>
          <p:cNvSpPr>
            <a:spLocks noGrp="1"/>
          </p:cNvSpPr>
          <p:nvPr>
            <p:ph type="title"/>
          </p:nvPr>
        </p:nvSpPr>
        <p:spPr/>
        <p:txBody>
          <a:bodyPr/>
          <a:lstStyle/>
          <a:p>
            <a:pPr algn="ctr"/>
            <a:r>
              <a:rPr lang="en-US" dirty="0"/>
              <a:t>2D </a:t>
            </a:r>
            <a:r>
              <a:rPr lang="en-US" dirty="0" err="1"/>
              <a:t>grafy</a:t>
            </a:r>
            <a:endParaRPr lang="sk-SK" dirty="0"/>
          </a:p>
        </p:txBody>
      </p:sp>
      <p:sp>
        <p:nvSpPr>
          <p:cNvPr id="3" name="Content Placeholder 2">
            <a:extLst>
              <a:ext uri="{FF2B5EF4-FFF2-40B4-BE49-F238E27FC236}">
                <a16:creationId xmlns:a16="http://schemas.microsoft.com/office/drawing/2014/main" id="{272CA61F-FE17-498A-BD46-3D461C443DF9}"/>
              </a:ext>
            </a:extLst>
          </p:cNvPr>
          <p:cNvSpPr>
            <a:spLocks noGrp="1"/>
          </p:cNvSpPr>
          <p:nvPr>
            <p:ph idx="1"/>
          </p:nvPr>
        </p:nvSpPr>
        <p:spPr/>
        <p:txBody>
          <a:bodyPr/>
          <a:lstStyle/>
          <a:p>
            <a:pPr lvl="1" algn="just"/>
            <a:r>
              <a:rPr lang="sk-SK" dirty="0"/>
              <a:t>Dôležitá skupina príkazov je určená pre popis grafu</a:t>
            </a:r>
          </a:p>
          <a:p>
            <a:pPr lvl="1" algn="just"/>
            <a:r>
              <a:rPr lang="sk-SK" dirty="0"/>
              <a:t>Príkazmi tak pridáme do grafu popisy osí(„xlabel“ a „ylabel“), nadpis grafu („title“) alebo legendu(„legend“)</a:t>
            </a:r>
          </a:p>
          <a:p>
            <a:pPr lvl="1" algn="just"/>
            <a:r>
              <a:rPr lang="sk-SK" dirty="0"/>
              <a:t>Paramterom týchto príkazov je reťazec, ktorý chceme na danej pozícii umiestniť</a:t>
            </a:r>
            <a:endParaRPr lang="en-US" dirty="0"/>
          </a:p>
          <a:p>
            <a:pPr lvl="1" algn="just"/>
            <a:r>
              <a:rPr lang="sk-SK" dirty="0"/>
              <a:t>Výsledkom tejto sekvencie príkazov je nasledovný graf</a:t>
            </a:r>
          </a:p>
        </p:txBody>
      </p:sp>
      <p:pic>
        <p:nvPicPr>
          <p:cNvPr id="4" name="Picture 3">
            <a:extLst>
              <a:ext uri="{FF2B5EF4-FFF2-40B4-BE49-F238E27FC236}">
                <a16:creationId xmlns:a16="http://schemas.microsoft.com/office/drawing/2014/main" id="{6A7C72CF-4F5D-4868-A5F1-E93ACE6505A4}"/>
              </a:ext>
            </a:extLst>
          </p:cNvPr>
          <p:cNvPicPr>
            <a:picLocks noChangeAspect="1"/>
          </p:cNvPicPr>
          <p:nvPr/>
        </p:nvPicPr>
        <p:blipFill>
          <a:blip r:embed="rId2"/>
          <a:stretch>
            <a:fillRect/>
          </a:stretch>
        </p:blipFill>
        <p:spPr>
          <a:xfrm>
            <a:off x="735075" y="2733198"/>
            <a:ext cx="1752600" cy="1809750"/>
          </a:xfrm>
          <a:prstGeom prst="rect">
            <a:avLst/>
          </a:prstGeom>
        </p:spPr>
      </p:pic>
      <p:pic>
        <p:nvPicPr>
          <p:cNvPr id="6" name="Picture 5">
            <a:extLst>
              <a:ext uri="{FF2B5EF4-FFF2-40B4-BE49-F238E27FC236}">
                <a16:creationId xmlns:a16="http://schemas.microsoft.com/office/drawing/2014/main" id="{87944F23-2213-4BC2-873D-4963B6700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813" y="2733104"/>
            <a:ext cx="5499861" cy="4124896"/>
          </a:xfrm>
          <a:prstGeom prst="rect">
            <a:avLst/>
          </a:prstGeom>
        </p:spPr>
      </p:pic>
    </p:spTree>
    <p:extLst>
      <p:ext uri="{BB962C8B-B14F-4D97-AF65-F5344CB8AC3E}">
        <p14:creationId xmlns:p14="http://schemas.microsoft.com/office/powerpoint/2010/main" val="74566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0098-24C5-43A4-ABD0-DC9A7F94BB8F}"/>
              </a:ext>
            </a:extLst>
          </p:cNvPr>
          <p:cNvSpPr>
            <a:spLocks noGrp="1"/>
          </p:cNvSpPr>
          <p:nvPr>
            <p:ph type="title"/>
          </p:nvPr>
        </p:nvSpPr>
        <p:spPr/>
        <p:txBody>
          <a:bodyPr/>
          <a:lstStyle/>
          <a:p>
            <a:pPr algn="ctr"/>
            <a:r>
              <a:rPr lang="sk-SK" dirty="0"/>
              <a:t>Užívateľské prostredie MATLABu</a:t>
            </a:r>
          </a:p>
        </p:txBody>
      </p:sp>
      <p:sp>
        <p:nvSpPr>
          <p:cNvPr id="3" name="Content Placeholder 2">
            <a:extLst>
              <a:ext uri="{FF2B5EF4-FFF2-40B4-BE49-F238E27FC236}">
                <a16:creationId xmlns:a16="http://schemas.microsoft.com/office/drawing/2014/main" id="{3ECE9717-DB7C-454B-A21F-C961D0730C08}"/>
              </a:ext>
            </a:extLst>
          </p:cNvPr>
          <p:cNvSpPr>
            <a:spLocks noGrp="1"/>
          </p:cNvSpPr>
          <p:nvPr>
            <p:ph idx="1"/>
          </p:nvPr>
        </p:nvSpPr>
        <p:spPr>
          <a:xfrm>
            <a:off x="352511" y="949830"/>
            <a:ext cx="8356599" cy="5195254"/>
          </a:xfrm>
        </p:spPr>
        <p:txBody>
          <a:bodyPr/>
          <a:lstStyle/>
          <a:p>
            <a:pPr lvl="1"/>
            <a:r>
              <a:rPr lang="sk-SK" dirty="0"/>
              <a:t>Základné pracovné rozhranie:</a:t>
            </a:r>
          </a:p>
          <a:p>
            <a:pPr lvl="2"/>
            <a:r>
              <a:rPr lang="sk-SK" dirty="0" err="1"/>
              <a:t>Command</a:t>
            </a:r>
            <a:r>
              <a:rPr lang="sk-SK" dirty="0"/>
              <a:t> </a:t>
            </a:r>
            <a:r>
              <a:rPr lang="sk-SK" dirty="0" err="1"/>
              <a:t>Window</a:t>
            </a:r>
            <a:r>
              <a:rPr lang="sk-SK" dirty="0"/>
              <a:t> – zadávame priamo príkazy</a:t>
            </a:r>
          </a:p>
          <a:p>
            <a:pPr lvl="2"/>
            <a:r>
              <a:rPr lang="sk-SK" dirty="0"/>
              <a:t>Editor – editácia skriptu/kódu</a:t>
            </a:r>
          </a:p>
          <a:p>
            <a:pPr lvl="2"/>
            <a:r>
              <a:rPr lang="sk-SK" dirty="0" err="1"/>
              <a:t>Current</a:t>
            </a:r>
            <a:r>
              <a:rPr lang="sk-SK" dirty="0"/>
              <a:t> </a:t>
            </a:r>
            <a:r>
              <a:rPr lang="sk-SK" dirty="0" err="1"/>
              <a:t>folder</a:t>
            </a:r>
            <a:r>
              <a:rPr lang="sk-SK" dirty="0"/>
              <a:t> – súbory v pracovnom priečinku</a:t>
            </a:r>
          </a:p>
          <a:p>
            <a:pPr lvl="2"/>
            <a:r>
              <a:rPr lang="sk-SK" dirty="0" err="1"/>
              <a:t>Workspace</a:t>
            </a:r>
            <a:r>
              <a:rPr lang="sk-SK" dirty="0"/>
              <a:t> – aktuálne existujúce pracovné premenné (</a:t>
            </a:r>
            <a:r>
              <a:rPr lang="sk-SK" dirty="0" err="1"/>
              <a:t>skaláry,matice,štruktúry</a:t>
            </a:r>
            <a:r>
              <a:rPr lang="sk-SK" dirty="0"/>
              <a:t>..)</a:t>
            </a:r>
          </a:p>
          <a:p>
            <a:pPr lvl="2"/>
            <a:endParaRPr lang="sk-SK" dirty="0"/>
          </a:p>
        </p:txBody>
      </p:sp>
      <p:pic>
        <p:nvPicPr>
          <p:cNvPr id="5" name="Picture 4">
            <a:extLst>
              <a:ext uri="{FF2B5EF4-FFF2-40B4-BE49-F238E27FC236}">
                <a16:creationId xmlns:a16="http://schemas.microsoft.com/office/drawing/2014/main" id="{552D49D0-20BD-46E3-B888-932D3001FE2F}"/>
              </a:ext>
            </a:extLst>
          </p:cNvPr>
          <p:cNvPicPr>
            <a:picLocks noChangeAspect="1"/>
          </p:cNvPicPr>
          <p:nvPr/>
        </p:nvPicPr>
        <p:blipFill>
          <a:blip r:embed="rId2"/>
          <a:stretch>
            <a:fillRect/>
          </a:stretch>
        </p:blipFill>
        <p:spPr>
          <a:xfrm>
            <a:off x="679277" y="2436340"/>
            <a:ext cx="7619085" cy="4285735"/>
          </a:xfrm>
          <a:prstGeom prst="rect">
            <a:avLst/>
          </a:prstGeom>
        </p:spPr>
      </p:pic>
    </p:spTree>
    <p:extLst>
      <p:ext uri="{BB962C8B-B14F-4D97-AF65-F5344CB8AC3E}">
        <p14:creationId xmlns:p14="http://schemas.microsoft.com/office/powerpoint/2010/main" val="65178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D498-7177-43C9-B75C-CB5D1B66C3F1}"/>
              </a:ext>
            </a:extLst>
          </p:cNvPr>
          <p:cNvSpPr>
            <a:spLocks noGrp="1"/>
          </p:cNvSpPr>
          <p:nvPr>
            <p:ph type="title"/>
          </p:nvPr>
        </p:nvSpPr>
        <p:spPr/>
        <p:txBody>
          <a:bodyPr/>
          <a:lstStyle/>
          <a:p>
            <a:pPr algn="ctr"/>
            <a:r>
              <a:rPr lang="sk-SK" dirty="0"/>
              <a:t>2D grafy</a:t>
            </a:r>
          </a:p>
        </p:txBody>
      </p:sp>
      <p:sp>
        <p:nvSpPr>
          <p:cNvPr id="3" name="Content Placeholder 2">
            <a:extLst>
              <a:ext uri="{FF2B5EF4-FFF2-40B4-BE49-F238E27FC236}">
                <a16:creationId xmlns:a16="http://schemas.microsoft.com/office/drawing/2014/main" id="{80A02F3C-C8C8-48DE-BA5D-14B847241D4B}"/>
              </a:ext>
            </a:extLst>
          </p:cNvPr>
          <p:cNvSpPr>
            <a:spLocks noGrp="1"/>
          </p:cNvSpPr>
          <p:nvPr>
            <p:ph idx="1"/>
          </p:nvPr>
        </p:nvSpPr>
        <p:spPr/>
        <p:txBody>
          <a:bodyPr/>
          <a:lstStyle/>
          <a:p>
            <a:pPr lvl="1"/>
            <a:r>
              <a:rPr lang="sk-SK" dirty="0"/>
              <a:t>Použitie príkazu axis([-0.7 2 -2 4])</a:t>
            </a:r>
          </a:p>
        </p:txBody>
      </p:sp>
      <p:pic>
        <p:nvPicPr>
          <p:cNvPr id="5" name="Picture 4">
            <a:extLst>
              <a:ext uri="{FF2B5EF4-FFF2-40B4-BE49-F238E27FC236}">
                <a16:creationId xmlns:a16="http://schemas.microsoft.com/office/drawing/2014/main" id="{F5481645-D2B2-4EB3-93F8-23AE9560B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526095"/>
            <a:ext cx="6667500" cy="5000625"/>
          </a:xfrm>
          <a:prstGeom prst="rect">
            <a:avLst/>
          </a:prstGeom>
        </p:spPr>
      </p:pic>
    </p:spTree>
    <p:extLst>
      <p:ext uri="{BB962C8B-B14F-4D97-AF65-F5344CB8AC3E}">
        <p14:creationId xmlns:p14="http://schemas.microsoft.com/office/powerpoint/2010/main" val="914306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E7DC-FAC5-419F-A8B8-D734A3BE9D7E}"/>
              </a:ext>
            </a:extLst>
          </p:cNvPr>
          <p:cNvSpPr>
            <a:spLocks noGrp="1"/>
          </p:cNvSpPr>
          <p:nvPr>
            <p:ph type="title"/>
          </p:nvPr>
        </p:nvSpPr>
        <p:spPr/>
        <p:txBody>
          <a:bodyPr/>
          <a:lstStyle/>
          <a:p>
            <a:pPr algn="ctr"/>
            <a:r>
              <a:rPr lang="sk-SK" dirty="0"/>
              <a:t>2D grafy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846A05-7FDA-4BF8-BBF9-C08347A1C3CA}"/>
                  </a:ext>
                </a:extLst>
              </p:cNvPr>
              <p:cNvSpPr>
                <a:spLocks noGrp="1"/>
              </p:cNvSpPr>
              <p:nvPr>
                <p:ph idx="1"/>
              </p:nvPr>
            </p:nvSpPr>
            <p:spPr>
              <a:xfrm>
                <a:off x="393699" y="1048759"/>
                <a:ext cx="8356599" cy="5195254"/>
              </a:xfrm>
            </p:spPr>
            <p:txBody>
              <a:bodyPr/>
              <a:lstStyle/>
              <a:p>
                <a:pPr lvl="1" algn="just"/>
                <a:r>
                  <a:rPr lang="sk-SK" sz="2000" dirty="0"/>
                  <a:t>Priblížili sme si ako vytvoríme graf a spravíme jeho popis</a:t>
                </a:r>
              </a:p>
              <a:p>
                <a:pPr lvl="1" algn="just"/>
                <a:r>
                  <a:rPr lang="sk-SK" sz="2000" dirty="0"/>
                  <a:t>V grafe však máme len jeden priebeh</a:t>
                </a:r>
              </a:p>
              <a:p>
                <a:pPr lvl="1" algn="just"/>
                <a:r>
                  <a:rPr lang="sk-SK" sz="2000" dirty="0"/>
                  <a:t>MATLAB dokáže zobraziť v jednom grafe viacero priebehov</a:t>
                </a:r>
              </a:p>
              <a:p>
                <a:pPr lvl="1" algn="just"/>
                <a:r>
                  <a:rPr lang="sk-SK" sz="2000" dirty="0"/>
                  <a:t>Zadefinujeme si druhú závislú premennú </a:t>
                </a:r>
                <a14:m>
                  <m:oMath xmlns:m="http://schemas.openxmlformats.org/officeDocument/2006/math">
                    <m:r>
                      <m:rPr>
                        <m:sty m:val="p"/>
                      </m:rPr>
                      <a:rPr lang="en-US" sz="2000">
                        <a:latin typeface="Cambria Math" panose="02040503050406030204" pitchFamily="18" charset="0"/>
                      </a:rPr>
                      <m:t>y</m:t>
                    </m:r>
                    <m:r>
                      <a:rPr lang="en-US" sz="2000" b="0" i="0" smtClean="0">
                        <a:latin typeface="Cambria Math" panose="02040503050406030204" pitchFamily="18" charset="0"/>
                      </a:rPr>
                      <m:t>2</m:t>
                    </m:r>
                    <m:r>
                      <a:rPr lang="sk-SK" sz="2000" b="0" i="0" smtClean="0">
                        <a:latin typeface="Cambria Math" panose="02040503050406030204" pitchFamily="18" charset="0"/>
                      </a:rPr>
                      <m:t>= </m:t>
                    </m:r>
                    <m:sSup>
                      <m:sSupPr>
                        <m:ctrlPr>
                          <a:rPr lang="sk-SK" sz="2000" i="1" smtClean="0">
                            <a:latin typeface="Cambria Math" panose="02040503050406030204" pitchFamily="18" charset="0"/>
                          </a:rPr>
                        </m:ctrlPr>
                      </m:sSupPr>
                      <m:e>
                        <m:r>
                          <a:rPr lang="sk-SK" sz="2000" b="0" i="1" smtClean="0">
                            <a:latin typeface="Cambria Math" panose="02040503050406030204" pitchFamily="18" charset="0"/>
                          </a:rPr>
                          <m:t>𝑥</m:t>
                        </m:r>
                      </m:e>
                      <m:sup>
                        <m:r>
                          <a:rPr lang="sk-SK" sz="2000" b="0" i="1" smtClean="0">
                            <a:latin typeface="Cambria Math" panose="02040503050406030204" pitchFamily="18" charset="0"/>
                          </a:rPr>
                          <m:t>3</m:t>
                        </m:r>
                      </m:sup>
                    </m:sSup>
                  </m:oMath>
                </a14:m>
                <a:endParaRPr lang="sk-SK" sz="2000" dirty="0"/>
              </a:p>
              <a:p>
                <a:pPr lvl="1" algn="just"/>
                <a:r>
                  <a:rPr lang="sk-SK" sz="2000" dirty="0"/>
                  <a:t>Predpokladajme, že chceme aj túto premennú zobrazovať na rovnakom intervale ako premennú „y“</a:t>
                </a:r>
              </a:p>
              <a:p>
                <a:pPr lvl="1" algn="just"/>
                <a:r>
                  <a:rPr lang="sk-SK" sz="2000" dirty="0"/>
                  <a:t>Ak chceme zobraziť viacero priebehov na jednom grafe, tak musíme použiť príkaz „hold on“</a:t>
                </a:r>
              </a:p>
              <a:p>
                <a:pPr lvl="1" algn="just"/>
                <a:r>
                  <a:rPr lang="sk-SK" sz="2000" dirty="0"/>
                  <a:t>Vykreslenie druhého grafu bude „plot(x, y2, '-r‘)“</a:t>
                </a:r>
              </a:p>
              <a:p>
                <a:pPr lvl="1" algn="just"/>
                <a:r>
                  <a:rPr lang="sk-SK" sz="2000" dirty="0"/>
                  <a:t>„-r“ znamená, že priebeh bude červenej farby („r“) a čiara bude spojitá („-“)</a:t>
                </a:r>
              </a:p>
              <a:p>
                <a:pPr lvl="1"/>
                <a:r>
                  <a:rPr lang="sk-SK" dirty="0"/>
                  <a:t>Zmena hrúbky čiary:</a:t>
                </a:r>
              </a:p>
            </p:txBody>
          </p:sp>
        </mc:Choice>
        <mc:Fallback>
          <p:sp>
            <p:nvSpPr>
              <p:cNvPr id="3" name="Content Placeholder 2">
                <a:extLst>
                  <a:ext uri="{FF2B5EF4-FFF2-40B4-BE49-F238E27FC236}">
                    <a16:creationId xmlns:a16="http://schemas.microsoft.com/office/drawing/2014/main" id="{A8846A05-7FDA-4BF8-BBF9-C08347A1C3CA}"/>
                  </a:ext>
                </a:extLst>
              </p:cNvPr>
              <p:cNvSpPr>
                <a:spLocks noGrp="1" noRot="1" noChangeAspect="1" noMove="1" noResize="1" noEditPoints="1" noAdjustHandles="1" noChangeArrowheads="1" noChangeShapeType="1" noTextEdit="1"/>
              </p:cNvSpPr>
              <p:nvPr>
                <p:ph idx="1"/>
              </p:nvPr>
            </p:nvSpPr>
            <p:spPr>
              <a:xfrm>
                <a:off x="393699" y="1048759"/>
                <a:ext cx="8356599" cy="5195254"/>
              </a:xfrm>
              <a:blipFill>
                <a:blip r:embed="rId2"/>
                <a:stretch>
                  <a:fillRect t="-1174" r="-1898"/>
                </a:stretch>
              </a:blipFill>
            </p:spPr>
            <p:txBody>
              <a:bodyPr/>
              <a:lstStyle/>
              <a:p>
                <a:r>
                  <a:rPr lang="sk-SK">
                    <a:noFill/>
                  </a:rPr>
                  <a:t> </a:t>
                </a:r>
              </a:p>
            </p:txBody>
          </p:sp>
        </mc:Fallback>
      </mc:AlternateContent>
      <p:pic>
        <p:nvPicPr>
          <p:cNvPr id="4" name="Picture 3">
            <a:extLst>
              <a:ext uri="{FF2B5EF4-FFF2-40B4-BE49-F238E27FC236}">
                <a16:creationId xmlns:a16="http://schemas.microsoft.com/office/drawing/2014/main" id="{A0FBAC9B-881F-4FB2-B2C0-33F66612290C}"/>
              </a:ext>
            </a:extLst>
          </p:cNvPr>
          <p:cNvPicPr>
            <a:picLocks noChangeAspect="1"/>
          </p:cNvPicPr>
          <p:nvPr/>
        </p:nvPicPr>
        <p:blipFill>
          <a:blip r:embed="rId3"/>
          <a:stretch>
            <a:fillRect/>
          </a:stretch>
        </p:blipFill>
        <p:spPr>
          <a:xfrm>
            <a:off x="1669992" y="4775835"/>
            <a:ext cx="2495550" cy="781050"/>
          </a:xfrm>
          <a:prstGeom prst="rect">
            <a:avLst/>
          </a:prstGeom>
        </p:spPr>
      </p:pic>
    </p:spTree>
    <p:extLst>
      <p:ext uri="{BB962C8B-B14F-4D97-AF65-F5344CB8AC3E}">
        <p14:creationId xmlns:p14="http://schemas.microsoft.com/office/powerpoint/2010/main" val="1837091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0AE9-2E14-41AE-9572-FF5945AD7129}"/>
              </a:ext>
            </a:extLst>
          </p:cNvPr>
          <p:cNvSpPr>
            <a:spLocks noGrp="1"/>
          </p:cNvSpPr>
          <p:nvPr>
            <p:ph type="title"/>
          </p:nvPr>
        </p:nvSpPr>
        <p:spPr/>
        <p:txBody>
          <a:bodyPr/>
          <a:lstStyle/>
          <a:p>
            <a:r>
              <a:rPr lang="sk-SK" dirty="0"/>
              <a:t>2D grafy</a:t>
            </a:r>
          </a:p>
        </p:txBody>
      </p:sp>
      <p:pic>
        <p:nvPicPr>
          <p:cNvPr id="6" name="Content Placeholder 5">
            <a:extLst>
              <a:ext uri="{FF2B5EF4-FFF2-40B4-BE49-F238E27FC236}">
                <a16:creationId xmlns:a16="http://schemas.microsoft.com/office/drawing/2014/main" id="{11C2A1FE-7547-4B9B-BE4B-B65B26DD8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3712" y="2462784"/>
            <a:ext cx="5860288" cy="4395216"/>
          </a:xfrm>
        </p:spPr>
      </p:pic>
      <p:pic>
        <p:nvPicPr>
          <p:cNvPr id="4" name="Picture 3">
            <a:extLst>
              <a:ext uri="{FF2B5EF4-FFF2-40B4-BE49-F238E27FC236}">
                <a16:creationId xmlns:a16="http://schemas.microsoft.com/office/drawing/2014/main" id="{506F7517-E4D4-4645-95B7-14FB5A86DC50}"/>
              </a:ext>
            </a:extLst>
          </p:cNvPr>
          <p:cNvPicPr>
            <a:picLocks noChangeAspect="1"/>
          </p:cNvPicPr>
          <p:nvPr/>
        </p:nvPicPr>
        <p:blipFill>
          <a:blip r:embed="rId3"/>
          <a:stretch>
            <a:fillRect/>
          </a:stretch>
        </p:blipFill>
        <p:spPr>
          <a:xfrm>
            <a:off x="0" y="885825"/>
            <a:ext cx="3228975" cy="3810000"/>
          </a:xfrm>
          <a:prstGeom prst="rect">
            <a:avLst/>
          </a:prstGeom>
        </p:spPr>
      </p:pic>
    </p:spTree>
    <p:extLst>
      <p:ext uri="{BB962C8B-B14F-4D97-AF65-F5344CB8AC3E}">
        <p14:creationId xmlns:p14="http://schemas.microsoft.com/office/powerpoint/2010/main" val="3786303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AABF-FC05-49C7-8171-6A7354C1E384}"/>
              </a:ext>
            </a:extLst>
          </p:cNvPr>
          <p:cNvSpPr>
            <a:spLocks noGrp="1"/>
          </p:cNvSpPr>
          <p:nvPr>
            <p:ph type="title"/>
          </p:nvPr>
        </p:nvSpPr>
        <p:spPr/>
        <p:txBody>
          <a:bodyPr/>
          <a:lstStyle/>
          <a:p>
            <a:pPr algn="ctr"/>
            <a:r>
              <a:rPr lang="en-US" dirty="0"/>
              <a:t>2D</a:t>
            </a:r>
            <a:r>
              <a:rPr lang="sk-SK" dirty="0"/>
              <a:t> grafy - subplot</a:t>
            </a:r>
          </a:p>
        </p:txBody>
      </p:sp>
      <p:sp>
        <p:nvSpPr>
          <p:cNvPr id="3" name="Content Placeholder 2">
            <a:extLst>
              <a:ext uri="{FF2B5EF4-FFF2-40B4-BE49-F238E27FC236}">
                <a16:creationId xmlns:a16="http://schemas.microsoft.com/office/drawing/2014/main" id="{BA9407E1-7CFF-48FF-97E2-AF535CE2816D}"/>
              </a:ext>
            </a:extLst>
          </p:cNvPr>
          <p:cNvSpPr>
            <a:spLocks noGrp="1"/>
          </p:cNvSpPr>
          <p:nvPr>
            <p:ph idx="1"/>
          </p:nvPr>
        </p:nvSpPr>
        <p:spPr/>
        <p:txBody>
          <a:bodyPr/>
          <a:lstStyle/>
          <a:p>
            <a:pPr lvl="1"/>
            <a:r>
              <a:rPr lang="sk-SK" dirty="0"/>
              <a:t>Subplot(m,n,p) rozdeľuje aktuálny „figure“ na „m-krát-n“ miežku a vytvára grafy na pozícii, ktorá je špecifikovaná parametrom „p“</a:t>
            </a:r>
          </a:p>
        </p:txBody>
      </p:sp>
      <p:pic>
        <p:nvPicPr>
          <p:cNvPr id="4" name="Picture 3">
            <a:extLst>
              <a:ext uri="{FF2B5EF4-FFF2-40B4-BE49-F238E27FC236}">
                <a16:creationId xmlns:a16="http://schemas.microsoft.com/office/drawing/2014/main" id="{35E14521-D470-47E9-B50E-67CE91D50F0D}"/>
              </a:ext>
            </a:extLst>
          </p:cNvPr>
          <p:cNvPicPr>
            <a:picLocks noChangeAspect="1"/>
          </p:cNvPicPr>
          <p:nvPr/>
        </p:nvPicPr>
        <p:blipFill>
          <a:blip r:embed="rId2"/>
          <a:stretch>
            <a:fillRect/>
          </a:stretch>
        </p:blipFill>
        <p:spPr>
          <a:xfrm>
            <a:off x="-1" y="1572768"/>
            <a:ext cx="2352675" cy="4419600"/>
          </a:xfrm>
          <a:prstGeom prst="rect">
            <a:avLst/>
          </a:prstGeom>
        </p:spPr>
      </p:pic>
      <p:pic>
        <p:nvPicPr>
          <p:cNvPr id="6" name="Picture 5">
            <a:extLst>
              <a:ext uri="{FF2B5EF4-FFF2-40B4-BE49-F238E27FC236}">
                <a16:creationId xmlns:a16="http://schemas.microsoft.com/office/drawing/2014/main" id="{6DA4DCBC-79DB-41D1-89B5-32646E142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56" y="3584448"/>
            <a:ext cx="7114272" cy="3273552"/>
          </a:xfrm>
          <a:prstGeom prst="rect">
            <a:avLst/>
          </a:prstGeom>
        </p:spPr>
      </p:pic>
    </p:spTree>
    <p:extLst>
      <p:ext uri="{BB962C8B-B14F-4D97-AF65-F5344CB8AC3E}">
        <p14:creationId xmlns:p14="http://schemas.microsoft.com/office/powerpoint/2010/main" val="2249540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13AA-D9B8-414C-918E-E42F89BA1FA9}"/>
              </a:ext>
            </a:extLst>
          </p:cNvPr>
          <p:cNvSpPr>
            <a:spLocks noGrp="1"/>
          </p:cNvSpPr>
          <p:nvPr>
            <p:ph type="title"/>
          </p:nvPr>
        </p:nvSpPr>
        <p:spPr/>
        <p:txBody>
          <a:bodyPr/>
          <a:lstStyle/>
          <a:p>
            <a:pPr algn="ctr"/>
            <a:r>
              <a:rPr lang="sk-SK" dirty="0"/>
              <a:t>Export obrázku do Word</a:t>
            </a:r>
          </a:p>
        </p:txBody>
      </p:sp>
      <p:sp>
        <p:nvSpPr>
          <p:cNvPr id="3" name="Content Placeholder 2">
            <a:extLst>
              <a:ext uri="{FF2B5EF4-FFF2-40B4-BE49-F238E27FC236}">
                <a16:creationId xmlns:a16="http://schemas.microsoft.com/office/drawing/2014/main" id="{A6EBDC6A-4F47-4675-BFEC-F09907A6746E}"/>
              </a:ext>
            </a:extLst>
          </p:cNvPr>
          <p:cNvSpPr>
            <a:spLocks noGrp="1"/>
          </p:cNvSpPr>
          <p:nvPr>
            <p:ph idx="1"/>
          </p:nvPr>
        </p:nvSpPr>
        <p:spPr/>
        <p:txBody>
          <a:bodyPr/>
          <a:lstStyle/>
          <a:p>
            <a:endParaRPr lang="sk-SK" dirty="0"/>
          </a:p>
        </p:txBody>
      </p:sp>
      <p:pic>
        <p:nvPicPr>
          <p:cNvPr id="4" name="Picture 3">
            <a:extLst>
              <a:ext uri="{FF2B5EF4-FFF2-40B4-BE49-F238E27FC236}">
                <a16:creationId xmlns:a16="http://schemas.microsoft.com/office/drawing/2014/main" id="{D267C1AB-8791-4B46-B579-C3EAC903CCFB}"/>
              </a:ext>
            </a:extLst>
          </p:cNvPr>
          <p:cNvPicPr>
            <a:picLocks noChangeAspect="1"/>
          </p:cNvPicPr>
          <p:nvPr/>
        </p:nvPicPr>
        <p:blipFill>
          <a:blip r:embed="rId2"/>
          <a:stretch>
            <a:fillRect/>
          </a:stretch>
        </p:blipFill>
        <p:spPr>
          <a:xfrm>
            <a:off x="0" y="857250"/>
            <a:ext cx="9144000" cy="5143500"/>
          </a:xfrm>
          <a:prstGeom prst="rect">
            <a:avLst/>
          </a:prstGeom>
        </p:spPr>
      </p:pic>
      <p:cxnSp>
        <p:nvCxnSpPr>
          <p:cNvPr id="7" name="Straight Arrow Connector 6">
            <a:extLst>
              <a:ext uri="{FF2B5EF4-FFF2-40B4-BE49-F238E27FC236}">
                <a16:creationId xmlns:a16="http://schemas.microsoft.com/office/drawing/2014/main" id="{E0D42014-4617-4AFE-8185-27E812A065F3}"/>
              </a:ext>
            </a:extLst>
          </p:cNvPr>
          <p:cNvCxnSpPr/>
          <p:nvPr/>
        </p:nvCxnSpPr>
        <p:spPr>
          <a:xfrm flipH="1" flipV="1">
            <a:off x="241069" y="2693324"/>
            <a:ext cx="847898" cy="192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ACFE6D-675C-43C4-9360-72C447DD4656}"/>
              </a:ext>
            </a:extLst>
          </p:cNvPr>
          <p:cNvSpPr txBox="1"/>
          <p:nvPr/>
        </p:nvSpPr>
        <p:spPr>
          <a:xfrm>
            <a:off x="665018" y="4554685"/>
            <a:ext cx="1080167" cy="276999"/>
          </a:xfrm>
          <a:prstGeom prst="rect">
            <a:avLst/>
          </a:prstGeom>
          <a:noFill/>
        </p:spPr>
        <p:txBody>
          <a:bodyPr wrap="none" rtlCol="0">
            <a:spAutoFit/>
          </a:bodyPr>
          <a:lstStyle/>
          <a:p>
            <a:r>
              <a:rPr lang="en-US" sz="1200" dirty="0" err="1"/>
              <a:t>Potom</a:t>
            </a:r>
            <a:r>
              <a:rPr lang="en-US" sz="1200" dirty="0"/>
              <a:t> save as</a:t>
            </a:r>
            <a:endParaRPr lang="sk-SK" sz="1200" dirty="0"/>
          </a:p>
        </p:txBody>
      </p:sp>
      <p:cxnSp>
        <p:nvCxnSpPr>
          <p:cNvPr id="20" name="Straight Arrow Connector 19">
            <a:extLst>
              <a:ext uri="{FF2B5EF4-FFF2-40B4-BE49-F238E27FC236}">
                <a16:creationId xmlns:a16="http://schemas.microsoft.com/office/drawing/2014/main" id="{CE792D6E-54C8-4170-A1EE-69CD83108C4A}"/>
              </a:ext>
            </a:extLst>
          </p:cNvPr>
          <p:cNvCxnSpPr/>
          <p:nvPr/>
        </p:nvCxnSpPr>
        <p:spPr>
          <a:xfrm flipH="1">
            <a:off x="4738255" y="4023360"/>
            <a:ext cx="756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FD737A-0711-45AD-B449-10DAD12918B5}"/>
              </a:ext>
            </a:extLst>
          </p:cNvPr>
          <p:cNvCxnSpPr/>
          <p:nvPr/>
        </p:nvCxnSpPr>
        <p:spPr>
          <a:xfrm flipH="1">
            <a:off x="5785658" y="4181302"/>
            <a:ext cx="814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464211-0D0A-43CB-A0E2-CADD9A27D393}"/>
              </a:ext>
            </a:extLst>
          </p:cNvPr>
          <p:cNvCxnSpPr/>
          <p:nvPr/>
        </p:nvCxnSpPr>
        <p:spPr>
          <a:xfrm>
            <a:off x="6600305" y="4754880"/>
            <a:ext cx="465513"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960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45E20-AED0-48AD-BFA1-34F623787427}"/>
              </a:ext>
            </a:extLst>
          </p:cNvPr>
          <p:cNvSpPr>
            <a:spLocks noGrp="1"/>
          </p:cNvSpPr>
          <p:nvPr>
            <p:ph type="title"/>
          </p:nvPr>
        </p:nvSpPr>
        <p:spPr/>
        <p:txBody>
          <a:bodyPr/>
          <a:lstStyle/>
          <a:p>
            <a:pPr algn="ctr"/>
            <a:r>
              <a:rPr lang="en-US" dirty="0"/>
              <a:t>Export </a:t>
            </a:r>
            <a:r>
              <a:rPr lang="en-US" dirty="0" err="1"/>
              <a:t>obr</a:t>
            </a:r>
            <a:r>
              <a:rPr lang="sk-SK" dirty="0"/>
              <a:t>ázku do Wordu</a:t>
            </a:r>
          </a:p>
        </p:txBody>
      </p:sp>
      <p:sp>
        <p:nvSpPr>
          <p:cNvPr id="3" name="Content Placeholder 2">
            <a:extLst>
              <a:ext uri="{FF2B5EF4-FFF2-40B4-BE49-F238E27FC236}">
                <a16:creationId xmlns:a16="http://schemas.microsoft.com/office/drawing/2014/main" id="{25E4DA73-77DF-4D12-BAF7-CEBF8950B0D1}"/>
              </a:ext>
            </a:extLst>
          </p:cNvPr>
          <p:cNvSpPr>
            <a:spLocks noGrp="1"/>
          </p:cNvSpPr>
          <p:nvPr>
            <p:ph idx="1"/>
          </p:nvPr>
        </p:nvSpPr>
        <p:spPr/>
        <p:txBody>
          <a:bodyPr/>
          <a:lstStyle/>
          <a:p>
            <a:endParaRPr lang="sk-SK"/>
          </a:p>
        </p:txBody>
      </p:sp>
      <p:pic>
        <p:nvPicPr>
          <p:cNvPr id="4" name="Picture 3">
            <a:extLst>
              <a:ext uri="{FF2B5EF4-FFF2-40B4-BE49-F238E27FC236}">
                <a16:creationId xmlns:a16="http://schemas.microsoft.com/office/drawing/2014/main" id="{4BDE54C2-3A10-47CF-8C98-FBA39650A734}"/>
              </a:ext>
            </a:extLst>
          </p:cNvPr>
          <p:cNvPicPr>
            <a:picLocks noChangeAspect="1"/>
          </p:cNvPicPr>
          <p:nvPr/>
        </p:nvPicPr>
        <p:blipFill>
          <a:blip r:embed="rId2"/>
          <a:stretch>
            <a:fillRect/>
          </a:stretch>
        </p:blipFill>
        <p:spPr>
          <a:xfrm>
            <a:off x="0" y="973628"/>
            <a:ext cx="9144000" cy="5143500"/>
          </a:xfrm>
          <a:prstGeom prst="rect">
            <a:avLst/>
          </a:prstGeom>
        </p:spPr>
      </p:pic>
      <p:sp>
        <p:nvSpPr>
          <p:cNvPr id="5" name="TextBox 4">
            <a:extLst>
              <a:ext uri="{FF2B5EF4-FFF2-40B4-BE49-F238E27FC236}">
                <a16:creationId xmlns:a16="http://schemas.microsoft.com/office/drawing/2014/main" id="{EE82664E-CFB6-4010-803C-4C71C6DF5827}"/>
              </a:ext>
            </a:extLst>
          </p:cNvPr>
          <p:cNvSpPr txBox="1"/>
          <p:nvPr/>
        </p:nvSpPr>
        <p:spPr>
          <a:xfrm>
            <a:off x="2161310" y="4064924"/>
            <a:ext cx="1662545" cy="923330"/>
          </a:xfrm>
          <a:prstGeom prst="rect">
            <a:avLst/>
          </a:prstGeom>
          <a:noFill/>
        </p:spPr>
        <p:txBody>
          <a:bodyPr wrap="square" rtlCol="0">
            <a:spAutoFit/>
          </a:bodyPr>
          <a:lstStyle/>
          <a:p>
            <a:r>
              <a:rPr lang="en-US" dirty="0"/>
              <a:t>1.Insert</a:t>
            </a:r>
          </a:p>
          <a:p>
            <a:r>
              <a:rPr lang="en-US" dirty="0"/>
              <a:t>2.Pictures</a:t>
            </a:r>
          </a:p>
          <a:p>
            <a:r>
              <a:rPr lang="en-US" dirty="0"/>
              <a:t>3.Insert</a:t>
            </a:r>
            <a:endParaRPr lang="sk-SK" dirty="0"/>
          </a:p>
        </p:txBody>
      </p:sp>
      <p:cxnSp>
        <p:nvCxnSpPr>
          <p:cNvPr id="7" name="Straight Arrow Connector 6">
            <a:extLst>
              <a:ext uri="{FF2B5EF4-FFF2-40B4-BE49-F238E27FC236}">
                <a16:creationId xmlns:a16="http://schemas.microsoft.com/office/drawing/2014/main" id="{C33858F5-E7CB-4E77-A6FD-6CF6E09993B9}"/>
              </a:ext>
            </a:extLst>
          </p:cNvPr>
          <p:cNvCxnSpPr/>
          <p:nvPr/>
        </p:nvCxnSpPr>
        <p:spPr>
          <a:xfrm flipH="1" flipV="1">
            <a:off x="881149" y="1288473"/>
            <a:ext cx="1413164" cy="2934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1C9276A-884A-4962-AFC1-2289AFD77304}"/>
              </a:ext>
            </a:extLst>
          </p:cNvPr>
          <p:cNvCxnSpPr/>
          <p:nvPr/>
        </p:nvCxnSpPr>
        <p:spPr>
          <a:xfrm flipH="1" flipV="1">
            <a:off x="1257879" y="1554480"/>
            <a:ext cx="1593386" cy="297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B6DEA3-17F2-44A7-866B-62E4904DD072}"/>
              </a:ext>
            </a:extLst>
          </p:cNvPr>
          <p:cNvCxnSpPr/>
          <p:nvPr/>
        </p:nvCxnSpPr>
        <p:spPr>
          <a:xfrm flipV="1">
            <a:off x="2934393" y="4414058"/>
            <a:ext cx="4705003" cy="415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568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89E7-266A-4ADF-A41F-C7ADA90B728E}"/>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a16="http://schemas.microsoft.com/office/drawing/2014/main" id="{5024A9AF-EFAD-462D-8F9D-4B24E56F06D6}"/>
              </a:ext>
            </a:extLst>
          </p:cNvPr>
          <p:cNvSpPr>
            <a:spLocks noGrp="1"/>
          </p:cNvSpPr>
          <p:nvPr>
            <p:ph idx="1"/>
          </p:nvPr>
        </p:nvSpPr>
        <p:spPr/>
        <p:txBody>
          <a:bodyPr/>
          <a:lstStyle/>
          <a:p>
            <a:pPr lvl="1"/>
            <a:r>
              <a:rPr lang="sk-SK" dirty="0"/>
              <a:t>Modelovanie a simulácia dynamických systémov</a:t>
            </a:r>
          </a:p>
          <a:p>
            <a:pPr lvl="1"/>
            <a:r>
              <a:rPr lang="sk-SK" dirty="0"/>
              <a:t>Obsahuje algoritmy pre numerické riešenie diferenciálnych rovníc – takzvané </a:t>
            </a:r>
            <a:r>
              <a:rPr lang="sk-SK" dirty="0" err="1"/>
              <a:t>solvre</a:t>
            </a:r>
            <a:endParaRPr lang="sk-SK" dirty="0"/>
          </a:p>
          <a:p>
            <a:pPr lvl="1"/>
            <a:r>
              <a:rPr lang="sk-SK" dirty="0"/>
              <a:t>Intuitívne grafické programovanie na základe blokových schém</a:t>
            </a:r>
          </a:p>
          <a:p>
            <a:pPr lvl="1"/>
            <a:r>
              <a:rPr lang="sk-SK" dirty="0"/>
              <a:t>Základné objekty v kybernetike – prenosové funkcie, regulátory...</a:t>
            </a:r>
          </a:p>
          <a:p>
            <a:pPr lvl="1"/>
            <a:endParaRPr lang="sk-SK" dirty="0"/>
          </a:p>
          <a:p>
            <a:pPr lvl="1"/>
            <a:r>
              <a:rPr lang="sk-SK" dirty="0"/>
              <a:t>Modelovanie stavových automatov, riadiacej logiky a udalostí riadených systémov</a:t>
            </a:r>
          </a:p>
          <a:p>
            <a:pPr lvl="2"/>
            <a:r>
              <a:rPr lang="sk-SK" dirty="0" err="1"/>
              <a:t>Stateflow</a:t>
            </a:r>
            <a:r>
              <a:rPr lang="sk-SK" dirty="0"/>
              <a:t> – predmet DUS</a:t>
            </a:r>
          </a:p>
          <a:p>
            <a:pPr lvl="1"/>
            <a:r>
              <a:rPr lang="sk-SK" dirty="0"/>
              <a:t>Vývoj metódou Model Based Design</a:t>
            </a:r>
          </a:p>
          <a:p>
            <a:pPr lvl="2"/>
            <a:r>
              <a:rPr lang="sk-SK" dirty="0"/>
              <a:t>Modelovanie algoritmov pre riadiace systémy a systémy spracovania signálov a obrazu</a:t>
            </a:r>
          </a:p>
          <a:p>
            <a:pPr lvl="2"/>
            <a:r>
              <a:rPr lang="sk-SK" dirty="0"/>
              <a:t>Mám model – odsimulujem správanie sa systému s použitím riadenia</a:t>
            </a:r>
          </a:p>
          <a:p>
            <a:pPr lvl="2"/>
            <a:r>
              <a:rPr lang="sk-SK" dirty="0"/>
              <a:t>Aplikácie v reálnom čase – prepojenie s HW</a:t>
            </a:r>
          </a:p>
        </p:txBody>
      </p:sp>
    </p:spTree>
    <p:extLst>
      <p:ext uri="{BB962C8B-B14F-4D97-AF65-F5344CB8AC3E}">
        <p14:creationId xmlns:p14="http://schemas.microsoft.com/office/powerpoint/2010/main" val="546455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9CAD-CC0C-4479-A72A-2419F49219D2}"/>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a16="http://schemas.microsoft.com/office/drawing/2014/main" id="{533146CB-82DC-40CB-B264-0325638953DD}"/>
              </a:ext>
            </a:extLst>
          </p:cNvPr>
          <p:cNvSpPr>
            <a:spLocks noGrp="1"/>
          </p:cNvSpPr>
          <p:nvPr>
            <p:ph idx="1"/>
          </p:nvPr>
        </p:nvSpPr>
        <p:spPr/>
        <p:txBody>
          <a:bodyPr/>
          <a:lstStyle/>
          <a:p>
            <a:pPr lvl="1"/>
            <a:r>
              <a:rPr lang="sk-SK" dirty="0"/>
              <a:t>Schéma v Simulinku</a:t>
            </a:r>
          </a:p>
          <a:p>
            <a:pPr lvl="2"/>
            <a:r>
              <a:rPr lang="sk-SK" dirty="0"/>
              <a:t>Vstupný signál – blok – výstupný signál</a:t>
            </a:r>
          </a:p>
          <a:p>
            <a:pPr lvl="1"/>
            <a:r>
              <a:rPr lang="sk-SK" dirty="0"/>
              <a:t>Dynamický systém</a:t>
            </a:r>
          </a:p>
          <a:p>
            <a:pPr lvl="2"/>
            <a:r>
              <a:rPr lang="sk-SK" dirty="0"/>
              <a:t>Výstup „y“ sa počíta na základe vstupu „u“ a stavov „x“ – rieši za vás </a:t>
            </a:r>
            <a:r>
              <a:rPr lang="sk-SK" dirty="0" err="1"/>
              <a:t>Simulink</a:t>
            </a:r>
            <a:r>
              <a:rPr lang="sk-SK" dirty="0"/>
              <a:t> (</a:t>
            </a:r>
            <a:r>
              <a:rPr lang="sk-SK" dirty="0" err="1"/>
              <a:t>solver</a:t>
            </a:r>
            <a:r>
              <a:rPr lang="sk-SK" dirty="0"/>
              <a:t>)</a:t>
            </a:r>
          </a:p>
          <a:p>
            <a:pPr lvl="2"/>
            <a:r>
              <a:rPr lang="sk-SK" dirty="0"/>
              <a:t>Integrátor, prenosová funkcia, ... (stavy)</a:t>
            </a:r>
          </a:p>
          <a:p>
            <a:pPr lvl="1"/>
            <a:r>
              <a:rPr lang="sk-SK" dirty="0"/>
              <a:t>Statické bloky</a:t>
            </a:r>
          </a:p>
          <a:p>
            <a:pPr lvl="2"/>
            <a:r>
              <a:rPr lang="sk-SK" dirty="0"/>
              <a:t>Neobsahujú stavy ani dynamiku</a:t>
            </a:r>
          </a:p>
          <a:p>
            <a:pPr lvl="2"/>
            <a:r>
              <a:rPr lang="sk-SK" dirty="0"/>
              <a:t>Zosilnenia, suma, </a:t>
            </a:r>
            <a:r>
              <a:rPr lang="sk-SK" dirty="0" err="1"/>
              <a:t>signal</a:t>
            </a:r>
            <a:r>
              <a:rPr lang="sk-SK" dirty="0"/>
              <a:t> </a:t>
            </a:r>
            <a:r>
              <a:rPr lang="sk-SK" dirty="0" err="1"/>
              <a:t>product</a:t>
            </a:r>
            <a:r>
              <a:rPr lang="sk-SK" dirty="0"/>
              <a:t>, matematické funkcie</a:t>
            </a:r>
          </a:p>
        </p:txBody>
      </p:sp>
      <p:sp>
        <p:nvSpPr>
          <p:cNvPr id="4" name="Arrow: Right 3">
            <a:extLst>
              <a:ext uri="{FF2B5EF4-FFF2-40B4-BE49-F238E27FC236}">
                <a16:creationId xmlns:a16="http://schemas.microsoft.com/office/drawing/2014/main" id="{12CB134C-38F3-448E-BB6C-A9EF96954B98}"/>
              </a:ext>
            </a:extLst>
          </p:cNvPr>
          <p:cNvSpPr/>
          <p:nvPr/>
        </p:nvSpPr>
        <p:spPr>
          <a:xfrm>
            <a:off x="1072896" y="39989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 name="Rectangle 4">
            <a:extLst>
              <a:ext uri="{FF2B5EF4-FFF2-40B4-BE49-F238E27FC236}">
                <a16:creationId xmlns:a16="http://schemas.microsoft.com/office/drawing/2014/main" id="{444D28D9-7298-48D8-A92B-B91D21F234F2}"/>
              </a:ext>
            </a:extLst>
          </p:cNvPr>
          <p:cNvSpPr/>
          <p:nvPr/>
        </p:nvSpPr>
        <p:spPr>
          <a:xfrm>
            <a:off x="2051304" y="3784092"/>
            <a:ext cx="177698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t>X (stavy)</a:t>
            </a:r>
          </a:p>
        </p:txBody>
      </p:sp>
      <p:sp>
        <p:nvSpPr>
          <p:cNvPr id="6" name="Arrow: Right 5">
            <a:extLst>
              <a:ext uri="{FF2B5EF4-FFF2-40B4-BE49-F238E27FC236}">
                <a16:creationId xmlns:a16="http://schemas.microsoft.com/office/drawing/2014/main" id="{48082614-30FA-4CA1-BDD0-F405569E574F}"/>
              </a:ext>
            </a:extLst>
          </p:cNvPr>
          <p:cNvSpPr/>
          <p:nvPr/>
        </p:nvSpPr>
        <p:spPr>
          <a:xfrm>
            <a:off x="3828288" y="39989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TextBox 6">
            <a:extLst>
              <a:ext uri="{FF2B5EF4-FFF2-40B4-BE49-F238E27FC236}">
                <a16:creationId xmlns:a16="http://schemas.microsoft.com/office/drawing/2014/main" id="{D5AA5FFE-4A23-401D-A2BB-3923A2D7F441}"/>
              </a:ext>
            </a:extLst>
          </p:cNvPr>
          <p:cNvSpPr txBox="1"/>
          <p:nvPr/>
        </p:nvSpPr>
        <p:spPr>
          <a:xfrm>
            <a:off x="944880" y="3659689"/>
            <a:ext cx="1481328" cy="369332"/>
          </a:xfrm>
          <a:prstGeom prst="rect">
            <a:avLst/>
          </a:prstGeom>
          <a:noFill/>
        </p:spPr>
        <p:txBody>
          <a:bodyPr wrap="square" rtlCol="0">
            <a:spAutoFit/>
          </a:bodyPr>
          <a:lstStyle/>
          <a:p>
            <a:r>
              <a:rPr lang="sk-SK" dirty="0"/>
              <a:t>u(vstupy)</a:t>
            </a:r>
          </a:p>
        </p:txBody>
      </p:sp>
      <p:sp>
        <p:nvSpPr>
          <p:cNvPr id="8" name="TextBox 7">
            <a:extLst>
              <a:ext uri="{FF2B5EF4-FFF2-40B4-BE49-F238E27FC236}">
                <a16:creationId xmlns:a16="http://schemas.microsoft.com/office/drawing/2014/main" id="{A1B49827-CE42-4F83-93FB-7AA91C00D7DE}"/>
              </a:ext>
            </a:extLst>
          </p:cNvPr>
          <p:cNvSpPr txBox="1"/>
          <p:nvPr/>
        </p:nvSpPr>
        <p:spPr>
          <a:xfrm>
            <a:off x="3865666" y="3659689"/>
            <a:ext cx="1148391" cy="369332"/>
          </a:xfrm>
          <a:prstGeom prst="rect">
            <a:avLst/>
          </a:prstGeom>
          <a:noFill/>
        </p:spPr>
        <p:txBody>
          <a:bodyPr wrap="none" rtlCol="0">
            <a:spAutoFit/>
          </a:bodyPr>
          <a:lstStyle/>
          <a:p>
            <a:r>
              <a:rPr lang="sk-SK" dirty="0"/>
              <a:t>y(výstupy)</a:t>
            </a:r>
          </a:p>
        </p:txBody>
      </p:sp>
    </p:spTree>
    <p:extLst>
      <p:ext uri="{BB962C8B-B14F-4D97-AF65-F5344CB8AC3E}">
        <p14:creationId xmlns:p14="http://schemas.microsoft.com/office/powerpoint/2010/main" val="187731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9485-9673-4535-AEF1-DDE4B672DC16}"/>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a16="http://schemas.microsoft.com/office/drawing/2014/main" id="{AD17DE64-0D4C-4E04-B20D-29EBA2199E6D}"/>
              </a:ext>
            </a:extLst>
          </p:cNvPr>
          <p:cNvSpPr>
            <a:spLocks noGrp="1"/>
          </p:cNvSpPr>
          <p:nvPr>
            <p:ph idx="1"/>
          </p:nvPr>
        </p:nvSpPr>
        <p:spPr/>
        <p:txBody>
          <a:bodyPr/>
          <a:lstStyle/>
          <a:p>
            <a:pPr lvl="1"/>
            <a:r>
              <a:rPr lang="sk-SK" dirty="0"/>
              <a:t>Bloky</a:t>
            </a:r>
          </a:p>
          <a:p>
            <a:pPr lvl="2"/>
            <a:r>
              <a:rPr lang="sk-SK" dirty="0"/>
              <a:t>Funkčné stavebné prvky</a:t>
            </a:r>
          </a:p>
          <a:p>
            <a:pPr lvl="2"/>
            <a:r>
              <a:rPr lang="sk-SK" dirty="0"/>
              <a:t>Rozkliknutím daného bloku nastavujeme jeho parametre</a:t>
            </a:r>
          </a:p>
          <a:p>
            <a:pPr lvl="1"/>
            <a:r>
              <a:rPr lang="sk-SK" dirty="0"/>
              <a:t>Signály</a:t>
            </a:r>
          </a:p>
          <a:p>
            <a:pPr lvl="2"/>
            <a:r>
              <a:rPr lang="sk-SK" dirty="0"/>
              <a:t>Tok dát vstup-</a:t>
            </a:r>
            <a:r>
              <a:rPr lang="en-US" dirty="0"/>
              <a:t>&gt;v</a:t>
            </a:r>
            <a:r>
              <a:rPr lang="sk-SK" dirty="0" err="1"/>
              <a:t>ýstup</a:t>
            </a:r>
            <a:r>
              <a:rPr lang="sk-SK" dirty="0"/>
              <a:t> </a:t>
            </a:r>
          </a:p>
          <a:p>
            <a:pPr lvl="2"/>
            <a:r>
              <a:rPr lang="sk-SK" dirty="0"/>
              <a:t>Možná spätná väzba</a:t>
            </a:r>
          </a:p>
          <a:p>
            <a:pPr lvl="2"/>
            <a:r>
              <a:rPr lang="sk-SK" dirty="0"/>
              <a:t>Pozor na </a:t>
            </a:r>
            <a:r>
              <a:rPr lang="sk-SK" dirty="0" err="1"/>
              <a:t>algebraické</a:t>
            </a:r>
            <a:r>
              <a:rPr lang="sk-SK" dirty="0"/>
              <a:t> slučky – spätná väzba bez dynamiky</a:t>
            </a:r>
          </a:p>
          <a:p>
            <a:pPr lvl="2"/>
            <a:r>
              <a:rPr lang="sk-SK" dirty="0"/>
              <a:t>Používajú sa na komunikáciu medzi jednotlivými blokmi</a:t>
            </a:r>
          </a:p>
        </p:txBody>
      </p:sp>
      <p:pic>
        <p:nvPicPr>
          <p:cNvPr id="4" name="Picture 3">
            <a:extLst>
              <a:ext uri="{FF2B5EF4-FFF2-40B4-BE49-F238E27FC236}">
                <a16:creationId xmlns:a16="http://schemas.microsoft.com/office/drawing/2014/main" id="{16A4F773-C6DE-463F-B16F-E2E52DB16B7D}"/>
              </a:ext>
            </a:extLst>
          </p:cNvPr>
          <p:cNvPicPr>
            <a:picLocks noChangeAspect="1"/>
          </p:cNvPicPr>
          <p:nvPr/>
        </p:nvPicPr>
        <p:blipFill>
          <a:blip r:embed="rId2"/>
          <a:stretch>
            <a:fillRect/>
          </a:stretch>
        </p:blipFill>
        <p:spPr>
          <a:xfrm>
            <a:off x="3492716" y="3552706"/>
            <a:ext cx="3552825" cy="1828800"/>
          </a:xfrm>
          <a:prstGeom prst="rect">
            <a:avLst/>
          </a:prstGeom>
        </p:spPr>
      </p:pic>
      <p:cxnSp>
        <p:nvCxnSpPr>
          <p:cNvPr id="6" name="Straight Arrow Connector 5">
            <a:extLst>
              <a:ext uri="{FF2B5EF4-FFF2-40B4-BE49-F238E27FC236}">
                <a16:creationId xmlns:a16="http://schemas.microsoft.com/office/drawing/2014/main" id="{3CE3A6BB-F7B9-473F-9537-572D66D26176}"/>
              </a:ext>
            </a:extLst>
          </p:cNvPr>
          <p:cNvCxnSpPr>
            <a:stCxn id="4" idx="0"/>
          </p:cNvCxnSpPr>
          <p:nvPr/>
        </p:nvCxnSpPr>
        <p:spPr>
          <a:xfrm flipH="1">
            <a:off x="4533991" y="3552706"/>
            <a:ext cx="735138" cy="55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B1FD9AC-6B26-40EB-BA41-252AD6919EE3}"/>
              </a:ext>
            </a:extLst>
          </p:cNvPr>
          <p:cNvCxnSpPr>
            <a:stCxn id="4" idx="0"/>
          </p:cNvCxnSpPr>
          <p:nvPr/>
        </p:nvCxnSpPr>
        <p:spPr>
          <a:xfrm>
            <a:off x="5269129" y="3552706"/>
            <a:ext cx="459678" cy="50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B86A03-6D3D-4C2C-AF71-0A56B49B8847}"/>
              </a:ext>
            </a:extLst>
          </p:cNvPr>
          <p:cNvSpPr txBox="1"/>
          <p:nvPr/>
        </p:nvSpPr>
        <p:spPr>
          <a:xfrm>
            <a:off x="4823208" y="3064502"/>
            <a:ext cx="825867" cy="369332"/>
          </a:xfrm>
          <a:prstGeom prst="rect">
            <a:avLst/>
          </a:prstGeom>
          <a:noFill/>
        </p:spPr>
        <p:txBody>
          <a:bodyPr wrap="none" rtlCol="0">
            <a:spAutoFit/>
          </a:bodyPr>
          <a:lstStyle/>
          <a:p>
            <a:r>
              <a:rPr lang="sk-SK" dirty="0"/>
              <a:t>signály</a:t>
            </a:r>
          </a:p>
        </p:txBody>
      </p:sp>
      <p:cxnSp>
        <p:nvCxnSpPr>
          <p:cNvPr id="12" name="Straight Arrow Connector 11">
            <a:extLst>
              <a:ext uri="{FF2B5EF4-FFF2-40B4-BE49-F238E27FC236}">
                <a16:creationId xmlns:a16="http://schemas.microsoft.com/office/drawing/2014/main" id="{57661D7D-487F-46DA-8AF1-3E063FEA53EA}"/>
              </a:ext>
            </a:extLst>
          </p:cNvPr>
          <p:cNvCxnSpPr>
            <a:stCxn id="4" idx="2"/>
          </p:cNvCxnSpPr>
          <p:nvPr/>
        </p:nvCxnSpPr>
        <p:spPr>
          <a:xfrm flipH="1" flipV="1">
            <a:off x="4253575" y="4585978"/>
            <a:ext cx="1015554" cy="79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D464E5-11A0-4521-9026-D283B1B98E11}"/>
              </a:ext>
            </a:extLst>
          </p:cNvPr>
          <p:cNvCxnSpPr/>
          <p:nvPr/>
        </p:nvCxnSpPr>
        <p:spPr>
          <a:xfrm flipV="1">
            <a:off x="5269129" y="4467106"/>
            <a:ext cx="0" cy="79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717A7F-70A3-4782-8275-049AA22F153B}"/>
              </a:ext>
            </a:extLst>
          </p:cNvPr>
          <p:cNvCxnSpPr>
            <a:stCxn id="4" idx="2"/>
          </p:cNvCxnSpPr>
          <p:nvPr/>
        </p:nvCxnSpPr>
        <p:spPr>
          <a:xfrm flipV="1">
            <a:off x="5269129" y="4585978"/>
            <a:ext cx="849822" cy="79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46AF44C-EE32-4793-84F0-7AED1C4B59CD}"/>
              </a:ext>
            </a:extLst>
          </p:cNvPr>
          <p:cNvSpPr txBox="1"/>
          <p:nvPr/>
        </p:nvSpPr>
        <p:spPr>
          <a:xfrm>
            <a:off x="4924322" y="5340096"/>
            <a:ext cx="689612" cy="369332"/>
          </a:xfrm>
          <a:prstGeom prst="rect">
            <a:avLst/>
          </a:prstGeom>
          <a:noFill/>
        </p:spPr>
        <p:txBody>
          <a:bodyPr wrap="none" rtlCol="0">
            <a:spAutoFit/>
          </a:bodyPr>
          <a:lstStyle/>
          <a:p>
            <a:r>
              <a:rPr lang="sk-SK" dirty="0"/>
              <a:t>bloky</a:t>
            </a:r>
          </a:p>
        </p:txBody>
      </p:sp>
    </p:spTree>
    <p:extLst>
      <p:ext uri="{BB962C8B-B14F-4D97-AF65-F5344CB8AC3E}">
        <p14:creationId xmlns:p14="http://schemas.microsoft.com/office/powerpoint/2010/main" val="198977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575C-E4F2-4650-BEB0-DF3DE0FBEE65}"/>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a16="http://schemas.microsoft.com/office/drawing/2014/main" id="{6D6B07CF-432D-4FC5-B0AA-A86BF085C8A8}"/>
              </a:ext>
            </a:extLst>
          </p:cNvPr>
          <p:cNvSpPr>
            <a:spLocks noGrp="1"/>
          </p:cNvSpPr>
          <p:nvPr>
            <p:ph idx="1"/>
          </p:nvPr>
        </p:nvSpPr>
        <p:spPr/>
        <p:txBody>
          <a:bodyPr/>
          <a:lstStyle/>
          <a:p>
            <a:pPr lvl="1"/>
            <a:r>
              <a:rPr lang="sk-SK" dirty="0"/>
              <a:t>Algebraická slučka</a:t>
            </a:r>
          </a:p>
          <a:p>
            <a:pPr lvl="2"/>
            <a:r>
              <a:rPr lang="sk-SK" dirty="0"/>
              <a:t>V modeli Simulink sa vyskytne algebraická slučka, keď existuje slučka signálov len s priamymi blokmi prechodu v slučke</a:t>
            </a:r>
          </a:p>
          <a:p>
            <a:pPr lvl="2"/>
            <a:r>
              <a:rPr lang="sk-SK" dirty="0"/>
              <a:t>Priamy prechod znamená, že Simulink potrebuje hodnotu vstupného signálu bloku, aby mohol počítať svoj výstup v aktuálnom časovom kroku</a:t>
            </a:r>
          </a:p>
          <a:p>
            <a:pPr lvl="2"/>
            <a:r>
              <a:rPr lang="sk-SK" dirty="0"/>
              <a:t>Takáto signálová slučka vytvára cyklickú závislosť výstupov a vstupov bloku v danom časovom kroku</a:t>
            </a:r>
          </a:p>
          <a:p>
            <a:pPr lvl="2"/>
            <a:r>
              <a:rPr lang="sk-SK" dirty="0"/>
              <a:t>Výsledkom je algebraická rovnica, ktorá vyžaduje riešenie v každom časovom kroku, čím sa následne výpočtový proces spomaľuje</a:t>
            </a:r>
          </a:p>
          <a:p>
            <a:pPr lvl="1"/>
            <a:endParaRPr lang="sk-SK" dirty="0"/>
          </a:p>
          <a:p>
            <a:pPr lvl="1"/>
            <a:endParaRPr lang="sk-SK" dirty="0"/>
          </a:p>
          <a:p>
            <a:pPr lvl="1"/>
            <a:endParaRPr lang="sk-SK" dirty="0"/>
          </a:p>
          <a:p>
            <a:pPr lvl="1"/>
            <a:endParaRPr lang="sk-SK" dirty="0"/>
          </a:p>
          <a:p>
            <a:pPr lvl="1"/>
            <a:endParaRPr lang="sk-SK" dirty="0"/>
          </a:p>
          <a:p>
            <a:pPr lvl="1"/>
            <a:endParaRPr lang="sk-SK" dirty="0"/>
          </a:p>
          <a:p>
            <a:pPr marL="201168" lvl="1" indent="0">
              <a:buNone/>
            </a:pPr>
            <a:endParaRPr lang="sk-SK" dirty="0"/>
          </a:p>
        </p:txBody>
      </p:sp>
      <p:pic>
        <p:nvPicPr>
          <p:cNvPr id="4" name="Picture 3">
            <a:extLst>
              <a:ext uri="{FF2B5EF4-FFF2-40B4-BE49-F238E27FC236}">
                <a16:creationId xmlns:a16="http://schemas.microsoft.com/office/drawing/2014/main" id="{A6877FC6-01DC-4915-82B1-1B0E0D6B1C43}"/>
              </a:ext>
            </a:extLst>
          </p:cNvPr>
          <p:cNvPicPr>
            <a:picLocks noChangeAspect="1"/>
          </p:cNvPicPr>
          <p:nvPr/>
        </p:nvPicPr>
        <p:blipFill>
          <a:blip r:embed="rId2"/>
          <a:stretch>
            <a:fillRect/>
          </a:stretch>
        </p:blipFill>
        <p:spPr>
          <a:xfrm>
            <a:off x="1004367" y="3779174"/>
            <a:ext cx="3958907" cy="1050521"/>
          </a:xfrm>
          <a:prstGeom prst="rect">
            <a:avLst/>
          </a:prstGeom>
          <a:ln>
            <a:solidFill>
              <a:srgbClr val="FF0000"/>
            </a:solidFill>
          </a:ln>
        </p:spPr>
      </p:pic>
      <p:sp>
        <p:nvSpPr>
          <p:cNvPr id="5" name="Flowchart: Process 4">
            <a:extLst>
              <a:ext uri="{FF2B5EF4-FFF2-40B4-BE49-F238E27FC236}">
                <a16:creationId xmlns:a16="http://schemas.microsoft.com/office/drawing/2014/main" id="{D5BF25C5-90A7-44F8-99DF-A0D62965C5AA}"/>
              </a:ext>
            </a:extLst>
          </p:cNvPr>
          <p:cNvSpPr/>
          <p:nvPr/>
        </p:nvSpPr>
        <p:spPr>
          <a:xfrm>
            <a:off x="2427284" y="3787691"/>
            <a:ext cx="814680" cy="701182"/>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6" name="TextBox 5">
            <a:extLst>
              <a:ext uri="{FF2B5EF4-FFF2-40B4-BE49-F238E27FC236}">
                <a16:creationId xmlns:a16="http://schemas.microsoft.com/office/drawing/2014/main" id="{3FA58530-EB59-4152-AF48-FD594AC3B08C}"/>
              </a:ext>
            </a:extLst>
          </p:cNvPr>
          <p:cNvSpPr txBox="1"/>
          <p:nvPr/>
        </p:nvSpPr>
        <p:spPr>
          <a:xfrm>
            <a:off x="2051402" y="3453407"/>
            <a:ext cx="1782604" cy="369332"/>
          </a:xfrm>
          <a:prstGeom prst="rect">
            <a:avLst/>
          </a:prstGeom>
          <a:noFill/>
        </p:spPr>
        <p:txBody>
          <a:bodyPr wrap="none" rtlCol="0">
            <a:spAutoFit/>
          </a:bodyPr>
          <a:lstStyle/>
          <a:p>
            <a:r>
              <a:rPr lang="sk-SK" dirty="0"/>
              <a:t>Algebrická slučka</a:t>
            </a:r>
          </a:p>
        </p:txBody>
      </p:sp>
    </p:spTree>
    <p:extLst>
      <p:ext uri="{BB962C8B-B14F-4D97-AF65-F5344CB8AC3E}">
        <p14:creationId xmlns:p14="http://schemas.microsoft.com/office/powerpoint/2010/main" val="29328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4664-A701-438B-A689-FD5FFE16B9D3}"/>
              </a:ext>
            </a:extLst>
          </p:cNvPr>
          <p:cNvSpPr>
            <a:spLocks noGrp="1"/>
          </p:cNvSpPr>
          <p:nvPr>
            <p:ph type="title"/>
          </p:nvPr>
        </p:nvSpPr>
        <p:spPr/>
        <p:txBody>
          <a:bodyPr/>
          <a:lstStyle/>
          <a:p>
            <a:pPr algn="ctr"/>
            <a:r>
              <a:rPr lang="sk-SK" dirty="0"/>
              <a:t>Command Window</a:t>
            </a:r>
            <a:r>
              <a:rPr lang="en-US" dirty="0"/>
              <a:t>, Workspace</a:t>
            </a:r>
            <a:endParaRPr lang="sk-SK" dirty="0"/>
          </a:p>
        </p:txBody>
      </p:sp>
      <p:sp>
        <p:nvSpPr>
          <p:cNvPr id="3" name="Content Placeholder 2">
            <a:extLst>
              <a:ext uri="{FF2B5EF4-FFF2-40B4-BE49-F238E27FC236}">
                <a16:creationId xmlns:a16="http://schemas.microsoft.com/office/drawing/2014/main" id="{285E8290-ED09-4976-AF5F-2E27F4ADB275}"/>
              </a:ext>
            </a:extLst>
          </p:cNvPr>
          <p:cNvSpPr>
            <a:spLocks noGrp="1"/>
          </p:cNvSpPr>
          <p:nvPr>
            <p:ph idx="1"/>
          </p:nvPr>
        </p:nvSpPr>
        <p:spPr>
          <a:xfrm>
            <a:off x="336034" y="1312295"/>
            <a:ext cx="8356599" cy="5195254"/>
          </a:xfrm>
        </p:spPr>
        <p:txBody>
          <a:bodyPr>
            <a:normAutofit/>
          </a:bodyPr>
          <a:lstStyle/>
          <a:p>
            <a:pPr lvl="1" algn="just"/>
            <a:r>
              <a:rPr lang="sk-SK" sz="2000" dirty="0"/>
              <a:t>Command window je okno, do ktorého sa zadávajú výrazy, spúšťajú funkcie a skripty</a:t>
            </a:r>
          </a:p>
          <a:p>
            <a:pPr lvl="1" algn="just"/>
            <a:r>
              <a:rPr lang="sk-SK" sz="2000" dirty="0"/>
              <a:t>Editor – úprava spustiteľného zdrojového kódu – kód sa nekompiluje ale iba spúšťa</a:t>
            </a:r>
          </a:p>
          <a:p>
            <a:pPr lvl="1" algn="just"/>
            <a:r>
              <a:rPr lang="sk-SK" sz="2000" dirty="0" err="1"/>
              <a:t>Matlab</a:t>
            </a:r>
            <a:r>
              <a:rPr lang="sk-SK" sz="2000" dirty="0"/>
              <a:t> si pamätá príkazy, ktoré s</a:t>
            </a:r>
            <a:r>
              <a:rPr lang="en-US" sz="2000" dirty="0"/>
              <a:t>m</a:t>
            </a:r>
            <a:r>
              <a:rPr lang="sk-SK" sz="2000" dirty="0"/>
              <a:t>e využívali a v príkazovom riadku ich nalistujete šípkou hore (predchádzajúci príkaz) alebo šípkou dole (nasledujúci príkaz)</a:t>
            </a:r>
          </a:p>
          <a:p>
            <a:pPr lvl="1" algn="just"/>
            <a:r>
              <a:rPr lang="sk-SK" sz="2000" dirty="0"/>
              <a:t>Príkazy zadané do Command Window môže</a:t>
            </a:r>
            <a:r>
              <a:rPr lang="en-US" sz="2000" dirty="0"/>
              <a:t>m</a:t>
            </a:r>
            <a:r>
              <a:rPr lang="sk-SK" sz="2000" dirty="0"/>
              <a:t>e vymazať príkazom „</a:t>
            </a:r>
            <a:r>
              <a:rPr lang="sk-SK" sz="2000" dirty="0" err="1"/>
              <a:t>clc</a:t>
            </a:r>
            <a:r>
              <a:rPr lang="sk-SK" sz="2000" dirty="0"/>
              <a:t>“</a:t>
            </a:r>
            <a:endParaRPr lang="en-US" sz="2000" dirty="0"/>
          </a:p>
          <a:p>
            <a:pPr lvl="1" algn="just"/>
            <a:r>
              <a:rPr lang="en-US" sz="2000" dirty="0"/>
              <a:t>Workspace </a:t>
            </a:r>
            <a:r>
              <a:rPr lang="en-US" sz="2000" dirty="0" err="1"/>
              <a:t>MATLABu</a:t>
            </a:r>
            <a:r>
              <a:rPr lang="en-US" sz="2000" dirty="0"/>
              <a:t> </a:t>
            </a:r>
            <a:r>
              <a:rPr lang="en-US" sz="2000" dirty="0" err="1"/>
              <a:t>tvoria</a:t>
            </a:r>
            <a:r>
              <a:rPr lang="en-US" sz="2000" dirty="0"/>
              <a:t> </a:t>
            </a:r>
            <a:r>
              <a:rPr lang="en-US" sz="2000" dirty="0" err="1"/>
              <a:t>premenn</a:t>
            </a:r>
            <a:r>
              <a:rPr lang="sk-SK" sz="2000" dirty="0"/>
              <a:t>é, ktoré sú vytvorené počas práce s MATLABom a sú uložené v pamäti</a:t>
            </a:r>
          </a:p>
          <a:p>
            <a:pPr lvl="1" algn="just"/>
            <a:r>
              <a:rPr lang="sk-SK" sz="2000" dirty="0"/>
              <a:t>Vymazanie premennej </a:t>
            </a:r>
          </a:p>
          <a:p>
            <a:pPr lvl="2" algn="just"/>
            <a:r>
              <a:rPr lang="sk-SK" sz="1600" dirty="0" err="1"/>
              <a:t>clear</a:t>
            </a:r>
            <a:r>
              <a:rPr lang="sk-SK" sz="1600" dirty="0"/>
              <a:t> </a:t>
            </a:r>
            <a:r>
              <a:rPr lang="sk-SK" sz="1600" dirty="0" err="1"/>
              <a:t>premenna</a:t>
            </a:r>
            <a:endParaRPr lang="sk-SK" sz="2200" dirty="0"/>
          </a:p>
          <a:p>
            <a:pPr lvl="1" algn="just"/>
            <a:r>
              <a:rPr lang="sk-SK" sz="2000" dirty="0"/>
              <a:t>Vymazanie celého </a:t>
            </a:r>
            <a:r>
              <a:rPr lang="sk-SK" sz="2000" dirty="0" err="1"/>
              <a:t>workspace</a:t>
            </a:r>
            <a:r>
              <a:rPr lang="sk-SK" sz="2000" dirty="0"/>
              <a:t> – </a:t>
            </a:r>
            <a:r>
              <a:rPr lang="sk-SK" sz="2000" dirty="0" err="1"/>
              <a:t>clear</a:t>
            </a:r>
            <a:r>
              <a:rPr lang="sk-SK" sz="2000" dirty="0"/>
              <a:t> </a:t>
            </a:r>
            <a:r>
              <a:rPr lang="sk-SK" sz="2000" dirty="0" err="1"/>
              <a:t>all</a:t>
            </a:r>
            <a:endParaRPr lang="sk-SK" sz="1500" dirty="0"/>
          </a:p>
          <a:p>
            <a:pPr lvl="2" algn="just"/>
            <a:endParaRPr lang="sk-SK" sz="1600" dirty="0"/>
          </a:p>
        </p:txBody>
      </p:sp>
    </p:spTree>
    <p:extLst>
      <p:ext uri="{BB962C8B-B14F-4D97-AF65-F5344CB8AC3E}">
        <p14:creationId xmlns:p14="http://schemas.microsoft.com/office/powerpoint/2010/main" val="1633832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5509-F4CE-4D9D-A239-3A3959E27F50}"/>
              </a:ext>
            </a:extLst>
          </p:cNvPr>
          <p:cNvSpPr>
            <a:spLocks noGrp="1"/>
          </p:cNvSpPr>
          <p:nvPr>
            <p:ph type="title"/>
          </p:nvPr>
        </p:nvSpPr>
        <p:spPr/>
        <p:txBody>
          <a:bodyPr>
            <a:normAutofit fontScale="90000"/>
          </a:bodyPr>
          <a:lstStyle/>
          <a:p>
            <a:pPr algn="ctr"/>
            <a:r>
              <a:rPr lang="en-US" dirty="0"/>
              <a:t>Simulink</a:t>
            </a:r>
            <a:br>
              <a:rPr lang="en-US" dirty="0"/>
            </a:br>
            <a:endParaRPr lang="sk-SK" dirty="0"/>
          </a:p>
        </p:txBody>
      </p:sp>
      <p:sp>
        <p:nvSpPr>
          <p:cNvPr id="3" name="Content Placeholder 2">
            <a:extLst>
              <a:ext uri="{FF2B5EF4-FFF2-40B4-BE49-F238E27FC236}">
                <a16:creationId xmlns:a16="http://schemas.microsoft.com/office/drawing/2014/main" id="{6126F99F-B23F-47F7-A5FD-BE03446C0AC1}"/>
              </a:ext>
            </a:extLst>
          </p:cNvPr>
          <p:cNvSpPr>
            <a:spLocks noGrp="1"/>
          </p:cNvSpPr>
          <p:nvPr>
            <p:ph idx="1"/>
          </p:nvPr>
        </p:nvSpPr>
        <p:spPr/>
        <p:txBody>
          <a:bodyPr/>
          <a:lstStyle/>
          <a:p>
            <a:pPr lvl="1"/>
            <a:r>
              <a:rPr lang="sk-SK" dirty="0"/>
              <a:t>Vytvorenie nového modelu</a:t>
            </a:r>
          </a:p>
        </p:txBody>
      </p:sp>
      <p:pic>
        <p:nvPicPr>
          <p:cNvPr id="4" name="Picture 3">
            <a:extLst>
              <a:ext uri="{FF2B5EF4-FFF2-40B4-BE49-F238E27FC236}">
                <a16:creationId xmlns:a16="http://schemas.microsoft.com/office/drawing/2014/main" id="{B40B1163-A373-4F3B-B7E2-5FF8A99A2A9B}"/>
              </a:ext>
            </a:extLst>
          </p:cNvPr>
          <p:cNvPicPr>
            <a:picLocks noChangeAspect="1"/>
          </p:cNvPicPr>
          <p:nvPr/>
        </p:nvPicPr>
        <p:blipFill>
          <a:blip r:embed="rId2"/>
          <a:stretch>
            <a:fillRect/>
          </a:stretch>
        </p:blipFill>
        <p:spPr>
          <a:xfrm>
            <a:off x="0" y="1455319"/>
            <a:ext cx="9144000" cy="5995617"/>
          </a:xfrm>
          <a:prstGeom prst="rect">
            <a:avLst/>
          </a:prstGeom>
        </p:spPr>
      </p:pic>
    </p:spTree>
    <p:extLst>
      <p:ext uri="{BB962C8B-B14F-4D97-AF65-F5344CB8AC3E}">
        <p14:creationId xmlns:p14="http://schemas.microsoft.com/office/powerpoint/2010/main" val="3955542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7C57-702B-432E-B8F7-7CC826E8170F}"/>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id="{DB7E828A-77E6-4726-9E7E-B67BA3922E1C}"/>
              </a:ext>
            </a:extLst>
          </p:cNvPr>
          <p:cNvSpPr>
            <a:spLocks noGrp="1"/>
          </p:cNvSpPr>
          <p:nvPr>
            <p:ph idx="1"/>
          </p:nvPr>
        </p:nvSpPr>
        <p:spPr/>
        <p:txBody>
          <a:bodyPr/>
          <a:lstStyle/>
          <a:p>
            <a:pPr lvl="1"/>
            <a:r>
              <a:rPr lang="sk-SK" dirty="0"/>
              <a:t>Nastavenie periódy vzorkovania</a:t>
            </a:r>
          </a:p>
          <a:p>
            <a:pPr lvl="1"/>
            <a:endParaRPr lang="sk-SK" dirty="0"/>
          </a:p>
        </p:txBody>
      </p:sp>
      <p:pic>
        <p:nvPicPr>
          <p:cNvPr id="4" name="Picture 3">
            <a:extLst>
              <a:ext uri="{FF2B5EF4-FFF2-40B4-BE49-F238E27FC236}">
                <a16:creationId xmlns:a16="http://schemas.microsoft.com/office/drawing/2014/main" id="{F0781E45-8DC9-4500-8967-70E333821024}"/>
              </a:ext>
            </a:extLst>
          </p:cNvPr>
          <p:cNvPicPr>
            <a:picLocks noChangeAspect="1"/>
          </p:cNvPicPr>
          <p:nvPr/>
        </p:nvPicPr>
        <p:blipFill>
          <a:blip r:embed="rId2"/>
          <a:stretch>
            <a:fillRect/>
          </a:stretch>
        </p:blipFill>
        <p:spPr>
          <a:xfrm>
            <a:off x="0" y="1389265"/>
            <a:ext cx="9144000" cy="5143500"/>
          </a:xfrm>
          <a:prstGeom prst="rect">
            <a:avLst/>
          </a:prstGeom>
        </p:spPr>
      </p:pic>
      <p:pic>
        <p:nvPicPr>
          <p:cNvPr id="7" name="Picture 6">
            <a:extLst>
              <a:ext uri="{FF2B5EF4-FFF2-40B4-BE49-F238E27FC236}">
                <a16:creationId xmlns:a16="http://schemas.microsoft.com/office/drawing/2014/main" id="{8A0E76EC-6FEA-4F59-AA38-F544332024D4}"/>
              </a:ext>
            </a:extLst>
          </p:cNvPr>
          <p:cNvPicPr>
            <a:picLocks noChangeAspect="1"/>
          </p:cNvPicPr>
          <p:nvPr/>
        </p:nvPicPr>
        <p:blipFill>
          <a:blip r:embed="rId3"/>
          <a:stretch>
            <a:fillRect/>
          </a:stretch>
        </p:blipFill>
        <p:spPr>
          <a:xfrm>
            <a:off x="3333404" y="2317498"/>
            <a:ext cx="5675810" cy="3825607"/>
          </a:xfrm>
          <a:prstGeom prst="rect">
            <a:avLst/>
          </a:prstGeom>
        </p:spPr>
      </p:pic>
      <p:cxnSp>
        <p:nvCxnSpPr>
          <p:cNvPr id="9" name="Straight Arrow Connector 8">
            <a:extLst>
              <a:ext uri="{FF2B5EF4-FFF2-40B4-BE49-F238E27FC236}">
                <a16:creationId xmlns:a16="http://schemas.microsoft.com/office/drawing/2014/main" id="{033685E9-C829-4D8A-8A03-C8C10ED79AEE}"/>
              </a:ext>
            </a:extLst>
          </p:cNvPr>
          <p:cNvCxnSpPr>
            <a:cxnSpLocks/>
          </p:cNvCxnSpPr>
          <p:nvPr/>
        </p:nvCxnSpPr>
        <p:spPr>
          <a:xfrm flipH="1" flipV="1">
            <a:off x="2926080" y="1845426"/>
            <a:ext cx="490451" cy="21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F1C6A07-1F6D-4B4E-AD0C-7A02BC2CD392}"/>
              </a:ext>
            </a:extLst>
          </p:cNvPr>
          <p:cNvSpPr txBox="1"/>
          <p:nvPr/>
        </p:nvSpPr>
        <p:spPr>
          <a:xfrm>
            <a:off x="3507901" y="1942132"/>
            <a:ext cx="5439181" cy="369332"/>
          </a:xfrm>
          <a:prstGeom prst="rect">
            <a:avLst/>
          </a:prstGeom>
          <a:noFill/>
        </p:spPr>
        <p:txBody>
          <a:bodyPr wrap="none" rtlCol="0">
            <a:spAutoFit/>
          </a:bodyPr>
          <a:lstStyle/>
          <a:p>
            <a:r>
              <a:rPr lang="sk-SK" dirty="0"/>
              <a:t>Následne sa zobrazí toto okno, kde je potrebné nastaviť:</a:t>
            </a:r>
          </a:p>
        </p:txBody>
      </p:sp>
      <p:cxnSp>
        <p:nvCxnSpPr>
          <p:cNvPr id="13" name="Straight Arrow Connector 12">
            <a:extLst>
              <a:ext uri="{FF2B5EF4-FFF2-40B4-BE49-F238E27FC236}">
                <a16:creationId xmlns:a16="http://schemas.microsoft.com/office/drawing/2014/main" id="{7A9EBFC4-BB66-471E-919F-5408313D9E63}"/>
              </a:ext>
            </a:extLst>
          </p:cNvPr>
          <p:cNvCxnSpPr>
            <a:cxnSpLocks/>
          </p:cNvCxnSpPr>
          <p:nvPr/>
        </p:nvCxnSpPr>
        <p:spPr>
          <a:xfrm flipH="1">
            <a:off x="5278583" y="3358342"/>
            <a:ext cx="490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29470FE-AFE6-4C64-8201-4A784B2574E6}"/>
              </a:ext>
            </a:extLst>
          </p:cNvPr>
          <p:cNvCxnSpPr/>
          <p:nvPr/>
        </p:nvCxnSpPr>
        <p:spPr>
          <a:xfrm flipH="1">
            <a:off x="6550429" y="3832167"/>
            <a:ext cx="889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231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63D4-2F19-436D-8691-537DC44C8736}"/>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id="{29361117-5379-45A1-802A-5F915F28B966}"/>
              </a:ext>
            </a:extLst>
          </p:cNvPr>
          <p:cNvSpPr>
            <a:spLocks noGrp="1"/>
          </p:cNvSpPr>
          <p:nvPr>
            <p:ph idx="1"/>
          </p:nvPr>
        </p:nvSpPr>
        <p:spPr/>
        <p:txBody>
          <a:bodyPr/>
          <a:lstStyle/>
          <a:p>
            <a:pPr lvl="1"/>
            <a:r>
              <a:rPr lang="sk-SK" dirty="0"/>
              <a:t>Pridávanie blokov do schémy</a:t>
            </a:r>
          </a:p>
          <a:p>
            <a:pPr lvl="1"/>
            <a:endParaRPr lang="sk-SK" dirty="0"/>
          </a:p>
          <a:p>
            <a:pPr lvl="1"/>
            <a:endParaRPr lang="sk-SK" dirty="0"/>
          </a:p>
          <a:p>
            <a:pPr lvl="1"/>
            <a:endParaRPr lang="sk-SK" dirty="0"/>
          </a:p>
          <a:p>
            <a:pPr lvl="1"/>
            <a:endParaRPr lang="sk-SK" dirty="0"/>
          </a:p>
          <a:p>
            <a:pPr lvl="1"/>
            <a:endParaRPr lang="sk-SK" dirty="0"/>
          </a:p>
          <a:p>
            <a:pPr lvl="1"/>
            <a:endParaRPr lang="sk-SK" dirty="0"/>
          </a:p>
          <a:p>
            <a:pPr lvl="1"/>
            <a:endParaRPr lang="sk-SK" dirty="0"/>
          </a:p>
          <a:p>
            <a:pPr lvl="1"/>
            <a:endParaRPr lang="sk-SK" dirty="0"/>
          </a:p>
          <a:p>
            <a:pPr lvl="1"/>
            <a:r>
              <a:rPr lang="sk-SK" dirty="0"/>
              <a:t>Následne pomocou </a:t>
            </a:r>
          </a:p>
          <a:p>
            <a:pPr marL="201168" lvl="1" indent="0">
              <a:buNone/>
            </a:pPr>
            <a:r>
              <a:rPr lang="sk-SK" dirty="0"/>
              <a:t>Drag </a:t>
            </a:r>
            <a:r>
              <a:rPr lang="en-GB" dirty="0"/>
              <a:t>&amp;</a:t>
            </a:r>
            <a:r>
              <a:rPr lang="sk-SK" dirty="0"/>
              <a:t> Drop presunieme</a:t>
            </a:r>
          </a:p>
          <a:p>
            <a:pPr marL="201168" lvl="1" indent="0">
              <a:buNone/>
            </a:pPr>
            <a:r>
              <a:rPr lang="sk-SK" dirty="0"/>
              <a:t>blok do modelu</a:t>
            </a:r>
          </a:p>
        </p:txBody>
      </p:sp>
      <p:pic>
        <p:nvPicPr>
          <p:cNvPr id="4" name="Picture 3">
            <a:extLst>
              <a:ext uri="{FF2B5EF4-FFF2-40B4-BE49-F238E27FC236}">
                <a16:creationId xmlns:a16="http://schemas.microsoft.com/office/drawing/2014/main" id="{F1573CB6-EE5C-45B0-938B-14E3DEF4E257}"/>
              </a:ext>
            </a:extLst>
          </p:cNvPr>
          <p:cNvPicPr>
            <a:picLocks noChangeAspect="1"/>
          </p:cNvPicPr>
          <p:nvPr/>
        </p:nvPicPr>
        <p:blipFill>
          <a:blip r:embed="rId2"/>
          <a:stretch>
            <a:fillRect/>
          </a:stretch>
        </p:blipFill>
        <p:spPr>
          <a:xfrm>
            <a:off x="204216" y="1324165"/>
            <a:ext cx="5638800" cy="771525"/>
          </a:xfrm>
          <a:prstGeom prst="rect">
            <a:avLst/>
          </a:prstGeom>
        </p:spPr>
      </p:pic>
      <p:cxnSp>
        <p:nvCxnSpPr>
          <p:cNvPr id="6" name="Straight Arrow Connector 5">
            <a:extLst>
              <a:ext uri="{FF2B5EF4-FFF2-40B4-BE49-F238E27FC236}">
                <a16:creationId xmlns:a16="http://schemas.microsoft.com/office/drawing/2014/main" id="{856DE5C1-3526-42B5-BE19-A77437FFA770}"/>
              </a:ext>
            </a:extLst>
          </p:cNvPr>
          <p:cNvCxnSpPr>
            <a:cxnSpLocks/>
          </p:cNvCxnSpPr>
          <p:nvPr/>
        </p:nvCxnSpPr>
        <p:spPr>
          <a:xfrm flipV="1">
            <a:off x="2767584" y="2024791"/>
            <a:ext cx="145907" cy="22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36B3177-14D5-48AC-B07F-E225A0E8411D}"/>
              </a:ext>
            </a:extLst>
          </p:cNvPr>
          <p:cNvSpPr txBox="1"/>
          <p:nvPr/>
        </p:nvSpPr>
        <p:spPr>
          <a:xfrm>
            <a:off x="503823" y="2250311"/>
            <a:ext cx="5132559" cy="369332"/>
          </a:xfrm>
          <a:prstGeom prst="rect">
            <a:avLst/>
          </a:prstGeom>
          <a:noFill/>
        </p:spPr>
        <p:txBody>
          <a:bodyPr wrap="none" rtlCol="0">
            <a:spAutoFit/>
          </a:bodyPr>
          <a:lstStyle/>
          <a:p>
            <a:r>
              <a:rPr lang="sk-SK" dirty="0"/>
              <a:t>Kliknutím na túto ikonu sa zobrazí nasledujúce okno:</a:t>
            </a:r>
          </a:p>
        </p:txBody>
      </p:sp>
      <p:pic>
        <p:nvPicPr>
          <p:cNvPr id="9" name="Picture 8">
            <a:extLst>
              <a:ext uri="{FF2B5EF4-FFF2-40B4-BE49-F238E27FC236}">
                <a16:creationId xmlns:a16="http://schemas.microsoft.com/office/drawing/2014/main" id="{6550ED5C-5963-4871-BAD7-EF5D65F3BF04}"/>
              </a:ext>
            </a:extLst>
          </p:cNvPr>
          <p:cNvPicPr>
            <a:picLocks noChangeAspect="1"/>
          </p:cNvPicPr>
          <p:nvPr/>
        </p:nvPicPr>
        <p:blipFill>
          <a:blip r:embed="rId3"/>
          <a:stretch>
            <a:fillRect/>
          </a:stretch>
        </p:blipFill>
        <p:spPr>
          <a:xfrm>
            <a:off x="3105779" y="2619643"/>
            <a:ext cx="4672717" cy="4251345"/>
          </a:xfrm>
          <a:prstGeom prst="rect">
            <a:avLst/>
          </a:prstGeom>
        </p:spPr>
      </p:pic>
      <p:cxnSp>
        <p:nvCxnSpPr>
          <p:cNvPr id="11" name="Straight Arrow Connector 10">
            <a:extLst>
              <a:ext uri="{FF2B5EF4-FFF2-40B4-BE49-F238E27FC236}">
                <a16:creationId xmlns:a16="http://schemas.microsoft.com/office/drawing/2014/main" id="{5A52AA3B-ABE1-469B-9385-3F43039E0C3B}"/>
              </a:ext>
            </a:extLst>
          </p:cNvPr>
          <p:cNvCxnSpPr/>
          <p:nvPr/>
        </p:nvCxnSpPr>
        <p:spPr>
          <a:xfrm flipV="1">
            <a:off x="2267712" y="3072384"/>
            <a:ext cx="1621536"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FC6D91-0F0A-4EAB-B668-BEA7B3FD81EF}"/>
              </a:ext>
            </a:extLst>
          </p:cNvPr>
          <p:cNvSpPr txBox="1"/>
          <p:nvPr/>
        </p:nvSpPr>
        <p:spPr>
          <a:xfrm>
            <a:off x="670279" y="3268741"/>
            <a:ext cx="2097305" cy="369332"/>
          </a:xfrm>
          <a:prstGeom prst="rect">
            <a:avLst/>
          </a:prstGeom>
          <a:noFill/>
        </p:spPr>
        <p:txBody>
          <a:bodyPr wrap="none" rtlCol="0">
            <a:spAutoFit/>
          </a:bodyPr>
          <a:lstStyle/>
          <a:p>
            <a:r>
              <a:rPr lang="sk-SK" dirty="0"/>
              <a:t>Zadanie názvu bloku</a:t>
            </a:r>
          </a:p>
        </p:txBody>
      </p:sp>
    </p:spTree>
    <p:extLst>
      <p:ext uri="{BB962C8B-B14F-4D97-AF65-F5344CB8AC3E}">
        <p14:creationId xmlns:p14="http://schemas.microsoft.com/office/powerpoint/2010/main" val="2878861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B628-57AF-4AEB-99D7-B5474F38C22E}"/>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id="{0C53684F-138F-42E9-B427-7C38200DC25D}"/>
              </a:ext>
            </a:extLst>
          </p:cNvPr>
          <p:cNvSpPr>
            <a:spLocks noGrp="1"/>
          </p:cNvSpPr>
          <p:nvPr>
            <p:ph idx="1"/>
          </p:nvPr>
        </p:nvSpPr>
        <p:spPr/>
        <p:txBody>
          <a:bodyPr/>
          <a:lstStyle/>
          <a:p>
            <a:pPr lvl="1"/>
            <a:r>
              <a:rPr lang="sk-SK" dirty="0"/>
              <a:t>Vytvorenie signálov</a:t>
            </a:r>
          </a:p>
          <a:p>
            <a:pPr lvl="2"/>
            <a:r>
              <a:rPr lang="sk-SK" dirty="0"/>
              <a:t>Ľavý klik a ťahanie čiary</a:t>
            </a:r>
          </a:p>
          <a:p>
            <a:pPr lvl="2"/>
            <a:r>
              <a:rPr lang="sk-SK" dirty="0"/>
              <a:t>Ctrl + ľavý klik</a:t>
            </a:r>
          </a:p>
          <a:p>
            <a:pPr lvl="2"/>
            <a:r>
              <a:rPr lang="sk-SK" dirty="0"/>
              <a:t>Podržaním pravého tlačítka myši a ťahanie čiary</a:t>
            </a:r>
          </a:p>
          <a:p>
            <a:pPr lvl="1"/>
            <a:r>
              <a:rPr lang="sk-SK" dirty="0"/>
              <a:t>Vytvorenie schémy</a:t>
            </a:r>
          </a:p>
          <a:p>
            <a:pPr lvl="2"/>
            <a:r>
              <a:rPr lang="sk-SK" dirty="0"/>
              <a:t>Základné užitočné bloky</a:t>
            </a:r>
          </a:p>
          <a:p>
            <a:pPr lvl="3"/>
            <a:r>
              <a:rPr lang="sk-SK" dirty="0"/>
              <a:t>Step – zdroj </a:t>
            </a:r>
            <a:r>
              <a:rPr lang="sk-SK" dirty="0" err="1"/>
              <a:t>singnálu</a:t>
            </a:r>
            <a:endParaRPr lang="sk-SK" dirty="0"/>
          </a:p>
          <a:p>
            <a:pPr lvl="3"/>
            <a:r>
              <a:rPr lang="sk-SK" dirty="0"/>
              <a:t>Transfer </a:t>
            </a:r>
            <a:r>
              <a:rPr lang="sk-SK" dirty="0" err="1"/>
              <a:t>function</a:t>
            </a:r>
            <a:r>
              <a:rPr lang="sk-SK" dirty="0"/>
              <a:t> – prenosová funkcia</a:t>
            </a:r>
          </a:p>
          <a:p>
            <a:pPr lvl="4"/>
            <a:r>
              <a:rPr lang="sk-SK" dirty="0"/>
              <a:t>Vektory pre čitateľa a </a:t>
            </a:r>
            <a:r>
              <a:rPr lang="sk-SK" dirty="0" err="1"/>
              <a:t>menovetaľa</a:t>
            </a:r>
            <a:endParaRPr lang="sk-SK" dirty="0"/>
          </a:p>
          <a:p>
            <a:pPr lvl="3"/>
            <a:r>
              <a:rPr lang="sk-SK" dirty="0" err="1"/>
              <a:t>Scope</a:t>
            </a:r>
            <a:r>
              <a:rPr lang="sk-SK" dirty="0"/>
              <a:t> – grafické zobrazenie priebehu</a:t>
            </a:r>
          </a:p>
          <a:p>
            <a:pPr lvl="3"/>
            <a:endParaRPr lang="sk-SK" dirty="0"/>
          </a:p>
        </p:txBody>
      </p:sp>
      <p:pic>
        <p:nvPicPr>
          <p:cNvPr id="4" name="Picture 3">
            <a:extLst>
              <a:ext uri="{FF2B5EF4-FFF2-40B4-BE49-F238E27FC236}">
                <a16:creationId xmlns:a16="http://schemas.microsoft.com/office/drawing/2014/main" id="{80B7C8F0-69DC-41E8-B30B-5AAC23A45928}"/>
              </a:ext>
            </a:extLst>
          </p:cNvPr>
          <p:cNvPicPr>
            <a:picLocks noChangeAspect="1"/>
          </p:cNvPicPr>
          <p:nvPr/>
        </p:nvPicPr>
        <p:blipFill>
          <a:blip r:embed="rId2"/>
          <a:stretch>
            <a:fillRect/>
          </a:stretch>
        </p:blipFill>
        <p:spPr>
          <a:xfrm>
            <a:off x="4954493" y="2561457"/>
            <a:ext cx="2800350" cy="752475"/>
          </a:xfrm>
          <a:prstGeom prst="rect">
            <a:avLst/>
          </a:prstGeom>
        </p:spPr>
      </p:pic>
    </p:spTree>
    <p:extLst>
      <p:ext uri="{BB962C8B-B14F-4D97-AF65-F5344CB8AC3E}">
        <p14:creationId xmlns:p14="http://schemas.microsoft.com/office/powerpoint/2010/main" val="2638543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6024-1C83-4D91-A833-0C6D00EC8D29}"/>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id="{F30771F4-2F68-4532-A3E1-1C4E544DC51B}"/>
              </a:ext>
            </a:extLst>
          </p:cNvPr>
          <p:cNvSpPr>
            <a:spLocks noGrp="1"/>
          </p:cNvSpPr>
          <p:nvPr>
            <p:ph idx="1"/>
          </p:nvPr>
        </p:nvSpPr>
        <p:spPr/>
        <p:txBody>
          <a:bodyPr/>
          <a:lstStyle/>
          <a:p>
            <a:pPr lvl="1"/>
            <a:r>
              <a:rPr lang="sk-SK" sz="2000" dirty="0"/>
              <a:t>Označovanie blokov</a:t>
            </a:r>
          </a:p>
          <a:p>
            <a:pPr lvl="1"/>
            <a:endParaRPr lang="sk-SK" sz="2000" dirty="0"/>
          </a:p>
          <a:p>
            <a:pPr lvl="1"/>
            <a:r>
              <a:rPr lang="sk-SK" sz="2000" dirty="0"/>
              <a:t>Označenie jedného bloku</a:t>
            </a:r>
          </a:p>
          <a:p>
            <a:pPr lvl="2"/>
            <a:r>
              <a:rPr lang="sk-SK" sz="2000" dirty="0"/>
              <a:t>Kliknutím ľavého tlačítka myši na objekt</a:t>
            </a:r>
          </a:p>
          <a:p>
            <a:pPr lvl="1"/>
            <a:r>
              <a:rPr lang="sk-SK" sz="2000" dirty="0"/>
              <a:t>Označenie viacerých blokov</a:t>
            </a:r>
          </a:p>
          <a:p>
            <a:pPr lvl="2"/>
            <a:r>
              <a:rPr lang="sk-SK" sz="2000" dirty="0"/>
              <a:t>Kliknutím ľavého tlačítka myši + vytvorenie obdĺžnika nad označovanými objektami</a:t>
            </a:r>
          </a:p>
          <a:p>
            <a:pPr lvl="2"/>
            <a:r>
              <a:rPr lang="sk-SK" sz="2000" dirty="0"/>
              <a:t>Shift + kliknutie ľavého tlačítka myši na objekty, ktoré chceme označiť</a:t>
            </a:r>
          </a:p>
          <a:p>
            <a:pPr lvl="1"/>
            <a:r>
              <a:rPr lang="sk-SK" sz="2000" dirty="0"/>
              <a:t>Označenie všetkých objektov</a:t>
            </a:r>
          </a:p>
          <a:p>
            <a:pPr lvl="2"/>
            <a:r>
              <a:rPr lang="sk-SK" sz="2000" dirty="0"/>
              <a:t>Edit – select all</a:t>
            </a:r>
          </a:p>
          <a:p>
            <a:pPr lvl="2"/>
            <a:r>
              <a:rPr lang="sk-SK" sz="2000" dirty="0"/>
              <a:t>Ctrl +a</a:t>
            </a:r>
          </a:p>
          <a:p>
            <a:pPr lvl="2"/>
            <a:endParaRPr lang="sk-SK" dirty="0"/>
          </a:p>
          <a:p>
            <a:pPr lvl="1"/>
            <a:endParaRPr lang="sk-SK" dirty="0"/>
          </a:p>
        </p:txBody>
      </p:sp>
    </p:spTree>
    <p:extLst>
      <p:ext uri="{BB962C8B-B14F-4D97-AF65-F5344CB8AC3E}">
        <p14:creationId xmlns:p14="http://schemas.microsoft.com/office/powerpoint/2010/main" val="3245343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1F24-B3C8-4408-A871-4378769006C5}"/>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id="{B3731EA8-022A-4E21-B9C3-5C4A5853BEC8}"/>
              </a:ext>
            </a:extLst>
          </p:cNvPr>
          <p:cNvSpPr>
            <a:spLocks noGrp="1"/>
          </p:cNvSpPr>
          <p:nvPr>
            <p:ph idx="1"/>
          </p:nvPr>
        </p:nvSpPr>
        <p:spPr/>
        <p:txBody>
          <a:bodyPr/>
          <a:lstStyle/>
          <a:p>
            <a:pPr lvl="1"/>
            <a:r>
              <a:rPr lang="sk-SK" dirty="0"/>
              <a:t>Vetvenie signálu / vytvorenie uzla</a:t>
            </a:r>
          </a:p>
          <a:p>
            <a:pPr lvl="2"/>
            <a:r>
              <a:rPr lang="sk-SK" dirty="0"/>
              <a:t>Kliknutím pravého tlačítka myši na signál a následne ťahať</a:t>
            </a:r>
          </a:p>
        </p:txBody>
      </p:sp>
      <p:pic>
        <p:nvPicPr>
          <p:cNvPr id="4" name="Picture 3">
            <a:extLst>
              <a:ext uri="{FF2B5EF4-FFF2-40B4-BE49-F238E27FC236}">
                <a16:creationId xmlns:a16="http://schemas.microsoft.com/office/drawing/2014/main" id="{78B4E17A-5304-4953-B6CB-48E9FEFE3DCF}"/>
              </a:ext>
            </a:extLst>
          </p:cNvPr>
          <p:cNvPicPr>
            <a:picLocks noChangeAspect="1"/>
          </p:cNvPicPr>
          <p:nvPr/>
        </p:nvPicPr>
        <p:blipFill>
          <a:blip r:embed="rId2"/>
          <a:stretch>
            <a:fillRect/>
          </a:stretch>
        </p:blipFill>
        <p:spPr>
          <a:xfrm>
            <a:off x="638175" y="2114073"/>
            <a:ext cx="2990850" cy="1524000"/>
          </a:xfrm>
          <a:prstGeom prst="rect">
            <a:avLst/>
          </a:prstGeom>
        </p:spPr>
      </p:pic>
    </p:spTree>
    <p:extLst>
      <p:ext uri="{BB962C8B-B14F-4D97-AF65-F5344CB8AC3E}">
        <p14:creationId xmlns:p14="http://schemas.microsoft.com/office/powerpoint/2010/main" val="1251220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5E84-F4D9-447E-ACF9-1A1FA0D38A3F}"/>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id="{0C7A9D92-D4A6-45E2-B667-B0BD4002F045}"/>
              </a:ext>
            </a:extLst>
          </p:cNvPr>
          <p:cNvSpPr>
            <a:spLocks noGrp="1"/>
          </p:cNvSpPr>
          <p:nvPr>
            <p:ph idx="1"/>
          </p:nvPr>
        </p:nvSpPr>
        <p:spPr/>
        <p:txBody>
          <a:bodyPr/>
          <a:lstStyle/>
          <a:p>
            <a:pPr lvl="1"/>
            <a:r>
              <a:rPr lang="sk-SK" dirty="0"/>
              <a:t>Práca so subsystémami</a:t>
            </a:r>
          </a:p>
          <a:p>
            <a:pPr lvl="1"/>
            <a:r>
              <a:rPr lang="sk-SK" dirty="0"/>
              <a:t>Blok subsystému v Simulink: Subsystem</a:t>
            </a:r>
          </a:p>
          <a:p>
            <a:pPr lvl="1"/>
            <a:r>
              <a:rPr lang="sk-SK" dirty="0"/>
              <a:t>Schéma: (vstupom do subsystému je odchýlka a výstupom je výstup z prenosovej funkcie)</a:t>
            </a:r>
          </a:p>
          <a:p>
            <a:pPr lvl="1"/>
            <a:endParaRPr lang="sk-SK" dirty="0"/>
          </a:p>
          <a:p>
            <a:pPr lvl="1"/>
            <a:endParaRPr lang="sk-SK" dirty="0"/>
          </a:p>
          <a:p>
            <a:pPr marL="384048" lvl="2" indent="0">
              <a:buNone/>
            </a:pPr>
            <a:endParaRPr lang="sk-SK" dirty="0"/>
          </a:p>
          <a:p>
            <a:pPr marL="201168" lvl="1" indent="0">
              <a:buNone/>
            </a:pPr>
            <a:endParaRPr lang="sk-SK" dirty="0"/>
          </a:p>
          <a:p>
            <a:pPr marL="201168" lvl="1" indent="0">
              <a:buNone/>
            </a:pPr>
            <a:endParaRPr lang="sk-SK" dirty="0"/>
          </a:p>
          <a:p>
            <a:pPr marL="201168" lvl="1" indent="0">
              <a:buNone/>
            </a:pPr>
            <a:endParaRPr lang="sk-SK" dirty="0"/>
          </a:p>
          <a:p>
            <a:pPr lvl="1"/>
            <a:r>
              <a:rPr lang="sk-SK" dirty="0"/>
              <a:t>Vo vnútri subsystému:</a:t>
            </a:r>
          </a:p>
          <a:p>
            <a:pPr lvl="1"/>
            <a:endParaRPr lang="sk-SK" dirty="0"/>
          </a:p>
          <a:p>
            <a:pPr lvl="1"/>
            <a:endParaRPr lang="sk-SK" dirty="0"/>
          </a:p>
        </p:txBody>
      </p:sp>
      <p:pic>
        <p:nvPicPr>
          <p:cNvPr id="4" name="Picture 3">
            <a:extLst>
              <a:ext uri="{FF2B5EF4-FFF2-40B4-BE49-F238E27FC236}">
                <a16:creationId xmlns:a16="http://schemas.microsoft.com/office/drawing/2014/main" id="{9C69225A-2582-4EF3-96D8-1C3BE38224D5}"/>
              </a:ext>
            </a:extLst>
          </p:cNvPr>
          <p:cNvPicPr>
            <a:picLocks noChangeAspect="1"/>
          </p:cNvPicPr>
          <p:nvPr/>
        </p:nvPicPr>
        <p:blipFill>
          <a:blip r:embed="rId2"/>
          <a:stretch>
            <a:fillRect/>
          </a:stretch>
        </p:blipFill>
        <p:spPr>
          <a:xfrm>
            <a:off x="557125" y="2380773"/>
            <a:ext cx="4438650" cy="1257300"/>
          </a:xfrm>
          <a:prstGeom prst="rect">
            <a:avLst/>
          </a:prstGeom>
        </p:spPr>
      </p:pic>
      <p:pic>
        <p:nvPicPr>
          <p:cNvPr id="5" name="Picture 4">
            <a:extLst>
              <a:ext uri="{FF2B5EF4-FFF2-40B4-BE49-F238E27FC236}">
                <a16:creationId xmlns:a16="http://schemas.microsoft.com/office/drawing/2014/main" id="{C62F326D-8887-4BD4-A946-5E887EB1A4C3}"/>
              </a:ext>
            </a:extLst>
          </p:cNvPr>
          <p:cNvPicPr>
            <a:picLocks noChangeAspect="1"/>
          </p:cNvPicPr>
          <p:nvPr/>
        </p:nvPicPr>
        <p:blipFill>
          <a:blip r:embed="rId3"/>
          <a:stretch>
            <a:fillRect/>
          </a:stretch>
        </p:blipFill>
        <p:spPr>
          <a:xfrm>
            <a:off x="393699" y="4484054"/>
            <a:ext cx="5524500" cy="1333500"/>
          </a:xfrm>
          <a:prstGeom prst="rect">
            <a:avLst/>
          </a:prstGeom>
        </p:spPr>
      </p:pic>
    </p:spTree>
    <p:extLst>
      <p:ext uri="{BB962C8B-B14F-4D97-AF65-F5344CB8AC3E}">
        <p14:creationId xmlns:p14="http://schemas.microsoft.com/office/powerpoint/2010/main" val="2732777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F0A1-7AD1-4E5C-9874-A9514A73C924}"/>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id="{5AC3AF2E-A0F7-42FE-9579-1E29FD84D907}"/>
              </a:ext>
            </a:extLst>
          </p:cNvPr>
          <p:cNvSpPr>
            <a:spLocks noGrp="1"/>
          </p:cNvSpPr>
          <p:nvPr>
            <p:ph idx="1"/>
          </p:nvPr>
        </p:nvSpPr>
        <p:spPr/>
        <p:txBody>
          <a:bodyPr/>
          <a:lstStyle/>
          <a:p>
            <a:pPr lvl="1"/>
            <a:r>
              <a:rPr lang="sk-SK" dirty="0"/>
              <a:t>Signál: mux</a:t>
            </a:r>
          </a:p>
        </p:txBody>
      </p:sp>
      <p:pic>
        <p:nvPicPr>
          <p:cNvPr id="4" name="Picture 3">
            <a:extLst>
              <a:ext uri="{FF2B5EF4-FFF2-40B4-BE49-F238E27FC236}">
                <a16:creationId xmlns:a16="http://schemas.microsoft.com/office/drawing/2014/main" id="{E3A22058-529A-401B-839B-69489922AB2F}"/>
              </a:ext>
            </a:extLst>
          </p:cNvPr>
          <p:cNvPicPr>
            <a:picLocks noChangeAspect="1"/>
          </p:cNvPicPr>
          <p:nvPr/>
        </p:nvPicPr>
        <p:blipFill>
          <a:blip r:embed="rId2"/>
          <a:stretch>
            <a:fillRect/>
          </a:stretch>
        </p:blipFill>
        <p:spPr>
          <a:xfrm>
            <a:off x="265557" y="1738884"/>
            <a:ext cx="3028950" cy="1600200"/>
          </a:xfrm>
          <a:prstGeom prst="rect">
            <a:avLst/>
          </a:prstGeom>
        </p:spPr>
      </p:pic>
      <p:pic>
        <p:nvPicPr>
          <p:cNvPr id="5" name="Picture 4">
            <a:extLst>
              <a:ext uri="{FF2B5EF4-FFF2-40B4-BE49-F238E27FC236}">
                <a16:creationId xmlns:a16="http://schemas.microsoft.com/office/drawing/2014/main" id="{F44F14B6-C794-403B-A7EE-65FDCE3E58DB}"/>
              </a:ext>
            </a:extLst>
          </p:cNvPr>
          <p:cNvPicPr>
            <a:picLocks noChangeAspect="1"/>
          </p:cNvPicPr>
          <p:nvPr/>
        </p:nvPicPr>
        <p:blipFill>
          <a:blip r:embed="rId3"/>
          <a:stretch>
            <a:fillRect/>
          </a:stretch>
        </p:blipFill>
        <p:spPr>
          <a:xfrm>
            <a:off x="3589812" y="2026275"/>
            <a:ext cx="4865180" cy="4364046"/>
          </a:xfrm>
          <a:prstGeom prst="rect">
            <a:avLst/>
          </a:prstGeom>
        </p:spPr>
      </p:pic>
    </p:spTree>
    <p:extLst>
      <p:ext uri="{BB962C8B-B14F-4D97-AF65-F5344CB8AC3E}">
        <p14:creationId xmlns:p14="http://schemas.microsoft.com/office/powerpoint/2010/main" val="609315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02A2-3DFC-4AA5-81B5-9035F08B6B5B}"/>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id="{A34AC3B3-50EC-444A-8686-D2F7C485D924}"/>
              </a:ext>
            </a:extLst>
          </p:cNvPr>
          <p:cNvSpPr>
            <a:spLocks noGrp="1"/>
          </p:cNvSpPr>
          <p:nvPr>
            <p:ph idx="1"/>
          </p:nvPr>
        </p:nvSpPr>
        <p:spPr/>
        <p:txBody>
          <a:bodyPr/>
          <a:lstStyle/>
          <a:p>
            <a:pPr lvl="1"/>
            <a:r>
              <a:rPr lang="sk-SK" dirty="0"/>
              <a:t>Signál: demux</a:t>
            </a:r>
          </a:p>
          <a:p>
            <a:pPr lvl="1"/>
            <a:endParaRPr lang="sk-SK" dirty="0"/>
          </a:p>
        </p:txBody>
      </p:sp>
      <p:pic>
        <p:nvPicPr>
          <p:cNvPr id="5" name="Picture 4">
            <a:extLst>
              <a:ext uri="{FF2B5EF4-FFF2-40B4-BE49-F238E27FC236}">
                <a16:creationId xmlns:a16="http://schemas.microsoft.com/office/drawing/2014/main" id="{4F6F7140-D2D8-4D30-A90F-3539FCFAE446}"/>
              </a:ext>
            </a:extLst>
          </p:cNvPr>
          <p:cNvPicPr>
            <a:picLocks noChangeAspect="1"/>
          </p:cNvPicPr>
          <p:nvPr/>
        </p:nvPicPr>
        <p:blipFill>
          <a:blip r:embed="rId2"/>
          <a:stretch>
            <a:fillRect/>
          </a:stretch>
        </p:blipFill>
        <p:spPr>
          <a:xfrm>
            <a:off x="881148" y="2080735"/>
            <a:ext cx="3581400" cy="3114675"/>
          </a:xfrm>
          <a:prstGeom prst="rect">
            <a:avLst/>
          </a:prstGeom>
        </p:spPr>
      </p:pic>
      <p:pic>
        <p:nvPicPr>
          <p:cNvPr id="6" name="Picture 5">
            <a:extLst>
              <a:ext uri="{FF2B5EF4-FFF2-40B4-BE49-F238E27FC236}">
                <a16:creationId xmlns:a16="http://schemas.microsoft.com/office/drawing/2014/main" id="{DEF01BDD-DB9F-45F8-8C53-C6AE5CBE243E}"/>
              </a:ext>
            </a:extLst>
          </p:cNvPr>
          <p:cNvPicPr>
            <a:picLocks noChangeAspect="1"/>
          </p:cNvPicPr>
          <p:nvPr/>
        </p:nvPicPr>
        <p:blipFill>
          <a:blip r:embed="rId3"/>
          <a:stretch>
            <a:fillRect/>
          </a:stretch>
        </p:blipFill>
        <p:spPr>
          <a:xfrm>
            <a:off x="4949997" y="1040446"/>
            <a:ext cx="3142209" cy="2823954"/>
          </a:xfrm>
          <a:prstGeom prst="rect">
            <a:avLst/>
          </a:prstGeom>
        </p:spPr>
      </p:pic>
      <p:pic>
        <p:nvPicPr>
          <p:cNvPr id="7" name="Picture 6">
            <a:extLst>
              <a:ext uri="{FF2B5EF4-FFF2-40B4-BE49-F238E27FC236}">
                <a16:creationId xmlns:a16="http://schemas.microsoft.com/office/drawing/2014/main" id="{B716D48D-53F0-4831-BABA-3B3451E7781D}"/>
              </a:ext>
            </a:extLst>
          </p:cNvPr>
          <p:cNvPicPr>
            <a:picLocks noChangeAspect="1"/>
          </p:cNvPicPr>
          <p:nvPr/>
        </p:nvPicPr>
        <p:blipFill>
          <a:blip r:embed="rId4"/>
          <a:stretch>
            <a:fillRect/>
          </a:stretch>
        </p:blipFill>
        <p:spPr>
          <a:xfrm>
            <a:off x="4887884" y="4030011"/>
            <a:ext cx="3142209" cy="2827989"/>
          </a:xfrm>
          <a:prstGeom prst="rect">
            <a:avLst/>
          </a:prstGeom>
        </p:spPr>
      </p:pic>
    </p:spTree>
    <p:extLst>
      <p:ext uri="{BB962C8B-B14F-4D97-AF65-F5344CB8AC3E}">
        <p14:creationId xmlns:p14="http://schemas.microsoft.com/office/powerpoint/2010/main" val="365823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3D00-BBA0-489A-B6D5-1A17B728146D}"/>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a16="http://schemas.microsoft.com/office/drawing/2014/main" id="{21348838-F4FD-42F7-BFA5-5EE5D01042E7}"/>
              </a:ext>
            </a:extLst>
          </p:cNvPr>
          <p:cNvSpPr>
            <a:spLocks noGrp="1"/>
          </p:cNvSpPr>
          <p:nvPr>
            <p:ph idx="1"/>
          </p:nvPr>
        </p:nvSpPr>
        <p:spPr/>
        <p:txBody>
          <a:bodyPr/>
          <a:lstStyle/>
          <a:p>
            <a:pPr lvl="1"/>
            <a:r>
              <a:rPr lang="sk-SK" dirty="0"/>
              <a:t>Odovzdávanie dát / komunikácia medzi MATLABom a Simulinkom</a:t>
            </a:r>
            <a:endParaRPr lang="en-US" dirty="0"/>
          </a:p>
          <a:p>
            <a:pPr lvl="1"/>
            <a:r>
              <a:rPr lang="sk-SK" dirty="0"/>
              <a:t>Použité bloky</a:t>
            </a:r>
          </a:p>
          <a:p>
            <a:pPr lvl="2"/>
            <a:r>
              <a:rPr lang="sk-SK" dirty="0"/>
              <a:t>Constant, gain, toWorkspace</a:t>
            </a:r>
            <a:endParaRPr lang="en-US" dirty="0"/>
          </a:p>
          <a:p>
            <a:pPr lvl="2"/>
            <a:endParaRPr lang="en-US" dirty="0"/>
          </a:p>
          <a:p>
            <a:pPr lvl="2"/>
            <a:endParaRPr lang="en-US" dirty="0"/>
          </a:p>
          <a:p>
            <a:pPr lvl="2"/>
            <a:endParaRPr lang="sk-SK" dirty="0"/>
          </a:p>
          <a:p>
            <a:pPr lvl="2"/>
            <a:r>
              <a:rPr lang="sk-SK" dirty="0"/>
              <a:t>Do príkazového riadku v MATLABe napíšeme príkaz „&gt;&gt;a = 5“, čiže do premennej „a“ priradíme hodnotu 5, ktorú následne používame v bloku „gain“</a:t>
            </a:r>
          </a:p>
          <a:p>
            <a:pPr lvl="2"/>
            <a:r>
              <a:rPr lang="sk-SK" dirty="0"/>
              <a:t>Blok „toWorkspace“ slúži na ukladanie hodnôt výstsupu</a:t>
            </a:r>
            <a:endParaRPr lang="en-US" dirty="0"/>
          </a:p>
          <a:p>
            <a:pPr lvl="2"/>
            <a:r>
              <a:rPr lang="sk-SK" dirty="0"/>
              <a:t>Nastavenie bloku „toWorkspace“</a:t>
            </a:r>
          </a:p>
        </p:txBody>
      </p:sp>
      <p:pic>
        <p:nvPicPr>
          <p:cNvPr id="4" name="Picture 3">
            <a:extLst>
              <a:ext uri="{FF2B5EF4-FFF2-40B4-BE49-F238E27FC236}">
                <a16:creationId xmlns:a16="http://schemas.microsoft.com/office/drawing/2014/main" id="{A2166E64-2D4A-4C84-A2CC-F44896C2FEE7}"/>
              </a:ext>
            </a:extLst>
          </p:cNvPr>
          <p:cNvPicPr>
            <a:picLocks noChangeAspect="1"/>
          </p:cNvPicPr>
          <p:nvPr/>
        </p:nvPicPr>
        <p:blipFill>
          <a:blip r:embed="rId2"/>
          <a:stretch>
            <a:fillRect/>
          </a:stretch>
        </p:blipFill>
        <p:spPr>
          <a:xfrm>
            <a:off x="794385" y="1949642"/>
            <a:ext cx="2800350" cy="762000"/>
          </a:xfrm>
          <a:prstGeom prst="rect">
            <a:avLst/>
          </a:prstGeom>
        </p:spPr>
      </p:pic>
      <p:pic>
        <p:nvPicPr>
          <p:cNvPr id="6" name="Picture 5">
            <a:extLst>
              <a:ext uri="{FF2B5EF4-FFF2-40B4-BE49-F238E27FC236}">
                <a16:creationId xmlns:a16="http://schemas.microsoft.com/office/drawing/2014/main" id="{4B139476-599E-4974-A607-E0938A449466}"/>
              </a:ext>
            </a:extLst>
          </p:cNvPr>
          <p:cNvPicPr>
            <a:picLocks noChangeAspect="1"/>
          </p:cNvPicPr>
          <p:nvPr/>
        </p:nvPicPr>
        <p:blipFill>
          <a:blip r:embed="rId3"/>
          <a:stretch>
            <a:fillRect/>
          </a:stretch>
        </p:blipFill>
        <p:spPr>
          <a:xfrm>
            <a:off x="3594735" y="3429000"/>
            <a:ext cx="3729609" cy="3421420"/>
          </a:xfrm>
          <a:prstGeom prst="rect">
            <a:avLst/>
          </a:prstGeom>
        </p:spPr>
      </p:pic>
    </p:spTree>
    <p:extLst>
      <p:ext uri="{BB962C8B-B14F-4D97-AF65-F5344CB8AC3E}">
        <p14:creationId xmlns:p14="http://schemas.microsoft.com/office/powerpoint/2010/main" val="34866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DF2-94D1-46B3-9E65-AB7B328E8AED}"/>
              </a:ext>
            </a:extLst>
          </p:cNvPr>
          <p:cNvSpPr>
            <a:spLocks noGrp="1"/>
          </p:cNvSpPr>
          <p:nvPr>
            <p:ph type="title"/>
          </p:nvPr>
        </p:nvSpPr>
        <p:spPr/>
        <p:txBody>
          <a:bodyPr/>
          <a:lstStyle/>
          <a:p>
            <a:pPr algn="ctr"/>
            <a:r>
              <a:rPr lang="en-US" dirty="0"/>
              <a:t>Current Folder</a:t>
            </a:r>
            <a:endParaRPr lang="sk-SK" dirty="0"/>
          </a:p>
        </p:txBody>
      </p:sp>
      <p:sp>
        <p:nvSpPr>
          <p:cNvPr id="3" name="Content Placeholder 2">
            <a:extLst>
              <a:ext uri="{FF2B5EF4-FFF2-40B4-BE49-F238E27FC236}">
                <a16:creationId xmlns:a16="http://schemas.microsoft.com/office/drawing/2014/main" id="{E86E638A-AAAB-496A-B7AF-05C441578E5C}"/>
              </a:ext>
            </a:extLst>
          </p:cNvPr>
          <p:cNvSpPr>
            <a:spLocks noGrp="1"/>
          </p:cNvSpPr>
          <p:nvPr>
            <p:ph idx="1"/>
          </p:nvPr>
        </p:nvSpPr>
        <p:spPr>
          <a:xfrm>
            <a:off x="390523" y="1065160"/>
            <a:ext cx="8356599" cy="5195254"/>
          </a:xfrm>
        </p:spPr>
        <p:txBody>
          <a:bodyPr>
            <a:normAutofit/>
          </a:bodyPr>
          <a:lstStyle/>
          <a:p>
            <a:pPr lvl="1"/>
            <a:r>
              <a:rPr lang="en-US" sz="2000" dirty="0"/>
              <a:t>Ak</a:t>
            </a:r>
            <a:r>
              <a:rPr lang="sk-SK" sz="2000" dirty="0"/>
              <a:t>ýkoľvek súbor, s ktorým chce</a:t>
            </a:r>
            <a:r>
              <a:rPr lang="en-US" sz="2000" dirty="0"/>
              <a:t>m</a:t>
            </a:r>
            <a:r>
              <a:rPr lang="sk-SK" sz="2000" dirty="0"/>
              <a:t>e pracovať v MATLABe, sa musí nachádzať v aktuánom priečinku (Current Folder)</a:t>
            </a:r>
          </a:p>
          <a:p>
            <a:pPr lvl="1"/>
            <a:r>
              <a:rPr lang="sk-SK" sz="2000" dirty="0"/>
              <a:t>Current Folder je nástroj na prácu so súbormi</a:t>
            </a:r>
          </a:p>
          <a:p>
            <a:pPr lvl="1"/>
            <a:r>
              <a:rPr lang="en-US" sz="2000" dirty="0" err="1"/>
              <a:t>Cel</a:t>
            </a:r>
            <a:r>
              <a:rPr lang="sk-SK" sz="2000" dirty="0"/>
              <a:t>ú cestu k aktuálnemu priečinku môže</a:t>
            </a:r>
            <a:r>
              <a:rPr lang="en-US" sz="2000" dirty="0"/>
              <a:t>m</a:t>
            </a:r>
            <a:r>
              <a:rPr lang="sk-SK" sz="2000" dirty="0"/>
              <a:t>e vidieť na lište nástrojov MATLABu alebo ju získať pomocou príkazu „</a:t>
            </a:r>
            <a:r>
              <a:rPr lang="sk-SK" sz="2000" dirty="0" err="1"/>
              <a:t>pwd</a:t>
            </a:r>
            <a:r>
              <a:rPr lang="sk-SK" sz="2000" dirty="0"/>
              <a:t>“</a:t>
            </a:r>
          </a:p>
          <a:p>
            <a:pPr lvl="1"/>
            <a:r>
              <a:rPr lang="sk-SK" sz="2000" dirty="0" err="1"/>
              <a:t>Spúšťateľné</a:t>
            </a:r>
            <a:r>
              <a:rPr lang="sk-SK" sz="2000" dirty="0"/>
              <a:t> skripty </a:t>
            </a:r>
            <a:r>
              <a:rPr lang="sk-SK" sz="2000" dirty="0" err="1"/>
              <a:t>Matlabu</a:t>
            </a:r>
            <a:r>
              <a:rPr lang="sk-SK" sz="2000" dirty="0"/>
              <a:t> majú príponu .m</a:t>
            </a:r>
          </a:p>
          <a:p>
            <a:pPr lvl="1"/>
            <a:r>
              <a:rPr lang="sk-SK" sz="2000" dirty="0"/>
              <a:t>Dáta (</a:t>
            </a:r>
            <a:r>
              <a:rPr lang="sk-SK" sz="2000" dirty="0" err="1"/>
              <a:t>vektory,matice</a:t>
            </a:r>
            <a:r>
              <a:rPr lang="sk-SK" sz="2000" dirty="0"/>
              <a:t>) sa ukladajú s príponou .mat</a:t>
            </a:r>
          </a:p>
          <a:p>
            <a:pPr lvl="1"/>
            <a:r>
              <a:rPr lang="sk-SK" sz="2000" dirty="0"/>
              <a:t>Simulačné schémy .</a:t>
            </a:r>
            <a:r>
              <a:rPr lang="sk-SK" sz="2000" dirty="0" err="1"/>
              <a:t>slx</a:t>
            </a:r>
            <a:endParaRPr lang="sk-SK" sz="2000" dirty="0"/>
          </a:p>
        </p:txBody>
      </p:sp>
      <p:pic>
        <p:nvPicPr>
          <p:cNvPr id="4" name="Picture 3">
            <a:extLst>
              <a:ext uri="{FF2B5EF4-FFF2-40B4-BE49-F238E27FC236}">
                <a16:creationId xmlns:a16="http://schemas.microsoft.com/office/drawing/2014/main" id="{025FA2AA-F1B8-4921-9B2B-87637E603D39}"/>
              </a:ext>
            </a:extLst>
          </p:cNvPr>
          <p:cNvPicPr>
            <a:picLocks noChangeAspect="1"/>
          </p:cNvPicPr>
          <p:nvPr/>
        </p:nvPicPr>
        <p:blipFill>
          <a:blip r:embed="rId2"/>
          <a:stretch>
            <a:fillRect/>
          </a:stretch>
        </p:blipFill>
        <p:spPr>
          <a:xfrm>
            <a:off x="522328" y="4012342"/>
            <a:ext cx="4181475" cy="2647950"/>
          </a:xfrm>
          <a:prstGeom prst="rect">
            <a:avLst/>
          </a:prstGeom>
          <a:effectLst>
            <a:outerShdw blurRad="673100" dist="50800" dir="5400000" algn="ctr" rotWithShape="0">
              <a:srgbClr val="000000"/>
            </a:outerShdw>
          </a:effectLst>
        </p:spPr>
      </p:pic>
    </p:spTree>
    <p:extLst>
      <p:ext uri="{BB962C8B-B14F-4D97-AF65-F5344CB8AC3E}">
        <p14:creationId xmlns:p14="http://schemas.microsoft.com/office/powerpoint/2010/main" val="2197874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949D-F154-4F73-972A-4D21A8DBFEAA}"/>
              </a:ext>
            </a:extLst>
          </p:cNvPr>
          <p:cNvSpPr>
            <a:spLocks noGrp="1"/>
          </p:cNvSpPr>
          <p:nvPr>
            <p:ph type="title"/>
          </p:nvPr>
        </p:nvSpPr>
        <p:spPr>
          <a:xfrm>
            <a:off x="-1" y="0"/>
            <a:ext cx="8128001" cy="885825"/>
          </a:xfrm>
        </p:spPr>
        <p:txBody>
          <a:bodyPr/>
          <a:lstStyle/>
          <a:p>
            <a:pPr algn="ctr"/>
            <a:r>
              <a:rPr lang="sk-SK"/>
              <a:t>Simulink</a:t>
            </a:r>
            <a:endParaRPr lang="sk-SK" dirty="0"/>
          </a:p>
        </p:txBody>
      </p:sp>
      <p:sp>
        <p:nvSpPr>
          <p:cNvPr id="3" name="Content Placeholder 2">
            <a:extLst>
              <a:ext uri="{FF2B5EF4-FFF2-40B4-BE49-F238E27FC236}">
                <a16:creationId xmlns:a16="http://schemas.microsoft.com/office/drawing/2014/main" id="{6B0E991A-9565-4C46-824E-351E34628A18}"/>
              </a:ext>
            </a:extLst>
          </p:cNvPr>
          <p:cNvSpPr>
            <a:spLocks noGrp="1"/>
          </p:cNvSpPr>
          <p:nvPr>
            <p:ph idx="1"/>
          </p:nvPr>
        </p:nvSpPr>
        <p:spPr>
          <a:xfrm>
            <a:off x="393699" y="1040446"/>
            <a:ext cx="8356599" cy="5195254"/>
          </a:xfrm>
        </p:spPr>
        <p:txBody>
          <a:bodyPr/>
          <a:lstStyle/>
          <a:p>
            <a:pPr lvl="1"/>
            <a:r>
              <a:rPr lang="sk-SK" dirty="0"/>
              <a:t>Odovzdávanie dát / komunikácia medzi MATLABom a Simulinkom</a:t>
            </a:r>
            <a:endParaRPr lang="en-US" dirty="0"/>
          </a:p>
          <a:p>
            <a:pPr lvl="1"/>
            <a:endParaRPr lang="en-US" dirty="0"/>
          </a:p>
          <a:p>
            <a:pPr lvl="1"/>
            <a:r>
              <a:rPr lang="sk-SK" dirty="0"/>
              <a:t>Vykreslenie grafu z dát získaných cez blok „toWorkspace“</a:t>
            </a:r>
          </a:p>
          <a:p>
            <a:pPr lvl="1"/>
            <a:r>
              <a:rPr lang="sk-SK" dirty="0"/>
              <a:t>Príkaz do „Command Window“: </a:t>
            </a:r>
            <a:r>
              <a:rPr lang="en-US" dirty="0"/>
              <a:t>plot(tout, </a:t>
            </a:r>
            <a:r>
              <a:rPr lang="en-US" dirty="0" err="1"/>
              <a:t>output.signals.values</a:t>
            </a:r>
            <a:r>
              <a:rPr lang="en-US" dirty="0"/>
              <a:t>)</a:t>
            </a:r>
          </a:p>
          <a:p>
            <a:pPr marL="201168" lvl="1" indent="0">
              <a:buNone/>
            </a:pPr>
            <a:endParaRPr lang="en-US" dirty="0"/>
          </a:p>
          <a:p>
            <a:endParaRPr lang="sk-SK" dirty="0"/>
          </a:p>
        </p:txBody>
      </p:sp>
      <p:pic>
        <p:nvPicPr>
          <p:cNvPr id="5" name="Picture 4">
            <a:extLst>
              <a:ext uri="{FF2B5EF4-FFF2-40B4-BE49-F238E27FC236}">
                <a16:creationId xmlns:a16="http://schemas.microsoft.com/office/drawing/2014/main" id="{FD00D062-4362-452F-83BA-32D311FFF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98" y="2401823"/>
            <a:ext cx="5138166" cy="3853625"/>
          </a:xfrm>
          <a:prstGeom prst="rect">
            <a:avLst/>
          </a:prstGeom>
        </p:spPr>
      </p:pic>
    </p:spTree>
    <p:extLst>
      <p:ext uri="{BB962C8B-B14F-4D97-AF65-F5344CB8AC3E}">
        <p14:creationId xmlns:p14="http://schemas.microsoft.com/office/powerpoint/2010/main" val="2599920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D867-3A49-43F6-B1DC-17F20D318745}"/>
              </a:ext>
            </a:extLst>
          </p:cNvPr>
          <p:cNvSpPr>
            <a:spLocks noGrp="1"/>
          </p:cNvSpPr>
          <p:nvPr>
            <p:ph type="title"/>
          </p:nvPr>
        </p:nvSpPr>
        <p:spPr/>
        <p:txBody>
          <a:bodyPr/>
          <a:lstStyle/>
          <a:p>
            <a:pPr algn="ctr"/>
            <a:r>
              <a:rPr lang="en-US" dirty="0"/>
              <a:t>Simulink – </a:t>
            </a:r>
            <a:r>
              <a:rPr lang="en-US" dirty="0" err="1"/>
              <a:t>pr</a:t>
            </a:r>
            <a:r>
              <a:rPr lang="sk-SK" dirty="0"/>
              <a:t>íklad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8CECDD-5FEF-4380-BA7C-C8222D30B99E}"/>
                  </a:ext>
                </a:extLst>
              </p:cNvPr>
              <p:cNvSpPr>
                <a:spLocks noGrp="1"/>
              </p:cNvSpPr>
              <p:nvPr>
                <p:ph idx="1"/>
              </p:nvPr>
            </p:nvSpPr>
            <p:spPr/>
            <p:txBody>
              <a:bodyPr/>
              <a:lstStyle/>
              <a:p>
                <a:pPr lvl="1"/>
                <a:r>
                  <a:rPr lang="sk-SK" dirty="0"/>
                  <a:t>Pre riadený systém s prenosovou funkciou </a:t>
                </a:r>
                <a14:m>
                  <m:oMath xmlns:m="http://schemas.openxmlformats.org/officeDocument/2006/math">
                    <m:sSub>
                      <m:sSubPr>
                        <m:ctrlPr>
                          <a:rPr lang="sk-SK" i="1" smtClean="0">
                            <a:latin typeface="Cambria Math" panose="02040503050406030204" pitchFamily="18" charset="0"/>
                          </a:rPr>
                        </m:ctrlPr>
                      </m:sSubPr>
                      <m:e>
                        <m:r>
                          <a:rPr lang="sk-SK" b="0" i="1" smtClean="0">
                            <a:latin typeface="Cambria Math" panose="02040503050406030204" pitchFamily="18" charset="0"/>
                          </a:rPr>
                          <m:t>𝐺</m:t>
                        </m:r>
                      </m:e>
                      <m:sub>
                        <m:r>
                          <a:rPr lang="sk-SK" b="0" i="1" smtClean="0">
                            <a:latin typeface="Cambria Math" panose="02040503050406030204" pitchFamily="18" charset="0"/>
                          </a:rPr>
                          <m:t>(</m:t>
                        </m:r>
                        <m:r>
                          <a:rPr lang="sk-SK" b="0" i="1" smtClean="0">
                            <a:latin typeface="Cambria Math" panose="02040503050406030204" pitchFamily="18" charset="0"/>
                          </a:rPr>
                          <m:t>𝑠</m:t>
                        </m:r>
                        <m:r>
                          <a:rPr lang="sk-SK" b="0" i="1" smtClean="0">
                            <a:latin typeface="Cambria Math" panose="02040503050406030204" pitchFamily="18" charset="0"/>
                          </a:rPr>
                          <m:t>)</m:t>
                        </m:r>
                      </m:sub>
                    </m:sSub>
                    <m:r>
                      <a:rPr lang="sk-SK" b="0" i="1" smtClean="0">
                        <a:latin typeface="Cambria Math" panose="02040503050406030204" pitchFamily="18" charset="0"/>
                      </a:rPr>
                      <m:t>= </m:t>
                    </m:r>
                    <m:f>
                      <m:fPr>
                        <m:ctrlPr>
                          <a:rPr lang="sk-SK" b="0" i="1" smtClean="0">
                            <a:latin typeface="Cambria Math" panose="02040503050406030204" pitchFamily="18" charset="0"/>
                          </a:rPr>
                        </m:ctrlPr>
                      </m:fPr>
                      <m:num>
                        <m:r>
                          <a:rPr lang="sk-SK" b="0" i="1" smtClean="0">
                            <a:latin typeface="Cambria Math" panose="02040503050406030204" pitchFamily="18" charset="0"/>
                          </a:rPr>
                          <m:t>1</m:t>
                        </m:r>
                      </m:num>
                      <m:den>
                        <m:sSup>
                          <m:sSupPr>
                            <m:ctrlPr>
                              <a:rPr lang="sk-SK" b="0" i="1" smtClean="0">
                                <a:latin typeface="Cambria Math" panose="02040503050406030204" pitchFamily="18" charset="0"/>
                              </a:rPr>
                            </m:ctrlPr>
                          </m:sSupPr>
                          <m:e>
                            <m:r>
                              <a:rPr lang="sk-SK" b="0" i="1" smtClean="0">
                                <a:latin typeface="Cambria Math" panose="02040503050406030204" pitchFamily="18" charset="0"/>
                              </a:rPr>
                              <m:t>𝑠</m:t>
                            </m:r>
                          </m:e>
                          <m:sup>
                            <m:r>
                              <a:rPr lang="sk-SK" b="0" i="1" smtClean="0">
                                <a:latin typeface="Cambria Math" panose="02040503050406030204" pitchFamily="18" charset="0"/>
                              </a:rPr>
                              <m:t>2</m:t>
                            </m:r>
                          </m:sup>
                        </m:sSup>
                        <m:r>
                          <a:rPr lang="sk-SK" b="0" i="1" smtClean="0">
                            <a:latin typeface="Cambria Math" panose="02040503050406030204" pitchFamily="18" charset="0"/>
                          </a:rPr>
                          <m:t>+8</m:t>
                        </m:r>
                        <m:r>
                          <a:rPr lang="sk-SK" b="0" i="1" smtClean="0">
                            <a:latin typeface="Cambria Math" panose="02040503050406030204" pitchFamily="18" charset="0"/>
                          </a:rPr>
                          <m:t>𝑠</m:t>
                        </m:r>
                        <m:r>
                          <a:rPr lang="sk-SK" b="0" i="1" smtClean="0">
                            <a:latin typeface="Cambria Math" panose="02040503050406030204" pitchFamily="18" charset="0"/>
                          </a:rPr>
                          <m:t>+20</m:t>
                        </m:r>
                      </m:den>
                    </m:f>
                  </m:oMath>
                </a14:m>
                <a:r>
                  <a:rPr lang="sk-SK" dirty="0"/>
                  <a:t> zobrazte:</a:t>
                </a:r>
              </a:p>
              <a:p>
                <a:pPr lvl="2"/>
                <a:r>
                  <a:rPr lang="sk-SK" dirty="0"/>
                  <a:t>Prechodovú charakteristiku (je to odozva systému na jednotkový skok pri nulových počiatočných podmienkach)</a:t>
                </a:r>
              </a:p>
              <a:p>
                <a:pPr lvl="2"/>
                <a:r>
                  <a:rPr lang="sk-SK" dirty="0"/>
                  <a:t>Prevodovú charakteristiku riadeného systému pre vstupy 0,1,2,3,4 (prevodová charakteristika hovorí o tom aká je veľkosť výstupu pri nejakej hodnote vstupu do systému)</a:t>
                </a:r>
              </a:p>
              <a:p>
                <a:pPr lvl="2"/>
                <a:endParaRPr lang="sk-SK" dirty="0"/>
              </a:p>
              <a:p>
                <a:pPr marL="384048" lvl="2" indent="0">
                  <a:buNone/>
                </a:pPr>
                <a:endParaRPr lang="sk-SK" dirty="0"/>
              </a:p>
            </p:txBody>
          </p:sp>
        </mc:Choice>
        <mc:Fallback xmlns="">
          <p:sp>
            <p:nvSpPr>
              <p:cNvPr id="3" name="Content Placeholder 2">
                <a:extLst>
                  <a:ext uri="{FF2B5EF4-FFF2-40B4-BE49-F238E27FC236}">
                    <a16:creationId xmlns:a16="http://schemas.microsoft.com/office/drawing/2014/main" id="{DB8CECDD-5FEF-4380-BA7C-C8222D30B99E}"/>
                  </a:ext>
                </a:extLst>
              </p:cNvPr>
              <p:cNvSpPr>
                <a:spLocks noGrp="1" noRot="1" noChangeAspect="1" noMove="1" noResize="1" noEditPoints="1" noAdjustHandles="1" noChangeArrowheads="1" noChangeShapeType="1" noTextEdit="1"/>
              </p:cNvSpPr>
              <p:nvPr>
                <p:ph idx="1"/>
              </p:nvPr>
            </p:nvSpPr>
            <p:spPr>
              <a:blipFill>
                <a:blip r:embed="rId2"/>
                <a:stretch>
                  <a:fillRect t="-117" r="-730"/>
                </a:stretch>
              </a:blipFill>
            </p:spPr>
            <p:txBody>
              <a:bodyPr/>
              <a:lstStyle/>
              <a:p>
                <a:r>
                  <a:rPr lang="sk-SK">
                    <a:noFill/>
                  </a:rPr>
                  <a:t> </a:t>
                </a:r>
              </a:p>
            </p:txBody>
          </p:sp>
        </mc:Fallback>
      </mc:AlternateContent>
      <p:pic>
        <p:nvPicPr>
          <p:cNvPr id="4" name="Picture 3">
            <a:extLst>
              <a:ext uri="{FF2B5EF4-FFF2-40B4-BE49-F238E27FC236}">
                <a16:creationId xmlns:a16="http://schemas.microsoft.com/office/drawing/2014/main" id="{BEF7D58F-84BE-484A-8B94-830878D65AF3}"/>
              </a:ext>
            </a:extLst>
          </p:cNvPr>
          <p:cNvPicPr>
            <a:picLocks noChangeAspect="1"/>
          </p:cNvPicPr>
          <p:nvPr/>
        </p:nvPicPr>
        <p:blipFill>
          <a:blip r:embed="rId3"/>
          <a:stretch>
            <a:fillRect/>
          </a:stretch>
        </p:blipFill>
        <p:spPr>
          <a:xfrm>
            <a:off x="899350" y="2671762"/>
            <a:ext cx="4029075" cy="1514475"/>
          </a:xfrm>
          <a:prstGeom prst="rect">
            <a:avLst/>
          </a:prstGeom>
        </p:spPr>
      </p:pic>
      <p:pic>
        <p:nvPicPr>
          <p:cNvPr id="5" name="Picture 4">
            <a:extLst>
              <a:ext uri="{FF2B5EF4-FFF2-40B4-BE49-F238E27FC236}">
                <a16:creationId xmlns:a16="http://schemas.microsoft.com/office/drawing/2014/main" id="{37BF6BA2-F06A-43EA-AA34-552A5CEB5A2B}"/>
              </a:ext>
            </a:extLst>
          </p:cNvPr>
          <p:cNvPicPr>
            <a:picLocks noChangeAspect="1"/>
          </p:cNvPicPr>
          <p:nvPr/>
        </p:nvPicPr>
        <p:blipFill>
          <a:blip r:embed="rId4"/>
          <a:stretch>
            <a:fillRect/>
          </a:stretch>
        </p:blipFill>
        <p:spPr>
          <a:xfrm>
            <a:off x="133565" y="4017263"/>
            <a:ext cx="2792132" cy="2586035"/>
          </a:xfrm>
          <a:prstGeom prst="rect">
            <a:avLst/>
          </a:prstGeom>
        </p:spPr>
      </p:pic>
      <p:pic>
        <p:nvPicPr>
          <p:cNvPr id="6" name="Picture 5">
            <a:extLst>
              <a:ext uri="{FF2B5EF4-FFF2-40B4-BE49-F238E27FC236}">
                <a16:creationId xmlns:a16="http://schemas.microsoft.com/office/drawing/2014/main" id="{4276C0C4-021E-48F1-B715-79AAE2E6403E}"/>
              </a:ext>
            </a:extLst>
          </p:cNvPr>
          <p:cNvPicPr>
            <a:picLocks noChangeAspect="1"/>
          </p:cNvPicPr>
          <p:nvPr/>
        </p:nvPicPr>
        <p:blipFill>
          <a:blip r:embed="rId5"/>
          <a:stretch>
            <a:fillRect/>
          </a:stretch>
        </p:blipFill>
        <p:spPr>
          <a:xfrm>
            <a:off x="3508443" y="4099674"/>
            <a:ext cx="2331525" cy="2503624"/>
          </a:xfrm>
          <a:prstGeom prst="rect">
            <a:avLst/>
          </a:prstGeom>
        </p:spPr>
      </p:pic>
      <p:cxnSp>
        <p:nvCxnSpPr>
          <p:cNvPr id="8" name="Straight Arrow Connector 7">
            <a:extLst>
              <a:ext uri="{FF2B5EF4-FFF2-40B4-BE49-F238E27FC236}">
                <a16:creationId xmlns:a16="http://schemas.microsoft.com/office/drawing/2014/main" id="{E366C58D-8BA8-4D0E-96D2-C1A2B27248F0}"/>
              </a:ext>
            </a:extLst>
          </p:cNvPr>
          <p:cNvCxnSpPr/>
          <p:nvPr/>
        </p:nvCxnSpPr>
        <p:spPr>
          <a:xfrm flipV="1">
            <a:off x="1365504" y="3621024"/>
            <a:ext cx="0" cy="877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55546ED-6A47-4A02-B63A-A0F8C5E2933B}"/>
              </a:ext>
            </a:extLst>
          </p:cNvPr>
          <p:cNvCxnSpPr/>
          <p:nvPr/>
        </p:nvCxnSpPr>
        <p:spPr>
          <a:xfrm flipH="1" flipV="1">
            <a:off x="3194304" y="3681984"/>
            <a:ext cx="1377696" cy="59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784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AA26-C24E-4D74-BFAE-2AE1A516B4DA}"/>
              </a:ext>
            </a:extLst>
          </p:cNvPr>
          <p:cNvSpPr>
            <a:spLocks noGrp="1"/>
          </p:cNvSpPr>
          <p:nvPr>
            <p:ph type="title"/>
          </p:nvPr>
        </p:nvSpPr>
        <p:spPr>
          <a:xfrm>
            <a:off x="-1" y="0"/>
            <a:ext cx="8128001" cy="885825"/>
          </a:xfrm>
        </p:spPr>
        <p:txBody>
          <a:bodyPr/>
          <a:lstStyle/>
          <a:p>
            <a:pPr algn="ctr"/>
            <a:r>
              <a:rPr lang="sk-SK"/>
              <a:t>Simulink- príklad</a:t>
            </a:r>
            <a:endParaRPr lang="sk-SK" dirty="0"/>
          </a:p>
        </p:txBody>
      </p:sp>
      <p:sp>
        <p:nvSpPr>
          <p:cNvPr id="3" name="Content Placeholder 2">
            <a:extLst>
              <a:ext uri="{FF2B5EF4-FFF2-40B4-BE49-F238E27FC236}">
                <a16:creationId xmlns:a16="http://schemas.microsoft.com/office/drawing/2014/main" id="{F84D15E6-A7B8-4B47-AE6A-8D0CB6EFE93A}"/>
              </a:ext>
            </a:extLst>
          </p:cNvPr>
          <p:cNvSpPr>
            <a:spLocks noGrp="1"/>
          </p:cNvSpPr>
          <p:nvPr>
            <p:ph idx="1"/>
          </p:nvPr>
        </p:nvSpPr>
        <p:spPr>
          <a:xfrm>
            <a:off x="393699" y="1040446"/>
            <a:ext cx="8356599" cy="5195254"/>
          </a:xfrm>
        </p:spPr>
        <p:txBody>
          <a:bodyPr/>
          <a:lstStyle/>
          <a:p>
            <a:pPr lvl="1"/>
            <a:r>
              <a:rPr lang="sk-SK" dirty="0"/>
              <a:t>Postup </a:t>
            </a:r>
          </a:p>
          <a:p>
            <a:pPr lvl="2"/>
            <a:r>
              <a:rPr lang="sk-SK" dirty="0"/>
              <a:t>Vychádzame z predchádzajúcej simulačnej schémy, do vstupného bloku „step“ zadávame rôzne hodnoty vstupov do „final value“ (v našom prípade od 0 po 5) a všímame si ustálenú hodnotu výstupu</a:t>
            </a:r>
          </a:p>
          <a:p>
            <a:pPr lvl="2"/>
            <a:r>
              <a:rPr lang="sk-SK" dirty="0"/>
              <a:t>Ak na vstupe bude veľkosť signálu 1, tak ustálená hodnota výstupu bude mať hodnotu 0.05</a:t>
            </a:r>
          </a:p>
          <a:p>
            <a:pPr lvl="1"/>
            <a:endParaRPr lang="sk-SK" dirty="0"/>
          </a:p>
          <a:p>
            <a:pPr lvl="1"/>
            <a:endParaRPr lang="sk-SK" dirty="0"/>
          </a:p>
          <a:p>
            <a:pPr marL="201168" lvl="1" indent="0">
              <a:buNone/>
            </a:pPr>
            <a:endParaRPr lang="sk-SK" dirty="0"/>
          </a:p>
        </p:txBody>
      </p:sp>
      <p:pic>
        <p:nvPicPr>
          <p:cNvPr id="4" name="Picture 3">
            <a:extLst>
              <a:ext uri="{FF2B5EF4-FFF2-40B4-BE49-F238E27FC236}">
                <a16:creationId xmlns:a16="http://schemas.microsoft.com/office/drawing/2014/main" id="{44E80A40-1B57-46DF-9E5B-1D9406463D0C}"/>
              </a:ext>
            </a:extLst>
          </p:cNvPr>
          <p:cNvPicPr>
            <a:picLocks noChangeAspect="1"/>
          </p:cNvPicPr>
          <p:nvPr/>
        </p:nvPicPr>
        <p:blipFill>
          <a:blip r:embed="rId2"/>
          <a:stretch>
            <a:fillRect/>
          </a:stretch>
        </p:blipFill>
        <p:spPr>
          <a:xfrm>
            <a:off x="657797" y="2279904"/>
            <a:ext cx="4714354" cy="4242244"/>
          </a:xfrm>
          <a:prstGeom prst="rect">
            <a:avLst/>
          </a:prstGeom>
        </p:spPr>
      </p:pic>
    </p:spTree>
    <p:extLst>
      <p:ext uri="{BB962C8B-B14F-4D97-AF65-F5344CB8AC3E}">
        <p14:creationId xmlns:p14="http://schemas.microsoft.com/office/powerpoint/2010/main" val="3230323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5F78-5CCC-441F-832E-59CB47CE1884}"/>
              </a:ext>
            </a:extLst>
          </p:cNvPr>
          <p:cNvSpPr>
            <a:spLocks noGrp="1"/>
          </p:cNvSpPr>
          <p:nvPr>
            <p:ph type="title"/>
          </p:nvPr>
        </p:nvSpPr>
        <p:spPr/>
        <p:txBody>
          <a:bodyPr/>
          <a:lstStyle/>
          <a:p>
            <a:pPr algn="ctr"/>
            <a:r>
              <a:rPr lang="sk-SK" dirty="0"/>
              <a:t>Simulink- príklad</a:t>
            </a:r>
          </a:p>
        </p:txBody>
      </p:sp>
      <p:sp>
        <p:nvSpPr>
          <p:cNvPr id="3" name="Content Placeholder 2">
            <a:extLst>
              <a:ext uri="{FF2B5EF4-FFF2-40B4-BE49-F238E27FC236}">
                <a16:creationId xmlns:a16="http://schemas.microsoft.com/office/drawing/2014/main" id="{5D386FE6-07B0-489C-9B2C-EACF01C133CE}"/>
              </a:ext>
            </a:extLst>
          </p:cNvPr>
          <p:cNvSpPr>
            <a:spLocks noGrp="1"/>
          </p:cNvSpPr>
          <p:nvPr>
            <p:ph idx="1"/>
          </p:nvPr>
        </p:nvSpPr>
        <p:spPr/>
        <p:txBody>
          <a:bodyPr/>
          <a:lstStyle/>
          <a:p>
            <a:pPr lvl="1"/>
            <a:r>
              <a:rPr lang="sk-SK" dirty="0"/>
              <a:t>Vytvoríme si tabuľku vstupných hodnôt a ustálených výstupných hodnôt</a:t>
            </a:r>
          </a:p>
          <a:p>
            <a:pPr lvl="1"/>
            <a:endParaRPr lang="sk-SK" dirty="0"/>
          </a:p>
          <a:p>
            <a:pPr lvl="1"/>
            <a:endParaRPr lang="sk-SK" dirty="0"/>
          </a:p>
          <a:p>
            <a:pPr lvl="1"/>
            <a:endParaRPr lang="sk-SK" dirty="0"/>
          </a:p>
          <a:p>
            <a:pPr lvl="1"/>
            <a:r>
              <a:rPr lang="sk-SK" dirty="0"/>
              <a:t>Do „Command Window“ pridáme nasledovné príkazy:</a:t>
            </a:r>
          </a:p>
          <a:p>
            <a:pPr lvl="1"/>
            <a:endParaRPr lang="sk-SK" dirty="0"/>
          </a:p>
        </p:txBody>
      </p:sp>
      <p:graphicFrame>
        <p:nvGraphicFramePr>
          <p:cNvPr id="4" name="Table 3">
            <a:extLst>
              <a:ext uri="{FF2B5EF4-FFF2-40B4-BE49-F238E27FC236}">
                <a16:creationId xmlns:a16="http://schemas.microsoft.com/office/drawing/2014/main" id="{8EDD61FD-0B10-4F04-AEB3-749F1FB62E32}"/>
              </a:ext>
            </a:extLst>
          </p:cNvPr>
          <p:cNvGraphicFramePr>
            <a:graphicFrameLocks noGrp="1"/>
          </p:cNvGraphicFramePr>
          <p:nvPr>
            <p:extLst>
              <p:ext uri="{D42A27DB-BD31-4B8C-83A1-F6EECF244321}">
                <p14:modId xmlns:p14="http://schemas.microsoft.com/office/powerpoint/2010/main" val="1024484811"/>
              </p:ext>
            </p:extLst>
          </p:nvPr>
        </p:nvGraphicFramePr>
        <p:xfrm>
          <a:off x="1524000" y="1397000"/>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881294866"/>
                    </a:ext>
                  </a:extLst>
                </a:gridCol>
                <a:gridCol w="870857">
                  <a:extLst>
                    <a:ext uri="{9D8B030D-6E8A-4147-A177-3AD203B41FA5}">
                      <a16:colId xmlns:a16="http://schemas.microsoft.com/office/drawing/2014/main" val="1165220269"/>
                    </a:ext>
                  </a:extLst>
                </a:gridCol>
                <a:gridCol w="870857">
                  <a:extLst>
                    <a:ext uri="{9D8B030D-6E8A-4147-A177-3AD203B41FA5}">
                      <a16:colId xmlns:a16="http://schemas.microsoft.com/office/drawing/2014/main" val="2444034916"/>
                    </a:ext>
                  </a:extLst>
                </a:gridCol>
                <a:gridCol w="870857">
                  <a:extLst>
                    <a:ext uri="{9D8B030D-6E8A-4147-A177-3AD203B41FA5}">
                      <a16:colId xmlns:a16="http://schemas.microsoft.com/office/drawing/2014/main" val="2219348810"/>
                    </a:ext>
                  </a:extLst>
                </a:gridCol>
                <a:gridCol w="870857">
                  <a:extLst>
                    <a:ext uri="{9D8B030D-6E8A-4147-A177-3AD203B41FA5}">
                      <a16:colId xmlns:a16="http://schemas.microsoft.com/office/drawing/2014/main" val="1204169243"/>
                    </a:ext>
                  </a:extLst>
                </a:gridCol>
                <a:gridCol w="870857">
                  <a:extLst>
                    <a:ext uri="{9D8B030D-6E8A-4147-A177-3AD203B41FA5}">
                      <a16:colId xmlns:a16="http://schemas.microsoft.com/office/drawing/2014/main" val="744812312"/>
                    </a:ext>
                  </a:extLst>
                </a:gridCol>
                <a:gridCol w="870857">
                  <a:extLst>
                    <a:ext uri="{9D8B030D-6E8A-4147-A177-3AD203B41FA5}">
                      <a16:colId xmlns:a16="http://schemas.microsoft.com/office/drawing/2014/main" val="4081204265"/>
                    </a:ext>
                  </a:extLst>
                </a:gridCol>
              </a:tblGrid>
              <a:tr h="370840">
                <a:tc>
                  <a:txBody>
                    <a:bodyPr/>
                    <a:lstStyle/>
                    <a:p>
                      <a:r>
                        <a:rPr lang="sk-SK" dirty="0"/>
                        <a:t>vstup</a:t>
                      </a:r>
                    </a:p>
                  </a:txBody>
                  <a:tcPr/>
                </a:tc>
                <a:tc>
                  <a:txBody>
                    <a:bodyPr/>
                    <a:lstStyle/>
                    <a:p>
                      <a:r>
                        <a:rPr lang="sk-SK" dirty="0"/>
                        <a:t>0</a:t>
                      </a:r>
                    </a:p>
                  </a:txBody>
                  <a:tcPr/>
                </a:tc>
                <a:tc>
                  <a:txBody>
                    <a:bodyPr/>
                    <a:lstStyle/>
                    <a:p>
                      <a:r>
                        <a:rPr lang="sk-SK" dirty="0"/>
                        <a:t>1</a:t>
                      </a:r>
                    </a:p>
                  </a:txBody>
                  <a:tcPr/>
                </a:tc>
                <a:tc>
                  <a:txBody>
                    <a:bodyPr/>
                    <a:lstStyle/>
                    <a:p>
                      <a:r>
                        <a:rPr lang="sk-SK" dirty="0"/>
                        <a:t>2</a:t>
                      </a:r>
                    </a:p>
                  </a:txBody>
                  <a:tcPr/>
                </a:tc>
                <a:tc>
                  <a:txBody>
                    <a:bodyPr/>
                    <a:lstStyle/>
                    <a:p>
                      <a:r>
                        <a:rPr lang="sk-SK" dirty="0"/>
                        <a:t>3</a:t>
                      </a:r>
                    </a:p>
                  </a:txBody>
                  <a:tcPr/>
                </a:tc>
                <a:tc>
                  <a:txBody>
                    <a:bodyPr/>
                    <a:lstStyle/>
                    <a:p>
                      <a:r>
                        <a:rPr lang="sk-SK" dirty="0"/>
                        <a:t>4</a:t>
                      </a:r>
                    </a:p>
                  </a:txBody>
                  <a:tcPr/>
                </a:tc>
                <a:tc>
                  <a:txBody>
                    <a:bodyPr/>
                    <a:lstStyle/>
                    <a:p>
                      <a:r>
                        <a:rPr lang="sk-SK" dirty="0"/>
                        <a:t>5</a:t>
                      </a:r>
                    </a:p>
                  </a:txBody>
                  <a:tcPr/>
                </a:tc>
                <a:extLst>
                  <a:ext uri="{0D108BD9-81ED-4DB2-BD59-A6C34878D82A}">
                    <a16:rowId xmlns:a16="http://schemas.microsoft.com/office/drawing/2014/main" val="1006368154"/>
                  </a:ext>
                </a:extLst>
              </a:tr>
              <a:tr h="370840">
                <a:tc>
                  <a:txBody>
                    <a:bodyPr/>
                    <a:lstStyle/>
                    <a:p>
                      <a:r>
                        <a:rPr lang="sk-SK" dirty="0"/>
                        <a:t>výstup</a:t>
                      </a:r>
                    </a:p>
                  </a:txBody>
                  <a:tcPr/>
                </a:tc>
                <a:tc>
                  <a:txBody>
                    <a:bodyPr/>
                    <a:lstStyle/>
                    <a:p>
                      <a:r>
                        <a:rPr lang="sk-SK" dirty="0"/>
                        <a:t>0</a:t>
                      </a:r>
                    </a:p>
                  </a:txBody>
                  <a:tcPr/>
                </a:tc>
                <a:tc>
                  <a:txBody>
                    <a:bodyPr/>
                    <a:lstStyle/>
                    <a:p>
                      <a:r>
                        <a:rPr lang="sk-SK" dirty="0"/>
                        <a:t>0.05</a:t>
                      </a:r>
                    </a:p>
                  </a:txBody>
                  <a:tcPr/>
                </a:tc>
                <a:tc>
                  <a:txBody>
                    <a:bodyPr/>
                    <a:lstStyle/>
                    <a:p>
                      <a:r>
                        <a:rPr lang="sk-SK" dirty="0"/>
                        <a:t>0.1</a:t>
                      </a:r>
                    </a:p>
                  </a:txBody>
                  <a:tcPr/>
                </a:tc>
                <a:tc>
                  <a:txBody>
                    <a:bodyPr/>
                    <a:lstStyle/>
                    <a:p>
                      <a:r>
                        <a:rPr lang="sk-SK" dirty="0"/>
                        <a:t>0.15</a:t>
                      </a:r>
                    </a:p>
                  </a:txBody>
                  <a:tcPr/>
                </a:tc>
                <a:tc>
                  <a:txBody>
                    <a:bodyPr/>
                    <a:lstStyle/>
                    <a:p>
                      <a:r>
                        <a:rPr lang="sk-SK" dirty="0"/>
                        <a:t>0.2</a:t>
                      </a:r>
                    </a:p>
                  </a:txBody>
                  <a:tcPr/>
                </a:tc>
                <a:tc>
                  <a:txBody>
                    <a:bodyPr/>
                    <a:lstStyle/>
                    <a:p>
                      <a:r>
                        <a:rPr lang="sk-SK" dirty="0"/>
                        <a:t>0.25</a:t>
                      </a:r>
                    </a:p>
                  </a:txBody>
                  <a:tcPr/>
                </a:tc>
                <a:extLst>
                  <a:ext uri="{0D108BD9-81ED-4DB2-BD59-A6C34878D82A}">
                    <a16:rowId xmlns:a16="http://schemas.microsoft.com/office/drawing/2014/main" val="2314901421"/>
                  </a:ext>
                </a:extLst>
              </a:tr>
            </a:tbl>
          </a:graphicData>
        </a:graphic>
      </p:graphicFrame>
      <p:pic>
        <p:nvPicPr>
          <p:cNvPr id="5" name="Picture 4">
            <a:extLst>
              <a:ext uri="{FF2B5EF4-FFF2-40B4-BE49-F238E27FC236}">
                <a16:creationId xmlns:a16="http://schemas.microsoft.com/office/drawing/2014/main" id="{6F2F6FCB-428F-4AF9-BF56-4D022D05ADCE}"/>
              </a:ext>
            </a:extLst>
          </p:cNvPr>
          <p:cNvPicPr>
            <a:picLocks noChangeAspect="1"/>
          </p:cNvPicPr>
          <p:nvPr/>
        </p:nvPicPr>
        <p:blipFill>
          <a:blip r:embed="rId2"/>
          <a:stretch>
            <a:fillRect/>
          </a:stretch>
        </p:blipFill>
        <p:spPr>
          <a:xfrm>
            <a:off x="321436" y="2802021"/>
            <a:ext cx="3742563" cy="3588300"/>
          </a:xfrm>
          <a:prstGeom prst="rect">
            <a:avLst/>
          </a:prstGeom>
        </p:spPr>
      </p:pic>
      <p:pic>
        <p:nvPicPr>
          <p:cNvPr id="7" name="Picture 6">
            <a:extLst>
              <a:ext uri="{FF2B5EF4-FFF2-40B4-BE49-F238E27FC236}">
                <a16:creationId xmlns:a16="http://schemas.microsoft.com/office/drawing/2014/main" id="{42D08078-E363-4804-AC2D-D4E974275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482" y="2700855"/>
            <a:ext cx="4919288" cy="3689466"/>
          </a:xfrm>
          <a:prstGeom prst="rect">
            <a:avLst/>
          </a:prstGeom>
        </p:spPr>
      </p:pic>
    </p:spTree>
    <p:extLst>
      <p:ext uri="{BB962C8B-B14F-4D97-AF65-F5344CB8AC3E}">
        <p14:creationId xmlns:p14="http://schemas.microsoft.com/office/powerpoint/2010/main" val="275635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B230-B7B6-4DCB-8BCF-1B17557D970D}"/>
              </a:ext>
            </a:extLst>
          </p:cNvPr>
          <p:cNvSpPr>
            <a:spLocks noGrp="1"/>
          </p:cNvSpPr>
          <p:nvPr>
            <p:ph type="title"/>
          </p:nvPr>
        </p:nvSpPr>
        <p:spPr/>
        <p:txBody>
          <a:bodyPr/>
          <a:lstStyle/>
          <a:p>
            <a:pPr algn="ctr"/>
            <a:r>
              <a:rPr lang="en-US" dirty="0"/>
              <a:t>V</a:t>
            </a:r>
            <a:r>
              <a:rPr lang="sk-SK" dirty="0"/>
              <a:t>ytvorenie scriptu</a:t>
            </a:r>
          </a:p>
        </p:txBody>
      </p:sp>
      <p:sp>
        <p:nvSpPr>
          <p:cNvPr id="3" name="Content Placeholder 2">
            <a:extLst>
              <a:ext uri="{FF2B5EF4-FFF2-40B4-BE49-F238E27FC236}">
                <a16:creationId xmlns:a16="http://schemas.microsoft.com/office/drawing/2014/main" id="{5D740CE5-DE92-456C-88B2-167811F85B04}"/>
              </a:ext>
            </a:extLst>
          </p:cNvPr>
          <p:cNvSpPr>
            <a:spLocks noGrp="1"/>
          </p:cNvSpPr>
          <p:nvPr>
            <p:ph idx="1"/>
          </p:nvPr>
        </p:nvSpPr>
        <p:spPr>
          <a:xfrm>
            <a:off x="393699" y="1188727"/>
            <a:ext cx="8356599" cy="5195254"/>
          </a:xfrm>
        </p:spPr>
        <p:txBody>
          <a:bodyPr/>
          <a:lstStyle/>
          <a:p>
            <a:pPr lvl="1"/>
            <a:r>
              <a:rPr lang="en-US" dirty="0" err="1"/>
              <a:t>Najje</a:t>
            </a:r>
            <a:r>
              <a:rPr lang="sk-SK" dirty="0" err="1"/>
              <a:t>dnoduchší</a:t>
            </a:r>
            <a:r>
              <a:rPr lang="sk-SK" dirty="0"/>
              <a:t> typ programu v MATLABe sa nazýva skript  - nie je nutná kompilácia (ako napríklad C)</a:t>
            </a:r>
          </a:p>
          <a:p>
            <a:pPr lvl="1"/>
            <a:r>
              <a:rPr lang="sk-SK" dirty="0"/>
              <a:t>Je to súbor, ktorý obsahuje viacero riadkov príkazov a volania funkcií</a:t>
            </a:r>
          </a:p>
        </p:txBody>
      </p:sp>
      <p:pic>
        <p:nvPicPr>
          <p:cNvPr id="7" name="Picture 6">
            <a:extLst>
              <a:ext uri="{FF2B5EF4-FFF2-40B4-BE49-F238E27FC236}">
                <a16:creationId xmlns:a16="http://schemas.microsoft.com/office/drawing/2014/main" id="{33C0EBB4-BB77-4959-90BB-5E0F5BC6956A}"/>
              </a:ext>
            </a:extLst>
          </p:cNvPr>
          <p:cNvPicPr>
            <a:picLocks noChangeAspect="1"/>
          </p:cNvPicPr>
          <p:nvPr/>
        </p:nvPicPr>
        <p:blipFill rotWithShape="1">
          <a:blip r:embed="rId2"/>
          <a:srcRect b="22502"/>
          <a:stretch/>
        </p:blipFill>
        <p:spPr>
          <a:xfrm>
            <a:off x="-1" y="2871916"/>
            <a:ext cx="9144000" cy="3986084"/>
          </a:xfrm>
          <a:prstGeom prst="rect">
            <a:avLst/>
          </a:prstGeom>
        </p:spPr>
      </p:pic>
      <p:sp>
        <p:nvSpPr>
          <p:cNvPr id="8" name="Arrow: Left 7">
            <a:extLst>
              <a:ext uri="{FF2B5EF4-FFF2-40B4-BE49-F238E27FC236}">
                <a16:creationId xmlns:a16="http://schemas.microsoft.com/office/drawing/2014/main" id="{AD2FC1BE-AC40-4A61-933C-89B8FAC2DCA2}"/>
              </a:ext>
            </a:extLst>
          </p:cNvPr>
          <p:cNvSpPr/>
          <p:nvPr/>
        </p:nvSpPr>
        <p:spPr>
          <a:xfrm>
            <a:off x="853739" y="403272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298563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622-3A59-4839-97C3-AACBE9B9238E}"/>
              </a:ext>
            </a:extLst>
          </p:cNvPr>
          <p:cNvSpPr>
            <a:spLocks noGrp="1"/>
          </p:cNvSpPr>
          <p:nvPr>
            <p:ph type="title"/>
          </p:nvPr>
        </p:nvSpPr>
        <p:spPr/>
        <p:txBody>
          <a:bodyPr/>
          <a:lstStyle/>
          <a:p>
            <a:pPr algn="ctr"/>
            <a:r>
              <a:rPr lang="sk-SK" dirty="0"/>
              <a:t>Script - príklad</a:t>
            </a:r>
          </a:p>
        </p:txBody>
      </p:sp>
      <p:sp>
        <p:nvSpPr>
          <p:cNvPr id="3" name="Content Placeholder 2">
            <a:extLst>
              <a:ext uri="{FF2B5EF4-FFF2-40B4-BE49-F238E27FC236}">
                <a16:creationId xmlns:a16="http://schemas.microsoft.com/office/drawing/2014/main" id="{BCA7795B-0166-438C-A04C-591473CCD15B}"/>
              </a:ext>
            </a:extLst>
          </p:cNvPr>
          <p:cNvSpPr>
            <a:spLocks noGrp="1"/>
          </p:cNvSpPr>
          <p:nvPr>
            <p:ph idx="1"/>
          </p:nvPr>
        </p:nvSpPr>
        <p:spPr/>
        <p:txBody>
          <a:bodyPr/>
          <a:lstStyle/>
          <a:p>
            <a:r>
              <a:rPr lang="sk-SK" dirty="0"/>
              <a:t>Doplniť spúšťanie skriptu po častiach </a:t>
            </a:r>
            <a:r>
              <a:rPr lang="en-US" dirty="0"/>
              <a:t>%%</a:t>
            </a:r>
            <a:endParaRPr lang="sk-SK" dirty="0"/>
          </a:p>
        </p:txBody>
      </p:sp>
      <p:pic>
        <p:nvPicPr>
          <p:cNvPr id="4" name="Picture 3">
            <a:extLst>
              <a:ext uri="{FF2B5EF4-FFF2-40B4-BE49-F238E27FC236}">
                <a16:creationId xmlns:a16="http://schemas.microsoft.com/office/drawing/2014/main" id="{69A68B8B-8943-446F-88EA-16C4A7185E50}"/>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extBox 4">
            <a:extLst>
              <a:ext uri="{FF2B5EF4-FFF2-40B4-BE49-F238E27FC236}">
                <a16:creationId xmlns:a16="http://schemas.microsoft.com/office/drawing/2014/main" id="{581D8026-C387-4CD1-9FEA-912676073E91}"/>
              </a:ext>
            </a:extLst>
          </p:cNvPr>
          <p:cNvSpPr txBox="1"/>
          <p:nvPr/>
        </p:nvSpPr>
        <p:spPr>
          <a:xfrm>
            <a:off x="3092332" y="2875002"/>
            <a:ext cx="4397435" cy="400110"/>
          </a:xfrm>
          <a:prstGeom prst="rect">
            <a:avLst/>
          </a:prstGeom>
          <a:noFill/>
        </p:spPr>
        <p:txBody>
          <a:bodyPr wrap="square" rtlCol="0">
            <a:spAutoFit/>
          </a:bodyPr>
          <a:lstStyle/>
          <a:p>
            <a:pPr algn="ctr"/>
            <a:r>
              <a:rPr lang="sk-SK" sz="1000" dirty="0"/>
              <a:t>Priradenie hodnoty premenným. Premennú „a“ chceme vypísať do „Command Window“ a premennú „b“ nie, tak na koniec riadku dáme „</a:t>
            </a:r>
            <a:r>
              <a:rPr lang="en-US" sz="1000" dirty="0"/>
              <a:t>;</a:t>
            </a:r>
            <a:r>
              <a:rPr lang="sk-SK" sz="1000" dirty="0"/>
              <a:t>“</a:t>
            </a:r>
          </a:p>
        </p:txBody>
      </p:sp>
      <p:sp>
        <p:nvSpPr>
          <p:cNvPr id="6" name="Arrow: Left 5">
            <a:extLst>
              <a:ext uri="{FF2B5EF4-FFF2-40B4-BE49-F238E27FC236}">
                <a16:creationId xmlns:a16="http://schemas.microsoft.com/office/drawing/2014/main" id="{EF35070C-0EE2-4D2D-8B80-B6521C6BF306}"/>
              </a:ext>
            </a:extLst>
          </p:cNvPr>
          <p:cNvSpPr/>
          <p:nvPr/>
        </p:nvSpPr>
        <p:spPr>
          <a:xfrm>
            <a:off x="2793074" y="3000294"/>
            <a:ext cx="448890" cy="1419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Arrow: Up 6">
            <a:extLst>
              <a:ext uri="{FF2B5EF4-FFF2-40B4-BE49-F238E27FC236}">
                <a16:creationId xmlns:a16="http://schemas.microsoft.com/office/drawing/2014/main" id="{469E95CA-94CD-4BE5-81DC-BC30914829AB}"/>
              </a:ext>
            </a:extLst>
          </p:cNvPr>
          <p:cNvSpPr/>
          <p:nvPr/>
        </p:nvSpPr>
        <p:spPr>
          <a:xfrm>
            <a:off x="7714210" y="3347128"/>
            <a:ext cx="182880" cy="460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8" name="TextBox 7">
            <a:extLst>
              <a:ext uri="{FF2B5EF4-FFF2-40B4-BE49-F238E27FC236}">
                <a16:creationId xmlns:a16="http://schemas.microsoft.com/office/drawing/2014/main" id="{CD33DF6D-5098-4198-A38F-47CE903C33A4}"/>
              </a:ext>
            </a:extLst>
          </p:cNvPr>
          <p:cNvSpPr txBox="1"/>
          <p:nvPr/>
        </p:nvSpPr>
        <p:spPr>
          <a:xfrm>
            <a:off x="7496924" y="3807230"/>
            <a:ext cx="1580573" cy="553998"/>
          </a:xfrm>
          <a:prstGeom prst="rect">
            <a:avLst/>
          </a:prstGeom>
          <a:noFill/>
        </p:spPr>
        <p:txBody>
          <a:bodyPr wrap="square" rtlCol="0">
            <a:spAutoFit/>
          </a:bodyPr>
          <a:lstStyle/>
          <a:p>
            <a:pPr algn="ctr"/>
            <a:r>
              <a:rPr lang="sk-SK" sz="1000" dirty="0"/>
              <a:t>Premenné, ktoré sa využívajú s priradenými hodnotami</a:t>
            </a:r>
          </a:p>
        </p:txBody>
      </p:sp>
      <p:sp>
        <p:nvSpPr>
          <p:cNvPr id="9" name="TextBox 8">
            <a:extLst>
              <a:ext uri="{FF2B5EF4-FFF2-40B4-BE49-F238E27FC236}">
                <a16:creationId xmlns:a16="http://schemas.microsoft.com/office/drawing/2014/main" id="{5F3C6974-B37A-4455-BE33-21DFECA3F21E}"/>
              </a:ext>
            </a:extLst>
          </p:cNvPr>
          <p:cNvSpPr txBox="1"/>
          <p:nvPr/>
        </p:nvSpPr>
        <p:spPr>
          <a:xfrm>
            <a:off x="3474720" y="3272211"/>
            <a:ext cx="3664786" cy="400110"/>
          </a:xfrm>
          <a:prstGeom prst="rect">
            <a:avLst/>
          </a:prstGeom>
          <a:noFill/>
        </p:spPr>
        <p:txBody>
          <a:bodyPr wrap="none" rtlCol="0">
            <a:spAutoFit/>
          </a:bodyPr>
          <a:lstStyle/>
          <a:p>
            <a:pPr algn="ctr"/>
            <a:r>
              <a:rPr lang="sk-SK" sz="1000" dirty="0"/>
              <a:t>„if“ je podmienka, ak je splnená, tak sa vykoná nasledujúci príkaz a </a:t>
            </a:r>
          </a:p>
          <a:p>
            <a:pPr algn="ctr"/>
            <a:r>
              <a:rPr lang="sk-SK" sz="1000" dirty="0"/>
              <a:t>výsledok sa vypíše do „ Commnad Window“</a:t>
            </a:r>
          </a:p>
        </p:txBody>
      </p:sp>
      <p:sp>
        <p:nvSpPr>
          <p:cNvPr id="10" name="Arrow: Left 9">
            <a:extLst>
              <a:ext uri="{FF2B5EF4-FFF2-40B4-BE49-F238E27FC236}">
                <a16:creationId xmlns:a16="http://schemas.microsoft.com/office/drawing/2014/main" id="{2808AB71-C0A4-46D9-854C-C63415674DF7}"/>
              </a:ext>
            </a:extLst>
          </p:cNvPr>
          <p:cNvSpPr/>
          <p:nvPr/>
        </p:nvSpPr>
        <p:spPr>
          <a:xfrm>
            <a:off x="3092332" y="3319288"/>
            <a:ext cx="382388" cy="811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 name="TextBox 10">
            <a:extLst>
              <a:ext uri="{FF2B5EF4-FFF2-40B4-BE49-F238E27FC236}">
                <a16:creationId xmlns:a16="http://schemas.microsoft.com/office/drawing/2014/main" id="{9496CCDD-DBCF-4BEF-8FD3-A3D7319D2DBC}"/>
              </a:ext>
            </a:extLst>
          </p:cNvPr>
          <p:cNvSpPr txBox="1"/>
          <p:nvPr/>
        </p:nvSpPr>
        <p:spPr>
          <a:xfrm>
            <a:off x="3557848" y="6235700"/>
            <a:ext cx="1146468" cy="246221"/>
          </a:xfrm>
          <a:prstGeom prst="rect">
            <a:avLst/>
          </a:prstGeom>
          <a:noFill/>
        </p:spPr>
        <p:txBody>
          <a:bodyPr wrap="none" rtlCol="0">
            <a:spAutoFit/>
          </a:bodyPr>
          <a:lstStyle/>
          <a:p>
            <a:r>
              <a:rPr lang="sk-SK" sz="1000" dirty="0"/>
              <a:t>Výpis premenných</a:t>
            </a:r>
          </a:p>
        </p:txBody>
      </p:sp>
      <p:cxnSp>
        <p:nvCxnSpPr>
          <p:cNvPr id="13" name="Straight Arrow Connector 12">
            <a:extLst>
              <a:ext uri="{FF2B5EF4-FFF2-40B4-BE49-F238E27FC236}">
                <a16:creationId xmlns:a16="http://schemas.microsoft.com/office/drawing/2014/main" id="{384622B5-DB2D-4A24-AFF6-EC462A34A044}"/>
              </a:ext>
            </a:extLst>
          </p:cNvPr>
          <p:cNvCxnSpPr/>
          <p:nvPr/>
        </p:nvCxnSpPr>
        <p:spPr>
          <a:xfrm flipH="1" flipV="1">
            <a:off x="2709949" y="5752407"/>
            <a:ext cx="764771" cy="63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BE1DF4-E06E-4E0F-9642-FD77D303B23D}"/>
              </a:ext>
            </a:extLst>
          </p:cNvPr>
          <p:cNvCxnSpPr/>
          <p:nvPr/>
        </p:nvCxnSpPr>
        <p:spPr>
          <a:xfrm flipH="1">
            <a:off x="2876204" y="6390321"/>
            <a:ext cx="598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5146E3-E3F2-4F7B-A15F-422D32386DA0}"/>
              </a:ext>
            </a:extLst>
          </p:cNvPr>
          <p:cNvSpPr txBox="1"/>
          <p:nvPr/>
        </p:nvSpPr>
        <p:spPr>
          <a:xfrm>
            <a:off x="3241964" y="5259965"/>
            <a:ext cx="1757212" cy="246221"/>
          </a:xfrm>
          <a:prstGeom prst="rect">
            <a:avLst/>
          </a:prstGeom>
          <a:noFill/>
        </p:spPr>
        <p:txBody>
          <a:bodyPr wrap="none" rtlCol="0">
            <a:spAutoFit/>
          </a:bodyPr>
          <a:lstStyle/>
          <a:p>
            <a:r>
              <a:rPr lang="sk-SK" sz="1000" dirty="0"/>
              <a:t>Názov scriptu, ktorý spúšťame</a:t>
            </a:r>
          </a:p>
        </p:txBody>
      </p:sp>
      <p:cxnSp>
        <p:nvCxnSpPr>
          <p:cNvPr id="18" name="Straight Arrow Connector 17">
            <a:extLst>
              <a:ext uri="{FF2B5EF4-FFF2-40B4-BE49-F238E27FC236}">
                <a16:creationId xmlns:a16="http://schemas.microsoft.com/office/drawing/2014/main" id="{55C99591-A6EA-4594-974A-043DC37AAB75}"/>
              </a:ext>
            </a:extLst>
          </p:cNvPr>
          <p:cNvCxnSpPr>
            <a:stCxn id="16" idx="1"/>
          </p:cNvCxnSpPr>
          <p:nvPr/>
        </p:nvCxnSpPr>
        <p:spPr>
          <a:xfrm flipH="1" flipV="1">
            <a:off x="2793074" y="5383075"/>
            <a:ext cx="4488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78DC07E-D64F-4AA7-BBC5-448DDCBD80E7}"/>
              </a:ext>
            </a:extLst>
          </p:cNvPr>
          <p:cNvCxnSpPr/>
          <p:nvPr/>
        </p:nvCxnSpPr>
        <p:spPr>
          <a:xfrm flipV="1">
            <a:off x="1429789" y="2269375"/>
            <a:ext cx="1662543" cy="1002836"/>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C2F2E9B1-7CEE-4751-BC5D-87B498C748A2}"/>
              </a:ext>
            </a:extLst>
          </p:cNvPr>
          <p:cNvSpPr txBox="1"/>
          <p:nvPr/>
        </p:nvSpPr>
        <p:spPr>
          <a:xfrm>
            <a:off x="853464" y="3277293"/>
            <a:ext cx="1080745" cy="246221"/>
          </a:xfrm>
          <a:prstGeom prst="rect">
            <a:avLst/>
          </a:prstGeom>
          <a:noFill/>
        </p:spPr>
        <p:txBody>
          <a:bodyPr wrap="none" rtlCol="0">
            <a:spAutoFit/>
          </a:bodyPr>
          <a:lstStyle/>
          <a:p>
            <a:r>
              <a:rPr lang="sk-SK" sz="1000" dirty="0"/>
              <a:t>Spustenie scritpu</a:t>
            </a:r>
          </a:p>
        </p:txBody>
      </p:sp>
    </p:spTree>
    <p:extLst>
      <p:ext uri="{BB962C8B-B14F-4D97-AF65-F5344CB8AC3E}">
        <p14:creationId xmlns:p14="http://schemas.microsoft.com/office/powerpoint/2010/main" val="267639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6C31-EA82-4F52-AC7F-EB790197F914}"/>
              </a:ext>
            </a:extLst>
          </p:cNvPr>
          <p:cNvSpPr>
            <a:spLocks noGrp="1"/>
          </p:cNvSpPr>
          <p:nvPr>
            <p:ph type="title"/>
          </p:nvPr>
        </p:nvSpPr>
        <p:spPr/>
        <p:txBody>
          <a:bodyPr/>
          <a:lstStyle/>
          <a:p>
            <a:pPr algn="ctr"/>
            <a:r>
              <a:rPr lang="en-GB" dirty="0" err="1"/>
              <a:t>Sp</a:t>
            </a:r>
            <a:r>
              <a:rPr lang="sk-SK" dirty="0"/>
              <a:t>úšťanie po sekciách</a:t>
            </a:r>
          </a:p>
        </p:txBody>
      </p:sp>
      <p:sp>
        <p:nvSpPr>
          <p:cNvPr id="3" name="Content Placeholder 2">
            <a:extLst>
              <a:ext uri="{FF2B5EF4-FFF2-40B4-BE49-F238E27FC236}">
                <a16:creationId xmlns:a16="http://schemas.microsoft.com/office/drawing/2014/main" id="{6FD18F87-4C0D-49E6-8EC4-0D89F0D19835}"/>
              </a:ext>
            </a:extLst>
          </p:cNvPr>
          <p:cNvSpPr>
            <a:spLocks noGrp="1"/>
          </p:cNvSpPr>
          <p:nvPr>
            <p:ph idx="1"/>
          </p:nvPr>
        </p:nvSpPr>
        <p:spPr/>
        <p:txBody>
          <a:bodyPr/>
          <a:lstStyle/>
          <a:p>
            <a:endParaRPr lang="sk-SK" dirty="0"/>
          </a:p>
        </p:txBody>
      </p:sp>
      <p:pic>
        <p:nvPicPr>
          <p:cNvPr id="5" name="Picture 4">
            <a:extLst>
              <a:ext uri="{FF2B5EF4-FFF2-40B4-BE49-F238E27FC236}">
                <a16:creationId xmlns:a16="http://schemas.microsoft.com/office/drawing/2014/main" id="{5B308E84-0393-4DB8-A91A-60C9AD5A3423}"/>
              </a:ext>
            </a:extLst>
          </p:cNvPr>
          <p:cNvPicPr>
            <a:picLocks noChangeAspect="1"/>
          </p:cNvPicPr>
          <p:nvPr/>
        </p:nvPicPr>
        <p:blipFill>
          <a:blip r:embed="rId2"/>
          <a:stretch>
            <a:fillRect/>
          </a:stretch>
        </p:blipFill>
        <p:spPr>
          <a:xfrm>
            <a:off x="0" y="965316"/>
            <a:ext cx="9144000" cy="5143500"/>
          </a:xfrm>
          <a:prstGeom prst="rect">
            <a:avLst/>
          </a:prstGeom>
        </p:spPr>
      </p:pic>
    </p:spTree>
    <p:extLst>
      <p:ext uri="{BB962C8B-B14F-4D97-AF65-F5344CB8AC3E}">
        <p14:creationId xmlns:p14="http://schemas.microsoft.com/office/powerpoint/2010/main" val="158354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93F26E-721E-4209-8157-BCCB2CF7A32E}"/>
              </a:ext>
            </a:extLst>
          </p:cNvPr>
          <p:cNvPicPr>
            <a:picLocks noChangeAspect="1"/>
          </p:cNvPicPr>
          <p:nvPr/>
        </p:nvPicPr>
        <p:blipFill>
          <a:blip r:embed="rId2"/>
          <a:stretch>
            <a:fillRect/>
          </a:stretch>
        </p:blipFill>
        <p:spPr>
          <a:xfrm>
            <a:off x="0" y="961159"/>
            <a:ext cx="9144000" cy="5143500"/>
          </a:xfrm>
          <a:prstGeom prst="rect">
            <a:avLst/>
          </a:prstGeom>
        </p:spPr>
      </p:pic>
      <p:sp>
        <p:nvSpPr>
          <p:cNvPr id="2" name="Title 1">
            <a:extLst>
              <a:ext uri="{FF2B5EF4-FFF2-40B4-BE49-F238E27FC236}">
                <a16:creationId xmlns:a16="http://schemas.microsoft.com/office/drawing/2014/main" id="{1A5857AD-78A5-47CC-833C-C44B85C4F50D}"/>
              </a:ext>
            </a:extLst>
          </p:cNvPr>
          <p:cNvSpPr>
            <a:spLocks noGrp="1"/>
          </p:cNvSpPr>
          <p:nvPr>
            <p:ph type="title"/>
          </p:nvPr>
        </p:nvSpPr>
        <p:spPr/>
        <p:txBody>
          <a:bodyPr/>
          <a:lstStyle/>
          <a:p>
            <a:pPr algn="ctr"/>
            <a:r>
              <a:rPr lang="en-GB" dirty="0" err="1"/>
              <a:t>Sp</a:t>
            </a:r>
            <a:r>
              <a:rPr lang="sk-SK" dirty="0"/>
              <a:t>úšťanie po sekciách</a:t>
            </a:r>
          </a:p>
        </p:txBody>
      </p:sp>
      <p:sp>
        <p:nvSpPr>
          <p:cNvPr id="3" name="Content Placeholder 2">
            <a:extLst>
              <a:ext uri="{FF2B5EF4-FFF2-40B4-BE49-F238E27FC236}">
                <a16:creationId xmlns:a16="http://schemas.microsoft.com/office/drawing/2014/main" id="{548EFBC8-FC02-4E26-A6E1-06E1976420EF}"/>
              </a:ext>
            </a:extLst>
          </p:cNvPr>
          <p:cNvSpPr>
            <a:spLocks noGrp="1"/>
          </p:cNvSpPr>
          <p:nvPr>
            <p:ph idx="1"/>
          </p:nvPr>
        </p:nvSpPr>
        <p:spPr/>
        <p:txBody>
          <a:bodyPr/>
          <a:lstStyle/>
          <a:p>
            <a:endParaRPr lang="sk-SK" dirty="0"/>
          </a:p>
        </p:txBody>
      </p:sp>
      <p:cxnSp>
        <p:nvCxnSpPr>
          <p:cNvPr id="6" name="Straight Arrow Connector 5">
            <a:extLst>
              <a:ext uri="{FF2B5EF4-FFF2-40B4-BE49-F238E27FC236}">
                <a16:creationId xmlns:a16="http://schemas.microsoft.com/office/drawing/2014/main" id="{D7906589-3E7B-4D06-BAB9-A41FF2B54199}"/>
              </a:ext>
            </a:extLst>
          </p:cNvPr>
          <p:cNvCxnSpPr/>
          <p:nvPr/>
        </p:nvCxnSpPr>
        <p:spPr>
          <a:xfrm flipH="1" flipV="1">
            <a:off x="2144684" y="1371600"/>
            <a:ext cx="1919315" cy="997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CF74FD2-7943-4FA2-A235-EE1605A5ECEC}"/>
              </a:ext>
            </a:extLst>
          </p:cNvPr>
          <p:cNvSpPr txBox="1"/>
          <p:nvPr/>
        </p:nvSpPr>
        <p:spPr>
          <a:xfrm>
            <a:off x="4063999" y="2100116"/>
            <a:ext cx="3117272" cy="1200329"/>
          </a:xfrm>
          <a:prstGeom prst="rect">
            <a:avLst/>
          </a:prstGeom>
          <a:noFill/>
        </p:spPr>
        <p:txBody>
          <a:bodyPr wrap="square" rtlCol="0">
            <a:spAutoFit/>
          </a:bodyPr>
          <a:lstStyle/>
          <a:p>
            <a:r>
              <a:rPr lang="sk-SK" dirty="0"/>
              <a:t>Klikneme na toto tlačítko na vytvorenie sekcie. Rovnako to aplikujeme aj na druhý kus kódu</a:t>
            </a:r>
          </a:p>
        </p:txBody>
      </p:sp>
    </p:spTree>
    <p:extLst>
      <p:ext uri="{BB962C8B-B14F-4D97-AF65-F5344CB8AC3E}">
        <p14:creationId xmlns:p14="http://schemas.microsoft.com/office/powerpoint/2010/main" val="3075291513"/>
      </p:ext>
    </p:extLst>
  </p:cSld>
  <p:clrMapOvr>
    <a:masterClrMapping/>
  </p:clrMapOvr>
</p:sld>
</file>

<file path=ppt/theme/theme1.xml><?xml version="1.0" encoding="utf-8"?>
<a:theme xmlns:a="http://schemas.openxmlformats.org/drawingml/2006/main" name="Retrospektíva">
  <a:themeElements>
    <a:clrScheme name="Vlastné 2">
      <a:dk1>
        <a:sysClr val="windowText" lastClr="000000"/>
      </a:dk1>
      <a:lt1>
        <a:sysClr val="window" lastClr="FFFFFF"/>
      </a:lt1>
      <a:dk2>
        <a:srgbClr val="335B74"/>
      </a:dk2>
      <a:lt2>
        <a:srgbClr val="DFE3E5"/>
      </a:lt2>
      <a:accent1>
        <a:srgbClr val="2683C6"/>
      </a:accent1>
      <a:accent2>
        <a:srgbClr val="2683C6"/>
      </a:accent2>
      <a:accent3>
        <a:srgbClr val="2683C6"/>
      </a:accent3>
      <a:accent4>
        <a:srgbClr val="42BA97"/>
      </a:accent4>
      <a:accent5>
        <a:srgbClr val="3E8853"/>
      </a:accent5>
      <a:accent6>
        <a:srgbClr val="62A39F"/>
      </a:accent6>
      <a:hlink>
        <a:srgbClr val="6EAC1C"/>
      </a:hlink>
      <a:folHlink>
        <a:srgbClr val="B26B02"/>
      </a:folHlink>
    </a:clrScheme>
    <a:fontScheme name="Retrospektí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2237</Words>
  <Application>Microsoft Office PowerPoint</Application>
  <PresentationFormat>On-screen Show (4:3)</PresentationFormat>
  <Paragraphs>334</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Retrospektíva</vt:lpstr>
      <vt:lpstr>Matlab a Simulink pre dynamické systémy</vt:lpstr>
      <vt:lpstr>Rýchle opakovanie základov</vt:lpstr>
      <vt:lpstr>Užívateľské prostredie MATLABu</vt:lpstr>
      <vt:lpstr>Command Window, Workspace</vt:lpstr>
      <vt:lpstr>Current Folder</vt:lpstr>
      <vt:lpstr>Vytvorenie scriptu</vt:lpstr>
      <vt:lpstr>Script - príklad</vt:lpstr>
      <vt:lpstr>Spúšťanie po sekciách</vt:lpstr>
      <vt:lpstr>Spúšťanie po sekciách</vt:lpstr>
      <vt:lpstr>Spúšťanie po sekciách</vt:lpstr>
      <vt:lpstr>Skalár, vektor, matica</vt:lpstr>
      <vt:lpstr>Príklad: skalár, vektor, matica</vt:lpstr>
      <vt:lpstr>Príklad: skalár, vektor, matica</vt:lpstr>
      <vt:lpstr>Príklad: skalár, vektor, matica</vt:lpstr>
      <vt:lpstr>Príklad: skalár, vektor, matica</vt:lpstr>
      <vt:lpstr>Príklad: skalár, vektor, matica</vt:lpstr>
      <vt:lpstr>Funkcie pre manipuláciu s maticami</vt:lpstr>
      <vt:lpstr>Riešenie systému lineárnych rovníc</vt:lpstr>
      <vt:lpstr>Komplexné čísla</vt:lpstr>
      <vt:lpstr>Funkcie</vt:lpstr>
      <vt:lpstr>Funkcia- príklad</vt:lpstr>
      <vt:lpstr>Funkcia- čo treba o nej vedieť</vt:lpstr>
      <vt:lpstr>Polynóm</vt:lpstr>
      <vt:lpstr>Polynóm- funkcia polyval</vt:lpstr>
      <vt:lpstr>Polynóm- funkcia poly</vt:lpstr>
      <vt:lpstr>MATLAB funkcie pre prácu s polynómami</vt:lpstr>
      <vt:lpstr>2D grafy</vt:lpstr>
      <vt:lpstr>2D grafy</vt:lpstr>
      <vt:lpstr>2D grafy</vt:lpstr>
      <vt:lpstr>2D grafy</vt:lpstr>
      <vt:lpstr>2D grafy</vt:lpstr>
      <vt:lpstr>2D grafy</vt:lpstr>
      <vt:lpstr>2D grafy - subplot</vt:lpstr>
      <vt:lpstr>Export obrázku do Word</vt:lpstr>
      <vt:lpstr>Export obrázku do Wordu</vt:lpstr>
      <vt:lpstr>Simulink</vt:lpstr>
      <vt:lpstr>Simulink</vt:lpstr>
      <vt:lpstr>Simulink</vt:lpstr>
      <vt:lpstr>Simulink</vt:lpstr>
      <vt:lpstr>Simulink </vt:lpstr>
      <vt:lpstr>Simulink</vt:lpstr>
      <vt:lpstr>Simulink</vt:lpstr>
      <vt:lpstr>Simulink</vt:lpstr>
      <vt:lpstr>Simulink</vt:lpstr>
      <vt:lpstr>Simulink</vt:lpstr>
      <vt:lpstr>Simulink</vt:lpstr>
      <vt:lpstr>Simulink</vt:lpstr>
      <vt:lpstr>Simulink</vt:lpstr>
      <vt:lpstr>Simulink</vt:lpstr>
      <vt:lpstr>Simulink</vt:lpstr>
      <vt:lpstr>Simulink – príklad</vt:lpstr>
      <vt:lpstr>Simulink- príklad</vt:lpstr>
      <vt:lpstr>Simulink- príklad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Dominik Dano</dc:creator>
  <cp:lastModifiedBy>Dominik Dano</cp:lastModifiedBy>
  <cp:revision>36</cp:revision>
  <dcterms:created xsi:type="dcterms:W3CDTF">2019-04-19T14:18:55Z</dcterms:created>
  <dcterms:modified xsi:type="dcterms:W3CDTF">2019-05-29T10:16:30Z</dcterms:modified>
</cp:coreProperties>
</file>