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63" r:id="rId2"/>
    <p:sldId id="286" r:id="rId3"/>
    <p:sldId id="327" r:id="rId4"/>
    <p:sldId id="345" r:id="rId5"/>
    <p:sldId id="287" r:id="rId6"/>
    <p:sldId id="346" r:id="rId7"/>
    <p:sldId id="370" r:id="rId8"/>
    <p:sldId id="347" r:id="rId9"/>
    <p:sldId id="378" r:id="rId10"/>
    <p:sldId id="352" r:id="rId11"/>
    <p:sldId id="367" r:id="rId12"/>
    <p:sldId id="361" r:id="rId13"/>
    <p:sldId id="381" r:id="rId14"/>
    <p:sldId id="382" r:id="rId15"/>
    <p:sldId id="368" r:id="rId16"/>
    <p:sldId id="384" r:id="rId17"/>
    <p:sldId id="383" r:id="rId18"/>
    <p:sldId id="385" r:id="rId19"/>
    <p:sldId id="369" r:id="rId20"/>
    <p:sldId id="386" r:id="rId21"/>
    <p:sldId id="387" r:id="rId22"/>
    <p:sldId id="371" r:id="rId23"/>
    <p:sldId id="388" r:id="rId24"/>
    <p:sldId id="389" r:id="rId25"/>
    <p:sldId id="372" r:id="rId26"/>
    <p:sldId id="373" r:id="rId27"/>
    <p:sldId id="281" r:id="rId28"/>
    <p:sldId id="355" r:id="rId29"/>
    <p:sldId id="356" r:id="rId30"/>
    <p:sldId id="359" r:id="rId31"/>
    <p:sldId id="357" r:id="rId32"/>
    <p:sldId id="358" r:id="rId33"/>
    <p:sldId id="360" r:id="rId34"/>
    <p:sldId id="288" r:id="rId35"/>
    <p:sldId id="374" r:id="rId36"/>
    <p:sldId id="376" r:id="rId37"/>
    <p:sldId id="375" r:id="rId38"/>
    <p:sldId id="377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in Dodek" initials="MD" lastIdx="1" clrIdx="0">
    <p:extLst>
      <p:ext uri="{19B8F6BF-5375-455C-9EA6-DF929625EA0E}">
        <p15:presenceInfo xmlns:p15="http://schemas.microsoft.com/office/powerpoint/2012/main" userId="Martin Dodek" providerId="None"/>
      </p:ext>
    </p:extLst>
  </p:cmAuthor>
  <p:cmAuthor id="2" name="Používateľ systému Windows" initials="PsW" lastIdx="26" clrIdx="1">
    <p:extLst>
      <p:ext uri="{19B8F6BF-5375-455C-9EA6-DF929625EA0E}">
        <p15:presenceInfo xmlns:p15="http://schemas.microsoft.com/office/powerpoint/2012/main" userId="Používateľ systému Windows" providerId="None"/>
      </p:ext>
    </p:extLst>
  </p:cmAuthor>
  <p:cmAuthor id="3" name="jakub" initials="j" lastIdx="3" clrIdx="2">
    <p:extLst>
      <p:ext uri="{19B8F6BF-5375-455C-9EA6-DF929625EA0E}">
        <p15:presenceInfo xmlns:p15="http://schemas.microsoft.com/office/powerpoint/2012/main" userId="73ac64da2651ce9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5C99"/>
    <a:srgbClr val="0039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>
        <p:scale>
          <a:sx n="100" d="100"/>
          <a:sy n="100" d="100"/>
        </p:scale>
        <p:origin x="1314" y="6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6-08T16:31:34.336" idx="6">
    <p:pos x="146" y="146"/>
    <p:text>Ďalej zdôrazni význam používania logaritmov ... čo sa stane ak frekvenčnú charakteristiku (prveho radu) zlogaritmuješ. Vznik zlomových bodov a prečo bude amplitúdoá charakteristika môcť byť asymtoticky nahradená priamkami - príkald (-20db/dek)</p:text>
    <p:extLst>
      <p:ext uri="{C676402C-5697-4E1C-873F-D02D1690AC5C}">
        <p15:threadingInfo xmlns:p15="http://schemas.microsoft.com/office/powerpoint/2012/main" timeZoneBias="-120"/>
      </p:ext>
    </p:extLst>
  </p:cm>
  <p:cm authorId="3" dt="2019-06-09T12:08:30.434" idx="1">
    <p:pos x="146" y="282"/>
    <p:text>Toto nemam paru</p:text>
    <p:extLst>
      <p:ext uri="{C676402C-5697-4E1C-873F-D02D1690AC5C}">
        <p15:threadingInfo xmlns:p15="http://schemas.microsoft.com/office/powerpoint/2012/main" timeZoneBias="-120">
          <p15:parentCm authorId="2" idx="6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6-08T16:53:07.359" idx="15">
    <p:pos x="3544" y="675"/>
    <p:text>Napíš tú prenosovku rozloženú na korene.. nech je videiť že má kladné</p:text>
    <p:extLst>
      <p:ext uri="{C676402C-5697-4E1C-873F-D02D1690AC5C}">
        <p15:threadingInfo xmlns:p15="http://schemas.microsoft.com/office/powerpoint/2012/main" timeZoneBias="-120"/>
      </p:ext>
    </p:extLst>
  </p:cm>
  <p:cm authorId="3" dt="2019-06-09T22:55:36.553" idx="2">
    <p:pos x="3544" y="811"/>
    <p:text>stabilita bude inde, chcel som len znazornit ako vyzera takato nejaka prenosovke</p:text>
    <p:extLst>
      <p:ext uri="{C676402C-5697-4E1C-873F-D02D1690AC5C}">
        <p15:threadingInfo xmlns:p15="http://schemas.microsoft.com/office/powerpoint/2012/main" timeZoneBias="-120">
          <p15:parentCm authorId="2" idx="15"/>
        </p15:threadingInfo>
      </p:ext>
    </p:extLst>
  </p:cm>
  <p:cm authorId="3" dt="2019-06-09T22:56:00.153" idx="3">
    <p:pos x="3544" y="947"/>
    <p:text>nechem do toho jednoducho zachadzat, v tomto momente to len preletiet</p:text>
    <p:extLst>
      <p:ext uri="{C676402C-5697-4E1C-873F-D02D1690AC5C}">
        <p15:threadingInfo xmlns:p15="http://schemas.microsoft.com/office/powerpoint/2012/main" timeZoneBias="-120">
          <p15:parentCm authorId="2" idx="15"/>
        </p15:threadingInfo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22960" y="1078568"/>
            <a:ext cx="7543800" cy="3388051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3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err="1"/>
              <a:t>Obsah</a:t>
            </a:r>
            <a:r>
              <a:rPr lang="en-US" dirty="0"/>
              <a:t> </a:t>
            </a:r>
            <a:r>
              <a:rPr lang="en-US" dirty="0" err="1"/>
              <a:t>prednasky</a:t>
            </a:r>
            <a:r>
              <a:rPr lang="en-US" dirty="0"/>
              <a:t> 1</a:t>
            </a:r>
            <a:br>
              <a:rPr lang="en-US" dirty="0"/>
            </a:br>
            <a:r>
              <a:rPr lang="en-US" dirty="0" err="1"/>
              <a:t>Obsah</a:t>
            </a:r>
            <a:r>
              <a:rPr lang="en-US" dirty="0"/>
              <a:t> </a:t>
            </a:r>
            <a:r>
              <a:rPr lang="en-US" dirty="0" err="1"/>
              <a:t>prednasky</a:t>
            </a:r>
            <a:r>
              <a:rPr lang="en-US" dirty="0"/>
              <a:t> 2</a:t>
            </a:r>
            <a:br>
              <a:rPr lang="en-US" dirty="0"/>
            </a:br>
            <a:r>
              <a:rPr lang="en-US" dirty="0" err="1"/>
              <a:t>Obsah</a:t>
            </a:r>
            <a:r>
              <a:rPr lang="en-US" dirty="0"/>
              <a:t> 3…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22960" y="4715793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err="1"/>
              <a:t>Nazov</a:t>
            </a:r>
            <a:r>
              <a:rPr lang="en-US" dirty="0"/>
              <a:t> </a:t>
            </a:r>
            <a:r>
              <a:rPr lang="en-US" dirty="0" err="1"/>
              <a:t>predmetu</a:t>
            </a:r>
            <a:endParaRPr lang="en-US" dirty="0"/>
          </a:p>
          <a:p>
            <a:r>
              <a:rPr lang="en-US" dirty="0"/>
              <a:t>Meno </a:t>
            </a:r>
            <a:r>
              <a:rPr lang="en-US" dirty="0" err="1"/>
              <a:t>prednasajuceho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9.6.2019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867501" y="4595321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ok 10">
            <a:extLst>
              <a:ext uri="{FF2B5EF4-FFF2-40B4-BE49-F238E27FC236}">
                <a16:creationId xmlns:a16="http://schemas.microsoft.com/office/drawing/2014/main" id="{D575F8E8-6CC8-49FD-8010-88908C002C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86" y="214894"/>
            <a:ext cx="1707028" cy="863675"/>
          </a:xfrm>
          <a:prstGeom prst="rect">
            <a:avLst/>
          </a:prstGeom>
        </p:spPr>
      </p:pic>
      <p:pic>
        <p:nvPicPr>
          <p:cNvPr id="13" name="Obrázok 12">
            <a:extLst>
              <a:ext uri="{FF2B5EF4-FFF2-40B4-BE49-F238E27FC236}">
                <a16:creationId xmlns:a16="http://schemas.microsoft.com/office/drawing/2014/main" id="{E0A78DBF-D0B2-42A5-9F1D-0CAC637C7D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8" r="34625"/>
          <a:stretch/>
        </p:blipFill>
        <p:spPr>
          <a:xfrm>
            <a:off x="6783353" y="6615"/>
            <a:ext cx="2268000" cy="128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71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8128001" cy="885825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9.6.2019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29500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9.6.2019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924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88904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092200"/>
            <a:ext cx="4183380" cy="4776894"/>
          </a:xfrm>
        </p:spPr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092200"/>
            <a:ext cx="4183380" cy="4776895"/>
          </a:xfrm>
        </p:spPr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9.6.2019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3969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88906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109770"/>
            <a:ext cx="419100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dirty="0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1976019"/>
            <a:ext cx="4145280" cy="3893075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114322"/>
            <a:ext cx="419100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dirty="0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76019"/>
            <a:ext cx="4191000" cy="3893075"/>
          </a:xfrm>
        </p:spPr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9.6.2019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47560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9.6.2019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76918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9.6.2019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08685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B1F4BD78-2EC2-485B-A16B-A2D870866C74}" type="datetimeFigureOut">
              <a:rPr lang="sk-SK" smtClean="0"/>
              <a:t>9.6.2019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14807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9.6.2019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054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-1469"/>
            <a:ext cx="9144000" cy="92437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-1" y="922907"/>
            <a:ext cx="9144001" cy="65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1" y="0"/>
            <a:ext cx="9039225" cy="8858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Tema</a:t>
            </a:r>
            <a:r>
              <a:rPr lang="en-US" dirty="0"/>
              <a:t> </a:t>
            </a:r>
            <a:r>
              <a:rPr lang="en-US" dirty="0" err="1"/>
              <a:t>sekcie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3699" y="1040446"/>
            <a:ext cx="8356599" cy="51952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1F4BD78-2EC2-485B-A16B-A2D870866C74}" type="datetimeFigureOut">
              <a:rPr lang="sk-SK" smtClean="0"/>
              <a:t>9.6.2019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42573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emf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1.png"/><Relationship Id="rId4" Type="http://schemas.openxmlformats.org/officeDocument/2006/relationships/image" Target="../media/image25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7" Type="http://schemas.openxmlformats.org/officeDocument/2006/relationships/image" Target="../media/image30.png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9.emf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32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emf"/><Relationship Id="rId5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29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C9FEECD-5BD9-4CA4-ACC1-DA9C1EDD9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100" y="1090760"/>
            <a:ext cx="7543800" cy="3388051"/>
          </a:xfrm>
        </p:spPr>
        <p:txBody>
          <a:bodyPr/>
          <a:lstStyle/>
          <a:p>
            <a:br>
              <a:rPr lang="sk-SK" dirty="0"/>
            </a:br>
            <a:r>
              <a:rPr lang="sk-SK" dirty="0"/>
              <a:t>Charakteristiky systémov</a:t>
            </a:r>
            <a:br>
              <a:rPr lang="sk-SK" dirty="0"/>
            </a:br>
            <a:r>
              <a:rPr lang="sk-SK" dirty="0"/>
              <a:t>Frekvenčné charakteristiky systémov</a:t>
            </a:r>
            <a:br>
              <a:rPr lang="sk-SK" dirty="0"/>
            </a:br>
            <a:r>
              <a:rPr lang="sk-SK" dirty="0"/>
              <a:t>Póly, nuly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13B57F5-B394-40F1-BEAB-F5B71B2FE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960" y="4715792"/>
            <a:ext cx="7543800" cy="1456407"/>
          </a:xfrm>
        </p:spPr>
        <p:txBody>
          <a:bodyPr/>
          <a:lstStyle/>
          <a:p>
            <a:r>
              <a:rPr lang="sk-SK" dirty="0"/>
              <a:t>Úvod do kybernetiky</a:t>
            </a:r>
          </a:p>
          <a:p>
            <a:r>
              <a:rPr lang="sk-SK" cap="none" dirty="0"/>
              <a:t>prof. Ing. Ján Murgaš, PhD.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58199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4000" dirty="0"/>
              <a:t>Charakteristiky systémov</a:t>
            </a:r>
            <a:br>
              <a:rPr lang="en-US" dirty="0"/>
            </a:br>
            <a:r>
              <a:rPr lang="sk-SK" sz="2700" dirty="0"/>
              <a:t>Prevodová </a:t>
            </a:r>
            <a:r>
              <a:rPr lang="sk-SK" sz="2700" dirty="0" err="1"/>
              <a:t>charakteristik</a:t>
            </a:r>
            <a:r>
              <a:rPr lang="en-US" sz="2700" dirty="0"/>
              <a:t>a</a:t>
            </a:r>
            <a:r>
              <a:rPr lang="sk-SK" sz="2700" dirty="0"/>
              <a:t> lineárneho systému - simulácia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dĺžnik 8">
                <a:extLst>
                  <a:ext uri="{FF2B5EF4-FFF2-40B4-BE49-F238E27FC236}">
                    <a16:creationId xmlns:a16="http://schemas.microsoft.com/office/drawing/2014/main" id="{EDD33CF9-5C03-4868-97EB-2139F2CE2F88}"/>
                  </a:ext>
                </a:extLst>
              </p:cNvPr>
              <p:cNvSpPr/>
              <p:nvPr/>
            </p:nvSpPr>
            <p:spPr>
              <a:xfrm>
                <a:off x="3279222" y="1531179"/>
                <a:ext cx="2266774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sk-SK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Obdĺžnik 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DD33CF9-5C03-4868-97EB-2139F2CE2F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9222" y="1531179"/>
                <a:ext cx="2266774" cy="61734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Obrázok 2">
            <a:extLst>
              <a:ext uri="{FF2B5EF4-FFF2-40B4-BE49-F238E27FC236}">
                <a16:creationId xmlns:a16="http://schemas.microsoft.com/office/drawing/2014/main" id="{8FB504A8-97E4-4875-A280-87186DCDB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2609" y="2355706"/>
            <a:ext cx="4874976" cy="3655497"/>
          </a:xfrm>
          <a:prstGeom prst="rect">
            <a:avLst/>
          </a:prstGeom>
        </p:spPr>
      </p:pic>
      <p:pic>
        <p:nvPicPr>
          <p:cNvPr id="4" name="Obrázok 3">
            <a:extLst>
              <a:ext uri="{FF2B5EF4-FFF2-40B4-BE49-F238E27FC236}">
                <a16:creationId xmlns:a16="http://schemas.microsoft.com/office/drawing/2014/main" id="{7DF67ADA-5C39-4E92-8EFF-D2E9CEA49A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4525" y="2355706"/>
            <a:ext cx="4874976" cy="365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693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1D05B0F-4EBC-4E4E-9688-018873A29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err="1"/>
              <a:t>Frekven</a:t>
            </a:r>
            <a:r>
              <a:rPr lang="sk-SK" sz="4000" dirty="0" err="1"/>
              <a:t>čné</a:t>
            </a:r>
            <a:r>
              <a:rPr lang="sk-SK" sz="4000" dirty="0"/>
              <a:t> charakteristiky systémov </a:t>
            </a:r>
            <a:br>
              <a:rPr lang="en-US" dirty="0"/>
            </a:b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ástupný objekt pre obsah 3">
                <a:extLst>
                  <a:ext uri="{FF2B5EF4-FFF2-40B4-BE49-F238E27FC236}">
                    <a16:creationId xmlns:a16="http://schemas.microsoft.com/office/drawing/2014/main" id="{42A627E0-AA83-4D1E-A399-C5CB28B554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8565743" cy="5665154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sk-SK" dirty="0"/>
                  <a:t>Pomer </a:t>
                </a:r>
                <a:r>
                  <a:rPr lang="sk-SK" dirty="0" err="1"/>
                  <a:t>Fourierovho</a:t>
                </a:r>
                <a:r>
                  <a:rPr lang="sk-SK" dirty="0"/>
                  <a:t> obrazu výstupu systému k </a:t>
                </a:r>
                <a:r>
                  <a:rPr lang="sk-SK" dirty="0" err="1"/>
                  <a:t>Fourierovmu</a:t>
                </a:r>
                <a:r>
                  <a:rPr lang="sk-SK" dirty="0"/>
                  <a:t> obrazu vstupu systému pri nulových počiatočných podmienkach. </a:t>
                </a:r>
              </a:p>
              <a:p>
                <a:pPr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sk-SK" dirty="0"/>
                  <a:t> Je to reakcia </a:t>
                </a:r>
                <a:r>
                  <a:rPr lang="sk-SK" b="1" dirty="0"/>
                  <a:t>otvoreného regulačného obvodu</a:t>
                </a:r>
                <a:r>
                  <a:rPr lang="sk-SK" dirty="0"/>
                  <a:t> (nie so spätnou väzbou!) na vstupný harmonický signál s určitou </a:t>
                </a:r>
                <a:r>
                  <a:rPr lang="sk-SK" b="1" dirty="0"/>
                  <a:t>frekvenciou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sk-SK" dirty="0"/>
                  <a:t> a </a:t>
                </a:r>
                <a:r>
                  <a:rPr lang="sk-SK" b="1" dirty="0"/>
                  <a:t>jednotkovou</a:t>
                </a:r>
                <a:r>
                  <a:rPr lang="sk-SK" dirty="0"/>
                  <a:t> </a:t>
                </a:r>
                <a:r>
                  <a:rPr lang="sk-SK" b="1" dirty="0"/>
                  <a:t>amplitúdou</a:t>
                </a:r>
                <a:r>
                  <a:rPr lang="en-US" b="1" dirty="0"/>
                  <a:t> A</a:t>
                </a:r>
                <a:endParaRPr lang="sk-SK" b="1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err="1"/>
                  <a:t>Fourierov</a:t>
                </a:r>
                <a:r>
                  <a:rPr lang="sk-SK" dirty="0"/>
                  <a:t> obraz je špeciálny prípad </a:t>
                </a:r>
                <a:r>
                  <a:rPr lang="sk-SK" dirty="0" err="1"/>
                  <a:t>Laplaceovho</a:t>
                </a:r>
                <a:r>
                  <a:rPr lang="sk-SK" dirty="0"/>
                  <a:t> obrazu pre čisto periodické signály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Komplexná premenná </a:t>
                </a:r>
                <a:r>
                  <a:rPr lang="sk-SK" i="1" dirty="0"/>
                  <a:t>s </a:t>
                </a:r>
                <a:r>
                  <a:rPr lang="sk-SK" dirty="0"/>
                  <a:t>tak stráca svoju reálnu zložku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endParaRPr lang="sk-SK" i="1" dirty="0"/>
              </a:p>
              <a:p>
                <a:pPr algn="ctr"/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sk-SK" dirty="0"/>
              </a:p>
              <a:p>
                <a:pPr algn="ctr"/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𝑅𝑒</m:t>
                    </m:r>
                    <m:d>
                      <m:dPr>
                        <m:begChr m:val="{"/>
                        <m:endChr m:val="}"/>
                        <m:ctrlP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sk-SK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</m:e>
                    </m:d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 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𝐼𝑚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endParaRPr lang="sk-SK" b="1" dirty="0"/>
              </a:p>
              <a:p>
                <a:pPr algn="ctr"/>
                <a:endParaRPr lang="sk-SK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n-US" b="1" dirty="0" err="1"/>
                  <a:t>Amplit</a:t>
                </a:r>
                <a:r>
                  <a:rPr lang="sk-SK" b="1" dirty="0" err="1"/>
                  <a:t>úda</a:t>
                </a:r>
                <a:r>
                  <a:rPr lang="sk-SK" b="1" dirty="0"/>
                  <a:t> </a:t>
                </a:r>
                <a:r>
                  <a:rPr lang="sk-SK" dirty="0"/>
                  <a:t>výstupu</a:t>
                </a:r>
                <a:r>
                  <a:rPr lang="sk-SK" b="1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𝑅𝑒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sk-S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sk-SK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𝐼𝑚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sk-S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sk-SK" b="1" dirty="0"/>
                  <a:t>Fázový posun </a:t>
                </a:r>
                <a:r>
                  <a:rPr lang="sk-SK" dirty="0"/>
                  <a:t>výstupu voči vstupu: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arctan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k-S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𝐼𝑚</m:t>
                                  </m:r>
                                  <m:r>
                                    <a:rPr lang="sk-S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{</m:t>
                                  </m:r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sk-SK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d>
                                  <m:r>
                                    <a:rPr lang="sk-S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}</m:t>
                                  </m:r>
                                </m:num>
                                <m:den>
                                  <m:r>
                                    <a:rPr lang="sk-S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𝑅𝑒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sk-SK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  <m:d>
                                        <m:dPr>
                                          <m:ctrlPr>
                                            <a:rPr lang="sk-SK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sk-SK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sk-SK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</m:d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func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" name="Zástupný objekt pre obsah 3">
                <a:extLst>
                  <a:ext uri="{FF2B5EF4-FFF2-40B4-BE49-F238E27FC236}">
                    <a16:creationId xmlns:a16="http://schemas.microsoft.com/office/drawing/2014/main" id="{42A627E0-AA83-4D1E-A399-C5CB28B554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8565743" cy="5665154"/>
              </a:xfrm>
              <a:blipFill>
                <a:blip r:embed="rId2"/>
                <a:stretch>
                  <a:fillRect l="-1352" t="-323" r="-128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Obrázok 10">
            <a:extLst>
              <a:ext uri="{FF2B5EF4-FFF2-40B4-BE49-F238E27FC236}">
                <a16:creationId xmlns:a16="http://schemas.microsoft.com/office/drawing/2014/main" id="{579FF656-993B-4C0F-B840-5116B302A5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969" y="2302093"/>
            <a:ext cx="3024061" cy="61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27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ástupný objekt pre obsah 3">
            <a:extLst>
              <a:ext uri="{FF2B5EF4-FFF2-40B4-BE49-F238E27FC236}">
                <a16:creationId xmlns:a16="http://schemas.microsoft.com/office/drawing/2014/main" id="{AE2018FB-D875-48F3-9DD0-32D1DE9C38BA}"/>
              </a:ext>
            </a:extLst>
          </p:cNvPr>
          <p:cNvSpPr txBox="1">
            <a:spLocks/>
          </p:cNvSpPr>
          <p:nvPr/>
        </p:nvSpPr>
        <p:spPr>
          <a:xfrm>
            <a:off x="393699" y="1040446"/>
            <a:ext cx="8356599" cy="56651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Výstup zo systému bude mať po ustálení prechodových javov </a:t>
            </a:r>
            <a:r>
              <a:rPr lang="sk-SK" b="1" dirty="0"/>
              <a:t>sínusový priebeh rovnakej frekvencie ako vstup, odlišnej amplitúdy a bude fázovo posunutý.  </a:t>
            </a:r>
            <a:r>
              <a:rPr lang="sk-SK" dirty="0"/>
              <a:t>Práve závislosť výstupnej amplitúdy a fázy od frekvencie určuje frekvenčná charakteristika.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Pri lineárnych systémoch platí, že v spektre výstupného signálu sa môžu objaviť </a:t>
            </a:r>
            <a:r>
              <a:rPr lang="sk-SK" b="1" dirty="0"/>
              <a:t>iba frekvencie</a:t>
            </a:r>
            <a:r>
              <a:rPr lang="sk-SK" dirty="0"/>
              <a:t>, ktoré sa nachádzali vo vstupnom signáli. </a:t>
            </a:r>
            <a:r>
              <a:rPr lang="sk-SK" b="1" dirty="0"/>
              <a:t>Systém môže zosilniť/zoslabiť iba existujúce frekvencie.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b="1" dirty="0"/>
              <a:t> </a:t>
            </a:r>
            <a:r>
              <a:rPr lang="sk-SK" dirty="0"/>
              <a:t>Každý reálny dynamický systém funguje ako </a:t>
            </a:r>
            <a:r>
              <a:rPr lang="sk-SK" b="1" dirty="0" err="1"/>
              <a:t>dolnopriepustný</a:t>
            </a:r>
            <a:r>
              <a:rPr lang="sk-SK" dirty="0"/>
              <a:t> </a:t>
            </a:r>
            <a:r>
              <a:rPr lang="sk-SK" b="1" dirty="0"/>
              <a:t>filter </a:t>
            </a:r>
            <a:r>
              <a:rPr lang="sk-SK" dirty="0"/>
              <a:t>– vyššie frekvencie tlmí, nižšie prepúšťa bez výraznej zmeny</a:t>
            </a:r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1D05B0F-4EBC-4E4E-9688-018873A29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err="1"/>
              <a:t>Frekven</a:t>
            </a:r>
            <a:r>
              <a:rPr lang="sk-SK" sz="4000" dirty="0" err="1"/>
              <a:t>čné</a:t>
            </a:r>
            <a:r>
              <a:rPr lang="sk-SK" sz="4000" dirty="0"/>
              <a:t> charakteristiky systémov </a:t>
            </a:r>
            <a:br>
              <a:rPr lang="en-US" dirty="0"/>
            </a:b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dĺžnik 10">
                <a:extLst>
                  <a:ext uri="{FF2B5EF4-FFF2-40B4-BE49-F238E27FC236}">
                    <a16:creationId xmlns:a16="http://schemas.microsoft.com/office/drawing/2014/main" id="{21A8FB1E-68C1-494A-8974-23DF1D1D1C93}"/>
                  </a:ext>
                </a:extLst>
              </p:cNvPr>
              <p:cNvSpPr/>
              <p:nvPr/>
            </p:nvSpPr>
            <p:spPr>
              <a:xfrm>
                <a:off x="393699" y="4342870"/>
                <a:ext cx="2510829" cy="19878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sk-SK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sk-SK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sk-SK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=10 </m:t>
                    </m:r>
                  </m:oMath>
                </a14:m>
                <a:r>
                  <a:rPr lang="sk-SK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rad/s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A = 1</a:t>
                </a:r>
                <a:endParaRPr lang="sk-SK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endParaRPr lang="sk-SK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Obdĺžnik 10">
                <a:extLst>
                  <a:ext uri="{FF2B5EF4-FFF2-40B4-BE49-F238E27FC236}">
                    <a16:creationId xmlns:a16="http://schemas.microsoft.com/office/drawing/2014/main" id="{21A8FB1E-68C1-494A-8974-23DF1D1D1C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99" y="4342870"/>
                <a:ext cx="2510829" cy="1987852"/>
              </a:xfrm>
              <a:prstGeom prst="rect">
                <a:avLst/>
              </a:prstGeom>
              <a:blipFill>
                <a:blip r:embed="rId3"/>
                <a:stretch>
                  <a:fillRect l="-219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ázok 3">
            <a:extLst>
              <a:ext uri="{FF2B5EF4-FFF2-40B4-BE49-F238E27FC236}">
                <a16:creationId xmlns:a16="http://schemas.microsoft.com/office/drawing/2014/main" id="{D65B7142-5025-41EF-8331-76853E6F173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12" t="-398" r="7528" b="398"/>
          <a:stretch/>
        </p:blipFill>
        <p:spPr>
          <a:xfrm>
            <a:off x="2495053" y="3989600"/>
            <a:ext cx="6433793" cy="2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676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ástupný objekt pre obsah 3">
            <a:extLst>
              <a:ext uri="{FF2B5EF4-FFF2-40B4-BE49-F238E27FC236}">
                <a16:creationId xmlns:a16="http://schemas.microsoft.com/office/drawing/2014/main" id="{AE2018FB-D875-48F3-9DD0-32D1DE9C38BA}"/>
              </a:ext>
            </a:extLst>
          </p:cNvPr>
          <p:cNvSpPr txBox="1">
            <a:spLocks/>
          </p:cNvSpPr>
          <p:nvPr/>
        </p:nvSpPr>
        <p:spPr>
          <a:xfrm>
            <a:off x="393699" y="1040446"/>
            <a:ext cx="8356599" cy="56651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Anal</a:t>
            </a:r>
            <a:r>
              <a:rPr lang="sk-SK" sz="1800" dirty="0" err="1"/>
              <a:t>ýzu</a:t>
            </a:r>
            <a:r>
              <a:rPr lang="sk-SK" sz="1800" dirty="0"/>
              <a:t> frekvenčných vlastností signálu robíme až v momente keď je výstup ustálený. Prechodový dej nás nezaujíma.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1800" dirty="0"/>
              <a:t> Simulačne meriame frekvenčnú charakteristiku prenosovej funkcie:</a:t>
            </a:r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8D1688A2-E207-480A-876A-BA3F43A90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32" y="3068772"/>
            <a:ext cx="8412320" cy="3376633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E1D05B0F-4EBC-4E4E-9688-018873A29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err="1"/>
              <a:t>Frekven</a:t>
            </a:r>
            <a:r>
              <a:rPr lang="sk-SK" sz="4000" dirty="0" err="1"/>
              <a:t>čné</a:t>
            </a:r>
            <a:r>
              <a:rPr lang="sk-SK" sz="4000" dirty="0"/>
              <a:t> charakteristiky systémov </a:t>
            </a:r>
            <a:br>
              <a:rPr lang="sk-SK" sz="4000" dirty="0"/>
            </a:br>
            <a:r>
              <a:rPr lang="en-US" sz="2700" dirty="0"/>
              <a:t>Anal</a:t>
            </a:r>
            <a:r>
              <a:rPr lang="sk-SK" sz="2700" dirty="0" err="1"/>
              <a:t>ýza</a:t>
            </a:r>
            <a:r>
              <a:rPr lang="sk-SK" sz="2700" dirty="0"/>
              <a:t> frekvenčných vlastností signálu</a:t>
            </a:r>
            <a:br>
              <a:rPr lang="en-US" dirty="0"/>
            </a:br>
            <a:endParaRPr lang="sk-SK" dirty="0"/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737FED5F-2942-45B2-A6C9-2D6EB77E76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09" b="25185"/>
          <a:stretch/>
        </p:blipFill>
        <p:spPr>
          <a:xfrm>
            <a:off x="2728910" y="2179404"/>
            <a:ext cx="3686175" cy="629174"/>
          </a:xfrm>
        </p:spPr>
      </p:pic>
      <p:sp>
        <p:nvSpPr>
          <p:cNvPr id="9" name="Obdĺžnik 8">
            <a:extLst>
              <a:ext uri="{FF2B5EF4-FFF2-40B4-BE49-F238E27FC236}">
                <a16:creationId xmlns:a16="http://schemas.microsoft.com/office/drawing/2014/main" id="{04FE30C3-D0E7-4762-85A6-7E75359F646E}"/>
              </a:ext>
            </a:extLst>
          </p:cNvPr>
          <p:cNvSpPr/>
          <p:nvPr/>
        </p:nvSpPr>
        <p:spPr>
          <a:xfrm>
            <a:off x="7901498" y="5140001"/>
            <a:ext cx="453004" cy="71306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2E734BFF-485C-4975-897F-E562C11E982A}"/>
              </a:ext>
            </a:extLst>
          </p:cNvPr>
          <p:cNvSpPr txBox="1"/>
          <p:nvPr/>
        </p:nvSpPr>
        <p:spPr>
          <a:xfrm>
            <a:off x="8264027" y="5125245"/>
            <a:ext cx="1392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dirty="0">
                <a:solidFill>
                  <a:srgbClr val="FF0000"/>
                </a:solidFill>
              </a:rPr>
              <a:t>ustálenie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dĺžnik 9">
                <a:extLst>
                  <a:ext uri="{FF2B5EF4-FFF2-40B4-BE49-F238E27FC236}">
                    <a16:creationId xmlns:a16="http://schemas.microsoft.com/office/drawing/2014/main" id="{562B642B-4FA0-4D50-8AEE-4A00CB249CF5}"/>
                  </a:ext>
                </a:extLst>
              </p:cNvPr>
              <p:cNvSpPr/>
              <p:nvPr/>
            </p:nvSpPr>
            <p:spPr>
              <a:xfrm>
                <a:off x="595032" y="2060161"/>
                <a:ext cx="2510829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sk-SK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sk-SK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=10 </m:t>
                    </m:r>
                  </m:oMath>
                </a14:m>
                <a:r>
                  <a:rPr lang="sk-SK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rad/s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A = 1</a:t>
                </a:r>
                <a:endParaRPr lang="sk-SK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endParaRPr lang="sk-SK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Obdĺžnik 9">
                <a:extLst>
                  <a:ext uri="{FF2B5EF4-FFF2-40B4-BE49-F238E27FC236}">
                    <a16:creationId xmlns:a16="http://schemas.microsoft.com/office/drawing/2014/main" id="{562B642B-4FA0-4D50-8AEE-4A00CB249C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032" y="2060161"/>
                <a:ext cx="2510829" cy="1200329"/>
              </a:xfrm>
              <a:prstGeom prst="rect">
                <a:avLst/>
              </a:prstGeom>
              <a:blipFill>
                <a:blip r:embed="rId4"/>
                <a:stretch>
                  <a:fillRect l="-219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8951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E46A5B0-80F9-4ED4-87FE-0550AE74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err="1"/>
              <a:t>Frekven</a:t>
            </a:r>
            <a:r>
              <a:rPr lang="sk-SK" sz="4000" dirty="0" err="1"/>
              <a:t>čné</a:t>
            </a:r>
            <a:r>
              <a:rPr lang="sk-SK" sz="4000" dirty="0"/>
              <a:t> charakteristiky systémov </a:t>
            </a:r>
            <a:br>
              <a:rPr lang="sk-SK" sz="4800" dirty="0"/>
            </a:br>
            <a:r>
              <a:rPr lang="en-US" sz="2700" dirty="0"/>
              <a:t>Anal</a:t>
            </a:r>
            <a:r>
              <a:rPr lang="sk-SK" sz="2700" dirty="0" err="1"/>
              <a:t>ýza</a:t>
            </a:r>
            <a:r>
              <a:rPr lang="sk-SK" sz="2700" dirty="0"/>
              <a:t> frekvenčných vlastností signálu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A0FCEE72-56C6-46F5-AC8C-9873DA9F36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5"/>
                <a:ext cx="8356599" cy="6455729"/>
              </a:xfr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sk-SK" dirty="0"/>
                  <a:t>V prípade neznámych parametrov systému analyzujeme frekvenčné charakteristiky za pomoci experimentov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 </a:t>
                </a:r>
                <a:r>
                  <a:rPr lang="en-US" dirty="0"/>
                  <a:t>Pre </a:t>
                </a:r>
                <a:r>
                  <a:rPr lang="en-US" dirty="0" err="1"/>
                  <a:t>vstupn</a:t>
                </a:r>
                <a:r>
                  <a:rPr lang="sk-SK" dirty="0"/>
                  <a:t>ý a výstupný signál nájdeme vrcholy </a:t>
                </a:r>
                <a:r>
                  <a:rPr lang="en-US" dirty="0"/>
                  <a:t>sig</a:t>
                </a:r>
                <a:r>
                  <a:rPr lang="sk-SK" dirty="0" err="1"/>
                  <a:t>nálu</a:t>
                </a: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sk-SK" dirty="0"/>
                  <a:t>Určenie fázového posunu: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π</m:t>
                      </m:r>
                      <m: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sk-SK" b="0" dirty="0">
                  <a:ea typeface="Cambria Math" panose="02040503050406030204" pitchFamily="18" charset="0"/>
                </a:endParaRPr>
              </a:p>
              <a:p>
                <a:pPr/>
                <a:endParaRPr lang="en-US" b="0" dirty="0">
                  <a:ea typeface="Cambria Math" panose="020405030504060302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endParaRPr lang="sk-SK" dirty="0"/>
              </a:p>
            </p:txBody>
          </p:sp>
        </mc:Choice>
        <mc:Fallback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A0FCEE72-56C6-46F5-AC8C-9873DA9F36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5"/>
                <a:ext cx="8356599" cy="6455729"/>
              </a:xfrm>
              <a:blipFill>
                <a:blip r:embed="rId2"/>
                <a:stretch>
                  <a:fillRect l="-1752" t="-103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Obrázok 4">
            <a:extLst>
              <a:ext uri="{FF2B5EF4-FFF2-40B4-BE49-F238E27FC236}">
                <a16:creationId xmlns:a16="http://schemas.microsoft.com/office/drawing/2014/main" id="{02352EC1-C36A-45CB-AE4E-6829BA47A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3999" y="2699925"/>
            <a:ext cx="5443594" cy="40818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BlokTextu 5">
                <a:extLst>
                  <a:ext uri="{FF2B5EF4-FFF2-40B4-BE49-F238E27FC236}">
                    <a16:creationId xmlns:a16="http://schemas.microsoft.com/office/drawing/2014/main" id="{283DDF12-8F65-40B2-8260-0D7800C75ED9}"/>
                  </a:ext>
                </a:extLst>
              </p:cNvPr>
              <p:cNvSpPr txBox="1"/>
              <p:nvPr/>
            </p:nvSpPr>
            <p:spPr>
              <a:xfrm>
                <a:off x="655635" y="3152774"/>
                <a:ext cx="3800475" cy="2462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 – </a:t>
                </a:r>
                <a:r>
                  <a:rPr lang="sk-SK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perióda meraných signálov</a:t>
                </a:r>
              </a:p>
              <a:p>
                <a14:m>
                  <m:oMath xmlns:m="http://schemas.openxmlformats.org/officeDocument/2006/math">
                    <m:r>
                      <a:rPr lang="el-GR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m:t>∆</m:t>
                    </m:r>
                    <m:r>
                      <a:rPr 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m:t>𝑡</m:t>
                    </m:r>
                  </m:oMath>
                </a14:m>
                <a:r>
                  <a:rPr lang="sk-SK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– časový rozdiel medzi identifikovanými fázami</a:t>
                </a:r>
              </a:p>
              <a:p>
                <a:endParaRPr lang="sk-SK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sk-SK" dirty="0"/>
              </a:p>
            </p:txBody>
          </p:sp>
        </mc:Choice>
        <mc:Fallback>
          <p:sp>
            <p:nvSpPr>
              <p:cNvPr id="6" name="BlokTextu 5">
                <a:extLst>
                  <a:ext uri="{FF2B5EF4-FFF2-40B4-BE49-F238E27FC236}">
                    <a16:creationId xmlns:a16="http://schemas.microsoft.com/office/drawing/2014/main" id="{283DDF12-8F65-40B2-8260-0D7800C75E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35" y="3152774"/>
                <a:ext cx="3800475" cy="2462213"/>
              </a:xfrm>
              <a:prstGeom prst="rect">
                <a:avLst/>
              </a:prstGeom>
              <a:blipFill>
                <a:blip r:embed="rId4"/>
                <a:stretch>
                  <a:fillRect l="-1766" t="-123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BlokTextu 7">
                <a:extLst>
                  <a:ext uri="{FF2B5EF4-FFF2-40B4-BE49-F238E27FC236}">
                    <a16:creationId xmlns:a16="http://schemas.microsoft.com/office/drawing/2014/main" id="{514CAE50-8D91-43F3-8CA5-DD39B2EA7751}"/>
                  </a:ext>
                </a:extLst>
              </p:cNvPr>
              <p:cNvSpPr txBox="1"/>
              <p:nvPr/>
            </p:nvSpPr>
            <p:spPr>
              <a:xfrm>
                <a:off x="393699" y="4550863"/>
                <a:ext cx="4619625" cy="1823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accent1"/>
                  </a:buClr>
                </a:pPr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U</a:t>
                </a:r>
                <a:r>
                  <a:rPr lang="sk-SK" sz="20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žitočné</a:t>
                </a:r>
                <a:r>
                  <a:rPr lang="sk-SK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vzťahy: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𝑗𝑏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sup>
                      </m:sSup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𝑎𝑟𝑐𝑡𝑔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sk-SK" dirty="0"/>
              </a:p>
            </p:txBody>
          </p:sp>
        </mc:Choice>
        <mc:Fallback>
          <p:sp>
            <p:nvSpPr>
              <p:cNvPr id="8" name="BlokTextu 7">
                <a:extLst>
                  <a:ext uri="{FF2B5EF4-FFF2-40B4-BE49-F238E27FC236}">
                    <a16:creationId xmlns:a16="http://schemas.microsoft.com/office/drawing/2014/main" id="{514CAE50-8D91-43F3-8CA5-DD39B2EA7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99" y="4550863"/>
                <a:ext cx="4619625" cy="1823448"/>
              </a:xfrm>
              <a:prstGeom prst="rect">
                <a:avLst/>
              </a:prstGeom>
              <a:blipFill>
                <a:blip r:embed="rId5"/>
                <a:stretch>
                  <a:fillRect l="-1453" t="-200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BlokTextu 9">
                <a:extLst>
                  <a:ext uri="{FF2B5EF4-FFF2-40B4-BE49-F238E27FC236}">
                    <a16:creationId xmlns:a16="http://schemas.microsoft.com/office/drawing/2014/main" id="{BCC24969-DD6F-49E8-B95B-7E04B4EAAB6F}"/>
                  </a:ext>
                </a:extLst>
              </p:cNvPr>
              <p:cNvSpPr txBox="1"/>
              <p:nvPr/>
            </p:nvSpPr>
            <p:spPr>
              <a:xfrm>
                <a:off x="4861719" y="2237528"/>
                <a:ext cx="341619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Funkcia </a:t>
                </a:r>
                <a:r>
                  <a:rPr lang="en-US" sz="20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vstupu</a:t>
                </a:r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sk-SK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sin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sk-SK" dirty="0"/>
              </a:p>
            </p:txBody>
          </p:sp>
        </mc:Choice>
        <mc:Fallback>
          <p:sp>
            <p:nvSpPr>
              <p:cNvPr id="10" name="BlokTextu 9">
                <a:extLst>
                  <a:ext uri="{FF2B5EF4-FFF2-40B4-BE49-F238E27FC236}">
                    <a16:creationId xmlns:a16="http://schemas.microsoft.com/office/drawing/2014/main" id="{BCC24969-DD6F-49E8-B95B-7E04B4EAA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1719" y="2237528"/>
                <a:ext cx="3416192" cy="307777"/>
              </a:xfrm>
              <a:prstGeom prst="rect">
                <a:avLst/>
              </a:prstGeom>
              <a:blipFill>
                <a:blip r:embed="rId6"/>
                <a:stretch>
                  <a:fillRect l="-4643" t="-25490" r="-2321" b="-4902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BlokTextu 10">
                <a:extLst>
                  <a:ext uri="{FF2B5EF4-FFF2-40B4-BE49-F238E27FC236}">
                    <a16:creationId xmlns:a16="http://schemas.microsoft.com/office/drawing/2014/main" id="{8FDC62FE-42FB-466D-A751-37B6BBC85061}"/>
                  </a:ext>
                </a:extLst>
              </p:cNvPr>
              <p:cNvSpPr txBox="1"/>
              <p:nvPr/>
            </p:nvSpPr>
            <p:spPr>
              <a:xfrm>
                <a:off x="4861719" y="2582874"/>
                <a:ext cx="403796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Funkcia v</a:t>
                </a:r>
                <a:r>
                  <a:rPr lang="sk-SK" sz="20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ýstupu</a:t>
                </a:r>
                <a:r>
                  <a:rPr lang="sk-SK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sin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sk-SK" dirty="0"/>
              </a:p>
            </p:txBody>
          </p:sp>
        </mc:Choice>
        <mc:Fallback>
          <p:sp>
            <p:nvSpPr>
              <p:cNvPr id="11" name="BlokTextu 10">
                <a:extLst>
                  <a:ext uri="{FF2B5EF4-FFF2-40B4-BE49-F238E27FC236}">
                    <a16:creationId xmlns:a16="http://schemas.microsoft.com/office/drawing/2014/main" id="{8FDC62FE-42FB-466D-A751-37B6BBC85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1719" y="2582874"/>
                <a:ext cx="4037965" cy="307777"/>
              </a:xfrm>
              <a:prstGeom prst="rect">
                <a:avLst/>
              </a:prstGeom>
              <a:blipFill>
                <a:blip r:embed="rId7"/>
                <a:stretch>
                  <a:fillRect l="-3927" t="-26000" r="-453" b="-5000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Rovná spojnica 12">
            <a:extLst>
              <a:ext uri="{FF2B5EF4-FFF2-40B4-BE49-F238E27FC236}">
                <a16:creationId xmlns:a16="http://schemas.microsoft.com/office/drawing/2014/main" id="{33063702-4CC0-4CE9-972B-0095AC42E64B}"/>
              </a:ext>
            </a:extLst>
          </p:cNvPr>
          <p:cNvCxnSpPr>
            <a:cxnSpLocks/>
          </p:cNvCxnSpPr>
          <p:nvPr/>
        </p:nvCxnSpPr>
        <p:spPr>
          <a:xfrm>
            <a:off x="5191125" y="3028950"/>
            <a:ext cx="0" cy="161925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nica 14">
            <a:extLst>
              <a:ext uri="{FF2B5EF4-FFF2-40B4-BE49-F238E27FC236}">
                <a16:creationId xmlns:a16="http://schemas.microsoft.com/office/drawing/2014/main" id="{B1CDDDE5-8960-4664-AC00-9769A1DB66D5}"/>
              </a:ext>
            </a:extLst>
          </p:cNvPr>
          <p:cNvCxnSpPr>
            <a:cxnSpLocks/>
          </p:cNvCxnSpPr>
          <p:nvPr/>
        </p:nvCxnSpPr>
        <p:spPr>
          <a:xfrm>
            <a:off x="5810250" y="3657600"/>
            <a:ext cx="0" cy="9906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BlokTextu 16">
                <a:extLst>
                  <a:ext uri="{FF2B5EF4-FFF2-40B4-BE49-F238E27FC236}">
                    <a16:creationId xmlns:a16="http://schemas.microsoft.com/office/drawing/2014/main" id="{F0DBDB6B-EE23-4D76-BC88-32363A0C7D90}"/>
                  </a:ext>
                </a:extLst>
              </p:cNvPr>
              <p:cNvSpPr txBox="1"/>
              <p:nvPr/>
            </p:nvSpPr>
            <p:spPr>
              <a:xfrm>
                <a:off x="5072061" y="3772785"/>
                <a:ext cx="539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17" name="BlokTextu 16">
                <a:extLst>
                  <a:ext uri="{FF2B5EF4-FFF2-40B4-BE49-F238E27FC236}">
                    <a16:creationId xmlns:a16="http://schemas.microsoft.com/office/drawing/2014/main" id="{F0DBDB6B-EE23-4D76-BC88-32363A0C7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061" y="3772785"/>
                <a:ext cx="53963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BlokTextu 17">
                <a:extLst>
                  <a:ext uri="{FF2B5EF4-FFF2-40B4-BE49-F238E27FC236}">
                    <a16:creationId xmlns:a16="http://schemas.microsoft.com/office/drawing/2014/main" id="{03F7BAA1-6BFC-4EE0-8C7D-76D8CC326343}"/>
                  </a:ext>
                </a:extLst>
              </p:cNvPr>
              <p:cNvSpPr txBox="1"/>
              <p:nvPr/>
            </p:nvSpPr>
            <p:spPr>
              <a:xfrm>
                <a:off x="5688012" y="3977760"/>
                <a:ext cx="5449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18" name="BlokTextu 17">
                <a:extLst>
                  <a:ext uri="{FF2B5EF4-FFF2-40B4-BE49-F238E27FC236}">
                    <a16:creationId xmlns:a16="http://schemas.microsoft.com/office/drawing/2014/main" id="{03F7BAA1-6BFC-4EE0-8C7D-76D8CC326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012" y="3977760"/>
                <a:ext cx="54495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2734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>
            <a:extLst>
              <a:ext uri="{FF2B5EF4-FFF2-40B4-BE49-F238E27FC236}">
                <a16:creationId xmlns:a16="http://schemas.microsoft.com/office/drawing/2014/main" id="{5747E694-7FB5-4533-983D-8F1A4AEE3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755" y="3370834"/>
            <a:ext cx="4650489" cy="3487166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E84287D7-1C9B-439A-82C6-CE745F5CD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err="1"/>
              <a:t>Frekven</a:t>
            </a:r>
            <a:r>
              <a:rPr lang="sk-SK" sz="4000" dirty="0" err="1"/>
              <a:t>čné</a:t>
            </a:r>
            <a:r>
              <a:rPr lang="sk-SK" sz="4000" dirty="0"/>
              <a:t> charakteristiky systémov </a:t>
            </a:r>
            <a:br>
              <a:rPr lang="en-US" dirty="0"/>
            </a:br>
            <a:r>
              <a:rPr lang="en-US" sz="2700" dirty="0"/>
              <a:t>Nyquist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54634CF9-F42A-48DC-A4D2-FCF2802439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3971" y="1015279"/>
                <a:ext cx="8860029" cy="5195254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sk-SK" dirty="0"/>
                  <a:t>Je charakteristika v</a:t>
                </a:r>
                <a:r>
                  <a:rPr lang="en-US" dirty="0"/>
                  <a:t> </a:t>
                </a:r>
                <a:r>
                  <a:rPr lang="en-US" dirty="0" err="1"/>
                  <a:t>komplexnej</a:t>
                </a:r>
                <a:r>
                  <a:rPr lang="en-US" dirty="0"/>
                  <a:t> </a:t>
                </a:r>
                <a:r>
                  <a:rPr lang="en-US" dirty="0" err="1"/>
                  <a:t>rovine</a:t>
                </a:r>
                <a:r>
                  <a:rPr lang="sk-SK" dirty="0"/>
                  <a:t> – vykreslenie hodnôt </a:t>
                </a:r>
                <a:r>
                  <a:rPr lang="sk-SK" dirty="0" err="1"/>
                  <a:t>Laplacevho</a:t>
                </a:r>
                <a:r>
                  <a:rPr lang="sk-SK" dirty="0"/>
                  <a:t> obrazu výstupu zo systému pri harmonickom vstupnom signály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Vieme ju presne analyticky vyčísliť pre každú prenosovú funkciu a pre každú frekvenciu– algebra komplexných čísel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Frekvencia je tu parameter (pohyb v smere modrej šípky) – charakteristika je krivka v komplexnej rovine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 Vyobrazenie </a:t>
                </a:r>
                <a:r>
                  <a:rPr lang="sk-SK" b="1" dirty="0"/>
                  <a:t>amplitúdy A </a:t>
                </a:r>
                <a:r>
                  <a:rPr lang="sk-SK" dirty="0" err="1"/>
                  <a:t>a</a:t>
                </a:r>
                <a:r>
                  <a:rPr lang="sk-SK" b="1" dirty="0"/>
                  <a:t> fázového posunu </a:t>
                </a:r>
                <a14:m>
                  <m:oMath xmlns:m="http://schemas.openxmlformats.org/officeDocument/2006/math">
                    <m:r>
                      <a:rPr lang="sk-SK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𝝋</m:t>
                    </m:r>
                  </m:oMath>
                </a14:m>
                <a:r>
                  <a:rPr lang="sk-SK" b="1" dirty="0"/>
                  <a:t> </a:t>
                </a:r>
                <a:r>
                  <a:rPr lang="sk-SK" dirty="0"/>
                  <a:t>pre všetky frekvencie </a:t>
                </a:r>
                <a14:m>
                  <m:oMath xmlns:m="http://schemas.openxmlformats.org/officeDocument/2006/math">
                    <m:r>
                      <a:rPr lang="sk-S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&lt;0,</m:t>
                    </m:r>
                    <m:r>
                      <m:rPr>
                        <m:nor/>
                      </m:rPr>
                      <a:rPr lang="sk-SK"/>
                      <m:t>∞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sk-SK" b="1" dirty="0"/>
                  <a:t> </a:t>
                </a:r>
                <a:endParaRPr lang="en-US" b="1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54634CF9-F42A-48DC-A4D2-FCF2802439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971" y="1015279"/>
                <a:ext cx="8860029" cy="5195254"/>
              </a:xfrm>
              <a:blipFill>
                <a:blip r:embed="rId3"/>
                <a:stretch>
                  <a:fillRect l="-1652" t="-1291" r="-185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BlokTextu 5">
            <a:extLst>
              <a:ext uri="{FF2B5EF4-FFF2-40B4-BE49-F238E27FC236}">
                <a16:creationId xmlns:a16="http://schemas.microsoft.com/office/drawing/2014/main" id="{2C9CB7F5-3372-4004-9690-5516942A109B}"/>
              </a:ext>
            </a:extLst>
          </p:cNvPr>
          <p:cNvSpPr txBox="1"/>
          <p:nvPr/>
        </p:nvSpPr>
        <p:spPr>
          <a:xfrm>
            <a:off x="281558" y="4146195"/>
            <a:ext cx="1767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/>
              <a:t>Matlab</a:t>
            </a:r>
            <a:r>
              <a:rPr lang="sk-SK" dirty="0"/>
              <a:t>:</a:t>
            </a:r>
            <a:endParaRPr lang="en-US" dirty="0"/>
          </a:p>
          <a:p>
            <a:r>
              <a:rPr lang="sk-SK" dirty="0"/>
              <a:t>F=</a:t>
            </a:r>
            <a:r>
              <a:rPr lang="sk-SK" dirty="0" err="1"/>
              <a:t>tf</a:t>
            </a:r>
            <a:r>
              <a:rPr lang="sk-SK" dirty="0"/>
              <a:t>([1],[2,2,1]);</a:t>
            </a:r>
          </a:p>
          <a:p>
            <a:r>
              <a:rPr lang="en-US" dirty="0" err="1"/>
              <a:t>nyquist</a:t>
            </a:r>
            <a:r>
              <a:rPr lang="sk-SK" dirty="0"/>
              <a:t>(F);</a:t>
            </a:r>
          </a:p>
          <a:p>
            <a:endParaRPr lang="sk-SK" dirty="0"/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8F10E7D1-B7F0-45DB-87F1-11AE9177EECD}"/>
              </a:ext>
            </a:extLst>
          </p:cNvPr>
          <p:cNvSpPr txBox="1"/>
          <p:nvPr/>
        </p:nvSpPr>
        <p:spPr>
          <a:xfrm>
            <a:off x="5585859" y="5606265"/>
            <a:ext cx="345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BlokTextu 9">
                <a:extLst>
                  <a:ext uri="{FF2B5EF4-FFF2-40B4-BE49-F238E27FC236}">
                    <a16:creationId xmlns:a16="http://schemas.microsoft.com/office/drawing/2014/main" id="{7CE27E17-23A6-4D6A-83BE-5D3564D65900}"/>
                  </a:ext>
                </a:extLst>
              </p:cNvPr>
              <p:cNvSpPr txBox="1"/>
              <p:nvPr/>
            </p:nvSpPr>
            <p:spPr>
              <a:xfrm>
                <a:off x="4529300" y="5152190"/>
                <a:ext cx="15519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0" name="BlokTextu 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CE27E17-23A6-4D6A-83BE-5D3564D659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300" y="5152190"/>
                <a:ext cx="1551963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Rovná spojovacia šípka 6">
            <a:extLst>
              <a:ext uri="{FF2B5EF4-FFF2-40B4-BE49-F238E27FC236}">
                <a16:creationId xmlns:a16="http://schemas.microsoft.com/office/drawing/2014/main" id="{594CC650-38DF-4AA5-989D-D89DF504DE02}"/>
              </a:ext>
            </a:extLst>
          </p:cNvPr>
          <p:cNvCxnSpPr>
            <a:cxnSpLocks/>
          </p:cNvCxnSpPr>
          <p:nvPr/>
        </p:nvCxnSpPr>
        <p:spPr>
          <a:xfrm>
            <a:off x="4705350" y="5133975"/>
            <a:ext cx="1154906" cy="1038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blúk 12">
            <a:extLst>
              <a:ext uri="{FF2B5EF4-FFF2-40B4-BE49-F238E27FC236}">
                <a16:creationId xmlns:a16="http://schemas.microsoft.com/office/drawing/2014/main" id="{D1B9869E-07F9-44D2-A604-49631DFEACA1}"/>
              </a:ext>
            </a:extLst>
          </p:cNvPr>
          <p:cNvSpPr/>
          <p:nvPr/>
        </p:nvSpPr>
        <p:spPr>
          <a:xfrm rot="3032364">
            <a:off x="4297430" y="4672867"/>
            <a:ext cx="914400" cy="914400"/>
          </a:xfrm>
          <a:prstGeom prst="arc">
            <a:avLst>
              <a:gd name="adj1" fmla="val 18616185"/>
              <a:gd name="adj2" fmla="val 2129170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76400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219DF83-F889-48B3-B3BF-C6A5D6EA2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Frekven</a:t>
            </a:r>
            <a:r>
              <a:rPr lang="sk-SK" dirty="0" err="1"/>
              <a:t>čné</a:t>
            </a:r>
            <a:r>
              <a:rPr lang="sk-SK" dirty="0"/>
              <a:t> charakteristiky systémov </a:t>
            </a:r>
            <a:br>
              <a:rPr lang="en-US" dirty="0"/>
            </a:br>
            <a:r>
              <a:rPr lang="en-US" sz="2400" dirty="0"/>
              <a:t>Nyquist</a:t>
            </a:r>
            <a:r>
              <a:rPr lang="sk-SK" sz="2400" dirty="0"/>
              <a:t> – odvodenie </a:t>
            </a:r>
            <a:r>
              <a:rPr lang="sk-SK" sz="2400" dirty="0" err="1"/>
              <a:t>charaktersitiky</a:t>
            </a:r>
            <a:endParaRPr lang="sk-SK" dirty="0"/>
          </a:p>
        </p:txBody>
      </p:sp>
      <p:pic>
        <p:nvPicPr>
          <p:cNvPr id="4" name="Picture 5" descr="VÃ½sledok vyhÄ¾adÃ¡vania obrÃ¡zkov pre dopyt complex number">
            <a:extLst>
              <a:ext uri="{FF2B5EF4-FFF2-40B4-BE49-F238E27FC236}">
                <a16:creationId xmlns:a16="http://schemas.microsoft.com/office/drawing/2014/main" id="{A327F0F6-499F-4F8A-A89D-8A6CFB1A584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903" y="5025004"/>
            <a:ext cx="1206149" cy="1298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BlokTextu 4">
                <a:extLst>
                  <a:ext uri="{FF2B5EF4-FFF2-40B4-BE49-F238E27FC236}">
                    <a16:creationId xmlns:a16="http://schemas.microsoft.com/office/drawing/2014/main" id="{1BDEBE30-8AB9-459D-A53A-DCFE900A1C46}"/>
                  </a:ext>
                </a:extLst>
              </p:cNvPr>
              <p:cNvSpPr txBox="1"/>
              <p:nvPr/>
            </p:nvSpPr>
            <p:spPr>
              <a:xfrm>
                <a:off x="369113" y="1031884"/>
                <a:ext cx="7451727" cy="31243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+1−2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+4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+4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+4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5" name="BlokTextu 4">
                <a:extLst>
                  <a:ext uri="{FF2B5EF4-FFF2-40B4-BE49-F238E27FC236}">
                    <a16:creationId xmlns:a16="http://schemas.microsoft.com/office/drawing/2014/main" id="{1BDEBE30-8AB9-459D-A53A-DCFE900A1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13" y="1031884"/>
                <a:ext cx="7451727" cy="31243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Obrázok 5">
            <a:extLst>
              <a:ext uri="{FF2B5EF4-FFF2-40B4-BE49-F238E27FC236}">
                <a16:creationId xmlns:a16="http://schemas.microsoft.com/office/drawing/2014/main" id="{C0ED6353-B946-4E01-BBAC-6D2848F486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0859" y="3529668"/>
            <a:ext cx="4282863" cy="32018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Zástupný objekt pre obsah 2">
                <a:extLst>
                  <a:ext uri="{FF2B5EF4-FFF2-40B4-BE49-F238E27FC236}">
                    <a16:creationId xmlns:a16="http://schemas.microsoft.com/office/drawing/2014/main" id="{84EC2341-6F12-44B7-8B24-DF174023F6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1985" y="3799138"/>
                <a:ext cx="5126301" cy="5195254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 Z </a:t>
                </a:r>
                <a:r>
                  <a:rPr lang="en-US" dirty="0" err="1"/>
                  <a:t>frekven</a:t>
                </a:r>
                <a:r>
                  <a:rPr lang="sk-SK" dirty="0"/>
                  <a:t>čnej prenosovej funkcie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sk-SK" dirty="0"/>
                  <a:t> vyjadrujeme členy komplexne združeného čísla  </a:t>
                </a:r>
                <a:r>
                  <a:rPr lang="sk-SK" i="1" dirty="0"/>
                  <a:t>a</a:t>
                </a:r>
                <a:r>
                  <a:rPr lang="sk-SK" dirty="0"/>
                  <a:t> </a:t>
                </a:r>
                <a:r>
                  <a:rPr lang="sk-SK" dirty="0" err="1"/>
                  <a:t>a</a:t>
                </a:r>
                <a:r>
                  <a:rPr lang="sk-SK" dirty="0"/>
                  <a:t> </a:t>
                </a:r>
                <a:r>
                  <a:rPr lang="sk-SK" i="1" dirty="0"/>
                  <a:t>b, </a:t>
                </a:r>
                <a:r>
                  <a:rPr lang="sk-SK" dirty="0"/>
                  <a:t>za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sk-SK" i="1" dirty="0"/>
                  <a:t> </a:t>
                </a:r>
                <a:r>
                  <a:rPr lang="sk-SK" dirty="0"/>
                  <a:t>dosadzujeme čísla z intervalu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&lt;0,</m:t>
                    </m:r>
                    <m:r>
                      <m:rPr>
                        <m:nor/>
                      </m:rPr>
                      <a:rPr lang="sk-SK"/>
                      <m:t>∞</m:t>
                    </m:r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7" name="Zástupný objekt pre obsah 2">
                <a:extLst>
                  <a:ext uri="{FF2B5EF4-FFF2-40B4-BE49-F238E27FC236}">
                    <a16:creationId xmlns:a16="http://schemas.microsoft.com/office/drawing/2014/main" id="{84EC2341-6F12-44B7-8B24-DF174023F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85" y="3799138"/>
                <a:ext cx="5126301" cy="5195254"/>
              </a:xfrm>
              <a:prstGeom prst="rect">
                <a:avLst/>
              </a:prstGeom>
              <a:blipFill>
                <a:blip r:embed="rId5"/>
                <a:stretch>
                  <a:fillRect l="-2854" t="-1174" r="-202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BlokTextu 7">
                <a:extLst>
                  <a:ext uri="{FF2B5EF4-FFF2-40B4-BE49-F238E27FC236}">
                    <a16:creationId xmlns:a16="http://schemas.microsoft.com/office/drawing/2014/main" id="{41979D3F-A98F-4DD7-BF93-C6C35B010E16}"/>
                  </a:ext>
                </a:extLst>
              </p:cNvPr>
              <p:cNvSpPr txBox="1"/>
              <p:nvPr/>
            </p:nvSpPr>
            <p:spPr>
              <a:xfrm>
                <a:off x="6457880" y="1186274"/>
                <a:ext cx="268612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8" name="BlokTextu 7">
                <a:extLst>
                  <a:ext uri="{FF2B5EF4-FFF2-40B4-BE49-F238E27FC236}">
                    <a16:creationId xmlns:a16="http://schemas.microsoft.com/office/drawing/2014/main" id="{41979D3F-A98F-4DD7-BF93-C6C35B010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880" y="1186274"/>
                <a:ext cx="2686120" cy="553998"/>
              </a:xfrm>
              <a:prstGeom prst="rect">
                <a:avLst/>
              </a:prstGeom>
              <a:blipFill>
                <a:blip r:embed="rId6"/>
                <a:stretch>
                  <a:fillRect t="-222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4522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7C9B89-A56E-485D-8721-39FD2D5F6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Frekven</a:t>
            </a:r>
            <a:r>
              <a:rPr lang="sk-SK" dirty="0" err="1"/>
              <a:t>čné</a:t>
            </a:r>
            <a:r>
              <a:rPr lang="sk-SK" dirty="0"/>
              <a:t> charakteristiky systémov </a:t>
            </a:r>
            <a:br>
              <a:rPr lang="en-US" dirty="0"/>
            </a:br>
            <a:r>
              <a:rPr lang="en-US" sz="2400" dirty="0"/>
              <a:t>Nyquist</a:t>
            </a:r>
            <a:endParaRPr lang="sk-SK" dirty="0"/>
          </a:p>
        </p:txBody>
      </p:sp>
      <p:pic>
        <p:nvPicPr>
          <p:cNvPr id="6" name="Zástupný objekt pre obsah 5">
            <a:extLst>
              <a:ext uri="{FF2B5EF4-FFF2-40B4-BE49-F238E27FC236}">
                <a16:creationId xmlns:a16="http://schemas.microsoft.com/office/drawing/2014/main" id="{36EBC413-7010-4F0F-BA66-F7F1CA69CB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3655" y="1989445"/>
            <a:ext cx="4136690" cy="3092554"/>
          </a:xfrm>
          <a:prstGeom prst="rect">
            <a:avLst/>
          </a:prstGeom>
        </p:spPr>
      </p:pic>
      <p:sp>
        <p:nvSpPr>
          <p:cNvPr id="7" name="Zástupný objekt pre obsah 2">
            <a:extLst>
              <a:ext uri="{FF2B5EF4-FFF2-40B4-BE49-F238E27FC236}">
                <a16:creationId xmlns:a16="http://schemas.microsoft.com/office/drawing/2014/main" id="{A509C073-EF62-4CDC-847A-65BD413B5E2D}"/>
              </a:ext>
            </a:extLst>
          </p:cNvPr>
          <p:cNvSpPr txBox="1">
            <a:spLocks/>
          </p:cNvSpPr>
          <p:nvPr/>
        </p:nvSpPr>
        <p:spPr>
          <a:xfrm>
            <a:off x="283971" y="1015279"/>
            <a:ext cx="8860029" cy="51952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Charakteristická krivka prechádza presne toľkými kvadrantami komplexnej roviny koľkého rádu je systém </a:t>
            </a:r>
          </a:p>
        </p:txBody>
      </p:sp>
    </p:spTree>
    <p:extLst>
      <p:ext uri="{BB962C8B-B14F-4D97-AF65-F5344CB8AC3E}">
        <p14:creationId xmlns:p14="http://schemas.microsoft.com/office/powerpoint/2010/main" val="1912034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C442F0E-2D81-4F33-A09E-31D89BA99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Frekven</a:t>
            </a:r>
            <a:r>
              <a:rPr lang="sk-SK" dirty="0" err="1"/>
              <a:t>čné</a:t>
            </a:r>
            <a:r>
              <a:rPr lang="sk-SK" dirty="0"/>
              <a:t> charakteristiky systémov </a:t>
            </a:r>
            <a:br>
              <a:rPr lang="en-US" dirty="0"/>
            </a:br>
            <a:r>
              <a:rPr lang="en-US" sz="2400" dirty="0"/>
              <a:t>Nyquist – </a:t>
            </a:r>
            <a:r>
              <a:rPr lang="en-US" sz="2400" dirty="0" err="1"/>
              <a:t>vybran</a:t>
            </a:r>
            <a:r>
              <a:rPr lang="sk-SK" sz="2400" dirty="0"/>
              <a:t>é charakteristiky</a:t>
            </a:r>
            <a:endParaRPr lang="sk-SK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58FCFEBB-1FDC-4E3E-A42E-4F3961106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00" y="1488916"/>
            <a:ext cx="3633000" cy="2716000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DA0A9833-0902-4684-B2CE-4F2E32323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360" y="1560460"/>
            <a:ext cx="3633000" cy="2716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Zástupný objekt pre obsah 2">
                <a:extLst>
                  <a:ext uri="{FF2B5EF4-FFF2-40B4-BE49-F238E27FC236}">
                    <a16:creationId xmlns:a16="http://schemas.microsoft.com/office/drawing/2014/main" id="{6BF183BD-B092-4A15-8EAB-BD87E9AD7A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21680" y="1108539"/>
                <a:ext cx="1767840" cy="617666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sk-SK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i="1"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6" name="Zástupný objekt pre obsah 2">
                <a:extLst>
                  <a:ext uri="{FF2B5EF4-FFF2-40B4-BE49-F238E27FC236}">
                    <a16:creationId xmlns:a16="http://schemas.microsoft.com/office/drawing/2014/main" id="{6BF183BD-B092-4A15-8EAB-BD87E9AD7A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1680" y="1108539"/>
                <a:ext cx="1767840" cy="6176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Obrázok 6">
            <a:extLst>
              <a:ext uri="{FF2B5EF4-FFF2-40B4-BE49-F238E27FC236}">
                <a16:creationId xmlns:a16="http://schemas.microsoft.com/office/drawing/2014/main" id="{76E47DD9-5015-47F2-9E91-A9362E0CDF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6420" y="4142000"/>
            <a:ext cx="3633000" cy="2716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B674772F-15D9-4EC5-B7A1-D172D5DB8B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98764" y="1108539"/>
                <a:ext cx="2361693" cy="617666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sk-SK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sk-SK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sk-SK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endParaRPr lang="sk-SK" sz="1800" dirty="0"/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B674772F-15D9-4EC5-B7A1-D172D5DB8B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8764" y="1108539"/>
                <a:ext cx="2361693" cy="617666"/>
              </a:xfrm>
              <a:blipFill>
                <a:blip r:embed="rId6"/>
                <a:stretch>
                  <a:fillRect l="-6202" t="-297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ástupný objekt pre obsah 2">
                <a:extLst>
                  <a:ext uri="{FF2B5EF4-FFF2-40B4-BE49-F238E27FC236}">
                    <a16:creationId xmlns:a16="http://schemas.microsoft.com/office/drawing/2014/main" id="{7A3CF57E-51D7-468F-82BC-F5A992AA926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8763" y="5252892"/>
                <a:ext cx="2361693" cy="617666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sk-SK" sz="180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sk-SK" sz="1800" dirty="0"/>
              </a:p>
            </p:txBody>
          </p:sp>
        </mc:Choice>
        <mc:Fallback xmlns="">
          <p:sp>
            <p:nvSpPr>
              <p:cNvPr id="9" name="Zástupný objekt pre obsah 2">
                <a:extLst>
                  <a:ext uri="{FF2B5EF4-FFF2-40B4-BE49-F238E27FC236}">
                    <a16:creationId xmlns:a16="http://schemas.microsoft.com/office/drawing/2014/main" id="{7A3CF57E-51D7-468F-82BC-F5A992AA9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763" y="5252892"/>
                <a:ext cx="2361693" cy="617666"/>
              </a:xfrm>
              <a:prstGeom prst="rect">
                <a:avLst/>
              </a:prstGeom>
              <a:blipFill>
                <a:blip r:embed="rId7"/>
                <a:stretch>
                  <a:fillRect l="-6202" t="-297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8611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A5CD98-228C-4803-A554-A998F4019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Frekven</a:t>
            </a:r>
            <a:r>
              <a:rPr lang="sk-SK" dirty="0" err="1"/>
              <a:t>čné</a:t>
            </a:r>
            <a:r>
              <a:rPr lang="sk-SK" dirty="0"/>
              <a:t> charakteristiky systémov </a:t>
            </a:r>
            <a:br>
              <a:rPr lang="en-US" dirty="0"/>
            </a:br>
            <a:r>
              <a:rPr lang="sk-SK" sz="2400" dirty="0"/>
              <a:t>Bode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ástupný objekt pre obsah 2">
                <a:extLst>
                  <a:ext uri="{FF2B5EF4-FFF2-40B4-BE49-F238E27FC236}">
                    <a16:creationId xmlns:a16="http://schemas.microsoft.com/office/drawing/2014/main" id="{05245192-8D17-42B5-8570-453DF14D24B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3971" y="1109723"/>
                <a:ext cx="8860029" cy="5195254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V </a:t>
                </a:r>
                <a:r>
                  <a:rPr lang="sk-SK" dirty="0"/>
                  <a:t>logaritmických súradniciach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 Vyobrazenie </a:t>
                </a:r>
                <a:r>
                  <a:rPr lang="sk-SK" b="1" dirty="0"/>
                  <a:t>amplitúdy A </a:t>
                </a:r>
                <a:r>
                  <a:rPr lang="sk-SK" dirty="0" err="1"/>
                  <a:t>a</a:t>
                </a:r>
                <a:r>
                  <a:rPr lang="sk-SK" b="1" dirty="0"/>
                  <a:t> fázového posunu </a:t>
                </a:r>
                <a14:m>
                  <m:oMath xmlns:m="http://schemas.openxmlformats.org/officeDocument/2006/math">
                    <m:r>
                      <a:rPr lang="sk-SK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𝝋</m:t>
                    </m:r>
                  </m:oMath>
                </a14:m>
                <a:r>
                  <a:rPr lang="sk-SK" b="1" dirty="0"/>
                  <a:t> </a:t>
                </a:r>
                <a:r>
                  <a:rPr lang="sk-SK" dirty="0"/>
                  <a:t>pre všetky frekvencie </a:t>
                </a:r>
                <a14:m>
                  <m:oMath xmlns:m="http://schemas.openxmlformats.org/officeDocument/2006/math">
                    <m:r>
                      <a:rPr lang="sk-S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sk-S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sk-S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sk-S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&lt;0,</m:t>
                    </m:r>
                    <m:r>
                      <m:rPr>
                        <m:nor/>
                      </m:rPr>
                      <a:rPr lang="sk-SK"/>
                      <m:t>∞</m:t>
                    </m:r>
                    <m:r>
                      <a:rPr lang="sk-S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sk-SK" b="1" dirty="0"/>
                  <a:t> </a:t>
                </a:r>
                <a:endParaRPr lang="en-US" b="1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b="1" dirty="0"/>
                  <a:t> </a:t>
                </a:r>
                <a:r>
                  <a:rPr lang="en-US" dirty="0" err="1"/>
                  <a:t>Narozdiel</a:t>
                </a:r>
                <a:r>
                  <a:rPr lang="en-US" dirty="0"/>
                  <a:t> od </a:t>
                </a:r>
                <a:r>
                  <a:rPr lang="en-US" dirty="0" err="1"/>
                  <a:t>Nyquistovej</a:t>
                </a:r>
                <a:r>
                  <a:rPr lang="en-US" dirty="0"/>
                  <a:t> </a:t>
                </a:r>
                <a:r>
                  <a:rPr lang="en-US" dirty="0" err="1"/>
                  <a:t>charakteristiky</a:t>
                </a:r>
                <a:r>
                  <a:rPr lang="en-US" dirty="0"/>
                  <a:t> </a:t>
                </a:r>
                <a:r>
                  <a:rPr lang="en-US" dirty="0" err="1"/>
                  <a:t>vyn</a:t>
                </a:r>
                <a:r>
                  <a:rPr lang="sk-SK" dirty="0" err="1"/>
                  <a:t>ášame</a:t>
                </a:r>
                <a:r>
                  <a:rPr lang="sk-SK" dirty="0"/>
                  <a:t> do grafu amplitúdu a fázový posun </a:t>
                </a:r>
                <a:r>
                  <a:rPr lang="sk-SK" b="1" dirty="0"/>
                  <a:t>samostatne </a:t>
                </a:r>
                <a:r>
                  <a:rPr lang="sk-SK" dirty="0"/>
                  <a:t>v závislosti od frekvencie</a:t>
                </a: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7" name="Zástupný objekt pre obsah 2">
                <a:extLst>
                  <a:ext uri="{FF2B5EF4-FFF2-40B4-BE49-F238E27FC236}">
                    <a16:creationId xmlns:a16="http://schemas.microsoft.com/office/drawing/2014/main" id="{05245192-8D17-42B5-8570-453DF14D24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971" y="1109723"/>
                <a:ext cx="8860029" cy="5195254"/>
              </a:xfrm>
              <a:prstGeom prst="rect">
                <a:avLst/>
              </a:prstGeom>
              <a:blipFill>
                <a:blip r:embed="rId2"/>
                <a:stretch>
                  <a:fillRect l="-1652" t="-117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BlokTextu 7">
            <a:extLst>
              <a:ext uri="{FF2B5EF4-FFF2-40B4-BE49-F238E27FC236}">
                <a16:creationId xmlns:a16="http://schemas.microsoft.com/office/drawing/2014/main" id="{4140307A-EC53-4F6F-91EA-53A53CE7FF41}"/>
              </a:ext>
            </a:extLst>
          </p:cNvPr>
          <p:cNvSpPr txBox="1"/>
          <p:nvPr/>
        </p:nvSpPr>
        <p:spPr>
          <a:xfrm>
            <a:off x="370440" y="3771941"/>
            <a:ext cx="1767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/>
              <a:t>Matlab</a:t>
            </a:r>
            <a:r>
              <a:rPr lang="sk-SK" dirty="0"/>
              <a:t>:</a:t>
            </a:r>
            <a:endParaRPr lang="en-US" dirty="0"/>
          </a:p>
          <a:p>
            <a:r>
              <a:rPr lang="sk-SK" dirty="0"/>
              <a:t>F=</a:t>
            </a:r>
            <a:r>
              <a:rPr lang="sk-SK" dirty="0" err="1"/>
              <a:t>tf</a:t>
            </a:r>
            <a:r>
              <a:rPr lang="sk-SK" dirty="0"/>
              <a:t>([1],[2,2,1]);</a:t>
            </a:r>
          </a:p>
          <a:p>
            <a:r>
              <a:rPr lang="sk-SK" dirty="0"/>
              <a:t>bode(F);</a:t>
            </a:r>
          </a:p>
          <a:p>
            <a:endParaRPr lang="sk-SK" dirty="0"/>
          </a:p>
        </p:txBody>
      </p:sp>
      <p:pic>
        <p:nvPicPr>
          <p:cNvPr id="3" name="Obrázok 2">
            <a:extLst>
              <a:ext uri="{FF2B5EF4-FFF2-40B4-BE49-F238E27FC236}">
                <a16:creationId xmlns:a16="http://schemas.microsoft.com/office/drawing/2014/main" id="{9265B7AD-7EFA-47DD-B2F4-BF76934EB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138" y="3048911"/>
            <a:ext cx="3883723" cy="290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74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Charakteristiky systémov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3699" y="1040446"/>
            <a:ext cx="8356599" cy="571269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Grafická/tabelárna forma opisu systémov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Môžeme ich získavať meraním na reálnom systéme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Z ich priebehu vieme identifikovať prenos systému (predmet Identifikácia systémov)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Ich charakter dáva inžinierovi prvotnú základnú predstavu o systéme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Sú nositeľmi informácie o dynamike systému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k-SK" dirty="0"/>
              <a:t>Impulzná charakteristika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k-SK" dirty="0"/>
              <a:t>Prechodová charakteristika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Informácie o vzťahoch medzi vstupom a výstupom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sk-SK" dirty="0"/>
              <a:t>Prevodová charakteristika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Frekven</a:t>
            </a:r>
            <a:r>
              <a:rPr lang="sk-SK" dirty="0" err="1"/>
              <a:t>čné</a:t>
            </a:r>
            <a:r>
              <a:rPr lang="sk-SK" dirty="0"/>
              <a:t> charakteristiky – informácie o frekvenčných vlastnostiach: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k-SK" dirty="0" err="1"/>
              <a:t>Bodeho</a:t>
            </a:r>
            <a:r>
              <a:rPr lang="sk-SK" dirty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k-SK" dirty="0" err="1"/>
              <a:t>Nyquistova</a:t>
            </a:r>
            <a:endParaRPr lang="sk-SK" dirty="0"/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783867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A5CD98-228C-4803-A554-A998F4019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Frekven</a:t>
            </a:r>
            <a:r>
              <a:rPr lang="sk-SK" dirty="0" err="1"/>
              <a:t>čné</a:t>
            </a:r>
            <a:r>
              <a:rPr lang="sk-SK" dirty="0"/>
              <a:t> charakteristiky systémov </a:t>
            </a:r>
            <a:br>
              <a:rPr lang="en-US" dirty="0"/>
            </a:br>
            <a:r>
              <a:rPr lang="sk-SK" sz="2400" dirty="0"/>
              <a:t>Bode – odvodenie charakteristiky</a:t>
            </a:r>
            <a:endParaRPr lang="sk-SK" dirty="0"/>
          </a:p>
        </p:txBody>
      </p:sp>
      <p:sp>
        <p:nvSpPr>
          <p:cNvPr id="7" name="Zástupný objekt pre obsah 2">
            <a:extLst>
              <a:ext uri="{FF2B5EF4-FFF2-40B4-BE49-F238E27FC236}">
                <a16:creationId xmlns:a16="http://schemas.microsoft.com/office/drawing/2014/main" id="{05245192-8D17-42B5-8570-453DF14D24BB}"/>
              </a:ext>
            </a:extLst>
          </p:cNvPr>
          <p:cNvSpPr txBox="1">
            <a:spLocks/>
          </p:cNvSpPr>
          <p:nvPr/>
        </p:nvSpPr>
        <p:spPr>
          <a:xfrm>
            <a:off x="283971" y="1109723"/>
            <a:ext cx="8860029" cy="51952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sk-SK" dirty="0"/>
          </a:p>
        </p:txBody>
      </p:sp>
      <p:pic>
        <p:nvPicPr>
          <p:cNvPr id="3" name="Obrázok 2">
            <a:extLst>
              <a:ext uri="{FF2B5EF4-FFF2-40B4-BE49-F238E27FC236}">
                <a16:creationId xmlns:a16="http://schemas.microsoft.com/office/drawing/2014/main" id="{9265B7AD-7EFA-47DD-B2F4-BF76934EB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277" y="3324716"/>
            <a:ext cx="3883723" cy="29034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10">
                <a:extLst>
                  <a:ext uri="{FF2B5EF4-FFF2-40B4-BE49-F238E27FC236}">
                    <a16:creationId xmlns:a16="http://schemas.microsoft.com/office/drawing/2014/main" id="{D3938EDB-BB2D-4F90-BF33-A5EFC929648F}"/>
                  </a:ext>
                </a:extLst>
              </p:cNvPr>
              <p:cNvSpPr txBox="1"/>
              <p:nvPr/>
            </p:nvSpPr>
            <p:spPr bwMode="auto">
              <a:xfrm>
                <a:off x="558292" y="3013675"/>
                <a:ext cx="6204585" cy="1528571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𝑗𝑏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sk-SK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func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func>
                            <m:func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sk-SK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func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m:rPr>
                          <m:nor/>
                        </m:rPr>
                        <a:rPr lang="sk-S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sk-SK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m:rPr>
                          <m:nor/>
                        </m:rPr>
                        <a:rPr lang="sk-S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sk-S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sk-SK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sk-SK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𝑎𝑟𝑐𝑡𝑔</m:t>
                      </m:r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0" name="Object 10">
                <a:extLst>
                  <a:ext uri="{FF2B5EF4-FFF2-40B4-BE49-F238E27FC236}">
                    <a16:creationId xmlns:a16="http://schemas.microsoft.com/office/drawing/2014/main" id="{D3938EDB-BB2D-4F90-BF33-A5EFC9296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8292" y="3013675"/>
                <a:ext cx="6204585" cy="15285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ástupný objekt pre obsah 2">
                <a:extLst>
                  <a:ext uri="{FF2B5EF4-FFF2-40B4-BE49-F238E27FC236}">
                    <a16:creationId xmlns:a16="http://schemas.microsoft.com/office/drawing/2014/main" id="{6FCA4B00-DF2F-4DAC-A59F-FEFBF52FE4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6372" y="1262123"/>
                <a:ext cx="8423658" cy="5195254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 Aby sme z prenosovej funkcie získali vzťah na výpočet amplitúdy a fázového posunu, vykonáme </a:t>
                </a:r>
                <a:r>
                  <a:rPr lang="sk-SK" dirty="0" err="1"/>
                  <a:t>Fourierovu</a:t>
                </a:r>
                <a:r>
                  <a:rPr lang="sk-SK" dirty="0"/>
                  <a:t> transformáciu </a:t>
                </a:r>
                <a:r>
                  <a:rPr lang="en-US" dirty="0"/>
                  <a:t>(</a:t>
                </a:r>
                <a:r>
                  <a:rPr lang="sk-SK" dirty="0"/>
                  <a:t>rovnako ako pri </a:t>
                </a:r>
                <a:r>
                  <a:rPr lang="en-US" dirty="0" err="1"/>
                  <a:t>nyquistovej</a:t>
                </a:r>
                <a:r>
                  <a:rPr lang="en-US" dirty="0"/>
                  <a:t> char.) a </a:t>
                </a:r>
                <a:r>
                  <a:rPr lang="en-US" dirty="0" err="1"/>
                  <a:t>uprav</a:t>
                </a:r>
                <a:r>
                  <a:rPr lang="sk-SK" dirty="0"/>
                  <a:t>í</a:t>
                </a:r>
                <a:r>
                  <a:rPr lang="en-US" dirty="0"/>
                  <a:t>me </a:t>
                </a:r>
                <a:r>
                  <a:rPr lang="en-US" dirty="0" err="1"/>
                  <a:t>na</a:t>
                </a:r>
                <a:r>
                  <a:rPr lang="en-US" dirty="0"/>
                  <a:t> </a:t>
                </a:r>
                <a:r>
                  <a:rPr lang="en-US" dirty="0" err="1"/>
                  <a:t>komplexne</a:t>
                </a:r>
                <a:r>
                  <a:rPr lang="en-US" dirty="0"/>
                  <a:t> </a:t>
                </a:r>
                <a:r>
                  <a:rPr lang="en-US" dirty="0" err="1"/>
                  <a:t>zdru</a:t>
                </a:r>
                <a:r>
                  <a:rPr lang="sk-SK" dirty="0" err="1"/>
                  <a:t>žené</a:t>
                </a:r>
                <a:r>
                  <a:rPr lang="sk-SK" dirty="0"/>
                  <a:t> číslo v tvare </a:t>
                </a:r>
                <a14:m>
                  <m:oMath xmlns:m="http://schemas.openxmlformats.org/officeDocument/2006/math">
                    <m:r>
                      <a:rPr lang="sk-SK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sk-SK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sk-SK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sk-SK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sk-SK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sup>
                    </m:sSup>
                  </m:oMath>
                </a14:m>
                <a:r>
                  <a:rPr lang="sk-SK" dirty="0"/>
                  <a:t>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 Vzťah medzi </a:t>
                </a:r>
                <a14:m>
                  <m:oMath xmlns:m="http://schemas.openxmlformats.org/officeDocument/2006/math">
                    <m:r>
                      <a:rPr lang="sk-SK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sk-SK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𝑗𝑏</m:t>
                    </m:r>
                    <m:r>
                      <a:rPr lang="sk-SK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sk-SK" dirty="0"/>
                  <a:t> a </a:t>
                </a:r>
                <a14:m>
                  <m:oMath xmlns:m="http://schemas.openxmlformats.org/officeDocument/2006/math">
                    <m:r>
                      <a:rPr lang="sk-SK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sk-SK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r>
                      <a:rPr lang="sk-SK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sk-SK" dirty="0"/>
                  <a:t>si všimnime na jednotkovej kružnici</a:t>
                </a:r>
              </a:p>
            </p:txBody>
          </p:sp>
        </mc:Choice>
        <mc:Fallback xmlns="">
          <p:sp>
            <p:nvSpPr>
              <p:cNvPr id="11" name="Zástupný objekt pre obsah 2">
                <a:extLst>
                  <a:ext uri="{FF2B5EF4-FFF2-40B4-BE49-F238E27FC236}">
                    <a16:creationId xmlns:a16="http://schemas.microsoft.com/office/drawing/2014/main" id="{6FCA4B00-DF2F-4DAC-A59F-FEFBF52FE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72" y="1262123"/>
                <a:ext cx="8423658" cy="5195254"/>
              </a:xfrm>
              <a:prstGeom prst="rect">
                <a:avLst/>
              </a:prstGeom>
              <a:blipFill>
                <a:blip r:embed="rId4"/>
                <a:stretch>
                  <a:fillRect l="-1738" t="-1174" r="-101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20" descr="VÃ½sledok vyhÄ¾adÃ¡vania obrÃ¡zkov pre dopyt Euler formula">
            <a:extLst>
              <a:ext uri="{FF2B5EF4-FFF2-40B4-BE49-F238E27FC236}">
                <a16:creationId xmlns:a16="http://schemas.microsoft.com/office/drawing/2014/main" id="{6029D49B-AA29-4BA1-AC02-32C9CCE01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325" y="3429000"/>
            <a:ext cx="3023662" cy="3240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253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-1" y="0"/>
            <a:ext cx="8875777" cy="885825"/>
          </a:xfrm>
        </p:spPr>
        <p:txBody>
          <a:bodyPr>
            <a:normAutofit/>
          </a:bodyPr>
          <a:lstStyle/>
          <a:p>
            <a:r>
              <a:rPr lang="sk-SK" sz="3200" dirty="0"/>
              <a:t>Prechodové charakteristiky vybraných typov </a:t>
            </a:r>
            <a:r>
              <a:rPr lang="sk-SK" sz="3200" dirty="0" err="1"/>
              <a:t>systémo</a:t>
            </a:r>
            <a:r>
              <a:rPr lang="en-US" sz="3200" dirty="0"/>
              <a:t>v</a:t>
            </a:r>
            <a:br>
              <a:rPr lang="sk-SK" sz="3200" dirty="0"/>
            </a:br>
            <a:r>
              <a:rPr lang="sk-SK" sz="2400" dirty="0"/>
              <a:t>1. rád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id="{8FDE2C6D-8C27-4B21-8D84-08BE05BFC938}"/>
                  </a:ext>
                </a:extLst>
              </p:cNvPr>
              <p:cNvSpPr/>
              <p:nvPr/>
            </p:nvSpPr>
            <p:spPr>
              <a:xfrm>
                <a:off x="3071548" y="1025755"/>
                <a:ext cx="3000901" cy="9112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sk-SK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FDE2C6D-8C27-4B21-8D84-08BE05BFC9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548" y="1025755"/>
                <a:ext cx="3000901" cy="91121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Zástupný symbol obsahu 2">
            <a:extLst>
              <a:ext uri="{FF2B5EF4-FFF2-40B4-BE49-F238E27FC236}">
                <a16:creationId xmlns:a16="http://schemas.microsoft.com/office/drawing/2014/main" id="{E38B7C84-740B-4E2B-A899-A8CEF3D4F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971" y="1918270"/>
            <a:ext cx="8491729" cy="429203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1. r</a:t>
            </a:r>
            <a:r>
              <a:rPr lang="sk-SK" dirty="0" err="1"/>
              <a:t>ád</a:t>
            </a:r>
            <a:r>
              <a:rPr lang="sk-SK" dirty="0"/>
              <a:t> – vždy </a:t>
            </a:r>
            <a:r>
              <a:rPr lang="sk-SK" b="1" dirty="0"/>
              <a:t>aperiodický</a:t>
            </a:r>
            <a:r>
              <a:rPr lang="sk-SK" dirty="0"/>
              <a:t> priebeh (bez </a:t>
            </a:r>
            <a:r>
              <a:rPr lang="sk-SK" dirty="0" err="1"/>
              <a:t>prekmitov</a:t>
            </a:r>
            <a:r>
              <a:rPr lang="sk-SK" dirty="0"/>
              <a:t>) – čistá </a:t>
            </a:r>
            <a:r>
              <a:rPr lang="sk-SK" dirty="0" err="1"/>
              <a:t>exponenciála</a:t>
            </a:r>
            <a:endParaRPr lang="sk-SK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84588A77-E40F-4E95-8423-C89AB24507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977" y="2969411"/>
            <a:ext cx="3838948" cy="286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230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-1" y="0"/>
            <a:ext cx="8790433" cy="885825"/>
          </a:xfrm>
        </p:spPr>
        <p:txBody>
          <a:bodyPr>
            <a:normAutofit fontScale="90000"/>
          </a:bodyPr>
          <a:lstStyle/>
          <a:p>
            <a:r>
              <a:rPr lang="sk-SK" dirty="0"/>
              <a:t>Prechodové charakteristiky vybraných typov </a:t>
            </a:r>
            <a:r>
              <a:rPr lang="sk-SK" dirty="0" err="1"/>
              <a:t>systémo</a:t>
            </a:r>
            <a:r>
              <a:rPr lang="en-US" dirty="0"/>
              <a:t>v</a:t>
            </a:r>
            <a:br>
              <a:rPr lang="sk-SK" dirty="0"/>
            </a:br>
            <a:r>
              <a:rPr lang="sk-SK" sz="2700" dirty="0"/>
              <a:t>2. rád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id="{8FDE2C6D-8C27-4B21-8D84-08BE05BFC938}"/>
                  </a:ext>
                </a:extLst>
              </p:cNvPr>
              <p:cNvSpPr/>
              <p:nvPr/>
            </p:nvSpPr>
            <p:spPr>
              <a:xfrm>
                <a:off x="603937" y="5196635"/>
                <a:ext cx="3000901" cy="9370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sk-SK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sk-SK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sk-SK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+1)(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sk-SK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FDE2C6D-8C27-4B21-8D84-08BE05BFC9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937" y="5196635"/>
                <a:ext cx="3000901" cy="93705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Zástupný symbol obsahu 2">
            <a:extLst>
              <a:ext uri="{FF2B5EF4-FFF2-40B4-BE49-F238E27FC236}">
                <a16:creationId xmlns:a16="http://schemas.microsoft.com/office/drawing/2014/main" id="{E38B7C84-740B-4E2B-A899-A8CEF3D4F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698" y="1638182"/>
            <a:ext cx="8544356" cy="246154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2. r</a:t>
            </a:r>
            <a:r>
              <a:rPr lang="sk-SK" dirty="0" err="1"/>
              <a:t>ád</a:t>
            </a:r>
            <a:r>
              <a:rPr lang="sk-SK" dirty="0"/>
              <a:t> – dva póly </a:t>
            </a:r>
          </a:p>
          <a:p>
            <a:pPr marL="544068" lvl="1" indent="-342900">
              <a:buFont typeface="+mj-lt"/>
              <a:buAutoNum type="arabicPeriod"/>
            </a:pPr>
            <a:r>
              <a:rPr lang="sk-SK" dirty="0"/>
              <a:t>Oba reálne </a:t>
            </a:r>
          </a:p>
          <a:p>
            <a:pPr marL="544068" lvl="1" indent="-342900">
              <a:buFont typeface="+mj-lt"/>
              <a:buAutoNum type="arabicPeriod"/>
            </a:pPr>
            <a:r>
              <a:rPr lang="sk-SK" dirty="0"/>
              <a:t>Komplexne združené póly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V</a:t>
            </a:r>
            <a:r>
              <a:rPr lang="sk-SK" dirty="0"/>
              <a:t> závislosti od pólov môže byť priebeh </a:t>
            </a:r>
            <a:r>
              <a:rPr lang="sk-SK" b="1" dirty="0"/>
              <a:t>aperiodický </a:t>
            </a:r>
            <a:r>
              <a:rPr lang="sk-SK" dirty="0"/>
              <a:t>alebo </a:t>
            </a:r>
            <a:r>
              <a:rPr lang="sk-SK" b="1" dirty="0"/>
              <a:t>periodický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sk-SK" dirty="0"/>
              <a:t>Podľa toho rozlišujeme dva tvary prenosových funkcii:</a:t>
            </a:r>
          </a:p>
          <a:p>
            <a:pPr marL="0" indent="0">
              <a:buNone/>
            </a:pPr>
            <a:r>
              <a:rPr lang="sk-SK" dirty="0"/>
              <a:t>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Obdĺžnik 2"/>
              <p:cNvSpPr/>
              <p:nvPr/>
            </p:nvSpPr>
            <p:spPr>
              <a:xfrm>
                <a:off x="3491932" y="1121239"/>
                <a:ext cx="2347887" cy="6579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sSup>
                            <m:sSupPr>
                              <m:ctrlPr>
                                <a:rPr lang="sk-SK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sk-SK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sk-SK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3" name="Obdĺžnik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932" y="1121239"/>
                <a:ext cx="2347887" cy="6579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dĺžnik 3"/>
              <p:cNvSpPr/>
              <p:nvPr/>
            </p:nvSpPr>
            <p:spPr>
              <a:xfrm>
                <a:off x="681819" y="4116967"/>
                <a:ext cx="2751266" cy="7037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sSup>
                            <m:sSupPr>
                              <m:ctrlP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k-SK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sk-SK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sk-SK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sk-SK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sk-SK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k-SK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sk-SK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sk-SK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" name="Obdĺžnik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819" y="4116967"/>
                <a:ext cx="2751266" cy="70371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Obrázok 6">
            <a:extLst>
              <a:ext uri="{FF2B5EF4-FFF2-40B4-BE49-F238E27FC236}">
                <a16:creationId xmlns:a16="http://schemas.microsoft.com/office/drawing/2014/main" id="{2248C81D-5510-4D14-8799-619A7F81C1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115" y="3579422"/>
            <a:ext cx="4326460" cy="323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0329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1CC9E5-1331-4FFC-ACD7-83879A942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9448801" cy="885825"/>
          </a:xfrm>
        </p:spPr>
        <p:txBody>
          <a:bodyPr>
            <a:normAutofit fontScale="90000"/>
          </a:bodyPr>
          <a:lstStyle/>
          <a:p>
            <a:r>
              <a:rPr lang="sk-SK" dirty="0"/>
              <a:t>Prechodové charakteristiky vybraných typov systémov</a:t>
            </a:r>
            <a:br>
              <a:rPr lang="sk-SK" dirty="0"/>
            </a:br>
            <a:r>
              <a:rPr lang="sk-SK" sz="2700" dirty="0"/>
              <a:t>2. rád</a:t>
            </a:r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C26BE748-74FA-479A-885C-6029363750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0" y="2224507"/>
            <a:ext cx="4683947" cy="351225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dĺžnik 3">
                <a:extLst>
                  <a:ext uri="{FF2B5EF4-FFF2-40B4-BE49-F238E27FC236}">
                    <a16:creationId xmlns:a16="http://schemas.microsoft.com/office/drawing/2014/main" id="{0E1CCE9B-7F8C-478D-B328-58A5ED3DF772}"/>
                  </a:ext>
                </a:extLst>
              </p:cNvPr>
              <p:cNvSpPr/>
              <p:nvPr/>
            </p:nvSpPr>
            <p:spPr>
              <a:xfrm>
                <a:off x="3491932" y="1121239"/>
                <a:ext cx="2347887" cy="6579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sSup>
                            <m:sSupPr>
                              <m:ctrlPr>
                                <a:rPr lang="sk-SK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sk-SK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sk-SK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4" name="Obdĺžnik 3">
                <a:extLst>
                  <a:ext uri="{FF2B5EF4-FFF2-40B4-BE49-F238E27FC236}">
                    <a16:creationId xmlns:a16="http://schemas.microsoft.com/office/drawing/2014/main" id="{0E1CCE9B-7F8C-478D-B328-58A5ED3DF7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932" y="1121239"/>
                <a:ext cx="2347887" cy="6579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Obrázok 5">
            <a:extLst>
              <a:ext uri="{FF2B5EF4-FFF2-40B4-BE49-F238E27FC236}">
                <a16:creationId xmlns:a16="http://schemas.microsoft.com/office/drawing/2014/main" id="{23A704C5-E507-4221-B159-DC9A511CE6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78" y="2224507"/>
            <a:ext cx="4683947" cy="3512254"/>
          </a:xfrm>
          <a:prstGeom prst="rect">
            <a:avLst/>
          </a:prstGeom>
        </p:spPr>
      </p:pic>
      <p:sp>
        <p:nvSpPr>
          <p:cNvPr id="7" name="BlokTextu 6">
            <a:extLst>
              <a:ext uri="{FF2B5EF4-FFF2-40B4-BE49-F238E27FC236}">
                <a16:creationId xmlns:a16="http://schemas.microsoft.com/office/drawing/2014/main" id="{C374BE2F-28CD-42CF-AC48-8D73B1671078}"/>
              </a:ext>
            </a:extLst>
          </p:cNvPr>
          <p:cNvSpPr txBox="1"/>
          <p:nvPr/>
        </p:nvSpPr>
        <p:spPr>
          <a:xfrm>
            <a:off x="1519733" y="1855175"/>
            <a:ext cx="2457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Periodick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ý </a:t>
            </a:r>
            <a:r>
              <a:rPr lang="sk-SK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piebeh</a:t>
            </a:r>
            <a:endParaRPr lang="sk-SK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DBDE73B5-9983-4877-8A0B-937B0274F736}"/>
              </a:ext>
            </a:extLst>
          </p:cNvPr>
          <p:cNvSpPr txBox="1"/>
          <p:nvPr/>
        </p:nvSpPr>
        <p:spPr>
          <a:xfrm>
            <a:off x="5839819" y="1855175"/>
            <a:ext cx="2457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eriodick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ý </a:t>
            </a:r>
            <a:r>
              <a:rPr lang="sk-SK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piebeh</a:t>
            </a:r>
            <a:endParaRPr lang="sk-SK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Zástupný symbol obsahu 2">
            <a:extLst>
              <a:ext uri="{FF2B5EF4-FFF2-40B4-BE49-F238E27FC236}">
                <a16:creationId xmlns:a16="http://schemas.microsoft.com/office/drawing/2014/main" id="{527B796F-6F34-4EBC-94E1-A971C33DDE7F}"/>
              </a:ext>
            </a:extLst>
          </p:cNvPr>
          <p:cNvSpPr txBox="1">
            <a:spLocks/>
          </p:cNvSpPr>
          <p:nvPr/>
        </p:nvSpPr>
        <p:spPr>
          <a:xfrm>
            <a:off x="478534" y="5736761"/>
            <a:ext cx="8491729" cy="429203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Z</a:t>
            </a:r>
            <a:r>
              <a:rPr lang="sk-SK" dirty="0" err="1"/>
              <a:t>áleží</a:t>
            </a:r>
            <a:r>
              <a:rPr lang="sk-SK" dirty="0"/>
              <a:t> od pólov</a:t>
            </a:r>
          </a:p>
          <a:p>
            <a:pPr lvl="1"/>
            <a:r>
              <a:rPr lang="sk-SK" dirty="0"/>
              <a:t>Periodický – póly ležia na reálnej osi</a:t>
            </a:r>
          </a:p>
          <a:p>
            <a:pPr lvl="1"/>
            <a:r>
              <a:rPr lang="sk-SK" dirty="0"/>
              <a:t>Aperiodický – póly obsahujú komplexnú zložku</a:t>
            </a:r>
          </a:p>
        </p:txBody>
      </p:sp>
    </p:spTree>
    <p:extLst>
      <p:ext uri="{BB962C8B-B14F-4D97-AF65-F5344CB8AC3E}">
        <p14:creationId xmlns:p14="http://schemas.microsoft.com/office/powerpoint/2010/main" val="13967256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B34B60F-1A48-488A-A467-1472302EC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8658226" cy="885825"/>
          </a:xfrm>
        </p:spPr>
        <p:txBody>
          <a:bodyPr>
            <a:normAutofit fontScale="90000"/>
          </a:bodyPr>
          <a:lstStyle/>
          <a:p>
            <a:r>
              <a:rPr lang="sk-SK" dirty="0"/>
              <a:t>Prechodové charakteristiky vybraných typov systémov</a:t>
            </a:r>
            <a:br>
              <a:rPr lang="sk-SK" dirty="0"/>
            </a:br>
            <a:r>
              <a:rPr lang="sk-SK" sz="2700" dirty="0"/>
              <a:t>2. rád – tvar prenosovej funkcie</a:t>
            </a:r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47C4045F-2441-42C3-BC2E-511B0B57CB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3700" y="2136951"/>
                <a:ext cx="8569325" cy="4416250"/>
              </a:xfrm>
            </p:spPr>
            <p:txBody>
              <a:bodyPr>
                <a:no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 Pohľad na prenosovú funkciu ako na kmitavý systém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sk-SK" dirty="0"/>
                  <a:t> - vlastná frekvencia systému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sk-SK" dirty="0"/>
                  <a:t> – tlmenie systému</a:t>
                </a:r>
              </a:p>
              <a:p>
                <a:pPr marL="0" indent="0">
                  <a:buNone/>
                </a:pPr>
                <a:endParaRPr lang="sk-SK" dirty="0"/>
              </a:p>
              <a:p>
                <a:pPr marL="0" indent="0">
                  <a:buNone/>
                </a:pPr>
                <a:endParaRPr lang="sk-SK" dirty="0"/>
              </a:p>
              <a:p>
                <a:pPr marL="0" indent="0">
                  <a:buNone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 V prípade takto rozloženého </a:t>
                </a:r>
                <a:r>
                  <a:rPr lang="sk-SK" dirty="0" err="1"/>
                  <a:t>char</a:t>
                </a:r>
                <a:r>
                  <a:rPr lang="sk-SK" dirty="0"/>
                  <a:t>. polynómu sa môžeme pozerať na systém dvoch za sebou (sériovo) zapojených prenosových funkcii, pričom každá funkcia má svoju časovú konštantu.</a:t>
                </a:r>
              </a:p>
            </p:txBody>
          </p:sp>
        </mc:Choice>
        <mc:Fallback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47C4045F-2441-42C3-BC2E-511B0B57CB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700" y="2136951"/>
                <a:ext cx="8569325" cy="4416250"/>
              </a:xfrm>
              <a:blipFill>
                <a:blip r:embed="rId2"/>
                <a:stretch>
                  <a:fillRect l="-1708" t="-1519" r="-213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dĺžnik 3">
                <a:extLst>
                  <a:ext uri="{FF2B5EF4-FFF2-40B4-BE49-F238E27FC236}">
                    <a16:creationId xmlns:a16="http://schemas.microsoft.com/office/drawing/2014/main" id="{4A9D9244-89A8-4F61-A323-0AC04D295CE3}"/>
                  </a:ext>
                </a:extLst>
              </p:cNvPr>
              <p:cNvSpPr/>
              <p:nvPr/>
            </p:nvSpPr>
            <p:spPr>
              <a:xfrm>
                <a:off x="2688366" y="3805985"/>
                <a:ext cx="3000901" cy="9370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sk-SK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sk-SK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sk-SK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+1)(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sk-SK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" name="Obdĺžnik 3">
                <a:extLst>
                  <a:ext uri="{FF2B5EF4-FFF2-40B4-BE49-F238E27FC236}">
                    <a16:creationId xmlns:a16="http://schemas.microsoft.com/office/drawing/2014/main" id="{4A9D9244-89A8-4F61-A323-0AC04D295C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366" y="3805985"/>
                <a:ext cx="3000901" cy="9370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bdĺžnik 4">
                <a:extLst>
                  <a:ext uri="{FF2B5EF4-FFF2-40B4-BE49-F238E27FC236}">
                    <a16:creationId xmlns:a16="http://schemas.microsoft.com/office/drawing/2014/main" id="{9C23528C-1227-4B72-83DF-365706A9B865}"/>
                  </a:ext>
                </a:extLst>
              </p:cNvPr>
              <p:cNvSpPr/>
              <p:nvPr/>
            </p:nvSpPr>
            <p:spPr>
              <a:xfrm>
                <a:off x="2688366" y="1159528"/>
                <a:ext cx="2751266" cy="7037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sSup>
                            <m:sSupPr>
                              <m:ctrlP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k-SK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sk-SK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sk-SK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sk-SK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sk-SK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k-SK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sk-SK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sk-SK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5" name="Obdĺžnik 4">
                <a:extLst>
                  <a:ext uri="{FF2B5EF4-FFF2-40B4-BE49-F238E27FC236}">
                    <a16:creationId xmlns:a16="http://schemas.microsoft.com/office/drawing/2014/main" id="{9C23528C-1227-4B72-83DF-365706A9B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366" y="1159528"/>
                <a:ext cx="2751266" cy="7037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28642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-1" y="0"/>
            <a:ext cx="8790433" cy="885825"/>
          </a:xfrm>
        </p:spPr>
        <p:txBody>
          <a:bodyPr>
            <a:normAutofit fontScale="90000"/>
          </a:bodyPr>
          <a:lstStyle/>
          <a:p>
            <a:r>
              <a:rPr lang="sk-SK" dirty="0"/>
              <a:t>Prechodové charakteristiky vybraných typov systémov</a:t>
            </a:r>
            <a:br>
              <a:rPr lang="sk-SK" dirty="0"/>
            </a:br>
            <a:r>
              <a:rPr lang="sk-SK" sz="2700" dirty="0"/>
              <a:t>Dopravné oneskorenie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id="{8FDE2C6D-8C27-4B21-8D84-08BE05BFC938}"/>
                  </a:ext>
                </a:extLst>
              </p:cNvPr>
              <p:cNvSpPr/>
              <p:nvPr/>
            </p:nvSpPr>
            <p:spPr>
              <a:xfrm>
                <a:off x="3071548" y="1025755"/>
                <a:ext cx="3000901" cy="9112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sk-SK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sk-SK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sk-SK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sk-SK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FDE2C6D-8C27-4B21-8D84-08BE05BFC9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548" y="1025755"/>
                <a:ext cx="3000901" cy="91121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Zástupný symbol obsahu 2">
            <a:extLst>
              <a:ext uri="{FF2B5EF4-FFF2-40B4-BE49-F238E27FC236}">
                <a16:creationId xmlns:a16="http://schemas.microsoft.com/office/drawing/2014/main" id="{E38B7C84-740B-4E2B-A899-A8CEF3D4F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698" y="1918270"/>
            <a:ext cx="8356599" cy="151073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Sys</a:t>
            </a:r>
            <a:r>
              <a:rPr lang="sk-SK" dirty="0"/>
              <a:t>tém s dopravným oneskorením</a:t>
            </a:r>
          </a:p>
          <a:p>
            <a:pPr marL="0" indent="0">
              <a:buNone/>
            </a:pPr>
            <a:r>
              <a:rPr lang="sk-SK" dirty="0"/>
              <a:t>	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A3E9058F-BAE5-4D6A-A898-9BABFA5EC2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336" y="2969411"/>
            <a:ext cx="4691327" cy="350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8467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-1" y="0"/>
            <a:ext cx="8790433" cy="885825"/>
          </a:xfrm>
        </p:spPr>
        <p:txBody>
          <a:bodyPr>
            <a:normAutofit fontScale="90000"/>
          </a:bodyPr>
          <a:lstStyle/>
          <a:p>
            <a:r>
              <a:rPr lang="sk-SK" dirty="0"/>
              <a:t>Prechodové charakteristiky vybraných typov systémov</a:t>
            </a:r>
            <a:br>
              <a:rPr lang="sk-SK" dirty="0"/>
            </a:br>
            <a:r>
              <a:rPr lang="sk-SK" sz="2700" dirty="0"/>
              <a:t>Nestabilný systém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id="{8FDE2C6D-8C27-4B21-8D84-08BE05BFC938}"/>
                  </a:ext>
                </a:extLst>
              </p:cNvPr>
              <p:cNvSpPr/>
              <p:nvPr/>
            </p:nvSpPr>
            <p:spPr>
              <a:xfrm>
                <a:off x="3071548" y="1025755"/>
                <a:ext cx="3000901" cy="8943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sk-SK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−0.5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id="{8FDE2C6D-8C27-4B21-8D84-08BE05BFC9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548" y="1025755"/>
                <a:ext cx="3000901" cy="8943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Zástupný symbol obsahu 2">
            <a:extLst>
              <a:ext uri="{FF2B5EF4-FFF2-40B4-BE49-F238E27FC236}">
                <a16:creationId xmlns:a16="http://schemas.microsoft.com/office/drawing/2014/main" id="{E38B7C84-740B-4E2B-A899-A8CEF3D4F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698" y="1918270"/>
            <a:ext cx="8356599" cy="151073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Nestabiln</a:t>
            </a:r>
            <a:r>
              <a:rPr lang="sk-SK" dirty="0"/>
              <a:t>ý systém (o stabilite v ďalšej prednáške)</a:t>
            </a:r>
          </a:p>
          <a:p>
            <a:pPr marL="0" indent="0">
              <a:buNone/>
            </a:pPr>
            <a:r>
              <a:rPr lang="sk-SK" dirty="0"/>
              <a:t>	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0C5CB7FB-FADD-421B-9E78-DBF66F3585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487" y="2885378"/>
            <a:ext cx="4493025" cy="335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0150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flipV="1">
            <a:off x="-595619" y="1926271"/>
            <a:ext cx="5486402" cy="1043432"/>
          </a:xfrm>
        </p:spPr>
        <p:txBody>
          <a:bodyPr/>
          <a:lstStyle/>
          <a:p>
            <a:r>
              <a:rPr lang="sk-SK" dirty="0"/>
              <a:t>Póly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Korene</a:t>
            </a:r>
            <a:r>
              <a:rPr lang="en-US" dirty="0"/>
              <a:t> </a:t>
            </a:r>
            <a:r>
              <a:rPr lang="en-US" dirty="0" err="1"/>
              <a:t>charakteristi</a:t>
            </a:r>
            <a:r>
              <a:rPr lang="sk-SK" dirty="0" err="1"/>
              <a:t>ckého</a:t>
            </a:r>
            <a:r>
              <a:rPr lang="sk-SK" dirty="0"/>
              <a:t> polynómu (menovateľa) prenosovej funkcie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Ich rozmiestnenie v komplexnej rovine vyjadruje dynamiku (správanie sa) systému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sk-SK" dirty="0"/>
              <a:t>Čím je </a:t>
            </a:r>
            <a:r>
              <a:rPr lang="sk-SK" dirty="0" err="1"/>
              <a:t>magnitúda</a:t>
            </a:r>
            <a:r>
              <a:rPr lang="sk-SK" dirty="0"/>
              <a:t> (geometrická veľkosť) komplexného čísla väčšia tým je pól „rýchlejší“, tzn. že systém sa skôr ustáli, má </a:t>
            </a:r>
            <a:r>
              <a:rPr lang="en-US" dirty="0"/>
              <a:t>r</a:t>
            </a:r>
            <a:r>
              <a:rPr lang="sk-SK" dirty="0" err="1"/>
              <a:t>ýchlejšiu</a:t>
            </a:r>
            <a:r>
              <a:rPr lang="sk-SK" dirty="0"/>
              <a:t> dynamiku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b="1" dirty="0"/>
              <a:t>Reálna zložka </a:t>
            </a:r>
            <a:r>
              <a:rPr lang="sk-SK" dirty="0"/>
              <a:t>pólov je zodpovedná za aperiodické prechodové deje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b="1" dirty="0"/>
              <a:t>Imaginárna zložka</a:t>
            </a:r>
            <a:r>
              <a:rPr lang="sk-SK" dirty="0"/>
              <a:t> pólov je zodpovedná za kmitavú zložku priebehu</a:t>
            </a:r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</p:txBody>
      </p:sp>
      <p:pic>
        <p:nvPicPr>
          <p:cNvPr id="3078" name="Picture 6" descr="VÃ½sledok vyhÄ¾adÃ¡vania obrÃ¡zkov pre dopyt komplexna rovina">
            <a:extLst>
              <a:ext uri="{FF2B5EF4-FFF2-40B4-BE49-F238E27FC236}">
                <a16:creationId xmlns:a16="http://schemas.microsoft.com/office/drawing/2014/main" id="{9DF1743D-36D4-4C63-B103-02D076E22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253" y="3888298"/>
            <a:ext cx="3201710" cy="247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Nadpis 1">
            <a:extLst>
              <a:ext uri="{FF2B5EF4-FFF2-40B4-BE49-F238E27FC236}">
                <a16:creationId xmlns:a16="http://schemas.microsoft.com/office/drawing/2014/main" id="{C137A743-90F9-4A0E-A6AC-D29F0EA4EEED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8128001" cy="8858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dirty="0"/>
              <a:t>Vplyv pólov na dynamiku</a:t>
            </a:r>
          </a:p>
        </p:txBody>
      </p:sp>
    </p:spTree>
    <p:extLst>
      <p:ext uri="{BB962C8B-B14F-4D97-AF65-F5344CB8AC3E}">
        <p14:creationId xmlns:p14="http://schemas.microsoft.com/office/powerpoint/2010/main" val="24475911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F2E2EB6-C043-4655-9787-43976F5F4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128001" cy="885825"/>
          </a:xfrm>
        </p:spPr>
        <p:txBody>
          <a:bodyPr>
            <a:normAutofit/>
          </a:bodyPr>
          <a:lstStyle/>
          <a:p>
            <a:r>
              <a:rPr lang="sk-SK" dirty="0"/>
              <a:t>Vplyv pólov na dynamiku</a:t>
            </a: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9A4D8A21-EE73-4BB1-805B-4074F0B58D9E}"/>
              </a:ext>
            </a:extLst>
          </p:cNvPr>
          <p:cNvSpPr txBox="1"/>
          <p:nvPr/>
        </p:nvSpPr>
        <p:spPr>
          <a:xfrm>
            <a:off x="4022521" y="289000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id="{EF40F461-A074-402B-BFFD-45D833215C95}"/>
                  </a:ext>
                </a:extLst>
              </p:cNvPr>
              <p:cNvSpPr/>
              <p:nvPr/>
            </p:nvSpPr>
            <p:spPr>
              <a:xfrm>
                <a:off x="3247716" y="1090429"/>
                <a:ext cx="3000901" cy="22793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/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0.5 + 0.86</m:t>
                      </m:r>
                      <m:r>
                        <a:rPr lang="en-US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k-SK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0.5 </m:t>
                      </m:r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0.86</m:t>
                      </m:r>
                      <m:r>
                        <a:rPr lang="en-US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en-US" b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</a:p>
              <a:p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endParaRPr lang="sk-SK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id="{EF40F461-A074-402B-BFFD-45D833215C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716" y="1090429"/>
                <a:ext cx="3000901" cy="22793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Obrázok 6">
            <a:extLst>
              <a:ext uri="{FF2B5EF4-FFF2-40B4-BE49-F238E27FC236}">
                <a16:creationId xmlns:a16="http://schemas.microsoft.com/office/drawing/2014/main" id="{597F9945-AE6B-486F-A621-18A5875BEF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04" y="2890007"/>
            <a:ext cx="8900792" cy="369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413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F2E2EB6-C043-4655-9787-43976F5F4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128001" cy="885825"/>
          </a:xfrm>
        </p:spPr>
        <p:txBody>
          <a:bodyPr/>
          <a:lstStyle/>
          <a:p>
            <a:r>
              <a:rPr lang="sk-SK" dirty="0"/>
              <a:t>Vplyv pólov na dynamiku</a:t>
            </a: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9A4D8A21-EE73-4BB1-805B-4074F0B58D9E}"/>
              </a:ext>
            </a:extLst>
          </p:cNvPr>
          <p:cNvSpPr txBox="1"/>
          <p:nvPr/>
        </p:nvSpPr>
        <p:spPr>
          <a:xfrm>
            <a:off x="4022521" y="289000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id="{EF40F461-A074-402B-BFFD-45D833215C95}"/>
                  </a:ext>
                </a:extLst>
              </p:cNvPr>
              <p:cNvSpPr/>
              <p:nvPr/>
            </p:nvSpPr>
            <p:spPr>
              <a:xfrm>
                <a:off x="3685866" y="1071379"/>
                <a:ext cx="3000901" cy="22793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+3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/>
                <a:endParaRPr lang="en-US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0.5 + 1.65</m:t>
                      </m:r>
                      <m:r>
                        <a:rPr lang="en-US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k-SK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0.5 </m:t>
                      </m:r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1.65</m:t>
                      </m:r>
                      <m:r>
                        <a:rPr lang="en-US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en-US" b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</a:p>
              <a:p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endParaRPr lang="sk-SK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id="{EF40F461-A074-402B-BFFD-45D833215C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866" y="1071379"/>
                <a:ext cx="3000901" cy="22793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Obrázok 6">
            <a:extLst>
              <a:ext uri="{FF2B5EF4-FFF2-40B4-BE49-F238E27FC236}">
                <a16:creationId xmlns:a16="http://schemas.microsoft.com/office/drawing/2014/main" id="{933FEE6D-FFEC-4AE0-AF49-12F7D08935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69" y="2743378"/>
            <a:ext cx="8894462" cy="369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99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4000" dirty="0"/>
              <a:t>Charakteristiky systémov </a:t>
            </a:r>
            <a:br>
              <a:rPr lang="en-US" dirty="0"/>
            </a:br>
            <a:r>
              <a:rPr lang="sk-SK" sz="2700" dirty="0"/>
              <a:t>Impulzná charakteristika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Reakcia dynamického systému na </a:t>
                </a:r>
                <a:r>
                  <a:rPr lang="sk-SK" dirty="0" err="1"/>
                  <a:t>Dirackov</a:t>
                </a:r>
                <a:r>
                  <a:rPr lang="sk-SK" dirty="0"/>
                  <a:t> impulz (impulz nekonečnej výšky a nulovej šírky)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V praxi jej meranie nie je realizovateľné (nekonečne veľký signál nevieme zabezpečiť) !!!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Vhodná abstrakcia na popis dynamiky systémov – obsahuje úplnú informáciu o dynamike systému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err="1"/>
                  <a:t>Dirackov</a:t>
                </a:r>
                <a:r>
                  <a:rPr lang="sk-SK" dirty="0"/>
                  <a:t> impulz je dostatočne vybudzujúcim signálom – obsahuje celé frekvenčné spektrum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Za vstup do systému teda považujeme obraz </a:t>
                </a:r>
                <a:r>
                  <a:rPr lang="sk-SK" dirty="0" err="1"/>
                  <a:t>Dirackovho</a:t>
                </a:r>
                <a:r>
                  <a:rPr lang="sk-SK" dirty="0"/>
                  <a:t> impulzu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sk-SK" b="0" i="1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Obraz impulznej charakteristiky systému je potom </a:t>
                </a:r>
                <a:r>
                  <a:rPr lang="sk-SK" u="sng" dirty="0"/>
                  <a:t>jednoducho </a:t>
                </a:r>
                <a:r>
                  <a:rPr lang="sk-SK" u="sng" dirty="0" err="1"/>
                  <a:t>Laplaceovým</a:t>
                </a:r>
                <a:r>
                  <a:rPr lang="sk-SK" u="sng" dirty="0"/>
                  <a:t> obrazom samotnej prenosovej funkcie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Z impulznej charakteristiky vieme vypočítať odozvu na ľubovoľný signál – pomocou operácie nazývanej </a:t>
                </a:r>
                <a:r>
                  <a:rPr lang="sk-SK" u="sng" dirty="0" err="1"/>
                  <a:t>konvolúcia</a:t>
                </a:r>
                <a:r>
                  <a:rPr lang="sk-SK" u="sng" dirty="0"/>
                  <a:t>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err="1"/>
                  <a:t>Konvolúciu</a:t>
                </a:r>
                <a:r>
                  <a:rPr lang="sk-SK" dirty="0"/>
                  <a:t> vlastne realizujeme ak násobíme prenosovú funkciu vstupným signálom – nakoľko je prenosová funkcia obrazom impulznej charakteristiky a operácia </a:t>
                </a:r>
                <a:r>
                  <a:rPr lang="sk-SK" dirty="0" err="1"/>
                  <a:t>konvolúcie</a:t>
                </a:r>
                <a:r>
                  <a:rPr lang="sk-SK" dirty="0"/>
                  <a:t> má obraz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79" t="-1526" r="-73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50366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F2E2EB6-C043-4655-9787-43976F5F4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128001" cy="885825"/>
          </a:xfrm>
        </p:spPr>
        <p:txBody>
          <a:bodyPr>
            <a:normAutofit fontScale="90000"/>
          </a:bodyPr>
          <a:lstStyle/>
          <a:p>
            <a:r>
              <a:rPr lang="sk-SK" dirty="0"/>
              <a:t>Vplyv pólov na dynamiku –komplexne združené korene</a:t>
            </a: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9A4D8A21-EE73-4BB1-805B-4074F0B58D9E}"/>
              </a:ext>
            </a:extLst>
          </p:cNvPr>
          <p:cNvSpPr txBox="1"/>
          <p:nvPr/>
        </p:nvSpPr>
        <p:spPr>
          <a:xfrm>
            <a:off x="4022521" y="289000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id="{EF40F461-A074-402B-BFFD-45D833215C95}"/>
                  </a:ext>
                </a:extLst>
              </p:cNvPr>
              <p:cNvSpPr/>
              <p:nvPr/>
            </p:nvSpPr>
            <p:spPr>
              <a:xfrm>
                <a:off x="3071549" y="1143863"/>
                <a:ext cx="3000901" cy="14483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en-US" b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sk-SK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− </m:t>
                    </m:r>
                    <m:r>
                      <a:rPr 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1.0000 + 1.7321</m:t>
                    </m:r>
                    <m:r>
                      <a:rPr 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k-SK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1.0000 </m:t>
                      </m:r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1.7321</m:t>
                      </m:r>
                      <m:r>
                        <a:rPr lang="en-US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sk-SK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id="{EF40F461-A074-402B-BFFD-45D833215C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549" y="1143863"/>
                <a:ext cx="3000901" cy="1448345"/>
              </a:xfrm>
              <a:prstGeom prst="rect">
                <a:avLst/>
              </a:prstGeom>
              <a:blipFill>
                <a:blip r:embed="rId2"/>
                <a:stretch>
                  <a:fillRect b="-126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Obdĺžnik 2"/>
              <p:cNvSpPr/>
              <p:nvPr/>
            </p:nvSpPr>
            <p:spPr>
              <a:xfrm>
                <a:off x="7199093" y="2175580"/>
                <a:ext cx="1857816" cy="8529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12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sz="1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1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sz="12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sz="1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1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sSup>
                            <m:sSupPr>
                              <m:ctrlPr>
                                <a:rPr lang="sk-SK" sz="1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sz="1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sz="1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sz="1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sk-SK" sz="1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sk-SK" sz="1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1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sk-SK" sz="1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sk-SK" sz="1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sz="1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sk-SK" sz="1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k-SK" sz="1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sk-SK" sz="1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sk-SK" sz="1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sk-SK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12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sk-SK" sz="1200" b="0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=0,5</m:t>
                      </m:r>
                    </m:oMath>
                  </m:oMathPara>
                </a14:m>
                <a:endParaRPr lang="sk-SK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1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1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sk-SK" sz="1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k-SK" sz="1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sk-SK" sz="1200" dirty="0"/>
              </a:p>
            </p:txBody>
          </p:sp>
        </mc:Choice>
        <mc:Fallback>
          <p:sp>
            <p:nvSpPr>
              <p:cNvPr id="3" name="Obdĺžnik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9093" y="2175580"/>
                <a:ext cx="1857816" cy="8529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Obrázok 8">
            <a:extLst>
              <a:ext uri="{FF2B5EF4-FFF2-40B4-BE49-F238E27FC236}">
                <a16:creationId xmlns:a16="http://schemas.microsoft.com/office/drawing/2014/main" id="{F238A8B8-93AE-4FFD-9D7B-4D2B673CF6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490" y="2890007"/>
            <a:ext cx="8753020" cy="368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3047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F2E2EB6-C043-4655-9787-43976F5F4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128001" cy="885825"/>
          </a:xfrm>
        </p:spPr>
        <p:txBody>
          <a:bodyPr>
            <a:normAutofit fontScale="90000"/>
          </a:bodyPr>
          <a:lstStyle/>
          <a:p>
            <a:r>
              <a:rPr lang="sk-SK" dirty="0"/>
              <a:t>Vplyv pólov na dynamiku – rýdzo imaginárne póly</a:t>
            </a: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9A4D8A21-EE73-4BB1-805B-4074F0B58D9E}"/>
              </a:ext>
            </a:extLst>
          </p:cNvPr>
          <p:cNvSpPr txBox="1"/>
          <p:nvPr/>
        </p:nvSpPr>
        <p:spPr>
          <a:xfrm>
            <a:off x="4022521" y="289000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id="{EF40F461-A074-402B-BFFD-45D833215C95}"/>
                  </a:ext>
                </a:extLst>
              </p:cNvPr>
              <p:cNvSpPr/>
              <p:nvPr/>
            </p:nvSpPr>
            <p:spPr>
              <a:xfrm>
                <a:off x="3735550" y="1206656"/>
                <a:ext cx="3000901" cy="28333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/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k-SK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:endParaRPr lang="sk-SK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/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en-US" b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</a:p>
              <a:p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endParaRPr lang="sk-SK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id="{EF40F461-A074-402B-BFFD-45D833215C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550" y="1206656"/>
                <a:ext cx="3000901" cy="28333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ázok 3">
            <a:extLst>
              <a:ext uri="{FF2B5EF4-FFF2-40B4-BE49-F238E27FC236}">
                <a16:creationId xmlns:a16="http://schemas.microsoft.com/office/drawing/2014/main" id="{2BF94E53-5649-4D6E-88C0-28CA1F9DEA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34" y="2975833"/>
            <a:ext cx="8285931" cy="343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052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F2E2EB6-C043-4655-9787-43976F5F4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128001" cy="885825"/>
          </a:xfrm>
        </p:spPr>
        <p:txBody>
          <a:bodyPr/>
          <a:lstStyle/>
          <a:p>
            <a:r>
              <a:rPr lang="sk-SK" dirty="0"/>
              <a:t>Vplyv pólov na dynamiku</a:t>
            </a: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9A4D8A21-EE73-4BB1-805B-4074F0B58D9E}"/>
              </a:ext>
            </a:extLst>
          </p:cNvPr>
          <p:cNvSpPr txBox="1"/>
          <p:nvPr/>
        </p:nvSpPr>
        <p:spPr>
          <a:xfrm>
            <a:off x="4022521" y="289000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id="{EF40F461-A074-402B-BFFD-45D833215C95}"/>
                  </a:ext>
                </a:extLst>
              </p:cNvPr>
              <p:cNvSpPr/>
              <p:nvPr/>
            </p:nvSpPr>
            <p:spPr>
              <a:xfrm>
                <a:off x="2973374" y="1090429"/>
                <a:ext cx="4772334" cy="20369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+4</m:t>
                          </m:r>
                        </m:den>
                      </m:f>
                      <m:r>
                        <a:rPr lang="sk-SK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b="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/>
                <a:endParaRPr lang="en-US" b="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/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en-US" b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sk-SK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en-US" b="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k-SK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sk-SK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id="{EF40F461-A074-402B-BFFD-45D833215C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3374" y="1090429"/>
                <a:ext cx="4772334" cy="2036968"/>
              </a:xfrm>
              <a:prstGeom prst="rect">
                <a:avLst/>
              </a:prstGeom>
              <a:blipFill>
                <a:blip r:embed="rId2"/>
                <a:stretch>
                  <a:fillRect b="-29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Obdĺžnik 2"/>
              <p:cNvSpPr/>
              <p:nvPr/>
            </p:nvSpPr>
            <p:spPr>
              <a:xfrm>
                <a:off x="7006887" y="2446310"/>
                <a:ext cx="1980863" cy="6555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12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sz="1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1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sz="12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sz="1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1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sk-SK" sz="1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sk-SK" sz="1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1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sk-SK" sz="1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sz="1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sz="1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+1)(</m:t>
                          </m:r>
                          <m:sSub>
                            <m:sSubPr>
                              <m:ctrlPr>
                                <a:rPr lang="sk-SK" sz="1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1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sk-SK" sz="1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k-SK" sz="1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sz="1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=1;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sk-SK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Obdĺžnik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6887" y="2446310"/>
                <a:ext cx="1980863" cy="6555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Obrázok 7">
            <a:extLst>
              <a:ext uri="{FF2B5EF4-FFF2-40B4-BE49-F238E27FC236}">
                <a16:creationId xmlns:a16="http://schemas.microsoft.com/office/drawing/2014/main" id="{F7F2F04F-4E68-40E6-94E5-CDCB7DA052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18" y="3094611"/>
            <a:ext cx="8656564" cy="359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8266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F2E2EB6-C043-4655-9787-43976F5F4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128001" cy="885825"/>
          </a:xfrm>
        </p:spPr>
        <p:txBody>
          <a:bodyPr/>
          <a:lstStyle/>
          <a:p>
            <a:r>
              <a:rPr lang="sk-SK" dirty="0" err="1"/>
              <a:t>Vpl</a:t>
            </a:r>
            <a:r>
              <a:rPr lang="en-US" dirty="0"/>
              <a:t>y</a:t>
            </a:r>
            <a:r>
              <a:rPr lang="sk-SK" dirty="0"/>
              <a:t>v pólov na dynamiku</a:t>
            </a: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9A4D8A21-EE73-4BB1-805B-4074F0B58D9E}"/>
              </a:ext>
            </a:extLst>
          </p:cNvPr>
          <p:cNvSpPr txBox="1"/>
          <p:nvPr/>
        </p:nvSpPr>
        <p:spPr>
          <a:xfrm>
            <a:off x="4022521" y="289000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id="{EF40F461-A074-402B-BFFD-45D833215C95}"/>
                  </a:ext>
                </a:extLst>
              </p:cNvPr>
              <p:cNvSpPr/>
              <p:nvPr/>
            </p:nvSpPr>
            <p:spPr>
              <a:xfrm>
                <a:off x="3247716" y="1090429"/>
                <a:ext cx="3000901" cy="14730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+0.1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en-US" b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sk-SK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0.8873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k-SK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− 0.1127</m:t>
                      </m:r>
                    </m:oMath>
                  </m:oMathPara>
                </a14:m>
                <a:endParaRPr lang="sk-SK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id="{EF40F461-A074-402B-BFFD-45D833215C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716" y="1090429"/>
                <a:ext cx="3000901" cy="14730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Obrázok 2">
            <a:extLst>
              <a:ext uri="{FF2B5EF4-FFF2-40B4-BE49-F238E27FC236}">
                <a16:creationId xmlns:a16="http://schemas.microsoft.com/office/drawing/2014/main" id="{C6CAB2CD-735A-4C3E-BAA7-932BC6436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63461"/>
            <a:ext cx="9144000" cy="385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8788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Vplyv núl na dynamiku systému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ástupný symbol obsahu 2">
                <a:extLst>
                  <a:ext uri="{FF2B5EF4-FFF2-40B4-BE49-F238E27FC236}">
                    <a16:creationId xmlns:a16="http://schemas.microsoft.com/office/drawing/2014/main" id="{E38B7C84-740B-4E2B-A899-A8CEF3D4F7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8356" y="1064830"/>
                <a:ext cx="8750300" cy="3933890"/>
              </a:xfr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n-US" dirty="0" err="1"/>
                  <a:t>Korene</a:t>
                </a:r>
                <a:r>
                  <a:rPr lang="en-US" dirty="0"/>
                  <a:t> </a:t>
                </a:r>
                <a:r>
                  <a:rPr lang="sk-SK" dirty="0"/>
                  <a:t>čitateľa prenosovej funkcie</a:t>
                </a: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sk-SK" dirty="0"/>
                  <a:t>P</a:t>
                </a:r>
                <a:r>
                  <a:rPr lang="en-US" dirty="0" err="1"/>
                  <a:t>odobne</a:t>
                </a:r>
                <a:r>
                  <a:rPr lang="en-US" dirty="0"/>
                  <a:t> </a:t>
                </a:r>
                <a:r>
                  <a:rPr lang="en-US" dirty="0" err="1"/>
                  <a:t>ako</a:t>
                </a:r>
                <a:r>
                  <a:rPr lang="en-US" dirty="0"/>
                  <a:t> </a:t>
                </a:r>
                <a:r>
                  <a:rPr lang="en-US" dirty="0" err="1"/>
                  <a:t>pri</a:t>
                </a:r>
                <a:r>
                  <a:rPr lang="en-US" dirty="0"/>
                  <a:t> p</a:t>
                </a:r>
                <a:r>
                  <a:rPr lang="sk-SK" dirty="0" err="1"/>
                  <a:t>óloch</a:t>
                </a:r>
                <a:r>
                  <a:rPr lang="sk-SK" dirty="0"/>
                  <a:t> je dôležité si uvedomiť ich umiestnenie v komplexnej rovine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 </a:t>
                </a:r>
                <a:r>
                  <a:rPr lang="en-US" dirty="0" err="1"/>
                  <a:t>Pr</a:t>
                </a:r>
                <a:r>
                  <a:rPr lang="sk-SK" dirty="0" err="1"/>
                  <a:t>ítomnosť</a:t>
                </a:r>
                <a:r>
                  <a:rPr lang="sk-SK" dirty="0"/>
                  <a:t> núl dáva prenosovej funkcii </a:t>
                </a:r>
                <a:r>
                  <a:rPr lang="sk-SK" b="1" dirty="0"/>
                  <a:t>derivačný</a:t>
                </a:r>
                <a:r>
                  <a:rPr lang="sk-SK" dirty="0"/>
                  <a:t> charakter (uvedomme si, že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sk-SK" dirty="0"/>
                  <a:t> je derivácia). Sústava má rýchlejší nábeh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 Ak nuly ležia v zápornej </a:t>
                </a:r>
                <a:r>
                  <a:rPr lang="sk-SK" dirty="0" err="1"/>
                  <a:t>polrovine</a:t>
                </a:r>
                <a:r>
                  <a:rPr lang="sk-SK" dirty="0"/>
                  <a:t> – systém má </a:t>
                </a:r>
                <a:r>
                  <a:rPr lang="sk-SK" b="1" dirty="0"/>
                  <a:t>minimálnu fázu </a:t>
                </a:r>
                <a:endParaRPr lang="en-US" b="1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sk-SK" dirty="0"/>
                  <a:t>Ak nuly ležia v kladnej </a:t>
                </a:r>
                <a:r>
                  <a:rPr lang="sk-SK" dirty="0" err="1"/>
                  <a:t>polrovine</a:t>
                </a:r>
                <a:r>
                  <a:rPr lang="sk-SK" dirty="0"/>
                  <a:t> – systém má </a:t>
                </a:r>
                <a:r>
                  <a:rPr lang="sk-SK" b="1" dirty="0"/>
                  <a:t>neminimálnu fázu</a:t>
                </a:r>
                <a:endParaRPr lang="en-US" b="1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b="1" dirty="0"/>
                  <a:t> </a:t>
                </a:r>
                <a:r>
                  <a:rPr lang="en-US" dirty="0" err="1"/>
                  <a:t>Vz</a:t>
                </a:r>
                <a:r>
                  <a:rPr lang="sk-SK" dirty="0" err="1"/>
                  <a:t>ájomná</a:t>
                </a:r>
                <a:r>
                  <a:rPr lang="sk-SK" dirty="0"/>
                  <a:t> poloha pólov a núl určuje prechodovú charakteristiky (sklon, </a:t>
                </a:r>
                <a:r>
                  <a:rPr lang="sk-SK" dirty="0" err="1"/>
                  <a:t>prekmity</a:t>
                </a:r>
                <a:r>
                  <a:rPr lang="sk-SK" dirty="0"/>
                  <a:t>)</a:t>
                </a:r>
              </a:p>
            </p:txBody>
          </p:sp>
        </mc:Choice>
        <mc:Fallback xmlns="">
          <p:sp>
            <p:nvSpPr>
              <p:cNvPr id="9" name="Zástupný symbol obsahu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38B7C84-740B-4E2B-A899-A8CEF3D4F7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8356" y="1064830"/>
                <a:ext cx="8750300" cy="3933890"/>
              </a:xfrm>
              <a:blipFill rotWithShape="0">
                <a:blip r:embed="rId2"/>
                <a:stretch>
                  <a:fillRect l="-1672" t="-1705" r="-20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77045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-1" y="0"/>
            <a:ext cx="8875777" cy="885825"/>
          </a:xfrm>
        </p:spPr>
        <p:txBody>
          <a:bodyPr>
            <a:normAutofit/>
          </a:bodyPr>
          <a:lstStyle/>
          <a:p>
            <a:r>
              <a:rPr lang="sk-SK" dirty="0"/>
              <a:t>Vplyv núl na dynamiku systému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id="{8FDE2C6D-8C27-4B21-8D84-08BE05BFC938}"/>
                  </a:ext>
                </a:extLst>
              </p:cNvPr>
              <p:cNvSpPr/>
              <p:nvPr/>
            </p:nvSpPr>
            <p:spPr>
              <a:xfrm>
                <a:off x="3071547" y="1022418"/>
                <a:ext cx="3000901" cy="9112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sk-SK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id="{8FDE2C6D-8C27-4B21-8D84-08BE05BFC9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547" y="1022418"/>
                <a:ext cx="3000901" cy="9112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Zástupný symbol obsahu 2">
            <a:extLst>
              <a:ext uri="{FF2B5EF4-FFF2-40B4-BE49-F238E27FC236}">
                <a16:creationId xmlns:a16="http://schemas.microsoft.com/office/drawing/2014/main" id="{E38B7C84-740B-4E2B-A899-A8CEF3D4F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971" y="1918270"/>
            <a:ext cx="8356599" cy="151073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Nem</a:t>
            </a:r>
            <a:r>
              <a:rPr lang="sk-SK" dirty="0"/>
              <a:t>á nuly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16697288-9EA3-4554-86B6-4A8AE041BB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66" y="2764550"/>
            <a:ext cx="8178267" cy="339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7210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-1" y="0"/>
            <a:ext cx="8875777" cy="885825"/>
          </a:xfrm>
        </p:spPr>
        <p:txBody>
          <a:bodyPr>
            <a:normAutofit/>
          </a:bodyPr>
          <a:lstStyle/>
          <a:p>
            <a:r>
              <a:rPr lang="sk-SK" dirty="0"/>
              <a:t>Vplyv núl na dynamiku systému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id="{8FDE2C6D-8C27-4B21-8D84-08BE05BFC938}"/>
                  </a:ext>
                </a:extLst>
              </p:cNvPr>
              <p:cNvSpPr/>
              <p:nvPr/>
            </p:nvSpPr>
            <p:spPr>
              <a:xfrm>
                <a:off x="3071547" y="1022418"/>
                <a:ext cx="3000901" cy="9112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sk-SK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sSup>
                            <m:sSupPr>
                              <m:ctrlPr>
                                <a:rPr lang="sk-SK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id="{8FDE2C6D-8C27-4B21-8D84-08BE05BFC9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547" y="1022418"/>
                <a:ext cx="3000901" cy="9112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Zástupný symbol obsahu 2">
            <a:extLst>
              <a:ext uri="{FF2B5EF4-FFF2-40B4-BE49-F238E27FC236}">
                <a16:creationId xmlns:a16="http://schemas.microsoft.com/office/drawing/2014/main" id="{E38B7C84-740B-4E2B-A899-A8CEF3D4F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149" y="1918270"/>
            <a:ext cx="8991599" cy="151073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Nula je </a:t>
            </a:r>
            <a:r>
              <a:rPr lang="en-US" dirty="0" err="1"/>
              <a:t>bli</a:t>
            </a:r>
            <a:r>
              <a:rPr lang="sk-SK" dirty="0" err="1"/>
              <a:t>žšie</a:t>
            </a:r>
            <a:r>
              <a:rPr lang="sk-SK" dirty="0"/>
              <a:t> k imaginárnej osi ako pól – to robí nulu </a:t>
            </a:r>
            <a:r>
              <a:rPr lang="sk-SK" dirty="0" err="1"/>
              <a:t>dominatnejšou</a:t>
            </a:r>
            <a:r>
              <a:rPr lang="sk-SK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Systém má väčšiu tendenciu </a:t>
            </a:r>
            <a:r>
              <a:rPr lang="sk-SK" u="sng" dirty="0"/>
              <a:t>derivovať</a:t>
            </a:r>
            <a:r>
              <a:rPr lang="en-US" dirty="0"/>
              <a:t> </a:t>
            </a:r>
            <a:r>
              <a:rPr lang="en-US" dirty="0" err="1"/>
              <a:t>vstupn</a:t>
            </a:r>
            <a:r>
              <a:rPr lang="sk-SK" dirty="0"/>
              <a:t>ý signál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199203AA-69AA-4CCA-B85F-B25E76CE70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60" y="3105150"/>
            <a:ext cx="8272453" cy="343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5819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-1" y="0"/>
            <a:ext cx="8875777" cy="885825"/>
          </a:xfrm>
        </p:spPr>
        <p:txBody>
          <a:bodyPr>
            <a:normAutofit/>
          </a:bodyPr>
          <a:lstStyle/>
          <a:p>
            <a:r>
              <a:rPr lang="sk-SK" dirty="0"/>
              <a:t>Vplyv núl na dynamiku systému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id="{8FDE2C6D-8C27-4B21-8D84-08BE05BFC938}"/>
                  </a:ext>
                </a:extLst>
              </p:cNvPr>
              <p:cNvSpPr/>
              <p:nvPr/>
            </p:nvSpPr>
            <p:spPr>
              <a:xfrm>
                <a:off x="2102698" y="1023923"/>
                <a:ext cx="4938597" cy="9631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sk-SK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sSup>
                            <m:sSupPr>
                              <m:ctrlPr>
                                <a:rPr lang="sk-SK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sk-SK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sSup>
                            <m:sSupPr>
                              <m:ctrlPr>
                                <a:rPr lang="sk-SK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sk-SK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k-SK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sk-SK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sk-SK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id="{8FDE2C6D-8C27-4B21-8D84-08BE05BFC9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2698" y="1023923"/>
                <a:ext cx="4938597" cy="9631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Zástupný symbol obsahu 2">
            <a:extLst>
              <a:ext uri="{FF2B5EF4-FFF2-40B4-BE49-F238E27FC236}">
                <a16:creationId xmlns:a16="http://schemas.microsoft.com/office/drawing/2014/main" id="{E38B7C84-740B-4E2B-A899-A8CEF3D4F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696" y="1645920"/>
            <a:ext cx="8371363" cy="2044631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Hoci je systém 2. rádu, priebeh je takmer identický so systémom 1. rádu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Póly a nula sú tak blízko seba, že sa navzájom vykompenzujú (vykrátia), preto sa výsledný priebeh podobá skôr na 1. rád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Číslo 0,8 v čitateli je veľmi blízke číslu 1. Ak by sme 0,8 zamenili za 1, mohli by sme čitateľ s menovateľom vykrátiť a vznikol by tak systém prvého rádu.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u="sng" dirty="0"/>
              <a:t>Krátenie nestabilných pólov a núl nie je pri prenosových funkciách povolené !!!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CBBD222D-52B8-422F-82F8-425AFB812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21" y="3690551"/>
            <a:ext cx="7458550" cy="309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8670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-1" y="0"/>
            <a:ext cx="8875777" cy="885825"/>
          </a:xfrm>
        </p:spPr>
        <p:txBody>
          <a:bodyPr>
            <a:normAutofit/>
          </a:bodyPr>
          <a:lstStyle/>
          <a:p>
            <a:r>
              <a:rPr lang="sk-SK" dirty="0"/>
              <a:t>Vplyv núl na dynamiku systému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id="{8FDE2C6D-8C27-4B21-8D84-08BE05BFC938}"/>
                  </a:ext>
                </a:extLst>
              </p:cNvPr>
              <p:cNvSpPr/>
              <p:nvPr/>
            </p:nvSpPr>
            <p:spPr>
              <a:xfrm>
                <a:off x="3071547" y="1022418"/>
                <a:ext cx="3000901" cy="9112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k-SK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sSup>
                            <m:sSupPr>
                              <m:ctrlPr>
                                <a:rPr lang="sk-SK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id="{8FDE2C6D-8C27-4B21-8D84-08BE05BFC9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547" y="1022418"/>
                <a:ext cx="3000901" cy="9112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Zástupný symbol obsahu 2">
            <a:extLst>
              <a:ext uri="{FF2B5EF4-FFF2-40B4-BE49-F238E27FC236}">
                <a16:creationId xmlns:a16="http://schemas.microsoft.com/office/drawing/2014/main" id="{E38B7C84-740B-4E2B-A899-A8CEF3D4F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149" y="1918270"/>
            <a:ext cx="8991599" cy="151073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(</a:t>
            </a:r>
            <a:r>
              <a:rPr lang="en-US" dirty="0" err="1"/>
              <a:t>Nestabiln</a:t>
            </a:r>
            <a:r>
              <a:rPr lang="sk-SK" dirty="0"/>
              <a:t>á) nula v kladnej </a:t>
            </a:r>
            <a:r>
              <a:rPr lang="sk-SK" dirty="0" err="1"/>
              <a:t>polrovine</a:t>
            </a:r>
            <a:r>
              <a:rPr lang="sk-SK" dirty="0"/>
              <a:t> spôsobuje, že systém má </a:t>
            </a:r>
            <a:r>
              <a:rPr lang="sk-SK" u="sng" dirty="0"/>
              <a:t>neminimálnu fázu </a:t>
            </a:r>
            <a:r>
              <a:rPr lang="sk-SK" dirty="0"/>
              <a:t>vďaka čomu je viditeľný záporný </a:t>
            </a:r>
            <a:r>
              <a:rPr lang="sk-SK" dirty="0" err="1"/>
              <a:t>prekmit</a:t>
            </a:r>
            <a:endParaRPr lang="sk-SK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A93BA7A4-A492-4023-8FB3-12C6D9A940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35" y="3049513"/>
            <a:ext cx="8505826" cy="352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739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4000" dirty="0"/>
              <a:t>Charakteristiky systémov </a:t>
            </a:r>
            <a:br>
              <a:rPr lang="en-US" dirty="0"/>
            </a:br>
            <a:r>
              <a:rPr lang="sk-SK" sz="2700" dirty="0"/>
              <a:t>Impulzná charakteristika - príklad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Impulzná charakteristika systému s prenosovou funkciou: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sk-SK" dirty="0"/>
              </a:p>
              <a:p>
                <a:pPr lvl="1"/>
                <a:endParaRPr lang="sk-SK" dirty="0"/>
              </a:p>
              <a:p>
                <a:pPr lvl="1"/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2" t="-129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Obrázo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525" y="2529080"/>
            <a:ext cx="6980945" cy="4237480"/>
          </a:xfrm>
          <a:prstGeom prst="rect">
            <a:avLst/>
          </a:prstGeom>
        </p:spPr>
      </p:pic>
      <p:sp>
        <p:nvSpPr>
          <p:cNvPr id="6" name="BlokTextu 5"/>
          <p:cNvSpPr txBox="1"/>
          <p:nvPr/>
        </p:nvSpPr>
        <p:spPr>
          <a:xfrm>
            <a:off x="408468" y="1729741"/>
            <a:ext cx="1767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>
                <a:solidFill>
                  <a:schemeClr val="accent1">
                    <a:lumMod val="75000"/>
                  </a:schemeClr>
                </a:solidFill>
              </a:rPr>
              <a:t>Matlab</a:t>
            </a:r>
            <a:r>
              <a:rPr lang="sk-SK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sk-SK" dirty="0">
                <a:solidFill>
                  <a:schemeClr val="accent1">
                    <a:lumMod val="75000"/>
                  </a:schemeClr>
                </a:solidFill>
              </a:rPr>
              <a:t>F=</a:t>
            </a:r>
            <a:r>
              <a:rPr lang="sk-SK" dirty="0" err="1">
                <a:solidFill>
                  <a:schemeClr val="accent1">
                    <a:lumMod val="75000"/>
                  </a:schemeClr>
                </a:solidFill>
              </a:rPr>
              <a:t>tf</a:t>
            </a:r>
            <a:r>
              <a:rPr lang="sk-SK" dirty="0">
                <a:solidFill>
                  <a:schemeClr val="accent1">
                    <a:lumMod val="75000"/>
                  </a:schemeClr>
                </a:solidFill>
              </a:rPr>
              <a:t>([1],[2,2,1]);</a:t>
            </a:r>
          </a:p>
          <a:p>
            <a:r>
              <a:rPr lang="sk-SK" dirty="0" err="1">
                <a:solidFill>
                  <a:schemeClr val="accent1">
                    <a:lumMod val="75000"/>
                  </a:schemeClr>
                </a:solidFill>
              </a:rPr>
              <a:t>impulse</a:t>
            </a:r>
            <a:r>
              <a:rPr lang="sk-SK" dirty="0">
                <a:solidFill>
                  <a:schemeClr val="accent1">
                    <a:lumMod val="75000"/>
                  </a:schemeClr>
                </a:solidFill>
              </a:rPr>
              <a:t>(F);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89770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4000" dirty="0"/>
              <a:t>Charakteristiky systémov </a:t>
            </a:r>
            <a:br>
              <a:rPr lang="en-US" dirty="0"/>
            </a:br>
            <a:r>
              <a:rPr lang="sk-SK" sz="2700" dirty="0"/>
              <a:t>Prechodová charakteristika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8415021" cy="5291774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Reakcia dynamického systému na jednotkový skok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V praxi ťažko realizovateľné (nekonečne rýchla zmena signálu – nevieme zabezpečiť) !!!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Vhodná abstrakcia na popis dynamiky systémov – obsahuje úplnú informáciu o dynamike systému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Jednotkový skok je dostatočne vybudzujúcim signálom – obsahuje celé frekvenčné spektrum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Za vstup do systému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sk-SK" dirty="0"/>
                  <a:t> teda považujeme obraz jednotkového skoku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Obraz prechodovej charakteristiky systému je potom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sk-SK" b="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Vzťah medzi prechodovou a impulznou charakteristikou: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u="sng" dirty="0"/>
                  <a:t>Prechodová charakteristika je integrálom impulznej charakteristiky </a:t>
                </a:r>
              </a:p>
              <a:p>
                <a:pPr lvl="1">
                  <a:lnSpc>
                    <a:spcPct val="170000"/>
                  </a:lnSpc>
                </a:pPr>
                <a:r>
                  <a:rPr lang="sk-SK" dirty="0"/>
                  <a:t>Čo dáva zmysel pretože obraz integrálu je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sk-SK" dirty="0"/>
                  <a:t> a impulzná charakteristika má obraz </a:t>
                </a:r>
                <a14:m>
                  <m:oMath xmlns:m="http://schemas.openxmlformats.org/officeDocument/2006/math">
                    <m:r>
                      <a:rPr lang="sk-SK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u="sng" dirty="0"/>
                  <a:t>Impulzná charakteristika je deriváciou prechodovej charakteristiky</a:t>
                </a: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8415021" cy="5291774"/>
              </a:xfrm>
              <a:blipFill rotWithShape="0">
                <a:blip r:embed="rId2"/>
                <a:stretch>
                  <a:fillRect l="-1667" t="-1959" r="-101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3495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4000" dirty="0"/>
              <a:t>Charakteristiky systémov </a:t>
            </a:r>
            <a:br>
              <a:rPr lang="en-US" dirty="0"/>
            </a:br>
            <a:r>
              <a:rPr lang="sk-SK" sz="2700" dirty="0"/>
              <a:t>Prechodová charakteristika - príklad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Prechodová charakteristika systému s prenosovou funkciou:</a:t>
                </a:r>
              </a:p>
              <a:p>
                <a:pPr marL="0" indent="0">
                  <a:buNone/>
                </a:pPr>
                <a:endParaRPr lang="sk-SK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sk-SK" dirty="0"/>
              </a:p>
              <a:p>
                <a:pPr marL="0" indent="0">
                  <a:buNone/>
                </a:pPr>
                <a:endParaRPr lang="sk-SK" dirty="0"/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2" t="-129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BlokTextu 3"/>
          <p:cNvSpPr txBox="1"/>
          <p:nvPr/>
        </p:nvSpPr>
        <p:spPr>
          <a:xfrm>
            <a:off x="408468" y="1729741"/>
            <a:ext cx="1767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>
                <a:solidFill>
                  <a:schemeClr val="accent1">
                    <a:lumMod val="75000"/>
                  </a:schemeClr>
                </a:solidFill>
              </a:rPr>
              <a:t>Matlab</a:t>
            </a:r>
            <a:r>
              <a:rPr lang="sk-SK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sk-SK" dirty="0">
                <a:solidFill>
                  <a:schemeClr val="accent1">
                    <a:lumMod val="75000"/>
                  </a:schemeClr>
                </a:solidFill>
              </a:rPr>
              <a:t>F=</a:t>
            </a:r>
            <a:r>
              <a:rPr lang="sk-SK" dirty="0" err="1">
                <a:solidFill>
                  <a:schemeClr val="accent1">
                    <a:lumMod val="75000"/>
                  </a:schemeClr>
                </a:solidFill>
              </a:rPr>
              <a:t>tf</a:t>
            </a:r>
            <a:r>
              <a:rPr lang="sk-SK" dirty="0">
                <a:solidFill>
                  <a:schemeClr val="accent1">
                    <a:lumMod val="75000"/>
                  </a:schemeClr>
                </a:solidFill>
              </a:rPr>
              <a:t>([1],[2,2,1]);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step</a:t>
            </a:r>
            <a:r>
              <a:rPr lang="sk-SK" dirty="0">
                <a:solidFill>
                  <a:schemeClr val="accent1">
                    <a:lumMod val="75000"/>
                  </a:schemeClr>
                </a:solidFill>
              </a:rPr>
              <a:t>(F);</a:t>
            </a:r>
          </a:p>
          <a:p>
            <a:endParaRPr lang="sk-SK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700" y="2423356"/>
            <a:ext cx="6933430" cy="426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519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-1" y="0"/>
            <a:ext cx="9144001" cy="885825"/>
          </a:xfrm>
        </p:spPr>
        <p:txBody>
          <a:bodyPr>
            <a:normAutofit fontScale="90000"/>
          </a:bodyPr>
          <a:lstStyle/>
          <a:p>
            <a:r>
              <a:rPr lang="sk-SK" sz="4000" dirty="0"/>
              <a:t>Prechodová charakteristika</a:t>
            </a:r>
            <a:r>
              <a:rPr lang="en-US" sz="4000" dirty="0"/>
              <a:t> - </a:t>
            </a:r>
            <a:r>
              <a:rPr lang="sk-SK" dirty="0"/>
              <a:t>Časová konštanta</a:t>
            </a:r>
            <a:r>
              <a:rPr lang="en-US" dirty="0"/>
              <a:t> T</a:t>
            </a:r>
            <a:br>
              <a:rPr lang="sk-SK" dirty="0"/>
            </a:br>
            <a:endParaRPr lang="sk-SK" sz="27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id="{8FDE2C6D-8C27-4B21-8D84-08BE05BFC938}"/>
                  </a:ext>
                </a:extLst>
              </p:cNvPr>
              <p:cNvSpPr/>
              <p:nvPr/>
            </p:nvSpPr>
            <p:spPr>
              <a:xfrm>
                <a:off x="3071548" y="1025755"/>
                <a:ext cx="3000901" cy="9112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sk-SK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FDE2C6D-8C27-4B21-8D84-08BE05BFC9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548" y="1025755"/>
                <a:ext cx="3000901" cy="91121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Zástupný symbol obsahu 2">
                <a:extLst>
                  <a:ext uri="{FF2B5EF4-FFF2-40B4-BE49-F238E27FC236}">
                    <a16:creationId xmlns:a16="http://schemas.microsoft.com/office/drawing/2014/main" id="{E38B7C84-740B-4E2B-A899-A8CEF3D4F7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5396" y="1765870"/>
                <a:ext cx="8491729" cy="4292030"/>
              </a:xfr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 Riešenie prechodovej charakteristiky v časovej oblasti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sup>
                          </m:sSup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 T – </a:t>
                </a:r>
                <a:r>
                  <a:rPr lang="sk-SK" b="1" dirty="0"/>
                  <a:t>časová konštanta systému </a:t>
                </a:r>
                <a:r>
                  <a:rPr lang="sk-SK" dirty="0"/>
                  <a:t>– rozmer sekunda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 Hodnota prechodovej charakteristiky v čase T</a:t>
                </a:r>
                <a:r>
                  <a:rPr lang="en-US" dirty="0"/>
                  <a:t>:</a:t>
                </a:r>
                <a:endParaRPr lang="sk-SK" dirty="0"/>
              </a:p>
              <a:p>
                <a:pPr marL="0" indent="0">
                  <a:buNone/>
                </a:pPr>
                <a:r>
                  <a:rPr lang="en-US" dirty="0"/>
                  <a:t>    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0,63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endParaRPr lang="sk-SK" dirty="0"/>
              </a:p>
              <a:p>
                <a:pPr lvl="1"/>
                <a:r>
                  <a:rPr lang="sk-SK" dirty="0"/>
                  <a:t>T väčšie = pomalšia dynamika</a:t>
                </a:r>
              </a:p>
              <a:p>
                <a:pPr lvl="1"/>
                <a:r>
                  <a:rPr lang="sk-SK" dirty="0"/>
                  <a:t>T menšie = rýchlejšia dynamika </a:t>
                </a:r>
              </a:p>
            </p:txBody>
          </p:sp>
        </mc:Choice>
        <mc:Fallback>
          <p:sp>
            <p:nvSpPr>
              <p:cNvPr id="9" name="Zástupný symbol obsahu 2">
                <a:extLst>
                  <a:ext uri="{FF2B5EF4-FFF2-40B4-BE49-F238E27FC236}">
                    <a16:creationId xmlns:a16="http://schemas.microsoft.com/office/drawing/2014/main" id="{E38B7C84-740B-4E2B-A899-A8CEF3D4F7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5396" y="1765870"/>
                <a:ext cx="8491729" cy="4292030"/>
              </a:xfrm>
              <a:blipFill>
                <a:blip r:embed="rId3"/>
                <a:stretch>
                  <a:fillRect l="-1723" t="-156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Obrázok 4">
            <a:extLst>
              <a:ext uri="{FF2B5EF4-FFF2-40B4-BE49-F238E27FC236}">
                <a16:creationId xmlns:a16="http://schemas.microsoft.com/office/drawing/2014/main" id="{19011002-5071-41E5-B0F6-0F5F879388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250" y="3195260"/>
            <a:ext cx="4804640" cy="360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685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4000" dirty="0"/>
              <a:t>Charakteristiky systémov</a:t>
            </a:r>
            <a:br>
              <a:rPr lang="en-US" dirty="0"/>
            </a:br>
            <a:r>
              <a:rPr lang="sk-SK" sz="2700" dirty="0"/>
              <a:t>Prevodová charakteristika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Závislosť výstupu systému na jeho vstupe v ustálenom stave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Pri lineárnych systémoch je prevodová charakteristika priamka – súvisí so statickým zosilnením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Vieme zistiť z diferenciálnej rovnice, z prenosovej funkcie alebo experimentom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Ustálený stav - derivácie v diferenciálnej rovnici nulové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Vyjadríme premennú výstupu ako funkciu vstupu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Príklad – kyvadlo so vstupom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sk-SK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sk-SK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k-SK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2" t="-129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3284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Prevodová charakteristika – príklad kyvadlo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Ustálené stavy - derivácie premenných sú nulové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k-SK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sk-SK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k-SK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Potrebujeme vyjadriť výstupnú premennú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sk-S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𝑎𝑟𝑐𝑠𝑖𝑛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sk-SK" dirty="0"/>
                                <m:t> 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Prevodová charakteristika pre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2" t="-129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ázo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487" y="3192827"/>
            <a:ext cx="5354578" cy="356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5069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a">
  <a:themeElements>
    <a:clrScheme name="Vlastné 2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2683C6"/>
      </a:accent1>
      <a:accent2>
        <a:srgbClr val="2683C6"/>
      </a:accent2>
      <a:accent3>
        <a:srgbClr val="2683C6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ktí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2766</TotalTime>
  <Words>1941</Words>
  <Application>Microsoft Office PowerPoint</Application>
  <PresentationFormat>Prezentácia na obrazovke (4:3)</PresentationFormat>
  <Paragraphs>288</Paragraphs>
  <Slides>38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Wingdings</vt:lpstr>
      <vt:lpstr>Retrospektíva</vt:lpstr>
      <vt:lpstr> Charakteristiky systémov Frekvenčné charakteristiky systémov Póly, nuly</vt:lpstr>
      <vt:lpstr>Charakteristiky systémov</vt:lpstr>
      <vt:lpstr>Charakteristiky systémov  Impulzná charakteristika</vt:lpstr>
      <vt:lpstr>Charakteristiky systémov  Impulzná charakteristika - príklad</vt:lpstr>
      <vt:lpstr>Charakteristiky systémov  Prechodová charakteristika</vt:lpstr>
      <vt:lpstr>Charakteristiky systémov  Prechodová charakteristika - príklad</vt:lpstr>
      <vt:lpstr>Prechodová charakteristika - Časová konštanta T </vt:lpstr>
      <vt:lpstr>Charakteristiky systémov Prevodová charakteristika</vt:lpstr>
      <vt:lpstr>Prevodová charakteristika – príklad kyvadlo</vt:lpstr>
      <vt:lpstr>Charakteristiky systémov Prevodová charakteristika lineárneho systému - simulácia</vt:lpstr>
      <vt:lpstr>Frekvenčné charakteristiky systémov  </vt:lpstr>
      <vt:lpstr>Frekvenčné charakteristiky systémov  </vt:lpstr>
      <vt:lpstr>Frekvenčné charakteristiky systémov  Analýza frekvenčných vlastností signálu </vt:lpstr>
      <vt:lpstr>Frekvenčné charakteristiky systémov  Analýza frekvenčných vlastností signálu</vt:lpstr>
      <vt:lpstr>Frekvenčné charakteristiky systémov  Nyquist</vt:lpstr>
      <vt:lpstr>Frekvenčné charakteristiky systémov  Nyquist – odvodenie charaktersitiky</vt:lpstr>
      <vt:lpstr>Frekvenčné charakteristiky systémov  Nyquist</vt:lpstr>
      <vt:lpstr>Frekvenčné charakteristiky systémov  Nyquist – vybrané charakteristiky</vt:lpstr>
      <vt:lpstr>Frekvenčné charakteristiky systémov  Bode</vt:lpstr>
      <vt:lpstr>Frekvenčné charakteristiky systémov  Bode – odvodenie charakteristiky</vt:lpstr>
      <vt:lpstr>Prechodové charakteristiky vybraných typov systémov 1. rád</vt:lpstr>
      <vt:lpstr>Prechodové charakteristiky vybraných typov systémov 2. rád</vt:lpstr>
      <vt:lpstr>Prechodové charakteristiky vybraných typov systémov 2. rád</vt:lpstr>
      <vt:lpstr>Prechodové charakteristiky vybraných typov systémov 2. rád – tvar prenosovej funkcie</vt:lpstr>
      <vt:lpstr>Prechodové charakteristiky vybraných typov systémov Dopravné oneskorenie</vt:lpstr>
      <vt:lpstr>Prechodové charakteristiky vybraných typov systémov Nestabilný systém</vt:lpstr>
      <vt:lpstr>Póly</vt:lpstr>
      <vt:lpstr>Vplyv pólov na dynamiku</vt:lpstr>
      <vt:lpstr>Vplyv pólov na dynamiku</vt:lpstr>
      <vt:lpstr>Vplyv pólov na dynamiku –komplexne združené korene</vt:lpstr>
      <vt:lpstr>Vplyv pólov na dynamiku – rýdzo imaginárne póly</vt:lpstr>
      <vt:lpstr>Vplyv pólov na dynamiku</vt:lpstr>
      <vt:lpstr>Vplyv pólov na dynamiku</vt:lpstr>
      <vt:lpstr>Vplyv núl na dynamiku systému</vt:lpstr>
      <vt:lpstr>Vplyv núl na dynamiku systému</vt:lpstr>
      <vt:lpstr>Vplyv núl na dynamiku systému</vt:lpstr>
      <vt:lpstr>Vplyv núl na dynamiku systému</vt:lpstr>
      <vt:lpstr>Vplyv núl na dynamiku systému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jakub</dc:creator>
  <cp:lastModifiedBy>jakub</cp:lastModifiedBy>
  <cp:revision>136</cp:revision>
  <dcterms:created xsi:type="dcterms:W3CDTF">2019-03-28T07:06:37Z</dcterms:created>
  <dcterms:modified xsi:type="dcterms:W3CDTF">2019-06-09T21:24:28Z</dcterms:modified>
</cp:coreProperties>
</file>