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3" r:id="rId2"/>
    <p:sldId id="286" r:id="rId3"/>
    <p:sldId id="327" r:id="rId4"/>
    <p:sldId id="345" r:id="rId5"/>
    <p:sldId id="287" r:id="rId6"/>
    <p:sldId id="346" r:id="rId7"/>
    <p:sldId id="347" r:id="rId8"/>
    <p:sldId id="352" r:id="rId9"/>
    <p:sldId id="367" r:id="rId10"/>
    <p:sldId id="361" r:id="rId11"/>
    <p:sldId id="368" r:id="rId12"/>
    <p:sldId id="369" r:id="rId13"/>
    <p:sldId id="370" r:id="rId14"/>
    <p:sldId id="371" r:id="rId15"/>
    <p:sldId id="372" r:id="rId16"/>
    <p:sldId id="373" r:id="rId17"/>
    <p:sldId id="281" r:id="rId18"/>
    <p:sldId id="355" r:id="rId19"/>
    <p:sldId id="356" r:id="rId20"/>
    <p:sldId id="359" r:id="rId21"/>
    <p:sldId id="357" r:id="rId22"/>
    <p:sldId id="358" r:id="rId23"/>
    <p:sldId id="360" r:id="rId24"/>
    <p:sldId id="288" r:id="rId25"/>
    <p:sldId id="374" r:id="rId26"/>
    <p:sldId id="376" r:id="rId27"/>
    <p:sldId id="375" r:id="rId28"/>
    <p:sldId id="3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Dodek" initials="MD" lastIdx="1" clrIdx="0">
    <p:extLst>
      <p:ext uri="{19B8F6BF-5375-455C-9EA6-DF929625EA0E}">
        <p15:presenceInfo xmlns:p15="http://schemas.microsoft.com/office/powerpoint/2012/main" userId="Martin Dod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63" d="100"/>
          <a:sy n="63" d="100"/>
        </p:scale>
        <p:origin x="3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8.6.2019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8.6.2019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8.6.2019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8.6.2019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8.6.2019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png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090760"/>
            <a:ext cx="7543800" cy="3388051"/>
          </a:xfrm>
        </p:spPr>
        <p:txBody>
          <a:bodyPr/>
          <a:lstStyle/>
          <a:p>
            <a:br>
              <a:rPr lang="sk-SK" dirty="0"/>
            </a:br>
            <a:r>
              <a:rPr lang="sk-SK" dirty="0"/>
              <a:t>Charakteristiky systémov</a:t>
            </a:r>
            <a:br>
              <a:rPr lang="sk-SK" dirty="0"/>
            </a:br>
            <a:r>
              <a:rPr lang="sk-SK" dirty="0"/>
              <a:t>Frekvenčné charakteristiky systémov</a:t>
            </a:r>
            <a:br>
              <a:rPr lang="sk-SK" dirty="0"/>
            </a:br>
            <a:r>
              <a:rPr lang="sk-SK" dirty="0"/>
              <a:t>Póly, nuly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819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F50B4FE4-E369-410A-840C-F4EC0EB7D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959950"/>
            <a:ext cx="9144000" cy="359595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1D05B0F-4EBC-4E4E-9688-018873A2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Frekven</a:t>
            </a:r>
            <a:r>
              <a:rPr lang="sk-SK" sz="4000" dirty="0" err="1"/>
              <a:t>čné</a:t>
            </a:r>
            <a:r>
              <a:rPr lang="sk-SK" sz="4000" dirty="0"/>
              <a:t> charakteristiky systémov </a:t>
            </a:r>
            <a:br>
              <a:rPr lang="en-US" dirty="0"/>
            </a:b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37FED5F-2942-45B2-A6C9-2D6EB77E7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0" y="1799473"/>
            <a:ext cx="3686175" cy="1219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ástupný objekt pre obsah 3">
                <a:extLst>
                  <a:ext uri="{FF2B5EF4-FFF2-40B4-BE49-F238E27FC236}">
                    <a16:creationId xmlns:a16="http://schemas.microsoft.com/office/drawing/2014/main" id="{AE2018FB-D875-48F3-9DD0-32D1DE9C3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699" y="1040446"/>
                <a:ext cx="8356599" cy="566515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Anal</a:t>
                </a:r>
                <a:r>
                  <a:rPr lang="sk-SK" dirty="0" err="1"/>
                  <a:t>ýzu</a:t>
                </a:r>
                <a:r>
                  <a:rPr lang="sk-SK" dirty="0"/>
                  <a:t> frekvenčných vlastností signálu robíme až v momente keď je výstup ustálený. Prechodový dej nás nezaujíma.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Frekvenčná charakteristika prenosu:</a:t>
                </a:r>
              </a:p>
              <a:p>
                <a:pPr marL="384048" lvl="2" indent="0">
                  <a:buNone/>
                </a:pP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sk-SK" b="0" dirty="0">
                    <a:ea typeface="Cambria Math" panose="02040503050406030204" pitchFamily="18" charset="0"/>
                  </a:rPr>
                  <a:t>rad/s</a:t>
                </a:r>
              </a:p>
              <a:p>
                <a:pPr marL="384048" lvl="2" indent="0">
                  <a:buNone/>
                </a:pPr>
                <a:r>
                  <a:rPr lang="en-US" dirty="0"/>
                  <a:t>A = 1</a:t>
                </a:r>
                <a:endParaRPr lang="sk-SK" dirty="0"/>
              </a:p>
            </p:txBody>
          </p:sp>
        </mc:Choice>
        <mc:Fallback xmlns="">
          <p:sp>
            <p:nvSpPr>
              <p:cNvPr id="8" name="Zástupný objekt pre obsah 3">
                <a:extLst>
                  <a:ext uri="{FF2B5EF4-FFF2-40B4-BE49-F238E27FC236}">
                    <a16:creationId xmlns:a16="http://schemas.microsoft.com/office/drawing/2014/main" id="{AE2018FB-D875-48F3-9DD0-32D1DE9C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99" y="1040446"/>
                <a:ext cx="8356599" cy="5665154"/>
              </a:xfrm>
              <a:prstGeom prst="rect">
                <a:avLst/>
              </a:prstGeom>
              <a:blipFill>
                <a:blip r:embed="rId4"/>
                <a:stretch>
                  <a:fillRect l="-1752" t="-11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dĺžnik 8">
            <a:extLst>
              <a:ext uri="{FF2B5EF4-FFF2-40B4-BE49-F238E27FC236}">
                <a16:creationId xmlns:a16="http://schemas.microsoft.com/office/drawing/2014/main" id="{04FE30C3-D0E7-4762-85A6-7E75359F646E}"/>
              </a:ext>
            </a:extLst>
          </p:cNvPr>
          <p:cNvSpPr/>
          <p:nvPr/>
        </p:nvSpPr>
        <p:spPr>
          <a:xfrm>
            <a:off x="7877264" y="5201174"/>
            <a:ext cx="453004" cy="71306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167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4287D7-1C9B-439A-82C6-CE745F5C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Frekven</a:t>
            </a:r>
            <a:r>
              <a:rPr lang="sk-SK" sz="4000" dirty="0" err="1"/>
              <a:t>čné</a:t>
            </a:r>
            <a:r>
              <a:rPr lang="sk-SK" sz="4000" dirty="0"/>
              <a:t> charakteristiky systémov </a:t>
            </a:r>
            <a:br>
              <a:rPr lang="en-US" dirty="0"/>
            </a:br>
            <a:r>
              <a:rPr lang="en-US" sz="2700" dirty="0"/>
              <a:t>Nyquist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4634CF9-F42A-48DC-A4D2-FCF280243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971" y="1040446"/>
                <a:ext cx="8860029" cy="51952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V </a:t>
                </a:r>
                <a:r>
                  <a:rPr lang="en-US" dirty="0" err="1"/>
                  <a:t>komplexnej</a:t>
                </a:r>
                <a:r>
                  <a:rPr lang="en-US" dirty="0"/>
                  <a:t> </a:t>
                </a:r>
                <a:r>
                  <a:rPr lang="en-US" dirty="0" err="1"/>
                  <a:t>rovine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Vyobrazenie </a:t>
                </a:r>
                <a:r>
                  <a:rPr lang="sk-SK" b="1" dirty="0"/>
                  <a:t>amplitúdy A </a:t>
                </a:r>
                <a:r>
                  <a:rPr lang="sk-SK" dirty="0" err="1"/>
                  <a:t>a</a:t>
                </a:r>
                <a:r>
                  <a:rPr lang="sk-SK" b="1" dirty="0"/>
                  <a:t> fázového posunu </a:t>
                </a:r>
                <a14:m>
                  <m:oMath xmlns:m="http://schemas.openxmlformats.org/officeDocument/2006/math"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sk-SK" b="1" dirty="0"/>
                  <a:t> </a:t>
                </a:r>
                <a:r>
                  <a:rPr lang="sk-SK" dirty="0"/>
                  <a:t>pre všetky frekvencie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&lt;0,</m:t>
                    </m:r>
                    <m:r>
                      <m:rPr>
                        <m:nor/>
                      </m:rPr>
                      <a:rPr lang="sk-SK"/>
                      <m:t>∞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sk-SK" b="1" dirty="0"/>
                  <a:t> </a:t>
                </a: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4634CF9-F42A-48DC-A4D2-FCF280243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971" y="1040446"/>
                <a:ext cx="8860029" cy="5195254"/>
              </a:xfrm>
              <a:blipFill>
                <a:blip r:embed="rId2"/>
                <a:stretch>
                  <a:fillRect l="-16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kTextu 5">
            <a:extLst>
              <a:ext uri="{FF2B5EF4-FFF2-40B4-BE49-F238E27FC236}">
                <a16:creationId xmlns:a16="http://schemas.microsoft.com/office/drawing/2014/main" id="{2C9CB7F5-3372-4004-9690-5516942A109B}"/>
              </a:ext>
            </a:extLst>
          </p:cNvPr>
          <p:cNvSpPr txBox="1"/>
          <p:nvPr/>
        </p:nvSpPr>
        <p:spPr>
          <a:xfrm>
            <a:off x="393698" y="2658492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Matlab</a:t>
            </a:r>
            <a:r>
              <a:rPr lang="sk-SK" dirty="0"/>
              <a:t>:</a:t>
            </a:r>
            <a:endParaRPr lang="en-US" dirty="0"/>
          </a:p>
          <a:p>
            <a:r>
              <a:rPr lang="sk-SK" dirty="0"/>
              <a:t>F=</a:t>
            </a:r>
            <a:r>
              <a:rPr lang="sk-SK" dirty="0" err="1"/>
              <a:t>tf</a:t>
            </a:r>
            <a:r>
              <a:rPr lang="sk-SK" dirty="0"/>
              <a:t>([1],[2,2,1]);</a:t>
            </a:r>
          </a:p>
          <a:p>
            <a:r>
              <a:rPr lang="en-US" dirty="0" err="1"/>
              <a:t>nyquist</a:t>
            </a:r>
            <a:r>
              <a:rPr lang="sk-SK" dirty="0"/>
              <a:t>(F);</a:t>
            </a:r>
          </a:p>
          <a:p>
            <a:endParaRPr lang="sk-SK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DC7A6EF6-0C42-49CF-8504-565FC50D2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8" y="2389821"/>
            <a:ext cx="5334000" cy="4000500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8F10E7D1-B7F0-45DB-87F1-11AE9177EECD}"/>
              </a:ext>
            </a:extLst>
          </p:cNvPr>
          <p:cNvSpPr txBox="1"/>
          <p:nvPr/>
        </p:nvSpPr>
        <p:spPr>
          <a:xfrm>
            <a:off x="5519956" y="4823670"/>
            <a:ext cx="15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id="{7CE27E17-23A6-4D6A-83BE-5D3564D65900}"/>
                  </a:ext>
                </a:extLst>
              </p:cNvPr>
              <p:cNvSpPr txBox="1"/>
              <p:nvPr/>
            </p:nvSpPr>
            <p:spPr>
              <a:xfrm>
                <a:off x="4488111" y="4377028"/>
                <a:ext cx="1551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id="{7CE27E17-23A6-4D6A-83BE-5D3564D65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111" y="4377028"/>
                <a:ext cx="1551963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40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A5CD98-228C-4803-A554-A998F401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Frekven</a:t>
            </a:r>
            <a:r>
              <a:rPr lang="sk-SK" dirty="0" err="1"/>
              <a:t>čné</a:t>
            </a:r>
            <a:r>
              <a:rPr lang="sk-SK" dirty="0"/>
              <a:t> charakteristiky systémov </a:t>
            </a:r>
            <a:br>
              <a:rPr lang="en-US" dirty="0"/>
            </a:br>
            <a:r>
              <a:rPr lang="sk-SK" sz="2400" dirty="0"/>
              <a:t>Bode</a:t>
            </a:r>
            <a:endParaRPr lang="sk-SK" dirty="0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BDF3745F-A950-4FCA-8AF5-540020E1A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053388"/>
              </p:ext>
            </p:extLst>
          </p:nvPr>
        </p:nvGraphicFramePr>
        <p:xfrm>
          <a:off x="2149346" y="2051026"/>
          <a:ext cx="6132576" cy="433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r:id="rId3" imgW="5276850" imgH="3733800" progId="CorelDraw.Graphic.7">
                  <p:embed/>
                </p:oleObj>
              </mc:Choice>
              <mc:Fallback>
                <p:oleObj r:id="rId3" imgW="5276850" imgH="3733800" progId="CorelDraw.Graphic.7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346" y="2051026"/>
                        <a:ext cx="6132576" cy="43392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objekt pre obsah 2">
                <a:extLst>
                  <a:ext uri="{FF2B5EF4-FFF2-40B4-BE49-F238E27FC236}">
                    <a16:creationId xmlns:a16="http://schemas.microsoft.com/office/drawing/2014/main" id="{05245192-8D17-42B5-8570-453DF14D24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971" y="1109723"/>
                <a:ext cx="8860029" cy="519525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V </a:t>
                </a:r>
                <a:r>
                  <a:rPr lang="sk-SK" dirty="0"/>
                  <a:t>logaritmických súradniciach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Vyobrazenie </a:t>
                </a:r>
                <a:r>
                  <a:rPr lang="sk-SK" b="1" dirty="0"/>
                  <a:t>amplitúdy A </a:t>
                </a:r>
                <a:r>
                  <a:rPr lang="sk-SK" dirty="0" err="1"/>
                  <a:t>a</a:t>
                </a:r>
                <a:r>
                  <a:rPr lang="sk-SK" b="1" dirty="0"/>
                  <a:t> fázového posunu </a:t>
                </a:r>
                <a14:m>
                  <m:oMath xmlns:m="http://schemas.openxmlformats.org/officeDocument/2006/math"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sk-SK" b="1" dirty="0"/>
                  <a:t> </a:t>
                </a:r>
                <a:r>
                  <a:rPr lang="sk-SK" dirty="0"/>
                  <a:t>pre všetky frekvencie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&lt;0,</m:t>
                    </m:r>
                    <m:r>
                      <m:rPr>
                        <m:nor/>
                      </m:rPr>
                      <a:rPr lang="sk-SK"/>
                      <m:t>∞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sk-SK" b="1" dirty="0"/>
                  <a:t> </a:t>
                </a: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7" name="Zástupný objekt pre obsah 2">
                <a:extLst>
                  <a:ext uri="{FF2B5EF4-FFF2-40B4-BE49-F238E27FC236}">
                    <a16:creationId xmlns:a16="http://schemas.microsoft.com/office/drawing/2014/main" id="{05245192-8D17-42B5-8570-453DF14D2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71" y="1109723"/>
                <a:ext cx="8860029" cy="5195254"/>
              </a:xfrm>
              <a:prstGeom prst="rect">
                <a:avLst/>
              </a:prstGeom>
              <a:blipFill>
                <a:blip r:embed="rId5"/>
                <a:stretch>
                  <a:fillRect l="-1652" t="-11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lokTextu 7">
            <a:extLst>
              <a:ext uri="{FF2B5EF4-FFF2-40B4-BE49-F238E27FC236}">
                <a16:creationId xmlns:a16="http://schemas.microsoft.com/office/drawing/2014/main" id="{4140307A-EC53-4F6F-91EA-53A53CE7FF41}"/>
              </a:ext>
            </a:extLst>
          </p:cNvPr>
          <p:cNvSpPr txBox="1"/>
          <p:nvPr/>
        </p:nvSpPr>
        <p:spPr>
          <a:xfrm>
            <a:off x="381506" y="2507021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Matlab</a:t>
            </a:r>
            <a:r>
              <a:rPr lang="sk-SK" dirty="0"/>
              <a:t>:</a:t>
            </a:r>
            <a:endParaRPr lang="en-US" dirty="0"/>
          </a:p>
          <a:p>
            <a:r>
              <a:rPr lang="sk-SK" dirty="0"/>
              <a:t>F=</a:t>
            </a:r>
            <a:r>
              <a:rPr lang="sk-SK" dirty="0" err="1"/>
              <a:t>tf</a:t>
            </a:r>
            <a:r>
              <a:rPr lang="sk-SK" dirty="0"/>
              <a:t>([1],[2,2,1]);</a:t>
            </a:r>
          </a:p>
          <a:p>
            <a:r>
              <a:rPr lang="sk-SK" dirty="0"/>
              <a:t>bode(F);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927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Prechodové charakteristiky vybraných typov systémov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rázok 7">
            <a:extLst>
              <a:ext uri="{FF2B5EF4-FFF2-40B4-BE49-F238E27FC236}">
                <a16:creationId xmlns:a16="http://schemas.microsoft.com/office/drawing/2014/main" id="{56252088-1FBC-4209-9D76-AB2D440AC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8" y="2673635"/>
            <a:ext cx="5334000" cy="4000500"/>
          </a:xfrm>
          <a:prstGeom prst="rect">
            <a:avLst/>
          </a:prstGeom>
        </p:spPr>
      </p:pic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971" y="1918270"/>
            <a:ext cx="8356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1. r</a:t>
            </a:r>
            <a:r>
              <a:rPr lang="sk-SK" dirty="0" err="1"/>
              <a:t>ád</a:t>
            </a:r>
            <a:r>
              <a:rPr lang="sk-SK" dirty="0"/>
              <a:t> – vždy </a:t>
            </a:r>
            <a:r>
              <a:rPr lang="sk-SK" b="1" dirty="0"/>
              <a:t>periodický</a:t>
            </a:r>
            <a:r>
              <a:rPr lang="sk-SK" dirty="0"/>
              <a:t> priebeh (bez </a:t>
            </a:r>
            <a:r>
              <a:rPr lang="sk-SK" dirty="0" err="1"/>
              <a:t>prekmitov</a:t>
            </a:r>
            <a:r>
              <a:rPr lang="sk-S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229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790433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Prechodové charakteristiky vybraných typov systémov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8" y="1918270"/>
            <a:ext cx="8356599" cy="151073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2. r</a:t>
            </a:r>
            <a:r>
              <a:rPr lang="sk-SK" dirty="0" err="1"/>
              <a:t>ád</a:t>
            </a:r>
            <a:r>
              <a:rPr lang="sk-SK" dirty="0"/>
              <a:t> – </a:t>
            </a:r>
            <a:r>
              <a:rPr lang="en-US" dirty="0"/>
              <a:t>v</a:t>
            </a:r>
            <a:r>
              <a:rPr lang="sk-SK" dirty="0" err="1"/>
              <a:t>ždy</a:t>
            </a:r>
            <a:r>
              <a:rPr lang="sk-SK" dirty="0"/>
              <a:t> obsahuje </a:t>
            </a:r>
            <a:r>
              <a:rPr lang="sk-SK" dirty="0" err="1"/>
              <a:t>inflexný</a:t>
            </a:r>
            <a:r>
              <a:rPr lang="sk-SK" dirty="0"/>
              <a:t> bod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sk-SK" dirty="0"/>
              <a:t> – v závislosti od pólov môže byť priebeh </a:t>
            </a:r>
            <a:r>
              <a:rPr lang="sk-SK" b="1" dirty="0"/>
              <a:t>aperiodický</a:t>
            </a:r>
            <a:r>
              <a:rPr lang="sk-SK" dirty="0"/>
              <a:t> (obsahuje </a:t>
            </a:r>
            <a:r>
              <a:rPr lang="sk-SK" dirty="0" err="1"/>
              <a:t>prekmit</a:t>
            </a:r>
            <a:r>
              <a:rPr lang="sk-SK" dirty="0"/>
              <a:t>)</a:t>
            </a:r>
          </a:p>
          <a:p>
            <a:pPr marL="0" indent="0">
              <a:buNone/>
            </a:pPr>
            <a:r>
              <a:rPr lang="sk-SK" dirty="0"/>
              <a:t>	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3E4F98B1-4D6E-451B-AE4C-CBCD01E23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7" y="282948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3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790433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Prechodové charakteristiky vybraných typov systémov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−1∙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8" y="1918270"/>
            <a:ext cx="8356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Sys</a:t>
            </a:r>
            <a:r>
              <a:rPr lang="sk-SK" dirty="0"/>
              <a:t>tém s dopravným oneskorením 1 sekunda</a:t>
            </a:r>
          </a:p>
          <a:p>
            <a:pPr marL="0" indent="0">
              <a:buNone/>
            </a:pPr>
            <a:r>
              <a:rPr lang="sk-SK" dirty="0"/>
              <a:t>	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747E6DD-1906-448B-9F29-738BDFDBC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7" y="267363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46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790433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Prechodové charakteristiky vybraných typov systémov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3071548" y="1025755"/>
                <a:ext cx="3000901" cy="894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−0.5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8" y="1025755"/>
                <a:ext cx="3000901" cy="894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8" y="1918270"/>
            <a:ext cx="8356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Nestabiln</a:t>
            </a:r>
            <a:r>
              <a:rPr lang="sk-SK" dirty="0"/>
              <a:t>ý systém (o stabilite v ďalšej prednáške)</a:t>
            </a:r>
          </a:p>
          <a:p>
            <a:pPr marL="0" indent="0">
              <a:buNone/>
            </a:pPr>
            <a:r>
              <a:rPr lang="sk-SK" dirty="0"/>
              <a:t>	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8E50E99-1482-4B59-9259-D1D0294B2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15" y="267363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15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-595619" y="1926271"/>
            <a:ext cx="5486402" cy="1043432"/>
          </a:xfrm>
        </p:spPr>
        <p:txBody>
          <a:bodyPr/>
          <a:lstStyle/>
          <a:p>
            <a:r>
              <a:rPr lang="sk-SK" dirty="0"/>
              <a:t>Póly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Korene</a:t>
            </a:r>
            <a:r>
              <a:rPr lang="en-US" dirty="0"/>
              <a:t> </a:t>
            </a:r>
            <a:r>
              <a:rPr lang="en-US" dirty="0" err="1"/>
              <a:t>charakteristi</a:t>
            </a:r>
            <a:r>
              <a:rPr lang="sk-SK" dirty="0" err="1"/>
              <a:t>ckého</a:t>
            </a:r>
            <a:r>
              <a:rPr lang="sk-SK" dirty="0"/>
              <a:t> polynómu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Ich rozmiestnenie v komplexnej rovine vyjadruje dynamiku (správanie) systému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/>
              <a:t>Čím je </a:t>
            </a:r>
            <a:r>
              <a:rPr lang="sk-SK" dirty="0" err="1"/>
              <a:t>magnitúda</a:t>
            </a:r>
            <a:r>
              <a:rPr lang="sk-SK" dirty="0"/>
              <a:t> komplexného čísla väčšia tým je pól „rýchlejší“, tzn. že systém sa skôr ustáli, má </a:t>
            </a:r>
            <a:r>
              <a:rPr lang="en-US" dirty="0"/>
              <a:t>r</a:t>
            </a:r>
            <a:r>
              <a:rPr lang="sk-SK" dirty="0" err="1"/>
              <a:t>ýchlejšiu</a:t>
            </a:r>
            <a:r>
              <a:rPr lang="sk-SK" dirty="0"/>
              <a:t> dynamiku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Čím je uhol komplexného čísla väčší tým väčší je </a:t>
            </a:r>
            <a:r>
              <a:rPr lang="sk-SK" dirty="0" err="1"/>
              <a:t>prekmit</a:t>
            </a:r>
            <a:r>
              <a:rPr lang="sk-SK" dirty="0"/>
              <a:t> prechodovej charakteristiky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3078" name="Picture 6" descr="VÃ½sledok vyhÄ¾adÃ¡vania obrÃ¡zkov pre dopyt komplexna rovina">
            <a:extLst>
              <a:ext uri="{FF2B5EF4-FFF2-40B4-BE49-F238E27FC236}">
                <a16:creationId xmlns:a16="http://schemas.microsoft.com/office/drawing/2014/main" id="{9DF1743D-36D4-4C63-B103-02D076E22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253" y="3888298"/>
            <a:ext cx="3201710" cy="24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Nadpis 1">
            <a:extLst>
              <a:ext uri="{FF2B5EF4-FFF2-40B4-BE49-F238E27FC236}">
                <a16:creationId xmlns:a16="http://schemas.microsoft.com/office/drawing/2014/main" id="{C137A743-90F9-4A0E-A6AC-D29F0EA4EEED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8128001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Vplyv pólov na dynamiku</a:t>
            </a:r>
          </a:p>
        </p:txBody>
      </p:sp>
    </p:spTree>
    <p:extLst>
      <p:ext uri="{BB962C8B-B14F-4D97-AF65-F5344CB8AC3E}">
        <p14:creationId xmlns:p14="http://schemas.microsoft.com/office/powerpoint/2010/main" val="2447591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>
            <a:normAutofit/>
          </a:bodyPr>
          <a:lstStyle/>
          <a:p>
            <a:r>
              <a:rPr lang="sk-SK" dirty="0"/>
              <a:t>Vplyv pólov na dynamiku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/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  <a:blipFill>
                <a:blip r:embed="rId2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A2E0BFD7-FD15-4C42-8A69-1ED33B6DC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0007"/>
            <a:ext cx="9144000" cy="38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41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E3C16E40-B8D3-45C7-B376-DA532CB26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0007"/>
            <a:ext cx="9144000" cy="386366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/>
          <a:lstStyle/>
          <a:p>
            <a:r>
              <a:rPr lang="sk-SK" dirty="0"/>
              <a:t>Vplyv pólov na dynamiku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/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  <a:blipFill>
                <a:blip r:embed="rId3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9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Charakteristiky systémov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7126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Grafická/tabelárna forma opisu systémov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Môžeme ich získavať meraním na reálnom systéme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 ich priebehu vieme identifikovať prenos systému (predmet Identifikácia systémov)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Ich priebeh dáva inžinierovi prvotnú informáciu o systéme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Sú nositeľmi informácie o dynamike systému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Impulzná charakteristika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Prechodová charakteristika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Prevodová charakteristika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Frekven</a:t>
            </a:r>
            <a:r>
              <a:rPr lang="sk-SK" dirty="0" err="1"/>
              <a:t>čné</a:t>
            </a:r>
            <a:r>
              <a:rPr lang="sk-SK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Bode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 err="1"/>
              <a:t>Nyquist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83867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/>
          <a:lstStyle/>
          <a:p>
            <a:r>
              <a:rPr lang="sk-SK" dirty="0"/>
              <a:t>Vplyv pólov na dynamiku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/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1.0000 + 1.7321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1.0000 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1.7321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  <a:blipFill>
                <a:blip r:embed="rId2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>
            <a:extLst>
              <a:ext uri="{FF2B5EF4-FFF2-40B4-BE49-F238E27FC236}">
                <a16:creationId xmlns:a16="http://schemas.microsoft.com/office/drawing/2014/main" id="{EEA578C0-C104-4BE1-8D60-2864E7DC6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90007"/>
            <a:ext cx="8991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04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/>
          <a:lstStyle/>
          <a:p>
            <a:r>
              <a:rPr lang="sk-SK" dirty="0"/>
              <a:t>Vplyv pólov na dynamiku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/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  <a:blipFill>
                <a:blip r:embed="rId2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>
            <a:extLst>
              <a:ext uri="{FF2B5EF4-FFF2-40B4-BE49-F238E27FC236}">
                <a16:creationId xmlns:a16="http://schemas.microsoft.com/office/drawing/2014/main" id="{AA7EF25C-B9BE-4BEA-AED6-1C729818C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90007"/>
            <a:ext cx="8991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5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/>
          <a:lstStyle/>
          <a:p>
            <a:r>
              <a:rPr lang="sk-SK" dirty="0"/>
              <a:t>Vplyv pólov na dynamiku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/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  <a:blipFill>
                <a:blip r:embed="rId2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>
            <a:extLst>
              <a:ext uri="{FF2B5EF4-FFF2-40B4-BE49-F238E27FC236}">
                <a16:creationId xmlns:a16="http://schemas.microsoft.com/office/drawing/2014/main" id="{87700BE4-1DCD-44FE-979A-F9656D1BD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90007"/>
            <a:ext cx="8991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26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/>
          <a:lstStyle/>
          <a:p>
            <a:r>
              <a:rPr lang="sk-SK" dirty="0" err="1"/>
              <a:t>Vpl</a:t>
            </a:r>
            <a:r>
              <a:rPr lang="en-US" dirty="0"/>
              <a:t>y</a:t>
            </a:r>
            <a:r>
              <a:rPr lang="sk-SK" dirty="0"/>
              <a:t>v pólov na dynamiku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/>
              <p:nvPr/>
            </p:nvSpPr>
            <p:spPr>
              <a:xfrm>
                <a:off x="3247716" y="1090429"/>
                <a:ext cx="3000901" cy="1473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+0.1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0.8873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− 0.1127</m:t>
                      </m:r>
                    </m:oMath>
                  </m:oMathPara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16" y="1090429"/>
                <a:ext cx="3000901" cy="1473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0B54F12F-4E0B-4E5B-911B-625FE7007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90007"/>
            <a:ext cx="8991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7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ástupný symbol obsahu 2">
                <a:extLst>
                  <a:ext uri="{FF2B5EF4-FFF2-40B4-BE49-F238E27FC236}">
                    <a16:creationId xmlns:a16="http://schemas.microsoft.com/office/drawing/2014/main" id="{E38B7C84-740B-4E2B-A899-A8CEF3D4F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356" y="1064830"/>
                <a:ext cx="8750300" cy="393389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/>
                  <a:t>Korene</a:t>
                </a:r>
                <a:r>
                  <a:rPr lang="en-US" dirty="0"/>
                  <a:t> </a:t>
                </a:r>
                <a:r>
                  <a:rPr lang="sk-SK" dirty="0"/>
                  <a:t>čitateľa prenosovej funkcie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sk-SK" dirty="0"/>
                  <a:t>P</a:t>
                </a:r>
                <a:r>
                  <a:rPr lang="en-US" dirty="0" err="1"/>
                  <a:t>odobne</a:t>
                </a:r>
                <a:r>
                  <a:rPr lang="en-US" dirty="0"/>
                  <a:t> </a:t>
                </a:r>
                <a:r>
                  <a:rPr lang="en-US" dirty="0" err="1"/>
                  <a:t>ako</a:t>
                </a:r>
                <a:r>
                  <a:rPr lang="en-US" dirty="0"/>
                  <a:t> </a:t>
                </a:r>
                <a:r>
                  <a:rPr lang="en-US" dirty="0" err="1"/>
                  <a:t>pri</a:t>
                </a:r>
                <a:r>
                  <a:rPr lang="en-US" dirty="0"/>
                  <a:t> p</a:t>
                </a:r>
                <a:r>
                  <a:rPr lang="sk-SK" dirty="0" err="1"/>
                  <a:t>óloch</a:t>
                </a:r>
                <a:r>
                  <a:rPr lang="sk-SK" dirty="0"/>
                  <a:t> je dobré si uvedomiť ich umiestnenie v komplexnej rovine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</a:t>
                </a:r>
                <a:r>
                  <a:rPr lang="en-US" dirty="0" err="1"/>
                  <a:t>Pr</a:t>
                </a:r>
                <a:r>
                  <a:rPr lang="sk-SK" dirty="0" err="1"/>
                  <a:t>ítomnosť</a:t>
                </a:r>
                <a:r>
                  <a:rPr lang="sk-SK" dirty="0"/>
                  <a:t> núl dáva prenosovej funkcii </a:t>
                </a:r>
                <a:r>
                  <a:rPr lang="sk-SK" b="1" dirty="0"/>
                  <a:t>derivačný</a:t>
                </a:r>
                <a:r>
                  <a:rPr lang="sk-SK" dirty="0"/>
                  <a:t> charakter (uvedomme si, že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sk-SK" dirty="0"/>
                  <a:t> je derivácia). Sústava má rýchlejší nábeh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Ak nuly ležia v zápornej </a:t>
                </a:r>
                <a:r>
                  <a:rPr lang="sk-SK" dirty="0" err="1"/>
                  <a:t>polrovine</a:t>
                </a:r>
                <a:r>
                  <a:rPr lang="sk-SK" dirty="0"/>
                  <a:t> – systém má </a:t>
                </a:r>
                <a:r>
                  <a:rPr lang="sk-SK" b="1" dirty="0"/>
                  <a:t>minimálnu fázu </a:t>
                </a: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sk-SK" dirty="0"/>
                  <a:t>Ak nuly ležia v kladnej </a:t>
                </a:r>
                <a:r>
                  <a:rPr lang="sk-SK" dirty="0" err="1"/>
                  <a:t>polrovine</a:t>
                </a:r>
                <a:r>
                  <a:rPr lang="sk-SK" dirty="0"/>
                  <a:t> – systém má </a:t>
                </a:r>
                <a:r>
                  <a:rPr lang="sk-SK" b="1" dirty="0"/>
                  <a:t>neminimálnu fázu</a:t>
                </a: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n-US" dirty="0" err="1"/>
                  <a:t>Vz</a:t>
                </a:r>
                <a:r>
                  <a:rPr lang="sk-SK" dirty="0" err="1"/>
                  <a:t>ájomná</a:t>
                </a:r>
                <a:r>
                  <a:rPr lang="sk-SK" dirty="0"/>
                  <a:t> poloha pólov a núl určuje prechodovú charakteristiky (sklon, </a:t>
                </a:r>
                <a:r>
                  <a:rPr lang="sk-SK" dirty="0" err="1"/>
                  <a:t>prekmity</a:t>
                </a:r>
                <a:r>
                  <a:rPr lang="sk-SK" dirty="0"/>
                  <a:t>)</a:t>
                </a:r>
              </a:p>
            </p:txBody>
          </p:sp>
        </mc:Choice>
        <mc:Fallback xmlns="">
          <p:sp>
            <p:nvSpPr>
              <p:cNvPr id="9" name="Zástupný symbol obsahu 2">
                <a:extLst>
                  <a:ext uri="{FF2B5EF4-FFF2-40B4-BE49-F238E27FC236}">
                    <a16:creationId xmlns:a16="http://schemas.microsoft.com/office/drawing/2014/main" id="{E38B7C84-740B-4E2B-A899-A8CEF3D4F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356" y="1064830"/>
                <a:ext cx="8750300" cy="3933890"/>
              </a:xfrm>
              <a:blipFill>
                <a:blip r:embed="rId2"/>
                <a:stretch>
                  <a:fillRect l="-1672" t="-1705" r="-2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704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/>
          </a:bodyPr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971" y="1918270"/>
            <a:ext cx="8356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Nem</a:t>
            </a:r>
            <a:r>
              <a:rPr lang="sk-SK" dirty="0"/>
              <a:t>á nuly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C9ABD70-742C-4B08-A95D-22072EBBF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" y="2449852"/>
            <a:ext cx="8991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21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/>
          </a:bodyPr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49" y="1918270"/>
            <a:ext cx="8991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Nula je </a:t>
            </a:r>
            <a:r>
              <a:rPr lang="en-US" dirty="0" err="1"/>
              <a:t>bli</a:t>
            </a:r>
            <a:r>
              <a:rPr lang="sk-SK" dirty="0" err="1"/>
              <a:t>žšie</a:t>
            </a:r>
            <a:r>
              <a:rPr lang="sk-SK" dirty="0"/>
              <a:t> k imaginárnej osi ako pól – to robí nulu </a:t>
            </a:r>
            <a:r>
              <a:rPr lang="sk-SK" dirty="0" err="1"/>
              <a:t>dominatnejšou</a:t>
            </a:r>
            <a:r>
              <a:rPr lang="sk-SK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Systém má väčšiu tendenciu derivovať</a:t>
            </a:r>
            <a:r>
              <a:rPr lang="en-US" dirty="0"/>
              <a:t> </a:t>
            </a:r>
            <a:r>
              <a:rPr lang="en-US" dirty="0" err="1"/>
              <a:t>vstupn</a:t>
            </a:r>
            <a:r>
              <a:rPr lang="sk-SK" dirty="0"/>
              <a:t>ý signál (jednotkový skok)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BEC51D8-FDC7-4055-9DC2-AA23AA8F3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7" y="2966074"/>
            <a:ext cx="8991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81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/>
          </a:bodyPr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2102698" y="1023923"/>
                <a:ext cx="4938597" cy="963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sk-SK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k-SK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sk-SK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698" y="1023923"/>
                <a:ext cx="4938597" cy="9631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6" y="1645920"/>
            <a:ext cx="8356599" cy="1586489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S</a:t>
            </a:r>
            <a:r>
              <a:rPr lang="sk-SK" dirty="0" err="1"/>
              <a:t>íce</a:t>
            </a:r>
            <a:r>
              <a:rPr lang="sk-SK" dirty="0"/>
              <a:t> je systém 2. rádu, priebeh je takmer identický so systémom 1. rádu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Póly a nula sú tak blízko seba, že sa navzájom vykompenzujú (vykrátia), preto sa výsledný priebeh podobá skôr na 1. rád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Číslo 0,8 v čitateli je veľmi blízke číslu 1. Ak by sme 0,8 zamenili za 1, mohli by sme čitateľ s menovateľom vykrátiť a vznikol by tak systém prvého rádu.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709C6CA1-70B0-4549-9881-3EEA0AAEF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5" y="3232409"/>
            <a:ext cx="8991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67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/>
          </a:bodyPr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49" y="1918270"/>
            <a:ext cx="8991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(</a:t>
            </a:r>
            <a:r>
              <a:rPr lang="en-US" dirty="0" err="1"/>
              <a:t>Nestabiln</a:t>
            </a:r>
            <a:r>
              <a:rPr lang="sk-SK" dirty="0"/>
              <a:t>á) nula v kladnej </a:t>
            </a:r>
            <a:r>
              <a:rPr lang="sk-SK" dirty="0" err="1"/>
              <a:t>polrovine</a:t>
            </a:r>
            <a:r>
              <a:rPr lang="sk-SK" dirty="0"/>
              <a:t> </a:t>
            </a:r>
            <a:r>
              <a:rPr lang="sk-SK" dirty="0" err="1"/>
              <a:t>spśobuje</a:t>
            </a:r>
            <a:r>
              <a:rPr lang="sk-SK" dirty="0"/>
              <a:t>, že systém má neminimálnu fázu vďaka čomu je viditeľný záporný </a:t>
            </a:r>
            <a:r>
              <a:rPr lang="sk-SK" dirty="0" err="1"/>
              <a:t>prekmit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C33EAD3-451C-47DA-9174-1BCCB911F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7" y="2829481"/>
            <a:ext cx="8991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3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 </a:t>
            </a:r>
            <a:br>
              <a:rPr lang="en-US" dirty="0"/>
            </a:br>
            <a:r>
              <a:rPr lang="sk-SK" sz="2700" dirty="0"/>
              <a:t>Impulzná charakteristika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Reakcia dynamického systému na </a:t>
                </a:r>
                <a:r>
                  <a:rPr lang="sk-SK" dirty="0" err="1"/>
                  <a:t>Dirackov</a:t>
                </a:r>
                <a:r>
                  <a:rPr lang="sk-SK" dirty="0"/>
                  <a:t> impulz (impulz nekonečnej výšky a nulovej šírky)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praxi jej meranie nie je realizovateľné (nekonečne veľký signál nevieme zabezpečiť) 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Vhodná abstrakcia na popis dynamiky systémov – obsahuje úplnú informáciu o dynamike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Dirackov</a:t>
                </a:r>
                <a:r>
                  <a:rPr lang="sk-SK" dirty="0"/>
                  <a:t> impulz je dostatočne vybudzujúcim signálom – obsahuje celé frekvenčné spektrum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Za vstup do systému teda považujeme obraz </a:t>
                </a:r>
                <a:r>
                  <a:rPr lang="sk-SK" dirty="0" err="1"/>
                  <a:t>Dirackovho</a:t>
                </a:r>
                <a:r>
                  <a:rPr lang="sk-SK" dirty="0"/>
                  <a:t> impulzu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Obraz impulznej charakteristiky systému je potom </a:t>
                </a:r>
                <a:r>
                  <a:rPr lang="sk-SK" u="sng" dirty="0"/>
                  <a:t>jednoducho </a:t>
                </a:r>
                <a:r>
                  <a:rPr lang="sk-SK" u="sng" dirty="0" err="1"/>
                  <a:t>Laplaceovým</a:t>
                </a:r>
                <a:r>
                  <a:rPr lang="sk-SK" u="sng" dirty="0"/>
                  <a:t> obrazom samotnej prenosovej funkcie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 impulznej charakteristiky vieme vypočítať odozvu na ľubovoľný signál – pomocou operácie nazývanej </a:t>
                </a:r>
                <a:r>
                  <a:rPr lang="sk-SK" u="sng" dirty="0" err="1"/>
                  <a:t>konvolúcia</a:t>
                </a:r>
                <a:r>
                  <a:rPr lang="sk-SK" u="sng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Konvolúciu</a:t>
                </a:r>
                <a:r>
                  <a:rPr lang="sk-SK" dirty="0"/>
                  <a:t> vlastne realizujeme ak násobíme prenosovú funkciu vstupným signálom – nakoľko je prenosová funkcia obrazom impulznej charakteristiky a operácia </a:t>
                </a:r>
                <a:r>
                  <a:rPr lang="sk-SK" dirty="0" err="1"/>
                  <a:t>konvolúcie</a:t>
                </a:r>
                <a:r>
                  <a:rPr lang="sk-SK" dirty="0"/>
                  <a:t> má obraz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 r="-7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03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 </a:t>
            </a:r>
            <a:br>
              <a:rPr lang="en-US" dirty="0"/>
            </a:br>
            <a:r>
              <a:rPr lang="sk-SK" sz="2700" dirty="0"/>
              <a:t>Impulzná charakteristika - príklad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Impulzná charakteristika systému s prenosovou funkciou: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25" y="2529080"/>
            <a:ext cx="6980945" cy="423748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408468" y="1729741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Matlab</a:t>
            </a:r>
            <a:r>
              <a:rPr lang="sk-SK" dirty="0"/>
              <a:t>:</a:t>
            </a:r>
            <a:endParaRPr lang="en-US" dirty="0"/>
          </a:p>
          <a:p>
            <a:r>
              <a:rPr lang="sk-SK" dirty="0"/>
              <a:t>F=</a:t>
            </a:r>
            <a:r>
              <a:rPr lang="sk-SK" dirty="0" err="1"/>
              <a:t>tf</a:t>
            </a:r>
            <a:r>
              <a:rPr lang="sk-SK" dirty="0"/>
              <a:t>([1],[2,2,1]);</a:t>
            </a:r>
          </a:p>
          <a:p>
            <a:r>
              <a:rPr lang="sk-SK" dirty="0" err="1"/>
              <a:t>impulse</a:t>
            </a:r>
            <a:r>
              <a:rPr lang="sk-SK" dirty="0"/>
              <a:t>(F);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977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 </a:t>
            </a:r>
            <a:br>
              <a:rPr lang="en-US" dirty="0"/>
            </a:br>
            <a:r>
              <a:rPr lang="sk-SK" sz="2700" dirty="0"/>
              <a:t>Prechodová charakteristika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415021" cy="529177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Reakcia dynamického systému na jednotkový skok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praxi ťažko realizovateľné (nekonečne rýchla zmena signálu – nevieme zabezpečiť) 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Vhodná abstrakcia na popis dynamiky systémov – obsahuje úplnú informáciu o dynamike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Jednotkový skok je dostatočne vybudzujúcim signálom – obsahuje celé frekvenčné spektrum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Za vstup do systému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/>
                  <a:t> teda považujeme obraz jednotkového skoku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Obraz prechodovej charakteristiky systému je potom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Vzťah medzi prechodovou a impulznou charakteristikou: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Prechodová charakteristika je integrálom impulznej charakteristiky 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sk-SK" dirty="0"/>
                  <a:t>Čo dáva zmysel pretože obraz integrálu je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sk-SK" dirty="0"/>
                  <a:t> a impulzná charakteristika má obraz 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Impulzná charakteristika je deriváciou prechodovej charakteristiky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415021" cy="5291774"/>
              </a:xfrm>
              <a:blipFill rotWithShape="0">
                <a:blip r:embed="rId2"/>
                <a:stretch>
                  <a:fillRect l="-1667" t="-1959" r="-10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49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 </a:t>
            </a:r>
            <a:br>
              <a:rPr lang="en-US" dirty="0"/>
            </a:br>
            <a:r>
              <a:rPr lang="sk-SK" sz="2700" dirty="0"/>
              <a:t>Prechodová charakteristika - príklad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Prechodová charakteristika systému s prenosovou funkciou:</a:t>
                </a:r>
              </a:p>
              <a:p>
                <a:pPr marL="0" indent="0">
                  <a:buNone/>
                </a:pPr>
                <a:endParaRPr lang="sk-SK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/>
          <p:cNvSpPr txBox="1"/>
          <p:nvPr/>
        </p:nvSpPr>
        <p:spPr>
          <a:xfrm>
            <a:off x="408468" y="1729741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Matlab</a:t>
            </a:r>
            <a:r>
              <a:rPr lang="sk-SK" dirty="0"/>
              <a:t>:</a:t>
            </a:r>
            <a:endParaRPr lang="en-US" dirty="0"/>
          </a:p>
          <a:p>
            <a:r>
              <a:rPr lang="sk-SK" dirty="0"/>
              <a:t>F=</a:t>
            </a:r>
            <a:r>
              <a:rPr lang="sk-SK" dirty="0" err="1"/>
              <a:t>tf</a:t>
            </a:r>
            <a:r>
              <a:rPr lang="sk-SK" dirty="0"/>
              <a:t>([1],[2,2,1]);</a:t>
            </a:r>
          </a:p>
          <a:p>
            <a:r>
              <a:rPr lang="en-US" dirty="0"/>
              <a:t>step</a:t>
            </a:r>
            <a:r>
              <a:rPr lang="sk-SK" dirty="0"/>
              <a:t>(F);</a:t>
            </a:r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00" y="2423356"/>
            <a:ext cx="6933430" cy="42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1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</a:t>
            </a:r>
            <a:br>
              <a:rPr lang="en-US" dirty="0"/>
            </a:br>
            <a:r>
              <a:rPr lang="sk-SK" sz="2700" dirty="0"/>
              <a:t>Prevodová charakteristika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Závislosť výstupu systému na jeho vstupe v ustálenom stave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Pri lineárnych systémoch je prevodová charakteristika priamka – súvisí so statickým zosilnením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Vieme zistiť’ z diferenciálnej rovnice, z prenosovej funkcie alebo experimentom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Ustálený stav - derivácie v diferenciálnej rovnici nulové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Vyjadríme premennú výstupu ako funkciu vstupu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Príklad – kyvadlo so vstupom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5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28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</a:t>
            </a:r>
            <a:br>
              <a:rPr lang="en-US" dirty="0"/>
            </a:br>
            <a:r>
              <a:rPr lang="sk-SK" sz="2700" dirty="0"/>
              <a:t>Prevodová </a:t>
            </a:r>
            <a:r>
              <a:rPr lang="sk-SK" sz="2700" dirty="0" err="1"/>
              <a:t>charakteristik</a:t>
            </a:r>
            <a:r>
              <a:rPr lang="en-US" sz="2700" dirty="0"/>
              <a:t>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EDD33CF9-5C03-4868-97EB-2139F2CE2F88}"/>
                  </a:ext>
                </a:extLst>
              </p:cNvPr>
              <p:cNvSpPr/>
              <p:nvPr/>
            </p:nvSpPr>
            <p:spPr>
              <a:xfrm>
                <a:off x="3279222" y="1333471"/>
                <a:ext cx="226677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EDD33CF9-5C03-4868-97EB-2139F2CE2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222" y="1333471"/>
                <a:ext cx="2266774" cy="617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Obrázok 12">
            <a:extLst>
              <a:ext uri="{FF2B5EF4-FFF2-40B4-BE49-F238E27FC236}">
                <a16:creationId xmlns:a16="http://schemas.microsoft.com/office/drawing/2014/main" id="{39E30EDE-A5EA-4BA4-A6DD-F99B3B5B8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10" y="2494385"/>
            <a:ext cx="4504190" cy="3378142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8245BE5D-5938-4CAB-B81F-F028BD50A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0" y="2494385"/>
            <a:ext cx="4504190" cy="33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9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D05B0F-4EBC-4E4E-9688-018873A2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Frekven</a:t>
            </a:r>
            <a:r>
              <a:rPr lang="sk-SK" sz="4000" dirty="0" err="1"/>
              <a:t>čné</a:t>
            </a:r>
            <a:r>
              <a:rPr lang="sk-SK" sz="4000" dirty="0"/>
              <a:t> charakteristiky systémov </a:t>
            </a:r>
            <a:br>
              <a:rPr lang="en-US" dirty="0"/>
            </a:b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ástupný objekt pre obsah 3">
                <a:extLst>
                  <a:ext uri="{FF2B5EF4-FFF2-40B4-BE49-F238E27FC236}">
                    <a16:creationId xmlns:a16="http://schemas.microsoft.com/office/drawing/2014/main" id="{42A627E0-AA83-4D1E-A399-C5CB28B554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665154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Pomer </a:t>
                </a:r>
                <a:r>
                  <a:rPr lang="sk-SK" dirty="0" err="1"/>
                  <a:t>Fourierovho</a:t>
                </a:r>
                <a:r>
                  <a:rPr lang="sk-SK" dirty="0"/>
                  <a:t> obrazu výstupu systému k </a:t>
                </a:r>
                <a:r>
                  <a:rPr lang="sk-SK" dirty="0" err="1"/>
                  <a:t>Fourierovmu</a:t>
                </a:r>
                <a:r>
                  <a:rPr lang="sk-SK" dirty="0"/>
                  <a:t> obrazu vstupu systému pri nulových počiatočných podmienkach.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/>
              </a:p>
              <a:p>
                <a:pPr algn="ctr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𝐼𝑚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Reakcia systému na vstupný harmonický signál s určitou </a:t>
                </a:r>
                <a:r>
                  <a:rPr lang="sk-SK" b="1" dirty="0"/>
                  <a:t>frekvenciou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sk-SK" dirty="0"/>
                  <a:t> a </a:t>
                </a:r>
                <a:r>
                  <a:rPr lang="sk-SK" b="1" dirty="0"/>
                  <a:t>jednotkovou</a:t>
                </a:r>
                <a:r>
                  <a:rPr lang="sk-SK" dirty="0"/>
                  <a:t> </a:t>
                </a:r>
                <a:r>
                  <a:rPr lang="sk-SK" b="1" dirty="0"/>
                  <a:t>amplitúdou</a:t>
                </a:r>
                <a:r>
                  <a:rPr lang="en-US" b="1" dirty="0"/>
                  <a:t> 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b="1" dirty="0" err="1"/>
                  <a:t>Amplit</a:t>
                </a:r>
                <a:r>
                  <a:rPr lang="sk-SK" b="1" dirty="0" err="1"/>
                  <a:t>úda</a:t>
                </a:r>
                <a:r>
                  <a:rPr lang="sk-SK" b="1" dirty="0"/>
                  <a:t> </a:t>
                </a:r>
                <a:r>
                  <a:rPr lang="sk-SK" dirty="0"/>
                  <a:t>výstupu</a:t>
                </a:r>
                <a:r>
                  <a:rPr lang="sk-SK" b="1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𝐼𝑚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sk-SK" b="1" dirty="0"/>
                  <a:t>Fázový posun </a:t>
                </a:r>
                <a:r>
                  <a:rPr lang="sk-SK" dirty="0"/>
                  <a:t>výstupu voči vstupu: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𝐼𝑚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𝑅𝑒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Zástupný objekt pre obsah 3">
                <a:extLst>
                  <a:ext uri="{FF2B5EF4-FFF2-40B4-BE49-F238E27FC236}">
                    <a16:creationId xmlns:a16="http://schemas.microsoft.com/office/drawing/2014/main" id="{42A627E0-AA83-4D1E-A399-C5CB28B55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665154"/>
              </a:xfrm>
              <a:blipFill>
                <a:blip r:embed="rId2"/>
                <a:stretch>
                  <a:fillRect l="-1752" t="-11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Obrázok 10">
            <a:extLst>
              <a:ext uri="{FF2B5EF4-FFF2-40B4-BE49-F238E27FC236}">
                <a16:creationId xmlns:a16="http://schemas.microsoft.com/office/drawing/2014/main" id="{579FF656-993B-4C0F-B840-5116B302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3" y="3549173"/>
            <a:ext cx="31813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279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</TotalTime>
  <Words>1136</Words>
  <Application>Microsoft Office PowerPoint</Application>
  <PresentationFormat>Prezentácia na obrazovke (4:3)</PresentationFormat>
  <Paragraphs>170</Paragraphs>
  <Slides>28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Retrospektíva</vt:lpstr>
      <vt:lpstr>CorelDraw.Graphic.7</vt:lpstr>
      <vt:lpstr> Charakteristiky systémov Frekvenčné charakteristiky systémov Póly, nuly</vt:lpstr>
      <vt:lpstr>Charakteristiky systémov</vt:lpstr>
      <vt:lpstr>Charakteristiky systémov  Impulzná charakteristika</vt:lpstr>
      <vt:lpstr>Charakteristiky systémov  Impulzná charakteristika - príklad</vt:lpstr>
      <vt:lpstr>Charakteristiky systémov  Prechodová charakteristika</vt:lpstr>
      <vt:lpstr>Charakteristiky systémov  Prechodová charakteristika - príklad</vt:lpstr>
      <vt:lpstr>Charakteristiky systémov Prevodová charakteristika</vt:lpstr>
      <vt:lpstr>Charakteristiky systémov Prevodová charakteristika</vt:lpstr>
      <vt:lpstr>Frekvenčné charakteristiky systémov  </vt:lpstr>
      <vt:lpstr>Frekvenčné charakteristiky systémov  </vt:lpstr>
      <vt:lpstr>Frekvenčné charakteristiky systémov  Nyquist</vt:lpstr>
      <vt:lpstr>Frekvenčné charakteristiky systémov  Bode</vt:lpstr>
      <vt:lpstr>Prechodové charakteristiky vybraných typov systémov</vt:lpstr>
      <vt:lpstr>Prechodové charakteristiky vybraných typov systémov</vt:lpstr>
      <vt:lpstr>Prechodové charakteristiky vybraných typov systémov</vt:lpstr>
      <vt:lpstr>Prechodové charakteristiky vybraných typov systémov</vt:lpstr>
      <vt:lpstr>Póly</vt:lpstr>
      <vt:lpstr>Vplyv pólov na dynamiku</vt:lpstr>
      <vt:lpstr>Vplyv pólov na dynamiku</vt:lpstr>
      <vt:lpstr>Vplyv pólov na dynamiku</vt:lpstr>
      <vt:lpstr>Vplyv pólov na dynamiku</vt:lpstr>
      <vt:lpstr>Vplyv pólov na dynamiku</vt:lpstr>
      <vt:lpstr>Vplyv pólov na dynamiku</vt:lpstr>
      <vt:lpstr>Vplyv núl na dynamiku systému</vt:lpstr>
      <vt:lpstr>Vplyv núl na dynamiku systému</vt:lpstr>
      <vt:lpstr>Vplyv núl na dynamiku systému</vt:lpstr>
      <vt:lpstr>Vplyv núl na dynamiku systému</vt:lpstr>
      <vt:lpstr>Vplyv núl na dynamiku systému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jakub</dc:creator>
  <cp:lastModifiedBy>jakub</cp:lastModifiedBy>
  <cp:revision>86</cp:revision>
  <dcterms:created xsi:type="dcterms:W3CDTF">2019-03-28T07:06:37Z</dcterms:created>
  <dcterms:modified xsi:type="dcterms:W3CDTF">2019-06-08T12:32:10Z</dcterms:modified>
</cp:coreProperties>
</file>