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9" r:id="rId3"/>
    <p:sldId id="333" r:id="rId4"/>
    <p:sldId id="384" r:id="rId5"/>
    <p:sldId id="383" r:id="rId6"/>
    <p:sldId id="343" r:id="rId7"/>
    <p:sldId id="402" r:id="rId8"/>
    <p:sldId id="403" r:id="rId9"/>
    <p:sldId id="389" r:id="rId10"/>
    <p:sldId id="401" r:id="rId11"/>
    <p:sldId id="390" r:id="rId12"/>
    <p:sldId id="394" r:id="rId13"/>
    <p:sldId id="391" r:id="rId14"/>
    <p:sldId id="346" r:id="rId15"/>
    <p:sldId id="347" r:id="rId16"/>
    <p:sldId id="348" r:id="rId17"/>
    <p:sldId id="404" r:id="rId18"/>
  </p:sldIdLst>
  <p:sldSz cx="9144000" cy="6858000" type="screen4x3"/>
  <p:notesSz cx="6735763" cy="98663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099" autoAdjust="0"/>
    <p:restoredTop sz="94660"/>
  </p:normalViewPr>
  <p:slideViewPr>
    <p:cSldViewPr>
      <p:cViewPr varScale="1">
        <p:scale>
          <a:sx n="103" d="100"/>
          <a:sy n="103" d="100"/>
        </p:scale>
        <p:origin x="-102" y="-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95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3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60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5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406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508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95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1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80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7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616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D7C2-47A8-436F-B397-D056DAC55AB4}" type="datetimeFigureOut">
              <a:rPr lang="sk-SK" smtClean="0"/>
              <a:t>25. 2. 2019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5BCA-DE50-4FAE-8C16-796838F0BE8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694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22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9.wmf"/><Relationship Id="rId3" Type="http://schemas.openxmlformats.org/officeDocument/2006/relationships/image" Target="../media/image30.e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4.wmf"/><Relationship Id="rId5" Type="http://schemas.openxmlformats.org/officeDocument/2006/relationships/image" Target="../media/image37.jpeg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/>
          <p:cNvSpPr txBox="1"/>
          <p:nvPr/>
        </p:nvSpPr>
        <p:spPr>
          <a:xfrm>
            <a:off x="539552" y="260648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Študijný program : </a:t>
            </a:r>
            <a:r>
              <a:rPr lang="en-US" sz="3200" dirty="0" err="1">
                <a:solidFill>
                  <a:srgbClr val="FF0000"/>
                </a:solidFill>
              </a:rPr>
              <a:t>Robotika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sk-SK" sz="3200" dirty="0">
                <a:solidFill>
                  <a:srgbClr val="FF0000"/>
                </a:solidFill>
              </a:rPr>
              <a:t>k</a:t>
            </a:r>
            <a:r>
              <a:rPr lang="en-US" sz="3200" dirty="0" err="1">
                <a:solidFill>
                  <a:srgbClr val="FF0000"/>
                </a:solidFill>
              </a:rPr>
              <a:t>ybernetika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179512" y="1296922"/>
            <a:ext cx="806489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Študijný odbor: Kybernetika</a:t>
            </a:r>
          </a:p>
          <a:p>
            <a:endParaRPr lang="sk-SK" sz="2400" dirty="0"/>
          </a:p>
          <a:p>
            <a:r>
              <a:rPr lang="sk-SK" sz="2400" dirty="0"/>
              <a:t>Študijný program FEI STU: Robotika a kybernetika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179512" y="2636912"/>
            <a:ext cx="806489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sz="2400" dirty="0"/>
          </a:p>
          <a:p>
            <a:r>
              <a:rPr lang="sk-SK" sz="2400" dirty="0"/>
              <a:t>Finalizácia – Riadenie procesov, Robotika, Umelá inteligencia</a:t>
            </a:r>
          </a:p>
          <a:p>
            <a:endParaRPr lang="sk-SK" sz="2400" dirty="0"/>
          </a:p>
        </p:txBody>
      </p:sp>
      <p:sp>
        <p:nvSpPr>
          <p:cNvPr id="3" name="BlokTextu 2"/>
          <p:cNvSpPr txBox="1"/>
          <p:nvPr/>
        </p:nvSpPr>
        <p:spPr>
          <a:xfrm>
            <a:off x="323528" y="436510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Štruktúra: 1. Skúška 60b, cvičenia 40b</a:t>
            </a:r>
          </a:p>
          <a:p>
            <a:endParaRPr lang="sk-SK" dirty="0"/>
          </a:p>
          <a:p>
            <a:r>
              <a:rPr lang="sk-SK" dirty="0"/>
              <a:t>2. Skúška: a) počas semestra (2 písomky)</a:t>
            </a:r>
          </a:p>
          <a:p>
            <a:r>
              <a:rPr lang="sk-SK" dirty="0"/>
              <a:t>	b) Klasicky, počas vypísaných termínov</a:t>
            </a:r>
          </a:p>
        </p:txBody>
      </p:sp>
    </p:spTree>
    <p:extLst>
      <p:ext uri="{BB962C8B-B14F-4D97-AF65-F5344CB8AC3E}">
        <p14:creationId xmlns:p14="http://schemas.microsoft.com/office/powerpoint/2010/main" val="377949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9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36430"/>
              </p:ext>
            </p:extLst>
          </p:nvPr>
        </p:nvGraphicFramePr>
        <p:xfrm>
          <a:off x="3979863" y="957263"/>
          <a:ext cx="50561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Rovnica" r:id="rId3" imgW="4368600" imgH="863280" progId="Equation.3">
                  <p:embed/>
                </p:oleObj>
              </mc:Choice>
              <mc:Fallback>
                <p:oleObj name="Rovnica" r:id="rId3" imgW="43686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957263"/>
                        <a:ext cx="50561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lokTextu 12"/>
          <p:cNvSpPr txBox="1"/>
          <p:nvPr/>
        </p:nvSpPr>
        <p:spPr>
          <a:xfrm>
            <a:off x="35496" y="332655"/>
            <a:ext cx="9108504" cy="646331"/>
          </a:xfrm>
          <a:prstGeom prst="rect">
            <a:avLst/>
          </a:prstGeom>
          <a:solidFill>
            <a:srgbClr val="FFFF99">
              <a:alpha val="63000"/>
            </a:srgbClr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Nájdite </a:t>
            </a:r>
            <a:r>
              <a:rPr lang="en-US" dirty="0" err="1"/>
              <a:t>hodnotu</a:t>
            </a:r>
            <a:r>
              <a:rPr lang="en-US" dirty="0"/>
              <a:t> </a:t>
            </a:r>
            <a:r>
              <a:rPr lang="sk-SK" dirty="0"/>
              <a:t>napätia (označenie y(t)) v čase t=2s v procese  opísanom diferenciálnou rovnicou: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3" y="2298699"/>
            <a:ext cx="7219063" cy="455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Rovná spojnica 2"/>
          <p:cNvCxnSpPr/>
          <p:nvPr/>
        </p:nvCxnSpPr>
        <p:spPr>
          <a:xfrm flipV="1">
            <a:off x="1888285" y="5331611"/>
            <a:ext cx="0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>
            <a:extLst>
              <a:ext uri="{FF2B5EF4-FFF2-40B4-BE49-F238E27FC236}">
                <a16:creationId xmlns="" xmlns:a16="http://schemas.microsoft.com/office/drawing/2014/main" id="{0DEF0E72-288A-40BD-AC83-2F3BADE862F3}"/>
              </a:ext>
            </a:extLst>
          </p:cNvPr>
          <p:cNvSpPr/>
          <p:nvPr/>
        </p:nvSpPr>
        <p:spPr>
          <a:xfrm>
            <a:off x="2656407" y="1914569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y(0)=3 a </a:t>
            </a:r>
            <a:r>
              <a:rPr lang="en-US" dirty="0" err="1"/>
              <a:t>dy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sk-SK" dirty="0"/>
              <a:t>(0)=−2.</a:t>
            </a:r>
          </a:p>
        </p:txBody>
      </p:sp>
      <p:sp>
        <p:nvSpPr>
          <p:cNvPr id="15" name="Obdĺžnik 14">
            <a:extLst>
              <a:ext uri="{FF2B5EF4-FFF2-40B4-BE49-F238E27FC236}">
                <a16:creationId xmlns="" xmlns:a16="http://schemas.microsoft.com/office/drawing/2014/main" id="{61A443B8-8B13-4EF3-BFC1-5F9622911073}"/>
              </a:ext>
            </a:extLst>
          </p:cNvPr>
          <p:cNvSpPr/>
          <p:nvPr/>
        </p:nvSpPr>
        <p:spPr>
          <a:xfrm>
            <a:off x="107504" y="1903328"/>
            <a:ext cx="2548903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sk-SK" dirty="0"/>
              <a:t>ak začiatočné hodnoty sú</a:t>
            </a:r>
          </a:p>
        </p:txBody>
      </p:sp>
    </p:spTree>
    <p:extLst>
      <p:ext uri="{BB962C8B-B14F-4D97-AF65-F5344CB8AC3E}">
        <p14:creationId xmlns:p14="http://schemas.microsoft.com/office/powerpoint/2010/main" val="293452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9751" y="332656"/>
            <a:ext cx="724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Najskôr nájdeme  partikulárne riešenie príslušnej diferenciálnej rovnice</a:t>
            </a:r>
            <a:r>
              <a:rPr lang="en-US" dirty="0"/>
              <a:t>:  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99751" y="9087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Korene</a:t>
            </a:r>
            <a:r>
              <a:rPr lang="en-US" dirty="0"/>
              <a:t> </a:t>
            </a:r>
            <a:r>
              <a:rPr lang="en-US" dirty="0" err="1"/>
              <a:t>charakteristickej</a:t>
            </a:r>
            <a:r>
              <a:rPr lang="en-US" dirty="0"/>
              <a:t> </a:t>
            </a:r>
            <a:r>
              <a:rPr lang="en-US" dirty="0" err="1"/>
              <a:t>rovnice</a:t>
            </a:r>
            <a:r>
              <a:rPr lang="en-US" dirty="0"/>
              <a:t>: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38075"/>
              </p:ext>
            </p:extLst>
          </p:nvPr>
        </p:nvGraphicFramePr>
        <p:xfrm>
          <a:off x="3502854" y="962853"/>
          <a:ext cx="1285169" cy="31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9" name="Rovnica" r:id="rId3" imgW="1244520" imgH="317160" progId="Equation.3">
                  <p:embed/>
                </p:oleObj>
              </mc:Choice>
              <mc:Fallback>
                <p:oleObj name="Rovnica" r:id="rId3" imgW="12445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854" y="962853"/>
                        <a:ext cx="1285169" cy="31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5436096" y="90872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sú</a:t>
            </a:r>
          </a:p>
        </p:txBody>
      </p:sp>
      <p:graphicFrame>
        <p:nvGraphicFramePr>
          <p:cNvPr id="6" name="Objek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035234"/>
              </p:ext>
            </p:extLst>
          </p:nvPr>
        </p:nvGraphicFramePr>
        <p:xfrm>
          <a:off x="6125696" y="937129"/>
          <a:ext cx="1542648" cy="25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0" name="Rovnica" r:id="rId5" imgW="1587240" imgH="291960" progId="Equation.3">
                  <p:embed/>
                </p:oleObj>
              </mc:Choice>
              <mc:Fallback>
                <p:oleObj name="Rovnica" r:id="rId5" imgW="15872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696" y="937129"/>
                        <a:ext cx="1542648" cy="259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bdĺžnik 6"/>
          <p:cNvSpPr/>
          <p:nvPr/>
        </p:nvSpPr>
        <p:spPr>
          <a:xfrm>
            <a:off x="99751" y="1484784"/>
            <a:ext cx="3979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Fundamentálny systém riešení má tvar</a:t>
            </a:r>
          </a:p>
        </p:txBody>
      </p:sp>
      <p:graphicFrame>
        <p:nvGraphicFramePr>
          <p:cNvPr id="8" name="Objek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219247"/>
              </p:ext>
            </p:extLst>
          </p:nvPr>
        </p:nvGraphicFramePr>
        <p:xfrm>
          <a:off x="5004048" y="1453426"/>
          <a:ext cx="1863184" cy="40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1" name="Rovnica" r:id="rId7" imgW="1269720" imgH="253800" progId="Equation.3">
                  <p:embed/>
                </p:oleObj>
              </mc:Choice>
              <mc:Fallback>
                <p:oleObj name="Rovnica" r:id="rId7" imgW="1269720" imgH="253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453426"/>
                        <a:ext cx="1863184" cy="400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dĺžnik 8"/>
          <p:cNvSpPr/>
          <p:nvPr/>
        </p:nvSpPr>
        <p:spPr>
          <a:xfrm>
            <a:off x="99751" y="2060848"/>
            <a:ext cx="6992529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k-SK" dirty="0"/>
              <a:t>Všeobecné riešenie lineárnej diferenciálnej rovnice bez pravej strany je</a:t>
            </a:r>
          </a:p>
        </p:txBody>
      </p:sp>
      <p:graphicFrame>
        <p:nvGraphicFramePr>
          <p:cNvPr id="10" name="Objek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173604"/>
              </p:ext>
            </p:extLst>
          </p:nvPr>
        </p:nvGraphicFramePr>
        <p:xfrm>
          <a:off x="7280150" y="2074580"/>
          <a:ext cx="1708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2" name="Rovnica" r:id="rId9" imgW="1206360" imgH="253800" progId="Equation.3">
                  <p:embed/>
                </p:oleObj>
              </mc:Choice>
              <mc:Fallback>
                <p:oleObj name="Rovnica" r:id="rId9" imgW="1206360" imgH="253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150" y="2074580"/>
                        <a:ext cx="17081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667706"/>
              </p:ext>
            </p:extLst>
          </p:nvPr>
        </p:nvGraphicFramePr>
        <p:xfrm>
          <a:off x="3596015" y="2778899"/>
          <a:ext cx="2217617" cy="51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3" name="Rovnica" r:id="rId11" imgW="1600200" imgH="393480" progId="Equation.3">
                  <p:embed/>
                </p:oleObj>
              </mc:Choice>
              <mc:Fallback>
                <p:oleObj name="Rovnica" r:id="rId11" imgW="16002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015" y="2778899"/>
                        <a:ext cx="2217617" cy="517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dĺžnik 11"/>
          <p:cNvSpPr/>
          <p:nvPr/>
        </p:nvSpPr>
        <p:spPr>
          <a:xfrm>
            <a:off x="65015" y="2780928"/>
            <a:ext cx="3867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Derivácia všeobecného riešenia je: 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107504" y="4077072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Dosadíme podmienku 0  do  všeobecného riešenia: </a:t>
            </a:r>
          </a:p>
        </p:txBody>
      </p:sp>
      <p:graphicFrame>
        <p:nvGraphicFramePr>
          <p:cNvPr id="14" name="Objek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984869"/>
              </p:ext>
            </p:extLst>
          </p:nvPr>
        </p:nvGraphicFramePr>
        <p:xfrm>
          <a:off x="5518086" y="4077072"/>
          <a:ext cx="1286161" cy="326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4" name="Rovnica" r:id="rId13" imgW="749160" imgH="203040" progId="Equation.3">
                  <p:embed/>
                </p:oleObj>
              </mc:Choice>
              <mc:Fallback>
                <p:oleObj name="Rovnica" r:id="rId13" imgW="749160" imgH="203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086" y="4077072"/>
                        <a:ext cx="1286161" cy="326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bdĺžnik 14"/>
          <p:cNvSpPr/>
          <p:nvPr/>
        </p:nvSpPr>
        <p:spPr>
          <a:xfrm>
            <a:off x="65015" y="4520584"/>
            <a:ext cx="6943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Dosadíme začiatočnú podmienku do  derivácie všeobecného riešenia: </a:t>
            </a:r>
          </a:p>
        </p:txBody>
      </p:sp>
      <p:graphicFrame>
        <p:nvGraphicFramePr>
          <p:cNvPr id="16" name="Objek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143191"/>
              </p:ext>
            </p:extLst>
          </p:nvPr>
        </p:nvGraphicFramePr>
        <p:xfrm>
          <a:off x="7030205" y="4535516"/>
          <a:ext cx="1516660" cy="3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5" name="Rovnica" r:id="rId15" imgW="977760" imgH="203040" progId="Equation.3">
                  <p:embed/>
                </p:oleObj>
              </mc:Choice>
              <mc:Fallback>
                <p:oleObj name="Rovnica" r:id="rId15" imgW="977760" imgH="203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205" y="4535516"/>
                        <a:ext cx="1516660" cy="3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lokTextu 16"/>
          <p:cNvSpPr txBox="1"/>
          <p:nvPr/>
        </p:nvSpPr>
        <p:spPr>
          <a:xfrm>
            <a:off x="179512" y="3501008"/>
            <a:ext cx="331236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Ideme</a:t>
            </a:r>
            <a:r>
              <a:rPr lang="en-US" dirty="0"/>
              <a:t> n</a:t>
            </a:r>
            <a:r>
              <a:rPr lang="sk-SK" dirty="0" err="1"/>
              <a:t>ájsť</a:t>
            </a:r>
            <a:r>
              <a:rPr lang="sk-SK" dirty="0"/>
              <a:t> konkrétne hodnoty </a:t>
            </a:r>
          </a:p>
        </p:txBody>
      </p:sp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113473"/>
              </p:ext>
            </p:extLst>
          </p:nvPr>
        </p:nvGraphicFramePr>
        <p:xfrm>
          <a:off x="3565370" y="3541644"/>
          <a:ext cx="675348" cy="24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6" name="Rovnica" r:id="rId17" imgW="685800" imgH="355320" progId="Equation.3">
                  <p:embed/>
                </p:oleObj>
              </mc:Choice>
              <mc:Fallback>
                <p:oleObj name="Rovnica" r:id="rId17" imgW="685800" imgH="355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370" y="3541644"/>
                        <a:ext cx="675348" cy="247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BlokTextu 18"/>
          <p:cNvSpPr txBox="1"/>
          <p:nvPr/>
        </p:nvSpPr>
        <p:spPr>
          <a:xfrm>
            <a:off x="4499992" y="3527296"/>
            <a:ext cx="93610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sk-SK" dirty="0"/>
              <a:t>vieme 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5292080" y="5013176"/>
            <a:ext cx="1716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Riešime 2 rovnice o dvoch neznámych: </a:t>
            </a:r>
          </a:p>
        </p:txBody>
      </p:sp>
      <p:graphicFrame>
        <p:nvGraphicFramePr>
          <p:cNvPr id="21" name="Objek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643995"/>
              </p:ext>
            </p:extLst>
          </p:nvPr>
        </p:nvGraphicFramePr>
        <p:xfrm>
          <a:off x="7349621" y="5241035"/>
          <a:ext cx="1398843" cy="34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7" name="Rovnica" r:id="rId19" imgW="990360" imgH="203040" progId="Equation.3">
                  <p:embed/>
                </p:oleObj>
              </mc:Choice>
              <mc:Fallback>
                <p:oleObj name="Rovnica" r:id="rId19" imgW="990360" imgH="203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621" y="5241035"/>
                        <a:ext cx="1398843" cy="348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bdĺžnik 21"/>
          <p:cNvSpPr/>
          <p:nvPr/>
        </p:nvSpPr>
        <p:spPr>
          <a:xfrm>
            <a:off x="251520" y="5056369"/>
            <a:ext cx="194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Nakoniec riešenie: </a:t>
            </a:r>
          </a:p>
        </p:txBody>
      </p:sp>
      <p:graphicFrame>
        <p:nvGraphicFramePr>
          <p:cNvPr id="23" name="Objek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013407"/>
              </p:ext>
            </p:extLst>
          </p:nvPr>
        </p:nvGraphicFramePr>
        <p:xfrm>
          <a:off x="2707763" y="5056021"/>
          <a:ext cx="1576205" cy="41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8" name="Rovnica" r:id="rId21" imgW="1028520" imgH="253800" progId="Equation.3">
                  <p:embed/>
                </p:oleObj>
              </mc:Choice>
              <mc:Fallback>
                <p:oleObj name="Rovnica" r:id="rId21" imgW="1028520" imgH="253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763" y="5056021"/>
                        <a:ext cx="1576205" cy="41881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BlokTextu 23"/>
          <p:cNvSpPr txBox="1"/>
          <p:nvPr/>
        </p:nvSpPr>
        <p:spPr>
          <a:xfrm>
            <a:off x="65969" y="5661248"/>
            <a:ext cx="4231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 t=2s bude y(t=2) =4. </a:t>
            </a:r>
            <a:endParaRPr lang="en-US" dirty="0"/>
          </a:p>
          <a:p>
            <a:endParaRPr lang="en-US" dirty="0"/>
          </a:p>
          <a:p>
            <a:r>
              <a:rPr lang="sk-SK" dirty="0"/>
              <a:t>Pre t=0s  bude y(0)=4-1=3</a:t>
            </a:r>
          </a:p>
        </p:txBody>
      </p:sp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863365"/>
              </p:ext>
            </p:extLst>
          </p:nvPr>
        </p:nvGraphicFramePr>
        <p:xfrm>
          <a:off x="6705600" y="338138"/>
          <a:ext cx="1625400" cy="29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9" name="Rovnica" r:id="rId23" imgW="1625400" imgH="291960" progId="Equation.3">
                  <p:embed/>
                </p:oleObj>
              </mc:Choice>
              <mc:Fallback>
                <p:oleObj name="Rovnica" r:id="rId23" imgW="162540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8138"/>
                        <a:ext cx="1625400" cy="291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576087"/>
              </p:ext>
            </p:extLst>
          </p:nvPr>
        </p:nvGraphicFramePr>
        <p:xfrm>
          <a:off x="5796136" y="3458168"/>
          <a:ext cx="1654770" cy="25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0" name="Rovnica" r:id="rId25" imgW="1726920" imgH="266400" progId="Equation.3">
                  <p:embed/>
                </p:oleObj>
              </mc:Choice>
              <mc:Fallback>
                <p:oleObj name="Rovnica" r:id="rId25" imgW="1726920" imgH="26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458168"/>
                        <a:ext cx="1654770" cy="25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31064"/>
              </p:ext>
            </p:extLst>
          </p:nvPr>
        </p:nvGraphicFramePr>
        <p:xfrm>
          <a:off x="2550492" y="5661248"/>
          <a:ext cx="2741588" cy="37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1" name="Rovnica" r:id="rId27" imgW="3340080" imgH="457200" progId="Equation.3">
                  <p:embed/>
                </p:oleObj>
              </mc:Choice>
              <mc:Fallback>
                <p:oleObj name="Rovnica" r:id="rId27" imgW="334008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492" y="5661248"/>
                        <a:ext cx="2741588" cy="374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1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 animBg="1"/>
      <p:bldP spid="12" grpId="0"/>
      <p:bldP spid="13" grpId="0"/>
      <p:bldP spid="15" grpId="0"/>
      <p:bldP spid="17" grpId="0" animBg="1"/>
      <p:bldP spid="19" grpId="0" animBg="1"/>
      <p:bldP spid="20" grpId="0"/>
      <p:bldP spid="2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EFCCAC95-94F6-48C2-B4D4-4EA896C9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508"/>
            <a:ext cx="7091635" cy="684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1ED81907-C46F-4A2A-96C0-9CF6283E193A}"/>
              </a:ext>
            </a:extLst>
          </p:cNvPr>
          <p:cNvSpPr txBox="1"/>
          <p:nvPr/>
        </p:nvSpPr>
        <p:spPr>
          <a:xfrm>
            <a:off x="35496" y="548680"/>
            <a:ext cx="2013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Modelovanie procesov v ES SR po uvedení do prevádzky novej elektrárne </a:t>
            </a:r>
          </a:p>
          <a:p>
            <a:endParaRPr lang="sk-SK" sz="2000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="" xmlns:a16="http://schemas.microsoft.com/office/drawing/2014/main" id="{978D997B-421C-4FFE-8784-C9BFC249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46194"/>
              </p:ext>
            </p:extLst>
          </p:nvPr>
        </p:nvGraphicFramePr>
        <p:xfrm>
          <a:off x="194717" y="2924721"/>
          <a:ext cx="1857003" cy="238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70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034827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425"/>
                        </a:spcAft>
                      </a:pPr>
                      <a:r>
                        <a:rPr lang="sk-SK" sz="2000" dirty="0">
                          <a:effectLst/>
                        </a:rPr>
                        <a:t>Analýza vplyvu nového zdroja</a:t>
                      </a:r>
                    </a:p>
                    <a:p>
                      <a:pPr algn="ctr">
                        <a:lnSpc>
                          <a:spcPts val="2400"/>
                        </a:lnSpc>
                        <a:spcAft>
                          <a:spcPts val="425"/>
                        </a:spcAft>
                      </a:pPr>
                      <a:r>
                        <a:rPr lang="sk-SK" sz="2000" dirty="0">
                          <a:effectLst/>
                        </a:rPr>
                        <a:t>Strážske na PS SR</a:t>
                      </a:r>
                      <a:endParaRPr lang="en-US" sz="2000" dirty="0">
                        <a:effectLst/>
                      </a:endParaRPr>
                    </a:p>
                    <a:p>
                      <a:pPr algn="ctr">
                        <a:lnSpc>
                          <a:spcPts val="2400"/>
                        </a:lnSpc>
                        <a:spcAft>
                          <a:spcPts val="425"/>
                        </a:spcAft>
                      </a:pPr>
                      <a:endParaRPr lang="en-US" sz="2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42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Pre: J&amp;T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42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endParaRPr lang="sk-SK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2400"/>
                        </a:lnSpc>
                        <a:spcAft>
                          <a:spcPts val="425"/>
                        </a:spcAft>
                      </a:pPr>
                      <a:endParaRPr lang="sk-SK" sz="2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01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72040"/>
              </p:ext>
            </p:extLst>
          </p:nvPr>
        </p:nvGraphicFramePr>
        <p:xfrm>
          <a:off x="2123728" y="2018457"/>
          <a:ext cx="6375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018457"/>
                        <a:ext cx="6375400" cy="1803400"/>
                      </a:xfrm>
                      <a:prstGeom prst="rect">
                        <a:avLst/>
                      </a:prstGeom>
                      <a:solidFill>
                        <a:srgbClr val="FDE9D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lokTextu 2"/>
          <p:cNvSpPr txBox="1"/>
          <p:nvPr/>
        </p:nvSpPr>
        <p:spPr>
          <a:xfrm>
            <a:off x="35496" y="1412776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C00000"/>
                </a:solidFill>
              </a:rPr>
              <a:t>Dynamika elektrických  obvodov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51520" y="220486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Ohmov zákon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4EB458E5-3692-469E-93E6-5CAF711949B1}"/>
              </a:ext>
            </a:extLst>
          </p:cNvPr>
          <p:cNvSpPr txBox="1"/>
          <p:nvPr/>
        </p:nvSpPr>
        <p:spPr>
          <a:xfrm>
            <a:off x="395536" y="26064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Dynamika – najdôležitejší pojem v kybernetike</a:t>
            </a:r>
          </a:p>
        </p:txBody>
      </p:sp>
    </p:spTree>
    <p:extLst>
      <p:ext uri="{BB962C8B-B14F-4D97-AF65-F5344CB8AC3E}">
        <p14:creationId xmlns:p14="http://schemas.microsoft.com/office/powerpoint/2010/main" val="381990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53141" y="414609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Vytvorte model  </a:t>
            </a:r>
            <a:r>
              <a:rPr lang="sk-SK" sz="2400" dirty="0" err="1">
                <a:solidFill>
                  <a:schemeClr val="accent6">
                    <a:lumMod val="75000"/>
                  </a:schemeClr>
                </a:solidFill>
              </a:rPr>
              <a:t>dolnopriepustného</a:t>
            </a:r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 filtra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63" y="414609"/>
            <a:ext cx="2781398" cy="144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624170"/>
              </p:ext>
            </p:extLst>
          </p:nvPr>
        </p:nvGraphicFramePr>
        <p:xfrm>
          <a:off x="6589960" y="1853306"/>
          <a:ext cx="22018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" name="Rovnica" r:id="rId4" imgW="2197080" imgH="685800" progId="Equation.3">
                  <p:embed/>
                </p:oleObj>
              </mc:Choice>
              <mc:Fallback>
                <p:oleObj name="Rovnica" r:id="rId4" imgW="21970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960" y="1853306"/>
                        <a:ext cx="22018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374468"/>
              </p:ext>
            </p:extLst>
          </p:nvPr>
        </p:nvGraphicFramePr>
        <p:xfrm>
          <a:off x="6876256" y="2636912"/>
          <a:ext cx="8905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name="Rovnica" r:id="rId6" imgW="888840" imgH="609480" progId="Equation.3">
                  <p:embed/>
                </p:oleObj>
              </mc:Choice>
              <mc:Fallback>
                <p:oleObj name="Rovnica" r:id="rId6" imgW="8888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636912"/>
                        <a:ext cx="8905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k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91685"/>
              </p:ext>
            </p:extLst>
          </p:nvPr>
        </p:nvGraphicFramePr>
        <p:xfrm>
          <a:off x="453141" y="2348880"/>
          <a:ext cx="36020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name="Rovnica" r:id="rId8" imgW="3593880" imgH="711000" progId="Equation.3">
                  <p:embed/>
                </p:oleObj>
              </mc:Choice>
              <mc:Fallback>
                <p:oleObj name="Rovnica" r:id="rId8" imgW="3593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41" y="2348880"/>
                        <a:ext cx="36020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Voľná forma 28"/>
          <p:cNvSpPr/>
          <p:nvPr/>
        </p:nvSpPr>
        <p:spPr>
          <a:xfrm>
            <a:off x="6332985" y="180790"/>
            <a:ext cx="2382390" cy="1457510"/>
          </a:xfrm>
          <a:custGeom>
            <a:avLst/>
            <a:gdLst>
              <a:gd name="connsiteX0" fmla="*/ 115440 w 2382390"/>
              <a:gd name="connsiteY0" fmla="*/ 1457510 h 1457510"/>
              <a:gd name="connsiteX1" fmla="*/ 86865 w 2382390"/>
              <a:gd name="connsiteY1" fmla="*/ 1371785 h 1457510"/>
              <a:gd name="connsiteX2" fmla="*/ 67815 w 2382390"/>
              <a:gd name="connsiteY2" fmla="*/ 1333685 h 1457510"/>
              <a:gd name="connsiteX3" fmla="*/ 48765 w 2382390"/>
              <a:gd name="connsiteY3" fmla="*/ 1257485 h 1457510"/>
              <a:gd name="connsiteX4" fmla="*/ 39240 w 2382390"/>
              <a:gd name="connsiteY4" fmla="*/ 1228910 h 1457510"/>
              <a:gd name="connsiteX5" fmla="*/ 20190 w 2382390"/>
              <a:gd name="connsiteY5" fmla="*/ 1124135 h 1457510"/>
              <a:gd name="connsiteX6" fmla="*/ 10665 w 2382390"/>
              <a:gd name="connsiteY6" fmla="*/ 1095560 h 1457510"/>
              <a:gd name="connsiteX7" fmla="*/ 1140 w 2382390"/>
              <a:gd name="connsiteY7" fmla="*/ 1028885 h 1457510"/>
              <a:gd name="connsiteX8" fmla="*/ 20190 w 2382390"/>
              <a:gd name="connsiteY8" fmla="*/ 685985 h 1457510"/>
              <a:gd name="connsiteX9" fmla="*/ 29715 w 2382390"/>
              <a:gd name="connsiteY9" fmla="*/ 657410 h 1457510"/>
              <a:gd name="connsiteX10" fmla="*/ 39240 w 2382390"/>
              <a:gd name="connsiteY10" fmla="*/ 619310 h 1457510"/>
              <a:gd name="connsiteX11" fmla="*/ 58290 w 2382390"/>
              <a:gd name="connsiteY11" fmla="*/ 581210 h 1457510"/>
              <a:gd name="connsiteX12" fmla="*/ 77340 w 2382390"/>
              <a:gd name="connsiteY12" fmla="*/ 533585 h 1457510"/>
              <a:gd name="connsiteX13" fmla="*/ 86865 w 2382390"/>
              <a:gd name="connsiteY13" fmla="*/ 505010 h 1457510"/>
              <a:gd name="connsiteX14" fmla="*/ 96390 w 2382390"/>
              <a:gd name="connsiteY14" fmla="*/ 466910 h 1457510"/>
              <a:gd name="connsiteX15" fmla="*/ 115440 w 2382390"/>
              <a:gd name="connsiteY15" fmla="*/ 438335 h 1457510"/>
              <a:gd name="connsiteX16" fmla="*/ 144015 w 2382390"/>
              <a:gd name="connsiteY16" fmla="*/ 371660 h 1457510"/>
              <a:gd name="connsiteX17" fmla="*/ 172590 w 2382390"/>
              <a:gd name="connsiteY17" fmla="*/ 276410 h 1457510"/>
              <a:gd name="connsiteX18" fmla="*/ 191640 w 2382390"/>
              <a:gd name="connsiteY18" fmla="*/ 247835 h 1457510"/>
              <a:gd name="connsiteX19" fmla="*/ 201165 w 2382390"/>
              <a:gd name="connsiteY19" fmla="*/ 219260 h 1457510"/>
              <a:gd name="connsiteX20" fmla="*/ 258315 w 2382390"/>
              <a:gd name="connsiteY20" fmla="*/ 124010 h 1457510"/>
              <a:gd name="connsiteX21" fmla="*/ 344040 w 2382390"/>
              <a:gd name="connsiteY21" fmla="*/ 57335 h 1457510"/>
              <a:gd name="connsiteX22" fmla="*/ 372615 w 2382390"/>
              <a:gd name="connsiteY22" fmla="*/ 38285 h 1457510"/>
              <a:gd name="connsiteX23" fmla="*/ 734565 w 2382390"/>
              <a:gd name="connsiteY23" fmla="*/ 19235 h 1457510"/>
              <a:gd name="connsiteX24" fmla="*/ 1048890 w 2382390"/>
              <a:gd name="connsiteY24" fmla="*/ 9710 h 1457510"/>
              <a:gd name="connsiteX25" fmla="*/ 1315590 w 2382390"/>
              <a:gd name="connsiteY25" fmla="*/ 9710 h 1457510"/>
              <a:gd name="connsiteX26" fmla="*/ 1439415 w 2382390"/>
              <a:gd name="connsiteY26" fmla="*/ 38285 h 1457510"/>
              <a:gd name="connsiteX27" fmla="*/ 1506090 w 2382390"/>
              <a:gd name="connsiteY27" fmla="*/ 47810 h 1457510"/>
              <a:gd name="connsiteX28" fmla="*/ 1544190 w 2382390"/>
              <a:gd name="connsiteY28" fmla="*/ 66860 h 1457510"/>
              <a:gd name="connsiteX29" fmla="*/ 1591815 w 2382390"/>
              <a:gd name="connsiteY29" fmla="*/ 76385 h 1457510"/>
              <a:gd name="connsiteX30" fmla="*/ 1648965 w 2382390"/>
              <a:gd name="connsiteY30" fmla="*/ 95435 h 1457510"/>
              <a:gd name="connsiteX31" fmla="*/ 1696590 w 2382390"/>
              <a:gd name="connsiteY31" fmla="*/ 104960 h 1457510"/>
              <a:gd name="connsiteX32" fmla="*/ 1782315 w 2382390"/>
              <a:gd name="connsiteY32" fmla="*/ 133535 h 1457510"/>
              <a:gd name="connsiteX33" fmla="*/ 1810890 w 2382390"/>
              <a:gd name="connsiteY33" fmla="*/ 143060 h 1457510"/>
              <a:gd name="connsiteX34" fmla="*/ 1848990 w 2382390"/>
              <a:gd name="connsiteY34" fmla="*/ 171635 h 1457510"/>
              <a:gd name="connsiteX35" fmla="*/ 1877565 w 2382390"/>
              <a:gd name="connsiteY35" fmla="*/ 181160 h 1457510"/>
              <a:gd name="connsiteX36" fmla="*/ 1915665 w 2382390"/>
              <a:gd name="connsiteY36" fmla="*/ 200210 h 1457510"/>
              <a:gd name="connsiteX37" fmla="*/ 1982340 w 2382390"/>
              <a:gd name="connsiteY37" fmla="*/ 219260 h 1457510"/>
              <a:gd name="connsiteX38" fmla="*/ 2068065 w 2382390"/>
              <a:gd name="connsiteY38" fmla="*/ 276410 h 1457510"/>
              <a:gd name="connsiteX39" fmla="*/ 2096640 w 2382390"/>
              <a:gd name="connsiteY39" fmla="*/ 295460 h 1457510"/>
              <a:gd name="connsiteX40" fmla="*/ 2134740 w 2382390"/>
              <a:gd name="connsiteY40" fmla="*/ 324035 h 1457510"/>
              <a:gd name="connsiteX41" fmla="*/ 2163315 w 2382390"/>
              <a:gd name="connsiteY41" fmla="*/ 343085 h 1457510"/>
              <a:gd name="connsiteX42" fmla="*/ 2201415 w 2382390"/>
              <a:gd name="connsiteY42" fmla="*/ 371660 h 1457510"/>
              <a:gd name="connsiteX43" fmla="*/ 2229990 w 2382390"/>
              <a:gd name="connsiteY43" fmla="*/ 390710 h 1457510"/>
              <a:gd name="connsiteX44" fmla="*/ 2258565 w 2382390"/>
              <a:gd name="connsiteY44" fmla="*/ 419285 h 1457510"/>
              <a:gd name="connsiteX45" fmla="*/ 2296665 w 2382390"/>
              <a:gd name="connsiteY45" fmla="*/ 514535 h 1457510"/>
              <a:gd name="connsiteX46" fmla="*/ 2306190 w 2382390"/>
              <a:gd name="connsiteY46" fmla="*/ 581210 h 1457510"/>
              <a:gd name="connsiteX47" fmla="*/ 2315715 w 2382390"/>
              <a:gd name="connsiteY47" fmla="*/ 609785 h 1457510"/>
              <a:gd name="connsiteX48" fmla="*/ 2325240 w 2382390"/>
              <a:gd name="connsiteY48" fmla="*/ 657410 h 1457510"/>
              <a:gd name="connsiteX49" fmla="*/ 2344290 w 2382390"/>
              <a:gd name="connsiteY49" fmla="*/ 733610 h 1457510"/>
              <a:gd name="connsiteX50" fmla="*/ 2363340 w 2382390"/>
              <a:gd name="connsiteY50" fmla="*/ 1019360 h 1457510"/>
              <a:gd name="connsiteX51" fmla="*/ 2382390 w 2382390"/>
              <a:gd name="connsiteY51" fmla="*/ 1162235 h 1457510"/>
              <a:gd name="connsiteX52" fmla="*/ 2372865 w 2382390"/>
              <a:gd name="connsiteY52" fmla="*/ 1457510 h 14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382390" h="1457510">
                <a:moveTo>
                  <a:pt x="115440" y="1457510"/>
                </a:moveTo>
                <a:cubicBezTo>
                  <a:pt x="105915" y="1428935"/>
                  <a:pt x="100335" y="1398726"/>
                  <a:pt x="86865" y="1371785"/>
                </a:cubicBezTo>
                <a:cubicBezTo>
                  <a:pt x="80515" y="1359085"/>
                  <a:pt x="72305" y="1347155"/>
                  <a:pt x="67815" y="1333685"/>
                </a:cubicBezTo>
                <a:cubicBezTo>
                  <a:pt x="59536" y="1308847"/>
                  <a:pt x="57044" y="1282323"/>
                  <a:pt x="48765" y="1257485"/>
                </a:cubicBezTo>
                <a:cubicBezTo>
                  <a:pt x="45590" y="1247960"/>
                  <a:pt x="41675" y="1238650"/>
                  <a:pt x="39240" y="1228910"/>
                </a:cubicBezTo>
                <a:cubicBezTo>
                  <a:pt x="21906" y="1159573"/>
                  <a:pt x="37174" y="1200564"/>
                  <a:pt x="20190" y="1124135"/>
                </a:cubicBezTo>
                <a:cubicBezTo>
                  <a:pt x="18012" y="1114334"/>
                  <a:pt x="13840" y="1105085"/>
                  <a:pt x="10665" y="1095560"/>
                </a:cubicBezTo>
                <a:cubicBezTo>
                  <a:pt x="7490" y="1073335"/>
                  <a:pt x="1140" y="1051336"/>
                  <a:pt x="1140" y="1028885"/>
                </a:cubicBezTo>
                <a:cubicBezTo>
                  <a:pt x="1140" y="933030"/>
                  <a:pt x="-6996" y="794729"/>
                  <a:pt x="20190" y="685985"/>
                </a:cubicBezTo>
                <a:cubicBezTo>
                  <a:pt x="22625" y="676245"/>
                  <a:pt x="26957" y="667064"/>
                  <a:pt x="29715" y="657410"/>
                </a:cubicBezTo>
                <a:cubicBezTo>
                  <a:pt x="33311" y="644823"/>
                  <a:pt x="34643" y="631567"/>
                  <a:pt x="39240" y="619310"/>
                </a:cubicBezTo>
                <a:cubicBezTo>
                  <a:pt x="44226" y="606015"/>
                  <a:pt x="52523" y="594185"/>
                  <a:pt x="58290" y="581210"/>
                </a:cubicBezTo>
                <a:cubicBezTo>
                  <a:pt x="65234" y="565586"/>
                  <a:pt x="71337" y="549594"/>
                  <a:pt x="77340" y="533585"/>
                </a:cubicBezTo>
                <a:cubicBezTo>
                  <a:pt x="80865" y="524184"/>
                  <a:pt x="84107" y="514664"/>
                  <a:pt x="86865" y="505010"/>
                </a:cubicBezTo>
                <a:cubicBezTo>
                  <a:pt x="90461" y="492423"/>
                  <a:pt x="91233" y="478942"/>
                  <a:pt x="96390" y="466910"/>
                </a:cubicBezTo>
                <a:cubicBezTo>
                  <a:pt x="100899" y="456388"/>
                  <a:pt x="109090" y="447860"/>
                  <a:pt x="115440" y="438335"/>
                </a:cubicBezTo>
                <a:cubicBezTo>
                  <a:pt x="142786" y="328952"/>
                  <a:pt x="104548" y="463750"/>
                  <a:pt x="144015" y="371660"/>
                </a:cubicBezTo>
                <a:cubicBezTo>
                  <a:pt x="159989" y="334388"/>
                  <a:pt x="146979" y="314826"/>
                  <a:pt x="172590" y="276410"/>
                </a:cubicBezTo>
                <a:cubicBezTo>
                  <a:pt x="178940" y="266885"/>
                  <a:pt x="186520" y="258074"/>
                  <a:pt x="191640" y="247835"/>
                </a:cubicBezTo>
                <a:cubicBezTo>
                  <a:pt x="196130" y="238855"/>
                  <a:pt x="197210" y="228488"/>
                  <a:pt x="201165" y="219260"/>
                </a:cubicBezTo>
                <a:cubicBezTo>
                  <a:pt x="212439" y="192953"/>
                  <a:pt x="241387" y="140938"/>
                  <a:pt x="258315" y="124010"/>
                </a:cubicBezTo>
                <a:cubicBezTo>
                  <a:pt x="370983" y="11342"/>
                  <a:pt x="271862" y="93424"/>
                  <a:pt x="344040" y="57335"/>
                </a:cubicBezTo>
                <a:cubicBezTo>
                  <a:pt x="354279" y="52215"/>
                  <a:pt x="361221" y="39397"/>
                  <a:pt x="372615" y="38285"/>
                </a:cubicBezTo>
                <a:cubicBezTo>
                  <a:pt x="492861" y="26554"/>
                  <a:pt x="613856" y="24335"/>
                  <a:pt x="734565" y="19235"/>
                </a:cubicBezTo>
                <a:cubicBezTo>
                  <a:pt x="839295" y="14810"/>
                  <a:pt x="944115" y="12885"/>
                  <a:pt x="1048890" y="9710"/>
                </a:cubicBezTo>
                <a:cubicBezTo>
                  <a:pt x="1193795" y="-1437"/>
                  <a:pt x="1161976" y="-4920"/>
                  <a:pt x="1315590" y="9710"/>
                </a:cubicBezTo>
                <a:cubicBezTo>
                  <a:pt x="1390305" y="16826"/>
                  <a:pt x="1360436" y="21361"/>
                  <a:pt x="1439415" y="38285"/>
                </a:cubicBezTo>
                <a:cubicBezTo>
                  <a:pt x="1461367" y="42989"/>
                  <a:pt x="1483865" y="44635"/>
                  <a:pt x="1506090" y="47810"/>
                </a:cubicBezTo>
                <a:cubicBezTo>
                  <a:pt x="1518790" y="54160"/>
                  <a:pt x="1530720" y="62370"/>
                  <a:pt x="1544190" y="66860"/>
                </a:cubicBezTo>
                <a:cubicBezTo>
                  <a:pt x="1559549" y="71980"/>
                  <a:pt x="1576196" y="72125"/>
                  <a:pt x="1591815" y="76385"/>
                </a:cubicBezTo>
                <a:cubicBezTo>
                  <a:pt x="1611188" y="81669"/>
                  <a:pt x="1629592" y="90151"/>
                  <a:pt x="1648965" y="95435"/>
                </a:cubicBezTo>
                <a:cubicBezTo>
                  <a:pt x="1664584" y="99695"/>
                  <a:pt x="1680971" y="100700"/>
                  <a:pt x="1696590" y="104960"/>
                </a:cubicBezTo>
                <a:lnTo>
                  <a:pt x="1782315" y="133535"/>
                </a:lnTo>
                <a:lnTo>
                  <a:pt x="1810890" y="143060"/>
                </a:lnTo>
                <a:cubicBezTo>
                  <a:pt x="1823590" y="152585"/>
                  <a:pt x="1835207" y="163759"/>
                  <a:pt x="1848990" y="171635"/>
                </a:cubicBezTo>
                <a:cubicBezTo>
                  <a:pt x="1857707" y="176616"/>
                  <a:pt x="1868337" y="177205"/>
                  <a:pt x="1877565" y="181160"/>
                </a:cubicBezTo>
                <a:cubicBezTo>
                  <a:pt x="1890616" y="186753"/>
                  <a:pt x="1902614" y="194617"/>
                  <a:pt x="1915665" y="200210"/>
                </a:cubicBezTo>
                <a:cubicBezTo>
                  <a:pt x="1934796" y="208409"/>
                  <a:pt x="1963006" y="214427"/>
                  <a:pt x="1982340" y="219260"/>
                </a:cubicBezTo>
                <a:lnTo>
                  <a:pt x="2068065" y="276410"/>
                </a:lnTo>
                <a:cubicBezTo>
                  <a:pt x="2077590" y="282760"/>
                  <a:pt x="2087482" y="288591"/>
                  <a:pt x="2096640" y="295460"/>
                </a:cubicBezTo>
                <a:cubicBezTo>
                  <a:pt x="2109340" y="304985"/>
                  <a:pt x="2121822" y="314808"/>
                  <a:pt x="2134740" y="324035"/>
                </a:cubicBezTo>
                <a:cubicBezTo>
                  <a:pt x="2144055" y="330689"/>
                  <a:pt x="2154000" y="336431"/>
                  <a:pt x="2163315" y="343085"/>
                </a:cubicBezTo>
                <a:cubicBezTo>
                  <a:pt x="2176233" y="352312"/>
                  <a:pt x="2188497" y="362433"/>
                  <a:pt x="2201415" y="371660"/>
                </a:cubicBezTo>
                <a:cubicBezTo>
                  <a:pt x="2210730" y="378314"/>
                  <a:pt x="2221196" y="383381"/>
                  <a:pt x="2229990" y="390710"/>
                </a:cubicBezTo>
                <a:cubicBezTo>
                  <a:pt x="2240338" y="399334"/>
                  <a:pt x="2249040" y="409760"/>
                  <a:pt x="2258565" y="419285"/>
                </a:cubicBezTo>
                <a:cubicBezTo>
                  <a:pt x="2282105" y="489905"/>
                  <a:pt x="2268635" y="458474"/>
                  <a:pt x="2296665" y="514535"/>
                </a:cubicBezTo>
                <a:cubicBezTo>
                  <a:pt x="2299840" y="536760"/>
                  <a:pt x="2301787" y="559195"/>
                  <a:pt x="2306190" y="581210"/>
                </a:cubicBezTo>
                <a:cubicBezTo>
                  <a:pt x="2308159" y="591055"/>
                  <a:pt x="2313280" y="600045"/>
                  <a:pt x="2315715" y="609785"/>
                </a:cubicBezTo>
                <a:cubicBezTo>
                  <a:pt x="2319642" y="625491"/>
                  <a:pt x="2321600" y="641635"/>
                  <a:pt x="2325240" y="657410"/>
                </a:cubicBezTo>
                <a:cubicBezTo>
                  <a:pt x="2331127" y="682921"/>
                  <a:pt x="2337940" y="708210"/>
                  <a:pt x="2344290" y="733610"/>
                </a:cubicBezTo>
                <a:cubicBezTo>
                  <a:pt x="2360787" y="1080038"/>
                  <a:pt x="2344030" y="816604"/>
                  <a:pt x="2363340" y="1019360"/>
                </a:cubicBezTo>
                <a:cubicBezTo>
                  <a:pt x="2375771" y="1149881"/>
                  <a:pt x="2360231" y="1095758"/>
                  <a:pt x="2382390" y="1162235"/>
                </a:cubicBezTo>
                <a:cubicBezTo>
                  <a:pt x="2371121" y="1387616"/>
                  <a:pt x="2372865" y="1289156"/>
                  <a:pt x="2372865" y="145751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0" name="Rovná spojovacia šípka 29"/>
          <p:cNvCxnSpPr/>
          <p:nvPr/>
        </p:nvCxnSpPr>
        <p:spPr>
          <a:xfrm flipV="1">
            <a:off x="6876256" y="980728"/>
            <a:ext cx="364488" cy="21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945386"/>
              </p:ext>
            </p:extLst>
          </p:nvPr>
        </p:nvGraphicFramePr>
        <p:xfrm>
          <a:off x="577178" y="1454150"/>
          <a:ext cx="29781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Rovnica" r:id="rId10" imgW="2971800" imgH="368280" progId="Equation.3">
                  <p:embed/>
                </p:oleObj>
              </mc:Choice>
              <mc:Fallback>
                <p:oleObj name="Rovnica" r:id="rId10" imgW="2971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178" y="1454150"/>
                        <a:ext cx="29781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049210"/>
              </p:ext>
            </p:extLst>
          </p:nvPr>
        </p:nvGraphicFramePr>
        <p:xfrm>
          <a:off x="611560" y="3645024"/>
          <a:ext cx="17938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Rovnica" r:id="rId12" imgW="1790640" imgH="711000" progId="Equation.3">
                  <p:embed/>
                </p:oleObj>
              </mc:Choice>
              <mc:Fallback>
                <p:oleObj name="Rovnica" r:id="rId12" imgW="1790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45024"/>
                        <a:ext cx="17938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1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109529" y="255369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Vytvorte model 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sk-SK" sz="2400" dirty="0">
                <a:solidFill>
                  <a:srgbClr val="FF0000"/>
                </a:solidFill>
              </a:rPr>
              <a:t>ústavy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293924"/>
              </p:ext>
            </p:extLst>
          </p:nvPr>
        </p:nvGraphicFramePr>
        <p:xfrm>
          <a:off x="3909729" y="1133623"/>
          <a:ext cx="12080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Rovnica" r:id="rId3" imgW="1206360" imgH="711000" progId="Equation.3">
                  <p:embed/>
                </p:oleObj>
              </mc:Choice>
              <mc:Fallback>
                <p:oleObj name="Rovnica" r:id="rId3" imgW="1206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729" y="1133623"/>
                        <a:ext cx="12080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160443" y="720197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Kirchhoffov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z</a:t>
            </a:r>
            <a:r>
              <a:rPr lang="sk-SK" sz="2400" dirty="0" err="1">
                <a:solidFill>
                  <a:schemeClr val="accent6">
                    <a:lumMod val="75000"/>
                  </a:schemeClr>
                </a:solidFill>
              </a:rPr>
              <a:t>ákon</a:t>
            </a:r>
            <a:endParaRPr lang="sk-SK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Obrázok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60647"/>
            <a:ext cx="3142632" cy="1584176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382833"/>
              </p:ext>
            </p:extLst>
          </p:nvPr>
        </p:nvGraphicFramePr>
        <p:xfrm>
          <a:off x="107504" y="1187257"/>
          <a:ext cx="29495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Rovnica" r:id="rId6" imgW="2946240" imgH="711000" progId="Equation.3">
                  <p:embed/>
                </p:oleObj>
              </mc:Choice>
              <mc:Fallback>
                <p:oleObj name="Rovnica" r:id="rId6" imgW="2946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87257"/>
                        <a:ext cx="29495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8555"/>
              </p:ext>
            </p:extLst>
          </p:nvPr>
        </p:nvGraphicFramePr>
        <p:xfrm>
          <a:off x="395536" y="2708920"/>
          <a:ext cx="37750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Rovnica" r:id="rId8" imgW="3771720" imgH="863280" progId="Equation.3">
                  <p:embed/>
                </p:oleObj>
              </mc:Choice>
              <mc:Fallback>
                <p:oleObj name="Rovnica" r:id="rId8" imgW="37717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08920"/>
                        <a:ext cx="37750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lokTextu 10"/>
          <p:cNvSpPr txBox="1"/>
          <p:nvPr/>
        </p:nvSpPr>
        <p:spPr>
          <a:xfrm>
            <a:off x="140319" y="3789039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Po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zaveden</a:t>
            </a:r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í označení:</a:t>
            </a: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25099"/>
              </p:ext>
            </p:extLst>
          </p:nvPr>
        </p:nvGraphicFramePr>
        <p:xfrm>
          <a:off x="268455" y="4509120"/>
          <a:ext cx="2286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Rovnica" r:id="rId10" imgW="2286000" imgH="749160" progId="Equation.3">
                  <p:embed/>
                </p:oleObj>
              </mc:Choice>
              <mc:Fallback>
                <p:oleObj name="Rovnica" r:id="rId10" imgW="2286000" imgH="749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455" y="4509120"/>
                        <a:ext cx="22860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lokTextu 13"/>
          <p:cNvSpPr txBox="1"/>
          <p:nvPr/>
        </p:nvSpPr>
        <p:spPr>
          <a:xfrm>
            <a:off x="3598817" y="5733256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</a:rPr>
              <a:t>T – časová konštanta sústavy</a:t>
            </a:r>
          </a:p>
          <a:p>
            <a:r>
              <a:rPr lang="sk-SK" sz="2400" dirty="0">
                <a:solidFill>
                  <a:srgbClr val="0070C0"/>
                </a:solidFill>
              </a:rPr>
              <a:t>b – pomerné tlmenie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3275856" y="72019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Ohmov zákon: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268455" y="198884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6">
                    <a:lumMod val="75000"/>
                  </a:schemeClr>
                </a:solidFill>
              </a:rPr>
              <a:t>Dosadením</a:t>
            </a:r>
          </a:p>
        </p:txBody>
      </p: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956980"/>
              </p:ext>
            </p:extLst>
          </p:nvPr>
        </p:nvGraphicFramePr>
        <p:xfrm>
          <a:off x="1970911" y="2041872"/>
          <a:ext cx="215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Rovnica" r:id="rId12" imgW="215640" imgH="355320" progId="Equation.3">
                  <p:embed/>
                </p:oleObj>
              </mc:Choice>
              <mc:Fallback>
                <p:oleObj name="Rovnica" r:id="rId12" imgW="2156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911" y="2041872"/>
                        <a:ext cx="215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Voľná forma 17"/>
          <p:cNvSpPr/>
          <p:nvPr/>
        </p:nvSpPr>
        <p:spPr>
          <a:xfrm>
            <a:off x="5562600" y="337373"/>
            <a:ext cx="3324225" cy="1281877"/>
          </a:xfrm>
          <a:custGeom>
            <a:avLst/>
            <a:gdLst>
              <a:gd name="connsiteX0" fmla="*/ 47625 w 3324225"/>
              <a:gd name="connsiteY0" fmla="*/ 1167577 h 1281877"/>
              <a:gd name="connsiteX1" fmla="*/ 57150 w 3324225"/>
              <a:gd name="connsiteY1" fmla="*/ 1119952 h 1281877"/>
              <a:gd name="connsiteX2" fmla="*/ 57150 w 3324225"/>
              <a:gd name="connsiteY2" fmla="*/ 729427 h 1281877"/>
              <a:gd name="connsiteX3" fmla="*/ 28575 w 3324225"/>
              <a:gd name="connsiteY3" fmla="*/ 624652 h 1281877"/>
              <a:gd name="connsiteX4" fmla="*/ 19050 w 3324225"/>
              <a:gd name="connsiteY4" fmla="*/ 577027 h 1281877"/>
              <a:gd name="connsiteX5" fmla="*/ 9525 w 3324225"/>
              <a:gd name="connsiteY5" fmla="*/ 548452 h 1281877"/>
              <a:gd name="connsiteX6" fmla="*/ 0 w 3324225"/>
              <a:gd name="connsiteY6" fmla="*/ 491302 h 1281877"/>
              <a:gd name="connsiteX7" fmla="*/ 9525 w 3324225"/>
              <a:gd name="connsiteY7" fmla="*/ 348427 h 1281877"/>
              <a:gd name="connsiteX8" fmla="*/ 28575 w 3324225"/>
              <a:gd name="connsiteY8" fmla="*/ 262702 h 1281877"/>
              <a:gd name="connsiteX9" fmla="*/ 47625 w 3324225"/>
              <a:gd name="connsiteY9" fmla="*/ 205552 h 1281877"/>
              <a:gd name="connsiteX10" fmla="*/ 85725 w 3324225"/>
              <a:gd name="connsiteY10" fmla="*/ 138877 h 1281877"/>
              <a:gd name="connsiteX11" fmla="*/ 123825 w 3324225"/>
              <a:gd name="connsiteY11" fmla="*/ 81727 h 1281877"/>
              <a:gd name="connsiteX12" fmla="*/ 142875 w 3324225"/>
              <a:gd name="connsiteY12" fmla="*/ 53152 h 1281877"/>
              <a:gd name="connsiteX13" fmla="*/ 180975 w 3324225"/>
              <a:gd name="connsiteY13" fmla="*/ 43627 h 1281877"/>
              <a:gd name="connsiteX14" fmla="*/ 266700 w 3324225"/>
              <a:gd name="connsiteY14" fmla="*/ 34102 h 1281877"/>
              <a:gd name="connsiteX15" fmla="*/ 1057275 w 3324225"/>
              <a:gd name="connsiteY15" fmla="*/ 43627 h 1281877"/>
              <a:gd name="connsiteX16" fmla="*/ 1209675 w 3324225"/>
              <a:gd name="connsiteY16" fmla="*/ 53152 h 1281877"/>
              <a:gd name="connsiteX17" fmla="*/ 1247775 w 3324225"/>
              <a:gd name="connsiteY17" fmla="*/ 62677 h 1281877"/>
              <a:gd name="connsiteX18" fmla="*/ 1857375 w 3324225"/>
              <a:gd name="connsiteY18" fmla="*/ 53152 h 1281877"/>
              <a:gd name="connsiteX19" fmla="*/ 1924050 w 3324225"/>
              <a:gd name="connsiteY19" fmla="*/ 43627 h 1281877"/>
              <a:gd name="connsiteX20" fmla="*/ 2009775 w 3324225"/>
              <a:gd name="connsiteY20" fmla="*/ 34102 h 1281877"/>
              <a:gd name="connsiteX21" fmla="*/ 2238375 w 3324225"/>
              <a:gd name="connsiteY21" fmla="*/ 15052 h 1281877"/>
              <a:gd name="connsiteX22" fmla="*/ 2495550 w 3324225"/>
              <a:gd name="connsiteY22" fmla="*/ 24577 h 1281877"/>
              <a:gd name="connsiteX23" fmla="*/ 2533650 w 3324225"/>
              <a:gd name="connsiteY23" fmla="*/ 34102 h 1281877"/>
              <a:gd name="connsiteX24" fmla="*/ 2562225 w 3324225"/>
              <a:gd name="connsiteY24" fmla="*/ 43627 h 1281877"/>
              <a:gd name="connsiteX25" fmla="*/ 2609850 w 3324225"/>
              <a:gd name="connsiteY25" fmla="*/ 53152 h 1281877"/>
              <a:gd name="connsiteX26" fmla="*/ 2667000 w 3324225"/>
              <a:gd name="connsiteY26" fmla="*/ 72202 h 1281877"/>
              <a:gd name="connsiteX27" fmla="*/ 2714625 w 3324225"/>
              <a:gd name="connsiteY27" fmla="*/ 81727 h 1281877"/>
              <a:gd name="connsiteX28" fmla="*/ 2752725 w 3324225"/>
              <a:gd name="connsiteY28" fmla="*/ 91252 h 1281877"/>
              <a:gd name="connsiteX29" fmla="*/ 2790825 w 3324225"/>
              <a:gd name="connsiteY29" fmla="*/ 119827 h 1281877"/>
              <a:gd name="connsiteX30" fmla="*/ 2847975 w 3324225"/>
              <a:gd name="connsiteY30" fmla="*/ 138877 h 1281877"/>
              <a:gd name="connsiteX31" fmla="*/ 2876550 w 3324225"/>
              <a:gd name="connsiteY31" fmla="*/ 148402 h 1281877"/>
              <a:gd name="connsiteX32" fmla="*/ 2905125 w 3324225"/>
              <a:gd name="connsiteY32" fmla="*/ 157927 h 1281877"/>
              <a:gd name="connsiteX33" fmla="*/ 2933700 w 3324225"/>
              <a:gd name="connsiteY33" fmla="*/ 176977 h 1281877"/>
              <a:gd name="connsiteX34" fmla="*/ 2971800 w 3324225"/>
              <a:gd name="connsiteY34" fmla="*/ 186502 h 1281877"/>
              <a:gd name="connsiteX35" fmla="*/ 3009900 w 3324225"/>
              <a:gd name="connsiteY35" fmla="*/ 205552 h 1281877"/>
              <a:gd name="connsiteX36" fmla="*/ 3038475 w 3324225"/>
              <a:gd name="connsiteY36" fmla="*/ 215077 h 1281877"/>
              <a:gd name="connsiteX37" fmla="*/ 3067050 w 3324225"/>
              <a:gd name="connsiteY37" fmla="*/ 234127 h 1281877"/>
              <a:gd name="connsiteX38" fmla="*/ 3152775 w 3324225"/>
              <a:gd name="connsiteY38" fmla="*/ 281752 h 1281877"/>
              <a:gd name="connsiteX39" fmla="*/ 3209925 w 3324225"/>
              <a:gd name="connsiteY39" fmla="*/ 329377 h 1281877"/>
              <a:gd name="connsiteX40" fmla="*/ 3248025 w 3324225"/>
              <a:gd name="connsiteY40" fmla="*/ 424627 h 1281877"/>
              <a:gd name="connsiteX41" fmla="*/ 3267075 w 3324225"/>
              <a:gd name="connsiteY41" fmla="*/ 634177 h 1281877"/>
              <a:gd name="connsiteX42" fmla="*/ 3276600 w 3324225"/>
              <a:gd name="connsiteY42" fmla="*/ 672277 h 1281877"/>
              <a:gd name="connsiteX43" fmla="*/ 3295650 w 3324225"/>
              <a:gd name="connsiteY43" fmla="*/ 777052 h 1281877"/>
              <a:gd name="connsiteX44" fmla="*/ 3314700 w 3324225"/>
              <a:gd name="connsiteY44" fmla="*/ 1091377 h 1281877"/>
              <a:gd name="connsiteX45" fmla="*/ 3324225 w 3324225"/>
              <a:gd name="connsiteY45" fmla="*/ 1281877 h 128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24225" h="1281877">
                <a:moveTo>
                  <a:pt x="47625" y="1167577"/>
                </a:moveTo>
                <a:cubicBezTo>
                  <a:pt x="50800" y="1151702"/>
                  <a:pt x="55142" y="1136016"/>
                  <a:pt x="57150" y="1119952"/>
                </a:cubicBezTo>
                <a:cubicBezTo>
                  <a:pt x="75510" y="973071"/>
                  <a:pt x="67281" y="906724"/>
                  <a:pt x="57150" y="729427"/>
                </a:cubicBezTo>
                <a:cubicBezTo>
                  <a:pt x="54032" y="674866"/>
                  <a:pt x="39913" y="681341"/>
                  <a:pt x="28575" y="624652"/>
                </a:cubicBezTo>
                <a:cubicBezTo>
                  <a:pt x="25400" y="608777"/>
                  <a:pt x="22977" y="592733"/>
                  <a:pt x="19050" y="577027"/>
                </a:cubicBezTo>
                <a:cubicBezTo>
                  <a:pt x="16615" y="567287"/>
                  <a:pt x="11703" y="558253"/>
                  <a:pt x="9525" y="548452"/>
                </a:cubicBezTo>
                <a:cubicBezTo>
                  <a:pt x="5335" y="529599"/>
                  <a:pt x="3175" y="510352"/>
                  <a:pt x="0" y="491302"/>
                </a:cubicBezTo>
                <a:cubicBezTo>
                  <a:pt x="3175" y="443677"/>
                  <a:pt x="4776" y="395921"/>
                  <a:pt x="9525" y="348427"/>
                </a:cubicBezTo>
                <a:cubicBezTo>
                  <a:pt x="10885" y="334832"/>
                  <a:pt x="23802" y="278612"/>
                  <a:pt x="28575" y="262702"/>
                </a:cubicBezTo>
                <a:cubicBezTo>
                  <a:pt x="34345" y="243468"/>
                  <a:pt x="36486" y="222260"/>
                  <a:pt x="47625" y="205552"/>
                </a:cubicBezTo>
                <a:cubicBezTo>
                  <a:pt x="66757" y="176854"/>
                  <a:pt x="71223" y="172714"/>
                  <a:pt x="85725" y="138877"/>
                </a:cubicBezTo>
                <a:cubicBezTo>
                  <a:pt x="112311" y="76844"/>
                  <a:pt x="70976" y="145146"/>
                  <a:pt x="123825" y="81727"/>
                </a:cubicBezTo>
                <a:cubicBezTo>
                  <a:pt x="131154" y="72933"/>
                  <a:pt x="133350" y="59502"/>
                  <a:pt x="142875" y="53152"/>
                </a:cubicBezTo>
                <a:cubicBezTo>
                  <a:pt x="153767" y="45890"/>
                  <a:pt x="168036" y="45618"/>
                  <a:pt x="180975" y="43627"/>
                </a:cubicBezTo>
                <a:cubicBezTo>
                  <a:pt x="209392" y="39255"/>
                  <a:pt x="238125" y="37277"/>
                  <a:pt x="266700" y="34102"/>
                </a:cubicBezTo>
                <a:cubicBezTo>
                  <a:pt x="547326" y="-36054"/>
                  <a:pt x="308740" y="19989"/>
                  <a:pt x="1057275" y="43627"/>
                </a:cubicBezTo>
                <a:cubicBezTo>
                  <a:pt x="1108149" y="45234"/>
                  <a:pt x="1158875" y="49977"/>
                  <a:pt x="1209675" y="53152"/>
                </a:cubicBezTo>
                <a:cubicBezTo>
                  <a:pt x="1222375" y="56327"/>
                  <a:pt x="1234684" y="62677"/>
                  <a:pt x="1247775" y="62677"/>
                </a:cubicBezTo>
                <a:cubicBezTo>
                  <a:pt x="1451000" y="62677"/>
                  <a:pt x="1654231" y="58874"/>
                  <a:pt x="1857375" y="53152"/>
                </a:cubicBezTo>
                <a:cubicBezTo>
                  <a:pt x="1879817" y="52520"/>
                  <a:pt x="1901773" y="46412"/>
                  <a:pt x="1924050" y="43627"/>
                </a:cubicBezTo>
                <a:cubicBezTo>
                  <a:pt x="1952579" y="40061"/>
                  <a:pt x="1981200" y="37277"/>
                  <a:pt x="2009775" y="34102"/>
                </a:cubicBezTo>
                <a:cubicBezTo>
                  <a:pt x="2097162" y="4973"/>
                  <a:pt x="2058329" y="15052"/>
                  <a:pt x="2238375" y="15052"/>
                </a:cubicBezTo>
                <a:cubicBezTo>
                  <a:pt x="2324159" y="15052"/>
                  <a:pt x="2409825" y="21402"/>
                  <a:pt x="2495550" y="24577"/>
                </a:cubicBezTo>
                <a:cubicBezTo>
                  <a:pt x="2508250" y="27752"/>
                  <a:pt x="2521063" y="30506"/>
                  <a:pt x="2533650" y="34102"/>
                </a:cubicBezTo>
                <a:cubicBezTo>
                  <a:pt x="2543304" y="36860"/>
                  <a:pt x="2552485" y="41192"/>
                  <a:pt x="2562225" y="43627"/>
                </a:cubicBezTo>
                <a:cubicBezTo>
                  <a:pt x="2577931" y="47554"/>
                  <a:pt x="2594231" y="48892"/>
                  <a:pt x="2609850" y="53152"/>
                </a:cubicBezTo>
                <a:cubicBezTo>
                  <a:pt x="2629223" y="58436"/>
                  <a:pt x="2647627" y="66918"/>
                  <a:pt x="2667000" y="72202"/>
                </a:cubicBezTo>
                <a:cubicBezTo>
                  <a:pt x="2682619" y="76462"/>
                  <a:pt x="2698821" y="78215"/>
                  <a:pt x="2714625" y="81727"/>
                </a:cubicBezTo>
                <a:cubicBezTo>
                  <a:pt x="2727404" y="84567"/>
                  <a:pt x="2740025" y="88077"/>
                  <a:pt x="2752725" y="91252"/>
                </a:cubicBezTo>
                <a:cubicBezTo>
                  <a:pt x="2765425" y="100777"/>
                  <a:pt x="2776626" y="112727"/>
                  <a:pt x="2790825" y="119827"/>
                </a:cubicBezTo>
                <a:cubicBezTo>
                  <a:pt x="2808786" y="128807"/>
                  <a:pt x="2828925" y="132527"/>
                  <a:pt x="2847975" y="138877"/>
                </a:cubicBezTo>
                <a:lnTo>
                  <a:pt x="2876550" y="148402"/>
                </a:lnTo>
                <a:cubicBezTo>
                  <a:pt x="2886075" y="151577"/>
                  <a:pt x="2896771" y="152358"/>
                  <a:pt x="2905125" y="157927"/>
                </a:cubicBezTo>
                <a:cubicBezTo>
                  <a:pt x="2914650" y="164277"/>
                  <a:pt x="2923178" y="172468"/>
                  <a:pt x="2933700" y="176977"/>
                </a:cubicBezTo>
                <a:cubicBezTo>
                  <a:pt x="2945732" y="182134"/>
                  <a:pt x="2959543" y="181905"/>
                  <a:pt x="2971800" y="186502"/>
                </a:cubicBezTo>
                <a:cubicBezTo>
                  <a:pt x="2985095" y="191488"/>
                  <a:pt x="2996849" y="199959"/>
                  <a:pt x="3009900" y="205552"/>
                </a:cubicBezTo>
                <a:cubicBezTo>
                  <a:pt x="3019128" y="209507"/>
                  <a:pt x="3029495" y="210587"/>
                  <a:pt x="3038475" y="215077"/>
                </a:cubicBezTo>
                <a:cubicBezTo>
                  <a:pt x="3048714" y="220197"/>
                  <a:pt x="3056811" y="229007"/>
                  <a:pt x="3067050" y="234127"/>
                </a:cubicBezTo>
                <a:cubicBezTo>
                  <a:pt x="3114960" y="258082"/>
                  <a:pt x="3092710" y="221687"/>
                  <a:pt x="3152775" y="281752"/>
                </a:cubicBezTo>
                <a:cubicBezTo>
                  <a:pt x="3189445" y="318422"/>
                  <a:pt x="3170142" y="302855"/>
                  <a:pt x="3209925" y="329377"/>
                </a:cubicBezTo>
                <a:cubicBezTo>
                  <a:pt x="3233465" y="399997"/>
                  <a:pt x="3219995" y="368566"/>
                  <a:pt x="3248025" y="424627"/>
                </a:cubicBezTo>
                <a:cubicBezTo>
                  <a:pt x="3250617" y="455735"/>
                  <a:pt x="3261743" y="596855"/>
                  <a:pt x="3267075" y="634177"/>
                </a:cubicBezTo>
                <a:cubicBezTo>
                  <a:pt x="3268926" y="647136"/>
                  <a:pt x="3274448" y="659364"/>
                  <a:pt x="3276600" y="672277"/>
                </a:cubicBezTo>
                <a:cubicBezTo>
                  <a:pt x="3294551" y="779980"/>
                  <a:pt x="3275214" y="715744"/>
                  <a:pt x="3295650" y="777052"/>
                </a:cubicBezTo>
                <a:cubicBezTo>
                  <a:pt x="3317387" y="929213"/>
                  <a:pt x="3302364" y="807659"/>
                  <a:pt x="3314700" y="1091377"/>
                </a:cubicBezTo>
                <a:cubicBezTo>
                  <a:pt x="3317462" y="1154896"/>
                  <a:pt x="3324225" y="1281877"/>
                  <a:pt x="3324225" y="128187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9" name="Rovná spojovacia šípka 18"/>
          <p:cNvCxnSpPr/>
          <p:nvPr/>
        </p:nvCxnSpPr>
        <p:spPr>
          <a:xfrm>
            <a:off x="5562600" y="134076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flipV="1">
            <a:off x="5562600" y="1340768"/>
            <a:ext cx="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36278"/>
              </p:ext>
            </p:extLst>
          </p:nvPr>
        </p:nvGraphicFramePr>
        <p:xfrm>
          <a:off x="3922713" y="4275138"/>
          <a:ext cx="32797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Rovnica" r:id="rId14" imgW="3276360" imgH="863280" progId="Equation.3">
                  <p:embed/>
                </p:oleObj>
              </mc:Choice>
              <mc:Fallback>
                <p:oleObj name="Rovnica" r:id="rId14" imgW="32763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4275138"/>
                        <a:ext cx="32797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0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  <p:bldP spid="15" grpId="0"/>
      <p:bldP spid="16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7DFAC216-B999-4AB9-B92B-84E982E4B170}"/>
              </a:ext>
            </a:extLst>
          </p:cNvPr>
          <p:cNvSpPr txBox="1"/>
          <p:nvPr/>
        </p:nvSpPr>
        <p:spPr>
          <a:xfrm>
            <a:off x="395536" y="26064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Príklady na domáce  riešenie (len zadanie vrátane obr.). </a:t>
            </a:r>
            <a:r>
              <a:rPr lang="sk-SK" dirty="0" err="1"/>
              <a:t>Obtiažnosť</a:t>
            </a:r>
            <a:r>
              <a:rPr lang="sk-SK" dirty="0"/>
              <a:t> priemerná.</a:t>
            </a:r>
          </a:p>
        </p:txBody>
      </p:sp>
    </p:spTree>
    <p:extLst>
      <p:ext uri="{BB962C8B-B14F-4D97-AF65-F5344CB8AC3E}">
        <p14:creationId xmlns:p14="http://schemas.microsoft.com/office/powerpoint/2010/main" val="365178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95536" y="33265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Kybernetika</a:t>
            </a:r>
            <a:r>
              <a:rPr lang="en-US" sz="3200" dirty="0">
                <a:solidFill>
                  <a:srgbClr val="FF0000"/>
                </a:solidFill>
              </a:rPr>
              <a:t> , </a:t>
            </a:r>
            <a:r>
              <a:rPr lang="en-US" sz="3200" dirty="0" err="1">
                <a:solidFill>
                  <a:srgbClr val="FF0000"/>
                </a:solidFill>
              </a:rPr>
              <a:t>robotika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umel</a:t>
            </a:r>
            <a:r>
              <a:rPr lang="sk-SK" sz="3200" dirty="0">
                <a:solidFill>
                  <a:srgbClr val="FF0000"/>
                </a:solidFill>
              </a:rPr>
              <a:t>á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inteligencia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84770" y="917431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Kybernetika je veda o modelovaní a riadení procesov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01960" y="2450695"/>
            <a:ext cx="2088232" cy="830997"/>
          </a:xfrm>
          <a:prstGeom prst="rect">
            <a:avLst/>
          </a:prstGeom>
          <a:solidFill>
            <a:srgbClr val="07A92E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Kybernetika</a:t>
            </a:r>
          </a:p>
          <a:p>
            <a:endParaRPr lang="sk-SK" sz="2400" dirty="0"/>
          </a:p>
        </p:txBody>
      </p:sp>
      <p:sp>
        <p:nvSpPr>
          <p:cNvPr id="5" name="BlokTextu 4"/>
          <p:cNvSpPr txBox="1"/>
          <p:nvPr/>
        </p:nvSpPr>
        <p:spPr>
          <a:xfrm>
            <a:off x="3331392" y="3656500"/>
            <a:ext cx="210738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Informatika</a:t>
            </a:r>
          </a:p>
        </p:txBody>
      </p:sp>
      <p:cxnSp>
        <p:nvCxnSpPr>
          <p:cNvPr id="6" name="Rovná spojovacia šípka 5"/>
          <p:cNvCxnSpPr>
            <a:stCxn id="4" idx="3"/>
            <a:endCxn id="5" idx="0"/>
          </p:cNvCxnSpPr>
          <p:nvPr/>
        </p:nvCxnSpPr>
        <p:spPr>
          <a:xfrm>
            <a:off x="2490192" y="2866194"/>
            <a:ext cx="1894892" cy="79030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3344996" y="4346624"/>
            <a:ext cx="172819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Umelá inteligencia</a:t>
            </a:r>
          </a:p>
        </p:txBody>
      </p:sp>
      <p:cxnSp>
        <p:nvCxnSpPr>
          <p:cNvPr id="8" name="Rovná spojovacia šípka 7"/>
          <p:cNvCxnSpPr>
            <a:cxnSpLocks/>
          </p:cNvCxnSpPr>
          <p:nvPr/>
        </p:nvCxnSpPr>
        <p:spPr>
          <a:xfrm>
            <a:off x="2490192" y="2929263"/>
            <a:ext cx="816632" cy="177431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418183" y="2767161"/>
            <a:ext cx="3035078" cy="1376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5395056" y="2635360"/>
            <a:ext cx="208823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Automatizácia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6303887" y="3192395"/>
            <a:ext cx="129614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dirty="0"/>
              <a:t>Robotika</a:t>
            </a:r>
          </a:p>
        </p:txBody>
      </p:sp>
      <p:cxnSp>
        <p:nvCxnSpPr>
          <p:cNvPr id="12" name="Rovná spojovacia šípka 11"/>
          <p:cNvCxnSpPr/>
          <p:nvPr/>
        </p:nvCxnSpPr>
        <p:spPr>
          <a:xfrm>
            <a:off x="2482204" y="2813753"/>
            <a:ext cx="3745980" cy="6094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401960" y="5877272"/>
            <a:ext cx="81734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683568" y="536480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  <a:r>
              <a:rPr lang="sk-SK" dirty="0"/>
              <a:t>58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5489884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1980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3417887" y="536480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  <a:r>
              <a:rPr lang="sk-SK" dirty="0"/>
              <a:t>60</a:t>
            </a:r>
          </a:p>
        </p:txBody>
      </p:sp>
      <p:sp>
        <p:nvSpPr>
          <p:cNvPr id="28" name="BlokTextu 27"/>
          <p:cNvSpPr txBox="1"/>
          <p:nvPr/>
        </p:nvSpPr>
        <p:spPr>
          <a:xfrm>
            <a:off x="6753362" y="3791572"/>
            <a:ext cx="208823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dirty="0" err="1"/>
              <a:t>Biokybernetika</a:t>
            </a:r>
            <a:endParaRPr lang="sk-SK" sz="2400" dirty="0"/>
          </a:p>
        </p:txBody>
      </p:sp>
      <p:cxnSp>
        <p:nvCxnSpPr>
          <p:cNvPr id="29" name="Rovná spojovacia šípka 28"/>
          <p:cNvCxnSpPr>
            <a:endCxn id="28" idx="1"/>
          </p:cNvCxnSpPr>
          <p:nvPr/>
        </p:nvCxnSpPr>
        <p:spPr>
          <a:xfrm>
            <a:off x="2418183" y="2822576"/>
            <a:ext cx="4335179" cy="119982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lokTextu 30"/>
          <p:cNvSpPr txBox="1"/>
          <p:nvPr/>
        </p:nvSpPr>
        <p:spPr>
          <a:xfrm>
            <a:off x="6228184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1990</a:t>
            </a:r>
          </a:p>
        </p:txBody>
      </p:sp>
      <p:sp>
        <p:nvSpPr>
          <p:cNvPr id="32" name="BlokTextu 31"/>
          <p:cNvSpPr txBox="1"/>
          <p:nvPr/>
        </p:nvSpPr>
        <p:spPr>
          <a:xfrm>
            <a:off x="6912793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188454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-35222" y="101823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>
                <a:solidFill>
                  <a:srgbClr val="FF0000"/>
                </a:solidFill>
              </a:rPr>
              <a:t>Čo sú hlavné prínosy kybernetiky:</a:t>
            </a:r>
          </a:p>
        </p:txBody>
      </p:sp>
      <p:sp>
        <p:nvSpPr>
          <p:cNvPr id="3" name="Obdĺžnik 2"/>
          <p:cNvSpPr/>
          <p:nvPr/>
        </p:nvSpPr>
        <p:spPr>
          <a:xfrm>
            <a:off x="13518" y="5640052"/>
            <a:ext cx="515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/>
              <a:t>4. Kybernetika je podstatou </a:t>
            </a:r>
            <a:r>
              <a:rPr lang="sk-SK" sz="2400" dirty="0" err="1"/>
              <a:t>Industry</a:t>
            </a:r>
            <a:r>
              <a:rPr lang="sk-SK" sz="2400" dirty="0"/>
              <a:t> 4.0</a:t>
            </a:r>
          </a:p>
        </p:txBody>
      </p:sp>
      <p:sp>
        <p:nvSpPr>
          <p:cNvPr id="4" name="Obdĺžnik 3"/>
          <p:cNvSpPr/>
          <p:nvPr/>
        </p:nvSpPr>
        <p:spPr>
          <a:xfrm>
            <a:off x="-9088" y="4221088"/>
            <a:ext cx="9014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3.  Zaviedla  automatické riadenie: Niet stroja bez aut. riadenia, ani počítač, ani rakety, lietadlá, ale ani moderné autá (mercedes viac ako 100 riadiacich systémov)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="" xmlns:a16="http://schemas.microsoft.com/office/drawing/2014/main" id="{31AC69BA-1DCB-4C44-8959-005D2B89CA31}"/>
              </a:ext>
            </a:extLst>
          </p:cNvPr>
          <p:cNvSpPr/>
          <p:nvPr/>
        </p:nvSpPr>
        <p:spPr>
          <a:xfrm>
            <a:off x="25892" y="2708920"/>
            <a:ext cx="8598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2. Zaviedla modelovanie procesov: všade: technické vedy, jadrové skúšky, biologické objekty,  ekonómia, sociológia, politika.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="" xmlns:a16="http://schemas.microsoft.com/office/drawing/2014/main" id="{6BC9CBB8-645B-422C-BDE4-7C949FF432DE}"/>
              </a:ext>
            </a:extLst>
          </p:cNvPr>
          <p:cNvSpPr/>
          <p:nvPr/>
        </p:nvSpPr>
        <p:spPr>
          <a:xfrm>
            <a:off x="104641" y="1220270"/>
            <a:ext cx="8786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1. Hlavný prínos kybernetiky: K dovtedy uznávaným pojmom prírodovedného obrazu sveta </a:t>
            </a:r>
            <a:r>
              <a:rPr lang="sk-SK" sz="2400" b="1" i="1" dirty="0"/>
              <a:t>hmotnosť a energia</a:t>
            </a:r>
            <a:r>
              <a:rPr lang="sk-SK" sz="2400" i="1" dirty="0"/>
              <a:t> </a:t>
            </a:r>
            <a:r>
              <a:rPr lang="sk-SK" sz="2400" dirty="0"/>
              <a:t>priniesla nový aspekt  </a:t>
            </a:r>
            <a:r>
              <a:rPr lang="sk-SK" sz="2400" b="1" i="1" dirty="0"/>
              <a:t>informácia</a:t>
            </a:r>
            <a:r>
              <a:rPr lang="sk-SK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09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9B9F713D-9BAD-4B9F-ADE6-89DC11C1BA3D}"/>
              </a:ext>
            </a:extLst>
          </p:cNvPr>
          <p:cNvSpPr txBox="1"/>
          <p:nvPr/>
        </p:nvSpPr>
        <p:spPr>
          <a:xfrm>
            <a:off x="323528" y="116632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4. Priemyselná revolúcia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="" xmlns:a16="http://schemas.microsoft.com/office/drawing/2014/main" id="{BD001B49-9E54-4D73-94B9-CA101F2F5029}"/>
              </a:ext>
            </a:extLst>
          </p:cNvPr>
          <p:cNvSpPr/>
          <p:nvPr/>
        </p:nvSpPr>
        <p:spPr>
          <a:xfrm>
            <a:off x="114876" y="692696"/>
            <a:ext cx="90378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Priemyselná výroba vstupuje do prelomovej etapy – po ére pary, elektriny a počítačov prichádza ďalší technologický skok v podobe </a:t>
            </a:r>
            <a:r>
              <a:rPr lang="sk-SK" sz="2400" dirty="0" err="1"/>
              <a:t>Industry</a:t>
            </a:r>
            <a:r>
              <a:rPr lang="sk-SK" sz="2400" dirty="0"/>
              <a:t> 4.0. Do desiatich rokov zmení výrobné závody na nepoznanie. Výsledkom bude „</a:t>
            </a:r>
            <a:r>
              <a:rPr lang="sk-SK" sz="2400" dirty="0" err="1"/>
              <a:t>smart</a:t>
            </a:r>
            <a:r>
              <a:rPr lang="sk-SK" sz="2400" dirty="0"/>
              <a:t> fabrika“, kde inteligentné zariadenia prevezmú všetky manuálne a obslužné činnosti a riadiace systémy budú samy organizovať efektívny chod výroby.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="" xmlns:a16="http://schemas.microsoft.com/office/drawing/2014/main" id="{1958D28D-B691-43A2-9E35-615308E05942}"/>
              </a:ext>
            </a:extLst>
          </p:cNvPr>
          <p:cNvSpPr/>
          <p:nvPr/>
        </p:nvSpPr>
        <p:spPr>
          <a:xfrm>
            <a:off x="327" y="4869160"/>
            <a:ext cx="8836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Spojenie fyzického a digitálneho </a:t>
            </a:r>
            <a:r>
              <a:rPr lang="en-US" sz="2400" dirty="0"/>
              <a:t>- </a:t>
            </a:r>
            <a:r>
              <a:rPr lang="sk-SK" sz="2400" b="1" dirty="0">
                <a:solidFill>
                  <a:srgbClr val="FF0000"/>
                </a:solidFill>
              </a:rPr>
              <a:t>sveta</a:t>
            </a:r>
            <a:r>
              <a:rPr lang="en-US" sz="2400" b="1" dirty="0">
                <a:solidFill>
                  <a:srgbClr val="FF0000"/>
                </a:solidFill>
              </a:rPr>
              <a:t> je od </a:t>
            </a:r>
            <a:r>
              <a:rPr lang="en-US" sz="2400" b="1" dirty="0" err="1">
                <a:solidFill>
                  <a:srgbClr val="FF0000"/>
                </a:solidFill>
              </a:rPr>
              <a:t>predmetom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odboru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Kybernetika</a:t>
            </a:r>
            <a:r>
              <a:rPr lang="en-US" sz="2400" b="1" dirty="0">
                <a:solidFill>
                  <a:srgbClr val="FF0000"/>
                </a:solidFill>
              </a:rPr>
              <a:t> - </a:t>
            </a:r>
            <a:r>
              <a:rPr lang="sk-SK" sz="2400" b="1" dirty="0">
                <a:solidFill>
                  <a:srgbClr val="FF0000"/>
                </a:solidFill>
              </a:rPr>
              <a:t> </a:t>
            </a:r>
            <a:r>
              <a:rPr lang="sk-SK" sz="2400" dirty="0"/>
              <a:t>sa dá označiť za štvrtú etapu priemyselnej revolúcie (označovanej pojmom Priemysel 4.0).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="" xmlns:a16="http://schemas.microsoft.com/office/drawing/2014/main" id="{D780F8BB-CBF9-4125-B6DA-F7E04D311BF3}"/>
              </a:ext>
            </a:extLst>
          </p:cNvPr>
          <p:cNvSpPr/>
          <p:nvPr/>
        </p:nvSpPr>
        <p:spPr>
          <a:xfrm>
            <a:off x="-14409" y="3001020"/>
            <a:ext cx="88351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Cieľom je </a:t>
            </a:r>
            <a:r>
              <a:rPr lang="sk-SK" sz="2400" dirty="0" err="1"/>
              <a:t>reindustrializovať</a:t>
            </a:r>
            <a:r>
              <a:rPr lang="sk-SK" sz="2400" dirty="0"/>
              <a:t> Nemecko špičkovými technológiami, schopnými konkurovať aj tej najlacnejšej pracovnej sile. Zároveň sa vytvorí množstvo pracovných miest pre vysoko kvalifikovaných ľudí a rozšíria príležitosti pre ďalší výskum a vývoj.</a:t>
            </a:r>
          </a:p>
        </p:txBody>
      </p:sp>
    </p:spTree>
    <p:extLst>
      <p:ext uri="{BB962C8B-B14F-4D97-AF65-F5344CB8AC3E}">
        <p14:creationId xmlns:p14="http://schemas.microsoft.com/office/powerpoint/2010/main" val="27203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58064488-3FFA-4504-94E7-33470DDDBC82}"/>
              </a:ext>
            </a:extLst>
          </p:cNvPr>
          <p:cNvSpPr txBox="1"/>
          <p:nvPr/>
        </p:nvSpPr>
        <p:spPr>
          <a:xfrm>
            <a:off x="43212" y="3691134"/>
            <a:ext cx="4320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2000" dirty="0">
                <a:solidFill>
                  <a:srgbClr val="00B050"/>
                </a:solidFill>
              </a:rPr>
              <a:t>Priemyselná revolúcia - Para</a:t>
            </a:r>
          </a:p>
          <a:p>
            <a:r>
              <a:rPr lang="sk-SK" sz="2000" dirty="0"/>
              <a:t>Zaradenie parného stroja do výroby, rok 1784. Mechanické riadiace systémy. Neskôr hydraulické a pneumatické.</a:t>
            </a:r>
          </a:p>
          <a:p>
            <a:endParaRPr lang="sk-SK" sz="2000" dirty="0"/>
          </a:p>
          <a:p>
            <a:pPr marL="342900" indent="-342900">
              <a:buAutoNum type="arabicPeriod" startAt="2"/>
            </a:pPr>
            <a:r>
              <a:rPr lang="sk-SK" sz="2000" dirty="0">
                <a:solidFill>
                  <a:srgbClr val="FF0000"/>
                </a:solidFill>
              </a:rPr>
              <a:t>Priemyselná revolúcia: Elektrina</a:t>
            </a:r>
          </a:p>
          <a:p>
            <a:r>
              <a:rPr lang="sk-SK" sz="2000" dirty="0"/>
              <a:t>Zavedenie elektrických zariadení do výroby. Pásová výroba. Optimalizácia procesov. Analógové riadiace systémy.</a:t>
            </a:r>
          </a:p>
          <a:p>
            <a:endParaRPr lang="sk-SK" sz="2000" dirty="0"/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54A75F8C-9766-4E34-8B76-8B57CD75EECA}"/>
              </a:ext>
            </a:extLst>
          </p:cNvPr>
          <p:cNvSpPr txBox="1"/>
          <p:nvPr/>
        </p:nvSpPr>
        <p:spPr>
          <a:xfrm>
            <a:off x="1475656" y="11663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Etapy priemyselných revolúcií</a:t>
            </a:r>
          </a:p>
        </p:txBody>
      </p:sp>
      <p:pic>
        <p:nvPicPr>
          <p:cNvPr id="4" name="Obrázok 3" descr="http://www.allaboutlean.com/wp-content/uploads/2015/11/Industry-4.0.png">
            <a:extLst>
              <a:ext uri="{FF2B5EF4-FFF2-40B4-BE49-F238E27FC236}">
                <a16:creationId xmlns="" xmlns:a16="http://schemas.microsoft.com/office/drawing/2014/main" id="{1A29DF16-AFF0-4A7E-B41E-775AED304A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764704"/>
            <a:ext cx="5760720" cy="27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dĺžnik 4">
            <a:extLst>
              <a:ext uri="{FF2B5EF4-FFF2-40B4-BE49-F238E27FC236}">
                <a16:creationId xmlns="" xmlns:a16="http://schemas.microsoft.com/office/drawing/2014/main" id="{C35E9A8E-FED0-484A-BB17-25A0AA9E8180}"/>
              </a:ext>
            </a:extLst>
          </p:cNvPr>
          <p:cNvSpPr/>
          <p:nvPr/>
        </p:nvSpPr>
        <p:spPr>
          <a:xfrm>
            <a:off x="4427984" y="369113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2000" dirty="0"/>
              <a:t>3.  </a:t>
            </a:r>
            <a:r>
              <a:rPr lang="sk-SK" sz="2000" dirty="0">
                <a:solidFill>
                  <a:srgbClr val="00B0F0"/>
                </a:solidFill>
              </a:rPr>
              <a:t>Priemyselná revolúcia: Riadiace počítače</a:t>
            </a:r>
            <a:r>
              <a:rPr lang="en-US" sz="2000" dirty="0">
                <a:solidFill>
                  <a:srgbClr val="00B0F0"/>
                </a:solidFill>
              </a:rPr>
              <a:t>:</a:t>
            </a:r>
            <a:r>
              <a:rPr lang="sk-SK" sz="2000" dirty="0">
                <a:solidFill>
                  <a:srgbClr val="00B0F0"/>
                </a:solidFill>
              </a:rPr>
              <a:t> </a:t>
            </a:r>
            <a:r>
              <a:rPr lang="sk-SK" sz="2000" dirty="0"/>
              <a:t>Počítačmi riadená výroba. Číslicové riadiace systémy. Roboty vo výrobe.</a:t>
            </a:r>
          </a:p>
          <a:p>
            <a:endParaRPr lang="sk-SK" sz="2000" dirty="0"/>
          </a:p>
          <a:p>
            <a:pPr marL="342900" indent="-342900">
              <a:buAutoNum type="arabicPeriod" startAt="4"/>
            </a:pPr>
            <a:r>
              <a:rPr lang="sk-SK" sz="2000" dirty="0">
                <a:solidFill>
                  <a:srgbClr val="7030A0"/>
                </a:solidFill>
              </a:rPr>
              <a:t>Priemyselná revolúcia: „</a:t>
            </a:r>
            <a:r>
              <a:rPr lang="sk-SK" sz="2000" dirty="0" err="1">
                <a:solidFill>
                  <a:srgbClr val="7030A0"/>
                </a:solidFill>
              </a:rPr>
              <a:t>smart</a:t>
            </a:r>
            <a:r>
              <a:rPr lang="sk-SK" sz="2000" dirty="0">
                <a:solidFill>
                  <a:srgbClr val="7030A0"/>
                </a:solidFill>
              </a:rPr>
              <a:t> výroba“</a:t>
            </a:r>
          </a:p>
          <a:p>
            <a:r>
              <a:rPr lang="sk-SK" sz="2000" dirty="0"/>
              <a:t>Inteligentné riadiace systémy a roboty. Presun pracovnej sily do sféry rozvoja. Internet vecí - </a:t>
            </a:r>
            <a:r>
              <a:rPr lang="sk-SK" sz="2000" dirty="0" err="1"/>
              <a:t>IoT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40625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764704"/>
            <a:ext cx="864096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sk-SK" sz="2400" dirty="0">
                <a:solidFill>
                  <a:srgbClr val="FF0000"/>
                </a:solidFill>
              </a:rPr>
              <a:t>N. </a:t>
            </a:r>
            <a:r>
              <a:rPr lang="sk-SK" sz="2400" dirty="0" err="1">
                <a:solidFill>
                  <a:srgbClr val="FF0000"/>
                </a:solidFill>
              </a:rPr>
              <a:t>Wiener</a:t>
            </a:r>
            <a:r>
              <a:rPr lang="sk-SK" sz="2400" dirty="0">
                <a:solidFill>
                  <a:srgbClr val="FF0000"/>
                </a:solidFill>
              </a:rPr>
              <a:t> (1894-1964) klasifikoval ako vedu o riadení živých aj neživých systémov.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/>
              <a:t>Wiener </a:t>
            </a:r>
            <a:r>
              <a:rPr lang="en-US" sz="2400" dirty="0" err="1"/>
              <a:t>pova</a:t>
            </a:r>
            <a:r>
              <a:rPr lang="sk-SK" sz="2400" dirty="0"/>
              <a:t>ž</a:t>
            </a:r>
            <a:r>
              <a:rPr lang="en-US" sz="2400" dirty="0"/>
              <a:t>oval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zakladate</a:t>
            </a:r>
            <a:r>
              <a:rPr lang="sk-SK" sz="2400" dirty="0"/>
              <a:t>ľ</a:t>
            </a:r>
            <a:r>
              <a:rPr lang="en-US" sz="2400" dirty="0"/>
              <a:t>a </a:t>
            </a:r>
            <a:r>
              <a:rPr lang="en-US" sz="2400" dirty="0" err="1"/>
              <a:t>kybernetiky</a:t>
            </a:r>
            <a:r>
              <a:rPr lang="en-US" sz="2400" dirty="0"/>
              <a:t> </a:t>
            </a:r>
            <a:r>
              <a:rPr lang="sk-SK" sz="2400" dirty="0"/>
              <a:t>nemeckého matematika a filozofa </a:t>
            </a:r>
            <a:r>
              <a:rPr lang="sk-SK" sz="2400" dirty="0" err="1"/>
              <a:t>Gottfrieda</a:t>
            </a:r>
            <a:r>
              <a:rPr lang="sk-SK" sz="2400" dirty="0"/>
              <a:t> </a:t>
            </a:r>
            <a:r>
              <a:rPr lang="sk-SK" sz="2400" dirty="0" err="1"/>
              <a:t>Wilhelma</a:t>
            </a:r>
            <a:r>
              <a:rPr lang="sk-SK" sz="2400" dirty="0"/>
              <a:t> </a:t>
            </a:r>
            <a:r>
              <a:rPr lang="sk-SK" sz="2400" dirty="0" err="1"/>
              <a:t>Leibniza</a:t>
            </a:r>
            <a:r>
              <a:rPr lang="sk-SK" sz="2400" dirty="0"/>
              <a:t> (1646-1716), ktorý sa okrem matematiky venoval pozorovaniu vesmíru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Hist</a:t>
            </a:r>
            <a:r>
              <a:rPr lang="sk-SK" sz="2400" dirty="0" err="1">
                <a:solidFill>
                  <a:srgbClr val="FF0000"/>
                </a:solidFill>
              </a:rPr>
              <a:t>ória</a:t>
            </a:r>
            <a:r>
              <a:rPr lang="sk-SK" sz="2400" dirty="0">
                <a:solidFill>
                  <a:srgbClr val="FF0000"/>
                </a:solidFill>
              </a:rPr>
              <a:t> však za zakladateľa kybernetiky považuje prof. Wienera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D8FD8FB0-0EAC-41BD-A271-F16A5B67B503}"/>
              </a:ext>
            </a:extLst>
          </p:cNvPr>
          <p:cNvSpPr txBox="1"/>
          <p:nvPr/>
        </p:nvSpPr>
        <p:spPr>
          <a:xfrm>
            <a:off x="107504" y="3933056"/>
            <a:ext cx="8517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Riadenie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procesov</a:t>
            </a:r>
            <a:r>
              <a:rPr lang="sk-SK" sz="2400" dirty="0">
                <a:solidFill>
                  <a:srgbClr val="FF0000"/>
                </a:solidFill>
              </a:rPr>
              <a:t> – </a:t>
            </a:r>
            <a:r>
              <a:rPr lang="sk-SK" sz="2400" dirty="0"/>
              <a:t>dôležitý smer pri rozvoji kybernetiky </a:t>
            </a:r>
          </a:p>
          <a:p>
            <a:endParaRPr lang="sk-SK" sz="2400" dirty="0"/>
          </a:p>
          <a:p>
            <a:r>
              <a:rPr lang="sk-SK" sz="2400" dirty="0"/>
              <a:t>Riadenie procesov je založené na modelovaní riadeného procesu. </a:t>
            </a:r>
          </a:p>
        </p:txBody>
      </p:sp>
    </p:spTree>
    <p:extLst>
      <p:ext uri="{BB962C8B-B14F-4D97-AF65-F5344CB8AC3E}">
        <p14:creationId xmlns:p14="http://schemas.microsoft.com/office/powerpoint/2010/main" val="340313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9F955E19-2B57-4076-BD77-CAE64A1F4291}"/>
              </a:ext>
            </a:extLst>
          </p:cNvPr>
          <p:cNvSpPr txBox="1"/>
          <p:nvPr/>
        </p:nvSpPr>
        <p:spPr>
          <a:xfrm>
            <a:off x="395536" y="40466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Dynamika v kybernetike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9187CA35-6704-43EB-AA1C-0EA3D97D8E03}"/>
              </a:ext>
            </a:extLst>
          </p:cNvPr>
          <p:cNvSpPr txBox="1"/>
          <p:nvPr/>
        </p:nvSpPr>
        <p:spPr>
          <a:xfrm>
            <a:off x="539552" y="112474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 na vysvetlenie pojmu dynamika: elektromer – stačí meranie ustálených stavov</a:t>
            </a:r>
          </a:p>
          <a:p>
            <a:r>
              <a:rPr lang="sk-SK" dirty="0"/>
              <a:t>				CNC stroj – rezanie materiálu nutná dynamika</a:t>
            </a:r>
          </a:p>
          <a:p>
            <a:endParaRPr lang="sk-SK" dirty="0"/>
          </a:p>
          <a:p>
            <a:r>
              <a:rPr lang="sk-SK" dirty="0"/>
              <a:t>Výškomer lietadla: zdôraznenie merania s malou periódou</a:t>
            </a:r>
          </a:p>
        </p:txBody>
      </p:sp>
    </p:spTree>
    <p:extLst>
      <p:ext uri="{BB962C8B-B14F-4D97-AF65-F5344CB8AC3E}">
        <p14:creationId xmlns:p14="http://schemas.microsoft.com/office/powerpoint/2010/main" val="354419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05AAA59F-767F-4429-AFF0-FE6D1A8940A7}"/>
              </a:ext>
            </a:extLst>
          </p:cNvPr>
          <p:cNvSpPr txBox="1"/>
          <p:nvPr/>
        </p:nvSpPr>
        <p:spPr>
          <a:xfrm>
            <a:off x="539552" y="2606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Ďalší príklad prečo je potrebné sledovať (riadiť) dynamiku systému </a:t>
            </a:r>
          </a:p>
        </p:txBody>
      </p:sp>
    </p:spTree>
    <p:extLst>
      <p:ext uri="{BB962C8B-B14F-4D97-AF65-F5344CB8AC3E}">
        <p14:creationId xmlns:p14="http://schemas.microsoft.com/office/powerpoint/2010/main" val="644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451BD246-884C-46E5-B296-EC1C8D199219}"/>
              </a:ext>
            </a:extLst>
          </p:cNvPr>
          <p:cNvSpPr txBox="1"/>
          <p:nvPr/>
        </p:nvSpPr>
        <p:spPr>
          <a:xfrm>
            <a:off x="179511" y="222719"/>
            <a:ext cx="875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0000"/>
                </a:solidFill>
              </a:rPr>
              <a:t>Matematické model</a:t>
            </a:r>
            <a:r>
              <a:rPr lang="en-US" sz="2400" dirty="0" err="1">
                <a:solidFill>
                  <a:srgbClr val="FF0000"/>
                </a:solidFill>
              </a:rPr>
              <a:t>ovanie</a:t>
            </a:r>
            <a:r>
              <a:rPr lang="en-US" sz="2400" dirty="0">
                <a:solidFill>
                  <a:srgbClr val="FF0000"/>
                </a:solidFill>
              </a:rPr>
              <a:t>:  </a:t>
            </a:r>
            <a:r>
              <a:rPr lang="sk-SK" sz="2400" dirty="0"/>
              <a:t>Diferenciálne rovnice – spojité procesy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7C727D70-2288-4917-AA33-2D0EAC7D5343}"/>
              </a:ext>
            </a:extLst>
          </p:cNvPr>
          <p:cNvSpPr txBox="1"/>
          <p:nvPr/>
        </p:nvSpPr>
        <p:spPr>
          <a:xfrm>
            <a:off x="179511" y="970414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Matematické modely spojitých procesov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lineárne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nelineárne</a:t>
            </a:r>
          </a:p>
          <a:p>
            <a:endParaRPr lang="sk-SK" sz="2400" dirty="0"/>
          </a:p>
        </p:txBody>
      </p:sp>
      <p:sp>
        <p:nvSpPr>
          <p:cNvPr id="4" name="Rectangle 19">
            <a:extLst>
              <a:ext uri="{FF2B5EF4-FFF2-40B4-BE49-F238E27FC236}">
                <a16:creationId xmlns="" xmlns:a16="http://schemas.microsoft.com/office/drawing/2014/main" id="{E7255E80-DF4B-4BF7-8134-F9E3EFE7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="" xmlns:a16="http://schemas.microsoft.com/office/drawing/2014/main" id="{DB2ED04F-8F76-4367-B454-5BD10724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Rectangle 21">
            <a:extLst>
              <a:ext uri="{FF2B5EF4-FFF2-40B4-BE49-F238E27FC236}">
                <a16:creationId xmlns="" xmlns:a16="http://schemas.microsoft.com/office/drawing/2014/main" id="{1FA97FE6-0E11-48CA-842C-5E14C7BC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1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7" name="Rectangle 25">
            <a:extLst>
              <a:ext uri="{FF2B5EF4-FFF2-40B4-BE49-F238E27FC236}">
                <a16:creationId xmlns="" xmlns:a16="http://schemas.microsoft.com/office/drawing/2014/main" id="{30953ABB-CF66-4815-924A-9F744347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0" y="11822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7">
            <a:extLst>
              <a:ext uri="{FF2B5EF4-FFF2-40B4-BE49-F238E27FC236}">
                <a16:creationId xmlns="" xmlns:a16="http://schemas.microsoft.com/office/drawing/2014/main" id="{62493720-1D0C-4B74-BC35-9CD3ADD6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9" name="Rectangle 29">
            <a:extLst>
              <a:ext uri="{FF2B5EF4-FFF2-40B4-BE49-F238E27FC236}">
                <a16:creationId xmlns="" xmlns:a16="http://schemas.microsoft.com/office/drawing/2014/main" id="{EED34730-C45B-4D0C-8A50-99DB0B519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10" name="Objekt 9">
            <a:extLst>
              <a:ext uri="{FF2B5EF4-FFF2-40B4-BE49-F238E27FC236}">
                <a16:creationId xmlns="" xmlns:a16="http://schemas.microsoft.com/office/drawing/2014/main" id="{5E4B1C90-B599-44E5-AFB0-8584D910D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354347"/>
              </p:ext>
            </p:extLst>
          </p:nvPr>
        </p:nvGraphicFramePr>
        <p:xfrm>
          <a:off x="1763688" y="1916832"/>
          <a:ext cx="31067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Rovnica" r:id="rId3" imgW="3098520" imgH="749160" progId="Equation.3">
                  <p:embed/>
                </p:oleObj>
              </mc:Choice>
              <mc:Fallback>
                <p:oleObj name="Rovnica" r:id="rId3" imgW="3098520" imgH="749160" progId="Equation.3">
                  <p:embed/>
                  <p:pic>
                    <p:nvPicPr>
                      <p:cNvPr id="30" name="Objek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916832"/>
                        <a:ext cx="3106737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="" xmlns:a16="http://schemas.microsoft.com/office/drawing/2014/main" id="{480D4539-9EE1-4F51-A84F-C1CA2F74196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63224432"/>
              </p:ext>
            </p:extLst>
          </p:nvPr>
        </p:nvGraphicFramePr>
        <p:xfrm>
          <a:off x="2051050" y="3141663"/>
          <a:ext cx="36195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Rovnica" r:id="rId5" imgW="3619440" imgH="1218960" progId="Equation.3">
                  <p:embed/>
                </p:oleObj>
              </mc:Choice>
              <mc:Fallback>
                <p:oleObj name="Rovnica" r:id="rId5" imgW="3619440" imgH="1218960" progId="Equation.3">
                  <p:embed/>
                  <p:pic>
                    <p:nvPicPr>
                      <p:cNvPr id="5" name="Objek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41663"/>
                        <a:ext cx="3619500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34" descr="http://fyzikapg.webzdarma.cz/index_htm_files/540.jpg">
            <a:extLst>
              <a:ext uri="{FF2B5EF4-FFF2-40B4-BE49-F238E27FC236}">
                <a16:creationId xmlns="" xmlns:a16="http://schemas.microsoft.com/office/drawing/2014/main" id="{C1A1C2B7-BC23-4F67-B8C1-01112930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90" y="1520496"/>
            <a:ext cx="2200275" cy="23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lokTextu 12">
            <a:extLst>
              <a:ext uri="{FF2B5EF4-FFF2-40B4-BE49-F238E27FC236}">
                <a16:creationId xmlns="" xmlns:a16="http://schemas.microsoft.com/office/drawing/2014/main" id="{3514DA76-15BD-4768-8326-DA660BC5314D}"/>
              </a:ext>
            </a:extLst>
          </p:cNvPr>
          <p:cNvSpPr txBox="1"/>
          <p:nvPr/>
        </p:nvSpPr>
        <p:spPr>
          <a:xfrm>
            <a:off x="395536" y="4725144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Ustálený stav</a:t>
            </a:r>
          </a:p>
        </p:txBody>
      </p:sp>
      <p:graphicFrame>
        <p:nvGraphicFramePr>
          <p:cNvPr id="14" name="Objekt 13">
            <a:extLst>
              <a:ext uri="{FF2B5EF4-FFF2-40B4-BE49-F238E27FC236}">
                <a16:creationId xmlns="" xmlns:a16="http://schemas.microsoft.com/office/drawing/2014/main" id="{7E25B26D-BA40-4304-A8E0-4413B811D3A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8360415"/>
              </p:ext>
            </p:extLst>
          </p:nvPr>
        </p:nvGraphicFramePr>
        <p:xfrm>
          <a:off x="2483768" y="4668638"/>
          <a:ext cx="26495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Rovnica" r:id="rId8" imgW="3441600" imgH="749160" progId="Equation.3">
                  <p:embed/>
                </p:oleObj>
              </mc:Choice>
              <mc:Fallback>
                <p:oleObj name="Rovnica" r:id="rId8" imgW="3441600" imgH="749160" progId="Equation.3">
                  <p:embed/>
                  <p:pic>
                    <p:nvPicPr>
                      <p:cNvPr id="6" name="Objek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668638"/>
                        <a:ext cx="26495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="" xmlns:a16="http://schemas.microsoft.com/office/drawing/2014/main" id="{017F67E5-0143-4FDB-B9BC-0B7E407E882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54130071"/>
              </p:ext>
            </p:extLst>
          </p:nvPr>
        </p:nvGraphicFramePr>
        <p:xfrm>
          <a:off x="395536" y="5517232"/>
          <a:ext cx="4759460" cy="68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Rovnica" r:id="rId10" imgW="4736880" imgH="685800" progId="Equation.3">
                  <p:embed/>
                </p:oleObj>
              </mc:Choice>
              <mc:Fallback>
                <p:oleObj name="Rovnica" r:id="rId10" imgW="4736880" imgH="685800" progId="Equation.3">
                  <p:embed/>
                  <p:pic>
                    <p:nvPicPr>
                      <p:cNvPr id="7" name="Objek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517232"/>
                        <a:ext cx="4759460" cy="68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61">
            <a:extLst>
              <a:ext uri="{FF2B5EF4-FFF2-40B4-BE49-F238E27FC236}">
                <a16:creationId xmlns="" xmlns:a16="http://schemas.microsoft.com/office/drawing/2014/main" id="{AD190179-5D60-499E-92C4-1ECCA47A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24" y="3817196"/>
            <a:ext cx="3537876" cy="309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75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667</Words>
  <Application>Microsoft Office PowerPoint</Application>
  <PresentationFormat>Prezentácia na obrazovke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9" baseType="lpstr">
      <vt:lpstr>Motív Office</vt:lpstr>
      <vt:lpstr>Rovnica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kybernetiky</dc:title>
  <dc:creator>Ján Murgaš</dc:creator>
  <cp:lastModifiedBy>Ján Murgaš</cp:lastModifiedBy>
  <cp:revision>175</cp:revision>
  <cp:lastPrinted>2018-09-01T14:12:13Z</cp:lastPrinted>
  <dcterms:created xsi:type="dcterms:W3CDTF">2016-01-01T17:56:52Z</dcterms:created>
  <dcterms:modified xsi:type="dcterms:W3CDTF">2019-02-25T17:32:46Z</dcterms:modified>
</cp:coreProperties>
</file>