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413" r:id="rId3"/>
    <p:sldId id="393" r:id="rId4"/>
    <p:sldId id="395" r:id="rId5"/>
    <p:sldId id="414" r:id="rId6"/>
    <p:sldId id="398" r:id="rId7"/>
    <p:sldId id="407" r:id="rId8"/>
    <p:sldId id="400" r:id="rId9"/>
    <p:sldId id="399" r:id="rId10"/>
    <p:sldId id="408" r:id="rId11"/>
    <p:sldId id="381" r:id="rId12"/>
    <p:sldId id="382" r:id="rId13"/>
    <p:sldId id="385" r:id="rId14"/>
    <p:sldId id="401" r:id="rId15"/>
    <p:sldId id="402" r:id="rId16"/>
    <p:sldId id="403" r:id="rId17"/>
    <p:sldId id="404" r:id="rId18"/>
    <p:sldId id="409" r:id="rId19"/>
    <p:sldId id="405" r:id="rId20"/>
    <p:sldId id="406" r:id="rId21"/>
    <p:sldId id="410" r:id="rId22"/>
    <p:sldId id="411" r:id="rId23"/>
    <p:sldId id="386" r:id="rId24"/>
    <p:sldId id="412" r:id="rId25"/>
    <p:sldId id="387" r:id="rId26"/>
    <p:sldId id="388" r:id="rId27"/>
  </p:sldIdLst>
  <p:sldSz cx="9144000" cy="6858000" type="screen4x3"/>
  <p:notesSz cx="6735763" cy="98663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38" autoAdjust="0"/>
    <p:restoredTop sz="94660"/>
  </p:normalViewPr>
  <p:slideViewPr>
    <p:cSldViewPr>
      <p:cViewPr varScale="1">
        <p:scale>
          <a:sx n="103" d="100"/>
          <a:sy n="103" d="100"/>
        </p:scale>
        <p:origin x="-102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95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3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5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06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50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95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1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80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7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616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9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014" y="332655"/>
            <a:ext cx="9032482" cy="461665"/>
          </a:xfrm>
          <a:prstGeom prst="rect">
            <a:avLst/>
          </a:prstGeom>
          <a:solidFill>
            <a:srgbClr val="FFFF99">
              <a:alpha val="63000"/>
            </a:srgbClr>
          </a:solidFill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Matematické modelovanie procesov pomocou diferenciálnych rovníc</a:t>
            </a:r>
          </a:p>
        </p:txBody>
      </p:sp>
      <p:sp>
        <p:nvSpPr>
          <p:cNvPr id="4" name="Obdĺžnik 3"/>
          <p:cNvSpPr/>
          <p:nvPr/>
        </p:nvSpPr>
        <p:spPr>
          <a:xfrm>
            <a:off x="102912" y="940570"/>
            <a:ext cx="1516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Rovnica 	</a:t>
            </a:r>
            <a:endParaRPr lang="en-US" sz="2400" dirty="0"/>
          </a:p>
        </p:txBody>
      </p:sp>
      <p:sp>
        <p:nvSpPr>
          <p:cNvPr id="5" name="Obdĺžnik 4"/>
          <p:cNvSpPr/>
          <p:nvPr/>
        </p:nvSpPr>
        <p:spPr>
          <a:xfrm>
            <a:off x="77188" y="1771567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je obyčajná diferenciálna rovnica </a:t>
            </a:r>
            <a:r>
              <a:rPr lang="sk-SK" sz="2400" dirty="0" err="1"/>
              <a:t>n-tého</a:t>
            </a:r>
            <a:r>
              <a:rPr lang="sk-SK" sz="2400" dirty="0"/>
              <a:t> rádu v implicitnom tvare.</a:t>
            </a:r>
            <a:r>
              <a:rPr lang="en-US" sz="2400" dirty="0"/>
              <a:t> </a:t>
            </a:r>
            <a:r>
              <a:rPr lang="sk-SK" sz="2400" dirty="0"/>
              <a:t>F je </a:t>
            </a:r>
            <a:endParaRPr lang="en-US" sz="2400" dirty="0" smtClean="0"/>
          </a:p>
          <a:p>
            <a:endParaRPr lang="en-US" sz="2400" dirty="0"/>
          </a:p>
          <a:p>
            <a:r>
              <a:rPr lang="sk-SK" sz="2400" dirty="0" smtClean="0"/>
              <a:t>funkcia </a:t>
            </a:r>
            <a:r>
              <a:rPr lang="sk-SK" sz="2400" dirty="0"/>
              <a:t>(n+2) premenných, </a:t>
            </a:r>
            <a:r>
              <a:rPr lang="sk-SK" sz="2400" dirty="0" smtClean="0"/>
              <a:t>y </a:t>
            </a:r>
            <a:r>
              <a:rPr lang="sk-SK" sz="2400" dirty="0"/>
              <a:t>je funkcia </a:t>
            </a:r>
            <a:r>
              <a:rPr lang="sk-SK" sz="2400" dirty="0" smtClean="0"/>
              <a:t>t</a:t>
            </a:r>
            <a:r>
              <a:rPr lang="en-US" sz="2400" dirty="0" smtClean="0"/>
              <a:t>, </a:t>
            </a:r>
            <a:r>
              <a:rPr lang="sk-SK" sz="2400" dirty="0" smtClean="0"/>
              <a:t> </a:t>
            </a:r>
            <a:r>
              <a:rPr lang="sk-SK" sz="2400" dirty="0"/>
              <a:t>y  </a:t>
            </a:r>
            <a:r>
              <a:rPr lang="en-US" sz="2400" dirty="0" smtClean="0"/>
              <a:t>a                             </a:t>
            </a:r>
            <a:r>
              <a:rPr lang="sk-SK" sz="2400" dirty="0" smtClean="0"/>
              <a:t> </a:t>
            </a:r>
            <a:r>
              <a:rPr lang="sk-SK" sz="2400" dirty="0"/>
              <a:t>sú jej </a:t>
            </a:r>
            <a:endParaRPr lang="en-US" sz="2400" dirty="0" smtClean="0"/>
          </a:p>
          <a:p>
            <a:endParaRPr lang="en-US" sz="2400" dirty="0"/>
          </a:p>
          <a:p>
            <a:r>
              <a:rPr lang="sk-SK" sz="2400" dirty="0" smtClean="0"/>
              <a:t>derivácie</a:t>
            </a:r>
            <a:r>
              <a:rPr lang="sk-SK" sz="2400" dirty="0"/>
              <a:t>. </a:t>
            </a:r>
          </a:p>
        </p:txBody>
      </p:sp>
      <p:sp>
        <p:nvSpPr>
          <p:cNvPr id="6" name="Obdĺžnik 5"/>
          <p:cNvSpPr/>
          <p:nvPr/>
        </p:nvSpPr>
        <p:spPr>
          <a:xfrm>
            <a:off x="46872" y="4005064"/>
            <a:ext cx="8887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sk-SK" sz="2400" dirty="0"/>
              <a:t>k sa z tejto rovnice dá vyjadriť y</a:t>
            </a:r>
            <a:r>
              <a:rPr lang="en-US" sz="2400" dirty="0"/>
              <a:t> n-ta </a:t>
            </a:r>
            <a:r>
              <a:rPr lang="en-US" sz="2400" dirty="0" err="1"/>
              <a:t>derivacia</a:t>
            </a:r>
            <a:r>
              <a:rPr lang="sk-SK" sz="2400" dirty="0"/>
              <a:t> , môžeme ju napísať v explicitnom </a:t>
            </a:r>
            <a:r>
              <a:rPr lang="sk-SK" sz="2400" dirty="0" smtClean="0"/>
              <a:t>tvare</a:t>
            </a:r>
            <a:endParaRPr lang="sk-SK" sz="2400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37331"/>
              </p:ext>
            </p:extLst>
          </p:nvPr>
        </p:nvGraphicFramePr>
        <p:xfrm>
          <a:off x="2051720" y="1035874"/>
          <a:ext cx="1701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8" name="Rovnica" r:id="rId3" imgW="1701720" imgH="355320" progId="Equation.3">
                  <p:embed/>
                </p:oleObj>
              </mc:Choice>
              <mc:Fallback>
                <p:oleObj name="Rovnica" r:id="rId3" imgW="170172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035874"/>
                        <a:ext cx="1701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706642"/>
              </p:ext>
            </p:extLst>
          </p:nvPr>
        </p:nvGraphicFramePr>
        <p:xfrm>
          <a:off x="6084168" y="2518813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" name="Rovnica" r:id="rId5" imgW="1282680" imgH="444240" progId="Equation.3">
                  <p:embed/>
                </p:oleObj>
              </mc:Choice>
              <mc:Fallback>
                <p:oleObj name="Rovnica" r:id="rId5" imgW="12826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518813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074552"/>
              </p:ext>
            </p:extLst>
          </p:nvPr>
        </p:nvGraphicFramePr>
        <p:xfrm>
          <a:off x="3733800" y="5426075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0" name="Rovnica" r:id="rId7" imgW="2527200" imgH="444240" progId="Equation.3">
                  <p:embed/>
                </p:oleObj>
              </mc:Choice>
              <mc:Fallback>
                <p:oleObj name="Rovnica" r:id="rId7" imgW="252720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426075"/>
                        <a:ext cx="252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8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F3228D5A-C3EA-4ECE-805A-C72D2F844FDC}"/>
              </a:ext>
            </a:extLst>
          </p:cNvPr>
          <p:cNvSpPr txBox="1"/>
          <p:nvPr/>
        </p:nvSpPr>
        <p:spPr>
          <a:xfrm>
            <a:off x="323528" y="11663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Grafické znázornenie riešenia</a:t>
            </a:r>
          </a:p>
        </p:txBody>
      </p:sp>
    </p:spTree>
    <p:extLst>
      <p:ext uri="{BB962C8B-B14F-4D97-AF65-F5344CB8AC3E}">
        <p14:creationId xmlns:p14="http://schemas.microsoft.com/office/powerpoint/2010/main" val="409502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55848589-9D6B-48A1-8B44-3AB41ED2FA67}"/>
              </a:ext>
            </a:extLst>
          </p:cNvPr>
          <p:cNvSpPr txBox="1"/>
          <p:nvPr/>
        </p:nvSpPr>
        <p:spPr>
          <a:xfrm>
            <a:off x="305780" y="8728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Riešenie vyššie ukázaných problémov je cez riešenie diferenciálnych rovníc veľmi zložité a v inžinierskej praxi nepoužiteľné!!!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F83EE0D0-2C53-49AE-A425-428D3E5408EA}"/>
              </a:ext>
            </a:extLst>
          </p:cNvPr>
          <p:cNvSpPr txBox="1"/>
          <p:nvPr/>
        </p:nvSpPr>
        <p:spPr>
          <a:xfrm>
            <a:off x="305780" y="2097016"/>
            <a:ext cx="853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Kybernetika</a:t>
            </a:r>
            <a:r>
              <a:rPr lang="en-US" dirty="0"/>
              <a:t> pre </a:t>
            </a:r>
            <a:r>
              <a:rPr lang="en-US" dirty="0" err="1"/>
              <a:t>rie</a:t>
            </a:r>
            <a:r>
              <a:rPr lang="sk-SK" dirty="0" err="1"/>
              <a:t>šenie</a:t>
            </a:r>
            <a:r>
              <a:rPr lang="sk-SK" dirty="0"/>
              <a:t> problémov analýzy signálov zaviedla využívanie </a:t>
            </a:r>
            <a:r>
              <a:rPr lang="sk-SK" dirty="0" err="1"/>
              <a:t>Lapaceovej</a:t>
            </a:r>
            <a:r>
              <a:rPr lang="sk-SK" dirty="0"/>
              <a:t> transformácie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D4791AF7-6766-4825-9650-01C6FA99E835}"/>
              </a:ext>
            </a:extLst>
          </p:cNvPr>
          <p:cNvSpPr txBox="1"/>
          <p:nvPr/>
        </p:nvSpPr>
        <p:spPr>
          <a:xfrm>
            <a:off x="707183" y="3708772"/>
            <a:ext cx="1800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Analýza signálu</a:t>
            </a:r>
          </a:p>
          <a:p>
            <a:r>
              <a:rPr lang="sk-SK" dirty="0"/>
              <a:t>V časovej oblasti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3102744-F4A3-4B5F-B751-3340A418618C}"/>
              </a:ext>
            </a:extLst>
          </p:cNvPr>
          <p:cNvSpPr txBox="1"/>
          <p:nvPr/>
        </p:nvSpPr>
        <p:spPr>
          <a:xfrm>
            <a:off x="4050196" y="3586585"/>
            <a:ext cx="151216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Transformácia</a:t>
            </a:r>
          </a:p>
          <a:p>
            <a:r>
              <a:rPr lang="sk-SK" dirty="0"/>
              <a:t>do oblasti obrazov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4E3B4A4B-25C0-40E2-A9EA-B84C754C341E}"/>
              </a:ext>
            </a:extLst>
          </p:cNvPr>
          <p:cNvSpPr txBox="1"/>
          <p:nvPr/>
        </p:nvSpPr>
        <p:spPr>
          <a:xfrm>
            <a:off x="6093514" y="5061791"/>
            <a:ext cx="148507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Interpretácia v časovej oblasti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xmlns="" id="{59E02E21-F346-491A-BC0F-4087FD3B3E02}"/>
              </a:ext>
            </a:extLst>
          </p:cNvPr>
          <p:cNvCxnSpPr>
            <a:endCxn id="5" idx="1"/>
          </p:cNvCxnSpPr>
          <p:nvPr/>
        </p:nvCxnSpPr>
        <p:spPr>
          <a:xfrm>
            <a:off x="2507383" y="4035861"/>
            <a:ext cx="1542813" cy="1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8">
            <a:extLst>
              <a:ext uri="{FF2B5EF4-FFF2-40B4-BE49-F238E27FC236}">
                <a16:creationId xmlns:a16="http://schemas.microsoft.com/office/drawing/2014/main" xmlns="" id="{BCF06F49-CD0B-4BC0-A301-049F47BB4C8B}"/>
              </a:ext>
            </a:extLst>
          </p:cNvPr>
          <p:cNvSpPr txBox="1"/>
          <p:nvPr/>
        </p:nvSpPr>
        <p:spPr>
          <a:xfrm>
            <a:off x="6282444" y="3566351"/>
            <a:ext cx="10801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Riešenie v oblasti obrazov</a:t>
            </a:r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xmlns="" id="{552B4933-675C-432D-9E33-7C05743220EE}"/>
              </a:ext>
            </a:extLst>
          </p:cNvPr>
          <p:cNvCxnSpPr>
            <a:endCxn id="8" idx="1"/>
          </p:cNvCxnSpPr>
          <p:nvPr/>
        </p:nvCxnSpPr>
        <p:spPr>
          <a:xfrm flipV="1">
            <a:off x="5562364" y="4028016"/>
            <a:ext cx="720080" cy="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10">
            <a:extLst>
              <a:ext uri="{FF2B5EF4-FFF2-40B4-BE49-F238E27FC236}">
                <a16:creationId xmlns:a16="http://schemas.microsoft.com/office/drawing/2014/main" xmlns="" id="{32771153-79BF-4EAB-AF40-11B3943EBCCC}"/>
              </a:ext>
            </a:extLst>
          </p:cNvPr>
          <p:cNvSpPr txBox="1"/>
          <p:nvPr/>
        </p:nvSpPr>
        <p:spPr>
          <a:xfrm>
            <a:off x="4338228" y="4591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Spätná </a:t>
            </a:r>
            <a:r>
              <a:rPr lang="sk-SK" dirty="0" err="1"/>
              <a:t>L-trasformácia</a:t>
            </a:r>
            <a:endParaRPr lang="sk-SK" dirty="0"/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E63A3208-3211-4A26-ABD2-A21125ED5792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6822504" y="4489681"/>
            <a:ext cx="13547" cy="5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1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2D1C1717-7BF7-479D-AEA7-9B21590770E6}"/>
              </a:ext>
            </a:extLst>
          </p:cNvPr>
          <p:cNvSpPr txBox="1"/>
          <p:nvPr/>
        </p:nvSpPr>
        <p:spPr>
          <a:xfrm>
            <a:off x="395536" y="40466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Čo je </a:t>
            </a:r>
            <a:r>
              <a:rPr lang="sk-SK" sz="2400" dirty="0" err="1">
                <a:solidFill>
                  <a:srgbClr val="FF0000"/>
                </a:solidFill>
              </a:rPr>
              <a:t>Laplaceova</a:t>
            </a:r>
            <a:r>
              <a:rPr lang="sk-SK" sz="2400" dirty="0">
                <a:solidFill>
                  <a:srgbClr val="FF0000"/>
                </a:solidFill>
              </a:rPr>
              <a:t> transformácia?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42868CA5-1211-44CB-98DA-E8E8A76E13AD}"/>
              </a:ext>
            </a:extLst>
          </p:cNvPr>
          <p:cNvSpPr txBox="1"/>
          <p:nvPr/>
        </p:nvSpPr>
        <p:spPr>
          <a:xfrm>
            <a:off x="107504" y="26369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Definícia </a:t>
            </a:r>
            <a:r>
              <a:rPr lang="sk-SK" dirty="0" err="1">
                <a:solidFill>
                  <a:srgbClr val="FF0000"/>
                </a:solidFill>
              </a:rPr>
              <a:t>Laplaceovej</a:t>
            </a:r>
            <a:r>
              <a:rPr lang="sk-SK" dirty="0">
                <a:solidFill>
                  <a:srgbClr val="FF0000"/>
                </a:solidFill>
              </a:rPr>
              <a:t> transformácie 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xmlns="" id="{41325FE9-2E47-422D-BE81-D4F74F3E6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566429"/>
              </p:ext>
            </p:extLst>
          </p:nvPr>
        </p:nvGraphicFramePr>
        <p:xfrm>
          <a:off x="4481736" y="2458056"/>
          <a:ext cx="194421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Rovnica" r:id="rId3" imgW="1422360" imgH="457200" progId="Equation.3">
                  <p:embed/>
                </p:oleObj>
              </mc:Choice>
              <mc:Fallback>
                <p:oleObj name="Rovnica" r:id="rId3" imgW="1422360" imgH="457200" progId="Equation.3">
                  <p:embed/>
                  <p:pic>
                    <p:nvPicPr>
                      <p:cNvPr id="4" name="Objek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736" y="2458056"/>
                        <a:ext cx="1944216" cy="648072"/>
                      </a:xfrm>
                      <a:prstGeom prst="rect">
                        <a:avLst/>
                      </a:prstGeom>
                      <a:solidFill>
                        <a:srgbClr val="74F32D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FFD01587-DEB2-4DB2-9442-6875D4174D96}"/>
              </a:ext>
            </a:extLst>
          </p:cNvPr>
          <p:cNvSpPr/>
          <p:nvPr/>
        </p:nvSpPr>
        <p:spPr>
          <a:xfrm>
            <a:off x="-36512" y="980728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Použitie </a:t>
            </a:r>
            <a:r>
              <a:rPr lang="sk-SK" dirty="0" err="1"/>
              <a:t>Laplaceovej</a:t>
            </a:r>
            <a:r>
              <a:rPr lang="sk-SK" dirty="0"/>
              <a:t> transformácie ponúka veľmi jednoduché a elegantné riešenie lineárnych diferenciálnych rovníc s konštantnými koeficientmi. Umožňuje veľmi jednoduché odvodenie </a:t>
            </a:r>
            <a:r>
              <a:rPr lang="sk-SK" dirty="0" err="1"/>
              <a:t>vstupno</a:t>
            </a:r>
            <a:r>
              <a:rPr lang="sk-SK" dirty="0"/>
              <a:t>/výstupných modelov, ktorých použitie je výhodné pri identifikácii a návrhu algoritmov riadenia. Zjednodušuje kvalitatívnu analýzu odoziev procesov na rôzne typy priebehov vstupných veličín. 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22AC78D1-B711-4818-8C25-1667F5A0F2B8}"/>
              </a:ext>
            </a:extLst>
          </p:cNvPr>
          <p:cNvSpPr/>
          <p:nvPr/>
        </p:nvSpPr>
        <p:spPr>
          <a:xfrm>
            <a:off x="107504" y="3212976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Funkcia f(t), ktorá je určená na intervale 0 ≤ t &lt; ∞ sa nazýva </a:t>
            </a:r>
            <a:r>
              <a:rPr lang="sk-SK" dirty="0">
                <a:solidFill>
                  <a:srgbClr val="FF0000"/>
                </a:solidFill>
              </a:rPr>
              <a:t>originálom </a:t>
            </a:r>
            <a:r>
              <a:rPr lang="sk-SK" dirty="0"/>
              <a:t>a funkcia F(s) sa nazýva </a:t>
            </a:r>
            <a:r>
              <a:rPr lang="sk-SK" dirty="0">
                <a:solidFill>
                  <a:srgbClr val="FF0000"/>
                </a:solidFill>
              </a:rPr>
              <a:t>obrazom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E4E33A33-5D63-4297-B03A-F8EFF119090A}"/>
              </a:ext>
            </a:extLst>
          </p:cNvPr>
          <p:cNvSpPr/>
          <p:nvPr/>
        </p:nvSpPr>
        <p:spPr>
          <a:xfrm>
            <a:off x="131767" y="3859307"/>
            <a:ext cx="8835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Funkcia f(t) musí vyhovovať určitým podmienkam. Musí byť po častiach spojitá a definovaná pre všetky hodnoty času od t = 0 do t = ∞. Tieto požiadavky sú v prípade modelovania a riadenia prakticky vždy splnené.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63DE0F68-A718-4F35-8079-9667DD251E39}"/>
              </a:ext>
            </a:extLst>
          </p:cNvPr>
          <p:cNvSpPr/>
          <p:nvPr/>
        </p:nvSpPr>
        <p:spPr>
          <a:xfrm>
            <a:off x="212179" y="5157192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Z definičného integrálu </a:t>
            </a:r>
            <a:r>
              <a:rPr lang="sk-SK" dirty="0" err="1"/>
              <a:t>Laplaceovej</a:t>
            </a:r>
            <a:r>
              <a:rPr lang="sk-SK" dirty="0"/>
              <a:t> transformácie je ďalej zrejmé, že </a:t>
            </a:r>
            <a:r>
              <a:rPr lang="sk-SK" dirty="0" err="1"/>
              <a:t>Laplaceov</a:t>
            </a:r>
            <a:r>
              <a:rPr lang="sk-SK" dirty="0"/>
              <a:t> obraz funkcie f(t) existuje, ak definičný integrál nadobudne konečnú hodnotu. Pre všetky funkcie f(t), s ktorými sa stretneme, bude existovať </a:t>
            </a:r>
            <a:r>
              <a:rPr lang="sk-SK" dirty="0" err="1"/>
              <a:t>Laplaceov</a:t>
            </a:r>
            <a:r>
              <a:rPr lang="sk-SK" dirty="0"/>
              <a:t> obraz. </a:t>
            </a:r>
            <a:r>
              <a:rPr lang="sk-SK" dirty="0" err="1"/>
              <a:t>Laplaceov</a:t>
            </a:r>
            <a:r>
              <a:rPr lang="sk-SK" dirty="0"/>
              <a:t> obraz F(s) neobsahuje informácie o funkcii f(t) pre čas t &lt; 0. </a:t>
            </a:r>
          </a:p>
        </p:txBody>
      </p:sp>
    </p:spTree>
    <p:extLst>
      <p:ext uri="{BB962C8B-B14F-4D97-AF65-F5344CB8AC3E}">
        <p14:creationId xmlns:p14="http://schemas.microsoft.com/office/powerpoint/2010/main" val="18059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D89325D-9F75-41B4-802B-79CA9C8F2DEB}"/>
              </a:ext>
            </a:extLst>
          </p:cNvPr>
          <p:cNvSpPr txBox="1"/>
          <p:nvPr/>
        </p:nvSpPr>
        <p:spPr>
          <a:xfrm>
            <a:off x="107504" y="117642"/>
            <a:ext cx="685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</a:rPr>
              <a:t>Laplaceove</a:t>
            </a:r>
            <a:r>
              <a:rPr lang="sk-SK" sz="2400" b="1" dirty="0">
                <a:solidFill>
                  <a:srgbClr val="FF0000"/>
                </a:solidFill>
              </a:rPr>
              <a:t> obrazy elementárnych funkcií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83D0A1D1-4137-4ECC-B10D-89267450B800}"/>
              </a:ext>
            </a:extLst>
          </p:cNvPr>
          <p:cNvSpPr txBox="1"/>
          <p:nvPr/>
        </p:nvSpPr>
        <p:spPr>
          <a:xfrm>
            <a:off x="107504" y="10341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CC6600"/>
                </a:solidFill>
              </a:rPr>
              <a:t>Skoková funkcia: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xmlns="" id="{F80CCD3A-E405-4098-A9E6-D53AB7AEE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273932"/>
              </p:ext>
            </p:extLst>
          </p:nvPr>
        </p:nvGraphicFramePr>
        <p:xfrm>
          <a:off x="2374851" y="980728"/>
          <a:ext cx="2438280" cy="8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9" name="Rovnica" r:id="rId3" imgW="2438280" imgH="812520" progId="Equation.3">
                  <p:embed/>
                </p:oleObj>
              </mc:Choice>
              <mc:Fallback>
                <p:oleObj name="Rovnica" r:id="rId3" imgW="2438280" imgH="812520" progId="Equation.3">
                  <p:embed/>
                  <p:pic>
                    <p:nvPicPr>
                      <p:cNvPr id="4" name="Objek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851" y="980728"/>
                        <a:ext cx="2438280" cy="812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EF01E45C-C33F-4FCD-A699-2A7D04935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36338"/>
              </p:ext>
            </p:extLst>
          </p:nvPr>
        </p:nvGraphicFramePr>
        <p:xfrm>
          <a:off x="90807" y="1844824"/>
          <a:ext cx="4533840" cy="87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" name="Rovnica" r:id="rId5" imgW="4533840" imgH="876240" progId="Equation.3">
                  <p:embed/>
                </p:oleObj>
              </mc:Choice>
              <mc:Fallback>
                <p:oleObj name="Rovnica" r:id="rId5" imgW="4533840" imgH="876240" progId="Equation.3">
                  <p:embed/>
                  <p:pic>
                    <p:nvPicPr>
                      <p:cNvPr id="5" name="Objek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7" y="1844824"/>
                        <a:ext cx="4533840" cy="87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7E3F5170-5001-4622-8327-1C981759429F}"/>
              </a:ext>
            </a:extLst>
          </p:cNvPr>
          <p:cNvSpPr txBox="1"/>
          <p:nvPr/>
        </p:nvSpPr>
        <p:spPr>
          <a:xfrm>
            <a:off x="224476" y="3811133"/>
            <a:ext cx="361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CC6600"/>
                </a:solidFill>
              </a:rPr>
              <a:t>Exponenciálna funkcia: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xmlns="" id="{0662684D-E6C1-46EB-A1E8-9A351F5BB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89511"/>
              </p:ext>
            </p:extLst>
          </p:nvPr>
        </p:nvGraphicFramePr>
        <p:xfrm>
          <a:off x="4283968" y="3768903"/>
          <a:ext cx="136815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" name="Rovnica" r:id="rId7" imgW="1244520" imgH="457200" progId="Equation.3">
                  <p:embed/>
                </p:oleObj>
              </mc:Choice>
              <mc:Fallback>
                <p:oleObj name="Rovnica" r:id="rId7" imgW="1244520" imgH="457200" progId="Equation.3">
                  <p:embed/>
                  <p:pic>
                    <p:nvPicPr>
                      <p:cNvPr id="7" name="Objek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768903"/>
                        <a:ext cx="136815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xmlns="" id="{FED48221-F198-435B-B3A7-7CB8BB2FC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131666"/>
              </p:ext>
            </p:extLst>
          </p:nvPr>
        </p:nvGraphicFramePr>
        <p:xfrm>
          <a:off x="107504" y="4653136"/>
          <a:ext cx="5472608" cy="87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2" name="Rovnica" r:id="rId9" imgW="5499000" imgH="876240" progId="Equation.3">
                  <p:embed/>
                </p:oleObj>
              </mc:Choice>
              <mc:Fallback>
                <p:oleObj name="Rovnica" r:id="rId9" imgW="5499000" imgH="876240" progId="Equation.3">
                  <p:embed/>
                  <p:pic>
                    <p:nvPicPr>
                      <p:cNvPr id="8" name="Objek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653136"/>
                        <a:ext cx="5472608" cy="87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xmlns="" id="{93A6D582-8400-4558-96DF-948682451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50033"/>
              </p:ext>
            </p:extLst>
          </p:nvPr>
        </p:nvGraphicFramePr>
        <p:xfrm>
          <a:off x="4746800" y="1844824"/>
          <a:ext cx="162540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3" name="Rovnica" r:id="rId11" imgW="1625400" imgH="888840" progId="Equation.3">
                  <p:embed/>
                </p:oleObj>
              </mc:Choice>
              <mc:Fallback>
                <p:oleObj name="Rovnica" r:id="rId11" imgW="1625400" imgH="888840" progId="Equation.3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46800" y="1844824"/>
                        <a:ext cx="1625400" cy="88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xmlns="" id="{ED3FAF4E-0294-4CEA-8A6B-13DC07CE6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68728"/>
              </p:ext>
            </p:extLst>
          </p:nvPr>
        </p:nvGraphicFramePr>
        <p:xfrm>
          <a:off x="6680200" y="1916113"/>
          <a:ext cx="1511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4" name="Rovnica" r:id="rId13" imgW="1511280" imgH="761760" progId="Equation.3">
                  <p:embed/>
                </p:oleObj>
              </mc:Choice>
              <mc:Fallback>
                <p:oleObj name="Rovnica" r:id="rId13" imgW="1511280" imgH="761760" progId="Equation.3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80200" y="1916113"/>
                        <a:ext cx="1511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xmlns="" id="{0802FA7D-EA4C-4AC5-A9F9-B1A0ADB49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211165"/>
              </p:ext>
            </p:extLst>
          </p:nvPr>
        </p:nvGraphicFramePr>
        <p:xfrm>
          <a:off x="6300192" y="965344"/>
          <a:ext cx="1292001" cy="53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5" name="Rovnica" r:id="rId15" imgW="1155600" imgH="419040" progId="Equation.3">
                  <p:embed/>
                </p:oleObj>
              </mc:Choice>
              <mc:Fallback>
                <p:oleObj name="Rovnica" r:id="rId15" imgW="1155600" imgH="419040" progId="Equation.3">
                  <p:embed/>
                  <p:pic>
                    <p:nvPicPr>
                      <p:cNvPr id="12" name="Objek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965344"/>
                        <a:ext cx="1292001" cy="5304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xmlns="" id="{B95786C1-C10C-4418-B389-80C40DE17044}"/>
              </a:ext>
            </a:extLst>
          </p:cNvPr>
          <p:cNvCxnSpPr/>
          <p:nvPr/>
        </p:nvCxnSpPr>
        <p:spPr>
          <a:xfrm flipV="1">
            <a:off x="5863487" y="1239127"/>
            <a:ext cx="288032" cy="67943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xmlns="" id="{9F299F71-A84F-46B3-A1C1-F9CAD76F1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116857"/>
              </p:ext>
            </p:extLst>
          </p:nvPr>
        </p:nvGraphicFramePr>
        <p:xfrm>
          <a:off x="6840888" y="3320541"/>
          <a:ext cx="4556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6" name="Rovnica" r:id="rId17" imgW="406080" imgH="228600" progId="Equation.3">
                  <p:embed/>
                </p:oleObj>
              </mc:Choice>
              <mc:Fallback>
                <p:oleObj name="Rovnica" r:id="rId17" imgW="406080" imgH="228600" progId="Equation.3">
                  <p:embed/>
                  <p:pic>
                    <p:nvPicPr>
                      <p:cNvPr id="14" name="Objek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888" y="3320541"/>
                        <a:ext cx="455613" cy="2889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xmlns="" id="{96070407-7F2D-4E47-A6A8-33B0DFCB9CFC}"/>
              </a:ext>
            </a:extLst>
          </p:cNvPr>
          <p:cNvCxnSpPr/>
          <p:nvPr/>
        </p:nvCxnSpPr>
        <p:spPr>
          <a:xfrm>
            <a:off x="6192180" y="2816932"/>
            <a:ext cx="648072" cy="64807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xmlns="" id="{27E017C9-B4B6-43CF-BFD1-86D5A5EEC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617122"/>
              </p:ext>
            </p:extLst>
          </p:nvPr>
        </p:nvGraphicFramePr>
        <p:xfrm>
          <a:off x="5724128" y="4581128"/>
          <a:ext cx="177768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7" name="Rovnica" r:id="rId19" imgW="1777680" imgH="888840" progId="Equation.3">
                  <p:embed/>
                </p:oleObj>
              </mc:Choice>
              <mc:Fallback>
                <p:oleObj name="Rovnica" r:id="rId19" imgW="1777680" imgH="888840" progId="Equation.3">
                  <p:embed/>
                  <p:pic>
                    <p:nvPicPr>
                      <p:cNvPr id="16" name="Objekt 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24128" y="4581128"/>
                        <a:ext cx="1777680" cy="88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xmlns="" id="{B747717B-D9C1-48BA-8EAC-DCC6CEC6D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7145"/>
              </p:ext>
            </p:extLst>
          </p:nvPr>
        </p:nvGraphicFramePr>
        <p:xfrm>
          <a:off x="1485185" y="5805264"/>
          <a:ext cx="2933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8" name="Rovnica" r:id="rId21" imgW="3276360" imgH="761760" progId="Equation.3">
                  <p:embed/>
                </p:oleObj>
              </mc:Choice>
              <mc:Fallback>
                <p:oleObj name="Rovnica" r:id="rId21" imgW="3276360" imgH="761760" progId="Equation.3">
                  <p:embed/>
                  <p:pic>
                    <p:nvPicPr>
                      <p:cNvPr id="17" name="Objekt 1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85185" y="5805264"/>
                        <a:ext cx="29337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154190"/>
              </p:ext>
            </p:extLst>
          </p:nvPr>
        </p:nvGraphicFramePr>
        <p:xfrm>
          <a:off x="4860032" y="5877272"/>
          <a:ext cx="800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9" name="Rovnica" r:id="rId23" imgW="799920" imgH="711000" progId="Equation.3">
                  <p:embed/>
                </p:oleObj>
              </mc:Choice>
              <mc:Fallback>
                <p:oleObj name="Rovnica" r:id="rId23" imgW="7999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60032" y="5877272"/>
                        <a:ext cx="800100" cy="711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6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AE921BC8-0633-4606-9A59-CCC4BB41BC76}"/>
              </a:ext>
            </a:extLst>
          </p:cNvPr>
          <p:cNvSpPr txBox="1"/>
          <p:nvPr/>
        </p:nvSpPr>
        <p:spPr>
          <a:xfrm>
            <a:off x="251520" y="188640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Niektoré vlastnosti </a:t>
            </a:r>
            <a:r>
              <a:rPr lang="sk-SK" sz="2400" b="1" dirty="0" err="1">
                <a:solidFill>
                  <a:srgbClr val="FF0000"/>
                </a:solidFill>
              </a:rPr>
              <a:t>Laplaceovej</a:t>
            </a:r>
            <a:r>
              <a:rPr lang="sk-SK" sz="2400" b="1" dirty="0">
                <a:solidFill>
                  <a:srgbClr val="FF0000"/>
                </a:solidFill>
              </a:rPr>
              <a:t> transformácie</a:t>
            </a:r>
          </a:p>
        </p:txBody>
      </p:sp>
      <p:sp>
        <p:nvSpPr>
          <p:cNvPr id="43" name="Obdĺžnik 42">
            <a:extLst>
              <a:ext uri="{FF2B5EF4-FFF2-40B4-BE49-F238E27FC236}">
                <a16:creationId xmlns:a16="http://schemas.microsoft.com/office/drawing/2014/main" xmlns="" id="{EEFF14BC-870E-4420-B328-5C4125F8AB98}"/>
              </a:ext>
            </a:extLst>
          </p:cNvPr>
          <p:cNvSpPr/>
          <p:nvPr/>
        </p:nvSpPr>
        <p:spPr>
          <a:xfrm>
            <a:off x="251520" y="908720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sk-SK" sz="2400" dirty="0">
                <a:solidFill>
                  <a:srgbClr val="FF9900"/>
                </a:solidFill>
                <a:ea typeface="Times New Roman" panose="02020603050405020304" pitchFamily="18" charset="0"/>
              </a:rPr>
              <a:t>Niektoré dôležité vety </a:t>
            </a:r>
            <a:r>
              <a:rPr lang="sk-SK" sz="2400" dirty="0" err="1">
                <a:solidFill>
                  <a:srgbClr val="FF9900"/>
                </a:solidFill>
                <a:ea typeface="Times New Roman" panose="02020603050405020304" pitchFamily="18" charset="0"/>
              </a:rPr>
              <a:t>Laplaceovej</a:t>
            </a:r>
            <a:r>
              <a:rPr lang="sk-SK" sz="2400" dirty="0">
                <a:solidFill>
                  <a:srgbClr val="FF9900"/>
                </a:solidFill>
                <a:ea typeface="Times New Roman" panose="02020603050405020304" pitchFamily="18" charset="0"/>
              </a:rPr>
              <a:t> transformácie</a:t>
            </a:r>
            <a:endParaRPr lang="sk-SK" sz="2400" dirty="0">
              <a:ea typeface="Times New Roman" panose="02020603050405020304" pitchFamily="18" charset="0"/>
            </a:endParaRPr>
          </a:p>
        </p:txBody>
      </p:sp>
      <p:sp>
        <p:nvSpPr>
          <p:cNvPr id="49" name="Obdĺžnik 48">
            <a:extLst>
              <a:ext uri="{FF2B5EF4-FFF2-40B4-BE49-F238E27FC236}">
                <a16:creationId xmlns:a16="http://schemas.microsoft.com/office/drawing/2014/main" xmlns="" id="{D7B87A57-845A-4B22-82FD-C0B4CE5E17B0}"/>
              </a:ext>
            </a:extLst>
          </p:cNvPr>
          <p:cNvSpPr/>
          <p:nvPr/>
        </p:nvSpPr>
        <p:spPr>
          <a:xfrm>
            <a:off x="251520" y="150396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Veta 1: Násobenie konštantou</a:t>
            </a:r>
          </a:p>
          <a:p>
            <a:r>
              <a:rPr lang="pl-PL" sz="2400" dirty="0"/>
              <a:t>Nech k je konštanta, a F(s) je Laplaceov obraz f (t). </a:t>
            </a:r>
            <a:endParaRPr lang="en-US" sz="2400" dirty="0" smtClean="0"/>
          </a:p>
          <a:p>
            <a:r>
              <a:rPr lang="pl-PL" sz="2400" dirty="0" smtClean="0"/>
              <a:t>Potom</a:t>
            </a:r>
            <a:r>
              <a:rPr lang="en-US" sz="2400" dirty="0" smtClean="0"/>
              <a:t>:</a:t>
            </a:r>
            <a:endParaRPr lang="sk-SK" sz="2400" dirty="0"/>
          </a:p>
        </p:txBody>
      </p:sp>
      <p:sp>
        <p:nvSpPr>
          <p:cNvPr id="50" name="Obdĺžnik 49">
            <a:extLst>
              <a:ext uri="{FF2B5EF4-FFF2-40B4-BE49-F238E27FC236}">
                <a16:creationId xmlns:a16="http://schemas.microsoft.com/office/drawing/2014/main" xmlns="" id="{5ED56727-3C92-4DDC-B49D-E145D136139A}"/>
              </a:ext>
            </a:extLst>
          </p:cNvPr>
          <p:cNvSpPr/>
          <p:nvPr/>
        </p:nvSpPr>
        <p:spPr>
          <a:xfrm>
            <a:off x="1403648" y="2348880"/>
            <a:ext cx="190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L[</a:t>
            </a:r>
            <a:r>
              <a:rPr lang="de-DE" sz="2400" dirty="0" err="1"/>
              <a:t>kf</a:t>
            </a:r>
            <a:r>
              <a:rPr lang="de-DE" sz="2400" dirty="0"/>
              <a:t> (t)]= </a:t>
            </a:r>
            <a:r>
              <a:rPr lang="de-DE" sz="2400" dirty="0" err="1"/>
              <a:t>kF</a:t>
            </a:r>
            <a:r>
              <a:rPr lang="de-DE" sz="2400" dirty="0"/>
              <a:t>(s)</a:t>
            </a:r>
            <a:endParaRPr lang="sk-SK" sz="2400" dirty="0"/>
          </a:p>
        </p:txBody>
      </p:sp>
      <p:sp>
        <p:nvSpPr>
          <p:cNvPr id="51" name="Obdĺžnik 50">
            <a:extLst>
              <a:ext uri="{FF2B5EF4-FFF2-40B4-BE49-F238E27FC236}">
                <a16:creationId xmlns:a16="http://schemas.microsoft.com/office/drawing/2014/main" xmlns="" id="{634A2BA5-75A8-49E3-84ED-69CD169999C6}"/>
              </a:ext>
            </a:extLst>
          </p:cNvPr>
          <p:cNvSpPr/>
          <p:nvPr/>
        </p:nvSpPr>
        <p:spPr>
          <a:xfrm>
            <a:off x="111375" y="364502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Veta 2: Súčet a rozdiel</a:t>
            </a:r>
          </a:p>
          <a:p>
            <a:r>
              <a:rPr lang="sk-SK" sz="2400" dirty="0"/>
              <a:t>Nech F (s) 1 a F (s) 2 sú </a:t>
            </a:r>
            <a:r>
              <a:rPr lang="sk-SK" sz="2400" dirty="0" err="1"/>
              <a:t>Laplaceove</a:t>
            </a:r>
            <a:r>
              <a:rPr lang="sk-SK" sz="2400" dirty="0"/>
              <a:t> obrazy funkcií f1(t) a f2(t). </a:t>
            </a:r>
            <a:endParaRPr lang="en-US" sz="2400" dirty="0" smtClean="0"/>
          </a:p>
          <a:p>
            <a:r>
              <a:rPr lang="sk-SK" sz="2400" dirty="0" smtClean="0"/>
              <a:t>Potom</a:t>
            </a:r>
            <a:r>
              <a:rPr lang="en-US" sz="2400" dirty="0" smtClean="0"/>
              <a:t>:</a:t>
            </a:r>
            <a:endParaRPr lang="sk-SK" sz="2400" dirty="0"/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xmlns="" id="{975E5D13-2BE2-40BF-B62A-AA21EA40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567720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sz="2400"/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xmlns="" id="{D4EA08E7-B949-461D-A0DE-213F1AF9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377348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sz="2400"/>
          </a:p>
        </p:txBody>
      </p:sp>
      <p:graphicFrame>
        <p:nvGraphicFramePr>
          <p:cNvPr id="56" name="Objekt 55">
            <a:extLst>
              <a:ext uri="{FF2B5EF4-FFF2-40B4-BE49-F238E27FC236}">
                <a16:creationId xmlns:a16="http://schemas.microsoft.com/office/drawing/2014/main" xmlns="" id="{CA1640F4-D2E8-4A59-94CF-F6495F180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894849"/>
              </p:ext>
            </p:extLst>
          </p:nvPr>
        </p:nvGraphicFramePr>
        <p:xfrm>
          <a:off x="1259632" y="4519454"/>
          <a:ext cx="3289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Rovnica" r:id="rId3" imgW="3288960" imgH="355320" progId="Equation.3">
                  <p:embed/>
                </p:oleObj>
              </mc:Choice>
              <mc:Fallback>
                <p:oleObj name="Rovnica" r:id="rId3" imgW="3288960" imgH="3553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19454"/>
                        <a:ext cx="3289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0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D7E55D8-2F39-465A-8F43-E129FB4C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A49880AE-4F0C-4A32-AEBE-2BEB2CFBB36D}"/>
              </a:ext>
            </a:extLst>
          </p:cNvPr>
          <p:cNvSpPr/>
          <p:nvPr/>
        </p:nvSpPr>
        <p:spPr>
          <a:xfrm>
            <a:off x="107504" y="26064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Veta 3: Diferencovanie</a:t>
            </a:r>
          </a:p>
          <a:p>
            <a:r>
              <a:rPr lang="sk-SK" sz="2400" dirty="0"/>
              <a:t>Nech F(s) je </a:t>
            </a:r>
            <a:r>
              <a:rPr lang="sk-SK" sz="2400" dirty="0" err="1"/>
              <a:t>Laplaceov</a:t>
            </a:r>
            <a:r>
              <a:rPr lang="sk-SK" sz="2400" dirty="0"/>
              <a:t> obraz f (t) a f (0) je limita f (t) keď t sa blíži k 0. </a:t>
            </a:r>
            <a:r>
              <a:rPr lang="sk-SK" sz="2400" dirty="0" err="1" smtClean="0"/>
              <a:t>Laplaceova</a:t>
            </a:r>
            <a:r>
              <a:rPr lang="en-US" sz="2400" dirty="0" smtClean="0"/>
              <a:t> </a:t>
            </a:r>
            <a:r>
              <a:rPr lang="sk-SK" sz="2400" dirty="0" smtClean="0"/>
              <a:t>transformácia </a:t>
            </a:r>
            <a:r>
              <a:rPr lang="sk-SK" sz="2400" dirty="0"/>
              <a:t>časovej derivácie f (t) je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32ADF868-78E6-44AF-B916-C549492CA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25683"/>
              </p:ext>
            </p:extLst>
          </p:nvPr>
        </p:nvGraphicFramePr>
        <p:xfrm>
          <a:off x="4121150" y="1628775"/>
          <a:ext cx="462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Rovnica" r:id="rId3" imgW="4622760" imgH="761760" progId="Equation.3">
                  <p:embed/>
                </p:oleObj>
              </mc:Choice>
              <mc:Fallback>
                <p:oleObj name="Rovnica" r:id="rId3" imgW="4622760" imgH="761760" progId="Equation.3">
                  <p:embed/>
                  <p:pic>
                    <p:nvPicPr>
                      <p:cNvPr id="54" name="Objekt 53">
                        <a:extLst>
                          <a:ext uri="{FF2B5EF4-FFF2-40B4-BE49-F238E27FC236}">
                            <a16:creationId xmlns:a16="http://schemas.microsoft.com/office/drawing/2014/main" xmlns="" id="{CC0F63FD-2CB8-4B1F-A326-B6245D9EC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1628775"/>
                        <a:ext cx="4622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1DEE225B-4FEF-4EF6-961C-71012AEB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1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8DFC3AC2-4CC5-4011-87ED-2C08DA8B7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66221"/>
              </p:ext>
            </p:extLst>
          </p:nvPr>
        </p:nvGraphicFramePr>
        <p:xfrm>
          <a:off x="322263" y="2852738"/>
          <a:ext cx="7239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Rovnica" r:id="rId5" imgW="7238880" imgH="1523880" progId="Equation.3">
                  <p:embed/>
                </p:oleObj>
              </mc:Choice>
              <mc:Fallback>
                <p:oleObj name="Rovnica" r:id="rId5" imgW="7238880" imgH="1523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2852738"/>
                        <a:ext cx="7239000" cy="1524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bdĺžnik 19">
            <a:extLst>
              <a:ext uri="{FF2B5EF4-FFF2-40B4-BE49-F238E27FC236}">
                <a16:creationId xmlns:a16="http://schemas.microsoft.com/office/drawing/2014/main" xmlns="" id="{5BBAF253-E0F4-429F-A9BB-6992E99A3475}"/>
              </a:ext>
            </a:extLst>
          </p:cNvPr>
          <p:cNvSpPr/>
          <p:nvPr/>
        </p:nvSpPr>
        <p:spPr>
          <a:xfrm>
            <a:off x="240090" y="5266987"/>
            <a:ext cx="865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kde f (i ) (0) vyjadruje i-ty rád derivácie f (t) podľa času, vyhodnotenú v čase t = 0</a:t>
            </a:r>
          </a:p>
        </p:txBody>
      </p:sp>
    </p:spTree>
    <p:extLst>
      <p:ext uri="{BB962C8B-B14F-4D97-AF65-F5344CB8AC3E}">
        <p14:creationId xmlns:p14="http://schemas.microsoft.com/office/powerpoint/2010/main" val="315751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xmlns="" id="{B2A74EC6-20A3-4806-AA87-E96F56ED17E7}"/>
              </a:ext>
            </a:extLst>
          </p:cNvPr>
          <p:cNvSpPr/>
          <p:nvPr/>
        </p:nvSpPr>
        <p:spPr>
          <a:xfrm>
            <a:off x="-31211" y="40466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Veta 4: Integrovanie</a:t>
            </a:r>
          </a:p>
          <a:p>
            <a:r>
              <a:rPr lang="sk-SK" sz="2400" dirty="0" err="1"/>
              <a:t>Laplaceov</a:t>
            </a:r>
            <a:r>
              <a:rPr lang="sk-SK" sz="2400" dirty="0"/>
              <a:t> obraz integrálu f (t) v čase je </a:t>
            </a:r>
            <a:r>
              <a:rPr lang="sk-SK" sz="2400" dirty="0" err="1"/>
              <a:t>Laplaceov</a:t>
            </a:r>
            <a:r>
              <a:rPr lang="sk-SK" sz="2400" dirty="0"/>
              <a:t> obraz f (t) podelený s, takže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E64699F7-3C83-41A2-933D-E5B5E49DD8FD}"/>
              </a:ext>
            </a:extLst>
          </p:cNvPr>
          <p:cNvSpPr/>
          <p:nvPr/>
        </p:nvSpPr>
        <p:spPr>
          <a:xfrm>
            <a:off x="179512" y="2782669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/>
              <a:t>Veta 5: Posun v čase</a:t>
            </a:r>
          </a:p>
          <a:p>
            <a:r>
              <a:rPr lang="sk-SK" sz="2400" dirty="0" err="1"/>
              <a:t>Laplaceov</a:t>
            </a:r>
            <a:r>
              <a:rPr lang="sk-SK" sz="2400" dirty="0"/>
              <a:t> obraz funkcie f (t) posunutej (oneskorenej) o čas T je sa rovný obrazu F(s) vynásobenému e-</a:t>
            </a:r>
            <a:r>
              <a:rPr lang="sk-SK" sz="2400" dirty="0" err="1"/>
              <a:t>Ts</a:t>
            </a:r>
            <a:r>
              <a:rPr lang="sk-SK" sz="2400" dirty="0"/>
              <a:t> , takže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C094DE-634B-478D-B5E9-C8D522CB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121195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sz="240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883A3728-BFAF-44A4-9DF0-F59C80CE4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42620"/>
              </p:ext>
            </p:extLst>
          </p:nvPr>
        </p:nvGraphicFramePr>
        <p:xfrm>
          <a:off x="2699792" y="1442784"/>
          <a:ext cx="198108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Rovnica" r:id="rId3" imgW="1981080" imgH="914400" progId="Equation.3">
                  <p:embed/>
                </p:oleObj>
              </mc:Choice>
              <mc:Fallback>
                <p:oleObj name="Rovnica" r:id="rId3" imgW="198108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42784"/>
                        <a:ext cx="198108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3AE2EA3-091F-4C6A-A7EE-2B09BEBD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32" y="404378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sz="240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xmlns="" id="{01C1E3C0-A4E3-40A8-BA7D-7A9DF83D7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501761"/>
              </p:ext>
            </p:extLst>
          </p:nvPr>
        </p:nvGraphicFramePr>
        <p:xfrm>
          <a:off x="1168400" y="4081463"/>
          <a:ext cx="335268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Rovnica" r:id="rId5" imgW="3352680" imgH="469800" progId="Equation.3">
                  <p:embed/>
                </p:oleObj>
              </mc:Choice>
              <mc:Fallback>
                <p:oleObj name="Rovnica" r:id="rId5" imgW="335268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081463"/>
                        <a:ext cx="335268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ĺžnik 10">
            <a:extLst>
              <a:ext uri="{FF2B5EF4-FFF2-40B4-BE49-F238E27FC236}">
                <a16:creationId xmlns:a16="http://schemas.microsoft.com/office/drawing/2014/main" xmlns="" id="{D59531A8-65C0-4AE2-ABA0-6A8A44DF8D00}"/>
              </a:ext>
            </a:extLst>
          </p:cNvPr>
          <p:cNvSpPr/>
          <p:nvPr/>
        </p:nvSpPr>
        <p:spPr>
          <a:xfrm>
            <a:off x="213126" y="4810893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kde u (t </a:t>
            </a:r>
            <a:r>
              <a:rPr lang="en-US" sz="2400" dirty="0"/>
              <a:t>-</a:t>
            </a:r>
            <a:r>
              <a:rPr lang="pl-PL" sz="2400" dirty="0" smtClean="0"/>
              <a:t>T</a:t>
            </a:r>
            <a:r>
              <a:rPr lang="pl-PL" sz="2400" dirty="0"/>
              <a:t>) s - označuje funkciu jednotkového skoku, ktorá je posunutá v čase doprava o T.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68136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xmlns="" id="{8E12F2C9-1D4C-4DC0-9F61-30673360292B}"/>
              </a:ext>
            </a:extLst>
          </p:cNvPr>
          <p:cNvSpPr/>
          <p:nvPr/>
        </p:nvSpPr>
        <p:spPr>
          <a:xfrm>
            <a:off x="107504" y="26064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Veta 6: Veta o začiatočnej hodnote</a:t>
            </a:r>
          </a:p>
          <a:p>
            <a:r>
              <a:rPr lang="pl-PL" sz="2400" dirty="0"/>
              <a:t>Ak Laplaceov obraz f (t) je F(s), </a:t>
            </a:r>
            <a:r>
              <a:rPr lang="pl-PL" sz="2400" dirty="0" smtClean="0"/>
              <a:t>potom</a:t>
            </a:r>
            <a:endParaRPr lang="sk-SK" sz="2400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73757EB6-5ACD-451D-8325-38215BD2543D}"/>
              </a:ext>
            </a:extLst>
          </p:cNvPr>
          <p:cNvSpPr/>
          <p:nvPr/>
        </p:nvSpPr>
        <p:spPr>
          <a:xfrm>
            <a:off x="107504" y="1097389"/>
            <a:ext cx="3258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/>
              <a:t>ak existuje časová limita.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AC09492A-6D78-4BA3-802C-5F508715D7B5}"/>
              </a:ext>
            </a:extLst>
          </p:cNvPr>
          <p:cNvSpPr/>
          <p:nvPr/>
        </p:nvSpPr>
        <p:spPr>
          <a:xfrm>
            <a:off x="-41513" y="1867020"/>
            <a:ext cx="8964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/>
              <a:t>Veta 7</a:t>
            </a:r>
            <a:r>
              <a:rPr lang="sv-SE" sz="2400" dirty="0"/>
              <a:t>: </a:t>
            </a:r>
            <a:r>
              <a:rPr lang="sv-SE" sz="2400" b="1" dirty="0"/>
              <a:t>Veta o konečnej hodnote</a:t>
            </a:r>
          </a:p>
          <a:p>
            <a:r>
              <a:rPr lang="en-US" sz="2400" dirty="0" err="1" smtClean="0"/>
              <a:t>Asymptotick</a:t>
            </a:r>
            <a:r>
              <a:rPr lang="sk-SK" sz="2400" dirty="0" smtClean="0"/>
              <a:t>ú hodnotu funkcie f </a:t>
            </a:r>
            <a:r>
              <a:rPr lang="sk-SK" sz="2400" dirty="0"/>
              <a:t>(t) </a:t>
            </a:r>
            <a:r>
              <a:rPr lang="sk-SK" sz="2400" dirty="0" smtClean="0"/>
              <a:t> pre čas                 môžeme nájsť zo vzťahu                                                      , ak                , existuje.</a:t>
            </a:r>
          </a:p>
          <a:p>
            <a:r>
              <a:rPr lang="sk-SK" sz="2400" dirty="0"/>
              <a:t>			</a:t>
            </a:r>
          </a:p>
        </p:txBody>
      </p:sp>
      <p:graphicFrame>
        <p:nvGraphicFramePr>
          <p:cNvPr id="7" name="Objek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552057"/>
              </p:ext>
            </p:extLst>
          </p:nvPr>
        </p:nvGraphicFramePr>
        <p:xfrm>
          <a:off x="5148064" y="676146"/>
          <a:ext cx="216024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Rovnica" r:id="rId3" imgW="2349360" imgH="545760" progId="Equation.3">
                  <p:embed/>
                </p:oleObj>
              </mc:Choice>
              <mc:Fallback>
                <p:oleObj name="Rovnica" r:id="rId3" imgW="2349360" imgH="545760" progId="Equation.3">
                  <p:embed/>
                  <p:pic>
                    <p:nvPicPr>
                      <p:cNvPr id="0" name="Objek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676146"/>
                        <a:ext cx="2160240" cy="54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5DF3ECAF-2A57-46D1-82AC-132BF4576C29}"/>
              </a:ext>
            </a:extLst>
          </p:cNvPr>
          <p:cNvSpPr/>
          <p:nvPr/>
        </p:nvSpPr>
        <p:spPr>
          <a:xfrm>
            <a:off x="11410" y="3573016"/>
            <a:ext cx="88564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Veta o konečnej hodnote je veľmi používaná pre analýzu a návrh systémov riadenia, keďže dáva konečnú hodnotu časovej funkcie na známu odozvu jej </a:t>
            </a:r>
            <a:r>
              <a:rPr lang="sk-SK" sz="2400" dirty="0" err="1"/>
              <a:t>Laplaceovej</a:t>
            </a:r>
            <a:r>
              <a:rPr lang="sk-SK" sz="2400" dirty="0"/>
              <a:t> transformácie pre s = 0 . Veta o konečnej hodnote nie je uplatniteľná ak </a:t>
            </a:r>
            <a:r>
              <a:rPr lang="sk-SK" sz="2400" dirty="0" err="1"/>
              <a:t>sF</a:t>
            </a:r>
            <a:r>
              <a:rPr lang="sk-SK" sz="2400" dirty="0"/>
              <a:t>(s) obsahuje nejaký pól ktorého reálna časť je nulová alebo kladná, čo je ekvivalentné požiadavke </a:t>
            </a:r>
            <a:r>
              <a:rPr lang="sk-SK" sz="2400" dirty="0" err="1"/>
              <a:t>analytičnosti</a:t>
            </a:r>
            <a:r>
              <a:rPr lang="sk-SK" sz="2400" dirty="0"/>
              <a:t> </a:t>
            </a:r>
            <a:r>
              <a:rPr lang="sk-SK" sz="2400" dirty="0" err="1"/>
              <a:t>sF</a:t>
            </a:r>
            <a:r>
              <a:rPr lang="sk-SK" sz="2400" dirty="0"/>
              <a:t>(s) určenej v teoréme.</a:t>
            </a:r>
          </a:p>
        </p:txBody>
      </p:sp>
      <p:graphicFrame>
        <p:nvGraphicFramePr>
          <p:cNvPr id="5" name="Objek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51566"/>
              </p:ext>
            </p:extLst>
          </p:nvPr>
        </p:nvGraphicFramePr>
        <p:xfrm>
          <a:off x="5580112" y="2276872"/>
          <a:ext cx="8540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Rovnica" r:id="rId5" imgW="774360" imgH="253800" progId="Equation.3">
                  <p:embed/>
                </p:oleObj>
              </mc:Choice>
              <mc:Fallback>
                <p:oleObj name="Rovnica" r:id="rId5" imgW="774360" imgH="253800" progId="Equation.3">
                  <p:embed/>
                  <p:pic>
                    <p:nvPicPr>
                      <p:cNvPr id="0" name="Objek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276872"/>
                        <a:ext cx="8540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575872"/>
              </p:ext>
            </p:extLst>
          </p:nvPr>
        </p:nvGraphicFramePr>
        <p:xfrm>
          <a:off x="1043608" y="2617808"/>
          <a:ext cx="35004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Rovnica" r:id="rId7" imgW="3174840" imgH="545760" progId="Equation.3">
                  <p:embed/>
                </p:oleObj>
              </mc:Choice>
              <mc:Fallback>
                <p:oleObj name="Rovnica" r:id="rId7" imgW="3174840" imgH="545760" progId="Equation.3">
                  <p:embed/>
                  <p:pic>
                    <p:nvPicPr>
                      <p:cNvPr id="0" name="Objek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17808"/>
                        <a:ext cx="35004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480926"/>
              </p:ext>
            </p:extLst>
          </p:nvPr>
        </p:nvGraphicFramePr>
        <p:xfrm>
          <a:off x="5076056" y="2636912"/>
          <a:ext cx="1050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Rovnica" r:id="rId9" imgW="952200" imgH="545760" progId="Equation.3">
                  <p:embed/>
                </p:oleObj>
              </mc:Choice>
              <mc:Fallback>
                <p:oleObj name="Rovnica" r:id="rId9" imgW="952200" imgH="545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636912"/>
                        <a:ext cx="10509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1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xmlns="" id="{735ADA29-D00F-440C-8203-F058FCB40925}"/>
              </a:ext>
            </a:extLst>
          </p:cNvPr>
          <p:cNvSpPr/>
          <p:nvPr/>
        </p:nvSpPr>
        <p:spPr>
          <a:xfrm>
            <a:off x="251520" y="54868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Príklad: Nájdite ustálenú hodnotu prechodovej funkcie, ktorej prenosová funkcia je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1909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082" y="188640"/>
            <a:ext cx="8887300" cy="2248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dirty="0"/>
              <a:t>Riešením diferenciálnej rovnice </a:t>
            </a:r>
            <a:r>
              <a:rPr lang="en-US" sz="2400" dirty="0"/>
              <a:t>                                     </a:t>
            </a:r>
            <a:r>
              <a:rPr lang="sk-SK" sz="2400" dirty="0" smtClean="0"/>
              <a:t>na </a:t>
            </a:r>
            <a:r>
              <a:rPr lang="sk-SK" sz="2400" dirty="0"/>
              <a:t>neprázdnej množine M je každá funkcia y = f(x), ktorá má na množine M n derivácií a pre ktorú </a:t>
            </a:r>
            <a:r>
              <a:rPr lang="sk-SK" sz="2400" dirty="0" smtClean="0"/>
              <a:t>platí </a:t>
            </a:r>
            <a:r>
              <a:rPr lang="en-US" sz="2400" dirty="0" smtClean="0"/>
              <a:t>                                                                                                      </a:t>
            </a:r>
            <a:r>
              <a:rPr lang="sk-SK" sz="2400" dirty="0" smtClean="0"/>
              <a:t>pre všetky x</a:t>
            </a:r>
            <a:r>
              <a:rPr lang="en-US" sz="2400" dirty="0" smtClean="0"/>
              <a:t> </a:t>
            </a:r>
            <a:r>
              <a:rPr lang="sk-SK" sz="2400" dirty="0" smtClean="0"/>
              <a:t>∈</a:t>
            </a:r>
            <a:r>
              <a:rPr lang="en-US" sz="2400" dirty="0" smtClean="0"/>
              <a:t> </a:t>
            </a:r>
            <a:r>
              <a:rPr lang="sk-SK" sz="2400" dirty="0" smtClean="0"/>
              <a:t>M.</a:t>
            </a:r>
            <a:endParaRPr lang="en-US" sz="240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754165"/>
              </p:ext>
            </p:extLst>
          </p:nvPr>
        </p:nvGraphicFramePr>
        <p:xfrm>
          <a:off x="4211960" y="404664"/>
          <a:ext cx="187220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Rovnica" r:id="rId3" imgW="1701720" imgH="355320" progId="Equation.3">
                  <p:embed/>
                </p:oleObj>
              </mc:Choice>
              <mc:Fallback>
                <p:oleObj name="Rovnica" r:id="rId3" imgW="1701720" imgH="355320" progId="Equation.3">
                  <p:embed/>
                  <p:pic>
                    <p:nvPicPr>
                      <p:cNvPr id="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04664"/>
                        <a:ext cx="187220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636012"/>
              </p:ext>
            </p:extLst>
          </p:nvPr>
        </p:nvGraphicFramePr>
        <p:xfrm>
          <a:off x="3491880" y="1844824"/>
          <a:ext cx="29972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Rovnica" r:id="rId5" imgW="2997000" imgH="457200" progId="Equation.3">
                  <p:embed/>
                </p:oleObj>
              </mc:Choice>
              <mc:Fallback>
                <p:oleObj name="Rovnica" r:id="rId5" imgW="2997000" imgH="457200" progId="Equation.3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844824"/>
                        <a:ext cx="2997201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ĺžnik 4"/>
          <p:cNvSpPr/>
          <p:nvPr/>
        </p:nvSpPr>
        <p:spPr>
          <a:xfrm>
            <a:off x="107504" y="2717483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sk-SK" sz="2400" dirty="0"/>
              <a:t>Hľadané riešenie diferenciálnej rovnice získame obvykle integrovaním. </a:t>
            </a:r>
          </a:p>
        </p:txBody>
      </p:sp>
      <p:sp>
        <p:nvSpPr>
          <p:cNvPr id="6" name="Obdĺžnik 5"/>
          <p:cNvSpPr/>
          <p:nvPr/>
        </p:nvSpPr>
        <p:spPr>
          <a:xfrm>
            <a:off x="107504" y="3933056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sk-SK" sz="2400" dirty="0"/>
              <a:t>Všeobecné riešenie diferenciálnej rovnice je riešenie, ktoré môžeme zapísať v tvare y = f(t,c1,c2,... ,</a:t>
            </a:r>
            <a:r>
              <a:rPr lang="sk-SK" sz="2400" dirty="0" err="1"/>
              <a:t>cn</a:t>
            </a:r>
            <a:r>
              <a:rPr lang="sk-SK" sz="2400" dirty="0"/>
              <a:t>), kde c1,c2,... ,</a:t>
            </a:r>
            <a:r>
              <a:rPr lang="sk-SK" sz="2400" dirty="0" err="1"/>
              <a:t>cn</a:t>
            </a:r>
            <a:r>
              <a:rPr lang="sk-SK" sz="2400" dirty="0"/>
              <a:t> sú ľubovoľné konštanty. Ak konštanty c1,c2,... ,</a:t>
            </a:r>
            <a:r>
              <a:rPr lang="sk-SK" sz="2400" dirty="0" err="1"/>
              <a:t>cn</a:t>
            </a:r>
            <a:r>
              <a:rPr lang="sk-SK" sz="2400" dirty="0"/>
              <a:t> konkrétne zvolíme, dostaneme </a:t>
            </a:r>
            <a:r>
              <a:rPr lang="sk-SK" sz="2400" b="1" dirty="0"/>
              <a:t>partikulárne riešenie</a:t>
            </a:r>
          </a:p>
        </p:txBody>
      </p:sp>
    </p:spTree>
    <p:extLst>
      <p:ext uri="{BB962C8B-B14F-4D97-AF65-F5344CB8AC3E}">
        <p14:creationId xmlns:p14="http://schemas.microsoft.com/office/powerpoint/2010/main" val="253628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xmlns="" id="{CD2DF4C3-5034-4A6E-9721-2BC155F1CB3E}"/>
              </a:ext>
            </a:extLst>
          </p:cNvPr>
          <p:cNvSpPr/>
          <p:nvPr/>
        </p:nvSpPr>
        <p:spPr>
          <a:xfrm>
            <a:off x="395536" y="332656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Inverzná </a:t>
            </a:r>
            <a:r>
              <a:rPr lang="sk-SK" sz="2400" b="1" dirty="0" err="1">
                <a:solidFill>
                  <a:srgbClr val="FF0000"/>
                </a:solidFill>
              </a:rPr>
              <a:t>Laplaceova</a:t>
            </a:r>
            <a:r>
              <a:rPr lang="sk-SK" sz="2400" b="1" dirty="0">
                <a:solidFill>
                  <a:srgbClr val="FF0000"/>
                </a:solidFill>
              </a:rPr>
              <a:t> transformácia rozkladom na parciálne zlomky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B06DF9FE-20BE-4420-9995-F94D9999DE81}"/>
              </a:ext>
            </a:extLst>
          </p:cNvPr>
          <p:cNvSpPr/>
          <p:nvPr/>
        </p:nvSpPr>
        <p:spPr>
          <a:xfrm>
            <a:off x="395536" y="1340768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Vo väčšine problémov v riadení systémov, výpočet inverznej </a:t>
            </a:r>
            <a:r>
              <a:rPr lang="sk-SK" sz="2400" dirty="0" err="1"/>
              <a:t>Laplaceovej</a:t>
            </a:r>
            <a:r>
              <a:rPr lang="sk-SK" sz="2400" dirty="0"/>
              <a:t> transformácie nie je realizovateľný použitím inverznej </a:t>
            </a:r>
            <a:r>
              <a:rPr lang="sk-SK" sz="2400" dirty="0" smtClean="0"/>
              <a:t>integrácie.  </a:t>
            </a:r>
            <a:r>
              <a:rPr lang="sk-SK" sz="2400" dirty="0"/>
              <a:t>Napriek tomu, operácia inverznej </a:t>
            </a:r>
            <a:r>
              <a:rPr lang="sk-SK" sz="2400" dirty="0" err="1"/>
              <a:t>Laplaceovej</a:t>
            </a:r>
            <a:r>
              <a:rPr lang="sk-SK" sz="2400" dirty="0"/>
              <a:t> transformácie umocňuje racionálne funkcie, na ktoré môže byť použitá </a:t>
            </a:r>
            <a:r>
              <a:rPr lang="sk-SK" sz="2400" dirty="0" err="1"/>
              <a:t>Laplaceova</a:t>
            </a:r>
            <a:r>
              <a:rPr lang="sk-SK" sz="2400" dirty="0"/>
              <a:t> transformácia a rozklad na parciálne zlomky. </a:t>
            </a:r>
          </a:p>
        </p:txBody>
      </p:sp>
      <p:sp>
        <p:nvSpPr>
          <p:cNvPr id="4" name="Obdĺžnik 3"/>
          <p:cNvSpPr/>
          <p:nvPr/>
        </p:nvSpPr>
        <p:spPr>
          <a:xfrm>
            <a:off x="323528" y="3501008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Obraz F(s) v prípade problémov dynamických vlastností procesov a problémov riadenia je daný najčastejšie v tvare racionálnej funkcie</a:t>
            </a:r>
          </a:p>
        </p:txBody>
      </p:sp>
      <p:graphicFrame>
        <p:nvGraphicFramePr>
          <p:cNvPr id="5" name="Objek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006359"/>
              </p:ext>
            </p:extLst>
          </p:nvPr>
        </p:nvGraphicFramePr>
        <p:xfrm>
          <a:off x="395536" y="4653136"/>
          <a:ext cx="11795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Rovnica" r:id="rId3" imgW="1282680" imgH="774360" progId="Equation.3">
                  <p:embed/>
                </p:oleObj>
              </mc:Choice>
              <mc:Fallback>
                <p:oleObj name="Rovnica" r:id="rId3" imgW="1282680" imgH="774360" progId="Equation.3">
                  <p:embed/>
                  <p:pic>
                    <p:nvPicPr>
                      <p:cNvPr id="0" name="Objek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653136"/>
                        <a:ext cx="11795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230505"/>
              </p:ext>
            </p:extLst>
          </p:nvPr>
        </p:nvGraphicFramePr>
        <p:xfrm>
          <a:off x="3273772" y="4725144"/>
          <a:ext cx="28844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Rovnica" r:id="rId5" imgW="3136680" imgH="1015920" progId="Equation.3">
                  <p:embed/>
                </p:oleObj>
              </mc:Choice>
              <mc:Fallback>
                <p:oleObj name="Rovnica" r:id="rId5" imgW="3136680" imgH="1015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772" y="4725144"/>
                        <a:ext cx="28844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7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76672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Pri rozklade na parciálne zlomky sú dôležité korene polynómu menovateľa A(s). Polynóm A(s) môže mať </a:t>
            </a:r>
            <a:endParaRPr lang="sk-SK" sz="2400" dirty="0" smtClean="0"/>
          </a:p>
          <a:p>
            <a:pPr marL="457200" indent="-457200">
              <a:buAutoNum type="arabicPeriod"/>
            </a:pPr>
            <a:r>
              <a:rPr lang="sk-SK" sz="2400" dirty="0" smtClean="0"/>
              <a:t>navzájom </a:t>
            </a:r>
            <a:r>
              <a:rPr lang="sk-SK" sz="2400" dirty="0"/>
              <a:t>rôzne korene, </a:t>
            </a:r>
            <a:endParaRPr lang="sk-SK" sz="2400" dirty="0" smtClean="0"/>
          </a:p>
          <a:p>
            <a:pPr marL="457200" indent="-457200">
              <a:buAutoNum type="arabicPeriod"/>
            </a:pPr>
            <a:r>
              <a:rPr lang="sk-SK" sz="2400" dirty="0" smtClean="0"/>
              <a:t>násobné </a:t>
            </a:r>
            <a:r>
              <a:rPr lang="sk-SK" sz="2400" dirty="0"/>
              <a:t>korene.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79512" y="242088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Parciálne zlomky </a:t>
            </a:r>
            <a:r>
              <a:rPr lang="sk-SK" sz="2400" dirty="0" smtClean="0">
                <a:solidFill>
                  <a:srgbClr val="FF0000"/>
                </a:solidFill>
              </a:rPr>
              <a:t>ak </a:t>
            </a:r>
            <a:r>
              <a:rPr lang="sk-SK" sz="2400" dirty="0">
                <a:solidFill>
                  <a:srgbClr val="FF0000"/>
                </a:solidFill>
              </a:rPr>
              <a:t>korene polynómu A(s) sú navzájom rôzne</a:t>
            </a:r>
          </a:p>
        </p:txBody>
      </p:sp>
      <p:sp>
        <p:nvSpPr>
          <p:cNvPr id="5" name="Obdĺžnik 4"/>
          <p:cNvSpPr/>
          <p:nvPr/>
        </p:nvSpPr>
        <p:spPr>
          <a:xfrm>
            <a:off x="251520" y="3068960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Ak má rýdzo racionálna funkcia A(s)</a:t>
            </a:r>
            <a:r>
              <a:rPr lang="sk-SK" sz="2400" dirty="0" smtClean="0"/>
              <a:t> korene </a:t>
            </a:r>
            <a:r>
              <a:rPr lang="sk-SK" sz="2400" dirty="0"/>
              <a:t>s1, s2, . . . , </a:t>
            </a:r>
            <a:r>
              <a:rPr lang="sk-SK" sz="2400" dirty="0" err="1"/>
              <a:t>sn</a:t>
            </a:r>
            <a:r>
              <a:rPr lang="sk-SK" sz="2400" dirty="0"/>
              <a:t>, ktoré sú navzájom rôzne, potom ju môžeme napísať v </a:t>
            </a:r>
            <a:r>
              <a:rPr lang="sk-SK" sz="2400" dirty="0" smtClean="0"/>
              <a:t>tvare:</a:t>
            </a:r>
            <a:endParaRPr lang="sk-SK" sz="2400" dirty="0"/>
          </a:p>
        </p:txBody>
      </p:sp>
      <p:graphicFrame>
        <p:nvGraphicFramePr>
          <p:cNvPr id="6" name="Objek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967883"/>
              </p:ext>
            </p:extLst>
          </p:nvPr>
        </p:nvGraphicFramePr>
        <p:xfrm>
          <a:off x="971600" y="4005064"/>
          <a:ext cx="40655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Rovnica" r:id="rId3" imgW="4419360" imgH="812520" progId="Equation.3">
                  <p:embed/>
                </p:oleObj>
              </mc:Choice>
              <mc:Fallback>
                <p:oleObj name="Rovnica" r:id="rId3" imgW="4419360" imgH="812520" progId="Equation.3">
                  <p:embed/>
                  <p:pic>
                    <p:nvPicPr>
                      <p:cNvPr id="0" name="Objek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05064"/>
                        <a:ext cx="40655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217348" y="5388024"/>
            <a:ext cx="428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Rozklad na parciálne zlomky je:</a:t>
            </a:r>
            <a:endParaRPr lang="sk-SK" sz="2400" dirty="0"/>
          </a:p>
        </p:txBody>
      </p:sp>
      <p:graphicFrame>
        <p:nvGraphicFramePr>
          <p:cNvPr id="8" name="Objek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21012"/>
              </p:ext>
            </p:extLst>
          </p:nvPr>
        </p:nvGraphicFramePr>
        <p:xfrm>
          <a:off x="4650432" y="5157192"/>
          <a:ext cx="3810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Rovnica" r:id="rId5" imgW="4140000" imgH="787320" progId="Equation.3">
                  <p:embed/>
                </p:oleObj>
              </mc:Choice>
              <mc:Fallback>
                <p:oleObj name="Rovnica" r:id="rId5" imgW="4140000" imgH="787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432" y="5157192"/>
                        <a:ext cx="3810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665992"/>
              </p:ext>
            </p:extLst>
          </p:nvPr>
        </p:nvGraphicFramePr>
        <p:xfrm>
          <a:off x="611560" y="260648"/>
          <a:ext cx="3810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Rovnica" r:id="rId3" imgW="4140000" imgH="787320" progId="Equation.3">
                  <p:embed/>
                </p:oleObj>
              </mc:Choice>
              <mc:Fallback>
                <p:oleObj name="Rovnica" r:id="rId3" imgW="4140000" imgH="787320" progId="Equation.3">
                  <p:embed/>
                  <p:pic>
                    <p:nvPicPr>
                      <p:cNvPr id="0" name="Objek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0648"/>
                        <a:ext cx="3810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29348"/>
              </p:ext>
            </p:extLst>
          </p:nvPr>
        </p:nvGraphicFramePr>
        <p:xfrm>
          <a:off x="2627784" y="1700808"/>
          <a:ext cx="5691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Rovnica" r:id="rId5" imgW="6184800" imgH="863280" progId="Equation.3">
                  <p:embed/>
                </p:oleObj>
              </mc:Choice>
              <mc:Fallback>
                <p:oleObj name="Rovnica" r:id="rId5" imgW="618480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00808"/>
                        <a:ext cx="56911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133541"/>
              </p:ext>
            </p:extLst>
          </p:nvPr>
        </p:nvGraphicFramePr>
        <p:xfrm>
          <a:off x="4716016" y="3323303"/>
          <a:ext cx="3879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Rovnica" r:id="rId7" imgW="4216320" imgH="457200" progId="Equation.3">
                  <p:embed/>
                </p:oleObj>
              </mc:Choice>
              <mc:Fallback>
                <p:oleObj name="Rovnica" r:id="rId7" imgW="421632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323303"/>
                        <a:ext cx="3879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79512" y="1484784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Sp</a:t>
            </a:r>
            <a:r>
              <a:rPr lang="sk-SK" sz="2400" dirty="0" err="1" smtClean="0">
                <a:solidFill>
                  <a:srgbClr val="C00000"/>
                </a:solidFill>
              </a:rPr>
              <a:t>ätnú</a:t>
            </a:r>
            <a:r>
              <a:rPr lang="sk-SK" sz="2400" dirty="0" smtClean="0">
                <a:solidFill>
                  <a:srgbClr val="C00000"/>
                </a:solidFill>
              </a:rPr>
              <a:t> (inverznú) LT  je možné vyjadriť: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79512" y="2995673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Spätná LT výrazov v zátvorkách je exponenciálna funkcia: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23528" y="426357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Výpočet konštánt K</a:t>
            </a:r>
            <a:endParaRPr lang="sk-SK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1AA8EE5E-42AC-43F6-B536-66851EBB632F}"/>
              </a:ext>
            </a:extLst>
          </p:cNvPr>
          <p:cNvSpPr txBox="1"/>
          <p:nvPr/>
        </p:nvSpPr>
        <p:spPr>
          <a:xfrm>
            <a:off x="467544" y="40466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Riešenie diferenciálnych rovníc pomocou LT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85EAD81E-E78F-46E9-B3BD-E0DF789511DD}"/>
              </a:ext>
            </a:extLst>
          </p:cNvPr>
          <p:cNvSpPr txBox="1"/>
          <p:nvPr/>
        </p:nvSpPr>
        <p:spPr>
          <a:xfrm>
            <a:off x="323528" y="112474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Algoritmus:</a:t>
            </a:r>
          </a:p>
          <a:p>
            <a:endParaRPr lang="sk-SK" sz="2400" dirty="0"/>
          </a:p>
          <a:p>
            <a:pPr marL="342900" indent="-342900">
              <a:buAutoNum type="arabicPeriod"/>
            </a:pPr>
            <a:r>
              <a:rPr lang="sk-SK" sz="2400" dirty="0"/>
              <a:t>Urobí sa </a:t>
            </a:r>
            <a:r>
              <a:rPr lang="sk-SK" sz="2400" dirty="0" err="1"/>
              <a:t>Laplaceova</a:t>
            </a:r>
            <a:r>
              <a:rPr lang="sk-SK" sz="2400" dirty="0"/>
              <a:t> transformácia diferenciálnej rovnice. Výsledkom je racionálna lomená funkcia.</a:t>
            </a:r>
          </a:p>
          <a:p>
            <a:pPr marL="342900" indent="-342900">
              <a:buAutoNum type="arabicPeriod"/>
            </a:pPr>
            <a:r>
              <a:rPr lang="sk-SK" sz="2400" dirty="0"/>
              <a:t>Vykoná sa rozklad na parciálne zlomky.</a:t>
            </a:r>
          </a:p>
          <a:p>
            <a:pPr marL="342900" indent="-342900">
              <a:buAutoNum type="arabicPeriod"/>
            </a:pPr>
            <a:r>
              <a:rPr lang="sk-SK" sz="2400" dirty="0"/>
              <a:t>Spätnou LT sa nájdu originály v časovej oblasti.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2E17C211-C145-4830-994F-5C3A244B0677}"/>
              </a:ext>
            </a:extLst>
          </p:cNvPr>
          <p:cNvSpPr txBox="1"/>
          <p:nvPr/>
        </p:nvSpPr>
        <p:spPr>
          <a:xfrm>
            <a:off x="225516" y="4005064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Príklad 1: Nájdite riešenie DR s nulovými začiatočnými podmienkami, ak u(t) je jednotkový skok.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6423D7EA-0F25-48BC-ABA1-D96B8534C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7610"/>
              </p:ext>
            </p:extLst>
          </p:nvPr>
        </p:nvGraphicFramePr>
        <p:xfrm>
          <a:off x="5724128" y="4479456"/>
          <a:ext cx="2032000" cy="36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" name="Rovnica" r:id="rId3" imgW="2031840" imgH="317160" progId="Equation.3">
                  <p:embed/>
                </p:oleObj>
              </mc:Choice>
              <mc:Fallback>
                <p:oleObj name="Rovnica" r:id="rId3" imgW="2031840" imgH="31716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479456"/>
                        <a:ext cx="2032000" cy="367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xmlns="" id="{6423D7EA-0F25-48BC-ABA1-D96B8534C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232690"/>
              </p:ext>
            </p:extLst>
          </p:nvPr>
        </p:nvGraphicFramePr>
        <p:xfrm>
          <a:off x="1259632" y="5229200"/>
          <a:ext cx="151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" name="Rovnica" r:id="rId5" imgW="1511280" imgH="939600" progId="Equation.3">
                  <p:embed/>
                </p:oleObj>
              </mc:Choice>
              <mc:Fallback>
                <p:oleObj name="Rovnica" r:id="rId5" imgW="1511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229200"/>
                        <a:ext cx="1511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3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xmlns="" id="{0E12FDAF-1BD7-4CAA-8AA1-2A3EFD9AC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930964"/>
              </p:ext>
            </p:extLst>
          </p:nvPr>
        </p:nvGraphicFramePr>
        <p:xfrm>
          <a:off x="320675" y="2066925"/>
          <a:ext cx="445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Rovnica" r:id="rId3" imgW="4457520" imgH="711000" progId="Equation.3">
                  <p:embed/>
                </p:oleObj>
              </mc:Choice>
              <mc:Fallback>
                <p:oleObj name="Rovnica" r:id="rId3" imgW="4457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066925"/>
                        <a:ext cx="445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26A8F45D-AE51-4E74-BE78-2B5CD3180C5C}"/>
              </a:ext>
            </a:extLst>
          </p:cNvPr>
          <p:cNvSpPr txBox="1"/>
          <p:nvPr/>
        </p:nvSpPr>
        <p:spPr>
          <a:xfrm>
            <a:off x="395536" y="62068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1 Urobíme LT danej </a:t>
            </a:r>
            <a:r>
              <a:rPr lang="sk-SK" sz="2400" dirty="0" smtClean="0">
                <a:solidFill>
                  <a:srgbClr val="FF0000"/>
                </a:solidFill>
              </a:rPr>
              <a:t>rovnice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FAFE2631-102A-4FC4-A07A-404CEAA16940}"/>
              </a:ext>
            </a:extLst>
          </p:cNvPr>
          <p:cNvSpPr txBox="1"/>
          <p:nvPr/>
        </p:nvSpPr>
        <p:spPr>
          <a:xfrm>
            <a:off x="251520" y="3068960"/>
            <a:ext cx="446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2 Nájdeme obraz funkcie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672332D3-E9BA-405F-A6E7-596043835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563366"/>
              </p:ext>
            </p:extLst>
          </p:nvPr>
        </p:nvGraphicFramePr>
        <p:xfrm>
          <a:off x="571500" y="3876675"/>
          <a:ext cx="494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Rovnica" r:id="rId5" imgW="4940280" imgH="825480" progId="Equation.3">
                  <p:embed/>
                </p:oleObj>
              </mc:Choice>
              <mc:Fallback>
                <p:oleObj name="Rovnica" r:id="rId5" imgW="49402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876675"/>
                        <a:ext cx="494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581502"/>
              </p:ext>
            </p:extLst>
          </p:nvPr>
        </p:nvGraphicFramePr>
        <p:xfrm>
          <a:off x="4710113" y="547688"/>
          <a:ext cx="152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Rovnica" r:id="rId7" imgW="1523880" imgH="1015920" progId="Equation.3">
                  <p:embed/>
                </p:oleObj>
              </mc:Choice>
              <mc:Fallback>
                <p:oleObj name="Rovnica" r:id="rId7" imgW="1523880" imgH="1015920" progId="Equation.3">
                  <p:embed/>
                  <p:pic>
                    <p:nvPicPr>
                      <p:cNvPr id="0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547688"/>
                        <a:ext cx="152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xmlns="" id="{A1035EE4-5DE2-4DD5-8F00-344AACDE2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9126"/>
              </p:ext>
            </p:extLst>
          </p:nvPr>
        </p:nvGraphicFramePr>
        <p:xfrm>
          <a:off x="4283968" y="1377300"/>
          <a:ext cx="401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4" name="Rovnica" r:id="rId3" imgW="4012920" imgH="469800" progId="Equation.3">
                  <p:embed/>
                </p:oleObj>
              </mc:Choice>
              <mc:Fallback>
                <p:oleObj name="Rovnica" r:id="rId3" imgW="4012920" imgH="4698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377300"/>
                        <a:ext cx="401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8226E6DB-74EA-4BED-BFBB-7CC96531E0D8}"/>
              </a:ext>
            </a:extLst>
          </p:cNvPr>
          <p:cNvSpPr txBox="1"/>
          <p:nvPr/>
        </p:nvSpPr>
        <p:spPr>
          <a:xfrm>
            <a:off x="179512" y="1196752"/>
            <a:ext cx="3750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ájdeme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 korene charakteristickej rovnice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B3F2309A-9036-41C4-99A9-CE43AEDC7C51}"/>
              </a:ext>
            </a:extLst>
          </p:cNvPr>
          <p:cNvSpPr txBox="1"/>
          <p:nvPr/>
        </p:nvSpPr>
        <p:spPr>
          <a:xfrm>
            <a:off x="196102" y="2348880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MATLAB:	</a:t>
            </a:r>
            <a:r>
              <a:rPr lang="en-US" sz="2400" dirty="0"/>
              <a:t>&gt;&gt;roots([1 3 2])	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ans</a:t>
            </a:r>
            <a:r>
              <a:rPr lang="en-US" sz="2400" dirty="0"/>
              <a:t>=</a:t>
            </a:r>
          </a:p>
          <a:p>
            <a:r>
              <a:rPr lang="en-US" sz="2400" dirty="0"/>
              <a:t>		-1.0000</a:t>
            </a:r>
          </a:p>
          <a:p>
            <a:r>
              <a:rPr lang="en-US" sz="2400" dirty="0"/>
              <a:t>		-2.0000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D85C547D-0923-40C9-A225-FA178658C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469004"/>
              </p:ext>
            </p:extLst>
          </p:nvPr>
        </p:nvGraphicFramePr>
        <p:xfrm>
          <a:off x="2843808" y="5352298"/>
          <a:ext cx="4559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5" name="Rovnica" r:id="rId5" imgW="4559040" imgH="787320" progId="Equation.3">
                  <p:embed/>
                </p:oleObj>
              </mc:Choice>
              <mc:Fallback>
                <p:oleObj name="Rovnica" r:id="rId5" imgW="4559040" imgH="78732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352298"/>
                        <a:ext cx="4559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FB5751B8-232F-40AA-B79F-FCDA4E40435C}"/>
              </a:ext>
            </a:extLst>
          </p:cNvPr>
          <p:cNvSpPr txBox="1"/>
          <p:nvPr/>
        </p:nvSpPr>
        <p:spPr>
          <a:xfrm>
            <a:off x="0" y="450912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ájdeme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obraz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Y,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rozkladom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parci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álne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 zlomky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7DA69DE2-C3AC-426E-9059-C162F08BB401}"/>
              </a:ext>
            </a:extLst>
          </p:cNvPr>
          <p:cNvSpPr txBox="1"/>
          <p:nvPr/>
        </p:nvSpPr>
        <p:spPr>
          <a:xfrm>
            <a:off x="334826" y="260648"/>
            <a:ext cx="30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3  Urobí sa spätnú LT</a:t>
            </a:r>
          </a:p>
        </p:txBody>
      </p:sp>
    </p:spTree>
    <p:extLst>
      <p:ext uri="{BB962C8B-B14F-4D97-AF65-F5344CB8AC3E}">
        <p14:creationId xmlns:p14="http://schemas.microsoft.com/office/powerpoint/2010/main" val="12985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xmlns="" id="{96731AF6-A759-413C-8294-BB738ED38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4700"/>
              </p:ext>
            </p:extLst>
          </p:nvPr>
        </p:nvGraphicFramePr>
        <p:xfrm>
          <a:off x="5213350" y="3810000"/>
          <a:ext cx="2781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Rovnica" r:id="rId3" imgW="2781000" imgH="711000" progId="Equation.3">
                  <p:embed/>
                </p:oleObj>
              </mc:Choice>
              <mc:Fallback>
                <p:oleObj name="Rovnica" r:id="rId3" imgW="2781000" imgH="7110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810000"/>
                        <a:ext cx="2781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F15A2F68-869C-412A-80B2-E6ED44EAADE9}"/>
              </a:ext>
            </a:extLst>
          </p:cNvPr>
          <p:cNvSpPr txBox="1"/>
          <p:nvPr/>
        </p:nvSpPr>
        <p:spPr>
          <a:xfrm>
            <a:off x="189881" y="3645023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braz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Y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 rozložený na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parci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álne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 zlomky je: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C1B1E6BD-93D5-4014-9118-BBA643AA3B98}"/>
              </a:ext>
            </a:extLst>
          </p:cNvPr>
          <p:cNvSpPr txBox="1"/>
          <p:nvPr/>
        </p:nvSpPr>
        <p:spPr>
          <a:xfrm>
            <a:off x="17303" y="4941168"/>
            <a:ext cx="4883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Originál y(t) nájdeme pomocou tabuliek LT, kde je  pre obraz: 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3BEDE852-FB03-4BF7-A76C-1750DC46C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24442"/>
              </p:ext>
            </p:extLst>
          </p:nvPr>
        </p:nvGraphicFramePr>
        <p:xfrm>
          <a:off x="4841875" y="5000625"/>
          <a:ext cx="3009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Rovnica" r:id="rId5" imgW="3009600" imgH="711000" progId="Equation.3">
                  <p:embed/>
                </p:oleObj>
              </mc:Choice>
              <mc:Fallback>
                <p:oleObj name="Rovnica" r:id="rId5" imgW="3009600" imgH="711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5000625"/>
                        <a:ext cx="3009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xmlns="" id="{2545C9E3-B218-490D-9A9A-5E9AFAC7A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435564"/>
              </p:ext>
            </p:extLst>
          </p:nvPr>
        </p:nvGraphicFramePr>
        <p:xfrm>
          <a:off x="2262188" y="5997575"/>
          <a:ext cx="299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Rovnica" r:id="rId7" imgW="2997000" imgH="711000" progId="Equation.3">
                  <p:embed/>
                </p:oleObj>
              </mc:Choice>
              <mc:Fallback>
                <p:oleObj name="Rovnica" r:id="rId7" imgW="2997000" imgH="71100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997575"/>
                        <a:ext cx="2997200" cy="711200"/>
                      </a:xfrm>
                      <a:prstGeom prst="rect">
                        <a:avLst/>
                      </a:prstGeom>
                      <a:solidFill>
                        <a:srgbClr val="2BEB2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9D6DC29C-5C66-4055-9587-1070F7FFBC59}"/>
              </a:ext>
            </a:extLst>
          </p:cNvPr>
          <p:cNvSpPr txBox="1"/>
          <p:nvPr/>
        </p:nvSpPr>
        <p:spPr>
          <a:xfrm>
            <a:off x="395536" y="612291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Originál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 y(t) :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580556A3-1B48-425D-BFEC-9BBEB73166A7}"/>
              </a:ext>
            </a:extLst>
          </p:cNvPr>
          <p:cNvSpPr txBox="1"/>
          <p:nvPr/>
        </p:nvSpPr>
        <p:spPr>
          <a:xfrm>
            <a:off x="323528" y="39369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Výpočet konštánt K pri jednoduchých koreňoch CHR možno realizovať podľa vzorca </a:t>
            </a: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xmlns="" id="{253316A6-4341-474B-B52C-0AC01F72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21974"/>
              </p:ext>
            </p:extLst>
          </p:nvPr>
        </p:nvGraphicFramePr>
        <p:xfrm>
          <a:off x="5387975" y="212725"/>
          <a:ext cx="20701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0" name="Rovnica" r:id="rId9" imgW="2070000" imgH="1917360" progId="Equation.3">
                  <p:embed/>
                </p:oleObj>
              </mc:Choice>
              <mc:Fallback>
                <p:oleObj name="Rovnica" r:id="rId9" imgW="2070000" imgH="1917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12725"/>
                        <a:ext cx="20701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23FC4739-A774-469E-A55D-34E608EDA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840068"/>
              </p:ext>
            </p:extLst>
          </p:nvPr>
        </p:nvGraphicFramePr>
        <p:xfrm>
          <a:off x="174958" y="2420888"/>
          <a:ext cx="2565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1" name="Rovnica" r:id="rId11" imgW="2565360" imgH="660240" progId="Equation.3">
                  <p:embed/>
                </p:oleObj>
              </mc:Choice>
              <mc:Fallback>
                <p:oleObj name="Rovnica" r:id="rId11" imgW="2565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58" y="2420888"/>
                        <a:ext cx="2565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xmlns="" id="{B9EC9F74-F903-48B9-AE3A-7271146B2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40579"/>
              </p:ext>
            </p:extLst>
          </p:nvPr>
        </p:nvGraphicFramePr>
        <p:xfrm>
          <a:off x="2987824" y="2420888"/>
          <a:ext cx="232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2" name="Rovnica" r:id="rId13" imgW="2323800" imgH="660240" progId="Equation.3">
                  <p:embed/>
                </p:oleObj>
              </mc:Choice>
              <mc:Fallback>
                <p:oleObj name="Rovnica" r:id="rId13" imgW="23238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420888"/>
                        <a:ext cx="232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xmlns="" id="{2AC1A87D-2822-41BC-A6E0-D0CE155A9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329676"/>
              </p:ext>
            </p:extLst>
          </p:nvPr>
        </p:nvGraphicFramePr>
        <p:xfrm>
          <a:off x="5940152" y="2492896"/>
          <a:ext cx="2197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Rovnica" r:id="rId15" imgW="2197080" imgH="660240" progId="Equation.3">
                  <p:embed/>
                </p:oleObj>
              </mc:Choice>
              <mc:Fallback>
                <p:oleObj name="Rovnica" r:id="rId15" imgW="21970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492896"/>
                        <a:ext cx="2197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6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54354" y="404664"/>
            <a:ext cx="8494110" cy="461665"/>
          </a:xfrm>
          <a:prstGeom prst="rect">
            <a:avLst/>
          </a:prstGeom>
          <a:solidFill>
            <a:srgbClr val="36D682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Riešenie lineárnych diferenciálnych rovníc 2. rádu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11" y="1191816"/>
            <a:ext cx="84893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Lineárna diferenciálna rovnica druhého rádu s konštantnými koeficientmi je diferenciálna rovnica v tvare</a:t>
            </a:r>
            <a:endParaRPr kumimoji="0" lang="sk-SK" altLang="sk-S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627784" y="2554451"/>
            <a:ext cx="5454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sk-SK" altLang="sk-SK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sú reálne čísla a u(t) je spojitá funkcia </a:t>
            </a:r>
            <a:r>
              <a:rPr lang="sk-SK" altLang="sk-SK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na.</a:t>
            </a:r>
            <a:endParaRPr lang="sk-SK" altLang="sk-SK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86255"/>
              </p:ext>
            </p:extLst>
          </p:nvPr>
        </p:nvGraphicFramePr>
        <p:xfrm>
          <a:off x="1331640" y="2626028"/>
          <a:ext cx="8890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Rovnica" r:id="rId3" imgW="647640" imgH="355320" progId="Equation.3">
                  <p:embed/>
                </p:oleObj>
              </mc:Choice>
              <mc:Fallback>
                <p:oleObj name="Rovnica" r:id="rId3" imgW="64764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26028"/>
                        <a:ext cx="88900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395536" y="24928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kde: 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24126" y="3614247"/>
            <a:ext cx="8895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Ak je  </a:t>
            </a:r>
            <a:endParaRPr kumimoji="0" lang="sk-SK" altLang="sk-S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k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779599"/>
              </p:ext>
            </p:extLst>
          </p:nvPr>
        </p:nvGraphicFramePr>
        <p:xfrm>
          <a:off x="1177217" y="3707632"/>
          <a:ext cx="2786063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Rovnica" r:id="rId5" imgW="2260440" imgH="368280" progId="Equation.3">
                  <p:embed/>
                </p:oleObj>
              </mc:Choice>
              <mc:Fallback>
                <p:oleObj name="Rovnica" r:id="rId5" imgW="226044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217" y="3707632"/>
                        <a:ext cx="2786063" cy="368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ĺžnik 10"/>
          <p:cNvSpPr/>
          <p:nvPr/>
        </p:nvSpPr>
        <p:spPr>
          <a:xfrm>
            <a:off x="249340" y="4293096"/>
            <a:ext cx="8715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rovnica sa nazýva homogénna, v opačnom prípade je nehomogénna. </a:t>
            </a: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2383"/>
              </p:ext>
            </p:extLst>
          </p:nvPr>
        </p:nvGraphicFramePr>
        <p:xfrm>
          <a:off x="6025256" y="1838663"/>
          <a:ext cx="2667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Rovnica" r:id="rId7" imgW="2666880" imgH="368280" progId="Equation.3">
                  <p:embed/>
                </p:oleObj>
              </mc:Choice>
              <mc:Fallback>
                <p:oleObj name="Rovnica" r:id="rId7" imgW="26668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256" y="1838663"/>
                        <a:ext cx="2667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9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6202"/>
            <a:ext cx="8820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Existuje práve jedno riešenie LDR, ktoré spĺňa začiatočné podmienky</a:t>
            </a:r>
            <a:r>
              <a:rPr lang="en-US" altLang="sk-SK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sk-SK" altLang="sk-S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62940" y="1628800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Dve riešenia             </a:t>
            </a:r>
            <a:r>
              <a:rPr lang="en-US" sz="2400" dirty="0" smtClean="0"/>
              <a:t>       </a:t>
            </a:r>
            <a:r>
              <a:rPr lang="sk-SK" sz="2400" dirty="0" smtClean="0"/>
              <a:t>homogénnej </a:t>
            </a:r>
            <a:r>
              <a:rPr lang="sk-SK" sz="2400" dirty="0"/>
              <a:t>DR sú </a:t>
            </a:r>
            <a:r>
              <a:rPr lang="sk-SK" sz="2400" b="1" dirty="0"/>
              <a:t>lineárne závislé </a:t>
            </a:r>
            <a:r>
              <a:rPr lang="sk-SK" sz="2400" dirty="0"/>
              <a:t>na R, ak existuje také číslo k, že pre každé          </a:t>
            </a:r>
            <a:r>
              <a:rPr lang="en-US" sz="2400" dirty="0" smtClean="0"/>
              <a:t>   </a:t>
            </a:r>
            <a:r>
              <a:rPr lang="sk-SK" sz="2400" dirty="0" smtClean="0"/>
              <a:t>   </a:t>
            </a:r>
            <a:r>
              <a:rPr lang="sk-SK" sz="2400" dirty="0"/>
              <a:t>platí  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88564"/>
              </p:ext>
            </p:extLst>
          </p:nvPr>
        </p:nvGraphicFramePr>
        <p:xfrm>
          <a:off x="1907704" y="1688978"/>
          <a:ext cx="685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" name="Rovnica" r:id="rId3" imgW="685800" imgH="355320" progId="Equation.3">
                  <p:embed/>
                </p:oleObj>
              </mc:Choice>
              <mc:Fallback>
                <p:oleObj name="Rovnica" r:id="rId3" imgW="6858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88978"/>
                        <a:ext cx="68580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13148"/>
              </p:ext>
            </p:extLst>
          </p:nvPr>
        </p:nvGraphicFramePr>
        <p:xfrm>
          <a:off x="4367899" y="2133967"/>
          <a:ext cx="55872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" name="Rovnica" r:id="rId5" imgW="558720" imgH="253800" progId="Equation.3">
                  <p:embed/>
                </p:oleObj>
              </mc:Choice>
              <mc:Fallback>
                <p:oleObj name="Rovnica" r:id="rId5" imgW="558720" imgH="253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99" y="2133967"/>
                        <a:ext cx="558720" cy="25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51841"/>
              </p:ext>
            </p:extLst>
          </p:nvPr>
        </p:nvGraphicFramePr>
        <p:xfrm>
          <a:off x="6156176" y="2104477"/>
          <a:ext cx="101592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" name="Rovnica" r:id="rId7" imgW="1015920" imgH="355320" progId="Equation.3">
                  <p:embed/>
                </p:oleObj>
              </mc:Choice>
              <mc:Fallback>
                <p:oleObj name="Rovnica" r:id="rId7" imgW="101592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104477"/>
                        <a:ext cx="101592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dĺžnik 6"/>
          <p:cNvSpPr/>
          <p:nvPr/>
        </p:nvSpPr>
        <p:spPr>
          <a:xfrm>
            <a:off x="206956" y="2924944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dirty="0"/>
              <a:t>Ak riešenia             </a:t>
            </a:r>
            <a:r>
              <a:rPr lang="en-US" sz="2400" dirty="0" smtClean="0"/>
              <a:t>       </a:t>
            </a:r>
            <a:r>
              <a:rPr lang="sk-SK" sz="2400" dirty="0" smtClean="0"/>
              <a:t>homogénnej </a:t>
            </a:r>
            <a:r>
              <a:rPr lang="sk-SK" sz="2400" dirty="0"/>
              <a:t>LDR nie sú lineárne závislé na R, hovoríme, že sú lineárne nezávislé na R. Funkcia y1 = 0 , je riešením každej homogénnej LDR a toto riešenie nazývame </a:t>
            </a:r>
            <a:r>
              <a:rPr lang="sk-SK" sz="2400" b="1" dirty="0"/>
              <a:t>triviálne riešenie</a:t>
            </a:r>
            <a:r>
              <a:rPr lang="sk-SK" sz="2400" dirty="0"/>
              <a:t>. 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95888"/>
              </p:ext>
            </p:extLst>
          </p:nvPr>
        </p:nvGraphicFramePr>
        <p:xfrm>
          <a:off x="1872800" y="3068960"/>
          <a:ext cx="939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" name="Rovnica" r:id="rId9" imgW="685800" imgH="355320" progId="Equation.3">
                  <p:embed/>
                </p:oleObj>
              </mc:Choice>
              <mc:Fallback>
                <p:oleObj name="Rovnica" r:id="rId9" imgW="6858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800" y="3068960"/>
                        <a:ext cx="93980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dĺžnik 8"/>
          <p:cNvSpPr/>
          <p:nvPr/>
        </p:nvSpPr>
        <p:spPr>
          <a:xfrm>
            <a:off x="206956" y="5517232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Nech sú funkcie                  definované na intervale J a majú na tomto intervale derivácie </a:t>
            </a: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07019"/>
              </p:ext>
            </p:extLst>
          </p:nvPr>
        </p:nvGraphicFramePr>
        <p:xfrm>
          <a:off x="2411760" y="5577410"/>
          <a:ext cx="939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" name="Rovnica" r:id="rId11" imgW="685800" imgH="355320" progId="Equation.3">
                  <p:embed/>
                </p:oleObj>
              </mc:Choice>
              <mc:Fallback>
                <p:oleObj name="Rovnica" r:id="rId11" imgW="6858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577410"/>
                        <a:ext cx="93980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24166"/>
              </p:ext>
            </p:extLst>
          </p:nvPr>
        </p:nvGraphicFramePr>
        <p:xfrm>
          <a:off x="2123728" y="764704"/>
          <a:ext cx="358933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0" name="Rovnica" r:id="rId13" imgW="4673520" imgH="368280" progId="Equation.3">
                  <p:embed/>
                </p:oleObj>
              </mc:Choice>
              <mc:Fallback>
                <p:oleObj name="Rovnica" r:id="rId13" imgW="467352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764704"/>
                        <a:ext cx="358933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9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69458" y="476672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Determinant                 </a:t>
            </a:r>
            <a:r>
              <a:rPr lang="en-US" sz="2400" dirty="0"/>
              <a:t>   </a:t>
            </a:r>
            <a:r>
              <a:rPr lang="sk-SK" sz="2400" dirty="0"/>
              <a:t>nazývame  </a:t>
            </a:r>
            <a:r>
              <a:rPr lang="sk-SK" sz="2400" b="1" dirty="0" err="1"/>
              <a:t>Wronského</a:t>
            </a:r>
            <a:r>
              <a:rPr lang="sk-SK" sz="2400" b="1" dirty="0"/>
              <a:t> </a:t>
            </a:r>
            <a:r>
              <a:rPr lang="sk-SK" sz="2400" b="1" dirty="0" smtClean="0"/>
              <a:t>determinant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sk-SK" sz="2400" dirty="0" smtClean="0"/>
              <a:t>(</a:t>
            </a:r>
            <a:r>
              <a:rPr lang="sk-SK" sz="2400" dirty="0" err="1"/>
              <a:t>wronskián</a:t>
            </a:r>
            <a:r>
              <a:rPr lang="sk-SK" sz="2400" dirty="0"/>
              <a:t>)</a:t>
            </a:r>
            <a:r>
              <a:rPr lang="sk-SK" sz="2400" b="1" dirty="0" smtClean="0"/>
              <a:t> </a:t>
            </a:r>
            <a:r>
              <a:rPr lang="sk-SK" sz="2400" dirty="0" smtClean="0"/>
              <a:t>funkcií</a:t>
            </a:r>
            <a:r>
              <a:rPr lang="en-US" sz="2400" dirty="0" smtClean="0"/>
              <a:t>                 . </a:t>
            </a:r>
            <a:r>
              <a:rPr lang="en-US" sz="2400" dirty="0" err="1" smtClean="0"/>
              <a:t>Ozna</a:t>
            </a:r>
            <a:r>
              <a:rPr lang="sk-SK" sz="2400" dirty="0" err="1" smtClean="0"/>
              <a:t>čenie</a:t>
            </a:r>
            <a:endParaRPr lang="sk-SK" sz="2400" dirty="0" smtClean="0"/>
          </a:p>
          <a:p>
            <a:endParaRPr lang="sk-SK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sk-SK" sz="240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290993"/>
              </p:ext>
            </p:extLst>
          </p:nvPr>
        </p:nvGraphicFramePr>
        <p:xfrm>
          <a:off x="2051720" y="449033"/>
          <a:ext cx="89058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Rovnica" r:id="rId3" imgW="990360" imgH="838080" progId="Equation.3">
                  <p:embed/>
                </p:oleObj>
              </mc:Choice>
              <mc:Fallback>
                <p:oleObj name="Rovnica" r:id="rId3" imgW="990360" imgH="838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49033"/>
                        <a:ext cx="89058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bdĺžnik 3"/>
          <p:cNvSpPr/>
          <p:nvPr/>
        </p:nvSpPr>
        <p:spPr>
          <a:xfrm>
            <a:off x="298058" y="2531805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Riešenia          </a:t>
            </a:r>
            <a:r>
              <a:rPr lang="sk-SK" sz="2400" dirty="0" smtClean="0"/>
              <a:t>     </a:t>
            </a:r>
            <a:r>
              <a:rPr lang="sk-SK" sz="2400" dirty="0"/>
              <a:t>homogénnej LDR sú lineárne nezávislé na J práve vtedy, ak: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90164"/>
              </p:ext>
            </p:extLst>
          </p:nvPr>
        </p:nvGraphicFramePr>
        <p:xfrm>
          <a:off x="2195736" y="3112874"/>
          <a:ext cx="31622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Rovnica" r:id="rId5" imgW="3162240" imgH="368280" progId="Equation.3">
                  <p:embed/>
                </p:oleObj>
              </mc:Choice>
              <mc:Fallback>
                <p:oleObj name="Rovnica" r:id="rId5" imgW="316224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112874"/>
                        <a:ext cx="3162240" cy="36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651770"/>
              </p:ext>
            </p:extLst>
          </p:nvPr>
        </p:nvGraphicFramePr>
        <p:xfrm>
          <a:off x="5508104" y="1196752"/>
          <a:ext cx="119376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Rovnica" r:id="rId7" imgW="1193760" imgH="355320" progId="Equation.3">
                  <p:embed/>
                </p:oleObj>
              </mc:Choice>
              <mc:Fallback>
                <p:oleObj name="Rovnica" r:id="rId7" imgW="1193760" imgH="355320" progId="Equation.3">
                  <p:embed/>
                  <p:pic>
                    <p:nvPicPr>
                      <p:cNvPr id="0" name="Objek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196752"/>
                        <a:ext cx="119376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74675"/>
              </p:ext>
            </p:extLst>
          </p:nvPr>
        </p:nvGraphicFramePr>
        <p:xfrm>
          <a:off x="3131840" y="1196752"/>
          <a:ext cx="685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Rovnica" r:id="rId9" imgW="685800" imgH="355320" progId="Equation.3">
                  <p:embed/>
                </p:oleObj>
              </mc:Choice>
              <mc:Fallback>
                <p:oleObj name="Rovnica" r:id="rId9" imgW="685800" imgH="355320" progId="Equation.3">
                  <p:embed/>
                  <p:pic>
                    <p:nvPicPr>
                      <p:cNvPr id="0" name="Objek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96752"/>
                        <a:ext cx="68580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2916"/>
              </p:ext>
            </p:extLst>
          </p:nvPr>
        </p:nvGraphicFramePr>
        <p:xfrm>
          <a:off x="1547664" y="2591983"/>
          <a:ext cx="685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Rovnica" r:id="rId11" imgW="685800" imgH="355320" progId="Equation.3">
                  <p:embed/>
                </p:oleObj>
              </mc:Choice>
              <mc:Fallback>
                <p:oleObj name="Rovnica" r:id="rId11" imgW="685800" imgH="355320" progId="Equation.3">
                  <p:embed/>
                  <p:pic>
                    <p:nvPicPr>
                      <p:cNvPr id="0" name="Objek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591983"/>
                        <a:ext cx="68580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8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4884" y="231801"/>
            <a:ext cx="4399456" cy="461665"/>
          </a:xfrm>
          <a:prstGeom prst="rect">
            <a:avLst/>
          </a:prstGeom>
          <a:solidFill>
            <a:srgbClr val="74F32D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Prípad, že korene CHR sú rovnaké: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89764"/>
              </p:ext>
            </p:extLst>
          </p:nvPr>
        </p:nvGraphicFramePr>
        <p:xfrm>
          <a:off x="4788024" y="30993"/>
          <a:ext cx="406368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0" name="Rovnica" r:id="rId3" imgW="4063680" imgH="863280" progId="Equation.3">
                  <p:embed/>
                </p:oleObj>
              </mc:Choice>
              <mc:Fallback>
                <p:oleObj name="Rovnica" r:id="rId3" imgW="406368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0993"/>
                        <a:ext cx="4063680" cy="86328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99750" y="1120238"/>
            <a:ext cx="440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Korene</a:t>
            </a:r>
            <a:r>
              <a:rPr lang="en-US" sz="2400" dirty="0"/>
              <a:t> </a:t>
            </a:r>
            <a:r>
              <a:rPr lang="en-US" sz="2400" dirty="0" err="1"/>
              <a:t>charakteristickej</a:t>
            </a:r>
            <a:r>
              <a:rPr lang="en-US" sz="2400" dirty="0"/>
              <a:t> </a:t>
            </a:r>
            <a:r>
              <a:rPr lang="en-US" sz="2400" dirty="0" err="1"/>
              <a:t>rovnice</a:t>
            </a:r>
            <a:r>
              <a:rPr lang="en-US" sz="2400" dirty="0"/>
              <a:t>:</a:t>
            </a:r>
            <a:endParaRPr lang="sk-SK" sz="2400" dirty="0"/>
          </a:p>
        </p:txBody>
      </p:sp>
      <p:graphicFrame>
        <p:nvGraphicFramePr>
          <p:cNvPr id="5" name="Objek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948514"/>
              </p:ext>
            </p:extLst>
          </p:nvPr>
        </p:nvGraphicFramePr>
        <p:xfrm>
          <a:off x="4875578" y="1068161"/>
          <a:ext cx="15890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1" name="Rovnica" r:id="rId5" imgW="1612800" imgH="393480" progId="Equation.3">
                  <p:embed/>
                </p:oleObj>
              </mc:Choice>
              <mc:Fallback>
                <p:oleObj name="Rovnica" r:id="rId5" imgW="1612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578" y="1068161"/>
                        <a:ext cx="15890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6876256" y="1107445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sú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344941"/>
              </p:ext>
            </p:extLst>
          </p:nvPr>
        </p:nvGraphicFramePr>
        <p:xfrm>
          <a:off x="7596336" y="1079280"/>
          <a:ext cx="117058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2" name="Rovnica" r:id="rId7" imgW="1028520" imgH="393480" progId="Equation.3">
                  <p:embed/>
                </p:oleObj>
              </mc:Choice>
              <mc:Fallback>
                <p:oleObj name="Rovnica" r:id="rId7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1079280"/>
                        <a:ext cx="117058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dĺžnik 7"/>
          <p:cNvSpPr/>
          <p:nvPr/>
        </p:nvSpPr>
        <p:spPr>
          <a:xfrm>
            <a:off x="99750" y="1699711"/>
            <a:ext cx="5336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Fundamentálny systém riešení má tvar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72096"/>
              </p:ext>
            </p:extLst>
          </p:nvPr>
        </p:nvGraphicFramePr>
        <p:xfrm>
          <a:off x="5436096" y="1675274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" name="Rovnica" r:id="rId9" imgW="2590560" imgH="469800" progId="Equation.3">
                  <p:embed/>
                </p:oleObj>
              </mc:Choice>
              <mc:Fallback>
                <p:oleObj name="Rovnica" r:id="rId9" imgW="259056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675274"/>
                        <a:ext cx="259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/>
          <p:cNvSpPr/>
          <p:nvPr/>
        </p:nvSpPr>
        <p:spPr>
          <a:xfrm>
            <a:off x="199689" y="2403589"/>
            <a:ext cx="304048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k-SK" sz="2400" dirty="0"/>
              <a:t>Všeobecné riešenie  je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00314"/>
              </p:ext>
            </p:extLst>
          </p:nvPr>
        </p:nvGraphicFramePr>
        <p:xfrm>
          <a:off x="4211960" y="2475597"/>
          <a:ext cx="430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4" name="Rovnica" r:id="rId11" imgW="4305240" imgH="457200" progId="Equation.3">
                  <p:embed/>
                </p:oleObj>
              </mc:Choice>
              <mc:Fallback>
                <p:oleObj name="Rovnica" r:id="rId11" imgW="430524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475597"/>
                        <a:ext cx="4305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126424"/>
              </p:ext>
            </p:extLst>
          </p:nvPr>
        </p:nvGraphicFramePr>
        <p:xfrm>
          <a:off x="2425272" y="3368233"/>
          <a:ext cx="648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5" name="Rovnica" r:id="rId13" imgW="6489360" imgH="711000" progId="Equation.3">
                  <p:embed/>
                </p:oleObj>
              </mc:Choice>
              <mc:Fallback>
                <p:oleObj name="Rovnica" r:id="rId13" imgW="6489360" imgH="711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272" y="3368233"/>
                        <a:ext cx="648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bdĺžnik 12"/>
          <p:cNvSpPr/>
          <p:nvPr/>
        </p:nvSpPr>
        <p:spPr>
          <a:xfrm>
            <a:off x="126288" y="3123669"/>
            <a:ext cx="2034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Derivácia všeobecného riešenia je: 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47674" y="5283909"/>
            <a:ext cx="6609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Dosadíme podmienku 0  do  všeobecného riešenia: </a:t>
            </a:r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928894"/>
              </p:ext>
            </p:extLst>
          </p:nvPr>
        </p:nvGraphicFramePr>
        <p:xfrm>
          <a:off x="7020272" y="5389974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" name="Rovnica" r:id="rId15" imgW="863280" imgH="355320" progId="Equation.3">
                  <p:embed/>
                </p:oleObj>
              </mc:Choice>
              <mc:Fallback>
                <p:oleObj name="Rovnica" r:id="rId15" imgW="86328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389974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bdĺžnik 15"/>
          <p:cNvSpPr/>
          <p:nvPr/>
        </p:nvSpPr>
        <p:spPr>
          <a:xfrm>
            <a:off x="34884" y="6003989"/>
            <a:ext cx="6631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Dosadíme podmienku  0  do  derivácie všeobecného riešenia: </a:t>
            </a:r>
          </a:p>
        </p:txBody>
      </p: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46917"/>
              </p:ext>
            </p:extLst>
          </p:nvPr>
        </p:nvGraphicFramePr>
        <p:xfrm>
          <a:off x="7236296" y="6292021"/>
          <a:ext cx="160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7" name="Rovnica" r:id="rId17" imgW="1600200" imgH="355320" progId="Equation.3">
                  <p:embed/>
                </p:oleObj>
              </mc:Choice>
              <mc:Fallback>
                <p:oleObj name="Rovnica" r:id="rId17" imgW="16002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6292021"/>
                        <a:ext cx="160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lokTextu 17"/>
          <p:cNvSpPr txBox="1"/>
          <p:nvPr/>
        </p:nvSpPr>
        <p:spPr>
          <a:xfrm>
            <a:off x="47674" y="4563829"/>
            <a:ext cx="428999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Ideme</a:t>
            </a:r>
            <a:r>
              <a:rPr lang="en-US" sz="2400" dirty="0"/>
              <a:t> n</a:t>
            </a:r>
            <a:r>
              <a:rPr lang="sk-SK" sz="2400" dirty="0" err="1"/>
              <a:t>ájsť</a:t>
            </a:r>
            <a:r>
              <a:rPr lang="sk-SK" sz="2400" dirty="0"/>
              <a:t> konkrétne hodnoty </a:t>
            </a: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54799"/>
              </p:ext>
            </p:extLst>
          </p:nvPr>
        </p:nvGraphicFramePr>
        <p:xfrm>
          <a:off x="4307903" y="4650992"/>
          <a:ext cx="7556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8" name="Rovnica" r:id="rId19" imgW="660240" imgH="355320" progId="Equation.3">
                  <p:embed/>
                </p:oleObj>
              </mc:Choice>
              <mc:Fallback>
                <p:oleObj name="Rovnica" r:id="rId19" imgW="66024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903" y="4650992"/>
                        <a:ext cx="7556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BlokTextu 19"/>
          <p:cNvSpPr txBox="1"/>
          <p:nvPr/>
        </p:nvSpPr>
        <p:spPr>
          <a:xfrm>
            <a:off x="5130062" y="4563828"/>
            <a:ext cx="108012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vieme </a:t>
            </a:r>
          </a:p>
        </p:txBody>
      </p:sp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82672"/>
              </p:ext>
            </p:extLst>
          </p:nvPr>
        </p:nvGraphicFramePr>
        <p:xfrm>
          <a:off x="6516216" y="4563829"/>
          <a:ext cx="2190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" name="Rovnica" r:id="rId21" imgW="2286000" imgH="330120" progId="Equation.3">
                  <p:embed/>
                </p:oleObj>
              </mc:Choice>
              <mc:Fallback>
                <p:oleObj name="Rovnica" r:id="rId21" imgW="2286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563829"/>
                        <a:ext cx="21907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48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/>
      <p:bldP spid="14" grpId="0"/>
      <p:bldP spid="16" grpId="0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70F839E9-1738-41A9-836A-27DD548CD427}"/>
              </a:ext>
            </a:extLst>
          </p:cNvPr>
          <p:cNvSpPr txBox="1"/>
          <p:nvPr/>
        </p:nvSpPr>
        <p:spPr>
          <a:xfrm>
            <a:off x="156816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Grafické znázornenie riešenia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89691"/>
              </p:ext>
            </p:extLst>
          </p:nvPr>
        </p:nvGraphicFramePr>
        <p:xfrm>
          <a:off x="2843808" y="424810"/>
          <a:ext cx="209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Rovnica" r:id="rId3" imgW="2095200" imgH="457200" progId="Equation.3">
                  <p:embed/>
                </p:oleObj>
              </mc:Choice>
              <mc:Fallback>
                <p:oleObj name="Rovnica" r:id="rId3" imgW="20952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24810"/>
                        <a:ext cx="2095200" cy="457200"/>
                      </a:xfrm>
                      <a:prstGeom prst="rect">
                        <a:avLst/>
                      </a:prstGeom>
                      <a:solidFill>
                        <a:srgbClr val="74F32D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bdĺžnik 3"/>
          <p:cNvSpPr/>
          <p:nvPr/>
        </p:nvSpPr>
        <p:spPr>
          <a:xfrm>
            <a:off x="323528" y="404664"/>
            <a:ext cx="21016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k-SK" sz="2400" dirty="0"/>
              <a:t>Riešenie  je</a:t>
            </a:r>
          </a:p>
        </p:txBody>
      </p:sp>
    </p:spTree>
    <p:extLst>
      <p:ext uri="{BB962C8B-B14F-4D97-AF65-F5344CB8AC3E}">
        <p14:creationId xmlns:p14="http://schemas.microsoft.com/office/powerpoint/2010/main" val="21233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9046" y="1287070"/>
            <a:ext cx="387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Korene</a:t>
            </a:r>
            <a:r>
              <a:rPr lang="en-US" sz="2000" dirty="0"/>
              <a:t> </a:t>
            </a:r>
            <a:r>
              <a:rPr lang="en-US" sz="2000" dirty="0" err="1"/>
              <a:t>charakteristickej</a:t>
            </a:r>
            <a:r>
              <a:rPr lang="en-US" sz="2000" dirty="0"/>
              <a:t> </a:t>
            </a:r>
            <a:r>
              <a:rPr lang="en-US" sz="2000" dirty="0" err="1"/>
              <a:t>rovnice</a:t>
            </a:r>
            <a:r>
              <a:rPr lang="en-US" sz="2000" dirty="0"/>
              <a:t>:</a:t>
            </a:r>
            <a:endParaRPr lang="sk-SK" sz="200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799807"/>
              </p:ext>
            </p:extLst>
          </p:nvPr>
        </p:nvGraphicFramePr>
        <p:xfrm>
          <a:off x="4355976" y="1336121"/>
          <a:ext cx="16414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7" name="Rovnica" r:id="rId3" imgW="1549080" imgH="368280" progId="Equation.3">
                  <p:embed/>
                </p:oleObj>
              </mc:Choice>
              <mc:Fallback>
                <p:oleObj name="Rovnica" r:id="rId3" imgW="15490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336121"/>
                        <a:ext cx="16414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6156176" y="1292937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sú</a:t>
            </a:r>
          </a:p>
        </p:txBody>
      </p:sp>
      <p:sp>
        <p:nvSpPr>
          <p:cNvPr id="5" name="Obdĺžnik 4"/>
          <p:cNvSpPr/>
          <p:nvPr/>
        </p:nvSpPr>
        <p:spPr>
          <a:xfrm>
            <a:off x="39410" y="2030320"/>
            <a:ext cx="39791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Fundamentálny systém riešení má tvar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229947"/>
              </p:ext>
            </p:extLst>
          </p:nvPr>
        </p:nvGraphicFramePr>
        <p:xfrm>
          <a:off x="4018578" y="3429000"/>
          <a:ext cx="2235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8" name="Rovnica" r:id="rId5" imgW="2234880" imgH="723600" progId="Equation.3">
                  <p:embed/>
                </p:oleObj>
              </mc:Choice>
              <mc:Fallback>
                <p:oleObj name="Rovnica" r:id="rId5" imgW="2234880" imgH="723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578" y="3429000"/>
                        <a:ext cx="2235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83301" y="165734"/>
            <a:ext cx="3978384" cy="369332"/>
          </a:xfrm>
          <a:prstGeom prst="rect">
            <a:avLst/>
          </a:prstGeom>
          <a:solidFill>
            <a:srgbClr val="74F32D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Prípad, že korene CHR sú komplexné: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962551"/>
              </p:ext>
            </p:extLst>
          </p:nvPr>
        </p:nvGraphicFramePr>
        <p:xfrm>
          <a:off x="4510162" y="75230"/>
          <a:ext cx="37592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9" name="Rovnica" r:id="rId7" imgW="3759120" imgH="774360" progId="Equation.3">
                  <p:embed/>
                </p:oleObj>
              </mc:Choice>
              <mc:Fallback>
                <p:oleObj name="Rovnica" r:id="rId7" imgW="375912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162" y="75230"/>
                        <a:ext cx="37592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762599"/>
              </p:ext>
            </p:extLst>
          </p:nvPr>
        </p:nvGraphicFramePr>
        <p:xfrm>
          <a:off x="7020272" y="1309436"/>
          <a:ext cx="14938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0" name="Rovnica" r:id="rId9" imgW="1054080" imgH="317160" progId="Equation.3">
                  <p:embed/>
                </p:oleObj>
              </mc:Choice>
              <mc:Fallback>
                <p:oleObj name="Rovnica" r:id="rId9" imgW="10540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309436"/>
                        <a:ext cx="149383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/>
          <p:cNvSpPr/>
          <p:nvPr/>
        </p:nvSpPr>
        <p:spPr>
          <a:xfrm>
            <a:off x="323528" y="3429000"/>
            <a:ext cx="2816065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k-SK" sz="2000" dirty="0"/>
              <a:t>Všeobecné riešenie  je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063126"/>
              </p:ext>
            </p:extLst>
          </p:nvPr>
        </p:nvGraphicFramePr>
        <p:xfrm>
          <a:off x="4397796" y="2008859"/>
          <a:ext cx="3327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1" name="Rovnica" r:id="rId11" imgW="3327120" imgH="799920" progId="Equation.3">
                  <p:embed/>
                </p:oleObj>
              </mc:Choice>
              <mc:Fallback>
                <p:oleObj name="Rovnica" r:id="rId11" imgW="3327120" imgH="799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796" y="2008859"/>
                        <a:ext cx="3327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576335"/>
              </p:ext>
            </p:extLst>
          </p:nvPr>
        </p:nvGraphicFramePr>
        <p:xfrm>
          <a:off x="3707904" y="4587970"/>
          <a:ext cx="521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2" name="Rovnica" r:id="rId13" imgW="5219640" imgH="977760" progId="Equation.3">
                  <p:embed/>
                </p:oleObj>
              </mc:Choice>
              <mc:Fallback>
                <p:oleObj name="Rovnica" r:id="rId13" imgW="5219640" imgH="977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587970"/>
                        <a:ext cx="5219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bdĺžnik 12"/>
          <p:cNvSpPr/>
          <p:nvPr/>
        </p:nvSpPr>
        <p:spPr>
          <a:xfrm>
            <a:off x="138211" y="4577706"/>
            <a:ext cx="3867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Derivácia </a:t>
            </a:r>
            <a:r>
              <a:rPr lang="sk-SK" sz="2000" dirty="0"/>
              <a:t>všeobecného</a:t>
            </a:r>
            <a:r>
              <a:rPr lang="sk-SK" dirty="0"/>
              <a:t> riešenia je: 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251520" y="6080541"/>
            <a:ext cx="360040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Ideme</a:t>
            </a:r>
            <a:r>
              <a:rPr lang="en-US" sz="2000" dirty="0"/>
              <a:t> n</a:t>
            </a:r>
            <a:r>
              <a:rPr lang="sk-SK" sz="2000" dirty="0" err="1"/>
              <a:t>ájsť</a:t>
            </a:r>
            <a:r>
              <a:rPr lang="sk-SK" sz="2000" dirty="0"/>
              <a:t> konkrétne hodnoty </a:t>
            </a:r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04737"/>
              </p:ext>
            </p:extLst>
          </p:nvPr>
        </p:nvGraphicFramePr>
        <p:xfrm>
          <a:off x="4355976" y="6138203"/>
          <a:ext cx="786354" cy="28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3" name="Rovnica" r:id="rId15" imgW="685800" imgH="355320" progId="Equation.3">
                  <p:embed/>
                </p:oleObj>
              </mc:Choice>
              <mc:Fallback>
                <p:oleObj name="Rovnica" r:id="rId15" imgW="6858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6138203"/>
                        <a:ext cx="786354" cy="288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lokTextu 15"/>
          <p:cNvSpPr txBox="1"/>
          <p:nvPr/>
        </p:nvSpPr>
        <p:spPr>
          <a:xfrm>
            <a:off x="5457516" y="6106829"/>
            <a:ext cx="93610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vieme </a:t>
            </a:r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00681"/>
              </p:ext>
            </p:extLst>
          </p:nvPr>
        </p:nvGraphicFramePr>
        <p:xfrm>
          <a:off x="6804248" y="6110038"/>
          <a:ext cx="19224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4" name="Rovnica" r:id="rId17" imgW="2006280" imgH="304560" progId="Equation.3">
                  <p:embed/>
                </p:oleObj>
              </mc:Choice>
              <mc:Fallback>
                <p:oleObj name="Rovnica" r:id="rId17" imgW="2006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6110038"/>
                        <a:ext cx="19224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42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82563" y="126876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Dosadíme podmienku 0  do  všeobecného riešenia: 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503000"/>
              </p:ext>
            </p:extLst>
          </p:nvPr>
        </p:nvGraphicFramePr>
        <p:xfrm>
          <a:off x="5483224" y="1844824"/>
          <a:ext cx="1828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0" name="Rovnica" r:id="rId3" imgW="1828800" imgH="622080" progId="Equation.3">
                  <p:embed/>
                </p:oleObj>
              </mc:Choice>
              <mc:Fallback>
                <p:oleObj name="Rovnica" r:id="rId3" imgW="1828800" imgH="622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4" y="1844824"/>
                        <a:ext cx="1828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090154"/>
              </p:ext>
            </p:extLst>
          </p:nvPr>
        </p:nvGraphicFramePr>
        <p:xfrm>
          <a:off x="5572053" y="4221088"/>
          <a:ext cx="2413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1" name="Rovnica" r:id="rId5" imgW="2412720" imgH="672840" progId="Equation.3">
                  <p:embed/>
                </p:oleObj>
              </mc:Choice>
              <mc:Fallback>
                <p:oleObj name="Rovnica" r:id="rId5" imgW="2412720" imgH="672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053" y="4221088"/>
                        <a:ext cx="2413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46770" y="260648"/>
            <a:ext cx="331236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Ideme</a:t>
            </a:r>
            <a:r>
              <a:rPr lang="en-US" dirty="0"/>
              <a:t> n</a:t>
            </a:r>
            <a:r>
              <a:rPr lang="sk-SK" dirty="0" err="1"/>
              <a:t>ájsť</a:t>
            </a:r>
            <a:r>
              <a:rPr lang="sk-SK" dirty="0"/>
              <a:t> konkrétne hodnoty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27467"/>
              </p:ext>
            </p:extLst>
          </p:nvPr>
        </p:nvGraphicFramePr>
        <p:xfrm>
          <a:off x="3532628" y="301284"/>
          <a:ext cx="786354" cy="28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2" name="Rovnica" r:id="rId7" imgW="685800" imgH="355320" progId="Equation.3">
                  <p:embed/>
                </p:oleObj>
              </mc:Choice>
              <mc:Fallback>
                <p:oleObj name="Rovnica" r:id="rId7" imgW="6858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628" y="301284"/>
                        <a:ext cx="786354" cy="288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4467250" y="286936"/>
            <a:ext cx="93610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vieme </a:t>
            </a:r>
          </a:p>
        </p:txBody>
      </p:sp>
      <p:sp>
        <p:nvSpPr>
          <p:cNvPr id="8" name="Obdĺžnik 7"/>
          <p:cNvSpPr/>
          <p:nvPr/>
        </p:nvSpPr>
        <p:spPr>
          <a:xfrm>
            <a:off x="5691386" y="286936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y(0)=3 a y′(0)=−2.</a:t>
            </a:r>
          </a:p>
        </p:txBody>
      </p:sp>
      <p:sp>
        <p:nvSpPr>
          <p:cNvPr id="9" name="Obdĺžnik 8"/>
          <p:cNvSpPr/>
          <p:nvPr/>
        </p:nvSpPr>
        <p:spPr>
          <a:xfrm>
            <a:off x="0" y="3068960"/>
            <a:ext cx="5964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Dosadíme podmienku  0  do  derivácie všeobecného riešenia: </a:t>
            </a:r>
          </a:p>
        </p:txBody>
      </p:sp>
      <p:sp>
        <p:nvSpPr>
          <p:cNvPr id="10" name="Obdĺžnik 9"/>
          <p:cNvSpPr/>
          <p:nvPr/>
        </p:nvSpPr>
        <p:spPr>
          <a:xfrm>
            <a:off x="354765" y="5229200"/>
            <a:ext cx="14463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k-SK" dirty="0"/>
              <a:t>Riešenie  je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131963"/>
              </p:ext>
            </p:extLst>
          </p:nvPr>
        </p:nvGraphicFramePr>
        <p:xfrm>
          <a:off x="5511155" y="1301815"/>
          <a:ext cx="223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3" name="Rovnica" r:id="rId9" imgW="2234880" imgH="368280" progId="Equation.3">
                  <p:embed/>
                </p:oleObj>
              </mc:Choice>
              <mc:Fallback>
                <p:oleObj name="Rovnica" r:id="rId9" imgW="223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155" y="1301815"/>
                        <a:ext cx="223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537523"/>
              </p:ext>
            </p:extLst>
          </p:nvPr>
        </p:nvGraphicFramePr>
        <p:xfrm>
          <a:off x="4935302" y="3573016"/>
          <a:ext cx="3937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4" name="Rovnica" r:id="rId11" imgW="3936960" imgH="368280" progId="Equation.3">
                  <p:embed/>
                </p:oleObj>
              </mc:Choice>
              <mc:Fallback>
                <p:oleObj name="Rovnica" r:id="rId11" imgW="3936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302" y="3573016"/>
                        <a:ext cx="3937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66631"/>
              </p:ext>
            </p:extLst>
          </p:nvPr>
        </p:nvGraphicFramePr>
        <p:xfrm>
          <a:off x="2411760" y="5243212"/>
          <a:ext cx="190476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5" name="Rovnica" r:id="rId13" imgW="1904760" imgH="355320" progId="Equation.3">
                  <p:embed/>
                </p:oleObj>
              </mc:Choice>
              <mc:Fallback>
                <p:oleObj name="Rovnica" r:id="rId13" imgW="19047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243212"/>
                        <a:ext cx="1904760" cy="355320"/>
                      </a:xfrm>
                      <a:prstGeom prst="rect">
                        <a:avLst/>
                      </a:prstGeom>
                      <a:solidFill>
                        <a:srgbClr val="74F32D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1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1241</Words>
  <Application>Microsoft Office PowerPoint</Application>
  <PresentationFormat>Prezentácia na obrazovke (4:3)</PresentationFormat>
  <Paragraphs>129</Paragraphs>
  <Slides>26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26</vt:i4>
      </vt:variant>
    </vt:vector>
  </HeadingPairs>
  <TitlesOfParts>
    <vt:vector size="29" baseType="lpstr">
      <vt:lpstr>Motív Office</vt:lpstr>
      <vt:lpstr>Microsoft Equation 3.0</vt:lpstr>
      <vt:lpstr>Rovnica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kybernetiky</dc:title>
  <dc:creator>Ján Murgaš</dc:creator>
  <cp:lastModifiedBy>Ján Murgaš</cp:lastModifiedBy>
  <cp:revision>197</cp:revision>
  <cp:lastPrinted>2018-09-01T14:12:13Z</cp:lastPrinted>
  <dcterms:created xsi:type="dcterms:W3CDTF">2016-01-01T17:56:52Z</dcterms:created>
  <dcterms:modified xsi:type="dcterms:W3CDTF">2019-02-25T18:09:02Z</dcterms:modified>
</cp:coreProperties>
</file>