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0" r:id="rId2"/>
    <p:sldId id="310" r:id="rId3"/>
    <p:sldId id="311" r:id="rId4"/>
    <p:sldId id="312" r:id="rId5"/>
    <p:sldId id="301" r:id="rId6"/>
    <p:sldId id="303" r:id="rId7"/>
    <p:sldId id="305" r:id="rId8"/>
    <p:sldId id="306" r:id="rId9"/>
    <p:sldId id="307" r:id="rId10"/>
    <p:sldId id="308" r:id="rId11"/>
    <p:sldId id="309" r:id="rId12"/>
    <p:sldId id="302" r:id="rId13"/>
    <p:sldId id="293" r:id="rId14"/>
    <p:sldId id="291" r:id="rId15"/>
    <p:sldId id="278" r:id="rId16"/>
    <p:sldId id="289" r:id="rId17"/>
    <p:sldId id="279" r:id="rId18"/>
    <p:sldId id="280" r:id="rId19"/>
    <p:sldId id="294" r:id="rId20"/>
    <p:sldId id="281" r:id="rId21"/>
    <p:sldId id="282" r:id="rId22"/>
    <p:sldId id="295" r:id="rId23"/>
    <p:sldId id="296" r:id="rId24"/>
    <p:sldId id="297" r:id="rId25"/>
    <p:sldId id="299" r:id="rId26"/>
    <p:sldId id="300" r:id="rId27"/>
    <p:sldId id="285" r:id="rId28"/>
    <p:sldId id="286" r:id="rId29"/>
    <p:sldId id="272" r:id="rId30"/>
    <p:sldId id="283" r:id="rId31"/>
    <p:sldId id="269" r:id="rId32"/>
    <p:sldId id="288" r:id="rId33"/>
    <p:sldId id="276" r:id="rId34"/>
    <p:sldId id="275" r:id="rId35"/>
    <p:sldId id="268" r:id="rId3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23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52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16.wmf"/><Relationship Id="rId10" Type="http://schemas.openxmlformats.org/officeDocument/2006/relationships/image" Target="../media/image26.wmf"/><Relationship Id="rId4" Type="http://schemas.openxmlformats.org/officeDocument/2006/relationships/image" Target="../media/image21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183AF-5475-4031-A754-87635E2359C9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3FF0C-3AD2-4C0F-86AD-16C8A86FB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664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FF0C-3AD2-4C0F-86AD-16C8A86FBC29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44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707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652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82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73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747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54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0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987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33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849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D84B-B606-498F-BDB9-1BB691D2561D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561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7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21" Type="http://schemas.openxmlformats.org/officeDocument/2006/relationships/image" Target="../media/image24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8.bin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22.wmf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27.wmf"/><Relationship Id="rId10" Type="http://schemas.openxmlformats.org/officeDocument/2006/relationships/image" Target="../media/image21.wmf"/><Relationship Id="rId19" Type="http://schemas.openxmlformats.org/officeDocument/2006/relationships/image" Target="../media/image23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9.bin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6.bin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9.emf"/><Relationship Id="rId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Relationship Id="rId9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image" Target="../media/image49.emf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48.wmf"/><Relationship Id="rId10" Type="http://schemas.openxmlformats.org/officeDocument/2006/relationships/image" Target="../media/image46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50.bin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4.wmf"/><Relationship Id="rId9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3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3.wmf"/><Relationship Id="rId5" Type="http://schemas.openxmlformats.org/officeDocument/2006/relationships/image" Target="../media/image54.emf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52.wmf"/><Relationship Id="rId9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61.emf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8.wmf"/><Relationship Id="rId3" Type="http://schemas.openxmlformats.org/officeDocument/2006/relationships/oleObject" Target="../embeddings/oleObject65.bin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7.wmf"/><Relationship Id="rId5" Type="http://schemas.openxmlformats.org/officeDocument/2006/relationships/image" Target="../media/image69.emf"/><Relationship Id="rId10" Type="http://schemas.openxmlformats.org/officeDocument/2006/relationships/oleObject" Target="../embeddings/oleObject68.bin"/><Relationship Id="rId4" Type="http://schemas.openxmlformats.org/officeDocument/2006/relationships/image" Target="../media/image64.wmf"/><Relationship Id="rId9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74.emf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74.emf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oleObject" Target="../embeddings/oleObject83.bin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6.wmf"/><Relationship Id="rId9" Type="http://schemas.openxmlformats.org/officeDocument/2006/relationships/image" Target="../media/image8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3.bin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00.wmf"/><Relationship Id="rId5" Type="http://schemas.openxmlformats.org/officeDocument/2006/relationships/image" Target="../media/image101.png"/><Relationship Id="rId10" Type="http://schemas.openxmlformats.org/officeDocument/2006/relationships/oleObject" Target="../embeddings/oleObject96.bin"/><Relationship Id="rId4" Type="http://schemas.openxmlformats.org/officeDocument/2006/relationships/image" Target="../media/image97.wmf"/><Relationship Id="rId9" Type="http://schemas.openxmlformats.org/officeDocument/2006/relationships/image" Target="../media/image9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0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4.bin"/><Relationship Id="rId7" Type="http://schemas.openxmlformats.org/officeDocument/2006/relationships/image" Target="../media/image1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1.wmf"/><Relationship Id="rId11" Type="http://schemas.openxmlformats.org/officeDocument/2006/relationships/image" Target="../media/image113.wmf"/><Relationship Id="rId5" Type="http://schemas.openxmlformats.org/officeDocument/2006/relationships/oleObject" Target="../embeddings/oleObject105.bin"/><Relationship Id="rId10" Type="http://schemas.openxmlformats.org/officeDocument/2006/relationships/oleObject" Target="../embeddings/oleObject107.bin"/><Relationship Id="rId4" Type="http://schemas.openxmlformats.org/officeDocument/2006/relationships/image" Target="../media/image110.wmf"/><Relationship Id="rId9" Type="http://schemas.openxmlformats.org/officeDocument/2006/relationships/image" Target="../media/image11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15.wmf"/><Relationship Id="rId9" Type="http://schemas.openxmlformats.org/officeDocument/2006/relationships/image" Target="../media/image11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cid:6079530E-AD25-40DA-B2AA-AB96FF801A99@kasr.elf.stuba.sk" TargetMode="External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99592" y="40466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Modelovanie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procesov</a:t>
            </a:r>
            <a:endParaRPr lang="sk-S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="" xmlns:a16="http://schemas.microsoft.com/office/drawing/2014/main" id="{FD4C4E08-4763-4E4A-BD7F-E9ECBD41CA15}"/>
              </a:ext>
            </a:extLst>
          </p:cNvPr>
          <p:cNvGrpSpPr/>
          <p:nvPr/>
        </p:nvGrpSpPr>
        <p:grpSpPr>
          <a:xfrm>
            <a:off x="210589" y="685800"/>
            <a:ext cx="6269623" cy="1395413"/>
            <a:chOff x="210589" y="685800"/>
            <a:chExt cx="6269623" cy="1395413"/>
          </a:xfrm>
        </p:grpSpPr>
        <p:cxnSp>
          <p:nvCxnSpPr>
            <p:cNvPr id="3" name="Rovná spojovacia šípka 2">
              <a:extLst>
                <a:ext uri="{FF2B5EF4-FFF2-40B4-BE49-F238E27FC236}">
                  <a16:creationId xmlns="" xmlns:a16="http://schemas.microsoft.com/office/drawing/2014/main" id="{9DB7D4D1-4F48-49E5-9525-5720E755E8F4}"/>
                </a:ext>
              </a:extLst>
            </p:cNvPr>
            <p:cNvCxnSpPr/>
            <p:nvPr/>
          </p:nvCxnSpPr>
          <p:spPr>
            <a:xfrm>
              <a:off x="2807513" y="872716"/>
              <a:ext cx="276923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Objekt 3">
              <a:extLst>
                <a:ext uri="{FF2B5EF4-FFF2-40B4-BE49-F238E27FC236}">
                  <a16:creationId xmlns="" xmlns:a16="http://schemas.microsoft.com/office/drawing/2014/main" id="{CDA409D3-3184-4B01-A5CB-3D3E09E863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5473239"/>
                </p:ext>
              </p:extLst>
            </p:nvPr>
          </p:nvGraphicFramePr>
          <p:xfrm>
            <a:off x="3182938" y="1768475"/>
            <a:ext cx="5842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4" name="Rovnica" r:id="rId3" imgW="583920" imgH="317160" progId="Equation.3">
                    <p:embed/>
                  </p:oleObj>
                </mc:Choice>
                <mc:Fallback>
                  <p:oleObj name="Rovnica" r:id="rId3" imgW="583920" imgH="317160" progId="Equation.3">
                    <p:embed/>
                    <p:pic>
                      <p:nvPicPr>
                        <p:cNvPr id="4" name="Objek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938" y="1768475"/>
                          <a:ext cx="58420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kt 4">
              <a:extLst>
                <a:ext uri="{FF2B5EF4-FFF2-40B4-BE49-F238E27FC236}">
                  <a16:creationId xmlns="" xmlns:a16="http://schemas.microsoft.com/office/drawing/2014/main" id="{CD3187EA-560B-42EE-A987-31BD6AA6D4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146461"/>
                </p:ext>
              </p:extLst>
            </p:nvPr>
          </p:nvGraphicFramePr>
          <p:xfrm>
            <a:off x="3124200" y="1250950"/>
            <a:ext cx="5969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5" name="Rovnica" r:id="rId5" imgW="596880" imgH="304560" progId="Equation.3">
                    <p:embed/>
                  </p:oleObj>
                </mc:Choice>
                <mc:Fallback>
                  <p:oleObj name="Rovnica" r:id="rId5" imgW="596880" imgH="304560" progId="Equation.3">
                    <p:embed/>
                    <p:pic>
                      <p:nvPicPr>
                        <p:cNvPr id="5" name="Objek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1250950"/>
                          <a:ext cx="5969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Rovná spojovacia šípka 5">
              <a:extLst>
                <a:ext uri="{FF2B5EF4-FFF2-40B4-BE49-F238E27FC236}">
                  <a16:creationId xmlns="" xmlns:a16="http://schemas.microsoft.com/office/drawing/2014/main" id="{829236D8-2865-4100-B26C-B4B13480A40E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3714441" y="843508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ovná spojovacia šípka 6">
              <a:extLst>
                <a:ext uri="{FF2B5EF4-FFF2-40B4-BE49-F238E27FC236}">
                  <a16:creationId xmlns="" xmlns:a16="http://schemas.microsoft.com/office/drawing/2014/main" id="{FFBA5F8F-EBA7-4D83-A7EB-15077AFDDD0B}"/>
                </a:ext>
              </a:extLst>
            </p:cNvPr>
            <p:cNvCxnSpPr/>
            <p:nvPr/>
          </p:nvCxnSpPr>
          <p:spPr>
            <a:xfrm flipH="1">
              <a:off x="3697516" y="1411147"/>
              <a:ext cx="3736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ál 7">
              <a:extLst>
                <a:ext uri="{FF2B5EF4-FFF2-40B4-BE49-F238E27FC236}">
                  <a16:creationId xmlns="" xmlns:a16="http://schemas.microsoft.com/office/drawing/2014/main" id="{E6E0FBE7-7E3E-4837-9EF5-69779924864F}"/>
                </a:ext>
              </a:extLst>
            </p:cNvPr>
            <p:cNvSpPr/>
            <p:nvPr/>
          </p:nvSpPr>
          <p:spPr>
            <a:xfrm>
              <a:off x="985276" y="747418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9" name="Rovná spojovacia šípka 8">
              <a:extLst>
                <a:ext uri="{FF2B5EF4-FFF2-40B4-BE49-F238E27FC236}">
                  <a16:creationId xmlns="" xmlns:a16="http://schemas.microsoft.com/office/drawing/2014/main" id="{8C607699-7AD1-4DD5-B4E0-1041534AFDFF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1201300" y="855430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ovná spojovacia šípka 9">
              <a:extLst>
                <a:ext uri="{FF2B5EF4-FFF2-40B4-BE49-F238E27FC236}">
                  <a16:creationId xmlns="" xmlns:a16="http://schemas.microsoft.com/office/drawing/2014/main" id="{28392549-919B-4A35-A517-9B47301DFFC3}"/>
                </a:ext>
              </a:extLst>
            </p:cNvPr>
            <p:cNvCxnSpPr/>
            <p:nvPr/>
          </p:nvCxnSpPr>
          <p:spPr>
            <a:xfrm flipV="1">
              <a:off x="2698723" y="955504"/>
              <a:ext cx="0" cy="464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ovná spojnica 10">
              <a:extLst>
                <a:ext uri="{FF2B5EF4-FFF2-40B4-BE49-F238E27FC236}">
                  <a16:creationId xmlns="" xmlns:a16="http://schemas.microsoft.com/office/drawing/2014/main" id="{0816076A-A9A9-41C4-8B84-6C48DA537013}"/>
                </a:ext>
              </a:extLst>
            </p:cNvPr>
            <p:cNvCxnSpPr/>
            <p:nvPr/>
          </p:nvCxnSpPr>
          <p:spPr>
            <a:xfrm>
              <a:off x="2726711" y="1420003"/>
              <a:ext cx="456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>
              <a:extLst>
                <a:ext uri="{FF2B5EF4-FFF2-40B4-BE49-F238E27FC236}">
                  <a16:creationId xmlns="" xmlns:a16="http://schemas.microsoft.com/office/drawing/2014/main" id="{CF75A6A8-40AC-4E4C-A3B7-D757F4E0DD29}"/>
                </a:ext>
              </a:extLst>
            </p:cNvPr>
            <p:cNvCxnSpPr/>
            <p:nvPr/>
          </p:nvCxnSpPr>
          <p:spPr>
            <a:xfrm flipV="1">
              <a:off x="4071212" y="855430"/>
              <a:ext cx="0" cy="564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lokTextu 12">
              <a:extLst>
                <a:ext uri="{FF2B5EF4-FFF2-40B4-BE49-F238E27FC236}">
                  <a16:creationId xmlns="" xmlns:a16="http://schemas.microsoft.com/office/drawing/2014/main" id="{80B3A13E-D0B2-4B69-A6AB-8399B160639F}"/>
                </a:ext>
              </a:extLst>
            </p:cNvPr>
            <p:cNvSpPr txBox="1"/>
            <p:nvPr/>
          </p:nvSpPr>
          <p:spPr>
            <a:xfrm>
              <a:off x="210589" y="74741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U(s)</a:t>
              </a:r>
            </a:p>
          </p:txBody>
        </p:sp>
        <p:sp>
          <p:nvSpPr>
            <p:cNvPr id="14" name="BlokTextu 13">
              <a:extLst>
                <a:ext uri="{FF2B5EF4-FFF2-40B4-BE49-F238E27FC236}">
                  <a16:creationId xmlns="" xmlns:a16="http://schemas.microsoft.com/office/drawing/2014/main" id="{8C279C4B-F135-4478-AC9A-8167EB0DACAE}"/>
                </a:ext>
              </a:extLst>
            </p:cNvPr>
            <p:cNvSpPr txBox="1"/>
            <p:nvPr/>
          </p:nvSpPr>
          <p:spPr>
            <a:xfrm>
              <a:off x="5832140" y="68805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Y(s)</a:t>
              </a:r>
            </a:p>
          </p:txBody>
        </p:sp>
        <p:graphicFrame>
          <p:nvGraphicFramePr>
            <p:cNvPr id="15" name="Objekt 14">
              <a:extLst>
                <a:ext uri="{FF2B5EF4-FFF2-40B4-BE49-F238E27FC236}">
                  <a16:creationId xmlns="" xmlns:a16="http://schemas.microsoft.com/office/drawing/2014/main" id="{AFAFD10C-B8C0-43E1-A42E-FBBC7264C8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0420665"/>
                </p:ext>
              </p:extLst>
            </p:nvPr>
          </p:nvGraphicFramePr>
          <p:xfrm>
            <a:off x="3130241" y="692696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6" name="Rovnica" r:id="rId7" imgW="583920" imgH="304560" progId="Equation.3">
                    <p:embed/>
                  </p:oleObj>
                </mc:Choice>
                <mc:Fallback>
                  <p:oleObj name="Rovnica" r:id="rId7" imgW="583920" imgH="304560" progId="Equation.3">
                    <p:embed/>
                    <p:pic>
                      <p:nvPicPr>
                        <p:cNvPr id="15" name="Objek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241" y="692696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kt 15">
              <a:extLst>
                <a:ext uri="{FF2B5EF4-FFF2-40B4-BE49-F238E27FC236}">
                  <a16:creationId xmlns="" xmlns:a16="http://schemas.microsoft.com/office/drawing/2014/main" id="{D2CEF4DE-C1E3-4BA0-8379-A121AB434C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9118060"/>
                </p:ext>
              </p:extLst>
            </p:nvPr>
          </p:nvGraphicFramePr>
          <p:xfrm>
            <a:off x="4427538" y="685800"/>
            <a:ext cx="5842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7" name="Rovnica" r:id="rId9" imgW="583920" imgH="317160" progId="Equation.3">
                    <p:embed/>
                  </p:oleObj>
                </mc:Choice>
                <mc:Fallback>
                  <p:oleObj name="Rovnica" r:id="rId9" imgW="583920" imgH="317160" progId="Equation.3">
                    <p:embed/>
                    <p:pic>
                      <p:nvPicPr>
                        <p:cNvPr id="16" name="Objek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538" y="685800"/>
                          <a:ext cx="584200" cy="3143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kt 16">
              <a:extLst>
                <a:ext uri="{FF2B5EF4-FFF2-40B4-BE49-F238E27FC236}">
                  <a16:creationId xmlns="" xmlns:a16="http://schemas.microsoft.com/office/drawing/2014/main" id="{1198D4AF-DA2E-4A42-831D-E2116D752F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4300471"/>
                </p:ext>
              </p:extLst>
            </p:nvPr>
          </p:nvGraphicFramePr>
          <p:xfrm>
            <a:off x="1568265" y="692696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8" name="Rovnica" r:id="rId11" imgW="583920" imgH="304560" progId="Equation.3">
                    <p:embed/>
                  </p:oleObj>
                </mc:Choice>
                <mc:Fallback>
                  <p:oleObj name="Rovnica" r:id="rId11" imgW="583920" imgH="304560" progId="Equation.3">
                    <p:embed/>
                    <p:pic>
                      <p:nvPicPr>
                        <p:cNvPr id="17" name="Objek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265" y="692696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Ovál 17">
              <a:extLst>
                <a:ext uri="{FF2B5EF4-FFF2-40B4-BE49-F238E27FC236}">
                  <a16:creationId xmlns="" xmlns:a16="http://schemas.microsoft.com/office/drawing/2014/main" id="{5D6A26E2-EEF9-4377-A731-D528984F72DC}"/>
                </a:ext>
              </a:extLst>
            </p:cNvPr>
            <p:cNvSpPr/>
            <p:nvPr/>
          </p:nvSpPr>
          <p:spPr>
            <a:xfrm>
              <a:off x="2591489" y="764704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9" name="Rovná spojovacia šípka 18">
              <a:extLst>
                <a:ext uri="{FF2B5EF4-FFF2-40B4-BE49-F238E27FC236}">
                  <a16:creationId xmlns="" xmlns:a16="http://schemas.microsoft.com/office/drawing/2014/main" id="{74147A8F-9970-43E3-A050-368ADA35A1D1}"/>
                </a:ext>
              </a:extLst>
            </p:cNvPr>
            <p:cNvCxnSpPr/>
            <p:nvPr/>
          </p:nvCxnSpPr>
          <p:spPr>
            <a:xfrm flipV="1">
              <a:off x="2159441" y="863368"/>
              <a:ext cx="432048" cy="11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ovacia šípka 19">
              <a:extLst>
                <a:ext uri="{FF2B5EF4-FFF2-40B4-BE49-F238E27FC236}">
                  <a16:creationId xmlns="" xmlns:a16="http://schemas.microsoft.com/office/drawing/2014/main" id="{C7FCF52B-46EB-4760-994A-41415CE89719}"/>
                </a:ext>
              </a:extLst>
            </p:cNvPr>
            <p:cNvCxnSpPr/>
            <p:nvPr/>
          </p:nvCxnSpPr>
          <p:spPr>
            <a:xfrm>
              <a:off x="5004048" y="832643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ovacia šípka 20">
              <a:extLst>
                <a:ext uri="{FF2B5EF4-FFF2-40B4-BE49-F238E27FC236}">
                  <a16:creationId xmlns="" xmlns:a16="http://schemas.microsoft.com/office/drawing/2014/main" id="{319F395E-82E7-48C5-9A7C-B2F2106B8565}"/>
                </a:ext>
              </a:extLst>
            </p:cNvPr>
            <p:cNvCxnSpPr>
              <a:endCxn id="4" idx="3"/>
            </p:cNvCxnSpPr>
            <p:nvPr/>
          </p:nvCxnSpPr>
          <p:spPr>
            <a:xfrm flipH="1">
              <a:off x="3767854" y="1916832"/>
              <a:ext cx="1524226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ovná spojnica 21">
              <a:extLst>
                <a:ext uri="{FF2B5EF4-FFF2-40B4-BE49-F238E27FC236}">
                  <a16:creationId xmlns="" xmlns:a16="http://schemas.microsoft.com/office/drawing/2014/main" id="{CCF812EF-EAD7-4C1A-BEF1-C5DD79A55DB8}"/>
                </a:ext>
              </a:extLst>
            </p:cNvPr>
            <p:cNvCxnSpPr/>
            <p:nvPr/>
          </p:nvCxnSpPr>
          <p:spPr>
            <a:xfrm flipV="1">
              <a:off x="5292080" y="843508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ovná spojovacia šípka 22">
              <a:extLst>
                <a:ext uri="{FF2B5EF4-FFF2-40B4-BE49-F238E27FC236}">
                  <a16:creationId xmlns="" xmlns:a16="http://schemas.microsoft.com/office/drawing/2014/main" id="{87B6FE1A-7C8B-491A-8C47-568FACF6ED48}"/>
                </a:ext>
              </a:extLst>
            </p:cNvPr>
            <p:cNvCxnSpPr/>
            <p:nvPr/>
          </p:nvCxnSpPr>
          <p:spPr>
            <a:xfrm flipV="1">
              <a:off x="1093288" y="980728"/>
              <a:ext cx="0" cy="9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ovná spojnica 23">
              <a:extLst>
                <a:ext uri="{FF2B5EF4-FFF2-40B4-BE49-F238E27FC236}">
                  <a16:creationId xmlns="" xmlns:a16="http://schemas.microsoft.com/office/drawing/2014/main" id="{7D8881F8-E2C0-45F5-ACEC-D8E6BC4D08A8}"/>
                </a:ext>
              </a:extLst>
            </p:cNvPr>
            <p:cNvCxnSpPr/>
            <p:nvPr/>
          </p:nvCxnSpPr>
          <p:spPr>
            <a:xfrm>
              <a:off x="1093288" y="1916832"/>
              <a:ext cx="2108139" cy="6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ovná spojovacia šípka 24">
              <a:extLst>
                <a:ext uri="{FF2B5EF4-FFF2-40B4-BE49-F238E27FC236}">
                  <a16:creationId xmlns="" xmlns:a16="http://schemas.microsoft.com/office/drawing/2014/main" id="{1E51C924-D097-4EB5-AEC5-CDDB8BB901CB}"/>
                </a:ext>
              </a:extLst>
            </p:cNvPr>
            <p:cNvCxnSpPr/>
            <p:nvPr/>
          </p:nvCxnSpPr>
          <p:spPr>
            <a:xfrm>
              <a:off x="612188" y="863368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lokTextu 25">
              <a:extLst>
                <a:ext uri="{FF2B5EF4-FFF2-40B4-BE49-F238E27FC236}">
                  <a16:creationId xmlns="" xmlns:a16="http://schemas.microsoft.com/office/drawing/2014/main" id="{B21F50E6-4292-4561-AAC8-70CCE9CD71FF}"/>
                </a:ext>
              </a:extLst>
            </p:cNvPr>
            <p:cNvSpPr txBox="1"/>
            <p:nvPr/>
          </p:nvSpPr>
          <p:spPr>
            <a:xfrm>
              <a:off x="1093288" y="79606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  <p:sp>
          <p:nvSpPr>
            <p:cNvPr id="27" name="BlokTextu 26">
              <a:extLst>
                <a:ext uri="{FF2B5EF4-FFF2-40B4-BE49-F238E27FC236}">
                  <a16:creationId xmlns="" xmlns:a16="http://schemas.microsoft.com/office/drawing/2014/main" id="{7C7CD4BE-2B9C-4ED7-9F38-3FACF0F45818}"/>
                </a:ext>
              </a:extLst>
            </p:cNvPr>
            <p:cNvSpPr txBox="1"/>
            <p:nvPr/>
          </p:nvSpPr>
          <p:spPr>
            <a:xfrm>
              <a:off x="2739158" y="76510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</p:grpSp>
      <p:sp>
        <p:nvSpPr>
          <p:cNvPr id="28" name="BlokTextu 27">
            <a:extLst>
              <a:ext uri="{FF2B5EF4-FFF2-40B4-BE49-F238E27FC236}">
                <a16:creationId xmlns="" xmlns:a16="http://schemas.microsoft.com/office/drawing/2014/main" id="{B1255287-C987-4400-97ED-E038EB4C2A03}"/>
              </a:ext>
            </a:extLst>
          </p:cNvPr>
          <p:cNvSpPr txBox="1"/>
          <p:nvPr/>
        </p:nvSpPr>
        <p:spPr>
          <a:xfrm>
            <a:off x="3767854" y="476672"/>
            <a:ext cx="58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Y1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="" xmlns:a16="http://schemas.microsoft.com/office/drawing/2014/main" id="{E781D95A-5644-4345-B4AA-759027C245DC}"/>
              </a:ext>
            </a:extLst>
          </p:cNvPr>
          <p:cNvSpPr txBox="1"/>
          <p:nvPr/>
        </p:nvSpPr>
        <p:spPr>
          <a:xfrm>
            <a:off x="2219391" y="508226"/>
            <a:ext cx="58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U1</a:t>
            </a:r>
          </a:p>
        </p:txBody>
      </p:sp>
      <p:sp>
        <p:nvSpPr>
          <p:cNvPr id="30" name="BlokTextu 29">
            <a:extLst>
              <a:ext uri="{FF2B5EF4-FFF2-40B4-BE49-F238E27FC236}">
                <a16:creationId xmlns="" xmlns:a16="http://schemas.microsoft.com/office/drawing/2014/main" id="{89922A57-1C31-427E-933D-D8754651B092}"/>
              </a:ext>
            </a:extLst>
          </p:cNvPr>
          <p:cNvSpPr txBox="1"/>
          <p:nvPr/>
        </p:nvSpPr>
        <p:spPr>
          <a:xfrm>
            <a:off x="66615" y="262652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U(s)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="" xmlns:a16="http://schemas.microsoft.com/office/drawing/2014/main" id="{1A11EFCD-3F45-4E2C-BB43-E1F308C898BB}"/>
              </a:ext>
            </a:extLst>
          </p:cNvPr>
          <p:cNvGrpSpPr/>
          <p:nvPr/>
        </p:nvGrpSpPr>
        <p:grpSpPr>
          <a:xfrm>
            <a:off x="468214" y="2564904"/>
            <a:ext cx="5868024" cy="1395413"/>
            <a:chOff x="468214" y="2564904"/>
            <a:chExt cx="5868024" cy="1395413"/>
          </a:xfrm>
        </p:grpSpPr>
        <p:graphicFrame>
          <p:nvGraphicFramePr>
            <p:cNvPr id="32" name="Objekt 31">
              <a:extLst>
                <a:ext uri="{FF2B5EF4-FFF2-40B4-BE49-F238E27FC236}">
                  <a16:creationId xmlns="" xmlns:a16="http://schemas.microsoft.com/office/drawing/2014/main" id="{46BB05E3-3433-4430-B9DD-AE85AC6E55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3445577"/>
                </p:ext>
              </p:extLst>
            </p:nvPr>
          </p:nvGraphicFramePr>
          <p:xfrm>
            <a:off x="3038964" y="3647579"/>
            <a:ext cx="5842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9" name="Rovnica" r:id="rId13" imgW="583920" imgH="317160" progId="Equation.3">
                    <p:embed/>
                  </p:oleObj>
                </mc:Choice>
                <mc:Fallback>
                  <p:oleObj name="Rovnica" r:id="rId13" imgW="583920" imgH="317160" progId="Equation.3">
                    <p:embed/>
                    <p:pic>
                      <p:nvPicPr>
                        <p:cNvPr id="32" name="Objek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8964" y="3647579"/>
                          <a:ext cx="58420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Rovná spojovacia šípka 32">
              <a:extLst>
                <a:ext uri="{FF2B5EF4-FFF2-40B4-BE49-F238E27FC236}">
                  <a16:creationId xmlns="" xmlns:a16="http://schemas.microsoft.com/office/drawing/2014/main" id="{E67F170C-304D-4112-9661-D3E8A88856A5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>
            <a:xfrm>
              <a:off x="3570467" y="2722612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ál 33">
              <a:extLst>
                <a:ext uri="{FF2B5EF4-FFF2-40B4-BE49-F238E27FC236}">
                  <a16:creationId xmlns="" xmlns:a16="http://schemas.microsoft.com/office/drawing/2014/main" id="{3C64CD8E-8D11-4B65-8C9C-30380C18F9E1}"/>
                </a:ext>
              </a:extLst>
            </p:cNvPr>
            <p:cNvSpPr/>
            <p:nvPr/>
          </p:nvSpPr>
          <p:spPr>
            <a:xfrm>
              <a:off x="841302" y="262652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5" name="Rovná spojovacia šípka 34">
              <a:extLst>
                <a:ext uri="{FF2B5EF4-FFF2-40B4-BE49-F238E27FC236}">
                  <a16:creationId xmlns="" xmlns:a16="http://schemas.microsoft.com/office/drawing/2014/main" id="{1AA2DCB2-58B3-4316-8BCD-0C75021BDDFA}"/>
                </a:ext>
              </a:extLst>
            </p:cNvPr>
            <p:cNvCxnSpPr>
              <a:stCxn id="34" idx="6"/>
            </p:cNvCxnSpPr>
            <p:nvPr/>
          </p:nvCxnSpPr>
          <p:spPr>
            <a:xfrm>
              <a:off x="1057326" y="2734534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BlokTextu 35">
              <a:extLst>
                <a:ext uri="{FF2B5EF4-FFF2-40B4-BE49-F238E27FC236}">
                  <a16:creationId xmlns="" xmlns:a16="http://schemas.microsoft.com/office/drawing/2014/main" id="{9A3A7A0E-2A0F-45EF-877C-A323F4C34B49}"/>
                </a:ext>
              </a:extLst>
            </p:cNvPr>
            <p:cNvSpPr txBox="1"/>
            <p:nvPr/>
          </p:nvSpPr>
          <p:spPr>
            <a:xfrm>
              <a:off x="5688166" y="256715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Y(s)</a:t>
              </a:r>
            </a:p>
          </p:txBody>
        </p:sp>
        <p:graphicFrame>
          <p:nvGraphicFramePr>
            <p:cNvPr id="37" name="Objekt 36">
              <a:extLst>
                <a:ext uri="{FF2B5EF4-FFF2-40B4-BE49-F238E27FC236}">
                  <a16:creationId xmlns="" xmlns:a16="http://schemas.microsoft.com/office/drawing/2014/main" id="{AA31B627-CC35-449F-BA05-D1F54C3EEB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5295443"/>
                </p:ext>
              </p:extLst>
            </p:nvPr>
          </p:nvGraphicFramePr>
          <p:xfrm>
            <a:off x="2922588" y="2571750"/>
            <a:ext cx="711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0" name="Rovnica" r:id="rId14" imgW="711000" imgH="304560" progId="Equation.3">
                    <p:embed/>
                  </p:oleObj>
                </mc:Choice>
                <mc:Fallback>
                  <p:oleObj name="Rovnica" r:id="rId14" imgW="711000" imgH="304560" progId="Equation.3">
                    <p:embed/>
                    <p:pic>
                      <p:nvPicPr>
                        <p:cNvPr id="37" name="Objek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588" y="2571750"/>
                          <a:ext cx="711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kt 37">
              <a:extLst>
                <a:ext uri="{FF2B5EF4-FFF2-40B4-BE49-F238E27FC236}">
                  <a16:creationId xmlns="" xmlns:a16="http://schemas.microsoft.com/office/drawing/2014/main" id="{985A319E-920C-4BEC-8E8A-AA769EEB8C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797058"/>
                </p:ext>
              </p:extLst>
            </p:nvPr>
          </p:nvGraphicFramePr>
          <p:xfrm>
            <a:off x="4283564" y="2564904"/>
            <a:ext cx="5842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1" name="Rovnica" r:id="rId16" imgW="583920" imgH="317160" progId="Equation.3">
                    <p:embed/>
                  </p:oleObj>
                </mc:Choice>
                <mc:Fallback>
                  <p:oleObj name="Rovnica" r:id="rId16" imgW="583920" imgH="317160" progId="Equation.3">
                    <p:embed/>
                    <p:pic>
                      <p:nvPicPr>
                        <p:cNvPr id="38" name="Objek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564" y="2564904"/>
                          <a:ext cx="584200" cy="3143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kt 38">
              <a:extLst>
                <a:ext uri="{FF2B5EF4-FFF2-40B4-BE49-F238E27FC236}">
                  <a16:creationId xmlns="" xmlns:a16="http://schemas.microsoft.com/office/drawing/2014/main" id="{9FD7A907-CEE6-415D-9150-FA5724929D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054439"/>
                </p:ext>
              </p:extLst>
            </p:nvPr>
          </p:nvGraphicFramePr>
          <p:xfrm>
            <a:off x="1424291" y="2571800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2" name="Rovnica" r:id="rId17" imgW="583920" imgH="304560" progId="Equation.3">
                    <p:embed/>
                  </p:oleObj>
                </mc:Choice>
                <mc:Fallback>
                  <p:oleObj name="Rovnica" r:id="rId17" imgW="583920" imgH="304560" progId="Equation.3">
                    <p:embed/>
                    <p:pic>
                      <p:nvPicPr>
                        <p:cNvPr id="39" name="Objek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291" y="2571800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0" name="Rovná spojovacia šípka 39">
              <a:extLst>
                <a:ext uri="{FF2B5EF4-FFF2-40B4-BE49-F238E27FC236}">
                  <a16:creationId xmlns="" xmlns:a16="http://schemas.microsoft.com/office/drawing/2014/main" id="{76C90511-06F9-4CEA-A681-4B5633C1DA83}"/>
                </a:ext>
              </a:extLst>
            </p:cNvPr>
            <p:cNvCxnSpPr/>
            <p:nvPr/>
          </p:nvCxnSpPr>
          <p:spPr>
            <a:xfrm flipV="1">
              <a:off x="2015467" y="2751820"/>
              <a:ext cx="930507" cy="1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ovná spojovacia šípka 40">
              <a:extLst>
                <a:ext uri="{FF2B5EF4-FFF2-40B4-BE49-F238E27FC236}">
                  <a16:creationId xmlns="" xmlns:a16="http://schemas.microsoft.com/office/drawing/2014/main" id="{1E370AB4-B1A9-4DD2-B426-C06566B31A6E}"/>
                </a:ext>
              </a:extLst>
            </p:cNvPr>
            <p:cNvCxnSpPr/>
            <p:nvPr/>
          </p:nvCxnSpPr>
          <p:spPr>
            <a:xfrm>
              <a:off x="4860074" y="2711747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ovná spojovacia šípka 41">
              <a:extLst>
                <a:ext uri="{FF2B5EF4-FFF2-40B4-BE49-F238E27FC236}">
                  <a16:creationId xmlns="" xmlns:a16="http://schemas.microsoft.com/office/drawing/2014/main" id="{354106B4-11B1-4ED8-8944-B112557FFAD8}"/>
                </a:ext>
              </a:extLst>
            </p:cNvPr>
            <p:cNvCxnSpPr>
              <a:endCxn id="32" idx="3"/>
            </p:cNvCxnSpPr>
            <p:nvPr/>
          </p:nvCxnSpPr>
          <p:spPr>
            <a:xfrm flipH="1">
              <a:off x="3623880" y="3795936"/>
              <a:ext cx="1524226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ovná spojnica 42">
              <a:extLst>
                <a:ext uri="{FF2B5EF4-FFF2-40B4-BE49-F238E27FC236}">
                  <a16:creationId xmlns="" xmlns:a16="http://schemas.microsoft.com/office/drawing/2014/main" id="{A2F7CD7F-C406-4D05-B623-AE6D72FD7487}"/>
                </a:ext>
              </a:extLst>
            </p:cNvPr>
            <p:cNvCxnSpPr/>
            <p:nvPr/>
          </p:nvCxnSpPr>
          <p:spPr>
            <a:xfrm flipV="1">
              <a:off x="5148106" y="2722612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ovná spojovacia šípka 43">
              <a:extLst>
                <a:ext uri="{FF2B5EF4-FFF2-40B4-BE49-F238E27FC236}">
                  <a16:creationId xmlns="" xmlns:a16="http://schemas.microsoft.com/office/drawing/2014/main" id="{6CA4AC7B-57BC-4AE8-8E6C-1E4AC72A5F44}"/>
                </a:ext>
              </a:extLst>
            </p:cNvPr>
            <p:cNvCxnSpPr/>
            <p:nvPr/>
          </p:nvCxnSpPr>
          <p:spPr>
            <a:xfrm flipV="1">
              <a:off x="949314" y="2859832"/>
              <a:ext cx="0" cy="9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ovná spojnica 44">
              <a:extLst>
                <a:ext uri="{FF2B5EF4-FFF2-40B4-BE49-F238E27FC236}">
                  <a16:creationId xmlns="" xmlns:a16="http://schemas.microsoft.com/office/drawing/2014/main" id="{126332CD-78F1-45D5-A982-2F17DBAD5DD8}"/>
                </a:ext>
              </a:extLst>
            </p:cNvPr>
            <p:cNvCxnSpPr/>
            <p:nvPr/>
          </p:nvCxnSpPr>
          <p:spPr>
            <a:xfrm>
              <a:off x="949314" y="3795936"/>
              <a:ext cx="2108139" cy="6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ovná spojovacia šípka 45">
              <a:extLst>
                <a:ext uri="{FF2B5EF4-FFF2-40B4-BE49-F238E27FC236}">
                  <a16:creationId xmlns="" xmlns:a16="http://schemas.microsoft.com/office/drawing/2014/main" id="{6ADDDDE4-1384-4C35-B1BC-D9F69E8AF5FD}"/>
                </a:ext>
              </a:extLst>
            </p:cNvPr>
            <p:cNvCxnSpPr/>
            <p:nvPr/>
          </p:nvCxnSpPr>
          <p:spPr>
            <a:xfrm>
              <a:off x="468214" y="2742472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BlokTextu 46">
              <a:extLst>
                <a:ext uri="{FF2B5EF4-FFF2-40B4-BE49-F238E27FC236}">
                  <a16:creationId xmlns="" xmlns:a16="http://schemas.microsoft.com/office/drawing/2014/main" id="{0D5B6BF1-0251-4C81-8730-2AA0C4C33BEA}"/>
                </a:ext>
              </a:extLst>
            </p:cNvPr>
            <p:cNvSpPr txBox="1"/>
            <p:nvPr/>
          </p:nvSpPr>
          <p:spPr>
            <a:xfrm>
              <a:off x="949314" y="267516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</p:grpSp>
      <p:graphicFrame>
        <p:nvGraphicFramePr>
          <p:cNvPr id="48" name="Objekt 47">
            <a:extLst>
              <a:ext uri="{FF2B5EF4-FFF2-40B4-BE49-F238E27FC236}">
                <a16:creationId xmlns="" xmlns:a16="http://schemas.microsoft.com/office/drawing/2014/main" id="{85A7A445-B838-4752-8501-D30133EA4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629798"/>
              </p:ext>
            </p:extLst>
          </p:nvPr>
        </p:nvGraphicFramePr>
        <p:xfrm>
          <a:off x="6948264" y="688050"/>
          <a:ext cx="15970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3" name="Rovnica" r:id="rId18" imgW="1600200" imgH="965160" progId="Equation.3">
                  <p:embed/>
                </p:oleObj>
              </mc:Choice>
              <mc:Fallback>
                <p:oleObj name="Rovnica" r:id="rId18" imgW="1600200" imgH="965160" progId="Equation.3">
                  <p:embed/>
                  <p:pic>
                    <p:nvPicPr>
                      <p:cNvPr id="48" name="Objek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688050"/>
                        <a:ext cx="15970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>
            <a:extLst>
              <a:ext uri="{FF2B5EF4-FFF2-40B4-BE49-F238E27FC236}">
                <a16:creationId xmlns="" xmlns:a16="http://schemas.microsoft.com/office/drawing/2014/main" id="{1241ECBA-23F8-4604-92C6-06AC66851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38539"/>
              </p:ext>
            </p:extLst>
          </p:nvPr>
        </p:nvGraphicFramePr>
        <p:xfrm>
          <a:off x="6732240" y="2553867"/>
          <a:ext cx="1812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4" name="Rovnica" r:id="rId20" imgW="1815840" imgH="317160" progId="Equation.3">
                  <p:embed/>
                </p:oleObj>
              </mc:Choice>
              <mc:Fallback>
                <p:oleObj name="Rovnica" r:id="rId20" imgW="1815840" imgH="317160" progId="Equation.3">
                  <p:embed/>
                  <p:pic>
                    <p:nvPicPr>
                      <p:cNvPr id="49" name="Objek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553867"/>
                        <a:ext cx="1812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Skupina 49">
            <a:extLst>
              <a:ext uri="{FF2B5EF4-FFF2-40B4-BE49-F238E27FC236}">
                <a16:creationId xmlns="" xmlns:a16="http://schemas.microsoft.com/office/drawing/2014/main" id="{34B04A4C-4F88-42FD-B1DB-BCB10F1D4B19}"/>
              </a:ext>
            </a:extLst>
          </p:cNvPr>
          <p:cNvGrpSpPr/>
          <p:nvPr/>
        </p:nvGrpSpPr>
        <p:grpSpPr>
          <a:xfrm>
            <a:off x="321710" y="4486043"/>
            <a:ext cx="2861944" cy="1375973"/>
            <a:chOff x="1317505" y="4461081"/>
            <a:chExt cx="2861944" cy="1375973"/>
          </a:xfrm>
        </p:grpSpPr>
        <p:sp>
          <p:nvSpPr>
            <p:cNvPr id="51" name="BlokTextu 50">
              <a:extLst>
                <a:ext uri="{FF2B5EF4-FFF2-40B4-BE49-F238E27FC236}">
                  <a16:creationId xmlns="" xmlns:a16="http://schemas.microsoft.com/office/drawing/2014/main" id="{35833543-11CC-482F-8282-9E45D2376AF9}"/>
                </a:ext>
              </a:extLst>
            </p:cNvPr>
            <p:cNvSpPr txBox="1"/>
            <p:nvPr/>
          </p:nvSpPr>
          <p:spPr>
            <a:xfrm>
              <a:off x="3531377" y="449873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Y(s)</a:t>
              </a:r>
            </a:p>
          </p:txBody>
        </p:sp>
        <p:graphicFrame>
          <p:nvGraphicFramePr>
            <p:cNvPr id="52" name="Objekt 51">
              <a:extLst>
                <a:ext uri="{FF2B5EF4-FFF2-40B4-BE49-F238E27FC236}">
                  <a16:creationId xmlns="" xmlns:a16="http://schemas.microsoft.com/office/drawing/2014/main" id="{F3D4F0A7-7409-4AB2-9EFD-9761925E4A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7184573"/>
                </p:ext>
              </p:extLst>
            </p:nvPr>
          </p:nvGraphicFramePr>
          <p:xfrm>
            <a:off x="2205365" y="5524316"/>
            <a:ext cx="5842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5" name="Rovnica" r:id="rId22" imgW="583920" imgH="317160" progId="Equation.3">
                    <p:embed/>
                  </p:oleObj>
                </mc:Choice>
                <mc:Fallback>
                  <p:oleObj name="Rovnica" r:id="rId22" imgW="583920" imgH="317160" progId="Equation.3">
                    <p:embed/>
                    <p:pic>
                      <p:nvPicPr>
                        <p:cNvPr id="52" name="Objek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365" y="5524316"/>
                          <a:ext cx="58420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Ovál 52">
              <a:extLst>
                <a:ext uri="{FF2B5EF4-FFF2-40B4-BE49-F238E27FC236}">
                  <a16:creationId xmlns="" xmlns:a16="http://schemas.microsoft.com/office/drawing/2014/main" id="{33464B6D-9EB1-4ADF-99F6-CB21DBADD8BE}"/>
                </a:ext>
              </a:extLst>
            </p:cNvPr>
            <p:cNvSpPr/>
            <p:nvPr/>
          </p:nvSpPr>
          <p:spPr>
            <a:xfrm>
              <a:off x="1690593" y="4511271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54" name="Rovná spojovacia šípka 53">
              <a:extLst>
                <a:ext uri="{FF2B5EF4-FFF2-40B4-BE49-F238E27FC236}">
                  <a16:creationId xmlns="" xmlns:a16="http://schemas.microsoft.com/office/drawing/2014/main" id="{B1184920-9437-4F11-ADEA-BB4A8486E2FB}"/>
                </a:ext>
              </a:extLst>
            </p:cNvPr>
            <p:cNvCxnSpPr>
              <a:stCxn id="53" idx="6"/>
              <a:endCxn id="55" idx="1"/>
            </p:cNvCxnSpPr>
            <p:nvPr/>
          </p:nvCxnSpPr>
          <p:spPr>
            <a:xfrm flipV="1">
              <a:off x="1906617" y="4618243"/>
              <a:ext cx="223736" cy="1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5" name="Objekt 54">
              <a:extLst>
                <a:ext uri="{FF2B5EF4-FFF2-40B4-BE49-F238E27FC236}">
                  <a16:creationId xmlns="" xmlns:a16="http://schemas.microsoft.com/office/drawing/2014/main" id="{4E30611F-E4A1-4877-BAE0-B2F1CA2EE1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5703644"/>
                </p:ext>
              </p:extLst>
            </p:nvPr>
          </p:nvGraphicFramePr>
          <p:xfrm>
            <a:off x="2130353" y="4461081"/>
            <a:ext cx="9271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6" name="Rovnica" r:id="rId23" imgW="927000" imgH="317160" progId="Equation.3">
                    <p:embed/>
                  </p:oleObj>
                </mc:Choice>
                <mc:Fallback>
                  <p:oleObj name="Rovnica" r:id="rId23" imgW="927000" imgH="317160" progId="Equation.3">
                    <p:embed/>
                    <p:pic>
                      <p:nvPicPr>
                        <p:cNvPr id="55" name="Objek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353" y="4461081"/>
                          <a:ext cx="927100" cy="3143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Rovná spojovacia šípka 55">
              <a:extLst>
                <a:ext uri="{FF2B5EF4-FFF2-40B4-BE49-F238E27FC236}">
                  <a16:creationId xmlns="" xmlns:a16="http://schemas.microsoft.com/office/drawing/2014/main" id="{63258FBF-605D-4075-B44A-46882A1F592A}"/>
                </a:ext>
              </a:extLst>
            </p:cNvPr>
            <p:cNvCxnSpPr/>
            <p:nvPr/>
          </p:nvCxnSpPr>
          <p:spPr>
            <a:xfrm>
              <a:off x="3084436" y="4636569"/>
              <a:ext cx="4860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Rovná spojovacia šípka 56">
              <a:extLst>
                <a:ext uri="{FF2B5EF4-FFF2-40B4-BE49-F238E27FC236}">
                  <a16:creationId xmlns="" xmlns:a16="http://schemas.microsoft.com/office/drawing/2014/main" id="{82351150-C447-4878-9709-83D60E785403}"/>
                </a:ext>
              </a:extLst>
            </p:cNvPr>
            <p:cNvCxnSpPr>
              <a:endCxn id="52" idx="3"/>
            </p:cNvCxnSpPr>
            <p:nvPr/>
          </p:nvCxnSpPr>
          <p:spPr>
            <a:xfrm flipH="1" flipV="1">
              <a:off x="2789565" y="5680685"/>
              <a:ext cx="408820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ovná spojnica 57">
              <a:extLst>
                <a:ext uri="{FF2B5EF4-FFF2-40B4-BE49-F238E27FC236}">
                  <a16:creationId xmlns="" xmlns:a16="http://schemas.microsoft.com/office/drawing/2014/main" id="{16BC4927-388D-45F3-A5A3-1A36BB517608}"/>
                </a:ext>
              </a:extLst>
            </p:cNvPr>
            <p:cNvCxnSpPr/>
            <p:nvPr/>
          </p:nvCxnSpPr>
          <p:spPr>
            <a:xfrm flipV="1">
              <a:off x="3213695" y="4619283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Rovná spojovacia šípka 58">
              <a:extLst>
                <a:ext uri="{FF2B5EF4-FFF2-40B4-BE49-F238E27FC236}">
                  <a16:creationId xmlns="" xmlns:a16="http://schemas.microsoft.com/office/drawing/2014/main" id="{618438AC-F035-4885-8C7A-F019AB0E0C02}"/>
                </a:ext>
              </a:extLst>
            </p:cNvPr>
            <p:cNvCxnSpPr/>
            <p:nvPr/>
          </p:nvCxnSpPr>
          <p:spPr>
            <a:xfrm flipV="1">
              <a:off x="1798605" y="4744581"/>
              <a:ext cx="0" cy="9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Rovná spojnica 59">
              <a:extLst>
                <a:ext uri="{FF2B5EF4-FFF2-40B4-BE49-F238E27FC236}">
                  <a16:creationId xmlns="" xmlns:a16="http://schemas.microsoft.com/office/drawing/2014/main" id="{91B701B5-80A4-4615-B891-B95148953BE9}"/>
                </a:ext>
              </a:extLst>
            </p:cNvPr>
            <p:cNvCxnSpPr/>
            <p:nvPr/>
          </p:nvCxnSpPr>
          <p:spPr>
            <a:xfrm>
              <a:off x="1798605" y="5680685"/>
              <a:ext cx="381673" cy="3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Rovná spojovacia šípka 60">
              <a:extLst>
                <a:ext uri="{FF2B5EF4-FFF2-40B4-BE49-F238E27FC236}">
                  <a16:creationId xmlns="" xmlns:a16="http://schemas.microsoft.com/office/drawing/2014/main" id="{CC5BEFED-8216-441B-8AE7-3BFCEE83110C}"/>
                </a:ext>
              </a:extLst>
            </p:cNvPr>
            <p:cNvCxnSpPr/>
            <p:nvPr/>
          </p:nvCxnSpPr>
          <p:spPr>
            <a:xfrm>
              <a:off x="1317505" y="4627221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BlokTextu 61">
              <a:extLst>
                <a:ext uri="{FF2B5EF4-FFF2-40B4-BE49-F238E27FC236}">
                  <a16:creationId xmlns="" xmlns:a16="http://schemas.microsoft.com/office/drawing/2014/main" id="{18869489-C15C-49E7-A03A-180F7AF1EDCB}"/>
                </a:ext>
              </a:extLst>
            </p:cNvPr>
            <p:cNvSpPr txBox="1"/>
            <p:nvPr/>
          </p:nvSpPr>
          <p:spPr>
            <a:xfrm>
              <a:off x="1798605" y="4559915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</p:grpSp>
      <p:graphicFrame>
        <p:nvGraphicFramePr>
          <p:cNvPr id="63" name="Objekt 62">
            <a:extLst>
              <a:ext uri="{FF2B5EF4-FFF2-40B4-BE49-F238E27FC236}">
                <a16:creationId xmlns="" xmlns:a16="http://schemas.microsoft.com/office/drawing/2014/main" id="{7A951144-C2D0-42D4-A8E5-A40BEBFA2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703915"/>
              </p:ext>
            </p:extLst>
          </p:nvPr>
        </p:nvGraphicFramePr>
        <p:xfrm>
          <a:off x="3228429" y="3889936"/>
          <a:ext cx="5846763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" name="Rovnica" r:id="rId25" imgW="5854680" imgH="1523880" progId="Equation.3">
                  <p:embed/>
                </p:oleObj>
              </mc:Choice>
              <mc:Fallback>
                <p:oleObj name="Rovnica" r:id="rId25" imgW="5854680" imgH="1523880" progId="Equation.3">
                  <p:embed/>
                  <p:pic>
                    <p:nvPicPr>
                      <p:cNvPr id="63" name="Objek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429" y="3889936"/>
                        <a:ext cx="5846763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>
            <a:extLst>
              <a:ext uri="{FF2B5EF4-FFF2-40B4-BE49-F238E27FC236}">
                <a16:creationId xmlns="" xmlns:a16="http://schemas.microsoft.com/office/drawing/2014/main" id="{1C196B6B-3D00-4909-9A8F-E53FEE40A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62459"/>
              </p:ext>
            </p:extLst>
          </p:nvPr>
        </p:nvGraphicFramePr>
        <p:xfrm>
          <a:off x="2934146" y="5517232"/>
          <a:ext cx="29876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8" name="Rovnica" r:id="rId27" imgW="2997000" imgH="672840" progId="Equation.3">
                  <p:embed/>
                </p:oleObj>
              </mc:Choice>
              <mc:Fallback>
                <p:oleObj name="Rovnica" r:id="rId27" imgW="2997000" imgH="672840" progId="Equation.3">
                  <p:embed/>
                  <p:pic>
                    <p:nvPicPr>
                      <p:cNvPr id="64" name="Objek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146" y="5517232"/>
                        <a:ext cx="2987675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kt 64">
            <a:extLst>
              <a:ext uri="{FF2B5EF4-FFF2-40B4-BE49-F238E27FC236}">
                <a16:creationId xmlns="" xmlns:a16="http://schemas.microsoft.com/office/drawing/2014/main" id="{3380D748-0E0A-48B7-832C-B3AFB2B80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609277"/>
              </p:ext>
            </p:extLst>
          </p:nvPr>
        </p:nvGraphicFramePr>
        <p:xfrm>
          <a:off x="6026634" y="5589240"/>
          <a:ext cx="2260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9" name="Rovnica" r:id="rId29" imgW="2260440" imgH="672840" progId="Equation.3">
                  <p:embed/>
                </p:oleObj>
              </mc:Choice>
              <mc:Fallback>
                <p:oleObj name="Rovnica" r:id="rId29" imgW="2260440" imgH="672840" progId="Equation.3">
                  <p:embed/>
                  <p:pic>
                    <p:nvPicPr>
                      <p:cNvPr id="65" name="Objekt 6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026634" y="5589240"/>
                        <a:ext cx="2260600" cy="6731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5400000" scaled="0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99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4EAC4E69-96BB-4443-A0B2-FF26BB2A6BF1}"/>
              </a:ext>
            </a:extLst>
          </p:cNvPr>
          <p:cNvSpPr txBox="1"/>
          <p:nvPr/>
        </p:nvSpPr>
        <p:spPr>
          <a:xfrm>
            <a:off x="539552" y="26064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3 príklady na domáce cvičenie</a:t>
            </a:r>
          </a:p>
        </p:txBody>
      </p:sp>
    </p:spTree>
    <p:extLst>
      <p:ext uri="{BB962C8B-B14F-4D97-AF65-F5344CB8AC3E}">
        <p14:creationId xmlns:p14="http://schemas.microsoft.com/office/powerpoint/2010/main" val="328513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CB4A1A91-3B98-447D-967B-DC164125F982}"/>
              </a:ext>
            </a:extLst>
          </p:cNvPr>
          <p:cNvSpPr txBox="1"/>
          <p:nvPr/>
        </p:nvSpPr>
        <p:spPr>
          <a:xfrm>
            <a:off x="251520" y="18864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Vlastnosti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prenosov</a:t>
            </a:r>
            <a:r>
              <a:rPr lang="sk-SK" sz="2400" dirty="0">
                <a:solidFill>
                  <a:srgbClr val="FF0000"/>
                </a:solidFill>
              </a:rPr>
              <a:t>ý</a:t>
            </a:r>
            <a:r>
              <a:rPr lang="en-US" sz="2400" dirty="0" err="1">
                <a:solidFill>
                  <a:srgbClr val="FF0000"/>
                </a:solidFill>
              </a:rPr>
              <a:t>ch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funkci</a:t>
            </a:r>
            <a:r>
              <a:rPr lang="sk-SK" sz="2400" dirty="0">
                <a:solidFill>
                  <a:srgbClr val="FF0000"/>
                </a:solidFill>
              </a:rPr>
              <a:t>í - opakovanie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="" xmlns:a16="http://schemas.microsoft.com/office/drawing/2014/main" id="{0093AF77-1CB9-4A7F-83C1-92FC1C556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772690"/>
              </p:ext>
            </p:extLst>
          </p:nvPr>
        </p:nvGraphicFramePr>
        <p:xfrm>
          <a:off x="388858" y="836712"/>
          <a:ext cx="57880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Rovnica" r:id="rId3" imgW="5778360" imgH="965160" progId="Equation.3">
                  <p:embed/>
                </p:oleObj>
              </mc:Choice>
              <mc:Fallback>
                <p:oleObj name="Rovnica" r:id="rId3" imgW="5778360" imgH="96516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58" y="836712"/>
                        <a:ext cx="5788025" cy="9652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AB5E4"/>
                          </a:gs>
                          <a:gs pos="50000">
                            <a:srgbClr val="C2D1ED"/>
                          </a:gs>
                          <a:gs pos="100000">
                            <a:srgbClr val="E1E8F5"/>
                          </a:gs>
                        </a:gsLst>
                        <a:lin ang="5400000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C4A9E71A-5D1E-4F6F-85C7-35FFBE8BCC91}"/>
              </a:ext>
            </a:extLst>
          </p:cNvPr>
          <p:cNvSpPr txBox="1"/>
          <p:nvPr/>
        </p:nvSpPr>
        <p:spPr>
          <a:xfrm>
            <a:off x="402468" y="1916832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Parametre: 	</a:t>
            </a:r>
            <a:r>
              <a:rPr lang="sk-SK" sz="2400" dirty="0">
                <a:solidFill>
                  <a:srgbClr val="FF0000"/>
                </a:solidFill>
              </a:rPr>
              <a:t>rád n </a:t>
            </a:r>
            <a:r>
              <a:rPr lang="sk-SK" sz="2400" dirty="0"/>
              <a:t>– stupeň menovateľa prenosovej funkcie (PF)</a:t>
            </a:r>
          </a:p>
          <a:p>
            <a:r>
              <a:rPr lang="sk-SK" sz="2400" dirty="0"/>
              <a:t>		       </a:t>
            </a:r>
            <a:r>
              <a:rPr lang="sk-SK" sz="2400" dirty="0">
                <a:solidFill>
                  <a:srgbClr val="FF0000"/>
                </a:solidFill>
              </a:rPr>
              <a:t>m</a:t>
            </a:r>
            <a:r>
              <a:rPr lang="sk-SK" sz="2400" dirty="0"/>
              <a:t> - stupeň menovateľa (PF)</a:t>
            </a:r>
          </a:p>
          <a:p>
            <a:r>
              <a:rPr lang="sk-SK" sz="2400" dirty="0"/>
              <a:t>		</a:t>
            </a:r>
            <a:r>
              <a:rPr lang="sk-SK" sz="2400" dirty="0">
                <a:solidFill>
                  <a:srgbClr val="FF0000"/>
                </a:solidFill>
              </a:rPr>
              <a:t>póly</a:t>
            </a:r>
            <a:r>
              <a:rPr lang="sk-SK" sz="2400" dirty="0"/>
              <a:t>: korene polynómu A(s)=0</a:t>
            </a:r>
          </a:p>
          <a:p>
            <a:r>
              <a:rPr lang="sk-SK" sz="2400" dirty="0"/>
              <a:t>		</a:t>
            </a:r>
            <a:r>
              <a:rPr lang="sk-SK" sz="2400" dirty="0">
                <a:solidFill>
                  <a:srgbClr val="FF0000"/>
                </a:solidFill>
              </a:rPr>
              <a:t>nuly</a:t>
            </a:r>
            <a:r>
              <a:rPr lang="sk-SK" sz="2400" dirty="0"/>
              <a:t>: korene polynómu B(s)=0</a:t>
            </a:r>
          </a:p>
          <a:p>
            <a:r>
              <a:rPr lang="sk-SK" sz="2400" dirty="0"/>
              <a:t>		</a:t>
            </a:r>
            <a:r>
              <a:rPr lang="sk-SK" sz="2400" dirty="0">
                <a:solidFill>
                  <a:srgbClr val="FF0000"/>
                </a:solidFill>
              </a:rPr>
              <a:t>stupeň </a:t>
            </a:r>
            <a:r>
              <a:rPr lang="sk-SK" sz="2400" dirty="0" err="1">
                <a:solidFill>
                  <a:srgbClr val="FF0000"/>
                </a:solidFill>
              </a:rPr>
              <a:t>astatizmu</a:t>
            </a:r>
            <a:r>
              <a:rPr lang="sk-SK" sz="2400" dirty="0"/>
              <a:t>: počet nulových pólov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6DFEBBE4-2D1A-426B-A8C8-9DDEA2E07B0C}"/>
              </a:ext>
            </a:extLst>
          </p:cNvPr>
          <p:cNvSpPr txBox="1"/>
          <p:nvPr/>
        </p:nvSpPr>
        <p:spPr>
          <a:xfrm>
            <a:off x="378440" y="5301208"/>
            <a:ext cx="8298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00B0F0"/>
                </a:solidFill>
              </a:rPr>
              <a:t>Statické sústavy: </a:t>
            </a:r>
            <a:r>
              <a:rPr lang="sk-SK" sz="2400" dirty="0"/>
              <a:t>nemajú </a:t>
            </a:r>
            <a:r>
              <a:rPr lang="sk-SK" sz="2400" dirty="0" err="1"/>
              <a:t>astatizmus</a:t>
            </a:r>
            <a:r>
              <a:rPr lang="sk-SK" sz="2400" dirty="0"/>
              <a:t>, nulové póly </a:t>
            </a:r>
          </a:p>
          <a:p>
            <a:r>
              <a:rPr lang="sk-SK" sz="2400" dirty="0" err="1">
                <a:solidFill>
                  <a:srgbClr val="00B0F0"/>
                </a:solidFill>
              </a:rPr>
              <a:t>Astatické</a:t>
            </a:r>
            <a:r>
              <a:rPr lang="sk-SK" sz="2400" dirty="0">
                <a:solidFill>
                  <a:srgbClr val="00B0F0"/>
                </a:solidFill>
              </a:rPr>
              <a:t> sústavy</a:t>
            </a:r>
            <a:r>
              <a:rPr lang="sk-SK" sz="2400" dirty="0"/>
              <a:t>: majú minimálne jeden nulový pól</a:t>
            </a:r>
          </a:p>
        </p:txBody>
      </p:sp>
      <p:graphicFrame>
        <p:nvGraphicFramePr>
          <p:cNvPr id="6" name="Objekt 5">
            <a:extLst>
              <a:ext uri="{FF2B5EF4-FFF2-40B4-BE49-F238E27FC236}">
                <a16:creationId xmlns="" xmlns:a16="http://schemas.microsoft.com/office/drawing/2014/main" id="{340F4BC8-05DF-4FB5-AA9F-008A20B63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378843"/>
              </p:ext>
            </p:extLst>
          </p:nvPr>
        </p:nvGraphicFramePr>
        <p:xfrm>
          <a:off x="467544" y="4077072"/>
          <a:ext cx="43862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Rovnica" r:id="rId5" imgW="4381200" imgH="939600" progId="Equation.3">
                  <p:embed/>
                </p:oleObj>
              </mc:Choice>
              <mc:Fallback>
                <p:oleObj name="Rovnica" r:id="rId5" imgW="4381200" imgH="93960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77072"/>
                        <a:ext cx="438626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41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8340"/>
            <a:ext cx="8166198" cy="472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1187624" y="54868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00B0F0"/>
                </a:solidFill>
              </a:rPr>
              <a:t>Odozvy statických a </a:t>
            </a:r>
            <a:r>
              <a:rPr lang="sk-SK" sz="2400" dirty="0" err="1">
                <a:solidFill>
                  <a:srgbClr val="00B0F0"/>
                </a:solidFill>
              </a:rPr>
              <a:t>astatických</a:t>
            </a:r>
            <a:r>
              <a:rPr lang="sk-SK" sz="2400" dirty="0">
                <a:solidFill>
                  <a:srgbClr val="00B0F0"/>
                </a:solidFill>
              </a:rPr>
              <a:t> sústav</a:t>
            </a:r>
          </a:p>
        </p:txBody>
      </p:sp>
    </p:spTree>
    <p:extLst>
      <p:ext uri="{BB962C8B-B14F-4D97-AF65-F5344CB8AC3E}">
        <p14:creationId xmlns:p14="http://schemas.microsoft.com/office/powerpoint/2010/main" val="23713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100245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Prechodové charakteristiky – grafické zobrazenie PF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179512" y="486916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Prechodov</a:t>
            </a:r>
            <a:r>
              <a:rPr lang="sk-SK" sz="2400" dirty="0">
                <a:solidFill>
                  <a:srgbClr val="0070C0"/>
                </a:solidFill>
              </a:rPr>
              <a:t>á charakteristika je odozva sústavy  na jednotkový skok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0" y="6027003"/>
            <a:ext cx="9036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Každej prenosovej funkcii odpovedá prechodová a teda aj prechodová charakteristika.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1331640" y="1028635"/>
            <a:ext cx="756084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k-SK" sz="2400" dirty="0"/>
          </a:p>
          <a:p>
            <a:r>
              <a:rPr lang="sk-SK" sz="2400" dirty="0"/>
              <a:t>G(s)</a:t>
            </a:r>
          </a:p>
          <a:p>
            <a:endParaRPr lang="sk-SK" sz="2400" dirty="0"/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179512" y="1628799"/>
            <a:ext cx="115212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173959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[u(t)]=1</a:t>
            </a:r>
            <a:endParaRPr lang="sk-SK" dirty="0">
              <a:solidFill>
                <a:srgbClr val="0070C0"/>
              </a:solidFill>
            </a:endParaRP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920239"/>
              </p:ext>
            </p:extLst>
          </p:nvPr>
        </p:nvGraphicFramePr>
        <p:xfrm>
          <a:off x="211923" y="908720"/>
          <a:ext cx="93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Rovnica" r:id="rId3" imgW="939600" imgH="533160" progId="Equation.3">
                  <p:embed/>
                </p:oleObj>
              </mc:Choice>
              <mc:Fallback>
                <p:oleObj name="Rovnica" r:id="rId3" imgW="9396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23" y="908720"/>
                        <a:ext cx="939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Rovná spojovacia šípka 8"/>
          <p:cNvCxnSpPr/>
          <p:nvPr/>
        </p:nvCxnSpPr>
        <p:spPr>
          <a:xfrm>
            <a:off x="2087724" y="1628800"/>
            <a:ext cx="115212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2195736" y="17728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[y(t)]</a:t>
            </a:r>
            <a:endParaRPr lang="sk-SK" dirty="0">
              <a:solidFill>
                <a:srgbClr val="0070C0"/>
              </a:solidFill>
            </a:endParaRP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720574"/>
              </p:ext>
            </p:extLst>
          </p:nvPr>
        </p:nvGraphicFramePr>
        <p:xfrm>
          <a:off x="2263800" y="1071152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Rovnica" r:id="rId5" imgW="507960" imgH="355320" progId="Equation.3">
                  <p:embed/>
                </p:oleObj>
              </mc:Choice>
              <mc:Fallback>
                <p:oleObj name="Rovnica" r:id="rId5" imgW="5079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800" y="1071152"/>
                        <a:ext cx="508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718216"/>
            <a:ext cx="35718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" y="2420888"/>
            <a:ext cx="36576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BlokTextu 13"/>
          <p:cNvSpPr txBox="1"/>
          <p:nvPr/>
        </p:nvSpPr>
        <p:spPr>
          <a:xfrm>
            <a:off x="3779912" y="2852936"/>
            <a:ext cx="52565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y(t) obsahuje zložku prechodnú , ktorá závisí od parametrov sústavy a zložku vnútenú, ktorá závisí od vstupného signálu. Zložka vnútená dáva málo informácií o dynamike sústavy, a preto je rozhodujúca zložka prechodná.</a:t>
            </a:r>
          </a:p>
        </p:txBody>
      </p:sp>
    </p:spTree>
    <p:extLst>
      <p:ext uri="{BB962C8B-B14F-4D97-AF65-F5344CB8AC3E}">
        <p14:creationId xmlns:p14="http://schemas.microsoft.com/office/powerpoint/2010/main" val="2720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/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/>
          <p:cNvSpPr txBox="1"/>
          <p:nvPr/>
        </p:nvSpPr>
        <p:spPr>
          <a:xfrm>
            <a:off x="116644" y="535385"/>
            <a:ext cx="803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Prechodová charakteristika  - </a:t>
            </a:r>
            <a:r>
              <a:rPr lang="en-US" sz="2400" dirty="0" err="1">
                <a:solidFill>
                  <a:srgbClr val="FF0000"/>
                </a:solidFill>
              </a:rPr>
              <a:t>Dopravn</a:t>
            </a:r>
            <a:r>
              <a:rPr lang="sk-SK" sz="2400" dirty="0">
                <a:solidFill>
                  <a:srgbClr val="FF0000"/>
                </a:solidFill>
              </a:rPr>
              <a:t>é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oneskorenie</a:t>
            </a:r>
            <a:endParaRPr lang="sk-SK" sz="24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546485"/>
              </p:ext>
            </p:extLst>
          </p:nvPr>
        </p:nvGraphicFramePr>
        <p:xfrm>
          <a:off x="785813" y="1387475"/>
          <a:ext cx="1517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Rovnica" r:id="rId4" imgW="1511280" imgH="457200" progId="Equation.3">
                  <p:embed/>
                </p:oleObj>
              </mc:Choice>
              <mc:Fallback>
                <p:oleObj name="Rovnica" r:id="rId4" imgW="151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387475"/>
                        <a:ext cx="1517650" cy="4572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00FF"/>
                          </a:gs>
                          <a:gs pos="100000">
                            <a:srgbClr val="0000FF">
                              <a:gamma/>
                              <a:tint val="20000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065699"/>
              </p:ext>
            </p:extLst>
          </p:nvPr>
        </p:nvGraphicFramePr>
        <p:xfrm>
          <a:off x="3152775" y="1204913"/>
          <a:ext cx="18716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Rovnica" r:id="rId6" imgW="1879560" imgH="812520" progId="Equation.3">
                  <p:embed/>
                </p:oleObj>
              </mc:Choice>
              <mc:Fallback>
                <p:oleObj name="Rovnica" r:id="rId6" imgW="18795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1204913"/>
                        <a:ext cx="1871663" cy="812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1"/>
          <p:cNvGrpSpPr>
            <a:grpSpLocks noChangeAspect="1"/>
          </p:cNvGrpSpPr>
          <p:nvPr/>
        </p:nvGrpSpPr>
        <p:grpSpPr bwMode="auto">
          <a:xfrm>
            <a:off x="297581" y="2343970"/>
            <a:ext cx="6950868" cy="4062508"/>
            <a:chOff x="2200" y="2174"/>
            <a:chExt cx="3475" cy="2031"/>
          </a:xfrm>
        </p:grpSpPr>
        <p:sp>
          <p:nvSpPr>
            <p:cNvPr id="15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200" y="2174"/>
              <a:ext cx="3475" cy="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2631" y="2311"/>
              <a:ext cx="2713" cy="16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654" y="2326"/>
              <a:ext cx="2690" cy="165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654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3102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3551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3999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4448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4896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5344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54" y="3981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654" y="3739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654" y="3504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654" y="3268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654" y="3032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654" y="2797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654" y="2561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654" y="2326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>
              <a:off x="2654" y="2326"/>
              <a:ext cx="26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2654" y="3981"/>
              <a:ext cx="26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V="1">
              <a:off x="5344" y="2326"/>
              <a:ext cx="0" cy="16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V="1">
              <a:off x="2654" y="2326"/>
              <a:ext cx="0" cy="16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2654" y="3981"/>
              <a:ext cx="26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V="1">
              <a:off x="2654" y="2326"/>
              <a:ext cx="0" cy="16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 flipV="1">
              <a:off x="2654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2654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1" name="Rectangle 47"/>
            <p:cNvSpPr>
              <a:spLocks noChangeArrowheads="1"/>
            </p:cNvSpPr>
            <p:nvPr/>
          </p:nvSpPr>
          <p:spPr bwMode="auto">
            <a:xfrm>
              <a:off x="2637" y="3997"/>
              <a:ext cx="7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 flipV="1">
              <a:off x="3102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>
              <a:off x="3102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3052" y="3997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0.5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flipV="1">
              <a:off x="3551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3551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3534" y="3997"/>
              <a:ext cx="7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1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 flipV="1">
              <a:off x="3999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>
              <a:off x="3999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0" name="Rectangle 56"/>
            <p:cNvSpPr>
              <a:spLocks noChangeArrowheads="1"/>
            </p:cNvSpPr>
            <p:nvPr/>
          </p:nvSpPr>
          <p:spPr bwMode="auto">
            <a:xfrm>
              <a:off x="3949" y="3997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1.5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 flipV="1">
              <a:off x="4448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4448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3" name="Rectangle 59"/>
            <p:cNvSpPr>
              <a:spLocks noChangeArrowheads="1"/>
            </p:cNvSpPr>
            <p:nvPr/>
          </p:nvSpPr>
          <p:spPr bwMode="auto">
            <a:xfrm>
              <a:off x="4431" y="3997"/>
              <a:ext cx="7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2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 flipV="1">
              <a:off x="4896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>
              <a:off x="4896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845" y="3997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2.5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Line 63"/>
            <p:cNvSpPr>
              <a:spLocks noChangeShapeType="1"/>
            </p:cNvSpPr>
            <p:nvPr/>
          </p:nvSpPr>
          <p:spPr bwMode="auto">
            <a:xfrm flipV="1">
              <a:off x="5344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8" name="Line 64"/>
            <p:cNvSpPr>
              <a:spLocks noChangeShapeType="1"/>
            </p:cNvSpPr>
            <p:nvPr/>
          </p:nvSpPr>
          <p:spPr bwMode="auto">
            <a:xfrm>
              <a:off x="5344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5327" y="3997"/>
              <a:ext cx="7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3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>
              <a:off x="2654" y="3981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 flipH="1">
              <a:off x="5316" y="3981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592" y="3936"/>
              <a:ext cx="7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Line 69"/>
            <p:cNvSpPr>
              <a:spLocks noChangeShapeType="1"/>
            </p:cNvSpPr>
            <p:nvPr/>
          </p:nvSpPr>
          <p:spPr bwMode="auto">
            <a:xfrm>
              <a:off x="2654" y="3739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4" name="Line 70"/>
            <p:cNvSpPr>
              <a:spLocks noChangeShapeType="1"/>
            </p:cNvSpPr>
            <p:nvPr/>
          </p:nvSpPr>
          <p:spPr bwMode="auto">
            <a:xfrm flipH="1">
              <a:off x="5316" y="3739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2531" y="3694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0.1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72"/>
            <p:cNvSpPr>
              <a:spLocks noChangeShapeType="1"/>
            </p:cNvSpPr>
            <p:nvPr/>
          </p:nvSpPr>
          <p:spPr bwMode="auto">
            <a:xfrm>
              <a:off x="2654" y="3504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7" name="Line 73"/>
            <p:cNvSpPr>
              <a:spLocks noChangeShapeType="1"/>
            </p:cNvSpPr>
            <p:nvPr/>
          </p:nvSpPr>
          <p:spPr bwMode="auto">
            <a:xfrm flipH="1">
              <a:off x="5316" y="3504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>
              <a:off x="2531" y="3459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0.2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Line 75"/>
            <p:cNvSpPr>
              <a:spLocks noChangeShapeType="1"/>
            </p:cNvSpPr>
            <p:nvPr/>
          </p:nvSpPr>
          <p:spPr bwMode="auto">
            <a:xfrm>
              <a:off x="2654" y="3268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0" name="Line 76"/>
            <p:cNvSpPr>
              <a:spLocks noChangeShapeType="1"/>
            </p:cNvSpPr>
            <p:nvPr/>
          </p:nvSpPr>
          <p:spPr bwMode="auto">
            <a:xfrm flipH="1">
              <a:off x="5316" y="3268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1" name="Rectangle 77"/>
            <p:cNvSpPr>
              <a:spLocks noChangeArrowheads="1"/>
            </p:cNvSpPr>
            <p:nvPr/>
          </p:nvSpPr>
          <p:spPr bwMode="auto">
            <a:xfrm>
              <a:off x="2531" y="3223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0.3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Line 78"/>
            <p:cNvSpPr>
              <a:spLocks noChangeShapeType="1"/>
            </p:cNvSpPr>
            <p:nvPr/>
          </p:nvSpPr>
          <p:spPr bwMode="auto">
            <a:xfrm>
              <a:off x="2654" y="3032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3" name="Line 79"/>
            <p:cNvSpPr>
              <a:spLocks noChangeShapeType="1"/>
            </p:cNvSpPr>
            <p:nvPr/>
          </p:nvSpPr>
          <p:spPr bwMode="auto">
            <a:xfrm flipH="1">
              <a:off x="5316" y="3032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4" name="Rectangle 80"/>
            <p:cNvSpPr>
              <a:spLocks noChangeArrowheads="1"/>
            </p:cNvSpPr>
            <p:nvPr/>
          </p:nvSpPr>
          <p:spPr bwMode="auto">
            <a:xfrm>
              <a:off x="2531" y="2988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0.4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Line 81"/>
            <p:cNvSpPr>
              <a:spLocks noChangeShapeType="1"/>
            </p:cNvSpPr>
            <p:nvPr/>
          </p:nvSpPr>
          <p:spPr bwMode="auto">
            <a:xfrm>
              <a:off x="2654" y="2797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6" name="Line 82"/>
            <p:cNvSpPr>
              <a:spLocks noChangeShapeType="1"/>
            </p:cNvSpPr>
            <p:nvPr/>
          </p:nvSpPr>
          <p:spPr bwMode="auto">
            <a:xfrm flipH="1">
              <a:off x="5316" y="2797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7" name="Rectangle 83"/>
            <p:cNvSpPr>
              <a:spLocks noChangeArrowheads="1"/>
            </p:cNvSpPr>
            <p:nvPr/>
          </p:nvSpPr>
          <p:spPr bwMode="auto">
            <a:xfrm>
              <a:off x="2531" y="2752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0.5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Line 84"/>
            <p:cNvSpPr>
              <a:spLocks noChangeShapeType="1"/>
            </p:cNvSpPr>
            <p:nvPr/>
          </p:nvSpPr>
          <p:spPr bwMode="auto">
            <a:xfrm>
              <a:off x="2654" y="2561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9" name="Line 85"/>
            <p:cNvSpPr>
              <a:spLocks noChangeShapeType="1"/>
            </p:cNvSpPr>
            <p:nvPr/>
          </p:nvSpPr>
          <p:spPr bwMode="auto">
            <a:xfrm flipH="1">
              <a:off x="5316" y="2561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0" name="Rectangle 86"/>
            <p:cNvSpPr>
              <a:spLocks noChangeArrowheads="1"/>
            </p:cNvSpPr>
            <p:nvPr/>
          </p:nvSpPr>
          <p:spPr bwMode="auto">
            <a:xfrm>
              <a:off x="2531" y="2516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0.6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Line 87"/>
            <p:cNvSpPr>
              <a:spLocks noChangeShapeType="1"/>
            </p:cNvSpPr>
            <p:nvPr/>
          </p:nvSpPr>
          <p:spPr bwMode="auto">
            <a:xfrm>
              <a:off x="2654" y="2326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2" name="Line 88"/>
            <p:cNvSpPr>
              <a:spLocks noChangeShapeType="1"/>
            </p:cNvSpPr>
            <p:nvPr/>
          </p:nvSpPr>
          <p:spPr bwMode="auto">
            <a:xfrm flipH="1">
              <a:off x="5316" y="2326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2531" y="2281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0.7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Line 90"/>
            <p:cNvSpPr>
              <a:spLocks noChangeShapeType="1"/>
            </p:cNvSpPr>
            <p:nvPr/>
          </p:nvSpPr>
          <p:spPr bwMode="auto">
            <a:xfrm>
              <a:off x="2654" y="2326"/>
              <a:ext cx="26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5" name="Line 91"/>
            <p:cNvSpPr>
              <a:spLocks noChangeShapeType="1"/>
            </p:cNvSpPr>
            <p:nvPr/>
          </p:nvSpPr>
          <p:spPr bwMode="auto">
            <a:xfrm>
              <a:off x="2654" y="3981"/>
              <a:ext cx="26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6" name="Line 92"/>
            <p:cNvSpPr>
              <a:spLocks noChangeShapeType="1"/>
            </p:cNvSpPr>
            <p:nvPr/>
          </p:nvSpPr>
          <p:spPr bwMode="auto">
            <a:xfrm flipV="1">
              <a:off x="5344" y="2326"/>
              <a:ext cx="0" cy="16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7" name="Line 93"/>
            <p:cNvSpPr>
              <a:spLocks noChangeShapeType="1"/>
            </p:cNvSpPr>
            <p:nvPr/>
          </p:nvSpPr>
          <p:spPr bwMode="auto">
            <a:xfrm flipV="1">
              <a:off x="2654" y="2326"/>
              <a:ext cx="0" cy="16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8" name="Rectangle 95"/>
            <p:cNvSpPr>
              <a:spLocks noChangeArrowheads="1"/>
            </p:cNvSpPr>
            <p:nvPr/>
          </p:nvSpPr>
          <p:spPr bwMode="auto">
            <a:xfrm>
              <a:off x="3915" y="4093"/>
              <a:ext cx="1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t  [s]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96"/>
            <p:cNvSpPr>
              <a:spLocks noChangeArrowheads="1"/>
            </p:cNvSpPr>
            <p:nvPr/>
          </p:nvSpPr>
          <p:spPr bwMode="auto">
            <a:xfrm rot="16200000">
              <a:off x="2391" y="3081"/>
              <a:ext cx="12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f(t)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0" name="Rovná spojnica 89"/>
          <p:cNvCxnSpPr/>
          <p:nvPr/>
        </p:nvCxnSpPr>
        <p:spPr>
          <a:xfrm flipV="1">
            <a:off x="2999918" y="3592047"/>
            <a:ext cx="2819400" cy="150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ovná spojnica 90"/>
          <p:cNvCxnSpPr>
            <a:stCxn id="85" idx="0"/>
          </p:cNvCxnSpPr>
          <p:nvPr/>
        </p:nvCxnSpPr>
        <p:spPr>
          <a:xfrm>
            <a:off x="1205694" y="5958422"/>
            <a:ext cx="1794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1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17296" y="347290"/>
            <a:ext cx="54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sk-SK" sz="2000" dirty="0"/>
              <a:t>ústava s d</a:t>
            </a:r>
            <a:r>
              <a:rPr lang="en-US" sz="2000" dirty="0" err="1"/>
              <a:t>opravn</a:t>
            </a:r>
            <a:r>
              <a:rPr lang="sk-SK" sz="2000" dirty="0" err="1"/>
              <a:t>ým</a:t>
            </a:r>
            <a:r>
              <a:rPr lang="sk-SK" sz="2000" dirty="0"/>
              <a:t> </a:t>
            </a:r>
            <a:r>
              <a:rPr lang="en-US" sz="2000" dirty="0"/>
              <a:t> </a:t>
            </a:r>
            <a:r>
              <a:rPr lang="en-US" sz="2000" dirty="0" err="1"/>
              <a:t>oneskoren</a:t>
            </a:r>
            <a:r>
              <a:rPr lang="sk-SK" sz="2000" dirty="0" err="1"/>
              <a:t>ím</a:t>
            </a:r>
            <a:r>
              <a:rPr lang="sk-SK" sz="2000" dirty="0"/>
              <a:t>: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266646"/>
              </p:ext>
            </p:extLst>
          </p:nvPr>
        </p:nvGraphicFramePr>
        <p:xfrm>
          <a:off x="5076056" y="159995"/>
          <a:ext cx="19081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Rovnica" r:id="rId3" imgW="1904760" imgH="774360" progId="Equation.3">
                  <p:embed/>
                </p:oleObj>
              </mc:Choice>
              <mc:Fallback>
                <p:oleObj name="Rovnica" r:id="rId3" imgW="19047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59995"/>
                        <a:ext cx="190817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2" y="1272941"/>
            <a:ext cx="6650094" cy="496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12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19780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>
                <a:solidFill>
                  <a:srgbClr val="FF0000"/>
                </a:solidFill>
              </a:rPr>
              <a:t>Astatická</a:t>
            </a:r>
            <a:r>
              <a:rPr lang="sk-SK" sz="2400" b="1" dirty="0">
                <a:solidFill>
                  <a:srgbClr val="FF0000"/>
                </a:solidFill>
              </a:rPr>
              <a:t> sústava prvého rádu  </a:t>
            </a:r>
            <a:r>
              <a:rPr lang="sk-SK" sz="2400" b="1" dirty="0" err="1">
                <a:solidFill>
                  <a:srgbClr val="FF0000"/>
                </a:solidFill>
              </a:rPr>
              <a:t>rádu</a:t>
            </a:r>
            <a:r>
              <a:rPr lang="sk-SK" sz="2400" b="1" dirty="0">
                <a:solidFill>
                  <a:srgbClr val="FF0000"/>
                </a:solidFill>
              </a:rPr>
              <a:t> - integrátor</a:t>
            </a:r>
          </a:p>
        </p:txBody>
      </p:sp>
      <p:sp>
        <p:nvSpPr>
          <p:cNvPr id="3" name="Obdĺžnik 2"/>
          <p:cNvSpPr/>
          <p:nvPr/>
        </p:nvSpPr>
        <p:spPr>
          <a:xfrm>
            <a:off x="146349" y="836712"/>
            <a:ext cx="465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/>
              <a:t>Prechodová funkcia tejto sústavy je: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948610"/>
              </p:ext>
            </p:extLst>
          </p:nvPr>
        </p:nvGraphicFramePr>
        <p:xfrm>
          <a:off x="5148064" y="908125"/>
          <a:ext cx="974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" name="Rovnica" r:id="rId3" imgW="977760" imgH="355320" progId="Equation.3">
                  <p:embed/>
                </p:oleObj>
              </mc:Choice>
              <mc:Fallback>
                <p:oleObj name="Rovnica" r:id="rId3" imgW="9777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908125"/>
                        <a:ext cx="974725" cy="35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251520" y="141277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Začiatočná hodnota 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367045"/>
              </p:ext>
            </p:extLst>
          </p:nvPr>
        </p:nvGraphicFramePr>
        <p:xfrm>
          <a:off x="3260725" y="1381125"/>
          <a:ext cx="2095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" name="Rovnica" r:id="rId5" imgW="2095200" imgH="545760" progId="Equation.3">
                  <p:embed/>
                </p:oleObj>
              </mc:Choice>
              <mc:Fallback>
                <p:oleObj name="Rovnica" r:id="rId5" imgW="20952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1381125"/>
                        <a:ext cx="2095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275184" y="1988840"/>
            <a:ext cx="314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Konečná  hodnota 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22600"/>
              </p:ext>
            </p:extLst>
          </p:nvPr>
        </p:nvGraphicFramePr>
        <p:xfrm>
          <a:off x="3203848" y="2060848"/>
          <a:ext cx="177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8" name="Rovnica" r:id="rId7" imgW="1777680" imgH="545760" progId="Equation.3">
                  <p:embed/>
                </p:oleObj>
              </mc:Choice>
              <mc:Fallback>
                <p:oleObj name="Rovnica" r:id="rId7" imgW="17776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060848"/>
                        <a:ext cx="1778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2503"/>
            <a:ext cx="7092280" cy="414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53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47667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Statická sústava 1. rádu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776833"/>
              </p:ext>
            </p:extLst>
          </p:nvPr>
        </p:nvGraphicFramePr>
        <p:xfrm>
          <a:off x="3707904" y="477094"/>
          <a:ext cx="15049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" name="Rovnica" r:id="rId3" imgW="1498320" imgH="711000" progId="Equation.3">
                  <p:embed/>
                </p:oleObj>
              </mc:Choice>
              <mc:Fallback>
                <p:oleObj name="Rovnica" r:id="rId3" imgW="14983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77094"/>
                        <a:ext cx="1504950" cy="7112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00FF"/>
                          </a:gs>
                          <a:gs pos="100000">
                            <a:srgbClr val="0000FF">
                              <a:gamma/>
                              <a:tint val="20000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488412"/>
              </p:ext>
            </p:extLst>
          </p:nvPr>
        </p:nvGraphicFramePr>
        <p:xfrm>
          <a:off x="6084168" y="260648"/>
          <a:ext cx="20272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0" name="Rovnica" r:id="rId5" imgW="2019240" imgH="1143000" progId="Equation.3">
                  <p:embed/>
                </p:oleObj>
              </mc:Choice>
              <mc:Fallback>
                <p:oleObj name="Rovnica" r:id="rId5" imgW="20192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60648"/>
                        <a:ext cx="2027237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251520" y="141277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Začiatočná hodnota </a:t>
            </a: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873339"/>
              </p:ext>
            </p:extLst>
          </p:nvPr>
        </p:nvGraphicFramePr>
        <p:xfrm>
          <a:off x="323814" y="1988840"/>
          <a:ext cx="2095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" name="Rovnica" r:id="rId7" imgW="2095200" imgH="545760" progId="Equation.3">
                  <p:embed/>
                </p:oleObj>
              </mc:Choice>
              <mc:Fallback>
                <p:oleObj name="Rovnica" r:id="rId7" imgW="20952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14" y="1988840"/>
                        <a:ext cx="2095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/>
          <p:cNvSpPr txBox="1"/>
          <p:nvPr/>
        </p:nvSpPr>
        <p:spPr>
          <a:xfrm>
            <a:off x="265352" y="4149080"/>
            <a:ext cx="314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Konečná  hodnota 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105826"/>
              </p:ext>
            </p:extLst>
          </p:nvPr>
        </p:nvGraphicFramePr>
        <p:xfrm>
          <a:off x="467544" y="4869160"/>
          <a:ext cx="1435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2" name="Rovnica" r:id="rId9" imgW="1434960" imgH="545760" progId="Equation.3">
                  <p:embed/>
                </p:oleObj>
              </mc:Choice>
              <mc:Fallback>
                <p:oleObj name="Rovnica" r:id="rId9" imgW="1434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869160"/>
                        <a:ext cx="1435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79" name="Picture 5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936"/>
            <a:ext cx="41243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748865"/>
              </p:ext>
            </p:extLst>
          </p:nvPr>
        </p:nvGraphicFramePr>
        <p:xfrm>
          <a:off x="251520" y="2852936"/>
          <a:ext cx="2463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3" name="Rovnica" r:id="rId12" imgW="2463480" imgH="583920" progId="Equation.3">
                  <p:embed/>
                </p:oleObj>
              </mc:Choice>
              <mc:Fallback>
                <p:oleObj name="Rovnica" r:id="rId12" imgW="24634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852936"/>
                        <a:ext cx="2463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764581"/>
              </p:ext>
            </p:extLst>
          </p:nvPr>
        </p:nvGraphicFramePr>
        <p:xfrm>
          <a:off x="334963" y="5661025"/>
          <a:ext cx="2552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4" name="Rovnica" r:id="rId14" imgW="2552400" imgH="583920" progId="Equation.3">
                  <p:embed/>
                </p:oleObj>
              </mc:Choice>
              <mc:Fallback>
                <p:oleObj name="Rovnica" r:id="rId14" imgW="255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5661025"/>
                        <a:ext cx="2552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9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47667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Statická sústava 1. rádu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identifik</a:t>
            </a:r>
            <a:r>
              <a:rPr lang="sk-SK" sz="2400" dirty="0" err="1">
                <a:solidFill>
                  <a:srgbClr val="FF0000"/>
                </a:solidFill>
              </a:rPr>
              <a:t>ácia</a:t>
            </a:r>
            <a:r>
              <a:rPr lang="sk-SK" sz="2400" dirty="0">
                <a:solidFill>
                  <a:srgbClr val="FF0000"/>
                </a:solidFill>
              </a:rPr>
              <a:t> parametrov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00191"/>
              </p:ext>
            </p:extLst>
          </p:nvPr>
        </p:nvGraphicFramePr>
        <p:xfrm>
          <a:off x="7164288" y="469248"/>
          <a:ext cx="15049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Rovnica" r:id="rId3" imgW="1498320" imgH="711000" progId="Equation.3">
                  <p:embed/>
                </p:oleObj>
              </mc:Choice>
              <mc:Fallback>
                <p:oleObj name="Rovnica" r:id="rId3" imgW="14983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469248"/>
                        <a:ext cx="150495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323528" y="112474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Parametre: K, T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643929"/>
              </p:ext>
            </p:extLst>
          </p:nvPr>
        </p:nvGraphicFramePr>
        <p:xfrm>
          <a:off x="323528" y="1586409"/>
          <a:ext cx="36957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name="Rovnica" r:id="rId5" imgW="3682800" imgH="1244520" progId="Equation.3">
                  <p:embed/>
                </p:oleObj>
              </mc:Choice>
              <mc:Fallback>
                <p:oleObj name="Rovnica" r:id="rId5" imgW="3682800" imgH="1244520" progId="Equation.3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86409"/>
                        <a:ext cx="36957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48880"/>
            <a:ext cx="41243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Rovná spojovacia šípka 7"/>
          <p:cNvCxnSpPr/>
          <p:nvPr/>
        </p:nvCxnSpPr>
        <p:spPr>
          <a:xfrm flipV="1">
            <a:off x="8028384" y="2852936"/>
            <a:ext cx="0" cy="2304256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7726524" y="36413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</a:t>
            </a:r>
          </a:p>
        </p:txBody>
      </p:sp>
      <p:cxnSp>
        <p:nvCxnSpPr>
          <p:cNvPr id="11" name="Rovná spojnica 10"/>
          <p:cNvCxnSpPr/>
          <p:nvPr/>
        </p:nvCxnSpPr>
        <p:spPr>
          <a:xfrm>
            <a:off x="5724128" y="3443808"/>
            <a:ext cx="0" cy="171338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251520" y="3212976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V čase t = T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276877"/>
              </p:ext>
            </p:extLst>
          </p:nvPr>
        </p:nvGraphicFramePr>
        <p:xfrm>
          <a:off x="218238" y="4005064"/>
          <a:ext cx="29686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Rovnica" r:id="rId8" imgW="2958840" imgH="469800" progId="Equation.3">
                  <p:embed/>
                </p:oleObj>
              </mc:Choice>
              <mc:Fallback>
                <p:oleObj name="Rovnica" r:id="rId8" imgW="2958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38" y="4005064"/>
                        <a:ext cx="29686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Rovná spojnica 16"/>
          <p:cNvCxnSpPr/>
          <p:nvPr/>
        </p:nvCxnSpPr>
        <p:spPr>
          <a:xfrm flipH="1">
            <a:off x="5292080" y="3443808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5508104" y="5157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659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2">
            <a:extLst>
              <a:ext uri="{FF2B5EF4-FFF2-40B4-BE49-F238E27FC236}">
                <a16:creationId xmlns="" xmlns:a16="http://schemas.microsoft.com/office/drawing/2014/main" id="{E65908EA-18FC-4520-B03A-D628BEBCDA1F}"/>
              </a:ext>
            </a:extLst>
          </p:cNvPr>
          <p:cNvSpPr txBox="1"/>
          <p:nvPr/>
        </p:nvSpPr>
        <p:spPr>
          <a:xfrm>
            <a:off x="323528" y="400033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b="1" dirty="0"/>
              <a:t>Kybernetický model</a:t>
            </a:r>
            <a:r>
              <a:rPr lang="sk-SK" sz="2400" dirty="0"/>
              <a:t>: model, ktorý modeluje len vybrané vlastnosti </a:t>
            </a:r>
            <a:r>
              <a:rPr lang="en-US" sz="2400" dirty="0"/>
              <a:t>			</a:t>
            </a:r>
            <a:r>
              <a:rPr lang="sk-SK" sz="2400" dirty="0"/>
              <a:t>procesu</a:t>
            </a:r>
          </a:p>
          <a:p>
            <a:endParaRPr lang="sk-SK" sz="2400" dirty="0"/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7BE76860-7057-4991-8385-6779A0249653}"/>
              </a:ext>
            </a:extLst>
          </p:cNvPr>
          <p:cNvSpPr txBox="1"/>
          <p:nvPr/>
        </p:nvSpPr>
        <p:spPr>
          <a:xfrm>
            <a:off x="467544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Príklad:</a:t>
            </a:r>
          </a:p>
        </p:txBody>
      </p:sp>
      <p:sp>
        <p:nvSpPr>
          <p:cNvPr id="4" name="Zástupný symbol obsahu 2">
            <a:extLst>
              <a:ext uri="{FF2B5EF4-FFF2-40B4-BE49-F238E27FC236}">
                <a16:creationId xmlns="" xmlns:a16="http://schemas.microsoft.com/office/drawing/2014/main" id="{BAB20506-428B-46ED-B999-DD2450599DF6}"/>
              </a:ext>
            </a:extLst>
          </p:cNvPr>
          <p:cNvSpPr txBox="1">
            <a:spLocks/>
          </p:cNvSpPr>
          <p:nvPr/>
        </p:nvSpPr>
        <p:spPr>
          <a:xfrm>
            <a:off x="107504" y="2193002"/>
            <a:ext cx="8229600" cy="34563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sz="2000" b="1" dirty="0"/>
              <a:t>Model výkonového lasera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sk-SK" sz="1800" dirty="0" err="1"/>
              <a:t>Light</a:t>
            </a:r>
            <a:r>
              <a:rPr lang="sk-SK" sz="1800" dirty="0"/>
              <a:t> </a:t>
            </a:r>
            <a:r>
              <a:rPr lang="sk-SK" sz="1800" dirty="0" err="1"/>
              <a:t>Amplification</a:t>
            </a:r>
            <a:r>
              <a:rPr lang="sk-SK" sz="1800" dirty="0"/>
              <a:t> by </a:t>
            </a:r>
            <a:r>
              <a:rPr lang="sk-SK" sz="1800" dirty="0" err="1"/>
              <a:t>Stimulated</a:t>
            </a:r>
            <a:r>
              <a:rPr lang="sk-SK" sz="1800" dirty="0"/>
              <a:t> of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k-SK" sz="1800" dirty="0" err="1"/>
              <a:t>Radiation</a:t>
            </a:r>
            <a:r>
              <a:rPr lang="sk-SK" sz="1800" dirty="0"/>
              <a:t> – zosilnenie svetla s využitím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k-SK" sz="1800" dirty="0"/>
              <a:t>stimulovanej emisie žiarenia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sk-SK" sz="2000" dirty="0"/>
              <a:t>Výkonové lasery CO</a:t>
            </a:r>
            <a:r>
              <a:rPr lang="sk-SK" sz="1800" dirty="0"/>
              <a:t>2: zváranie, rezanie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sz="1800" dirty="0"/>
          </a:p>
          <a:p>
            <a:pPr marL="0" indent="0">
              <a:buFont typeface="Arial" panose="020B0604020202020204" pitchFamily="34" charset="0"/>
              <a:buNone/>
            </a:pPr>
            <a:endParaRPr lang="sk-SK" sz="2000" dirty="0"/>
          </a:p>
        </p:txBody>
      </p:sp>
      <p:pic>
        <p:nvPicPr>
          <p:cNvPr id="5" name="Picture 2" descr="http://thumbs.dreamstime.com/thumb_527/5271005.jpg">
            <a:extLst>
              <a:ext uri="{FF2B5EF4-FFF2-40B4-BE49-F238E27FC236}">
                <a16:creationId xmlns="" xmlns:a16="http://schemas.microsoft.com/office/drawing/2014/main" id="{E80CE69E-0A5A-4EE5-9EF6-B51994B3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093" y="2193002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42A801B8-2A48-4102-834C-BEF2097FCFC3}"/>
              </a:ext>
            </a:extLst>
          </p:cNvPr>
          <p:cNvSpPr txBox="1"/>
          <p:nvPr/>
        </p:nvSpPr>
        <p:spPr>
          <a:xfrm>
            <a:off x="251520" y="5301208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Matematický model: 71 diferenciálnych rovníc 1. rádu</a:t>
            </a:r>
          </a:p>
        </p:txBody>
      </p:sp>
    </p:spTree>
    <p:extLst>
      <p:ext uri="{BB962C8B-B14F-4D97-AF65-F5344CB8AC3E}">
        <p14:creationId xmlns:p14="http://schemas.microsoft.com/office/powerpoint/2010/main" val="191679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65164" y="188640"/>
            <a:ext cx="5142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err="1">
                <a:solidFill>
                  <a:srgbClr val="FF0000"/>
                </a:solidFill>
              </a:rPr>
              <a:t>Astatická</a:t>
            </a:r>
            <a:r>
              <a:rPr lang="sk-SK" sz="2400" dirty="0">
                <a:solidFill>
                  <a:srgbClr val="FF0000"/>
                </a:solidFill>
              </a:rPr>
              <a:t> sústava s dopravným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oneskoren</a:t>
            </a:r>
            <a:r>
              <a:rPr lang="sk-SK" sz="2400" dirty="0" err="1">
                <a:solidFill>
                  <a:srgbClr val="FF0000"/>
                </a:solidFill>
              </a:rPr>
              <a:t>ím</a:t>
            </a:r>
            <a:endParaRPr lang="sk-SK" sz="2400" dirty="0">
              <a:solidFill>
                <a:srgbClr val="FF0000"/>
              </a:solidFill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686481"/>
              </p:ext>
            </p:extLst>
          </p:nvPr>
        </p:nvGraphicFramePr>
        <p:xfrm>
          <a:off x="6372200" y="188640"/>
          <a:ext cx="15573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5" name="Rovnica" r:id="rId3" imgW="1549080" imgH="711000" progId="Equation.3">
                  <p:embed/>
                </p:oleObj>
              </mc:Choice>
              <mc:Fallback>
                <p:oleObj name="Rovnica" r:id="rId3" imgW="1549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88640"/>
                        <a:ext cx="1557338" cy="7112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00FF"/>
                          </a:gs>
                          <a:gs pos="100000">
                            <a:srgbClr val="0000FF">
                              <a:gamma/>
                              <a:tint val="20000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67" y="2825552"/>
            <a:ext cx="682531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63352" y="134076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Začiatočná hodnota 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371874"/>
              </p:ext>
            </p:extLst>
          </p:nvPr>
        </p:nvGraphicFramePr>
        <p:xfrm>
          <a:off x="3260725" y="1381125"/>
          <a:ext cx="2095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6" name="Rovnica" r:id="rId6" imgW="2095200" imgH="545760" progId="Equation.3">
                  <p:embed/>
                </p:oleObj>
              </mc:Choice>
              <mc:Fallback>
                <p:oleObj name="Rovnica" r:id="rId6" imgW="20952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1381125"/>
                        <a:ext cx="2095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275184" y="1988840"/>
            <a:ext cx="314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Konečná  hodnota 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226911"/>
              </p:ext>
            </p:extLst>
          </p:nvPr>
        </p:nvGraphicFramePr>
        <p:xfrm>
          <a:off x="3203848" y="2060848"/>
          <a:ext cx="177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7" name="Rovnica" r:id="rId8" imgW="1777680" imgH="545760" progId="Equation.3">
                  <p:embed/>
                </p:oleObj>
              </mc:Choice>
              <mc:Fallback>
                <p:oleObj name="Rovnica" r:id="rId8" imgW="17776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060848"/>
                        <a:ext cx="1778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724974"/>
              </p:ext>
            </p:extLst>
          </p:nvPr>
        </p:nvGraphicFramePr>
        <p:xfrm>
          <a:off x="5924550" y="1277938"/>
          <a:ext cx="28749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8" name="Rovnica" r:id="rId10" imgW="2882880" imgH="812520" progId="Equation.3">
                  <p:embed/>
                </p:oleObj>
              </mc:Choice>
              <mc:Fallback>
                <p:oleObj name="Rovnica" r:id="rId10" imgW="2882880" imgH="812520" progId="Equation.3">
                  <p:embed/>
                  <p:pic>
                    <p:nvPicPr>
                      <p:cNvPr id="0" name="Objek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1277938"/>
                        <a:ext cx="28749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30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11663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Statická sústava druhého rádu, bez </a:t>
            </a:r>
            <a:r>
              <a:rPr lang="sk-SK" sz="2400" dirty="0" err="1">
                <a:solidFill>
                  <a:srgbClr val="FF0000"/>
                </a:solidFill>
              </a:rPr>
              <a:t>astatizmu</a:t>
            </a:r>
            <a:r>
              <a:rPr lang="sk-SK" sz="2400" dirty="0">
                <a:solidFill>
                  <a:srgbClr val="FF0000"/>
                </a:solidFill>
              </a:rPr>
              <a:t> a dopravného oneskorenia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202034"/>
              </p:ext>
            </p:extLst>
          </p:nvPr>
        </p:nvGraphicFramePr>
        <p:xfrm>
          <a:off x="107504" y="620688"/>
          <a:ext cx="27114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3" name="Rovnica" r:id="rId3" imgW="2705040" imgH="787320" progId="Equation.3">
                  <p:embed/>
                </p:oleObj>
              </mc:Choice>
              <mc:Fallback>
                <p:oleObj name="Rovnica" r:id="rId3" imgW="27050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20688"/>
                        <a:ext cx="2711450" cy="7810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00FF"/>
                          </a:gs>
                          <a:gs pos="100000">
                            <a:srgbClr val="CCCCFF"/>
                          </a:gs>
                        </a:gsLst>
                        <a:path path="rect">
                          <a:fillToRect r="100000" b="100000"/>
                        </a:path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590787"/>
              </p:ext>
            </p:extLst>
          </p:nvPr>
        </p:nvGraphicFramePr>
        <p:xfrm>
          <a:off x="3851920" y="692696"/>
          <a:ext cx="502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4" name="Rovnica" r:id="rId5" imgW="5029200" imgH="787320" progId="Equation.3">
                  <p:embed/>
                </p:oleObj>
              </mc:Choice>
              <mc:Fallback>
                <p:oleObj name="Rovnica" r:id="rId5" imgW="50292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692696"/>
                        <a:ext cx="5029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38658"/>
              </p:ext>
            </p:extLst>
          </p:nvPr>
        </p:nvGraphicFramePr>
        <p:xfrm>
          <a:off x="7236296" y="3033732"/>
          <a:ext cx="1003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5" name="Rovnica" r:id="rId7" imgW="1002960" imgH="355320" progId="Equation.3">
                  <p:embed/>
                </p:oleObj>
              </mc:Choice>
              <mc:Fallback>
                <p:oleObj name="Rovnica" r:id="rId7" imgW="10029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3033732"/>
                        <a:ext cx="1003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5076056" y="2852936"/>
            <a:ext cx="1839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Impulzná funkcia:</a:t>
            </a: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70724"/>
              </p:ext>
            </p:extLst>
          </p:nvPr>
        </p:nvGraphicFramePr>
        <p:xfrm>
          <a:off x="5004048" y="4213845"/>
          <a:ext cx="406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6" name="Rovnica" r:id="rId9" imgW="4063680" imgH="914400" progId="Equation.3">
                  <p:embed/>
                </p:oleObj>
              </mc:Choice>
              <mc:Fallback>
                <p:oleObj name="Rovnica" r:id="rId9" imgW="406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213845"/>
                        <a:ext cx="4064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/>
          <p:cNvSpPr txBox="1"/>
          <p:nvPr/>
        </p:nvSpPr>
        <p:spPr>
          <a:xfrm>
            <a:off x="186822" y="1717357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Začiatočná hodnota 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513188"/>
              </p:ext>
            </p:extLst>
          </p:nvPr>
        </p:nvGraphicFramePr>
        <p:xfrm>
          <a:off x="2083388" y="1556792"/>
          <a:ext cx="6108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7" name="Rovnica" r:id="rId11" imgW="6108480" imgH="787320" progId="Equation.3">
                  <p:embed/>
                </p:oleObj>
              </mc:Choice>
              <mc:Fallback>
                <p:oleObj name="Rovnica" r:id="rId11" imgW="61084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388" y="1556792"/>
                        <a:ext cx="6108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lokTextu 9"/>
          <p:cNvSpPr txBox="1"/>
          <p:nvPr/>
        </p:nvSpPr>
        <p:spPr>
          <a:xfrm>
            <a:off x="186822" y="263691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Konečná  hodnota 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9534"/>
              </p:ext>
            </p:extLst>
          </p:nvPr>
        </p:nvGraphicFramePr>
        <p:xfrm>
          <a:off x="2195736" y="2852936"/>
          <a:ext cx="1435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8" name="Rovnica" r:id="rId13" imgW="1434960" imgH="545760" progId="Equation.3">
                  <p:embed/>
                </p:oleObj>
              </mc:Choice>
              <mc:Fallback>
                <p:oleObj name="Rovnica" r:id="rId13" imgW="1434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852936"/>
                        <a:ext cx="1435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0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3423270"/>
            <a:ext cx="47529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7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07504" y="239291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>
                <a:solidFill>
                  <a:srgbClr val="FF0000"/>
                </a:solidFill>
              </a:rPr>
              <a:t>Identifikácia aperiodických sústav s jednoduchými pólmi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251520" y="836712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Prechodová funkcia</a:t>
            </a: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46975"/>
              </p:ext>
            </p:extLst>
          </p:nvPr>
        </p:nvGraphicFramePr>
        <p:xfrm>
          <a:off x="2257425" y="898525"/>
          <a:ext cx="5194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Rovnica" r:id="rId3" imgW="5194080" imgH="787320" progId="Equation.3">
                  <p:embed/>
                </p:oleObj>
              </mc:Choice>
              <mc:Fallback>
                <p:oleObj name="Rovnica" r:id="rId3" imgW="5194080" imgH="787320" progId="Equation.3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898525"/>
                        <a:ext cx="5194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45200"/>
              </p:ext>
            </p:extLst>
          </p:nvPr>
        </p:nvGraphicFramePr>
        <p:xfrm>
          <a:off x="312738" y="2373313"/>
          <a:ext cx="7620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Rovnica" r:id="rId5" imgW="7619760" imgH="1650960" progId="Equation.3">
                  <p:embed/>
                </p:oleObj>
              </mc:Choice>
              <mc:Fallback>
                <p:oleObj name="Rovnica" r:id="rId5" imgW="761976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2373313"/>
                        <a:ext cx="76200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8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283094"/>
              </p:ext>
            </p:extLst>
          </p:nvPr>
        </p:nvGraphicFramePr>
        <p:xfrm>
          <a:off x="323528" y="335553"/>
          <a:ext cx="24955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6" name="Rovnica" r:id="rId3" imgW="2489040" imgH="774360" progId="Equation.3">
                  <p:embed/>
                </p:oleObj>
              </mc:Choice>
              <mc:Fallback>
                <p:oleObj name="Rovnica" r:id="rId3" imgW="2489040" imgH="77436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5553"/>
                        <a:ext cx="24955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46" y="116632"/>
            <a:ext cx="558265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5490782" y="994499"/>
            <a:ext cx="6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e(t</a:t>
            </a:r>
            <a:r>
              <a:rPr lang="en-US" dirty="0"/>
              <a:t>)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flipH="1">
            <a:off x="5324616" y="1363831"/>
            <a:ext cx="288032" cy="9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4283968" y="2643388"/>
            <a:ext cx="5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e1(t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4385473" y="1092389"/>
            <a:ext cx="6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e2(t</a:t>
            </a:r>
            <a:r>
              <a:rPr lang="en-US" dirty="0"/>
              <a:t>)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4602800" y="1428074"/>
            <a:ext cx="11495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4865476" y="2902983"/>
            <a:ext cx="360040" cy="109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41279"/>
              </p:ext>
            </p:extLst>
          </p:nvPr>
        </p:nvGraphicFramePr>
        <p:xfrm>
          <a:off x="539552" y="1644098"/>
          <a:ext cx="22907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" name="Rovnica" r:id="rId6" imgW="2286000" imgH="838080" progId="Equation.3">
                  <p:embed/>
                </p:oleObj>
              </mc:Choice>
              <mc:Fallback>
                <p:oleObj name="Rovnica" r:id="rId6" imgW="2286000" imgH="838080" progId="Equation.3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44098"/>
                        <a:ext cx="22907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Rovná spojnica 14"/>
          <p:cNvCxnSpPr/>
          <p:nvPr/>
        </p:nvCxnSpPr>
        <p:spPr>
          <a:xfrm>
            <a:off x="6012160" y="2643388"/>
            <a:ext cx="0" cy="186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>
            <a:off x="7740352" y="2643388"/>
            <a:ext cx="0" cy="186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>
            <a:off x="6012160" y="4437112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179512" y="321297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Identifikácia </a:t>
            </a:r>
            <a:r>
              <a:rPr lang="sk-SK" sz="2400" dirty="0" err="1">
                <a:solidFill>
                  <a:srgbClr val="0070C0"/>
                </a:solidFill>
              </a:rPr>
              <a:t>exp</a:t>
            </a:r>
            <a:r>
              <a:rPr lang="sk-SK" sz="2400" dirty="0">
                <a:solidFill>
                  <a:srgbClr val="0070C0"/>
                </a:solidFill>
              </a:rPr>
              <a:t>  2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6155341" y="4509120"/>
            <a:ext cx="144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Interval T2</a:t>
            </a:r>
          </a:p>
        </p:txBody>
      </p:sp>
      <p:sp>
        <p:nvSpPr>
          <p:cNvPr id="23" name="BlokTextu 22"/>
          <p:cNvSpPr txBox="1"/>
          <p:nvPr/>
        </p:nvSpPr>
        <p:spPr>
          <a:xfrm>
            <a:off x="6018874" y="508518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Hodnoty </a:t>
            </a:r>
            <a:r>
              <a:rPr lang="sk-SK" dirty="0" err="1"/>
              <a:t>exponenciály</a:t>
            </a:r>
            <a:r>
              <a:rPr lang="sk-SK" dirty="0"/>
              <a:t> s časovou konštantou T1 už majú nulovú hodnotu</a:t>
            </a: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389861"/>
              </p:ext>
            </p:extLst>
          </p:nvPr>
        </p:nvGraphicFramePr>
        <p:xfrm>
          <a:off x="197986" y="3830186"/>
          <a:ext cx="2819401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" name="Rovnica" r:id="rId8" imgW="2819160" imgH="863280" progId="Equation.3">
                  <p:embed/>
                </p:oleObj>
              </mc:Choice>
              <mc:Fallback>
                <p:oleObj name="Rovnica" r:id="rId8" imgW="2819160" imgH="863280" progId="Equation.3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86" y="3830186"/>
                        <a:ext cx="2819401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54647"/>
              </p:ext>
            </p:extLst>
          </p:nvPr>
        </p:nvGraphicFramePr>
        <p:xfrm>
          <a:off x="152001" y="4941168"/>
          <a:ext cx="3187701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" name="Rovnica" r:id="rId10" imgW="3187440" imgH="787320" progId="Equation.3">
                  <p:embed/>
                </p:oleObj>
              </mc:Choice>
              <mc:Fallback>
                <p:oleObj name="Rovnica" r:id="rId10" imgW="31874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01" y="4941168"/>
                        <a:ext cx="3187701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133248"/>
              </p:ext>
            </p:extLst>
          </p:nvPr>
        </p:nvGraphicFramePr>
        <p:xfrm>
          <a:off x="992188" y="6021388"/>
          <a:ext cx="1562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0" name="Rovnica" r:id="rId12" imgW="1562040" imgH="355320" progId="Equation.3">
                  <p:embed/>
                </p:oleObj>
              </mc:Choice>
              <mc:Fallback>
                <p:oleObj name="Rovnica" r:id="rId12" imgW="1562040" imgH="355320" progId="Equation.3">
                  <p:embed/>
                  <p:pic>
                    <p:nvPicPr>
                      <p:cNvPr id="0" name="Objek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6021388"/>
                        <a:ext cx="1562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89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9" grpId="0"/>
      <p:bldP spid="21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9512" y="33265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Identifikácia </a:t>
            </a:r>
            <a:r>
              <a:rPr lang="sk-SK" sz="2400" dirty="0" err="1"/>
              <a:t>exp</a:t>
            </a:r>
            <a:r>
              <a:rPr lang="sk-SK" sz="2400" dirty="0"/>
              <a:t>  2  vykonáva sa z logaritmických hodnôt e(t) 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0688"/>
            <a:ext cx="7330642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bdĺžnik 5"/>
          <p:cNvSpPr/>
          <p:nvPr/>
        </p:nvSpPr>
        <p:spPr>
          <a:xfrm>
            <a:off x="2627784" y="3573016"/>
            <a:ext cx="6336704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016011"/>
              </p:ext>
            </p:extLst>
          </p:nvPr>
        </p:nvGraphicFramePr>
        <p:xfrm>
          <a:off x="539750" y="1154113"/>
          <a:ext cx="1028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Rovnica" r:id="rId4" imgW="1028520" imgH="355320" progId="Equation.3">
                  <p:embed/>
                </p:oleObj>
              </mc:Choice>
              <mc:Fallback>
                <p:oleObj name="Rovnica" r:id="rId4" imgW="1028520" imgH="355320" progId="Equation.3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54113"/>
                        <a:ext cx="1028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/>
          <p:cNvSpPr txBox="1"/>
          <p:nvPr/>
        </p:nvSpPr>
        <p:spPr>
          <a:xfrm>
            <a:off x="0" y="1916832"/>
            <a:ext cx="24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Rovnica priamky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1971"/>
              </p:ext>
            </p:extLst>
          </p:nvPr>
        </p:nvGraphicFramePr>
        <p:xfrm>
          <a:off x="142165" y="2564904"/>
          <a:ext cx="1562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Rovnica" r:id="rId6" imgW="1562040" imgH="355320" progId="Equation.3">
                  <p:embed/>
                </p:oleObj>
              </mc:Choice>
              <mc:Fallback>
                <p:oleObj name="Rovnica" r:id="rId6" imgW="1562040" imgH="355320" progId="Equation.3">
                  <p:embed/>
                  <p:pic>
                    <p:nvPicPr>
                      <p:cNvPr id="0" name="Objek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5" y="2564904"/>
                        <a:ext cx="1562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501735"/>
              </p:ext>
            </p:extLst>
          </p:nvPr>
        </p:nvGraphicFramePr>
        <p:xfrm>
          <a:off x="149388" y="3645024"/>
          <a:ext cx="3937001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Rovnica" r:id="rId8" imgW="3936960" imgH="368280" progId="Equation.3">
                  <p:embed/>
                </p:oleObj>
              </mc:Choice>
              <mc:Fallback>
                <p:oleObj name="Rovnica" r:id="rId8" imgW="3936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8" y="3645024"/>
                        <a:ext cx="3937001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35846"/>
              </p:ext>
            </p:extLst>
          </p:nvPr>
        </p:nvGraphicFramePr>
        <p:xfrm>
          <a:off x="251520" y="4509120"/>
          <a:ext cx="5562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Rovnica" r:id="rId10" imgW="5562360" imgH="1015920" progId="Equation.3">
                  <p:embed/>
                </p:oleObj>
              </mc:Choice>
              <mc:Fallback>
                <p:oleObj name="Rovnica" r:id="rId10" imgW="556236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09120"/>
                        <a:ext cx="5562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Rovná spojnica 3"/>
          <p:cNvCxnSpPr/>
          <p:nvPr/>
        </p:nvCxnSpPr>
        <p:spPr>
          <a:xfrm flipH="1" flipV="1">
            <a:off x="2699792" y="1340768"/>
            <a:ext cx="79208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0"/>
            <a:ext cx="7330642" cy="663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bdĺžnik 2"/>
          <p:cNvSpPr/>
          <p:nvPr/>
        </p:nvSpPr>
        <p:spPr>
          <a:xfrm>
            <a:off x="2231740" y="275615"/>
            <a:ext cx="6552728" cy="3057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179512" y="332656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Identifikácia </a:t>
            </a:r>
            <a:r>
              <a:rPr lang="sk-SK" sz="2400" dirty="0" err="1"/>
              <a:t>exponenciály</a:t>
            </a:r>
            <a:r>
              <a:rPr lang="sk-SK" sz="2400" dirty="0"/>
              <a:t>  1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64649"/>
              </p:ext>
            </p:extLst>
          </p:nvPr>
        </p:nvGraphicFramePr>
        <p:xfrm>
          <a:off x="390525" y="917575"/>
          <a:ext cx="1536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Rovnica" r:id="rId4" imgW="1536480" imgH="355320" progId="Equation.3">
                  <p:embed/>
                </p:oleObj>
              </mc:Choice>
              <mc:Fallback>
                <p:oleObj name="Rovnica" r:id="rId4" imgW="1536480" imgH="355320" progId="Equation.3">
                  <p:embed/>
                  <p:pic>
                    <p:nvPicPr>
                      <p:cNvPr id="0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917575"/>
                        <a:ext cx="1536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333273"/>
              </p:ext>
            </p:extLst>
          </p:nvPr>
        </p:nvGraphicFramePr>
        <p:xfrm>
          <a:off x="323528" y="1789224"/>
          <a:ext cx="5562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1" name="Rovnica" r:id="rId6" imgW="5562360" imgH="812520" progId="Equation.3">
                  <p:embed/>
                </p:oleObj>
              </mc:Choice>
              <mc:Fallback>
                <p:oleObj name="Rovnica" r:id="rId6" imgW="5562360" imgH="812520" progId="Equation.3">
                  <p:embed/>
                  <p:pic>
                    <p:nvPicPr>
                      <p:cNvPr id="0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789224"/>
                        <a:ext cx="5562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0" y="3501008"/>
            <a:ext cx="284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Najskôr odpočítame </a:t>
            </a: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153583"/>
              </p:ext>
            </p:extLst>
          </p:nvPr>
        </p:nvGraphicFramePr>
        <p:xfrm>
          <a:off x="180056" y="4653136"/>
          <a:ext cx="2247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2" name="Rovnica" r:id="rId8" imgW="2247840" imgH="1295280" progId="Equation.3">
                  <p:embed/>
                </p:oleObj>
              </mc:Choice>
              <mc:Fallback>
                <p:oleObj name="Rovnica" r:id="rId8" imgW="224784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56" y="4653136"/>
                        <a:ext cx="22479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Rovná spojnica 6"/>
          <p:cNvCxnSpPr/>
          <p:nvPr/>
        </p:nvCxnSpPr>
        <p:spPr>
          <a:xfrm flipH="1" flipV="1">
            <a:off x="2627785" y="3863008"/>
            <a:ext cx="936103" cy="28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15516" y="197511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Postup identifikácie - súhrn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180202" y="752155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2000" dirty="0"/>
              <a:t>Odmeriame priebeh výstupnej veličiny  na skokovú zmenu vstupnej veličiny</a:t>
            </a:r>
          </a:p>
          <a:p>
            <a:endParaRPr lang="sk-SK" sz="2000" dirty="0"/>
          </a:p>
          <a:p>
            <a:r>
              <a:rPr lang="sk-SK" sz="2000" dirty="0"/>
              <a:t>2. Vytvoríme odchýlku od ustálenej hodnoty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855" y="2487305"/>
            <a:ext cx="4889633" cy="20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853" y="597621"/>
            <a:ext cx="4889633" cy="20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180202" y="2852936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3. Pre identifikáciu </a:t>
            </a:r>
            <a:r>
              <a:rPr lang="sk-SK" sz="2000" dirty="0" err="1"/>
              <a:t>exponenciály</a:t>
            </a:r>
            <a:r>
              <a:rPr lang="sk-SK" sz="2000" dirty="0"/>
              <a:t> s najväčšou časovou konštantou </a:t>
            </a:r>
            <a:r>
              <a:rPr lang="sk-SK" sz="2000" dirty="0" err="1"/>
              <a:t>vyberime</a:t>
            </a:r>
            <a:r>
              <a:rPr lang="sk-SK" sz="2000" dirty="0"/>
              <a:t> interval č.2 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6572038" y="2852936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6716054" y="248730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Int</a:t>
            </a:r>
            <a:r>
              <a:rPr lang="sk-SK" dirty="0"/>
              <a:t>. č.2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79512" y="4190934"/>
            <a:ext cx="4356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4. V intervale č.2  vyberieme vzorky a hodnoty e(t) v tomto intervale prevedieme do logaritmickej podoby </a:t>
            </a:r>
            <a:r>
              <a:rPr lang="sk-SK" sz="2000" dirty="0" err="1"/>
              <a:t>ln</a:t>
            </a:r>
            <a:r>
              <a:rPr lang="en-US" sz="2000" dirty="0"/>
              <a:t>{</a:t>
            </a:r>
            <a:r>
              <a:rPr lang="sk-SK" sz="2000" dirty="0"/>
              <a:t>e(t)</a:t>
            </a:r>
            <a:r>
              <a:rPr lang="en-US" sz="2000" dirty="0"/>
              <a:t>} a </a:t>
            </a:r>
            <a:r>
              <a:rPr lang="en-US" sz="2000" dirty="0" err="1"/>
              <a:t>prelo</a:t>
            </a:r>
            <a:r>
              <a:rPr lang="sk-SK" sz="2000" dirty="0" err="1"/>
              <a:t>žíme</a:t>
            </a:r>
            <a:r>
              <a:rPr lang="sk-SK" sz="2000" dirty="0"/>
              <a:t> priamkou. Určíme a2 a b2 a teda aj T2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74903" y="5928029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5.  Od e(t) odčítame e2(t) a opakujeme postup</a:t>
            </a:r>
          </a:p>
        </p:txBody>
      </p:sp>
    </p:spTree>
    <p:extLst>
      <p:ext uri="{BB962C8B-B14F-4D97-AF65-F5344CB8AC3E}">
        <p14:creationId xmlns:p14="http://schemas.microsoft.com/office/powerpoint/2010/main" val="2893895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7504" y="188640"/>
            <a:ext cx="59766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Samostatn</a:t>
            </a:r>
            <a:r>
              <a:rPr lang="sk-SK" sz="2400" dirty="0">
                <a:solidFill>
                  <a:srgbClr val="FF0000"/>
                </a:solidFill>
              </a:rPr>
              <a:t>á práca 3.1: Analyzujte prechodovú charakteristiku sústavy druhého rádu s prenosovou funkciou, zistite podmienky </a:t>
            </a:r>
            <a:r>
              <a:rPr lang="sk-SK" sz="2400" dirty="0" err="1">
                <a:solidFill>
                  <a:srgbClr val="FF0000"/>
                </a:solidFill>
              </a:rPr>
              <a:t>aperiodicity</a:t>
            </a:r>
            <a:r>
              <a:rPr lang="sk-SK" sz="2400" dirty="0">
                <a:solidFill>
                  <a:srgbClr val="FF0000"/>
                </a:solidFill>
              </a:rPr>
              <a:t>, resp. kmitavosti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33979"/>
              </p:ext>
            </p:extLst>
          </p:nvPr>
        </p:nvGraphicFramePr>
        <p:xfrm>
          <a:off x="6120001" y="248523"/>
          <a:ext cx="26162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0" name="Rovnica" r:id="rId3" imgW="2616120" imgH="761760" progId="Equation.3">
                  <p:embed/>
                </p:oleObj>
              </mc:Choice>
              <mc:Fallback>
                <p:oleObj name="Rovnica" r:id="rId3" imgW="261612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001" y="248523"/>
                        <a:ext cx="2616200" cy="757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07504" y="5229200"/>
            <a:ext cx="3438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Pomocou </a:t>
            </a:r>
            <a:r>
              <a:rPr lang="sk-SK" dirty="0" err="1"/>
              <a:t>Heavisidovho</a:t>
            </a:r>
            <a:r>
              <a:rPr lang="sk-SK" dirty="0"/>
              <a:t> vzorca možno pre prechodovú charakteristiku odvodiť takýto výraz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190879"/>
              </p:ext>
            </p:extLst>
          </p:nvPr>
        </p:nvGraphicFramePr>
        <p:xfrm>
          <a:off x="3851920" y="5661248"/>
          <a:ext cx="50720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1" name="Rovnica" r:id="rId5" imgW="5067000" imgH="939600" progId="Equation.3">
                  <p:embed/>
                </p:oleObj>
              </mc:Choice>
              <mc:Fallback>
                <p:oleObj name="Rovnica" r:id="rId5" imgW="50670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661248"/>
                        <a:ext cx="5072063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450142"/>
              </p:ext>
            </p:extLst>
          </p:nvPr>
        </p:nvGraphicFramePr>
        <p:xfrm>
          <a:off x="79635" y="2636912"/>
          <a:ext cx="41021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2" name="Rovnica" r:id="rId7" imgW="4101840" imgH="660240" progId="Equation.3">
                  <p:embed/>
                </p:oleObj>
              </mc:Choice>
              <mc:Fallback>
                <p:oleObj name="Rovnica" r:id="rId7" imgW="41018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35" y="2636912"/>
                        <a:ext cx="4102100" cy="655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17204"/>
              </p:ext>
            </p:extLst>
          </p:nvPr>
        </p:nvGraphicFramePr>
        <p:xfrm>
          <a:off x="4644008" y="3212976"/>
          <a:ext cx="3898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3" name="Rovnica" r:id="rId9" imgW="3898800" imgH="799920" progId="Equation.3">
                  <p:embed/>
                </p:oleObj>
              </mc:Choice>
              <mc:Fallback>
                <p:oleObj name="Rovnica" r:id="rId9" imgW="389880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212976"/>
                        <a:ext cx="3898900" cy="793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45998"/>
              </p:ext>
            </p:extLst>
          </p:nvPr>
        </p:nvGraphicFramePr>
        <p:xfrm>
          <a:off x="663761" y="3429050"/>
          <a:ext cx="2603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4" name="Rovnica" r:id="rId11" imgW="2603160" imgH="419040" progId="Equation.3">
                  <p:embed/>
                </p:oleObj>
              </mc:Choice>
              <mc:Fallback>
                <p:oleObj name="Rovnica" r:id="rId11" imgW="2603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61" y="3429050"/>
                        <a:ext cx="2603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963943"/>
              </p:ext>
            </p:extLst>
          </p:nvPr>
        </p:nvGraphicFramePr>
        <p:xfrm>
          <a:off x="670111" y="4149775"/>
          <a:ext cx="2590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5" name="Rovnica" r:id="rId13" imgW="2590560" imgH="419040" progId="Equation.3">
                  <p:embed/>
                </p:oleObj>
              </mc:Choice>
              <mc:Fallback>
                <p:oleObj name="Rovnica" r:id="rId13" imgW="2590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111" y="4149775"/>
                        <a:ext cx="2590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lokTextu 12"/>
          <p:cNvSpPr txBox="1"/>
          <p:nvPr/>
        </p:nvSpPr>
        <p:spPr>
          <a:xfrm>
            <a:off x="105710" y="2092206"/>
            <a:ext cx="144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Póly sústavy:</a:t>
            </a: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5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6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7" name="Rectangle 1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8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9" name="BlokTextu 18"/>
          <p:cNvSpPr txBox="1"/>
          <p:nvPr/>
        </p:nvSpPr>
        <p:spPr>
          <a:xfrm>
            <a:off x="5652120" y="143513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Pomôcka: Ak sú póly reálne záporné ide o </a:t>
            </a:r>
            <a:r>
              <a:rPr lang="sk-SK" dirty="0" err="1"/>
              <a:t>aperidickú</a:t>
            </a:r>
            <a:r>
              <a:rPr lang="sk-SK" dirty="0"/>
              <a:t> PCH.</a:t>
            </a:r>
          </a:p>
        </p:txBody>
      </p:sp>
    </p:spTree>
    <p:extLst>
      <p:ext uri="{BB962C8B-B14F-4D97-AF65-F5344CB8AC3E}">
        <p14:creationId xmlns:p14="http://schemas.microsoft.com/office/powerpoint/2010/main" val="6634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3" name="Obdĺžnik 2"/>
          <p:cNvSpPr/>
          <p:nvPr/>
        </p:nvSpPr>
        <p:spPr>
          <a:xfrm>
            <a:off x="251520" y="519063"/>
            <a:ext cx="27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Prechodová charakteristika vlastnej sústavy 2. rádu</a:t>
            </a:r>
          </a:p>
          <a:p>
            <a:r>
              <a:rPr lang="sk-SK" dirty="0"/>
              <a:t>(K=1, T=1, b=0.4).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337696"/>
              </p:ext>
            </p:extLst>
          </p:nvPr>
        </p:nvGraphicFramePr>
        <p:xfrm>
          <a:off x="201416" y="2636912"/>
          <a:ext cx="31940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" name="Rovnica" r:id="rId3" imgW="3200400" imgH="1054080" progId="Equation.3">
                  <p:embed/>
                </p:oleObj>
              </mc:Choice>
              <mc:Fallback>
                <p:oleObj name="Rovnica" r:id="rId3" imgW="320040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16" y="2636912"/>
                        <a:ext cx="3194050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228648" y="1593712"/>
            <a:ext cx="281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impulznej charakteristiky vieme získať súradnice extrémov 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214148"/>
              </p:ext>
            </p:extLst>
          </p:nvPr>
        </p:nvGraphicFramePr>
        <p:xfrm>
          <a:off x="200554" y="3933056"/>
          <a:ext cx="252253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5" name="Rovnica" r:id="rId5" imgW="2527200" imgH="711000" progId="Equation.3">
                  <p:embed/>
                </p:oleObj>
              </mc:Choice>
              <mc:Fallback>
                <p:oleObj name="Rovnica" r:id="rId5" imgW="2527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54" y="3933056"/>
                        <a:ext cx="2522537" cy="706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192" y="692696"/>
            <a:ext cx="6615504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bdĺžnik 7"/>
          <p:cNvSpPr/>
          <p:nvPr/>
        </p:nvSpPr>
        <p:spPr>
          <a:xfrm>
            <a:off x="2123728" y="4077072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k = 0, 1, 2, ...</a:t>
            </a:r>
          </a:p>
        </p:txBody>
      </p:sp>
      <p:sp>
        <p:nvSpPr>
          <p:cNvPr id="9" name="Obdĺžnik 8"/>
          <p:cNvSpPr/>
          <p:nvPr/>
        </p:nvSpPr>
        <p:spPr>
          <a:xfrm>
            <a:off x="395536" y="486916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Podľa tohto vzťahu vidieť, že pri párnych hodnotách premennej k dostávame minimá a pri nepárnych hodnotách k maximá prechodovej charakteristiky. Absolútne maximum nastáva pri k = 1, keď bude: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435210"/>
              </p:ext>
            </p:extLst>
          </p:nvPr>
        </p:nvGraphicFramePr>
        <p:xfrm>
          <a:off x="4967536" y="5085184"/>
          <a:ext cx="3441700" cy="78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6" name="Rovnica" r:id="rId8" imgW="3441600" imgH="761760" progId="Equation.3">
                  <p:embed/>
                </p:oleObj>
              </mc:Choice>
              <mc:Fallback>
                <p:oleObj name="Rovnica" r:id="rId8" imgW="34416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536" y="5085184"/>
                        <a:ext cx="3441700" cy="786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lokTextu 11"/>
          <p:cNvSpPr txBox="1"/>
          <p:nvPr/>
        </p:nvSpPr>
        <p:spPr>
          <a:xfrm>
            <a:off x="6372200" y="44624"/>
            <a:ext cx="265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Prenosov</a:t>
            </a:r>
            <a:r>
              <a:rPr lang="sk-S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é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funkcie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9</a:t>
            </a:r>
            <a:endParaRPr lang="sk-S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79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060489"/>
              </p:ext>
            </p:extLst>
          </p:nvPr>
        </p:nvGraphicFramePr>
        <p:xfrm>
          <a:off x="5622925" y="104775"/>
          <a:ext cx="29019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6" name="Rovnica" r:id="rId3" imgW="2895480" imgH="787320" progId="Equation.3">
                  <p:embed/>
                </p:oleObj>
              </mc:Choice>
              <mc:Fallback>
                <p:oleObj name="Rovnica" r:id="rId3" imgW="2895480" imgH="787320" progId="Equation.3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104775"/>
                        <a:ext cx="29019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101426" y="33189"/>
            <a:ext cx="555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sk-SK" sz="2400" dirty="0" err="1">
                <a:solidFill>
                  <a:srgbClr val="FF0000"/>
                </a:solidFill>
              </a:rPr>
              <a:t>tatická</a:t>
            </a:r>
            <a:r>
              <a:rPr lang="sk-SK" sz="2400" dirty="0">
                <a:solidFill>
                  <a:srgbClr val="FF0000"/>
                </a:solidFill>
              </a:rPr>
              <a:t> sústava druhého rádu s nulou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268140"/>
              </p:ext>
            </p:extLst>
          </p:nvPr>
        </p:nvGraphicFramePr>
        <p:xfrm>
          <a:off x="4211960" y="992088"/>
          <a:ext cx="4787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" name="Rovnica" r:id="rId5" imgW="4787640" imgH="1371600" progId="Equation.3">
                  <p:embed/>
                </p:oleObj>
              </mc:Choice>
              <mc:Fallback>
                <p:oleObj name="Rovnica" r:id="rId5" imgW="478764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992088"/>
                        <a:ext cx="47879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71777"/>
              </p:ext>
            </p:extLst>
          </p:nvPr>
        </p:nvGraphicFramePr>
        <p:xfrm>
          <a:off x="4427984" y="692696"/>
          <a:ext cx="8334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" name="Rovnica" r:id="rId7" imgW="838080" imgH="355320" progId="Equation.3">
                  <p:embed/>
                </p:oleObj>
              </mc:Choice>
              <mc:Fallback>
                <p:oleObj name="Rovnica" r:id="rId7" imgW="8380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692696"/>
                        <a:ext cx="833438" cy="358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357788" y="2132856"/>
            <a:ext cx="330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Začiatočná hodnota </a:t>
            </a: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812766"/>
              </p:ext>
            </p:extLst>
          </p:nvPr>
        </p:nvGraphicFramePr>
        <p:xfrm>
          <a:off x="174625" y="3716338"/>
          <a:ext cx="8013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" name="Rovnica" r:id="rId9" imgW="8013600" imgH="787320" progId="Equation.3">
                  <p:embed/>
                </p:oleObj>
              </mc:Choice>
              <mc:Fallback>
                <p:oleObj name="Rovnica" r:id="rId9" imgW="80136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3716338"/>
                        <a:ext cx="8013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lokTextu 10"/>
          <p:cNvSpPr txBox="1"/>
          <p:nvPr/>
        </p:nvSpPr>
        <p:spPr>
          <a:xfrm>
            <a:off x="467544" y="479715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Konečná  hodnota </a:t>
            </a: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62403"/>
              </p:ext>
            </p:extLst>
          </p:nvPr>
        </p:nvGraphicFramePr>
        <p:xfrm>
          <a:off x="4644008" y="5445224"/>
          <a:ext cx="1435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" name="Rovnica" r:id="rId11" imgW="1434960" imgH="545760" progId="Equation.3">
                  <p:embed/>
                </p:oleObj>
              </mc:Choice>
              <mc:Fallback>
                <p:oleObj name="Rovnica" r:id="rId11" imgW="1434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445224"/>
                        <a:ext cx="1435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229650"/>
              </p:ext>
            </p:extLst>
          </p:nvPr>
        </p:nvGraphicFramePr>
        <p:xfrm>
          <a:off x="383777" y="2708920"/>
          <a:ext cx="2476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" name="Rovnica" r:id="rId13" imgW="2476440" imgH="774360" progId="Equation.3">
                  <p:embed/>
                </p:oleObj>
              </mc:Choice>
              <mc:Fallback>
                <p:oleObj name="Rovnica" r:id="rId13" imgW="247644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77" y="2708920"/>
                        <a:ext cx="2476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746393"/>
              </p:ext>
            </p:extLst>
          </p:nvPr>
        </p:nvGraphicFramePr>
        <p:xfrm>
          <a:off x="635000" y="5426075"/>
          <a:ext cx="1676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" name="Rovnica" r:id="rId15" imgW="1676160" imgH="583920" progId="Equation.3">
                  <p:embed/>
                </p:oleObj>
              </mc:Choice>
              <mc:Fallback>
                <p:oleObj name="Rovnica" r:id="rId15" imgW="16761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5426075"/>
                        <a:ext cx="1676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6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="" xmlns:a16="http://schemas.microsoft.com/office/drawing/2014/main" id="{228514BA-B705-4FD0-9C6E-A99C6E79075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15" y="278358"/>
            <a:ext cx="6135370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29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358892"/>
              </p:ext>
            </p:extLst>
          </p:nvPr>
        </p:nvGraphicFramePr>
        <p:xfrm>
          <a:off x="611560" y="620688"/>
          <a:ext cx="18923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8" name="Rovnica" r:id="rId3" imgW="1892160" imgH="1282680" progId="Equation.3">
                  <p:embed/>
                </p:oleObj>
              </mc:Choice>
              <mc:Fallback>
                <p:oleObj name="Rovnica" r:id="rId3" imgW="1892160" imgH="128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620688"/>
                        <a:ext cx="18923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5328592" cy="425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022747"/>
              </p:ext>
            </p:extLst>
          </p:nvPr>
        </p:nvGraphicFramePr>
        <p:xfrm>
          <a:off x="4211960" y="548680"/>
          <a:ext cx="400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9" name="Rovnica" r:id="rId6" imgW="4000320" imgH="457200" progId="Equation.3">
                  <p:embed/>
                </p:oleObj>
              </mc:Choice>
              <mc:Fallback>
                <p:oleObj name="Rovnica" r:id="rId6" imgW="4000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48680"/>
                        <a:ext cx="4000500" cy="4572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bg1"/>
                          </a:gs>
                          <a:gs pos="100000">
                            <a:srgbClr val="CCCCFF"/>
                          </a:gs>
                        </a:gsLst>
                        <a:path path="rect">
                          <a:fillToRect r="100000" b="100000"/>
                        </a:path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544008"/>
              </p:ext>
            </p:extLst>
          </p:nvPr>
        </p:nvGraphicFramePr>
        <p:xfrm>
          <a:off x="4211960" y="1052736"/>
          <a:ext cx="3346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0" name="Rovnica" r:id="rId8" imgW="3340080" imgH="457200" progId="Equation.3">
                  <p:embed/>
                </p:oleObj>
              </mc:Choice>
              <mc:Fallback>
                <p:oleObj name="Rovnica" r:id="rId8" imgW="3340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052736"/>
                        <a:ext cx="3346450" cy="4572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339966"/>
                          </a:gs>
                          <a:gs pos="48000">
                            <a:srgbClr val="D6EBE0"/>
                          </a:gs>
                          <a:gs pos="100000">
                            <a:srgbClr val="D6EBE0"/>
                          </a:gs>
                        </a:gsLst>
                        <a:path path="rect">
                          <a:fillToRect r="100000" b="100000"/>
                        </a:path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829376"/>
              </p:ext>
            </p:extLst>
          </p:nvPr>
        </p:nvGraphicFramePr>
        <p:xfrm>
          <a:off x="4283968" y="1556792"/>
          <a:ext cx="3346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1" name="Rovnica" r:id="rId10" imgW="3340080" imgH="457200" progId="Equation.3">
                  <p:embed/>
                </p:oleObj>
              </mc:Choice>
              <mc:Fallback>
                <p:oleObj name="Rovnica" r:id="rId10" imgW="3340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556792"/>
                        <a:ext cx="3346450" cy="4572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00FF"/>
                          </a:gs>
                          <a:gs pos="100000">
                            <a:srgbClr val="FFCCFF"/>
                          </a:gs>
                        </a:gsLst>
                        <a:path path="rect">
                          <a:fillToRect r="100000" b="100000"/>
                        </a:path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281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07504" y="404664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err="1"/>
              <a:t>Astatická</a:t>
            </a:r>
            <a:r>
              <a:rPr lang="sk-SK" sz="2400" dirty="0"/>
              <a:t> sústava druhého rádu</a:t>
            </a:r>
          </a:p>
        </p:txBody>
      </p:sp>
      <p:sp>
        <p:nvSpPr>
          <p:cNvPr id="8" name="Rectangle 10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36125"/>
              </p:ext>
            </p:extLst>
          </p:nvPr>
        </p:nvGraphicFramePr>
        <p:xfrm>
          <a:off x="609600" y="757238"/>
          <a:ext cx="18224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" name="Rovnica" r:id="rId3" imgW="1815840" imgH="774360" progId="Equation.3">
                  <p:embed/>
                </p:oleObj>
              </mc:Choice>
              <mc:Fallback>
                <p:oleObj name="Rovnica" r:id="rId3" imgW="1815840" imgH="77436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57238"/>
                        <a:ext cx="1822450" cy="77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bdĺžnik 9"/>
          <p:cNvSpPr/>
          <p:nvPr/>
        </p:nvSpPr>
        <p:spPr>
          <a:xfrm>
            <a:off x="121223" y="1695291"/>
            <a:ext cx="465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/>
              <a:t>Prechodová funkcia tejto sústavy je:</a:t>
            </a:r>
          </a:p>
        </p:txBody>
      </p:sp>
      <p:sp>
        <p:nvSpPr>
          <p:cNvPr id="11" name="Rectangle 10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395487"/>
              </p:ext>
            </p:extLst>
          </p:nvPr>
        </p:nvGraphicFramePr>
        <p:xfrm>
          <a:off x="5580112" y="1072991"/>
          <a:ext cx="26304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" name="Rovnica" r:id="rId5" imgW="2641320" imgH="1244520" progId="Equation.3">
                  <p:embed/>
                </p:oleObj>
              </mc:Choice>
              <mc:Fallback>
                <p:oleObj name="Rovnica" r:id="rId5" imgW="2641320" imgH="124452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072991"/>
                        <a:ext cx="2630488" cy="1244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07504" y="2593158"/>
            <a:ext cx="8784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Samostatná práca 3.2  Vypočítajte začiatočnú a konečnú hodnotu prechodovej charakteristiky: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185646" y="4118504"/>
            <a:ext cx="304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Začiatočná hodnota </a:t>
            </a:r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31542"/>
              </p:ext>
            </p:extLst>
          </p:nvPr>
        </p:nvGraphicFramePr>
        <p:xfrm>
          <a:off x="3429754" y="4005064"/>
          <a:ext cx="142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" name="Rovnica" r:id="rId7" imgW="1422360" imgH="482400" progId="Equation.3">
                  <p:embed/>
                </p:oleObj>
              </mc:Choice>
              <mc:Fallback>
                <p:oleObj name="Rovnica" r:id="rId7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754" y="4005064"/>
                        <a:ext cx="142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94521"/>
              </p:ext>
            </p:extLst>
          </p:nvPr>
        </p:nvGraphicFramePr>
        <p:xfrm>
          <a:off x="5796136" y="3551525"/>
          <a:ext cx="26066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" name="Rovnica" r:id="rId9" imgW="2616120" imgH="1041120" progId="Equation.3">
                  <p:embed/>
                </p:oleObj>
              </mc:Choice>
              <mc:Fallback>
                <p:oleObj name="Rovnica" r:id="rId9" imgW="26161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551525"/>
                        <a:ext cx="2606675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lokTextu 17"/>
          <p:cNvSpPr txBox="1"/>
          <p:nvPr/>
        </p:nvSpPr>
        <p:spPr>
          <a:xfrm>
            <a:off x="185646" y="5733256"/>
            <a:ext cx="3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Konečná  hodnota </a:t>
            </a:r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364"/>
              </p:ext>
            </p:extLst>
          </p:nvPr>
        </p:nvGraphicFramePr>
        <p:xfrm>
          <a:off x="3456069" y="5712321"/>
          <a:ext cx="152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" name="Rovnica" r:id="rId11" imgW="1523880" imgH="482400" progId="Equation.3">
                  <p:embed/>
                </p:oleObj>
              </mc:Choice>
              <mc:Fallback>
                <p:oleObj name="Rovnica" r:id="rId11" imgW="1523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069" y="5712321"/>
                        <a:ext cx="152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794157"/>
              </p:ext>
            </p:extLst>
          </p:nvPr>
        </p:nvGraphicFramePr>
        <p:xfrm>
          <a:off x="5950034" y="5320924"/>
          <a:ext cx="28209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" name="Rovnica" r:id="rId13" imgW="2831760" imgH="1041120" progId="Equation.3">
                  <p:embed/>
                </p:oleObj>
              </mc:Choice>
              <mc:Fallback>
                <p:oleObj name="Rovnica" r:id="rId13" imgW="28317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034" y="5320924"/>
                        <a:ext cx="2820988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22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771255"/>
            <a:ext cx="7525719" cy="439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107504" y="40466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err="1">
                <a:solidFill>
                  <a:srgbClr val="FF0000"/>
                </a:solidFill>
              </a:rPr>
              <a:t>Astatická</a:t>
            </a:r>
            <a:r>
              <a:rPr lang="sk-SK" sz="2400" dirty="0">
                <a:solidFill>
                  <a:srgbClr val="FF0000"/>
                </a:solidFill>
              </a:rPr>
              <a:t> sústava druhého rádu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90003"/>
              </p:ext>
            </p:extLst>
          </p:nvPr>
        </p:nvGraphicFramePr>
        <p:xfrm>
          <a:off x="4644008" y="369487"/>
          <a:ext cx="15287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Rovnica" r:id="rId4" imgW="1523880" imgH="660240" progId="Equation.3">
                  <p:embed/>
                </p:oleObj>
              </mc:Choice>
              <mc:Fallback>
                <p:oleObj name="Rovnica" r:id="rId4" imgW="15238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69487"/>
                        <a:ext cx="1528763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dĺžnik 4"/>
          <p:cNvSpPr/>
          <p:nvPr/>
        </p:nvSpPr>
        <p:spPr>
          <a:xfrm>
            <a:off x="107504" y="1309590"/>
            <a:ext cx="465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/>
              <a:t>Prechodová funkcia tejto sústavy je:</a:t>
            </a:r>
          </a:p>
        </p:txBody>
      </p:sp>
    </p:spTree>
    <p:extLst>
      <p:ext uri="{BB962C8B-B14F-4D97-AF65-F5344CB8AC3E}">
        <p14:creationId xmlns:p14="http://schemas.microsoft.com/office/powerpoint/2010/main" val="37821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47667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Statická sústava s dopravným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oneskoren</a:t>
            </a:r>
            <a:r>
              <a:rPr lang="sk-SK" sz="2400" dirty="0" err="1">
                <a:solidFill>
                  <a:srgbClr val="FF0000"/>
                </a:solidFill>
              </a:rPr>
              <a:t>ím</a:t>
            </a:r>
            <a:endParaRPr lang="sk-SK" sz="2400" dirty="0">
              <a:solidFill>
                <a:srgbClr val="FF0000"/>
              </a:solidFill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339034"/>
              </p:ext>
            </p:extLst>
          </p:nvPr>
        </p:nvGraphicFramePr>
        <p:xfrm>
          <a:off x="6353175" y="347663"/>
          <a:ext cx="22447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4" name="Rovnica" r:id="rId3" imgW="2234880" imgH="723600" progId="Equation.3">
                  <p:embed/>
                </p:oleObj>
              </mc:Choice>
              <mc:Fallback>
                <p:oleObj name="Rovnica" r:id="rId3" imgW="2234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347663"/>
                        <a:ext cx="2244725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Skupina 16"/>
          <p:cNvGrpSpPr/>
          <p:nvPr/>
        </p:nvGrpSpPr>
        <p:grpSpPr>
          <a:xfrm>
            <a:off x="654050" y="1444625"/>
            <a:ext cx="3090863" cy="1320800"/>
            <a:chOff x="682843" y="1730902"/>
            <a:chExt cx="3090863" cy="1320800"/>
          </a:xfrm>
        </p:grpSpPr>
        <p:graphicFrame>
          <p:nvGraphicFramePr>
            <p:cNvPr id="4" name="Objek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5092554"/>
                </p:ext>
              </p:extLst>
            </p:nvPr>
          </p:nvGraphicFramePr>
          <p:xfrm>
            <a:off x="682843" y="1730902"/>
            <a:ext cx="3090863" cy="1320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5" name="Rovnica" r:id="rId5" imgW="3098520" imgH="1320480" progId="Equation.3">
                    <p:embed/>
                  </p:oleObj>
                </mc:Choice>
                <mc:Fallback>
                  <p:oleObj name="Rovnica" r:id="rId5" imgW="3098520" imgH="1320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843" y="1730902"/>
                          <a:ext cx="3090863" cy="1320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Rovná spojnica 5"/>
            <p:cNvCxnSpPr/>
            <p:nvPr/>
          </p:nvCxnSpPr>
          <p:spPr>
            <a:xfrm flipV="1">
              <a:off x="1337120" y="1916832"/>
              <a:ext cx="36004" cy="526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/>
            <p:nvPr/>
          </p:nvCxnSpPr>
          <p:spPr>
            <a:xfrm>
              <a:off x="1337120" y="25151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>
              <a:off x="1481136" y="1844824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ovná spojnica 13"/>
            <p:cNvCxnSpPr/>
            <p:nvPr/>
          </p:nvCxnSpPr>
          <p:spPr>
            <a:xfrm>
              <a:off x="2836664" y="244311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021" y="3573016"/>
            <a:ext cx="5123833" cy="30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541167"/>
              </p:ext>
            </p:extLst>
          </p:nvPr>
        </p:nvGraphicFramePr>
        <p:xfrm>
          <a:off x="605353" y="3140968"/>
          <a:ext cx="762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" name="Rovnica" r:id="rId8" imgW="761760" imgH="279360" progId="Equation.3">
                  <p:embed/>
                </p:oleObj>
              </mc:Choice>
              <mc:Fallback>
                <p:oleObj name="Rovnica" r:id="rId8" imgW="761760" imgH="279360" progId="Equation.3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53" y="3140968"/>
                        <a:ext cx="762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090310"/>
              </p:ext>
            </p:extLst>
          </p:nvPr>
        </p:nvGraphicFramePr>
        <p:xfrm>
          <a:off x="2163763" y="3141663"/>
          <a:ext cx="800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" name="Rovnica" r:id="rId10" imgW="799920" imgH="279360" progId="Equation.3">
                  <p:embed/>
                </p:oleObj>
              </mc:Choice>
              <mc:Fallback>
                <p:oleObj name="Rovnica" r:id="rId10" imgW="7999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3141663"/>
                        <a:ext cx="800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6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07504" y="40466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 Sústava druhého rádu</a:t>
            </a:r>
          </a:p>
        </p:txBody>
      </p:sp>
      <p:sp>
        <p:nvSpPr>
          <p:cNvPr id="4" name="Rectangle 10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72798"/>
              </p:ext>
            </p:extLst>
          </p:nvPr>
        </p:nvGraphicFramePr>
        <p:xfrm>
          <a:off x="755576" y="804774"/>
          <a:ext cx="15287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Rovnica" r:id="rId3" imgW="1523880" imgH="660240" progId="Equation.3">
                  <p:embed/>
                </p:oleObj>
              </mc:Choice>
              <mc:Fallback>
                <p:oleObj name="Rovnica" r:id="rId3" imgW="15238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804774"/>
                        <a:ext cx="1528763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bdĺžnik 5"/>
          <p:cNvSpPr/>
          <p:nvPr/>
        </p:nvSpPr>
        <p:spPr>
          <a:xfrm>
            <a:off x="107505" y="1844824"/>
            <a:ext cx="3816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Prechodová funkcia tejto sústavy je: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77763"/>
              </p:ext>
            </p:extLst>
          </p:nvPr>
        </p:nvGraphicFramePr>
        <p:xfrm>
          <a:off x="323528" y="2924944"/>
          <a:ext cx="22891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Rovnica" r:id="rId5" imgW="2298600" imgH="787320" progId="Equation.3">
                  <p:embed/>
                </p:oleObj>
              </mc:Choice>
              <mc:Fallback>
                <p:oleObj name="Rovnica" r:id="rId5" imgW="22986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24944"/>
                        <a:ext cx="2289175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107505" y="4149080"/>
            <a:ext cx="177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Začiatočná hodnota </a:t>
            </a: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979689"/>
              </p:ext>
            </p:extLst>
          </p:nvPr>
        </p:nvGraphicFramePr>
        <p:xfrm>
          <a:off x="2015717" y="4194124"/>
          <a:ext cx="2298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Rovnica" r:id="rId7" imgW="2298600" imgH="583920" progId="Equation.3">
                  <p:embed/>
                </p:oleObj>
              </mc:Choice>
              <mc:Fallback>
                <p:oleObj name="Rovnica" r:id="rId7" imgW="22986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7" y="4194124"/>
                        <a:ext cx="2298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890938"/>
            <a:ext cx="59055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2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cid:6079530E-AD25-40DA-B2AA-AB96FF801A99@kasr.elf.stuba.s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6894"/>
            <a:ext cx="6408712" cy="45423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BlokTextu 2"/>
          <p:cNvSpPr txBox="1"/>
          <p:nvPr/>
        </p:nvSpPr>
        <p:spPr>
          <a:xfrm>
            <a:off x="269885" y="6093296"/>
            <a:ext cx="540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Odozvy výstupov </a:t>
            </a:r>
            <a:r>
              <a:rPr lang="en-US" dirty="0" err="1" smtClean="0"/>
              <a:t>elektr</a:t>
            </a:r>
            <a:r>
              <a:rPr lang="en-US" smtClean="0"/>
              <a:t>. </a:t>
            </a:r>
            <a:r>
              <a:rPr lang="sk-SK" smtClean="0"/>
              <a:t>pri </a:t>
            </a:r>
            <a:r>
              <a:rPr lang="sk-SK" dirty="0"/>
              <a:t>simulácii: elektráreň v  </a:t>
            </a:r>
            <a:r>
              <a:rPr lang="sk-SK" dirty="0" smtClean="0"/>
              <a:t>Pakistane</a:t>
            </a:r>
            <a:r>
              <a:rPr lang="en-US" dirty="0" smtClean="0"/>
              <a:t>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323528" y="332656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Grafické zobrazenie výstupných veličín sa používa aj pri nelineárnych systémoch</a:t>
            </a:r>
          </a:p>
        </p:txBody>
      </p:sp>
    </p:spTree>
    <p:extLst>
      <p:ext uri="{BB962C8B-B14F-4D97-AF65-F5344CB8AC3E}">
        <p14:creationId xmlns:p14="http://schemas.microsoft.com/office/powerpoint/2010/main" val="244925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97757BB7-D601-4D9F-89BD-F8DA6AC41424}"/>
              </a:ext>
            </a:extLst>
          </p:cNvPr>
          <p:cNvSpPr txBox="1"/>
          <p:nvPr/>
        </p:nvSpPr>
        <p:spPr>
          <a:xfrm>
            <a:off x="215516" y="69269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Kybernetický model využíva princíp čiernej skrinky</a:t>
            </a:r>
          </a:p>
        </p:txBody>
      </p:sp>
      <p:grpSp>
        <p:nvGrpSpPr>
          <p:cNvPr id="3" name="Skupina 2">
            <a:extLst>
              <a:ext uri="{FF2B5EF4-FFF2-40B4-BE49-F238E27FC236}">
                <a16:creationId xmlns="" xmlns:a16="http://schemas.microsoft.com/office/drawing/2014/main" id="{D62E5692-BC7B-48B9-8B82-52F27DCD0EB6}"/>
              </a:ext>
            </a:extLst>
          </p:cNvPr>
          <p:cNvGrpSpPr/>
          <p:nvPr/>
        </p:nvGrpSpPr>
        <p:grpSpPr>
          <a:xfrm>
            <a:off x="1475656" y="1763524"/>
            <a:ext cx="4529973" cy="692498"/>
            <a:chOff x="1979712" y="2446729"/>
            <a:chExt cx="3751867" cy="692498"/>
          </a:xfrm>
        </p:grpSpPr>
        <p:sp>
          <p:nvSpPr>
            <p:cNvPr id="4" name="BlokTextu 3">
              <a:extLst>
                <a:ext uri="{FF2B5EF4-FFF2-40B4-BE49-F238E27FC236}">
                  <a16:creationId xmlns="" xmlns:a16="http://schemas.microsoft.com/office/drawing/2014/main" id="{1FB44ABB-4E12-415F-B4A6-59908968B080}"/>
                </a:ext>
              </a:extLst>
            </p:cNvPr>
            <p:cNvSpPr txBox="1"/>
            <p:nvPr/>
          </p:nvSpPr>
          <p:spPr>
            <a:xfrm>
              <a:off x="3059832" y="2492896"/>
              <a:ext cx="1584176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/>
                <a:t>Modelovaný proces</a:t>
              </a:r>
            </a:p>
          </p:txBody>
        </p:sp>
        <p:sp>
          <p:nvSpPr>
            <p:cNvPr id="5" name="Šípka doprava 5">
              <a:extLst>
                <a:ext uri="{FF2B5EF4-FFF2-40B4-BE49-F238E27FC236}">
                  <a16:creationId xmlns="" xmlns:a16="http://schemas.microsoft.com/office/drawing/2014/main" id="{01965547-6189-43C4-9E20-A12E67FFDECF}"/>
                </a:ext>
              </a:extLst>
            </p:cNvPr>
            <p:cNvSpPr/>
            <p:nvPr/>
          </p:nvSpPr>
          <p:spPr>
            <a:xfrm>
              <a:off x="2123728" y="2813004"/>
              <a:ext cx="936104" cy="659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Šípka doprava 6">
              <a:extLst>
                <a:ext uri="{FF2B5EF4-FFF2-40B4-BE49-F238E27FC236}">
                  <a16:creationId xmlns="" xmlns:a16="http://schemas.microsoft.com/office/drawing/2014/main" id="{721D821C-DAB9-4EDD-8B9D-A2CAAF7AF6D4}"/>
                </a:ext>
              </a:extLst>
            </p:cNvPr>
            <p:cNvSpPr/>
            <p:nvPr/>
          </p:nvSpPr>
          <p:spPr>
            <a:xfrm>
              <a:off x="4656259" y="2847111"/>
              <a:ext cx="936104" cy="659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>
              <a:extLst>
                <a:ext uri="{FF2B5EF4-FFF2-40B4-BE49-F238E27FC236}">
                  <a16:creationId xmlns="" xmlns:a16="http://schemas.microsoft.com/office/drawing/2014/main" id="{4CEF2340-523D-4C56-8596-F3BBBDA37B16}"/>
                </a:ext>
              </a:extLst>
            </p:cNvPr>
            <p:cNvSpPr txBox="1"/>
            <p:nvPr/>
          </p:nvSpPr>
          <p:spPr>
            <a:xfrm>
              <a:off x="1979712" y="244672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vstupy </a:t>
              </a:r>
            </a:p>
          </p:txBody>
        </p:sp>
        <p:sp>
          <p:nvSpPr>
            <p:cNvPr id="8" name="BlokTextu 7">
              <a:extLst>
                <a:ext uri="{FF2B5EF4-FFF2-40B4-BE49-F238E27FC236}">
                  <a16:creationId xmlns="" xmlns:a16="http://schemas.microsoft.com/office/drawing/2014/main" id="{EF9384EB-D3E7-4008-BA22-82363A039598}"/>
                </a:ext>
              </a:extLst>
            </p:cNvPr>
            <p:cNvSpPr txBox="1"/>
            <p:nvPr/>
          </p:nvSpPr>
          <p:spPr>
            <a:xfrm>
              <a:off x="4723467" y="24634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výstupy</a:t>
              </a:r>
            </a:p>
          </p:txBody>
        </p:sp>
      </p:grpSp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0A66E53B-C996-4AB6-89E3-3E66FF922F86}"/>
              </a:ext>
            </a:extLst>
          </p:cNvPr>
          <p:cNvSpPr txBox="1"/>
          <p:nvPr/>
        </p:nvSpPr>
        <p:spPr>
          <a:xfrm>
            <a:off x="683568" y="34831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Modelovan</a:t>
            </a:r>
            <a:r>
              <a:rPr lang="sk-SK" dirty="0"/>
              <a:t>ý proces – dynamický objekt, spojitý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9D78EA3E-F891-4533-A612-5CC36E95B215}"/>
              </a:ext>
            </a:extLst>
          </p:cNvPr>
          <p:cNvSpPr txBox="1"/>
          <p:nvPr/>
        </p:nvSpPr>
        <p:spPr>
          <a:xfrm>
            <a:off x="539552" y="414908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Vstupy:  veličiny vstupujúce do objektu, ktoré sa môžu meniť v čase </a:t>
            </a:r>
          </a:p>
          <a:p>
            <a:r>
              <a:rPr lang="sk-SK" dirty="0"/>
              <a:t>Výstupy: veličiny vystupujúce z objektu, ktoré sa môžu meniť v čase 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="" xmlns:a16="http://schemas.microsoft.com/office/drawing/2014/main" id="{D4EF3AAD-E425-40A6-AAE4-047F3AB89A2E}"/>
              </a:ext>
            </a:extLst>
          </p:cNvPr>
          <p:cNvSpPr txBox="1"/>
          <p:nvPr/>
        </p:nvSpPr>
        <p:spPr>
          <a:xfrm>
            <a:off x="891828" y="558924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Jeden vstup/ jeden výstup  - SISO objekt</a:t>
            </a:r>
          </a:p>
          <a:p>
            <a:endParaRPr lang="sk-SK" dirty="0"/>
          </a:p>
          <a:p>
            <a:r>
              <a:rPr lang="sk-SK" dirty="0"/>
              <a:t>Viac vstupov / viac výstupov  - MIMO objekt</a:t>
            </a:r>
          </a:p>
        </p:txBody>
      </p:sp>
    </p:spTree>
    <p:extLst>
      <p:ext uri="{BB962C8B-B14F-4D97-AF65-F5344CB8AC3E}">
        <p14:creationId xmlns:p14="http://schemas.microsoft.com/office/powerpoint/2010/main" val="199181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3363086D-6538-413C-9BC6-FCA3FD76955C}"/>
              </a:ext>
            </a:extLst>
          </p:cNvPr>
          <p:cNvSpPr txBox="1">
            <a:spLocks/>
          </p:cNvSpPr>
          <p:nvPr/>
        </p:nvSpPr>
        <p:spPr>
          <a:xfrm>
            <a:off x="227767" y="332656"/>
            <a:ext cx="885698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400" dirty="0">
                <a:solidFill>
                  <a:srgbClr val="FF0000"/>
                </a:solidFill>
              </a:rPr>
              <a:t>Prenosová funkcia ako jednoduchý model lineárneho systému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="" xmlns:a16="http://schemas.microsoft.com/office/drawing/2014/main" id="{F6CBCEE5-3413-40B7-878A-07BADBD697C9}"/>
              </a:ext>
            </a:extLst>
          </p:cNvPr>
          <p:cNvSpPr txBox="1">
            <a:spLocks/>
          </p:cNvSpPr>
          <p:nvPr/>
        </p:nvSpPr>
        <p:spPr>
          <a:xfrm>
            <a:off x="467544" y="1268760"/>
            <a:ext cx="8229600" cy="144480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sk-SK" sz="2000"/>
          </a:p>
          <a:p>
            <a:pPr marL="0" indent="0">
              <a:buFont typeface="Arial" panose="020B0604020202020204" pitchFamily="34" charset="0"/>
              <a:buNone/>
            </a:pPr>
            <a:endParaRPr lang="sk-SK" sz="2000" dirty="0"/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D556737E-94A2-43FD-9872-82A7566DAFE6}"/>
              </a:ext>
            </a:extLst>
          </p:cNvPr>
          <p:cNvSpPr txBox="1"/>
          <p:nvPr/>
        </p:nvSpPr>
        <p:spPr>
          <a:xfrm>
            <a:off x="3072083" y="1484784"/>
            <a:ext cx="1584176" cy="107721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sk-SK" sz="2000" dirty="0"/>
          </a:p>
          <a:p>
            <a:pPr algn="ctr"/>
            <a:r>
              <a:rPr lang="sk-SK" sz="2400" dirty="0"/>
              <a:t>G(s)</a:t>
            </a:r>
          </a:p>
          <a:p>
            <a:pPr algn="ctr"/>
            <a:endParaRPr lang="sk-SK" sz="2000" dirty="0"/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436E15DC-1519-4DB0-A45F-4CD20B42C614}"/>
              </a:ext>
            </a:extLst>
          </p:cNvPr>
          <p:cNvSpPr txBox="1"/>
          <p:nvPr/>
        </p:nvSpPr>
        <p:spPr>
          <a:xfrm>
            <a:off x="1775939" y="15567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vstup  U(s)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314FA031-ECBC-43D1-A184-D34296ABAC8A}"/>
              </a:ext>
            </a:extLst>
          </p:cNvPr>
          <p:cNvSpPr txBox="1"/>
          <p:nvPr/>
        </p:nvSpPr>
        <p:spPr>
          <a:xfrm>
            <a:off x="4668510" y="1556792"/>
            <a:ext cx="170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Výstup Y(s)  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="" xmlns:a16="http://schemas.microsoft.com/office/drawing/2014/main" id="{863A2982-CA23-4AF3-827C-842EAE76627A}"/>
              </a:ext>
            </a:extLst>
          </p:cNvPr>
          <p:cNvCxnSpPr>
            <a:endCxn id="4" idx="1"/>
          </p:cNvCxnSpPr>
          <p:nvPr/>
        </p:nvCxnSpPr>
        <p:spPr>
          <a:xfrm>
            <a:off x="1835696" y="1992616"/>
            <a:ext cx="1236387" cy="30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="" xmlns:a16="http://schemas.microsoft.com/office/drawing/2014/main" id="{CAE81F15-4BB4-40CB-8849-C5F3163436E2}"/>
              </a:ext>
            </a:extLst>
          </p:cNvPr>
          <p:cNvCxnSpPr>
            <a:stCxn id="4" idx="3"/>
          </p:cNvCxnSpPr>
          <p:nvPr/>
        </p:nvCxnSpPr>
        <p:spPr>
          <a:xfrm flipV="1">
            <a:off x="4656259" y="1992616"/>
            <a:ext cx="1283284" cy="30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230370DE-FB13-4868-BAF3-FBDF4D804759}"/>
              </a:ext>
            </a:extLst>
          </p:cNvPr>
          <p:cNvSpPr txBox="1"/>
          <p:nvPr/>
        </p:nvSpPr>
        <p:spPr>
          <a:xfrm>
            <a:off x="174015" y="2892895"/>
            <a:ext cx="89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Definícia</a:t>
            </a:r>
            <a:r>
              <a:rPr lang="sk-SK" sz="2400" dirty="0"/>
              <a:t>: Pomer obrazu výstupnej veličiny ku obrazu vstupnej pri nulových začiatočných podmienkach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8C588D54-CE4A-48C2-B030-D0A35874A00A}"/>
              </a:ext>
            </a:extLst>
          </p:cNvPr>
          <p:cNvSpPr txBox="1"/>
          <p:nvPr/>
        </p:nvSpPr>
        <p:spPr>
          <a:xfrm>
            <a:off x="237624" y="3842752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Prečo prenosová funkcia?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/>
              <a:t>Jednoduchosť vytvárania schém zložitého procesu z blokov (algebra prenosových </a:t>
            </a:r>
            <a:r>
              <a:rPr lang="sk-SK" sz="2400" dirty="0" err="1"/>
              <a:t>funk</a:t>
            </a:r>
            <a:r>
              <a:rPr lang="sk-SK" sz="24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/>
              <a:t>Prenosové funkcie sú nositeľom podstatných vlastností dynamiky procesov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/>
              <a:t>Je ich možné </a:t>
            </a:r>
            <a:r>
              <a:rPr lang="sk-SK" sz="2400" dirty="0" err="1"/>
              <a:t>parametrizovať</a:t>
            </a:r>
            <a:r>
              <a:rPr lang="sk-SK" sz="2400" dirty="0"/>
              <a:t> z nameraných dynamických charakteristík</a:t>
            </a:r>
          </a:p>
        </p:txBody>
      </p:sp>
    </p:spTree>
    <p:extLst>
      <p:ext uri="{BB962C8B-B14F-4D97-AF65-F5344CB8AC3E}">
        <p14:creationId xmlns:p14="http://schemas.microsoft.com/office/powerpoint/2010/main" val="384121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="" xmlns:a16="http://schemas.microsoft.com/office/drawing/2014/main" id="{2D0C9CD8-CA4B-412C-9C44-D4F29DDEB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99325"/>
              </p:ext>
            </p:extLst>
          </p:nvPr>
        </p:nvGraphicFramePr>
        <p:xfrm>
          <a:off x="7419299" y="2250053"/>
          <a:ext cx="12573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Rovnica" r:id="rId3" imgW="1257120" imgH="279360" progId="Equation.3">
                  <p:embed/>
                </p:oleObj>
              </mc:Choice>
              <mc:Fallback>
                <p:oleObj name="Rovnica" r:id="rId3" imgW="1257120" imgH="27936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299" y="2250053"/>
                        <a:ext cx="1257300" cy="2746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ĺžnik 2">
            <a:extLst>
              <a:ext uri="{FF2B5EF4-FFF2-40B4-BE49-F238E27FC236}">
                <a16:creationId xmlns="" xmlns:a16="http://schemas.microsoft.com/office/drawing/2014/main" id="{F5BAE459-03DB-47CD-9748-1394F3F97B60}"/>
              </a:ext>
            </a:extLst>
          </p:cNvPr>
          <p:cNvSpPr/>
          <p:nvPr/>
        </p:nvSpPr>
        <p:spPr>
          <a:xfrm>
            <a:off x="143508" y="549097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Prenosová funkcia je pomer obrazu výstupnej veličiny Y(s) ku obrazu vstupnej veličiny U(s) pri nulových začiatočných podmienkach.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5A8EBA3D-C610-4FB8-9424-6EBCC5433B4F}"/>
              </a:ext>
            </a:extLst>
          </p:cNvPr>
          <p:cNvSpPr txBox="1"/>
          <p:nvPr/>
        </p:nvSpPr>
        <p:spPr>
          <a:xfrm>
            <a:off x="132149" y="178838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Prenosová funkcia je definovaná ako L – obraz impulznej funkcie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098B390-A747-4023-8516-C67CB018A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6" name="Objekt 5">
            <a:extLst>
              <a:ext uri="{FF2B5EF4-FFF2-40B4-BE49-F238E27FC236}">
                <a16:creationId xmlns="" xmlns:a16="http://schemas.microsoft.com/office/drawing/2014/main" id="{F8F2EC88-E883-4A7D-84B9-21FE9D53A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816645"/>
              </p:ext>
            </p:extLst>
          </p:nvPr>
        </p:nvGraphicFramePr>
        <p:xfrm>
          <a:off x="89099" y="3151804"/>
          <a:ext cx="8655051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Rovnica" r:id="rId5" imgW="8648640" imgH="749160" progId="Equation.3">
                  <p:embed/>
                </p:oleObj>
              </mc:Choice>
              <mc:Fallback>
                <p:oleObj name="Rovnica" r:id="rId5" imgW="8648640" imgH="74916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99" y="3151804"/>
                        <a:ext cx="8655051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8DC8B840-04C9-46BA-8699-7D8E659AE6CA}"/>
              </a:ext>
            </a:extLst>
          </p:cNvPr>
          <p:cNvSpPr txBox="1"/>
          <p:nvPr/>
        </p:nvSpPr>
        <p:spPr>
          <a:xfrm>
            <a:off x="23489" y="263691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Prenosová funkcia je V/V model lineárneho systému: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AEDBC307-ED88-45CF-9236-8A3C382C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9" name="Objekt 8">
            <a:extLst>
              <a:ext uri="{FF2B5EF4-FFF2-40B4-BE49-F238E27FC236}">
                <a16:creationId xmlns="" xmlns:a16="http://schemas.microsoft.com/office/drawing/2014/main" id="{4138F487-8CB4-491E-B72D-9CC278737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911369"/>
              </p:ext>
            </p:extLst>
          </p:nvPr>
        </p:nvGraphicFramePr>
        <p:xfrm>
          <a:off x="189415" y="4725144"/>
          <a:ext cx="6083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Rovnica" r:id="rId7" imgW="6083280" imgH="419040" progId="Equation.3">
                  <p:embed/>
                </p:oleObj>
              </mc:Choice>
              <mc:Fallback>
                <p:oleObj name="Rovnica" r:id="rId7" imgW="6083280" imgH="419040" progId="Equation.3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15" y="4725144"/>
                        <a:ext cx="60833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3212B8A1-CB2E-4E5D-93CB-98F1297AD555}"/>
              </a:ext>
            </a:extLst>
          </p:cNvPr>
          <p:cNvSpPr txBox="1"/>
          <p:nvPr/>
        </p:nvSpPr>
        <p:spPr>
          <a:xfrm>
            <a:off x="179512" y="4077072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Aplikáciou L transformácie dostávame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FC43B32C-9F78-48E3-91AF-B3E043C4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12" name="Objekt 11">
            <a:extLst>
              <a:ext uri="{FF2B5EF4-FFF2-40B4-BE49-F238E27FC236}">
                <a16:creationId xmlns="" xmlns:a16="http://schemas.microsoft.com/office/drawing/2014/main" id="{8C020AA1-03AE-491C-9247-3814645C8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31245"/>
              </p:ext>
            </p:extLst>
          </p:nvPr>
        </p:nvGraphicFramePr>
        <p:xfrm>
          <a:off x="3851920" y="5373216"/>
          <a:ext cx="41465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Rovnica" r:id="rId9" imgW="4140000" imgH="812520" progId="Equation.3">
                  <p:embed/>
                </p:oleObj>
              </mc:Choice>
              <mc:Fallback>
                <p:oleObj name="Rovnica" r:id="rId9" imgW="4140000" imgH="81252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373216"/>
                        <a:ext cx="4146550" cy="8128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5400000" scaled="0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bdĺžnik 12">
            <a:extLst>
              <a:ext uri="{FF2B5EF4-FFF2-40B4-BE49-F238E27FC236}">
                <a16:creationId xmlns="" xmlns:a16="http://schemas.microsoft.com/office/drawing/2014/main" id="{787FA254-47A0-4459-B673-B768DDA8F8B7}"/>
              </a:ext>
            </a:extLst>
          </p:cNvPr>
          <p:cNvSpPr/>
          <p:nvPr/>
        </p:nvSpPr>
        <p:spPr>
          <a:xfrm>
            <a:off x="467544" y="5517232"/>
            <a:ext cx="28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/>
              <a:t>Prenosová funkcia je </a:t>
            </a:r>
          </a:p>
        </p:txBody>
      </p:sp>
    </p:spTree>
    <p:extLst>
      <p:ext uri="{BB962C8B-B14F-4D97-AF65-F5344CB8AC3E}">
        <p14:creationId xmlns:p14="http://schemas.microsoft.com/office/powerpoint/2010/main" val="18973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="" xmlns:a16="http://schemas.microsoft.com/office/drawing/2014/main" id="{77F5BD02-E8C0-48F8-9C07-E0991C32C7FD}"/>
              </a:ext>
            </a:extLst>
          </p:cNvPr>
          <p:cNvSpPr/>
          <p:nvPr/>
        </p:nvSpPr>
        <p:spPr>
          <a:xfrm>
            <a:off x="179512" y="548680"/>
            <a:ext cx="86409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>
                <a:solidFill>
                  <a:srgbClr val="FF0000"/>
                </a:solidFill>
              </a:rPr>
              <a:t>Podmienky definovania </a:t>
            </a:r>
            <a:r>
              <a:rPr lang="sk-SK" sz="2400" dirty="0">
                <a:solidFill>
                  <a:srgbClr val="FF0000"/>
                </a:solidFill>
              </a:rPr>
              <a:t>prenosových funkcií:</a:t>
            </a:r>
          </a:p>
          <a:p>
            <a:endParaRPr lang="sk-SK" sz="2400" dirty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sz="2400" dirty="0"/>
              <a:t>Prenosová funkcia je definovaná iba pre lineárne časovo invariantné systémy. Nie je definovaná pre nelineárne systémy.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sz="2400" dirty="0"/>
              <a:t>Prenosová funkcia medzi vstupnou a výstupnou premennou je definovaná ako </a:t>
            </a:r>
            <a:r>
              <a:rPr lang="sk-SK" sz="2400" dirty="0" err="1"/>
              <a:t>Laplaceova</a:t>
            </a:r>
            <a:r>
              <a:rPr lang="sk-SK" sz="2400" dirty="0"/>
              <a:t> transformácia impulznej charakteristiky, rovnako je definovaná ako pomer obrazu výstupnej veličiny k obrazu vstupnej veličiny.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sz="2400" dirty="0"/>
              <a:t>Začiatočné podmienky systému musia byť nulové.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sz="2400" dirty="0"/>
              <a:t>Prenosová funkcia je nezávislá od vstupu systému.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sz="2400" dirty="0"/>
              <a:t>Prenosová funkcia je funkcia komplexnej premennej s.</a:t>
            </a:r>
          </a:p>
        </p:txBody>
      </p:sp>
    </p:spTree>
    <p:extLst>
      <p:ext uri="{BB962C8B-B14F-4D97-AF65-F5344CB8AC3E}">
        <p14:creationId xmlns:p14="http://schemas.microsoft.com/office/powerpoint/2010/main" val="249153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="" xmlns:a16="http://schemas.microsoft.com/office/drawing/2014/main" id="{1D598481-A445-4938-BB5E-10D31662D541}"/>
              </a:ext>
            </a:extLst>
          </p:cNvPr>
          <p:cNvSpPr/>
          <p:nvPr/>
        </p:nvSpPr>
        <p:spPr>
          <a:xfrm>
            <a:off x="72008" y="476672"/>
            <a:ext cx="8964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Dôležitým pojmom v teórii riadenia je charakteristická rovnica, ktorú možno získať položením menovateľa rovno nule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0BF4C5F-9B39-464F-B07B-1D3BAFED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4" name="Objekt 3">
            <a:extLst>
              <a:ext uri="{FF2B5EF4-FFF2-40B4-BE49-F238E27FC236}">
                <a16:creationId xmlns="" xmlns:a16="http://schemas.microsoft.com/office/drawing/2014/main" id="{DD9BB7AF-9830-4B49-86EA-5A6B28CDB4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069031"/>
              </p:ext>
            </p:extLst>
          </p:nvPr>
        </p:nvGraphicFramePr>
        <p:xfrm>
          <a:off x="2015643" y="1988840"/>
          <a:ext cx="39036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Rovnica" r:id="rId3" imgW="3911400" imgH="495000" progId="Equation.3">
                  <p:embed/>
                </p:oleObj>
              </mc:Choice>
              <mc:Fallback>
                <p:oleObj name="Rovnica" r:id="rId3" imgW="3911400" imgH="49500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643" y="1988840"/>
                        <a:ext cx="3903662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50F0E3D-EE75-467C-A8E6-355F7B95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953E5918-B97C-40FC-AC5B-64D2AEA76FF3}"/>
              </a:ext>
            </a:extLst>
          </p:cNvPr>
          <p:cNvSpPr txBox="1"/>
          <p:nvPr/>
        </p:nvSpPr>
        <p:spPr>
          <a:xfrm>
            <a:off x="3234093" y="3393358"/>
            <a:ext cx="1466763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k-SK" dirty="0"/>
              <a:t>        </a:t>
            </a:r>
            <a:r>
              <a:rPr lang="sk-SK" sz="2400" dirty="0"/>
              <a:t>G(s)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="" xmlns:a16="http://schemas.microsoft.com/office/drawing/2014/main" id="{775814A6-FF22-4351-B897-F9B27BAE1975}"/>
              </a:ext>
            </a:extLst>
          </p:cNvPr>
          <p:cNvCxnSpPr/>
          <p:nvPr/>
        </p:nvCxnSpPr>
        <p:spPr>
          <a:xfrm>
            <a:off x="1907704" y="3624190"/>
            <a:ext cx="132639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="" xmlns:a16="http://schemas.microsoft.com/office/drawing/2014/main" id="{C9936EAD-EF29-4A7D-842D-435A9EC1B279}"/>
              </a:ext>
            </a:extLst>
          </p:cNvPr>
          <p:cNvCxnSpPr/>
          <p:nvPr/>
        </p:nvCxnSpPr>
        <p:spPr>
          <a:xfrm>
            <a:off x="4739766" y="3624190"/>
            <a:ext cx="132639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1FBD4391-CF49-4721-A49A-173B33A4A93C}"/>
              </a:ext>
            </a:extLst>
          </p:cNvPr>
          <p:cNvSpPr txBox="1"/>
          <p:nvPr/>
        </p:nvSpPr>
        <p:spPr>
          <a:xfrm>
            <a:off x="2210859" y="319330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U(s)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4E950D32-77F9-4F34-A5DF-FB0D13A20E90}"/>
              </a:ext>
            </a:extLst>
          </p:cNvPr>
          <p:cNvSpPr txBox="1"/>
          <p:nvPr/>
        </p:nvSpPr>
        <p:spPr>
          <a:xfrm>
            <a:off x="5004012" y="310903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Y(s)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="" xmlns:a16="http://schemas.microsoft.com/office/drawing/2014/main" id="{E6575BA5-78D7-4082-9AB4-509F821F37EB}"/>
              </a:ext>
            </a:extLst>
          </p:cNvPr>
          <p:cNvSpPr txBox="1"/>
          <p:nvPr/>
        </p:nvSpPr>
        <p:spPr>
          <a:xfrm>
            <a:off x="143762" y="4293096"/>
            <a:ext cx="882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Do sústavy s PF G(s) vstupuje signál y(t) – Y(s) a vystupuje signál y(t) s obrazom Y(s)</a:t>
            </a:r>
          </a:p>
        </p:txBody>
      </p:sp>
    </p:spTree>
    <p:extLst>
      <p:ext uri="{BB962C8B-B14F-4D97-AF65-F5344CB8AC3E}">
        <p14:creationId xmlns:p14="http://schemas.microsoft.com/office/powerpoint/2010/main" val="428283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49516A4F-DD80-4C59-87B5-03079B2B26C0}"/>
              </a:ext>
            </a:extLst>
          </p:cNvPr>
          <p:cNvSpPr txBox="1"/>
          <p:nvPr/>
        </p:nvSpPr>
        <p:spPr>
          <a:xfrm>
            <a:off x="186818" y="191163"/>
            <a:ext cx="517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Algebra </a:t>
            </a:r>
            <a:r>
              <a:rPr lang="en-US" sz="2400" dirty="0" err="1">
                <a:solidFill>
                  <a:srgbClr val="FF0000"/>
                </a:solidFill>
              </a:rPr>
              <a:t>prenosov</a:t>
            </a:r>
            <a:r>
              <a:rPr lang="sk-SK" sz="2400" dirty="0" err="1">
                <a:solidFill>
                  <a:srgbClr val="FF0000"/>
                </a:solidFill>
              </a:rPr>
              <a:t>ých</a:t>
            </a:r>
            <a:r>
              <a:rPr lang="sk-SK" sz="2400" dirty="0">
                <a:solidFill>
                  <a:srgbClr val="FF0000"/>
                </a:solidFill>
              </a:rPr>
              <a:t> funkcií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20521F4F-D3C4-40B0-822D-E4230CF3AFE6}"/>
              </a:ext>
            </a:extLst>
          </p:cNvPr>
          <p:cNvSpPr txBox="1"/>
          <p:nvPr/>
        </p:nvSpPr>
        <p:spPr>
          <a:xfrm>
            <a:off x="4182206" y="16887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Y(s)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="" xmlns:a16="http://schemas.microsoft.com/office/drawing/2014/main" id="{B3FBEB61-2DFC-42B5-AA5D-B3A4A4D5B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92291"/>
              </p:ext>
            </p:extLst>
          </p:nvPr>
        </p:nvGraphicFramePr>
        <p:xfrm>
          <a:off x="804039" y="2348880"/>
          <a:ext cx="25987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name="Rovnica" r:id="rId3" imgW="2603160" imgH="317160" progId="Equation.3">
                  <p:embed/>
                </p:oleObj>
              </mc:Choice>
              <mc:Fallback>
                <p:oleObj name="Rovnica" r:id="rId3" imgW="2603160" imgH="31716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39" y="2348880"/>
                        <a:ext cx="259873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Skupina 4">
            <a:extLst>
              <a:ext uri="{FF2B5EF4-FFF2-40B4-BE49-F238E27FC236}">
                <a16:creationId xmlns="" xmlns:a16="http://schemas.microsoft.com/office/drawing/2014/main" id="{861E31DD-E76A-45FE-900B-100D9156112C}"/>
              </a:ext>
            </a:extLst>
          </p:cNvPr>
          <p:cNvGrpSpPr/>
          <p:nvPr/>
        </p:nvGrpSpPr>
        <p:grpSpPr>
          <a:xfrm>
            <a:off x="4946605" y="1644304"/>
            <a:ext cx="3940169" cy="1748582"/>
            <a:chOff x="4752020" y="1665076"/>
            <a:chExt cx="3940169" cy="1748582"/>
          </a:xfrm>
        </p:grpSpPr>
        <p:sp>
          <p:nvSpPr>
            <p:cNvPr id="6" name="BlokTextu 5">
              <a:extLst>
                <a:ext uri="{FF2B5EF4-FFF2-40B4-BE49-F238E27FC236}">
                  <a16:creationId xmlns="" xmlns:a16="http://schemas.microsoft.com/office/drawing/2014/main" id="{58A154FD-87A8-45FE-B65B-C66A48F77A96}"/>
                </a:ext>
              </a:extLst>
            </p:cNvPr>
            <p:cNvSpPr txBox="1"/>
            <p:nvPr/>
          </p:nvSpPr>
          <p:spPr>
            <a:xfrm>
              <a:off x="4752020" y="2287153"/>
              <a:ext cx="64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U(s)</a:t>
              </a:r>
            </a:p>
          </p:txBody>
        </p:sp>
        <p:graphicFrame>
          <p:nvGraphicFramePr>
            <p:cNvPr id="7" name="Objekt 6">
              <a:extLst>
                <a:ext uri="{FF2B5EF4-FFF2-40B4-BE49-F238E27FC236}">
                  <a16:creationId xmlns="" xmlns:a16="http://schemas.microsoft.com/office/drawing/2014/main" id="{5094972B-481B-4748-BF94-91875B4590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9990887"/>
                </p:ext>
              </p:extLst>
            </p:nvPr>
          </p:nvGraphicFramePr>
          <p:xfrm>
            <a:off x="5913213" y="1665076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1" name="Rovnica" r:id="rId5" imgW="583920" imgH="304560" progId="Equation.3">
                    <p:embed/>
                  </p:oleObj>
                </mc:Choice>
                <mc:Fallback>
                  <p:oleObj name="Rovnica" r:id="rId5" imgW="583920" imgH="304560" progId="Equation.3">
                    <p:embed/>
                    <p:pic>
                      <p:nvPicPr>
                        <p:cNvPr id="7" name="Objek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3213" y="1665076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kt 7">
              <a:extLst>
                <a:ext uri="{FF2B5EF4-FFF2-40B4-BE49-F238E27FC236}">
                  <a16:creationId xmlns="" xmlns:a16="http://schemas.microsoft.com/office/drawing/2014/main" id="{A75B99A6-DD0C-4B2C-BE00-A0ABB851AA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2295538"/>
                </p:ext>
              </p:extLst>
            </p:nvPr>
          </p:nvGraphicFramePr>
          <p:xfrm>
            <a:off x="5913213" y="2319945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2" name="Rovnica" r:id="rId7" imgW="583920" imgH="304560" progId="Equation.3">
                    <p:embed/>
                  </p:oleObj>
                </mc:Choice>
                <mc:Fallback>
                  <p:oleObj name="Rovnica" r:id="rId7" imgW="583920" imgH="304560" progId="Equation.3">
                    <p:embed/>
                    <p:pic>
                      <p:nvPicPr>
                        <p:cNvPr id="8" name="Objek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3213" y="2319945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kt 8">
              <a:extLst>
                <a:ext uri="{FF2B5EF4-FFF2-40B4-BE49-F238E27FC236}">
                  <a16:creationId xmlns="" xmlns:a16="http://schemas.microsoft.com/office/drawing/2014/main" id="{D5A43CE8-7305-44F1-AE57-32B4FA4D4A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9734379"/>
                </p:ext>
              </p:extLst>
            </p:nvPr>
          </p:nvGraphicFramePr>
          <p:xfrm>
            <a:off x="5985221" y="3112033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3" name="Rovnica" r:id="rId8" imgW="583920" imgH="304560" progId="Equation.3">
                    <p:embed/>
                  </p:oleObj>
                </mc:Choice>
                <mc:Fallback>
                  <p:oleObj name="Rovnica" r:id="rId8" imgW="583920" imgH="304560" progId="Equation.3">
                    <p:embed/>
                    <p:pic>
                      <p:nvPicPr>
                        <p:cNvPr id="9" name="Objek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5221" y="3112033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Rovná spojovacia šípka 9">
              <a:extLst>
                <a:ext uri="{FF2B5EF4-FFF2-40B4-BE49-F238E27FC236}">
                  <a16:creationId xmlns="" xmlns:a16="http://schemas.microsoft.com/office/drawing/2014/main" id="{8FBEB1F9-26D8-4E27-AC39-1C5037FC2064}"/>
                </a:ext>
              </a:extLst>
            </p:cNvPr>
            <p:cNvCxnSpPr/>
            <p:nvPr/>
          </p:nvCxnSpPr>
          <p:spPr>
            <a:xfrm>
              <a:off x="5553173" y="1815889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ovná spojovacia šípka 10">
              <a:extLst>
                <a:ext uri="{FF2B5EF4-FFF2-40B4-BE49-F238E27FC236}">
                  <a16:creationId xmlns="" xmlns:a16="http://schemas.microsoft.com/office/drawing/2014/main" id="{B0B1F188-3A6F-4BD6-856C-91D2E057B9FF}"/>
                </a:ext>
              </a:extLst>
            </p:cNvPr>
            <p:cNvCxnSpPr/>
            <p:nvPr/>
          </p:nvCxnSpPr>
          <p:spPr>
            <a:xfrm>
              <a:off x="5121125" y="2463961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ovacia šípka 11">
              <a:extLst>
                <a:ext uri="{FF2B5EF4-FFF2-40B4-BE49-F238E27FC236}">
                  <a16:creationId xmlns="" xmlns:a16="http://schemas.microsoft.com/office/drawing/2014/main" id="{6ACDCC91-012D-4C65-91B3-FD726D9F0410}"/>
                </a:ext>
              </a:extLst>
            </p:cNvPr>
            <p:cNvCxnSpPr/>
            <p:nvPr/>
          </p:nvCxnSpPr>
          <p:spPr>
            <a:xfrm>
              <a:off x="5625181" y="3256049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>
              <a:extLst>
                <a:ext uri="{FF2B5EF4-FFF2-40B4-BE49-F238E27FC236}">
                  <a16:creationId xmlns="" xmlns:a16="http://schemas.microsoft.com/office/drawing/2014/main" id="{3F19A1AC-80B4-4FAB-BCB6-AF92F090DFA4}"/>
                </a:ext>
              </a:extLst>
            </p:cNvPr>
            <p:cNvCxnSpPr/>
            <p:nvPr/>
          </p:nvCxnSpPr>
          <p:spPr>
            <a:xfrm>
              <a:off x="5560600" y="1815889"/>
              <a:ext cx="27003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Objekt 13">
              <a:extLst>
                <a:ext uri="{FF2B5EF4-FFF2-40B4-BE49-F238E27FC236}">
                  <a16:creationId xmlns="" xmlns:a16="http://schemas.microsoft.com/office/drawing/2014/main" id="{37FE94EC-AF3B-4644-A256-1EB448B0CC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0805066"/>
                </p:ext>
              </p:extLst>
            </p:nvPr>
          </p:nvGraphicFramePr>
          <p:xfrm>
            <a:off x="7281365" y="1958890"/>
            <a:ext cx="355600" cy="761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4" name="Rovnica" r:id="rId9" imgW="355320" imgH="317160" progId="Equation.3">
                    <p:embed/>
                  </p:oleObj>
                </mc:Choice>
                <mc:Fallback>
                  <p:oleObj name="Rovnica" r:id="rId9" imgW="355320" imgH="317160" progId="Equation.3">
                    <p:embed/>
                    <p:pic>
                      <p:nvPicPr>
                        <p:cNvPr id="14" name="Objek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1365" y="1958890"/>
                          <a:ext cx="355600" cy="76174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Rovná spojovacia šípka 14">
              <a:extLst>
                <a:ext uri="{FF2B5EF4-FFF2-40B4-BE49-F238E27FC236}">
                  <a16:creationId xmlns="" xmlns:a16="http://schemas.microsoft.com/office/drawing/2014/main" id="{0DB0D749-9BCC-44ED-9178-DF276FED9E0E}"/>
                </a:ext>
              </a:extLst>
            </p:cNvPr>
            <p:cNvCxnSpPr/>
            <p:nvPr/>
          </p:nvCxnSpPr>
          <p:spPr>
            <a:xfrm>
              <a:off x="6921325" y="2058125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ovacia šípka 15">
              <a:extLst>
                <a:ext uri="{FF2B5EF4-FFF2-40B4-BE49-F238E27FC236}">
                  <a16:creationId xmlns="" xmlns:a16="http://schemas.microsoft.com/office/drawing/2014/main" id="{1BFFFC48-8AC3-4F66-98D5-C18974F39504}"/>
                </a:ext>
              </a:extLst>
            </p:cNvPr>
            <p:cNvCxnSpPr/>
            <p:nvPr/>
          </p:nvCxnSpPr>
          <p:spPr>
            <a:xfrm>
              <a:off x="6921325" y="2267313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ovacia šípka 16">
              <a:extLst>
                <a:ext uri="{FF2B5EF4-FFF2-40B4-BE49-F238E27FC236}">
                  <a16:creationId xmlns="" xmlns:a16="http://schemas.microsoft.com/office/drawing/2014/main" id="{10E2D12E-CB51-4991-B47F-1B1CF2FB8162}"/>
                </a:ext>
              </a:extLst>
            </p:cNvPr>
            <p:cNvCxnSpPr/>
            <p:nvPr/>
          </p:nvCxnSpPr>
          <p:spPr>
            <a:xfrm>
              <a:off x="6929438" y="2607977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ovacia šípka 17">
              <a:extLst>
                <a:ext uri="{FF2B5EF4-FFF2-40B4-BE49-F238E27FC236}">
                  <a16:creationId xmlns="" xmlns:a16="http://schemas.microsoft.com/office/drawing/2014/main" id="{E1DFA9FC-FD0A-4223-A2F6-1F8DB5133E14}"/>
                </a:ext>
              </a:extLst>
            </p:cNvPr>
            <p:cNvCxnSpPr/>
            <p:nvPr/>
          </p:nvCxnSpPr>
          <p:spPr>
            <a:xfrm>
              <a:off x="7641405" y="2275245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ovná spojnica 18">
              <a:extLst>
                <a:ext uri="{FF2B5EF4-FFF2-40B4-BE49-F238E27FC236}">
                  <a16:creationId xmlns="" xmlns:a16="http://schemas.microsoft.com/office/drawing/2014/main" id="{B11FE2DB-5695-446F-8340-E6A3FEC4C011}"/>
                </a:ext>
              </a:extLst>
            </p:cNvPr>
            <p:cNvCxnSpPr/>
            <p:nvPr/>
          </p:nvCxnSpPr>
          <p:spPr>
            <a:xfrm>
              <a:off x="6489277" y="1815889"/>
              <a:ext cx="440161" cy="242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>
              <a:extLst>
                <a:ext uri="{FF2B5EF4-FFF2-40B4-BE49-F238E27FC236}">
                  <a16:creationId xmlns="" xmlns:a16="http://schemas.microsoft.com/office/drawing/2014/main" id="{AA367BB8-1B1F-44E4-BB7C-F842D623DA15}"/>
                </a:ext>
              </a:extLst>
            </p:cNvPr>
            <p:cNvCxnSpPr/>
            <p:nvPr/>
          </p:nvCxnSpPr>
          <p:spPr>
            <a:xfrm flipV="1">
              <a:off x="6515212" y="2275245"/>
              <a:ext cx="440161" cy="154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>
              <a:extLst>
                <a:ext uri="{FF2B5EF4-FFF2-40B4-BE49-F238E27FC236}">
                  <a16:creationId xmlns="" xmlns:a16="http://schemas.microsoft.com/office/drawing/2014/main" id="{DAF0B48B-8A5E-4CF1-9509-A8AEF6C5A260}"/>
                </a:ext>
              </a:extLst>
            </p:cNvPr>
            <p:cNvCxnSpPr/>
            <p:nvPr/>
          </p:nvCxnSpPr>
          <p:spPr>
            <a:xfrm flipV="1">
              <a:off x="6596510" y="2607977"/>
              <a:ext cx="358863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ovná spojnica 21">
              <a:extLst>
                <a:ext uri="{FF2B5EF4-FFF2-40B4-BE49-F238E27FC236}">
                  <a16:creationId xmlns="" xmlns:a16="http://schemas.microsoft.com/office/drawing/2014/main" id="{FB99E772-E36D-4373-A25A-3B6F51A40497}"/>
                </a:ext>
              </a:extLst>
            </p:cNvPr>
            <p:cNvCxnSpPr/>
            <p:nvPr/>
          </p:nvCxnSpPr>
          <p:spPr>
            <a:xfrm>
              <a:off x="5597668" y="3112033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lokTextu 22">
              <a:extLst>
                <a:ext uri="{FF2B5EF4-FFF2-40B4-BE49-F238E27FC236}">
                  <a16:creationId xmlns="" xmlns:a16="http://schemas.microsoft.com/office/drawing/2014/main" id="{0C21A5EF-FEF8-44D0-97B5-390B86B57998}"/>
                </a:ext>
              </a:extLst>
            </p:cNvPr>
            <p:cNvSpPr txBox="1"/>
            <p:nvPr/>
          </p:nvSpPr>
          <p:spPr>
            <a:xfrm>
              <a:off x="5417648" y="272063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...</a:t>
              </a:r>
            </a:p>
          </p:txBody>
        </p:sp>
        <p:sp>
          <p:nvSpPr>
            <p:cNvPr id="24" name="BlokTextu 23">
              <a:extLst>
                <a:ext uri="{FF2B5EF4-FFF2-40B4-BE49-F238E27FC236}">
                  <a16:creationId xmlns="" xmlns:a16="http://schemas.microsoft.com/office/drawing/2014/main" id="{E8CFC30C-45FD-4663-BE97-46B3B13068EA}"/>
                </a:ext>
              </a:extLst>
            </p:cNvPr>
            <p:cNvSpPr txBox="1"/>
            <p:nvPr/>
          </p:nvSpPr>
          <p:spPr>
            <a:xfrm>
              <a:off x="6893058" y="225651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...</a:t>
              </a:r>
            </a:p>
          </p:txBody>
        </p:sp>
        <p:sp>
          <p:nvSpPr>
            <p:cNvPr id="25" name="BlokTextu 24">
              <a:extLst>
                <a:ext uri="{FF2B5EF4-FFF2-40B4-BE49-F238E27FC236}">
                  <a16:creationId xmlns="" xmlns:a16="http://schemas.microsoft.com/office/drawing/2014/main" id="{FB00E3EB-8925-4CF3-AEAA-AB7FC74759E0}"/>
                </a:ext>
              </a:extLst>
            </p:cNvPr>
            <p:cNvSpPr txBox="1"/>
            <p:nvPr/>
          </p:nvSpPr>
          <p:spPr>
            <a:xfrm>
              <a:off x="7987875" y="2099275"/>
              <a:ext cx="70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Y(s)</a:t>
              </a:r>
            </a:p>
          </p:txBody>
        </p:sp>
      </p:grpSp>
      <p:graphicFrame>
        <p:nvGraphicFramePr>
          <p:cNvPr id="26" name="Objekt 25">
            <a:extLst>
              <a:ext uri="{FF2B5EF4-FFF2-40B4-BE49-F238E27FC236}">
                <a16:creationId xmlns="" xmlns:a16="http://schemas.microsoft.com/office/drawing/2014/main" id="{52F94350-6C59-482B-932A-7B3F4686A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18446"/>
              </p:ext>
            </p:extLst>
          </p:nvPr>
        </p:nvGraphicFramePr>
        <p:xfrm>
          <a:off x="5110551" y="3997510"/>
          <a:ext cx="31956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Rovnica" r:id="rId11" imgW="3200400" imgH="317160" progId="Equation.3">
                  <p:embed/>
                </p:oleObj>
              </mc:Choice>
              <mc:Fallback>
                <p:oleObj name="Rovnica" r:id="rId11" imgW="3200400" imgH="317160" progId="Equation.3">
                  <p:embed/>
                  <p:pic>
                    <p:nvPicPr>
                      <p:cNvPr id="26" name="Objek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551" y="3997510"/>
                        <a:ext cx="319563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Skupina 26">
            <a:extLst>
              <a:ext uri="{FF2B5EF4-FFF2-40B4-BE49-F238E27FC236}">
                <a16:creationId xmlns="" xmlns:a16="http://schemas.microsoft.com/office/drawing/2014/main" id="{799D6144-C486-4E3F-95EF-EB74A8DDA494}"/>
              </a:ext>
            </a:extLst>
          </p:cNvPr>
          <p:cNvGrpSpPr/>
          <p:nvPr/>
        </p:nvGrpSpPr>
        <p:grpSpPr>
          <a:xfrm>
            <a:off x="323528" y="1629711"/>
            <a:ext cx="3830411" cy="426902"/>
            <a:chOff x="550661" y="1052736"/>
            <a:chExt cx="3830411" cy="426902"/>
          </a:xfrm>
        </p:grpSpPr>
        <p:graphicFrame>
          <p:nvGraphicFramePr>
            <p:cNvPr id="28" name="Objekt 27">
              <a:extLst>
                <a:ext uri="{FF2B5EF4-FFF2-40B4-BE49-F238E27FC236}">
                  <a16:creationId xmlns="" xmlns:a16="http://schemas.microsoft.com/office/drawing/2014/main" id="{8684C17C-ABD3-4812-8A11-CFB9D15470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846492"/>
                </p:ext>
              </p:extLst>
            </p:nvPr>
          </p:nvGraphicFramePr>
          <p:xfrm>
            <a:off x="1115616" y="1124744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6" name="Rovnica" r:id="rId13" imgW="583920" imgH="304560" progId="Equation.3">
                    <p:embed/>
                  </p:oleObj>
                </mc:Choice>
                <mc:Fallback>
                  <p:oleObj name="Rovnica" r:id="rId13" imgW="583920" imgH="304560" progId="Equation.3">
                    <p:embed/>
                    <p:pic>
                      <p:nvPicPr>
                        <p:cNvPr id="28" name="Objek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1124744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kt 28">
              <a:extLst>
                <a:ext uri="{FF2B5EF4-FFF2-40B4-BE49-F238E27FC236}">
                  <a16:creationId xmlns="" xmlns:a16="http://schemas.microsoft.com/office/drawing/2014/main" id="{CC901242-26B5-4755-B1DC-1CC7F99479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5546582"/>
                </p:ext>
              </p:extLst>
            </p:nvPr>
          </p:nvGraphicFramePr>
          <p:xfrm>
            <a:off x="1979712" y="1124744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7" name="Rovnica" r:id="rId15" imgW="583920" imgH="304560" progId="Equation.3">
                    <p:embed/>
                  </p:oleObj>
                </mc:Choice>
                <mc:Fallback>
                  <p:oleObj name="Rovnica" r:id="rId15" imgW="583920" imgH="304560" progId="Equation.3">
                    <p:embed/>
                    <p:pic>
                      <p:nvPicPr>
                        <p:cNvPr id="29" name="Objek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1124744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kt 29">
              <a:extLst>
                <a:ext uri="{FF2B5EF4-FFF2-40B4-BE49-F238E27FC236}">
                  <a16:creationId xmlns="" xmlns:a16="http://schemas.microsoft.com/office/drawing/2014/main" id="{9DC79F43-4112-4FC4-98CA-D94E77CBED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004314"/>
                </p:ext>
              </p:extLst>
            </p:nvPr>
          </p:nvGraphicFramePr>
          <p:xfrm>
            <a:off x="3563888" y="1124743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8" name="Rovnica" r:id="rId17" imgW="583920" imgH="304560" progId="Equation.3">
                    <p:embed/>
                  </p:oleObj>
                </mc:Choice>
                <mc:Fallback>
                  <p:oleObj name="Rovnica" r:id="rId17" imgW="583920" imgH="304560" progId="Equation.3">
                    <p:embed/>
                    <p:pic>
                      <p:nvPicPr>
                        <p:cNvPr id="30" name="Objek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1124743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Rovná spojovacia šípka 30">
              <a:extLst>
                <a:ext uri="{FF2B5EF4-FFF2-40B4-BE49-F238E27FC236}">
                  <a16:creationId xmlns="" xmlns:a16="http://schemas.microsoft.com/office/drawing/2014/main" id="{8E74C03C-DC10-4450-A92D-7B66B4434E0E}"/>
                </a:ext>
              </a:extLst>
            </p:cNvPr>
            <p:cNvCxnSpPr/>
            <p:nvPr/>
          </p:nvCxnSpPr>
          <p:spPr>
            <a:xfrm>
              <a:off x="2555776" y="1275556"/>
              <a:ext cx="288032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ovná spojovacia šípka 31">
              <a:extLst>
                <a:ext uri="{FF2B5EF4-FFF2-40B4-BE49-F238E27FC236}">
                  <a16:creationId xmlns="" xmlns:a16="http://schemas.microsoft.com/office/drawing/2014/main" id="{D5E1D694-724E-478E-967C-29ADA114D27E}"/>
                </a:ext>
              </a:extLst>
            </p:cNvPr>
            <p:cNvCxnSpPr/>
            <p:nvPr/>
          </p:nvCxnSpPr>
          <p:spPr>
            <a:xfrm>
              <a:off x="1691680" y="1282352"/>
              <a:ext cx="288032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ovná spojovacia šípka 32">
              <a:extLst>
                <a:ext uri="{FF2B5EF4-FFF2-40B4-BE49-F238E27FC236}">
                  <a16:creationId xmlns="" xmlns:a16="http://schemas.microsoft.com/office/drawing/2014/main" id="{AA1C188E-A1F8-4085-906A-FC4E5DF8C13C}"/>
                </a:ext>
              </a:extLst>
            </p:cNvPr>
            <p:cNvCxnSpPr/>
            <p:nvPr/>
          </p:nvCxnSpPr>
          <p:spPr>
            <a:xfrm>
              <a:off x="3275856" y="1275556"/>
              <a:ext cx="288032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lokTextu 33">
              <a:extLst>
                <a:ext uri="{FF2B5EF4-FFF2-40B4-BE49-F238E27FC236}">
                  <a16:creationId xmlns="" xmlns:a16="http://schemas.microsoft.com/office/drawing/2014/main" id="{4B3E83ED-4473-4672-8682-887BF7C247BA}"/>
                </a:ext>
              </a:extLst>
            </p:cNvPr>
            <p:cNvSpPr txBox="1"/>
            <p:nvPr/>
          </p:nvSpPr>
          <p:spPr>
            <a:xfrm>
              <a:off x="2907126" y="105273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...</a:t>
              </a:r>
            </a:p>
          </p:txBody>
        </p:sp>
        <p:cxnSp>
          <p:nvCxnSpPr>
            <p:cNvPr id="35" name="Rovná spojovacia šípka 34">
              <a:extLst>
                <a:ext uri="{FF2B5EF4-FFF2-40B4-BE49-F238E27FC236}">
                  <a16:creationId xmlns="" xmlns:a16="http://schemas.microsoft.com/office/drawing/2014/main" id="{95C5A5A0-EBA0-4AD6-B10A-0F7EB593A261}"/>
                </a:ext>
              </a:extLst>
            </p:cNvPr>
            <p:cNvCxnSpPr/>
            <p:nvPr/>
          </p:nvCxnSpPr>
          <p:spPr>
            <a:xfrm>
              <a:off x="4093040" y="1282764"/>
              <a:ext cx="288032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BlokTextu 35">
              <a:extLst>
                <a:ext uri="{FF2B5EF4-FFF2-40B4-BE49-F238E27FC236}">
                  <a16:creationId xmlns="" xmlns:a16="http://schemas.microsoft.com/office/drawing/2014/main" id="{788D6BD0-F481-4941-BD5F-3768645B0139}"/>
                </a:ext>
              </a:extLst>
            </p:cNvPr>
            <p:cNvSpPr txBox="1"/>
            <p:nvPr/>
          </p:nvSpPr>
          <p:spPr>
            <a:xfrm>
              <a:off x="550661" y="111030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U</a:t>
              </a:r>
            </a:p>
          </p:txBody>
        </p:sp>
        <p:cxnSp>
          <p:nvCxnSpPr>
            <p:cNvPr id="37" name="Rovná spojovacia šípka 36">
              <a:extLst>
                <a:ext uri="{FF2B5EF4-FFF2-40B4-BE49-F238E27FC236}">
                  <a16:creationId xmlns="" xmlns:a16="http://schemas.microsoft.com/office/drawing/2014/main" id="{48CF4E75-2004-4F74-B973-56562C271AE5}"/>
                </a:ext>
              </a:extLst>
            </p:cNvPr>
            <p:cNvCxnSpPr/>
            <p:nvPr/>
          </p:nvCxnSpPr>
          <p:spPr>
            <a:xfrm>
              <a:off x="837455" y="1275402"/>
              <a:ext cx="276923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Skupina 37">
            <a:extLst>
              <a:ext uri="{FF2B5EF4-FFF2-40B4-BE49-F238E27FC236}">
                <a16:creationId xmlns="" xmlns:a16="http://schemas.microsoft.com/office/drawing/2014/main" id="{C6562F46-CD28-423A-BCD8-A1C1309DFA19}"/>
              </a:ext>
            </a:extLst>
          </p:cNvPr>
          <p:cNvGrpSpPr/>
          <p:nvPr/>
        </p:nvGrpSpPr>
        <p:grpSpPr>
          <a:xfrm>
            <a:off x="239835" y="3940916"/>
            <a:ext cx="3624433" cy="907003"/>
            <a:chOff x="107504" y="2679606"/>
            <a:chExt cx="3624433" cy="907003"/>
          </a:xfrm>
        </p:grpSpPr>
        <p:cxnSp>
          <p:nvCxnSpPr>
            <p:cNvPr id="39" name="Rovná spojovacia šípka 38">
              <a:extLst>
                <a:ext uri="{FF2B5EF4-FFF2-40B4-BE49-F238E27FC236}">
                  <a16:creationId xmlns="" xmlns:a16="http://schemas.microsoft.com/office/drawing/2014/main" id="{A7C8FB0D-1340-481B-8900-B229D7D57052}"/>
                </a:ext>
              </a:extLst>
            </p:cNvPr>
            <p:cNvCxnSpPr/>
            <p:nvPr/>
          </p:nvCxnSpPr>
          <p:spPr>
            <a:xfrm>
              <a:off x="561770" y="2852936"/>
              <a:ext cx="276923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" name="Objekt 39">
              <a:extLst>
                <a:ext uri="{FF2B5EF4-FFF2-40B4-BE49-F238E27FC236}">
                  <a16:creationId xmlns="" xmlns:a16="http://schemas.microsoft.com/office/drawing/2014/main" id="{406DF64A-D35F-4A33-B216-91081C9CE5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3125008"/>
                </p:ext>
              </p:extLst>
            </p:nvPr>
          </p:nvGraphicFramePr>
          <p:xfrm>
            <a:off x="1475656" y="3284984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9" name="Rovnica" r:id="rId19" imgW="583920" imgH="304560" progId="Equation.3">
                    <p:embed/>
                  </p:oleObj>
                </mc:Choice>
                <mc:Fallback>
                  <p:oleObj name="Rovnica" r:id="rId19" imgW="583920" imgH="304560" progId="Equation.3">
                    <p:embed/>
                    <p:pic>
                      <p:nvPicPr>
                        <p:cNvPr id="40" name="Objek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3284984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kt 40">
              <a:extLst>
                <a:ext uri="{FF2B5EF4-FFF2-40B4-BE49-F238E27FC236}">
                  <a16:creationId xmlns="" xmlns:a16="http://schemas.microsoft.com/office/drawing/2014/main" id="{27710D95-3899-48B6-9A4C-750E9764BA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3275323"/>
                </p:ext>
              </p:extLst>
            </p:nvPr>
          </p:nvGraphicFramePr>
          <p:xfrm>
            <a:off x="1475656" y="2708920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0" name="Rovnica" r:id="rId21" imgW="583920" imgH="304560" progId="Equation.3">
                    <p:embed/>
                  </p:oleObj>
                </mc:Choice>
                <mc:Fallback>
                  <p:oleObj name="Rovnica" r:id="rId21" imgW="583920" imgH="304560" progId="Equation.3">
                    <p:embed/>
                    <p:pic>
                      <p:nvPicPr>
                        <p:cNvPr id="41" name="Objek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708920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Rovná spojovacia šípka 41">
              <a:extLst>
                <a:ext uri="{FF2B5EF4-FFF2-40B4-BE49-F238E27FC236}">
                  <a16:creationId xmlns="" xmlns:a16="http://schemas.microsoft.com/office/drawing/2014/main" id="{0AD8F4AC-1A2C-4174-A03F-24D4C9C3D9F5}"/>
                </a:ext>
              </a:extLst>
            </p:cNvPr>
            <p:cNvCxnSpPr/>
            <p:nvPr/>
          </p:nvCxnSpPr>
          <p:spPr>
            <a:xfrm>
              <a:off x="2051720" y="2852936"/>
              <a:ext cx="1035426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ovná spojovacia šípka 42">
              <a:extLst>
                <a:ext uri="{FF2B5EF4-FFF2-40B4-BE49-F238E27FC236}">
                  <a16:creationId xmlns="" xmlns:a16="http://schemas.microsoft.com/office/drawing/2014/main" id="{5D32D840-6243-4CBF-8431-E9BA96C34E55}"/>
                </a:ext>
              </a:extLst>
            </p:cNvPr>
            <p:cNvCxnSpPr/>
            <p:nvPr/>
          </p:nvCxnSpPr>
          <p:spPr>
            <a:xfrm flipH="1">
              <a:off x="2051720" y="3429000"/>
              <a:ext cx="3736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ál 43">
              <a:extLst>
                <a:ext uri="{FF2B5EF4-FFF2-40B4-BE49-F238E27FC236}">
                  <a16:creationId xmlns="" xmlns:a16="http://schemas.microsoft.com/office/drawing/2014/main" id="{EE260C22-3A27-4246-AB18-029713FB751E}"/>
                </a:ext>
              </a:extLst>
            </p:cNvPr>
            <p:cNvSpPr/>
            <p:nvPr/>
          </p:nvSpPr>
          <p:spPr>
            <a:xfrm>
              <a:off x="899592" y="274832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45" name="Rovná spojovacia šípka 44">
              <a:extLst>
                <a:ext uri="{FF2B5EF4-FFF2-40B4-BE49-F238E27FC236}">
                  <a16:creationId xmlns="" xmlns:a16="http://schemas.microsoft.com/office/drawing/2014/main" id="{3068141A-1828-4550-8856-DC070846C47F}"/>
                </a:ext>
              </a:extLst>
            </p:cNvPr>
            <p:cNvCxnSpPr>
              <a:stCxn id="44" idx="6"/>
            </p:cNvCxnSpPr>
            <p:nvPr/>
          </p:nvCxnSpPr>
          <p:spPr>
            <a:xfrm>
              <a:off x="1115616" y="2856334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ovná spojovacia šípka 45">
              <a:extLst>
                <a:ext uri="{FF2B5EF4-FFF2-40B4-BE49-F238E27FC236}">
                  <a16:creationId xmlns="" xmlns:a16="http://schemas.microsoft.com/office/drawing/2014/main" id="{ECA74B2B-6508-48C4-9568-E1F467E23059}"/>
                </a:ext>
              </a:extLst>
            </p:cNvPr>
            <p:cNvCxnSpPr/>
            <p:nvPr/>
          </p:nvCxnSpPr>
          <p:spPr>
            <a:xfrm flipV="1">
              <a:off x="1007604" y="2964346"/>
              <a:ext cx="0" cy="464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ovná spojnica 46">
              <a:extLst>
                <a:ext uri="{FF2B5EF4-FFF2-40B4-BE49-F238E27FC236}">
                  <a16:creationId xmlns="" xmlns:a16="http://schemas.microsoft.com/office/drawing/2014/main" id="{8731FDA3-486A-416F-A6CF-DDB72DD5FBBC}"/>
                </a:ext>
              </a:extLst>
            </p:cNvPr>
            <p:cNvCxnSpPr/>
            <p:nvPr/>
          </p:nvCxnSpPr>
          <p:spPr>
            <a:xfrm>
              <a:off x="1007604" y="3429000"/>
              <a:ext cx="456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ovná spojnica 47">
              <a:extLst>
                <a:ext uri="{FF2B5EF4-FFF2-40B4-BE49-F238E27FC236}">
                  <a16:creationId xmlns="" xmlns:a16="http://schemas.microsoft.com/office/drawing/2014/main" id="{887982CA-6935-4787-A602-5FD73F9A5EBB}"/>
                </a:ext>
              </a:extLst>
            </p:cNvPr>
            <p:cNvCxnSpPr/>
            <p:nvPr/>
          </p:nvCxnSpPr>
          <p:spPr>
            <a:xfrm flipV="1">
              <a:off x="2425416" y="2864272"/>
              <a:ext cx="0" cy="564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BlokTextu 48">
              <a:extLst>
                <a:ext uri="{FF2B5EF4-FFF2-40B4-BE49-F238E27FC236}">
                  <a16:creationId xmlns="" xmlns:a16="http://schemas.microsoft.com/office/drawing/2014/main" id="{DD51795D-C874-42E0-84A8-128DB68DFBB1}"/>
                </a:ext>
              </a:extLst>
            </p:cNvPr>
            <p:cNvSpPr txBox="1"/>
            <p:nvPr/>
          </p:nvSpPr>
          <p:spPr>
            <a:xfrm>
              <a:off x="107504" y="267960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U(s)</a:t>
              </a:r>
            </a:p>
          </p:txBody>
        </p:sp>
        <p:sp>
          <p:nvSpPr>
            <p:cNvPr id="50" name="BlokTextu 49">
              <a:extLst>
                <a:ext uri="{FF2B5EF4-FFF2-40B4-BE49-F238E27FC236}">
                  <a16:creationId xmlns="" xmlns:a16="http://schemas.microsoft.com/office/drawing/2014/main" id="{E63612F4-65AC-47B2-88C4-A99036305ED9}"/>
                </a:ext>
              </a:extLst>
            </p:cNvPr>
            <p:cNvSpPr txBox="1"/>
            <p:nvPr/>
          </p:nvSpPr>
          <p:spPr>
            <a:xfrm>
              <a:off x="3083865" y="274832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Y(s)</a:t>
              </a:r>
            </a:p>
          </p:txBody>
        </p:sp>
      </p:grpSp>
      <p:graphicFrame>
        <p:nvGraphicFramePr>
          <p:cNvPr id="51" name="Objekt 50">
            <a:extLst>
              <a:ext uri="{FF2B5EF4-FFF2-40B4-BE49-F238E27FC236}">
                <a16:creationId xmlns="" xmlns:a16="http://schemas.microsoft.com/office/drawing/2014/main" id="{0A871E05-F94E-4241-B730-6DA334264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32679"/>
              </p:ext>
            </p:extLst>
          </p:nvPr>
        </p:nvGraphicFramePr>
        <p:xfrm>
          <a:off x="1004678" y="5085184"/>
          <a:ext cx="2016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Rovnica" r:id="rId23" imgW="2019240" imgH="672840" progId="Equation.3">
                  <p:embed/>
                </p:oleObj>
              </mc:Choice>
              <mc:Fallback>
                <p:oleObj name="Rovnica" r:id="rId23" imgW="2019240" imgH="672840" progId="Equation.3">
                  <p:embed/>
                  <p:pic>
                    <p:nvPicPr>
                      <p:cNvPr id="51" name="Objek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678" y="5085184"/>
                        <a:ext cx="20161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BlokTextu 51">
            <a:extLst>
              <a:ext uri="{FF2B5EF4-FFF2-40B4-BE49-F238E27FC236}">
                <a16:creationId xmlns="" xmlns:a16="http://schemas.microsoft.com/office/drawing/2014/main" id="{AB2C8612-7C53-4192-BAC3-5691B6162F43}"/>
              </a:ext>
            </a:extLst>
          </p:cNvPr>
          <p:cNvSpPr txBox="1"/>
          <p:nvPr/>
        </p:nvSpPr>
        <p:spPr>
          <a:xfrm>
            <a:off x="196725" y="3420172"/>
            <a:ext cx="339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err="1"/>
              <a:t>Antiparalelné</a:t>
            </a:r>
            <a:r>
              <a:rPr lang="sk-SK" sz="2400" dirty="0"/>
              <a:t> zapojenie</a:t>
            </a:r>
          </a:p>
        </p:txBody>
      </p:sp>
      <p:sp>
        <p:nvSpPr>
          <p:cNvPr id="53" name="BlokTextu 52">
            <a:extLst>
              <a:ext uri="{FF2B5EF4-FFF2-40B4-BE49-F238E27FC236}">
                <a16:creationId xmlns="" xmlns:a16="http://schemas.microsoft.com/office/drawing/2014/main" id="{EF797363-0CED-448B-B143-3D1AD6E4F737}"/>
              </a:ext>
            </a:extLst>
          </p:cNvPr>
          <p:cNvSpPr txBox="1"/>
          <p:nvPr/>
        </p:nvSpPr>
        <p:spPr>
          <a:xfrm>
            <a:off x="438123" y="1052736"/>
            <a:ext cx="254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Sériové zapojenie</a:t>
            </a:r>
          </a:p>
        </p:txBody>
      </p:sp>
      <p:sp>
        <p:nvSpPr>
          <p:cNvPr id="54" name="BlokTextu 53">
            <a:extLst>
              <a:ext uri="{FF2B5EF4-FFF2-40B4-BE49-F238E27FC236}">
                <a16:creationId xmlns="" xmlns:a16="http://schemas.microsoft.com/office/drawing/2014/main" id="{A27C8020-EBCF-4AD2-90AF-A8B72EE1C745}"/>
              </a:ext>
            </a:extLst>
          </p:cNvPr>
          <p:cNvSpPr txBox="1"/>
          <p:nvPr/>
        </p:nvSpPr>
        <p:spPr>
          <a:xfrm>
            <a:off x="5321659" y="1069691"/>
            <a:ext cx="371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Paralelné  zapojenie</a:t>
            </a:r>
          </a:p>
        </p:txBody>
      </p:sp>
    </p:spTree>
    <p:extLst>
      <p:ext uri="{BB962C8B-B14F-4D97-AF65-F5344CB8AC3E}">
        <p14:creationId xmlns:p14="http://schemas.microsoft.com/office/powerpoint/2010/main" val="29045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814</Words>
  <Application>Microsoft Office PowerPoint</Application>
  <PresentationFormat>Prezentácia na obrazovke (4:3)</PresentationFormat>
  <Paragraphs>175</Paragraphs>
  <Slides>35</Slides>
  <Notes>1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35</vt:i4>
      </vt:variant>
    </vt:vector>
  </HeadingPairs>
  <TitlesOfParts>
    <vt:vector size="37" baseType="lpstr">
      <vt:lpstr>Motív Office</vt:lpstr>
      <vt:lpstr>Rovnica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Prenosové funkcie</dc:title>
  <dc:creator>Ján Murgaš</dc:creator>
  <cp:lastModifiedBy>Ján Murgaš</cp:lastModifiedBy>
  <cp:revision>123</cp:revision>
  <dcterms:created xsi:type="dcterms:W3CDTF">2016-01-17T16:22:01Z</dcterms:created>
  <dcterms:modified xsi:type="dcterms:W3CDTF">2019-02-23T08:12:45Z</dcterms:modified>
</cp:coreProperties>
</file>