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64" r:id="rId3"/>
    <p:sldId id="301" r:id="rId4"/>
    <p:sldId id="265" r:id="rId5"/>
    <p:sldId id="266" r:id="rId6"/>
    <p:sldId id="267" r:id="rId7"/>
    <p:sldId id="303" r:id="rId8"/>
    <p:sldId id="287" r:id="rId9"/>
    <p:sldId id="302" r:id="rId10"/>
    <p:sldId id="290" r:id="rId11"/>
    <p:sldId id="288" r:id="rId12"/>
    <p:sldId id="289" r:id="rId13"/>
    <p:sldId id="276" r:id="rId14"/>
    <p:sldId id="285" r:id="rId15"/>
    <p:sldId id="277" r:id="rId16"/>
    <p:sldId id="278" r:id="rId17"/>
    <p:sldId id="284" r:id="rId18"/>
    <p:sldId id="279" r:id="rId19"/>
    <p:sldId id="304" r:id="rId20"/>
    <p:sldId id="305" r:id="rId21"/>
  </p:sldIdLst>
  <p:sldSz cx="9144000" cy="6858000" type="screen4x3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9966"/>
    <a:srgbClr val="FFFF00"/>
    <a:srgbClr val="FF66FF"/>
    <a:srgbClr val="FF0000"/>
    <a:srgbClr val="990099"/>
    <a:srgbClr val="99FF66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-21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7.wmf"/><Relationship Id="rId7" Type="http://schemas.openxmlformats.org/officeDocument/2006/relationships/image" Target="../media/image56.wmf"/><Relationship Id="rId2" Type="http://schemas.openxmlformats.org/officeDocument/2006/relationships/image" Target="../media/image53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11.wmf"/><Relationship Id="rId9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63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6.wmf"/><Relationship Id="rId7" Type="http://schemas.openxmlformats.org/officeDocument/2006/relationships/image" Target="../media/image69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38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9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5.wmf"/><Relationship Id="rId7" Type="http://schemas.openxmlformats.org/officeDocument/2006/relationships/image" Target="../media/image7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9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37EBB-D461-4807-8A6C-6639541623E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A713B-9359-4555-B4CA-A0CB13757EF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C0F04-2DE3-403B-838A-91CD1BA8656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18288-2380-4557-88A5-16C5813CB33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752B2-C527-431B-BB7B-F58BADE50DE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6F66B-17B2-457C-A5E7-3A954A6E88D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A8D68-4500-4B3B-9E0E-33D64A99BC2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68139-1E6E-4BA2-8A1B-4ECB960F9A3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586A2-2F99-4E23-A3DC-90750E88C68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3024B-164C-435D-BC3B-28DC852B56F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A24F1-FB86-437F-85F9-9643C0AA6C5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 předlohy nadpisů.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562EA84E-5B81-4700-87B9-DC9FB35399C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7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70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20" Type="http://schemas.openxmlformats.org/officeDocument/2006/relationships/image" Target="../media/image71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79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3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8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6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Relationship Id="rId22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590800" y="228600"/>
            <a:ext cx="31407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  <a:latin typeface="Calibri" panose="020F0502020204030204" pitchFamily="34" charset="0"/>
              </a:rPr>
              <a:t>Stavový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model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</a:rPr>
              <a:t>procesu</a:t>
            </a:r>
            <a:endParaRPr lang="cs-CZ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2292" name="Text Box 12"/>
          <p:cNvSpPr txBox="1">
            <a:spLocks noChangeArrowheads="1"/>
          </p:cNvSpPr>
          <p:nvPr/>
        </p:nvSpPr>
        <p:spPr bwMode="auto">
          <a:xfrm>
            <a:off x="-2" y="690265"/>
            <a:ext cx="9144002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</a:rPr>
              <a:t>Model </a:t>
            </a:r>
            <a:r>
              <a:rPr lang="en-US" dirty="0" err="1">
                <a:solidFill>
                  <a:schemeClr val="accent2"/>
                </a:solidFill>
                <a:latin typeface="Calibri" panose="020F0502020204030204" pitchFamily="34" charset="0"/>
              </a:rPr>
              <a:t>riaden</a:t>
            </a:r>
            <a:r>
              <a:rPr lang="sk-SK" dirty="0">
                <a:solidFill>
                  <a:schemeClr val="accent2"/>
                </a:solidFill>
                <a:latin typeface="Calibri" panose="020F0502020204030204" pitchFamily="34" charset="0"/>
              </a:rPr>
              <a:t>é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</a:rPr>
              <a:t>ho </a:t>
            </a:r>
            <a:r>
              <a:rPr lang="en-US" dirty="0" err="1">
                <a:solidFill>
                  <a:schemeClr val="accent2"/>
                </a:solidFill>
                <a:latin typeface="Calibri" panose="020F0502020204030204" pitchFamily="34" charset="0"/>
              </a:rPr>
              <a:t>syst</a:t>
            </a:r>
            <a:r>
              <a:rPr lang="sk-SK" dirty="0">
                <a:solidFill>
                  <a:schemeClr val="accent2"/>
                </a:solidFill>
                <a:latin typeface="Calibri" panose="020F0502020204030204" pitchFamily="34" charset="0"/>
              </a:rPr>
              <a:t>é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</a:rPr>
              <a:t>mu</a:t>
            </a:r>
            <a:r>
              <a:rPr lang="sk-SK" dirty="0">
                <a:solidFill>
                  <a:schemeClr val="accent2"/>
                </a:solidFill>
                <a:latin typeface="Calibri" panose="020F0502020204030204" pitchFamily="34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sk-SK" dirty="0">
                <a:latin typeface="Calibri" panose="020F0502020204030204" pitchFamily="34" charset="0"/>
              </a:rPr>
              <a:t>	</a:t>
            </a:r>
            <a:r>
              <a:rPr lang="sk-SK" dirty="0">
                <a:solidFill>
                  <a:srgbClr val="C00000"/>
                </a:solidFill>
                <a:latin typeface="Calibri" panose="020F0502020204030204" pitchFamily="34" charset="0"/>
              </a:rPr>
              <a:t>vonkajší model </a:t>
            </a:r>
            <a:r>
              <a:rPr lang="sk-SK" dirty="0">
                <a:latin typeface="Calibri" panose="020F0502020204030204" pitchFamily="34" charset="0"/>
              </a:rPr>
              <a:t>(VM)– diferenciálna rovnica, prenosová funkcia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sk-SK" dirty="0">
                <a:latin typeface="Calibri" panose="020F0502020204030204" pitchFamily="34" charset="0"/>
              </a:rPr>
              <a:t>				</a:t>
            </a:r>
            <a:r>
              <a:rPr lang="en-US" dirty="0" err="1">
                <a:latin typeface="Calibri" panose="020F0502020204030204" pitchFamily="34" charset="0"/>
              </a:rPr>
              <a:t>frekven</a:t>
            </a:r>
            <a:r>
              <a:rPr lang="sk-SK" dirty="0" err="1">
                <a:latin typeface="Calibri" panose="020F0502020204030204" pitchFamily="34" charset="0"/>
              </a:rPr>
              <a:t>čná</a:t>
            </a:r>
            <a:r>
              <a:rPr lang="sk-SK" dirty="0">
                <a:latin typeface="Calibri" panose="020F0502020204030204" pitchFamily="34" charset="0"/>
              </a:rPr>
              <a:t> PF</a:t>
            </a:r>
          </a:p>
          <a:p>
            <a:pPr>
              <a:spcBef>
                <a:spcPct val="50000"/>
              </a:spcBef>
            </a:pPr>
            <a:r>
              <a:rPr lang="sk-SK" dirty="0">
                <a:latin typeface="Calibri" panose="020F0502020204030204" pitchFamily="34" charset="0"/>
              </a:rPr>
              <a:t>	</a:t>
            </a:r>
            <a:r>
              <a:rPr lang="sk-SK" sz="2000" dirty="0">
                <a:latin typeface="Calibri" panose="020F0502020204030204" pitchFamily="34" charset="0"/>
              </a:rPr>
              <a:t>grafické vyjadrenie VM: prechodové a frekvenčné charakteristiky</a:t>
            </a:r>
          </a:p>
          <a:p>
            <a:pPr>
              <a:spcBef>
                <a:spcPct val="50000"/>
              </a:spcBef>
            </a:pPr>
            <a:r>
              <a:rPr lang="sk-SK" dirty="0">
                <a:latin typeface="Calibri" panose="020F0502020204030204" pitchFamily="34" charset="0"/>
              </a:rPr>
              <a:t>	</a:t>
            </a:r>
            <a:r>
              <a:rPr lang="sk-SK" dirty="0">
                <a:solidFill>
                  <a:srgbClr val="C00000"/>
                </a:solidFill>
                <a:latin typeface="Calibri" panose="020F0502020204030204" pitchFamily="34" charset="0"/>
              </a:rPr>
              <a:t>vnútorný model </a:t>
            </a:r>
            <a:r>
              <a:rPr lang="sk-SK" dirty="0">
                <a:latin typeface="Calibri" panose="020F0502020204030204" pitchFamily="34" charset="0"/>
              </a:rPr>
              <a:t>- stavový</a:t>
            </a:r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2" name="BlokTextu 1"/>
          <p:cNvSpPr txBox="1"/>
          <p:nvPr/>
        </p:nvSpPr>
        <p:spPr>
          <a:xfrm>
            <a:off x="237101" y="4024831"/>
            <a:ext cx="8696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Stavov</a:t>
            </a:r>
            <a:r>
              <a:rPr lang="sk-SK" dirty="0">
                <a:latin typeface="Calibri" panose="020F0502020204030204" pitchFamily="34" charset="0"/>
              </a:rPr>
              <a:t>ý model sa vytvára pomocou stavových veličín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160350" y="4725814"/>
            <a:ext cx="8820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latin typeface="Calibri" panose="020F0502020204030204" pitchFamily="34" charset="0"/>
              </a:rPr>
              <a:t>Princíp modelovania procesov pomocou stavových veličín je založený na tom, že sústava nie je opísaná jednou diferenciálnou rovnicou n –</a:t>
            </a:r>
            <a:r>
              <a:rPr lang="sk-SK" dirty="0" err="1">
                <a:latin typeface="Calibri" panose="020F0502020204030204" pitchFamily="34" charset="0"/>
              </a:rPr>
              <a:t>tého</a:t>
            </a:r>
            <a:r>
              <a:rPr lang="sk-SK" dirty="0">
                <a:latin typeface="Calibri" panose="020F0502020204030204" pitchFamily="34" charset="0"/>
              </a:rPr>
              <a:t> rádu ale n diferenciálnymi rovnicami prvého rádu. </a:t>
            </a:r>
          </a:p>
          <a:p>
            <a:r>
              <a:rPr lang="sk-SK" dirty="0">
                <a:latin typeface="Calibri" panose="020F0502020204030204" pitchFamily="34" charset="0"/>
              </a:rPr>
              <a:t>Veličiny na výstupe sústav prvého rádu sa nazývajú </a:t>
            </a:r>
            <a:r>
              <a:rPr lang="sk-SK" dirty="0">
                <a:solidFill>
                  <a:srgbClr val="FF0000"/>
                </a:solidFill>
                <a:latin typeface="Calibri" panose="020F0502020204030204" pitchFamily="34" charset="0"/>
              </a:rPr>
              <a:t>stavovými veličinami.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457200" y="361950"/>
            <a:ext cx="633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  <a:latin typeface="Calibri" panose="020F0502020204030204" pitchFamily="34" charset="0"/>
              </a:rPr>
              <a:t>Opakovanie algebry: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257175" y="1009648"/>
            <a:ext cx="130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0070C0"/>
                </a:solidFill>
                <a:latin typeface="Calibri" panose="020F0502020204030204" pitchFamily="34" charset="0"/>
              </a:rPr>
              <a:t>Matica: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080430"/>
              </p:ext>
            </p:extLst>
          </p:nvPr>
        </p:nvGraphicFramePr>
        <p:xfrm>
          <a:off x="1970088" y="723900"/>
          <a:ext cx="4927320" cy="132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4" name="Rovnica" r:id="rId3" imgW="4927320" imgH="1320480" progId="Equation.3">
                  <p:embed/>
                </p:oleObj>
              </mc:Choice>
              <mc:Fallback>
                <p:oleObj name="Rovnica" r:id="rId3" imgW="4927320" imgH="1320480" progId="Equation.3">
                  <p:embed/>
                  <p:pic>
                    <p:nvPicPr>
                      <p:cNvPr id="0" name="Objek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723900"/>
                        <a:ext cx="4927320" cy="1320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257175" y="2085975"/>
            <a:ext cx="524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0070C0"/>
                </a:solidFill>
                <a:latin typeface="Calibri" panose="020F0502020204030204" pitchFamily="34" charset="0"/>
              </a:rPr>
              <a:t>Štvorcová matica  </a:t>
            </a:r>
            <a:r>
              <a:rPr lang="en-US" dirty="0">
                <a:latin typeface="Calibri" panose="020F0502020204030204" pitchFamily="34" charset="0"/>
              </a:rPr>
              <a:t>[n x n]</a:t>
            </a:r>
            <a:endParaRPr lang="sk-SK" dirty="0">
              <a:latin typeface="Calibri" panose="020F0502020204030204" pitchFamily="34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257175" y="2705100"/>
            <a:ext cx="360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Symetrick</a:t>
            </a:r>
            <a:r>
              <a:rPr lang="sk-SK" dirty="0">
                <a:solidFill>
                  <a:srgbClr val="0070C0"/>
                </a:solidFill>
                <a:latin typeface="Calibri" panose="020F0502020204030204" pitchFamily="34" charset="0"/>
              </a:rPr>
              <a:t>á  matica  </a:t>
            </a:r>
            <a:r>
              <a:rPr lang="en-US" dirty="0">
                <a:latin typeface="Calibri" panose="020F0502020204030204" pitchFamily="34" charset="0"/>
              </a:rPr>
              <a:t>[n x n]</a:t>
            </a:r>
            <a:endParaRPr lang="sk-SK" dirty="0">
              <a:latin typeface="Calibri" panose="020F0502020204030204" pitchFamily="34" charset="0"/>
            </a:endParaRPr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648903"/>
              </p:ext>
            </p:extLst>
          </p:nvPr>
        </p:nvGraphicFramePr>
        <p:xfrm>
          <a:off x="3733801" y="2275532"/>
          <a:ext cx="48260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5" name="Rovnica" r:id="rId5" imgW="4825800" imgH="1320480" progId="Equation.3">
                  <p:embed/>
                </p:oleObj>
              </mc:Choice>
              <mc:Fallback>
                <p:oleObj name="Rovnica" r:id="rId5" imgW="4825800" imgH="13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2275532"/>
                        <a:ext cx="48260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Rovná spojnica 8"/>
          <p:cNvCxnSpPr/>
          <p:nvPr/>
        </p:nvCxnSpPr>
        <p:spPr bwMode="auto">
          <a:xfrm>
            <a:off x="6572250" y="2457450"/>
            <a:ext cx="2114550" cy="12477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BlokTextu 9"/>
          <p:cNvSpPr txBox="1"/>
          <p:nvPr/>
        </p:nvSpPr>
        <p:spPr>
          <a:xfrm>
            <a:off x="142875" y="3238500"/>
            <a:ext cx="25479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0070C0"/>
                </a:solidFill>
                <a:latin typeface="Calibri" panose="020F0502020204030204" pitchFamily="34" charset="0"/>
              </a:rPr>
              <a:t>Násobenie matíc</a:t>
            </a:r>
          </a:p>
          <a:p>
            <a:endParaRPr lang="sk-SK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sk-SK" dirty="0">
                <a:solidFill>
                  <a:srgbClr val="0070C0"/>
                </a:solidFill>
                <a:latin typeface="Calibri" panose="020F0502020204030204" pitchFamily="34" charset="0"/>
              </a:rPr>
              <a:t>Môžu byť aj neštvorcové, ale:</a:t>
            </a:r>
          </a:p>
          <a:p>
            <a:endParaRPr lang="sk-SK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[n x m]*[m x n]</a:t>
            </a:r>
          </a:p>
          <a:p>
            <a:endParaRPr lang="en-US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V</a:t>
            </a:r>
            <a:r>
              <a:rPr lang="sk-SK" dirty="0">
                <a:solidFill>
                  <a:srgbClr val="FF0000"/>
                </a:solidFill>
                <a:latin typeface="Calibri" panose="020F0502020204030204" pitchFamily="34" charset="0"/>
              </a:rPr>
              <a:t>ý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sledok</a:t>
            </a:r>
            <a:r>
              <a:rPr lang="sk-SK" dirty="0">
                <a:solidFill>
                  <a:srgbClr val="FF0000"/>
                </a:solidFill>
                <a:latin typeface="Calibri" panose="020F0502020204030204" pitchFamily="34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    [n x n]</a:t>
            </a:r>
            <a:endParaRPr lang="sk-SK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523333"/>
              </p:ext>
            </p:extLst>
          </p:nvPr>
        </p:nvGraphicFramePr>
        <p:xfrm>
          <a:off x="3284538" y="3883025"/>
          <a:ext cx="46101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6" name="Rovnica" r:id="rId7" imgW="4609800" imgH="1117440" progId="Equation.3">
                  <p:embed/>
                </p:oleObj>
              </mc:Choice>
              <mc:Fallback>
                <p:oleObj name="Rovnica" r:id="rId7" imgW="460980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3883025"/>
                        <a:ext cx="46101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06942"/>
              </p:ext>
            </p:extLst>
          </p:nvPr>
        </p:nvGraphicFramePr>
        <p:xfrm>
          <a:off x="3576637" y="5387975"/>
          <a:ext cx="3708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7" name="Rovnica" r:id="rId9" imgW="3708360" imgH="1079280" progId="Equation.3">
                  <p:embed/>
                </p:oleObj>
              </mc:Choice>
              <mc:Fallback>
                <p:oleObj name="Rovnica" r:id="rId9" imgW="370836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7" y="5387975"/>
                        <a:ext cx="3708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21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988077"/>
              </p:ext>
            </p:extLst>
          </p:nvPr>
        </p:nvGraphicFramePr>
        <p:xfrm>
          <a:off x="3579811" y="930274"/>
          <a:ext cx="1480644" cy="27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3" name="Rovnica" r:id="rId3" imgW="1346040" imgH="253800" progId="Equation.3">
                  <p:embed/>
                </p:oleObj>
              </mc:Choice>
              <mc:Fallback>
                <p:oleObj name="Rovnica" r:id="rId3" imgW="1346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1" y="930274"/>
                        <a:ext cx="1480644" cy="27918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FF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818302"/>
              </p:ext>
            </p:extLst>
          </p:nvPr>
        </p:nvGraphicFramePr>
        <p:xfrm>
          <a:off x="6308725" y="826441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4" name="Rovnica" r:id="rId5" imgW="761760" imgH="317160" progId="Equation.3">
                  <p:embed/>
                </p:oleObj>
              </mc:Choice>
              <mc:Fallback>
                <p:oleObj name="Rovnica" r:id="rId5" imgW="7617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725" y="826441"/>
                        <a:ext cx="762000" cy="317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FF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lokTextu 3"/>
          <p:cNvSpPr txBox="1"/>
          <p:nvPr/>
        </p:nvSpPr>
        <p:spPr>
          <a:xfrm>
            <a:off x="576263" y="816916"/>
            <a:ext cx="2719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latin typeface="Calibri" panose="020F0502020204030204" pitchFamily="34" charset="0"/>
              </a:rPr>
              <a:t>Pre MIMO systémy:</a:t>
            </a: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713307"/>
              </p:ext>
            </p:extLst>
          </p:nvPr>
        </p:nvGraphicFramePr>
        <p:xfrm>
          <a:off x="581025" y="1712615"/>
          <a:ext cx="1066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5" name="Rovnica" r:id="rId7" imgW="1066680" imgH="482400" progId="Equation.3">
                  <p:embed/>
                </p:oleObj>
              </mc:Choice>
              <mc:Fallback>
                <p:oleObj name="Rovnica" r:id="rId7" imgW="106668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1025" y="1712615"/>
                        <a:ext cx="1066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804881"/>
              </p:ext>
            </p:extLst>
          </p:nvPr>
        </p:nvGraphicFramePr>
        <p:xfrm>
          <a:off x="3886200" y="1702494"/>
          <a:ext cx="1054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6" name="Rovnica" r:id="rId9" imgW="1054080" imgH="482400" progId="Equation.3">
                  <p:embed/>
                </p:oleObj>
              </mc:Choice>
              <mc:Fallback>
                <p:oleObj name="Rovnica" r:id="rId9" imgW="105408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86200" y="1702494"/>
                        <a:ext cx="10541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065818"/>
              </p:ext>
            </p:extLst>
          </p:nvPr>
        </p:nvGraphicFramePr>
        <p:xfrm>
          <a:off x="2254250" y="1698625"/>
          <a:ext cx="1054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7" name="Rovnica" r:id="rId11" imgW="1054080" imgH="482400" progId="Equation.3">
                  <p:embed/>
                </p:oleObj>
              </mc:Choice>
              <mc:Fallback>
                <p:oleObj name="Rovnica" r:id="rId11" imgW="105408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54250" y="1698625"/>
                        <a:ext cx="10541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lokTextu 7"/>
          <p:cNvSpPr txBox="1"/>
          <p:nvPr/>
        </p:nvSpPr>
        <p:spPr>
          <a:xfrm>
            <a:off x="295275" y="2489298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latin typeface="Calibri" panose="020F0502020204030204" pitchFamily="34" charset="0"/>
              </a:rPr>
              <a:t>Vektor stavu má rozmer n 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295275" y="3122144"/>
            <a:ext cx="718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latin typeface="Calibri" panose="020F0502020204030204" pitchFamily="34" charset="0"/>
              </a:rPr>
              <a:t>Matica A musí byť štvorcová s rozmermi: </a:t>
            </a:r>
            <a:r>
              <a:rPr lang="en-US" dirty="0">
                <a:latin typeface="Calibri" panose="020F0502020204030204" pitchFamily="34" charset="0"/>
              </a:rPr>
              <a:t>[</a:t>
            </a:r>
            <a:r>
              <a:rPr lang="sk-SK" dirty="0">
                <a:latin typeface="Calibri" panose="020F0502020204030204" pitchFamily="34" charset="0"/>
              </a:rPr>
              <a:t>n x n</a:t>
            </a:r>
            <a:r>
              <a:rPr lang="en-US" dirty="0">
                <a:latin typeface="Calibri" panose="020F0502020204030204" pitchFamily="34" charset="0"/>
              </a:rPr>
              <a:t>]</a:t>
            </a:r>
            <a:endParaRPr lang="sk-SK" dirty="0">
              <a:latin typeface="Calibri" panose="020F0502020204030204" pitchFamily="34" charset="0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361949" y="3718618"/>
            <a:ext cx="8239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latin typeface="Calibri" panose="020F0502020204030204" pitchFamily="34" charset="0"/>
              </a:rPr>
              <a:t>Matica B je vstupná matica s rozmermi </a:t>
            </a:r>
            <a:r>
              <a:rPr lang="en-US" dirty="0">
                <a:latin typeface="Calibri" panose="020F0502020204030204" pitchFamily="34" charset="0"/>
              </a:rPr>
              <a:t>[</a:t>
            </a:r>
            <a:r>
              <a:rPr lang="sk-SK" dirty="0">
                <a:latin typeface="Calibri" panose="020F0502020204030204" pitchFamily="34" charset="0"/>
              </a:rPr>
              <a:t>n x q</a:t>
            </a:r>
            <a:r>
              <a:rPr lang="en-US" dirty="0">
                <a:latin typeface="Calibri" panose="020F0502020204030204" pitchFamily="34" charset="0"/>
              </a:rPr>
              <a:t>]</a:t>
            </a:r>
            <a:r>
              <a:rPr lang="sk-SK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295275" y="4337744"/>
            <a:ext cx="831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latin typeface="Calibri" panose="020F0502020204030204" pitchFamily="34" charset="0"/>
              </a:rPr>
              <a:t>u – je vektor vstupných veličín 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361950" y="4799409"/>
            <a:ext cx="875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latin typeface="Calibri" panose="020F0502020204030204" pitchFamily="34" charset="0"/>
              </a:rPr>
              <a:t>C – je výstupná matica rozmeru </a:t>
            </a:r>
            <a:r>
              <a:rPr lang="en-US" dirty="0">
                <a:latin typeface="Calibri" panose="020F0502020204030204" pitchFamily="34" charset="0"/>
              </a:rPr>
              <a:t>[</a:t>
            </a:r>
            <a:r>
              <a:rPr lang="sk-SK" dirty="0">
                <a:latin typeface="Calibri" panose="020F0502020204030204" pitchFamily="34" charset="0"/>
              </a:rPr>
              <a:t>n x m</a:t>
            </a:r>
            <a:r>
              <a:rPr lang="en-US" dirty="0">
                <a:latin typeface="Calibri" panose="020F0502020204030204" pitchFamily="34" charset="0"/>
              </a:rPr>
              <a:t>]</a:t>
            </a:r>
            <a:r>
              <a:rPr lang="sk-SK" dirty="0">
                <a:latin typeface="Calibri" panose="020F0502020204030204" pitchFamily="34" charset="0"/>
              </a:rPr>
              <a:t>  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361949" y="5480149"/>
            <a:ext cx="860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latin typeface="Calibri" panose="020F0502020204030204" pitchFamily="34" charset="0"/>
              </a:rPr>
              <a:t>y – je vektor výstupných veličín  </a:t>
            </a:r>
          </a:p>
        </p:txBody>
      </p:sp>
    </p:spTree>
    <p:extLst>
      <p:ext uri="{BB962C8B-B14F-4D97-AF65-F5344CB8AC3E}">
        <p14:creationId xmlns:p14="http://schemas.microsoft.com/office/powerpoint/2010/main" val="627398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ovná spojovacia šípka 1"/>
          <p:cNvCxnSpPr/>
          <p:nvPr/>
        </p:nvCxnSpPr>
        <p:spPr>
          <a:xfrm>
            <a:off x="800100" y="1886585"/>
            <a:ext cx="62865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lok textu 2"/>
          <p:cNvSpPr txBox="1">
            <a:spLocks noChangeArrowheads="1"/>
          </p:cNvSpPr>
          <p:nvPr/>
        </p:nvSpPr>
        <p:spPr bwMode="auto">
          <a:xfrm>
            <a:off x="581025" y="1699895"/>
            <a:ext cx="676275" cy="276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1800" dirty="0">
                <a:effectLst/>
                <a:latin typeface="Calibri"/>
                <a:ea typeface="Calibri"/>
                <a:cs typeface="Times New Roman"/>
              </a:rPr>
              <a:t>u(t)</a:t>
            </a:r>
          </a:p>
        </p:txBody>
      </p:sp>
      <p:sp>
        <p:nvSpPr>
          <p:cNvPr id="4" name="Blok textu 2"/>
          <p:cNvSpPr txBox="1">
            <a:spLocks noChangeArrowheads="1"/>
          </p:cNvSpPr>
          <p:nvPr/>
        </p:nvSpPr>
        <p:spPr bwMode="auto">
          <a:xfrm>
            <a:off x="1427480" y="1710055"/>
            <a:ext cx="390525" cy="3143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1800">
                <a:effectLst/>
                <a:latin typeface="Calibri"/>
                <a:ea typeface="Calibri"/>
                <a:cs typeface="Times New Roman"/>
              </a:rPr>
              <a:t>b</a:t>
            </a:r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1819275" y="1880870"/>
            <a:ext cx="4191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Vývojový diagram: spojnica 5"/>
          <p:cNvSpPr/>
          <p:nvPr/>
        </p:nvSpPr>
        <p:spPr>
          <a:xfrm>
            <a:off x="2238375" y="1814195"/>
            <a:ext cx="152400" cy="1619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7" name="Rovnoramenný trojuholník 6"/>
          <p:cNvSpPr/>
          <p:nvPr/>
        </p:nvSpPr>
        <p:spPr>
          <a:xfrm rot="5400000">
            <a:off x="2892425" y="1725295"/>
            <a:ext cx="511175" cy="384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2828925" y="1652270"/>
            <a:ext cx="12382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9" name="Blok textu 2"/>
          <p:cNvSpPr txBox="1">
            <a:spLocks noChangeArrowheads="1"/>
          </p:cNvSpPr>
          <p:nvPr/>
        </p:nvSpPr>
        <p:spPr bwMode="auto">
          <a:xfrm>
            <a:off x="2535555" y="2376805"/>
            <a:ext cx="390525" cy="3143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/>
                <a:ea typeface="Calibri"/>
                <a:cs typeface="Times New Roman"/>
              </a:rPr>
              <a:t>A</a:t>
            </a:r>
            <a:endParaRPr lang="sk-SK" sz="18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0" name="Šípka doľava 9"/>
          <p:cNvSpPr/>
          <p:nvPr/>
        </p:nvSpPr>
        <p:spPr>
          <a:xfrm rot="10800000">
            <a:off x="3343275" y="1870710"/>
            <a:ext cx="742950" cy="8318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11" name="Ohnutá šípka 10"/>
          <p:cNvSpPr/>
          <p:nvPr/>
        </p:nvSpPr>
        <p:spPr>
          <a:xfrm rot="10800000">
            <a:off x="2962275" y="1890395"/>
            <a:ext cx="895350" cy="716280"/>
          </a:xfrm>
          <a:prstGeom prst="bentArrow">
            <a:avLst>
              <a:gd name="adj1" fmla="val 7456"/>
              <a:gd name="adj2" fmla="val 8552"/>
              <a:gd name="adj3" fmla="val 26096"/>
              <a:gd name="adj4" fmla="val 43750"/>
            </a:avLst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12" name="Ohnutá šípka 11"/>
          <p:cNvSpPr/>
          <p:nvPr/>
        </p:nvSpPr>
        <p:spPr>
          <a:xfrm rot="16200000">
            <a:off x="2128202" y="2149158"/>
            <a:ext cx="586105" cy="214630"/>
          </a:xfrm>
          <a:prstGeom prst="bentArrow">
            <a:avLst>
              <a:gd name="adj1" fmla="val 27404"/>
              <a:gd name="adj2" fmla="val 16587"/>
              <a:gd name="adj3" fmla="val 34616"/>
              <a:gd name="adj4" fmla="val 485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13" name="Šípka doprava 12"/>
          <p:cNvSpPr/>
          <p:nvPr/>
        </p:nvSpPr>
        <p:spPr>
          <a:xfrm>
            <a:off x="2409825" y="1823720"/>
            <a:ext cx="3810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14" name="Blok textu 2"/>
          <p:cNvSpPr txBox="1">
            <a:spLocks noChangeArrowheads="1"/>
          </p:cNvSpPr>
          <p:nvPr/>
        </p:nvSpPr>
        <p:spPr bwMode="auto">
          <a:xfrm>
            <a:off x="4084955" y="1795780"/>
            <a:ext cx="390525" cy="3143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/>
                <a:ea typeface="Calibri"/>
                <a:cs typeface="Times New Roman"/>
              </a:rPr>
              <a:t>c</a:t>
            </a:r>
            <a:endParaRPr lang="sk-SK" sz="18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5" name="Rovná spojovacia šípka 14"/>
          <p:cNvCxnSpPr/>
          <p:nvPr/>
        </p:nvCxnSpPr>
        <p:spPr>
          <a:xfrm flipV="1">
            <a:off x="4476750" y="1947545"/>
            <a:ext cx="628650" cy="44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lok textu 2"/>
          <p:cNvSpPr txBox="1">
            <a:spLocks noChangeArrowheads="1"/>
          </p:cNvSpPr>
          <p:nvPr/>
        </p:nvSpPr>
        <p:spPr bwMode="auto">
          <a:xfrm>
            <a:off x="5105400" y="1814195"/>
            <a:ext cx="676275" cy="43434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1800" dirty="0">
                <a:latin typeface="Calibri"/>
                <a:ea typeface="Calibri"/>
                <a:cs typeface="Times New Roman"/>
              </a:rPr>
              <a:t>y</a:t>
            </a:r>
            <a:r>
              <a:rPr lang="sk-SK" sz="1800" dirty="0">
                <a:effectLst/>
                <a:latin typeface="Calibri"/>
                <a:ea typeface="Calibri"/>
                <a:cs typeface="Times New Roman"/>
              </a:rPr>
              <a:t>(t)</a:t>
            </a:r>
          </a:p>
        </p:txBody>
      </p:sp>
      <p:sp>
        <p:nvSpPr>
          <p:cNvPr id="17" name="Blok textu 2"/>
          <p:cNvSpPr txBox="1">
            <a:spLocks noChangeArrowheads="1"/>
          </p:cNvSpPr>
          <p:nvPr/>
        </p:nvSpPr>
        <p:spPr bwMode="auto">
          <a:xfrm>
            <a:off x="3376611" y="1396365"/>
            <a:ext cx="676275" cy="43434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1800" dirty="0">
                <a:latin typeface="Calibri"/>
                <a:ea typeface="Calibri"/>
                <a:cs typeface="Times New Roman"/>
              </a:rPr>
              <a:t>x(</a:t>
            </a:r>
            <a:r>
              <a:rPr lang="sk-SK" sz="1800" dirty="0">
                <a:effectLst/>
                <a:latin typeface="Calibri"/>
                <a:ea typeface="Calibri"/>
                <a:cs typeface="Times New Roman"/>
              </a:rPr>
              <a:t>t)</a:t>
            </a:r>
          </a:p>
        </p:txBody>
      </p:sp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892466"/>
              </p:ext>
            </p:extLst>
          </p:nvPr>
        </p:nvGraphicFramePr>
        <p:xfrm>
          <a:off x="2511585" y="1572995"/>
          <a:ext cx="177480" cy="24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9" name="Rovnica" r:id="rId3" imgW="177480" imgH="241200" progId="Equation.3">
                  <p:embed/>
                </p:oleObj>
              </mc:Choice>
              <mc:Fallback>
                <p:oleObj name="Rovnica" r:id="rId3" imgW="17748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585" y="1572995"/>
                        <a:ext cx="177480" cy="24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BlokTextu 19"/>
          <p:cNvSpPr txBox="1"/>
          <p:nvPr/>
        </p:nvSpPr>
        <p:spPr>
          <a:xfrm>
            <a:off x="581025" y="504825"/>
            <a:ext cx="469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Stavový model SISO systému</a:t>
            </a:r>
          </a:p>
        </p:txBody>
      </p:sp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469765"/>
              </p:ext>
            </p:extLst>
          </p:nvPr>
        </p:nvGraphicFramePr>
        <p:xfrm>
          <a:off x="478155" y="4192588"/>
          <a:ext cx="2057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0" name="Rovnica" r:id="rId5" imgW="2057400" imgH="482400" progId="Equation.3">
                  <p:embed/>
                </p:oleObj>
              </mc:Choice>
              <mc:Fallback>
                <p:oleObj name="Rovnica" r:id="rId5" imgW="2057400" imgH="482400" progId="Equation.3">
                  <p:embed/>
                  <p:pic>
                    <p:nvPicPr>
                      <p:cNvPr id="0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" y="4192588"/>
                        <a:ext cx="2057400" cy="482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FF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655827"/>
              </p:ext>
            </p:extLst>
          </p:nvPr>
        </p:nvGraphicFramePr>
        <p:xfrm>
          <a:off x="5781675" y="1363345"/>
          <a:ext cx="29591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1" name="Rovnica" r:id="rId7" imgW="2958840" imgH="1625400" progId="Equation.3">
                  <p:embed/>
                </p:oleObj>
              </mc:Choice>
              <mc:Fallback>
                <p:oleObj name="Rovnica" r:id="rId7" imgW="2958840" imgH="162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1675" y="1363345"/>
                        <a:ext cx="2959100" cy="1625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FF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k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899744"/>
              </p:ext>
            </p:extLst>
          </p:nvPr>
        </p:nvGraphicFramePr>
        <p:xfrm>
          <a:off x="5551488" y="4341813"/>
          <a:ext cx="1333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2" name="Rovnica" r:id="rId9" imgW="1333440" imgH="888840" progId="Equation.3">
                  <p:embed/>
                </p:oleObj>
              </mc:Choice>
              <mc:Fallback>
                <p:oleObj name="Rovnica" r:id="rId9" imgW="133344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4341813"/>
                        <a:ext cx="1333500" cy="889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FF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BlokTextu 20"/>
          <p:cNvSpPr txBox="1"/>
          <p:nvPr/>
        </p:nvSpPr>
        <p:spPr>
          <a:xfrm>
            <a:off x="3062286" y="4210050"/>
            <a:ext cx="1728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Stavov</a:t>
            </a:r>
            <a:r>
              <a:rPr lang="sk-SK" dirty="0"/>
              <a:t>é</a:t>
            </a:r>
            <a:r>
              <a:rPr lang="en-US" dirty="0"/>
              <a:t> </a:t>
            </a:r>
            <a:r>
              <a:rPr lang="en-US" dirty="0" err="1"/>
              <a:t>rovnice</a:t>
            </a:r>
            <a:r>
              <a:rPr lang="en-US" dirty="0"/>
              <a:t>: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3140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466724" y="213152"/>
            <a:ext cx="6543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Zostrojte</a:t>
            </a:r>
            <a:r>
              <a:rPr lang="en-US" dirty="0">
                <a:latin typeface="Calibri" panose="020F0502020204030204" pitchFamily="34" charset="0"/>
              </a:rPr>
              <a:t> s</a:t>
            </a:r>
            <a:r>
              <a:rPr lang="sk-SK" dirty="0" err="1">
                <a:latin typeface="Calibri" panose="020F0502020204030204" pitchFamily="34" charset="0"/>
              </a:rPr>
              <a:t>tavový</a:t>
            </a:r>
            <a:r>
              <a:rPr lang="sk-SK" dirty="0">
                <a:latin typeface="Calibri" panose="020F0502020204030204" pitchFamily="34" charset="0"/>
              </a:rPr>
              <a:t> model z prenosovej funkcie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581543"/>
              </p:ext>
            </p:extLst>
          </p:nvPr>
        </p:nvGraphicFramePr>
        <p:xfrm>
          <a:off x="628650" y="1008063"/>
          <a:ext cx="3505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0" name="Rovnica" r:id="rId3" imgW="3504960" imgH="774360" progId="Equation.3">
                  <p:embed/>
                </p:oleObj>
              </mc:Choice>
              <mc:Fallback>
                <p:oleObj name="Rovnica" r:id="rId3" imgW="3504960" imgH="7743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008063"/>
                        <a:ext cx="35052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123396"/>
              </p:ext>
            </p:extLst>
          </p:nvPr>
        </p:nvGraphicFramePr>
        <p:xfrm>
          <a:off x="4456113" y="2041525"/>
          <a:ext cx="3073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1" name="Rovnica" r:id="rId5" imgW="3073320" imgH="888840" progId="Equation.3">
                  <p:embed/>
                </p:oleObj>
              </mc:Choice>
              <mc:Fallback>
                <p:oleObj name="Rovnica" r:id="rId5" imgW="3073320" imgH="888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2041525"/>
                        <a:ext cx="3073400" cy="889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FF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bdĺžnik 4"/>
          <p:cNvSpPr/>
          <p:nvPr/>
        </p:nvSpPr>
        <p:spPr>
          <a:xfrm>
            <a:off x="466724" y="2255193"/>
            <a:ext cx="3692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Zvolíme stavové veličiny: 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63760"/>
              </p:ext>
            </p:extLst>
          </p:nvPr>
        </p:nvGraphicFramePr>
        <p:xfrm>
          <a:off x="654050" y="3171824"/>
          <a:ext cx="1498320" cy="27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2" name="Rovnica" r:id="rId7" imgW="1498320" imgH="279360" progId="Equation.3">
                  <p:embed/>
                </p:oleObj>
              </mc:Choice>
              <mc:Fallback>
                <p:oleObj name="Rovnica" r:id="rId7" imgW="1498320" imgH="2793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3171824"/>
                        <a:ext cx="1498320" cy="27936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FF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861306"/>
              </p:ext>
            </p:extLst>
          </p:nvPr>
        </p:nvGraphicFramePr>
        <p:xfrm>
          <a:off x="3022600" y="3200400"/>
          <a:ext cx="3886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3" name="Rovnica" r:id="rId9" imgW="3886200" imgH="1447560" progId="Equation.3">
                  <p:embed/>
                </p:oleObj>
              </mc:Choice>
              <mc:Fallback>
                <p:oleObj name="Rovnica" r:id="rId9" imgW="3886200" imgH="1447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200400"/>
                        <a:ext cx="38862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261774"/>
              </p:ext>
            </p:extLst>
          </p:nvPr>
        </p:nvGraphicFramePr>
        <p:xfrm>
          <a:off x="733425" y="3711575"/>
          <a:ext cx="90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4" name="Rovnica" r:id="rId11" imgW="901440" imgH="457200" progId="Equation.3">
                  <p:embed/>
                </p:oleObj>
              </mc:Choice>
              <mc:Fallback>
                <p:oleObj name="Rovnica" r:id="rId11" imgW="9014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3711575"/>
                        <a:ext cx="901700" cy="45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FF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572183"/>
              </p:ext>
            </p:extLst>
          </p:nvPr>
        </p:nvGraphicFramePr>
        <p:xfrm>
          <a:off x="536575" y="4946650"/>
          <a:ext cx="22098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5" name="Rovnica" r:id="rId13" imgW="2209680" imgH="1320480" progId="Equation.3">
                  <p:embed/>
                </p:oleObj>
              </mc:Choice>
              <mc:Fallback>
                <p:oleObj name="Rovnica" r:id="rId13" imgW="2209680" imgH="1320480" progId="Equation.3">
                  <p:embed/>
                  <p:pic>
                    <p:nvPicPr>
                      <p:cNvPr id="0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4946650"/>
                        <a:ext cx="2209800" cy="1320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FF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lokTextu 7"/>
          <p:cNvSpPr txBox="1"/>
          <p:nvPr/>
        </p:nvSpPr>
        <p:spPr>
          <a:xfrm>
            <a:off x="3738561" y="4819650"/>
            <a:ext cx="207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Frobeniova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matica</a:t>
            </a:r>
            <a:endParaRPr lang="sk-SK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0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462240"/>
              </p:ext>
            </p:extLst>
          </p:nvPr>
        </p:nvGraphicFramePr>
        <p:xfrm>
          <a:off x="200025" y="1414463"/>
          <a:ext cx="3530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9" name="Rovnica" r:id="rId3" imgW="3530520" imgH="685800" progId="Equation.3">
                  <p:embed/>
                </p:oleObj>
              </mc:Choice>
              <mc:Fallback>
                <p:oleObj name="Rovnica" r:id="rId3" imgW="3530520" imgH="685800" progId="Equation.3">
                  <p:embed/>
                  <p:pic>
                    <p:nvPicPr>
                      <p:cNvPr id="0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1414463"/>
                        <a:ext cx="3530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767426"/>
              </p:ext>
            </p:extLst>
          </p:nvPr>
        </p:nvGraphicFramePr>
        <p:xfrm>
          <a:off x="4486275" y="1512888"/>
          <a:ext cx="4495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0" name="Rovnica" r:id="rId5" imgW="4495680" imgH="469800" progId="Equation.3">
                  <p:embed/>
                </p:oleObj>
              </mc:Choice>
              <mc:Fallback>
                <p:oleObj name="Rovnica" r:id="rId5" imgW="4495680" imgH="469800" progId="Equation.3">
                  <p:embed/>
                  <p:pic>
                    <p:nvPicPr>
                      <p:cNvPr id="0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5" y="1512888"/>
                        <a:ext cx="4495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369420"/>
              </p:ext>
            </p:extLst>
          </p:nvPr>
        </p:nvGraphicFramePr>
        <p:xfrm>
          <a:off x="4338936" y="2303463"/>
          <a:ext cx="4597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1" name="Rovnica" r:id="rId7" imgW="4597200" imgH="888840" progId="Equation.3">
                  <p:embed/>
                </p:oleObj>
              </mc:Choice>
              <mc:Fallback>
                <p:oleObj name="Rovnica" r:id="rId7" imgW="4597200" imgH="888840" progId="Equation.3">
                  <p:embed/>
                  <p:pic>
                    <p:nvPicPr>
                      <p:cNvPr id="0" name="Objek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936" y="2303463"/>
                        <a:ext cx="4597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200025" y="447675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Dôkaz: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115814"/>
              </p:ext>
            </p:extLst>
          </p:nvPr>
        </p:nvGraphicFramePr>
        <p:xfrm>
          <a:off x="2552700" y="291157"/>
          <a:ext cx="3505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2" name="Rovnica" r:id="rId9" imgW="3504960" imgH="774360" progId="Equation.3">
                  <p:embed/>
                </p:oleObj>
              </mc:Choice>
              <mc:Fallback>
                <p:oleObj name="Rovnica" r:id="rId9" imgW="3504960" imgH="774360" progId="Equation.3">
                  <p:embed/>
                  <p:pic>
                    <p:nvPicPr>
                      <p:cNvPr id="0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291157"/>
                        <a:ext cx="35052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lokTextu 6"/>
          <p:cNvSpPr txBox="1"/>
          <p:nvPr/>
        </p:nvSpPr>
        <p:spPr>
          <a:xfrm>
            <a:off x="200025" y="2428875"/>
            <a:ext cx="3648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Ak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pou</a:t>
            </a:r>
            <a:r>
              <a:rPr lang="sk-SK" dirty="0">
                <a:solidFill>
                  <a:srgbClr val="0070C0"/>
                </a:solidFill>
              </a:rPr>
              <a:t>žijeme predchádzajúcu voľbu stavových veličín:</a:t>
            </a: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737580"/>
              </p:ext>
            </p:extLst>
          </p:nvPr>
        </p:nvGraphicFramePr>
        <p:xfrm>
          <a:off x="200025" y="4060825"/>
          <a:ext cx="3073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3" name="Rovnica" r:id="rId11" imgW="3073400" imgH="889000" progId="Equation.3">
                  <p:embed/>
                </p:oleObj>
              </mc:Choice>
              <mc:Fallback>
                <p:oleObj name="Rovnica" r:id="rId11" imgW="3073400" imgH="889000" progId="Equation.3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4060825"/>
                        <a:ext cx="3073400" cy="889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FF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454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882807"/>
              </p:ext>
            </p:extLst>
          </p:nvPr>
        </p:nvGraphicFramePr>
        <p:xfrm>
          <a:off x="269875" y="398463"/>
          <a:ext cx="4597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3" name="Rovnica" r:id="rId3" imgW="4597200" imgH="888840" progId="Equation.3">
                  <p:embed/>
                </p:oleObj>
              </mc:Choice>
              <mc:Fallback>
                <p:oleObj name="Rovnica" r:id="rId3" imgW="4597200" imgH="888840" progId="Equation.3">
                  <p:embed/>
                  <p:pic>
                    <p:nvPicPr>
                      <p:cNvPr id="0" name="Objek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398463"/>
                        <a:ext cx="4597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023715"/>
              </p:ext>
            </p:extLst>
          </p:nvPr>
        </p:nvGraphicFramePr>
        <p:xfrm>
          <a:off x="2743200" y="1781175"/>
          <a:ext cx="1790640" cy="76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4" name="Rovnica" r:id="rId5" imgW="1790640" imgH="723600" progId="Equation.3">
                  <p:embed/>
                </p:oleObj>
              </mc:Choice>
              <mc:Fallback>
                <p:oleObj name="Rovnica" r:id="rId5" imgW="1790640" imgH="723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781175"/>
                        <a:ext cx="1790640" cy="76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638736"/>
              </p:ext>
            </p:extLst>
          </p:nvPr>
        </p:nvGraphicFramePr>
        <p:xfrm>
          <a:off x="441325" y="1912938"/>
          <a:ext cx="1460160" cy="36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5" name="Rovnica" r:id="rId7" imgW="1460160" imgH="368280" progId="Equation.3">
                  <p:embed/>
                </p:oleObj>
              </mc:Choice>
              <mc:Fallback>
                <p:oleObj name="Rovnica" r:id="rId7" imgW="1460160" imgH="368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912938"/>
                        <a:ext cx="1460160" cy="368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869037"/>
              </p:ext>
            </p:extLst>
          </p:nvPr>
        </p:nvGraphicFramePr>
        <p:xfrm>
          <a:off x="5651500" y="1647825"/>
          <a:ext cx="199368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6" name="Rovnica" r:id="rId9" imgW="1993680" imgH="914400" progId="Equation.3">
                  <p:embed/>
                </p:oleObj>
              </mc:Choice>
              <mc:Fallback>
                <p:oleObj name="Rovnica" r:id="rId9" imgW="1993680" imgH="914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647825"/>
                        <a:ext cx="199368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863971"/>
              </p:ext>
            </p:extLst>
          </p:nvPr>
        </p:nvGraphicFramePr>
        <p:xfrm>
          <a:off x="392592" y="4334761"/>
          <a:ext cx="3886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7" name="Rovnica" r:id="rId11" imgW="3886200" imgH="1447560" progId="Equation.3">
                  <p:embed/>
                </p:oleObj>
              </mc:Choice>
              <mc:Fallback>
                <p:oleObj name="Rovnica" r:id="rId11" imgW="3886200" imgH="1447560" progId="Equation.3">
                  <p:embed/>
                  <p:pic>
                    <p:nvPicPr>
                      <p:cNvPr id="0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92" y="4334761"/>
                        <a:ext cx="3886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024827"/>
              </p:ext>
            </p:extLst>
          </p:nvPr>
        </p:nvGraphicFramePr>
        <p:xfrm>
          <a:off x="774700" y="3136900"/>
          <a:ext cx="3873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8" name="Rovnica" r:id="rId13" imgW="3873240" imgH="888840" progId="Equation.3">
                  <p:embed/>
                </p:oleObj>
              </mc:Choice>
              <mc:Fallback>
                <p:oleObj name="Rovnica" r:id="rId13" imgW="3873240" imgH="888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3136900"/>
                        <a:ext cx="38735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085029"/>
              </p:ext>
            </p:extLst>
          </p:nvPr>
        </p:nvGraphicFramePr>
        <p:xfrm>
          <a:off x="5562600" y="3378200"/>
          <a:ext cx="2768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9" name="Rovnica" r:id="rId15" imgW="2768400" imgH="368280" progId="Equation.3">
                  <p:embed/>
                </p:oleObj>
              </mc:Choice>
              <mc:Fallback>
                <p:oleObj name="Rovnica" r:id="rId15" imgW="2768400" imgH="368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378200"/>
                        <a:ext cx="2768600" cy="368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833340"/>
              </p:ext>
            </p:extLst>
          </p:nvPr>
        </p:nvGraphicFramePr>
        <p:xfrm>
          <a:off x="5186399" y="4431931"/>
          <a:ext cx="27813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0" name="Rovnica" r:id="rId17" imgW="2781000" imgH="1320480" progId="Equation.3">
                  <p:embed/>
                </p:oleObj>
              </mc:Choice>
              <mc:Fallback>
                <p:oleObj name="Rovnica" r:id="rId17" imgW="2781000" imgH="13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399" y="4431931"/>
                        <a:ext cx="2781300" cy="1320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363812"/>
              </p:ext>
            </p:extLst>
          </p:nvPr>
        </p:nvGraphicFramePr>
        <p:xfrm>
          <a:off x="5591175" y="250825"/>
          <a:ext cx="3073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1" name="Rovnica" r:id="rId19" imgW="3073400" imgH="889000" progId="Equation.3">
                  <p:embed/>
                </p:oleObj>
              </mc:Choice>
              <mc:Fallback>
                <p:oleObj name="Rovnica" r:id="rId19" imgW="3073400" imgH="889000" progId="Equation.3">
                  <p:embed/>
                  <p:pic>
                    <p:nvPicPr>
                      <p:cNvPr id="0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250825"/>
                        <a:ext cx="3073400" cy="889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FF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54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04800" y="13335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Samostatná práca 6.1  Nájdite stavový model procesu, ktorého prenosová funkcia je: 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161758"/>
              </p:ext>
            </p:extLst>
          </p:nvPr>
        </p:nvGraphicFramePr>
        <p:xfrm>
          <a:off x="3622675" y="548848"/>
          <a:ext cx="28194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6" name="Rovnica" r:id="rId3" imgW="2819160" imgH="774360" progId="Equation.3">
                  <p:embed/>
                </p:oleObj>
              </mc:Choice>
              <mc:Fallback>
                <p:oleObj name="Rovnica" r:id="rId3" imgW="2819160" imgH="7743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548848"/>
                        <a:ext cx="2819400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151368"/>
              </p:ext>
            </p:extLst>
          </p:nvPr>
        </p:nvGraphicFramePr>
        <p:xfrm>
          <a:off x="800100" y="1882775"/>
          <a:ext cx="28448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7" name="Rovnica" r:id="rId5" imgW="2844720" imgH="774360" progId="Equation.3">
                  <p:embed/>
                </p:oleObj>
              </mc:Choice>
              <mc:Fallback>
                <p:oleObj name="Rovnica" r:id="rId5" imgW="284472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882775"/>
                        <a:ext cx="2844800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353560"/>
              </p:ext>
            </p:extLst>
          </p:nvPr>
        </p:nvGraphicFramePr>
        <p:xfrm>
          <a:off x="1600200" y="4329113"/>
          <a:ext cx="1295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8" name="Rovnica" r:id="rId7" imgW="1295280" imgH="355320" progId="Equation.3">
                  <p:embed/>
                </p:oleObj>
              </mc:Choice>
              <mc:Fallback>
                <p:oleObj name="Rovnica" r:id="rId7" imgW="1295280" imgH="355320" progId="Equation.3">
                  <p:embed/>
                  <p:pic>
                    <p:nvPicPr>
                      <p:cNvPr id="0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329113"/>
                        <a:ext cx="1295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218676"/>
              </p:ext>
            </p:extLst>
          </p:nvPr>
        </p:nvGraphicFramePr>
        <p:xfrm>
          <a:off x="1336675" y="3208338"/>
          <a:ext cx="1460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9" name="Rovnica" r:id="rId9" imgW="1460500" imgH="368300" progId="Equation.3">
                  <p:embed/>
                </p:oleObj>
              </mc:Choice>
              <mc:Fallback>
                <p:oleObj name="Rovnica" r:id="rId9" imgW="14605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3208338"/>
                        <a:ext cx="1460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249520"/>
              </p:ext>
            </p:extLst>
          </p:nvPr>
        </p:nvGraphicFramePr>
        <p:xfrm>
          <a:off x="4813300" y="1955800"/>
          <a:ext cx="194310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0" name="Rovnica" r:id="rId11" imgW="1942920" imgH="1218960" progId="Equation.3">
                  <p:embed/>
                </p:oleObj>
              </mc:Choice>
              <mc:Fallback>
                <p:oleObj name="Rovnica" r:id="rId11" imgW="1942920" imgH="1218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1955800"/>
                        <a:ext cx="1943100" cy="1217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363101"/>
              </p:ext>
            </p:extLst>
          </p:nvPr>
        </p:nvGraphicFramePr>
        <p:xfrm>
          <a:off x="4102100" y="3400425"/>
          <a:ext cx="33655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1" name="Rovnica" r:id="rId13" imgW="3365280" imgH="368280" progId="Equation.3">
                  <p:embed/>
                </p:oleObj>
              </mc:Choice>
              <mc:Fallback>
                <p:oleObj name="Rovnica" r:id="rId13" imgW="33652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3400425"/>
                        <a:ext cx="336550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101637"/>
              </p:ext>
            </p:extLst>
          </p:nvPr>
        </p:nvGraphicFramePr>
        <p:xfrm>
          <a:off x="4483100" y="4084638"/>
          <a:ext cx="172720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2" name="Rovnica" r:id="rId15" imgW="1726920" imgH="812520" progId="Equation.3">
                  <p:embed/>
                </p:oleObj>
              </mc:Choice>
              <mc:Fallback>
                <p:oleObj name="Rovnica" r:id="rId15" imgW="172692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4084638"/>
                        <a:ext cx="1727200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745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745072"/>
              </p:ext>
            </p:extLst>
          </p:nvPr>
        </p:nvGraphicFramePr>
        <p:xfrm>
          <a:off x="385762" y="1231273"/>
          <a:ext cx="3517560" cy="79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7" name="Rovnica" r:id="rId3" imgW="3517560" imgH="799920" progId="Equation.3">
                  <p:embed/>
                </p:oleObj>
              </mc:Choice>
              <mc:Fallback>
                <p:oleObj name="Rovnica" r:id="rId3" imgW="3517560" imgH="799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" y="1231273"/>
                        <a:ext cx="3517560" cy="799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816870"/>
              </p:ext>
            </p:extLst>
          </p:nvPr>
        </p:nvGraphicFramePr>
        <p:xfrm>
          <a:off x="4705350" y="1443594"/>
          <a:ext cx="36703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8" name="Rovnica" r:id="rId5" imgW="3670200" imgH="2311200" progId="Equation.3">
                  <p:embed/>
                </p:oleObj>
              </mc:Choice>
              <mc:Fallback>
                <p:oleObj name="Rovnica" r:id="rId5" imgW="3670200" imgH="23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1443594"/>
                        <a:ext cx="3670300" cy="2311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539315"/>
              </p:ext>
            </p:extLst>
          </p:nvPr>
        </p:nvGraphicFramePr>
        <p:xfrm>
          <a:off x="5260975" y="4382770"/>
          <a:ext cx="37338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9" name="Rovnica" r:id="rId7" imgW="3733560" imgH="1320480" progId="Equation.3">
                  <p:embed/>
                </p:oleObj>
              </mc:Choice>
              <mc:Fallback>
                <p:oleObj name="Rovnica" r:id="rId7" imgW="3733560" imgH="1320480" progId="Equation.3">
                  <p:embed/>
                  <p:pic>
                    <p:nvPicPr>
                      <p:cNvPr id="0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975" y="4382770"/>
                        <a:ext cx="37338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lokTextu 6"/>
          <p:cNvSpPr txBox="1"/>
          <p:nvPr/>
        </p:nvSpPr>
        <p:spPr>
          <a:xfrm>
            <a:off x="523875" y="390525"/>
            <a:ext cx="836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Ak</a:t>
            </a:r>
            <a:r>
              <a:rPr lang="sk-SK" dirty="0">
                <a:solidFill>
                  <a:srgbClr val="0070C0"/>
                </a:solidFill>
                <a:latin typeface="Calibri" panose="020F0502020204030204" pitchFamily="34" charset="0"/>
              </a:rPr>
              <a:t>ý bude stavový model SISO ak PF má nuly?</a:t>
            </a: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721393"/>
              </p:ext>
            </p:extLst>
          </p:nvPr>
        </p:nvGraphicFramePr>
        <p:xfrm>
          <a:off x="4973638" y="958850"/>
          <a:ext cx="231298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0" name="Rovnica" r:id="rId9" imgW="2260440" imgH="355320" progId="Equation.3">
                  <p:embed/>
                </p:oleObj>
              </mc:Choice>
              <mc:Fallback>
                <p:oleObj name="Rovnica" r:id="rId9" imgW="2260440" imgH="355320" progId="Equation.3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38" y="958850"/>
                        <a:ext cx="2312987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192989"/>
              </p:ext>
            </p:extLst>
          </p:nvPr>
        </p:nvGraphicFramePr>
        <p:xfrm>
          <a:off x="400049" y="3341688"/>
          <a:ext cx="2743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1" name="Rovnica" r:id="rId11" imgW="2743200" imgH="774360" progId="Equation.3">
                  <p:embed/>
                </p:oleObj>
              </mc:Choice>
              <mc:Fallback>
                <p:oleObj name="Rovnica" r:id="rId11" imgW="274320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" y="3341688"/>
                        <a:ext cx="27432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Rovná spojovacia šípka 10"/>
          <p:cNvCxnSpPr/>
          <p:nvPr/>
        </p:nvCxnSpPr>
        <p:spPr>
          <a:xfrm>
            <a:off x="228600" y="4753610"/>
            <a:ext cx="62865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lok textu 2"/>
          <p:cNvSpPr txBox="1">
            <a:spLocks noChangeArrowheads="1"/>
          </p:cNvSpPr>
          <p:nvPr/>
        </p:nvSpPr>
        <p:spPr bwMode="auto">
          <a:xfrm>
            <a:off x="855980" y="4577080"/>
            <a:ext cx="390525" cy="3143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1800">
                <a:effectLst/>
                <a:latin typeface="Calibri"/>
                <a:ea typeface="Calibri"/>
                <a:cs typeface="Times New Roman"/>
              </a:rPr>
              <a:t>b</a:t>
            </a:r>
          </a:p>
        </p:txBody>
      </p:sp>
      <p:cxnSp>
        <p:nvCxnSpPr>
          <p:cNvPr id="13" name="Rovná spojovacia šípka 12"/>
          <p:cNvCxnSpPr/>
          <p:nvPr/>
        </p:nvCxnSpPr>
        <p:spPr>
          <a:xfrm>
            <a:off x="1247775" y="4747895"/>
            <a:ext cx="4191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Vývojový diagram: spojnica 13"/>
          <p:cNvSpPr/>
          <p:nvPr/>
        </p:nvSpPr>
        <p:spPr>
          <a:xfrm>
            <a:off x="1666875" y="4681220"/>
            <a:ext cx="152400" cy="1619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15" name="Rovnoramenný trojuholník 14"/>
          <p:cNvSpPr/>
          <p:nvPr/>
        </p:nvSpPr>
        <p:spPr>
          <a:xfrm rot="5400000">
            <a:off x="2320925" y="4592320"/>
            <a:ext cx="511175" cy="384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2257425" y="4519295"/>
            <a:ext cx="12382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17" name="Blok textu 2"/>
          <p:cNvSpPr txBox="1">
            <a:spLocks noChangeArrowheads="1"/>
          </p:cNvSpPr>
          <p:nvPr/>
        </p:nvSpPr>
        <p:spPr bwMode="auto">
          <a:xfrm>
            <a:off x="1964055" y="5243830"/>
            <a:ext cx="390525" cy="3143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Calibri"/>
                <a:ea typeface="Calibri"/>
                <a:cs typeface="Times New Roman"/>
              </a:rPr>
              <a:t>A</a:t>
            </a:r>
            <a:endParaRPr lang="sk-SK" sz="18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8" name="Šípka doľava 17"/>
          <p:cNvSpPr/>
          <p:nvPr/>
        </p:nvSpPr>
        <p:spPr>
          <a:xfrm rot="10800000">
            <a:off x="2771775" y="4737735"/>
            <a:ext cx="742950" cy="8318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19" name="Ohnutá šípka 18"/>
          <p:cNvSpPr/>
          <p:nvPr/>
        </p:nvSpPr>
        <p:spPr>
          <a:xfrm rot="10800000">
            <a:off x="2390775" y="4757420"/>
            <a:ext cx="895350" cy="716280"/>
          </a:xfrm>
          <a:prstGeom prst="bentArrow">
            <a:avLst>
              <a:gd name="adj1" fmla="val 7456"/>
              <a:gd name="adj2" fmla="val 8552"/>
              <a:gd name="adj3" fmla="val 26096"/>
              <a:gd name="adj4" fmla="val 43750"/>
            </a:avLst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20" name="Ohnutá šípka 19"/>
          <p:cNvSpPr/>
          <p:nvPr/>
        </p:nvSpPr>
        <p:spPr>
          <a:xfrm rot="16200000">
            <a:off x="1556702" y="5016183"/>
            <a:ext cx="586105" cy="214630"/>
          </a:xfrm>
          <a:prstGeom prst="bentArrow">
            <a:avLst>
              <a:gd name="adj1" fmla="val 27404"/>
              <a:gd name="adj2" fmla="val 16587"/>
              <a:gd name="adj3" fmla="val 34616"/>
              <a:gd name="adj4" fmla="val 485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21" name="Šípka doprava 20"/>
          <p:cNvSpPr/>
          <p:nvPr/>
        </p:nvSpPr>
        <p:spPr>
          <a:xfrm>
            <a:off x="1838325" y="4690745"/>
            <a:ext cx="3810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22" name="Blok textu 2"/>
          <p:cNvSpPr txBox="1">
            <a:spLocks noChangeArrowheads="1"/>
          </p:cNvSpPr>
          <p:nvPr/>
        </p:nvSpPr>
        <p:spPr bwMode="auto">
          <a:xfrm>
            <a:off x="3524246" y="4622164"/>
            <a:ext cx="390525" cy="3143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/>
                <a:ea typeface="Calibri"/>
                <a:cs typeface="Times New Roman"/>
              </a:rPr>
              <a:t>c</a:t>
            </a:r>
            <a:endParaRPr lang="sk-SK" sz="18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" name="Blok textu 2"/>
          <p:cNvSpPr txBox="1">
            <a:spLocks noChangeArrowheads="1"/>
          </p:cNvSpPr>
          <p:nvPr/>
        </p:nvSpPr>
        <p:spPr bwMode="auto">
          <a:xfrm>
            <a:off x="2859880" y="4250055"/>
            <a:ext cx="566738" cy="3921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1800" dirty="0">
                <a:latin typeface="Calibri"/>
                <a:ea typeface="Calibri"/>
                <a:cs typeface="Times New Roman"/>
              </a:rPr>
              <a:t>x(</a:t>
            </a:r>
            <a:r>
              <a:rPr lang="sk-SK" sz="1800" dirty="0">
                <a:effectLst/>
                <a:latin typeface="Calibri"/>
                <a:ea typeface="Calibri"/>
                <a:cs typeface="Times New Roman"/>
              </a:rPr>
              <a:t>t)</a:t>
            </a:r>
          </a:p>
        </p:txBody>
      </p:sp>
      <p:graphicFrame>
        <p:nvGraphicFramePr>
          <p:cNvPr id="25" name="Objek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316389"/>
              </p:ext>
            </p:extLst>
          </p:nvPr>
        </p:nvGraphicFramePr>
        <p:xfrm>
          <a:off x="1940085" y="4440020"/>
          <a:ext cx="177480" cy="24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2" name="Rovnica" r:id="rId13" imgW="177480" imgH="241200" progId="Equation.3">
                  <p:embed/>
                </p:oleObj>
              </mc:Choice>
              <mc:Fallback>
                <p:oleObj name="Rovnica" r:id="rId13" imgW="177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0085" y="4440020"/>
                        <a:ext cx="177480" cy="24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Blok textu 2"/>
          <p:cNvSpPr txBox="1">
            <a:spLocks noChangeArrowheads="1"/>
          </p:cNvSpPr>
          <p:nvPr/>
        </p:nvSpPr>
        <p:spPr bwMode="auto">
          <a:xfrm>
            <a:off x="47625" y="4381182"/>
            <a:ext cx="676275" cy="276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1800" dirty="0">
                <a:effectLst/>
                <a:latin typeface="Calibri"/>
                <a:ea typeface="Calibri"/>
                <a:cs typeface="Times New Roman"/>
              </a:rPr>
              <a:t>u(t)</a:t>
            </a:r>
          </a:p>
        </p:txBody>
      </p:sp>
      <p:graphicFrame>
        <p:nvGraphicFramePr>
          <p:cNvPr id="27" name="Objek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426951"/>
              </p:ext>
            </p:extLst>
          </p:nvPr>
        </p:nvGraphicFramePr>
        <p:xfrm>
          <a:off x="385762" y="2284413"/>
          <a:ext cx="3594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3" name="Rovnica" r:id="rId15" imgW="3593880" imgH="774360" progId="Equation.3">
                  <p:embed/>
                </p:oleObj>
              </mc:Choice>
              <mc:Fallback>
                <p:oleObj name="Rovnica" r:id="rId15" imgW="359388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" y="2284413"/>
                        <a:ext cx="35941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k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790407"/>
              </p:ext>
            </p:extLst>
          </p:nvPr>
        </p:nvGraphicFramePr>
        <p:xfrm>
          <a:off x="6146800" y="6048375"/>
          <a:ext cx="137636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4" name="Rovnica" r:id="rId17" imgW="1346040" imgH="330120" progId="Equation.3">
                  <p:embed/>
                </p:oleObj>
              </mc:Choice>
              <mc:Fallback>
                <p:oleObj name="Rovnica" r:id="rId17" imgW="13460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6048375"/>
                        <a:ext cx="137636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k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866963"/>
              </p:ext>
            </p:extLst>
          </p:nvPr>
        </p:nvGraphicFramePr>
        <p:xfrm>
          <a:off x="336550" y="5930900"/>
          <a:ext cx="48641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5" name="Rovnica" r:id="rId19" imgW="4749480" imgH="711000" progId="Equation.3">
                  <p:embed/>
                </p:oleObj>
              </mc:Choice>
              <mc:Fallback>
                <p:oleObj name="Rovnica" r:id="rId19" imgW="47494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5930900"/>
                        <a:ext cx="48641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Blok textu 2"/>
          <p:cNvSpPr txBox="1">
            <a:spLocks noChangeArrowheads="1"/>
          </p:cNvSpPr>
          <p:nvPr/>
        </p:nvSpPr>
        <p:spPr bwMode="auto">
          <a:xfrm>
            <a:off x="4421981" y="4622164"/>
            <a:ext cx="566738" cy="3921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latin typeface="Calibri"/>
                <a:ea typeface="Calibri"/>
                <a:cs typeface="Times New Roman"/>
              </a:rPr>
              <a:t>y</a:t>
            </a:r>
            <a:r>
              <a:rPr lang="sk-SK" sz="1800" dirty="0">
                <a:latin typeface="Calibri"/>
                <a:ea typeface="Calibri"/>
                <a:cs typeface="Times New Roman"/>
              </a:rPr>
              <a:t>(</a:t>
            </a:r>
            <a:r>
              <a:rPr lang="sk-SK" sz="1800" dirty="0">
                <a:effectLst/>
                <a:latin typeface="Calibri"/>
                <a:ea typeface="Calibri"/>
                <a:cs typeface="Times New Roman"/>
              </a:rPr>
              <a:t>t)</a:t>
            </a:r>
          </a:p>
        </p:txBody>
      </p:sp>
      <p:cxnSp>
        <p:nvCxnSpPr>
          <p:cNvPr id="44" name="Rovná spojovacia šípka 43"/>
          <p:cNvCxnSpPr>
            <a:stCxn id="22" idx="3"/>
          </p:cNvCxnSpPr>
          <p:nvPr/>
        </p:nvCxnSpPr>
        <p:spPr bwMode="auto">
          <a:xfrm>
            <a:off x="3914771" y="4779327"/>
            <a:ext cx="507210" cy="190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5077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6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71384"/>
              </p:ext>
            </p:extLst>
          </p:nvPr>
        </p:nvGraphicFramePr>
        <p:xfrm>
          <a:off x="668338" y="1897063"/>
          <a:ext cx="4602240" cy="457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2" name="Rovnica" r:id="rId3" imgW="5752800" imgH="571320" progId="Equation.3">
                  <p:embed/>
                </p:oleObj>
              </mc:Choice>
              <mc:Fallback>
                <p:oleObj name="Rovnica" r:id="rId3" imgW="57528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1897063"/>
                        <a:ext cx="4602240" cy="457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445380" y="1258888"/>
            <a:ext cx="38495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dirty="0">
                <a:solidFill>
                  <a:srgbClr val="990099"/>
                </a:solidFill>
                <a:latin typeface="Calibri" panose="020F0502020204030204" pitchFamily="34" charset="0"/>
              </a:rPr>
              <a:t>Kanonická forma riaditeľnosti</a:t>
            </a:r>
            <a:endParaRPr lang="cs-CZ" dirty="0">
              <a:solidFill>
                <a:srgbClr val="990099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25513"/>
              </p:ext>
            </p:extLst>
          </p:nvPr>
        </p:nvGraphicFramePr>
        <p:xfrm>
          <a:off x="677863" y="2814638"/>
          <a:ext cx="5829300" cy="1608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3" name="Rovnica" r:id="rId5" imgW="6858000" imgH="1892160" progId="Equation.3">
                  <p:embed/>
                </p:oleObj>
              </mc:Choice>
              <mc:Fallback>
                <p:oleObj name="Rovnica" r:id="rId5" imgW="6858000" imgH="1892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2814638"/>
                        <a:ext cx="5829300" cy="1608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338622"/>
              </p:ext>
            </p:extLst>
          </p:nvPr>
        </p:nvGraphicFramePr>
        <p:xfrm>
          <a:off x="750888" y="4886325"/>
          <a:ext cx="4231368" cy="431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4" name="Rovnica" r:id="rId7" imgW="4978080" imgH="507960" progId="Equation.3">
                  <p:embed/>
                </p:oleObj>
              </mc:Choice>
              <mc:Fallback>
                <p:oleObj name="Rovnica" r:id="rId7" imgW="49780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4886325"/>
                        <a:ext cx="4231368" cy="431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770314"/>
              </p:ext>
            </p:extLst>
          </p:nvPr>
        </p:nvGraphicFramePr>
        <p:xfrm>
          <a:off x="2960688" y="5849938"/>
          <a:ext cx="43005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5" name="Rovnica" r:id="rId9" imgW="4292280" imgH="723600" progId="Equation.3">
                  <p:embed/>
                </p:oleObj>
              </mc:Choice>
              <mc:Fallback>
                <p:oleObj name="Rovnica" r:id="rId9" imgW="4292280" imgH="723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5849938"/>
                        <a:ext cx="430053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lokTextu 6"/>
          <p:cNvSpPr txBox="1"/>
          <p:nvPr/>
        </p:nvSpPr>
        <p:spPr>
          <a:xfrm>
            <a:off x="123824" y="302567"/>
            <a:ext cx="854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Stavov</a:t>
            </a:r>
            <a:r>
              <a:rPr lang="sk-SK" dirty="0">
                <a:solidFill>
                  <a:srgbClr val="FF0000"/>
                </a:solidFill>
              </a:rPr>
              <a:t>é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modely</a:t>
            </a:r>
            <a:r>
              <a:rPr lang="en-US" dirty="0">
                <a:solidFill>
                  <a:srgbClr val="FF0000"/>
                </a:solidFill>
              </a:rPr>
              <a:t> s</a:t>
            </a:r>
            <a:r>
              <a:rPr lang="sk-SK" dirty="0">
                <a:solidFill>
                  <a:srgbClr val="FF0000"/>
                </a:solidFill>
              </a:rPr>
              <a:t>ú štandardizované v kanonických formách</a:t>
            </a:r>
          </a:p>
        </p:txBody>
      </p:sp>
    </p:spTree>
    <p:extLst>
      <p:ext uri="{BB962C8B-B14F-4D97-AF65-F5344CB8AC3E}">
        <p14:creationId xmlns:p14="http://schemas.microsoft.com/office/powerpoint/2010/main" val="348823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0897AD46-5BDF-46ED-BE88-21DF29A90922}"/>
              </a:ext>
            </a:extLst>
          </p:cNvPr>
          <p:cNvSpPr txBox="1"/>
          <p:nvPr/>
        </p:nvSpPr>
        <p:spPr>
          <a:xfrm>
            <a:off x="298580" y="199053"/>
            <a:ext cx="6618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Príklady na domáce riešenie</a:t>
            </a:r>
          </a:p>
        </p:txBody>
      </p:sp>
    </p:spTree>
    <p:extLst>
      <p:ext uri="{BB962C8B-B14F-4D97-AF65-F5344CB8AC3E}">
        <p14:creationId xmlns:p14="http://schemas.microsoft.com/office/powerpoint/2010/main" val="428731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215833"/>
              </p:ext>
            </p:extLst>
          </p:nvPr>
        </p:nvGraphicFramePr>
        <p:xfrm>
          <a:off x="92075" y="1789537"/>
          <a:ext cx="5572125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Rovnica" r:id="rId3" imgW="5574960" imgH="2336760" progId="Equation.3">
                  <p:embed/>
                </p:oleObj>
              </mc:Choice>
              <mc:Fallback>
                <p:oleObj name="Rovnica" r:id="rId3" imgW="5574960" imgH="23367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" y="1789537"/>
                        <a:ext cx="5572125" cy="233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326466"/>
              </p:ext>
            </p:extLst>
          </p:nvPr>
        </p:nvGraphicFramePr>
        <p:xfrm>
          <a:off x="3568700" y="4806950"/>
          <a:ext cx="421322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Rovnica" r:id="rId5" imgW="4216320" imgH="1511280" progId="Equation.3">
                  <p:embed/>
                </p:oleObj>
              </mc:Choice>
              <mc:Fallback>
                <p:oleObj name="Rovnica" r:id="rId5" imgW="4216320" imgH="15112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4806950"/>
                        <a:ext cx="4213225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15"/>
          <p:cNvSpPr txBox="1">
            <a:spLocks noChangeArrowheads="1"/>
          </p:cNvSpPr>
          <p:nvPr/>
        </p:nvSpPr>
        <p:spPr bwMode="auto">
          <a:xfrm>
            <a:off x="0" y="1106488"/>
            <a:ext cx="840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sk-SK">
                <a:solidFill>
                  <a:srgbClr val="FF0066"/>
                </a:solidFill>
                <a:latin typeface="Calibri" panose="020F0502020204030204" pitchFamily="34" charset="0"/>
                <a:cs typeface="Arial" charset="0"/>
              </a:rPr>
              <a:t>Všeobecná diferenciálna rovnica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469900" y="4746625"/>
            <a:ext cx="2159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sk-SK">
                <a:solidFill>
                  <a:schemeClr val="accent2"/>
                </a:solidFill>
                <a:latin typeface="Calibri" panose="020F0502020204030204" pitchFamily="34" charset="0"/>
                <a:cs typeface="Arial" charset="0"/>
              </a:rPr>
              <a:t>Pomocou</a:t>
            </a:r>
          </a:p>
          <a:p>
            <a:pPr eaLnBrk="1" hangingPunct="1">
              <a:spcBef>
                <a:spcPct val="50000"/>
              </a:spcBef>
            </a:pPr>
            <a:r>
              <a:rPr lang="sk-SK">
                <a:solidFill>
                  <a:schemeClr val="accent2"/>
                </a:solidFill>
                <a:latin typeface="Calibri" panose="020F0502020204030204" pitchFamily="34" charset="0"/>
                <a:cs typeface="Arial" charset="0"/>
              </a:rPr>
              <a:t>Laplaceovej</a:t>
            </a:r>
          </a:p>
          <a:p>
            <a:pPr eaLnBrk="1" hangingPunct="1">
              <a:spcBef>
                <a:spcPct val="50000"/>
              </a:spcBef>
            </a:pPr>
            <a:r>
              <a:rPr lang="sk-SK">
                <a:solidFill>
                  <a:schemeClr val="accent2"/>
                </a:solidFill>
                <a:latin typeface="Calibri" panose="020F0502020204030204" pitchFamily="34" charset="0"/>
                <a:cs typeface="Arial" charset="0"/>
              </a:rPr>
              <a:t>transformácie</a:t>
            </a:r>
          </a:p>
          <a:p>
            <a:pPr eaLnBrk="1" hangingPunct="1">
              <a:spcBef>
                <a:spcPct val="50000"/>
              </a:spcBef>
            </a:pPr>
            <a:r>
              <a:rPr lang="sk-SK">
                <a:solidFill>
                  <a:schemeClr val="accent2"/>
                </a:solidFill>
                <a:latin typeface="Calibri" panose="020F0502020204030204" pitchFamily="34" charset="0"/>
                <a:cs typeface="Arial" charset="0"/>
              </a:rPr>
              <a:t>dostávame: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644900" y="4289429"/>
            <a:ext cx="3352800" cy="461963"/>
            <a:chOff x="2296" y="2528"/>
            <a:chExt cx="2112" cy="291"/>
          </a:xfrm>
        </p:grpSpPr>
        <p:sp>
          <p:nvSpPr>
            <p:cNvPr id="1035" name="AutoShape 17"/>
            <p:cNvSpPr>
              <a:spLocks/>
            </p:cNvSpPr>
            <p:nvPr/>
          </p:nvSpPr>
          <p:spPr bwMode="auto">
            <a:xfrm rot="5400000">
              <a:off x="3329" y="1738"/>
              <a:ext cx="45" cy="2112"/>
            </a:xfrm>
            <a:prstGeom prst="leftBracket">
              <a:avLst>
                <a:gd name="adj" fmla="val 391111"/>
              </a:avLst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sk-SK">
                <a:solidFill>
                  <a:srgbClr val="800000"/>
                </a:solidFill>
                <a:latin typeface="Calibri" panose="020F0502020204030204" pitchFamily="34" charset="0"/>
                <a:cs typeface="Arial" charset="0"/>
              </a:endParaRPr>
            </a:p>
          </p:txBody>
        </p:sp>
        <p:sp>
          <p:nvSpPr>
            <p:cNvPr id="1036" name="Text Box 19"/>
            <p:cNvSpPr txBox="1">
              <a:spLocks noChangeArrowheads="1"/>
            </p:cNvSpPr>
            <p:nvPr/>
          </p:nvSpPr>
          <p:spPr bwMode="auto">
            <a:xfrm>
              <a:off x="3104" y="2528"/>
              <a:ext cx="46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sk-SK">
                  <a:solidFill>
                    <a:srgbClr val="008000"/>
                  </a:solidFill>
                  <a:latin typeface="Calibri" panose="020F0502020204030204" pitchFamily="34" charset="0"/>
                  <a:cs typeface="Arial" charset="0"/>
                </a:rPr>
                <a:t>A(s)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594100" y="6465890"/>
            <a:ext cx="2451100" cy="487362"/>
            <a:chOff x="2264" y="3944"/>
            <a:chExt cx="1544" cy="307"/>
          </a:xfrm>
        </p:grpSpPr>
        <p:sp>
          <p:nvSpPr>
            <p:cNvPr id="1033" name="AutoShape 18"/>
            <p:cNvSpPr>
              <a:spLocks/>
            </p:cNvSpPr>
            <p:nvPr/>
          </p:nvSpPr>
          <p:spPr bwMode="auto">
            <a:xfrm rot="-5400000">
              <a:off x="3016" y="3192"/>
              <a:ext cx="40" cy="1544"/>
            </a:xfrm>
            <a:prstGeom prst="leftBracket">
              <a:avLst>
                <a:gd name="adj" fmla="val 321667"/>
              </a:avLst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 eaLnBrk="1" hangingPunct="1"/>
              <a:endParaRPr lang="sk-SK">
                <a:latin typeface="Calibri" panose="020F0502020204030204" pitchFamily="34" charset="0"/>
                <a:cs typeface="Arial" charset="0"/>
              </a:endParaRPr>
            </a:p>
          </p:txBody>
        </p:sp>
        <p:sp>
          <p:nvSpPr>
            <p:cNvPr id="1034" name="Text Box 24"/>
            <p:cNvSpPr txBox="1">
              <a:spLocks noChangeArrowheads="1"/>
            </p:cNvSpPr>
            <p:nvPr/>
          </p:nvSpPr>
          <p:spPr bwMode="auto">
            <a:xfrm>
              <a:off x="2768" y="3960"/>
              <a:ext cx="4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sk-SK">
                  <a:solidFill>
                    <a:srgbClr val="008000"/>
                  </a:solidFill>
                  <a:latin typeface="Calibri" panose="020F0502020204030204" pitchFamily="34" charset="0"/>
                  <a:cs typeface="Arial" charset="0"/>
                </a:rPr>
                <a:t>B(s)</a:t>
              </a:r>
            </a:p>
          </p:txBody>
        </p:sp>
      </p:grpSp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0" y="217488"/>
            <a:ext cx="8404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</a:rPr>
              <a:t>Model </a:t>
            </a:r>
            <a:r>
              <a:rPr lang="en-US" dirty="0" err="1">
                <a:latin typeface="Calibri" panose="020F0502020204030204" pitchFamily="34" charset="0"/>
              </a:rPr>
              <a:t>riaden</a:t>
            </a:r>
            <a:r>
              <a:rPr lang="sk-SK" dirty="0">
                <a:latin typeface="Calibri" panose="020F0502020204030204" pitchFamily="34" charset="0"/>
              </a:rPr>
              <a:t>é</a:t>
            </a:r>
            <a:r>
              <a:rPr lang="en-US" dirty="0">
                <a:latin typeface="Calibri" panose="020F0502020204030204" pitchFamily="34" charset="0"/>
              </a:rPr>
              <a:t>ho </a:t>
            </a:r>
            <a:r>
              <a:rPr lang="en-US" dirty="0" err="1">
                <a:latin typeface="Calibri" panose="020F0502020204030204" pitchFamily="34" charset="0"/>
              </a:rPr>
              <a:t>syst</a:t>
            </a:r>
            <a:r>
              <a:rPr lang="sk-SK" dirty="0">
                <a:latin typeface="Calibri" panose="020F0502020204030204" pitchFamily="34" charset="0"/>
              </a:rPr>
              <a:t>é</a:t>
            </a:r>
            <a:r>
              <a:rPr lang="en-US" dirty="0">
                <a:latin typeface="Calibri" panose="020F0502020204030204" pitchFamily="34" charset="0"/>
              </a:rPr>
              <a:t>mu v </a:t>
            </a:r>
            <a:r>
              <a:rPr lang="en-US" dirty="0" err="1">
                <a:latin typeface="Calibri" panose="020F0502020204030204" pitchFamily="34" charset="0"/>
              </a:rPr>
              <a:t>tvare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sk-SK" dirty="0">
                <a:latin typeface="Calibri" panose="020F0502020204030204" pitchFamily="34" charset="0"/>
              </a:rPr>
              <a:t>prenosovej funkcie</a:t>
            </a:r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6045200" y="2145671"/>
            <a:ext cx="309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C00000"/>
                </a:solidFill>
              </a:rPr>
              <a:t>y(t) – výstupná 	veličina </a:t>
            </a:r>
          </a:p>
          <a:p>
            <a:r>
              <a:rPr lang="sk-SK" dirty="0">
                <a:solidFill>
                  <a:srgbClr val="C00000"/>
                </a:solidFill>
              </a:rPr>
              <a:t>u(t) – vstupná 	veličina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  <p:bldP spid="14352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23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723655"/>
              </p:ext>
            </p:extLst>
          </p:nvPr>
        </p:nvGraphicFramePr>
        <p:xfrm>
          <a:off x="2824163" y="2492375"/>
          <a:ext cx="43259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0" name="Rovnica" r:id="rId3" imgW="4317840" imgH="723600" progId="Equation.3">
                  <p:embed/>
                </p:oleObj>
              </mc:Choice>
              <mc:Fallback>
                <p:oleObj name="Rovnica" r:id="rId3" imgW="431784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2492375"/>
                        <a:ext cx="4325937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85297" y="990567"/>
            <a:ext cx="48707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089150" algn="l"/>
              </a:tabLst>
            </a:pPr>
            <a:r>
              <a:rPr lang="sk-SK" dirty="0">
                <a:solidFill>
                  <a:schemeClr val="accent2"/>
                </a:solidFill>
                <a:latin typeface="Calibri" panose="020F0502020204030204" pitchFamily="34" charset="0"/>
                <a:cs typeface="Arial" charset="0"/>
              </a:rPr>
              <a:t>Prenosová funkcia medzi Y(s) a U(s) je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567773"/>
              </p:ext>
            </p:extLst>
          </p:nvPr>
        </p:nvGraphicFramePr>
        <p:xfrm>
          <a:off x="6178549" y="1045865"/>
          <a:ext cx="2082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1" name="Rovnica" r:id="rId5" imgW="2082600" imgH="330120" progId="Equation.3">
                  <p:embed/>
                </p:oleObj>
              </mc:Choice>
              <mc:Fallback>
                <p:oleObj name="Rovnica" r:id="rId5" imgW="20826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49" y="1045865"/>
                        <a:ext cx="20828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697116" y="3739081"/>
            <a:ext cx="74238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rgbClr val="C00000"/>
                </a:solidFill>
              </a:rPr>
              <a:t>Pripomienka: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>
                <a:solidFill>
                  <a:srgbClr val="C00000"/>
                </a:solidFill>
              </a:rPr>
              <a:t>korene menovateľa sú póly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>
                <a:solidFill>
                  <a:srgbClr val="C00000"/>
                </a:solidFill>
              </a:rPr>
              <a:t>korene čitateľa sú nuly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>
                <a:solidFill>
                  <a:srgbClr val="C00000"/>
                </a:solidFill>
              </a:rPr>
              <a:t>n – je rád PF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>
                <a:solidFill>
                  <a:srgbClr val="C00000"/>
                </a:solidFill>
              </a:rPr>
              <a:t>počet nulových pólov je </a:t>
            </a:r>
            <a:r>
              <a:rPr lang="sk-SK" sz="2000" dirty="0" err="1">
                <a:solidFill>
                  <a:srgbClr val="C00000"/>
                </a:solidFill>
              </a:rPr>
              <a:t>astatizmus</a:t>
            </a:r>
            <a:endParaRPr lang="sk-SK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0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323976" y="168104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Model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riaden</a:t>
            </a:r>
            <a:r>
              <a:rPr lang="sk-SK" dirty="0">
                <a:solidFill>
                  <a:srgbClr val="FF0000"/>
                </a:solidFill>
                <a:latin typeface="Calibri" panose="020F0502020204030204" pitchFamily="34" charset="0"/>
              </a:rPr>
              <a:t>é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ho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syst</a:t>
            </a:r>
            <a:r>
              <a:rPr lang="sk-SK" dirty="0">
                <a:solidFill>
                  <a:srgbClr val="FF0000"/>
                </a:solidFill>
                <a:latin typeface="Calibri" panose="020F0502020204030204" pitchFamily="34" charset="0"/>
              </a:rPr>
              <a:t>é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mu </a:t>
            </a:r>
            <a:r>
              <a:rPr lang="sk-SK" dirty="0">
                <a:solidFill>
                  <a:srgbClr val="FF0000"/>
                </a:solidFill>
                <a:latin typeface="Calibri" panose="020F0502020204030204" pitchFamily="34" charset="0"/>
              </a:rPr>
              <a:t>- stavový</a:t>
            </a:r>
            <a:endParaRPr lang="cs-CZ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BlokTextu 1"/>
          <p:cNvSpPr txBox="1"/>
          <p:nvPr/>
        </p:nvSpPr>
        <p:spPr>
          <a:xfrm>
            <a:off x="283552" y="841148"/>
            <a:ext cx="8185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66FF"/>
                </a:solidFill>
                <a:latin typeface="Calibri" panose="020F0502020204030204" pitchFamily="34" charset="0"/>
              </a:rPr>
              <a:t>Predpoklady</a:t>
            </a:r>
            <a:r>
              <a:rPr lang="en-US" dirty="0">
                <a:solidFill>
                  <a:srgbClr val="FF66FF"/>
                </a:solidFill>
                <a:latin typeface="Calibri" panose="020F0502020204030204" pitchFamily="34" charset="0"/>
              </a:rPr>
              <a:t> pre </a:t>
            </a:r>
            <a:r>
              <a:rPr lang="en-US" dirty="0" err="1">
                <a:solidFill>
                  <a:srgbClr val="FF66FF"/>
                </a:solidFill>
                <a:latin typeface="Calibri" panose="020F0502020204030204" pitchFamily="34" charset="0"/>
              </a:rPr>
              <a:t>vytvorenie</a:t>
            </a:r>
            <a:r>
              <a:rPr lang="en-US" dirty="0">
                <a:solidFill>
                  <a:srgbClr val="FF66FF"/>
                </a:solidFill>
                <a:latin typeface="Calibri" panose="020F050202020403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</a:rPr>
              <a:t>Pozn</a:t>
            </a:r>
            <a:r>
              <a:rPr lang="sk-SK" dirty="0" err="1">
                <a:latin typeface="Calibri" panose="020F0502020204030204" pitchFamily="34" charset="0"/>
              </a:rPr>
              <a:t>áme</a:t>
            </a:r>
            <a:r>
              <a:rPr lang="sk-SK" dirty="0">
                <a:latin typeface="Calibri" panose="020F0502020204030204" pitchFamily="34" charset="0"/>
              </a:rPr>
              <a:t>, alebo vieme odhadnúť rád dynamiky modelovaného procesu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</a:rPr>
              <a:t>Ak je rád dynamiky „n“, potom vieme pomocou prírodných zákonov nájsť n nezávislých dynamických rovníc prvého rádu</a:t>
            </a:r>
          </a:p>
        </p:txBody>
      </p:sp>
      <p:sp>
        <p:nvSpPr>
          <p:cNvPr id="8" name="Obdĺžnik 7"/>
          <p:cNvSpPr/>
          <p:nvPr/>
        </p:nvSpPr>
        <p:spPr>
          <a:xfrm>
            <a:off x="216878" y="2859554"/>
            <a:ext cx="7981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</a:rPr>
              <a:t>Alebo  poznáme jednu diferenciálnu rovnicu n – </a:t>
            </a:r>
            <a:r>
              <a:rPr lang="sk-SK" dirty="0" err="1">
                <a:latin typeface="Calibri" panose="020F0502020204030204" pitchFamily="34" charset="0"/>
              </a:rPr>
              <a:t>tého</a:t>
            </a:r>
            <a:r>
              <a:rPr lang="sk-SK" dirty="0">
                <a:latin typeface="Calibri" panose="020F0502020204030204" pitchFamily="34" charset="0"/>
              </a:rPr>
              <a:t> rádu, ktorou je proces opísaný, napr. </a:t>
            </a:r>
          </a:p>
          <a:p>
            <a:pPr algn="r"/>
            <a:endParaRPr lang="sk-SK" b="1" dirty="0">
              <a:latin typeface="Calibri" panose="020F0502020204030204" pitchFamily="34" charset="0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074917"/>
              </p:ext>
            </p:extLst>
          </p:nvPr>
        </p:nvGraphicFramePr>
        <p:xfrm>
          <a:off x="1771650" y="3615383"/>
          <a:ext cx="72278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Rovnica" r:id="rId3" imgW="6184900" imgH="889000" progId="Equation.3">
                  <p:embed/>
                </p:oleObj>
              </mc:Choice>
              <mc:Fallback>
                <p:oleObj name="Rovnica" r:id="rId3" imgW="6184900" imgH="889000" progId="Equation.3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3615383"/>
                        <a:ext cx="72278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lokTextu 3"/>
          <p:cNvSpPr txBox="1"/>
          <p:nvPr/>
        </p:nvSpPr>
        <p:spPr>
          <a:xfrm>
            <a:off x="283552" y="4810125"/>
            <a:ext cx="8612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</a:rPr>
              <a:t>Alebo poznáme prenosovú funkciu, ktorú vieme transformovať do stavového modelu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257840"/>
              </p:ext>
            </p:extLst>
          </p:nvPr>
        </p:nvGraphicFramePr>
        <p:xfrm>
          <a:off x="171450" y="161925"/>
          <a:ext cx="65166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0" name="Rovnica" r:id="rId3" imgW="5574960" imgH="876240" progId="Equation.3">
                  <p:embed/>
                </p:oleObj>
              </mc:Choice>
              <mc:Fallback>
                <p:oleObj name="Rovnica" r:id="rId3" imgW="5574960" imgH="876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161925"/>
                        <a:ext cx="6516688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562770"/>
              </p:ext>
            </p:extLst>
          </p:nvPr>
        </p:nvGraphicFramePr>
        <p:xfrm>
          <a:off x="162817" y="2078073"/>
          <a:ext cx="17065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1" name="Rovnica" r:id="rId5" imgW="1460160" imgH="368280" progId="Equation.3">
                  <p:embed/>
                </p:oleObj>
              </mc:Choice>
              <mc:Fallback>
                <p:oleObj name="Rovnica" r:id="rId5" imgW="1460160" imgH="368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17" y="2078073"/>
                        <a:ext cx="1706563" cy="3683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60348"/>
              </p:ext>
            </p:extLst>
          </p:nvPr>
        </p:nvGraphicFramePr>
        <p:xfrm>
          <a:off x="108074" y="2780136"/>
          <a:ext cx="19589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2" name="Rovnica" r:id="rId7" imgW="1676160" imgH="723600" progId="Equation.3">
                  <p:embed/>
                </p:oleObj>
              </mc:Choice>
              <mc:Fallback>
                <p:oleObj name="Rovnica" r:id="rId7" imgW="1676160" imgH="723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74" y="2780136"/>
                        <a:ext cx="1958975" cy="7239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470315"/>
              </p:ext>
            </p:extLst>
          </p:nvPr>
        </p:nvGraphicFramePr>
        <p:xfrm>
          <a:off x="108074" y="3776915"/>
          <a:ext cx="21526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3" name="Rovnica" r:id="rId9" imgW="1841400" imgH="914400" progId="Equation.3">
                  <p:embed/>
                </p:oleObj>
              </mc:Choice>
              <mc:Fallback>
                <p:oleObj name="Rovnica" r:id="rId9" imgW="1841400" imgH="914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74" y="3776915"/>
                        <a:ext cx="2152650" cy="9144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057056"/>
              </p:ext>
            </p:extLst>
          </p:nvPr>
        </p:nvGraphicFramePr>
        <p:xfrm>
          <a:off x="2771775" y="1952924"/>
          <a:ext cx="1409400" cy="60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4" name="Rovnica" r:id="rId11" imgW="1409400" imgH="609480" progId="Equation.3">
                  <p:embed/>
                </p:oleObj>
              </mc:Choice>
              <mc:Fallback>
                <p:oleObj name="Rovnica" r:id="rId11" imgW="1409400" imgH="609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952924"/>
                        <a:ext cx="1409400" cy="609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710466"/>
              </p:ext>
            </p:extLst>
          </p:nvPr>
        </p:nvGraphicFramePr>
        <p:xfrm>
          <a:off x="2771775" y="2735263"/>
          <a:ext cx="1647825" cy="755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5" name="Rovnica" r:id="rId13" imgW="1993680" imgH="914400" progId="Equation.3">
                  <p:embed/>
                </p:oleObj>
              </mc:Choice>
              <mc:Fallback>
                <p:oleObj name="Rovnica" r:id="rId13" imgW="1993680" imgH="914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735263"/>
                        <a:ext cx="1647825" cy="7557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171377"/>
              </p:ext>
            </p:extLst>
          </p:nvPr>
        </p:nvGraphicFramePr>
        <p:xfrm>
          <a:off x="2771775" y="3835400"/>
          <a:ext cx="44386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" name="Rovnica" r:id="rId15" imgW="4902120" imgH="888840" progId="Equation.3">
                  <p:embed/>
                </p:oleObj>
              </mc:Choice>
              <mc:Fallback>
                <p:oleObj name="Rovnica" r:id="rId15" imgW="4902120" imgH="8888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835400"/>
                        <a:ext cx="4438650" cy="7175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844886"/>
              </p:ext>
            </p:extLst>
          </p:nvPr>
        </p:nvGraphicFramePr>
        <p:xfrm>
          <a:off x="2880447" y="4921801"/>
          <a:ext cx="3505803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" name="Rovnica" r:id="rId17" imgW="2984400" imgH="609480" progId="Equation.3">
                  <p:embed/>
                </p:oleObj>
              </mc:Choice>
              <mc:Fallback>
                <p:oleObj name="Rovnica" r:id="rId17" imgW="2984400" imgH="609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0447" y="4921801"/>
                        <a:ext cx="3505803" cy="715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637969"/>
              </p:ext>
            </p:extLst>
          </p:nvPr>
        </p:nvGraphicFramePr>
        <p:xfrm>
          <a:off x="6875463" y="1931988"/>
          <a:ext cx="1143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" name="Rovnica" r:id="rId19" imgW="977760" imgH="368280" progId="Equation.3">
                  <p:embed/>
                </p:oleObj>
              </mc:Choice>
              <mc:Fallback>
                <p:oleObj name="Rovnica" r:id="rId19" imgW="977760" imgH="368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1931988"/>
                        <a:ext cx="1143000" cy="368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99FF66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676635"/>
              </p:ext>
            </p:extLst>
          </p:nvPr>
        </p:nvGraphicFramePr>
        <p:xfrm>
          <a:off x="6846888" y="2882900"/>
          <a:ext cx="11731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" name="Rovnica" r:id="rId21" imgW="1002960" imgH="380880" progId="Equation.3">
                  <p:embed/>
                </p:oleObj>
              </mc:Choice>
              <mc:Fallback>
                <p:oleObj name="Rovnica" r:id="rId21" imgW="1002960" imgH="3808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888" y="2882900"/>
                        <a:ext cx="1173162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99FF66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335477"/>
              </p:ext>
            </p:extLst>
          </p:nvPr>
        </p:nvGraphicFramePr>
        <p:xfrm>
          <a:off x="4675188" y="6210300"/>
          <a:ext cx="421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" name="Rovnica" r:id="rId23" imgW="3606480" imgH="380880" progId="Equation.3">
                  <p:embed/>
                </p:oleObj>
              </mc:Choice>
              <mc:Fallback>
                <p:oleObj name="Rovnica" r:id="rId23" imgW="3606480" imgH="3808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6210300"/>
                        <a:ext cx="4216400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99FF66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BlokTextu 11"/>
          <p:cNvSpPr txBox="1"/>
          <p:nvPr/>
        </p:nvSpPr>
        <p:spPr>
          <a:xfrm>
            <a:off x="108074" y="1177408"/>
            <a:ext cx="2663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FF66FF"/>
                </a:solidFill>
                <a:latin typeface="Calibri" panose="020F0502020204030204" pitchFamily="34" charset="0"/>
              </a:rPr>
              <a:t>Voľba stavových veličín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2771775" y="1131242"/>
            <a:ext cx="6257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solidFill>
                  <a:srgbClr val="FF66FF"/>
                </a:solidFill>
                <a:latin typeface="Calibri" panose="020F0502020204030204" pitchFamily="34" charset="0"/>
              </a:rPr>
              <a:t>Návrh stavových rovníc: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313444"/>
              </p:ext>
            </p:extLst>
          </p:nvPr>
        </p:nvGraphicFramePr>
        <p:xfrm>
          <a:off x="935038" y="2692400"/>
          <a:ext cx="35052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" name="Rovnica" r:id="rId3" imgW="3504960" imgH="1117440" progId="Equation.3">
                  <p:embed/>
                </p:oleObj>
              </mc:Choice>
              <mc:Fallback>
                <p:oleObj name="Rovnica" r:id="rId3" imgW="3504960" imgH="11174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692400"/>
                        <a:ext cx="35052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1031875" y="493713"/>
          <a:ext cx="10985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8" name="Rovnica" r:id="rId5" imgW="939600" imgH="368280" progId="Equation.3">
                  <p:embed/>
                </p:oleObj>
              </mc:Choice>
              <mc:Fallback>
                <p:oleObj name="Rovnica" r:id="rId5" imgW="939600" imgH="368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493713"/>
                        <a:ext cx="1098550" cy="368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FF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009650" y="1082675"/>
          <a:ext cx="11731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" name="Rovnica" r:id="rId7" imgW="1002960" imgH="380880" progId="Equation.3">
                  <p:embed/>
                </p:oleObj>
              </mc:Choice>
              <mc:Fallback>
                <p:oleObj name="Rovnica" r:id="rId7" imgW="1002960" imgH="380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1082675"/>
                        <a:ext cx="1173163" cy="381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FF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958850" y="1622425"/>
          <a:ext cx="42148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" name="Rovnica" r:id="rId9" imgW="3606480" imgH="380880" progId="Equation.3">
                  <p:embed/>
                </p:oleObj>
              </mc:Choice>
              <mc:Fallback>
                <p:oleObj name="Rovnica" r:id="rId9" imgW="3606480" imgH="380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1622425"/>
                        <a:ext cx="4214813" cy="381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FF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957820"/>
              </p:ext>
            </p:extLst>
          </p:nvPr>
        </p:nvGraphicFramePr>
        <p:xfrm>
          <a:off x="5553075" y="2508250"/>
          <a:ext cx="224155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" name="Rovnica" r:id="rId11" imgW="1917360" imgH="1155600" progId="Equation.3">
                  <p:embed/>
                </p:oleObj>
              </mc:Choice>
              <mc:Fallback>
                <p:oleObj name="Rovnica" r:id="rId11" imgW="1917360" imgH="1155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075" y="2508250"/>
                        <a:ext cx="2241550" cy="1155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FF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47684"/>
              </p:ext>
            </p:extLst>
          </p:nvPr>
        </p:nvGraphicFramePr>
        <p:xfrm>
          <a:off x="606425" y="4514850"/>
          <a:ext cx="184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2" name="Rovnica" r:id="rId13" imgW="1841400" imgH="419040" progId="Equation.3">
                  <p:embed/>
                </p:oleObj>
              </mc:Choice>
              <mc:Fallback>
                <p:oleObj name="Rovnica" r:id="rId13" imgW="1841400" imgH="419040" progId="Equation.3">
                  <p:embed/>
                  <p:pic>
                    <p:nvPicPr>
                      <p:cNvPr id="0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4514850"/>
                        <a:ext cx="1841500" cy="419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FF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323500"/>
              </p:ext>
            </p:extLst>
          </p:nvPr>
        </p:nvGraphicFramePr>
        <p:xfrm>
          <a:off x="6061075" y="4514850"/>
          <a:ext cx="17065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3" name="Rovnica" r:id="rId15" imgW="1460500" imgH="368300" progId="Equation.3">
                  <p:embed/>
                </p:oleObj>
              </mc:Choice>
              <mc:Fallback>
                <p:oleObj name="Rovnica" r:id="rId15" imgW="1460500" imgH="36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075" y="4514850"/>
                        <a:ext cx="170656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lokTextu 6"/>
          <p:cNvSpPr txBox="1"/>
          <p:nvPr/>
        </p:nvSpPr>
        <p:spPr>
          <a:xfrm>
            <a:off x="3514725" y="4514850"/>
            <a:ext cx="191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latin typeface="Calibri" panose="020F0502020204030204" pitchFamily="34" charset="0"/>
              </a:rPr>
              <a:t>zvolili sme:</a:t>
            </a:r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792094"/>
              </p:ext>
            </p:extLst>
          </p:nvPr>
        </p:nvGraphicFramePr>
        <p:xfrm>
          <a:off x="1076325" y="5410200"/>
          <a:ext cx="21971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4" name="Rovnica" r:id="rId17" imgW="2197080" imgH="1117440" progId="Equation.3">
                  <p:embed/>
                </p:oleObj>
              </mc:Choice>
              <mc:Fallback>
                <p:oleObj name="Rovnica" r:id="rId17" imgW="219708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5410200"/>
                        <a:ext cx="2197100" cy="1117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FF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172775"/>
              </p:ext>
            </p:extLst>
          </p:nvPr>
        </p:nvGraphicFramePr>
        <p:xfrm>
          <a:off x="4381500" y="5372100"/>
          <a:ext cx="19685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5" name="Rovnica" r:id="rId19" imgW="1968480" imgH="1117440" progId="Equation.3">
                  <p:embed/>
                </p:oleObj>
              </mc:Choice>
              <mc:Fallback>
                <p:oleObj name="Rovnica" r:id="rId19" imgW="196848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5372100"/>
                        <a:ext cx="1968500" cy="1117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FF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F1FAD4BA-8D97-417D-B9D3-5DB46AC46195}"/>
              </a:ext>
            </a:extLst>
          </p:cNvPr>
          <p:cNvSpPr txBox="1"/>
          <p:nvPr/>
        </p:nvSpPr>
        <p:spPr>
          <a:xfrm>
            <a:off x="510074" y="429207"/>
            <a:ext cx="696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/>
              <a:t>Vložiť: simulačné porovnanie modelov: PF a STAV</a:t>
            </a:r>
          </a:p>
        </p:txBody>
      </p:sp>
    </p:spTree>
    <p:extLst>
      <p:ext uri="{BB962C8B-B14F-4D97-AF65-F5344CB8AC3E}">
        <p14:creationId xmlns:p14="http://schemas.microsoft.com/office/powerpoint/2010/main" val="127863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81000" y="197792"/>
            <a:ext cx="862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Vo v</a:t>
            </a:r>
            <a:r>
              <a:rPr lang="sk-SK" dirty="0">
                <a:solidFill>
                  <a:srgbClr val="FF0000"/>
                </a:solidFill>
                <a:latin typeface="Calibri" panose="020F0502020204030204" pitchFamily="34" charset="0"/>
              </a:rPr>
              <a:t>š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eobecnosti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je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stavov</a:t>
            </a:r>
            <a:r>
              <a:rPr lang="sk-SK" dirty="0">
                <a:solidFill>
                  <a:srgbClr val="FF0000"/>
                </a:solidFill>
                <a:latin typeface="Calibri" panose="020F0502020204030204" pitchFamily="34" charset="0"/>
              </a:rPr>
              <a:t>ý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model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procesu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v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tvare</a:t>
            </a:r>
            <a:r>
              <a:rPr lang="sk-SK" dirty="0">
                <a:solidFill>
                  <a:srgbClr val="FF0000"/>
                </a:solidFill>
                <a:latin typeface="Calibri" panose="020F0502020204030204" pitchFamily="34" charset="0"/>
              </a:rPr>
              <a:t>: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419485"/>
              </p:ext>
            </p:extLst>
          </p:nvPr>
        </p:nvGraphicFramePr>
        <p:xfrm>
          <a:off x="711200" y="1736725"/>
          <a:ext cx="15589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14" name="Rovnica" r:id="rId3" imgW="1333440" imgH="279360" progId="Equation.3">
                  <p:embed/>
                </p:oleObj>
              </mc:Choice>
              <mc:Fallback>
                <p:oleObj name="Rovnica" r:id="rId3" imgW="1333440" imgH="2793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1736725"/>
                        <a:ext cx="1558925" cy="279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FF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091837"/>
              </p:ext>
            </p:extLst>
          </p:nvPr>
        </p:nvGraphicFramePr>
        <p:xfrm>
          <a:off x="3362325" y="1625600"/>
          <a:ext cx="90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15" name="Rovnica" r:id="rId5" imgW="901700" imgH="457200" progId="Equation.3">
                  <p:embed/>
                </p:oleObj>
              </mc:Choice>
              <mc:Fallback>
                <p:oleObj name="Rovnica" r:id="rId5" imgW="901700" imgH="457200" progId="Equation.3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1625600"/>
                        <a:ext cx="901700" cy="45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FF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380999" y="826442"/>
            <a:ext cx="450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latin typeface="Calibri" panose="020F0502020204030204" pitchFamily="34" charset="0"/>
              </a:rPr>
              <a:t>Pre SISO systémy: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190500" y="2409825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latin typeface="Calibri" panose="020F0502020204030204" pitchFamily="34" charset="0"/>
              </a:rPr>
              <a:t>Vektor stavu obsahuje n stavových veličín, čiže má rozmer n 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190500" y="2981324"/>
            <a:ext cx="7181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latin typeface="Calibri" panose="020F0502020204030204" pitchFamily="34" charset="0"/>
              </a:rPr>
              <a:t>Matica A sa nazýva stavová matica a musí byť štvorcová s rozmermi: </a:t>
            </a:r>
            <a:r>
              <a:rPr lang="en-US" dirty="0">
                <a:latin typeface="Calibri" panose="020F0502020204030204" pitchFamily="34" charset="0"/>
              </a:rPr>
              <a:t>[</a:t>
            </a:r>
            <a:r>
              <a:rPr lang="sk-SK" dirty="0">
                <a:latin typeface="Calibri" panose="020F0502020204030204" pitchFamily="34" charset="0"/>
              </a:rPr>
              <a:t>n x n</a:t>
            </a:r>
            <a:r>
              <a:rPr lang="en-US" dirty="0">
                <a:latin typeface="Calibri" panose="020F0502020204030204" pitchFamily="34" charset="0"/>
              </a:rPr>
              <a:t>]</a:t>
            </a:r>
            <a:endParaRPr lang="sk-SK" dirty="0">
              <a:latin typeface="Calibri" panose="020F0502020204030204" pitchFamily="34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257175" y="3952875"/>
            <a:ext cx="8239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latin typeface="Calibri" panose="020F0502020204030204" pitchFamily="34" charset="0"/>
              </a:rPr>
              <a:t>Matica b je vstupná matica s rozmermi </a:t>
            </a:r>
            <a:r>
              <a:rPr lang="en-US" dirty="0">
                <a:latin typeface="Calibri" panose="020F0502020204030204" pitchFamily="34" charset="0"/>
              </a:rPr>
              <a:t>[</a:t>
            </a:r>
            <a:r>
              <a:rPr lang="sk-SK" dirty="0">
                <a:latin typeface="Calibri" panose="020F0502020204030204" pitchFamily="34" charset="0"/>
              </a:rPr>
              <a:t>n x 1</a:t>
            </a:r>
            <a:r>
              <a:rPr lang="en-US" dirty="0">
                <a:latin typeface="Calibri" panose="020F0502020204030204" pitchFamily="34" charset="0"/>
              </a:rPr>
              <a:t>]</a:t>
            </a:r>
            <a:r>
              <a:rPr lang="sk-SK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257175" y="4514850"/>
            <a:ext cx="831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latin typeface="Calibri" panose="020F0502020204030204" pitchFamily="34" charset="0"/>
              </a:rPr>
              <a:t>u – je vstupná veličina (SISO má len jeden vstup)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257175" y="5143500"/>
            <a:ext cx="875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latin typeface="Calibri" panose="020F0502020204030204" pitchFamily="34" charset="0"/>
              </a:rPr>
              <a:t>c – je výstupná matica rozmeru </a:t>
            </a:r>
            <a:r>
              <a:rPr lang="en-US" dirty="0">
                <a:latin typeface="Calibri" panose="020F0502020204030204" pitchFamily="34" charset="0"/>
              </a:rPr>
              <a:t>[</a:t>
            </a:r>
            <a:r>
              <a:rPr lang="sk-SK" dirty="0">
                <a:latin typeface="Calibri" panose="020F0502020204030204" pitchFamily="34" charset="0"/>
              </a:rPr>
              <a:t>n x 1</a:t>
            </a:r>
            <a:r>
              <a:rPr lang="en-US" dirty="0">
                <a:latin typeface="Calibri" panose="020F0502020204030204" pitchFamily="34" charset="0"/>
              </a:rPr>
              <a:t>]</a:t>
            </a:r>
            <a:r>
              <a:rPr lang="sk-SK" dirty="0">
                <a:latin typeface="Calibri" panose="020F0502020204030204" pitchFamily="34" charset="0"/>
              </a:rPr>
              <a:t>  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257174" y="5666780"/>
            <a:ext cx="860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latin typeface="Calibri" panose="020F0502020204030204" pitchFamily="34" charset="0"/>
              </a:rPr>
              <a:t>y – je výstupná veličina  (SISO má len jeden výstup)</a:t>
            </a:r>
          </a:p>
        </p:txBody>
      </p:sp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734879"/>
              </p:ext>
            </p:extLst>
          </p:nvPr>
        </p:nvGraphicFramePr>
        <p:xfrm>
          <a:off x="5394325" y="1658938"/>
          <a:ext cx="908289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16" name="Rovnica" r:id="rId7" imgW="1002960" imgH="419040" progId="Equation.3">
                  <p:embed/>
                </p:oleObj>
              </mc:Choice>
              <mc:Fallback>
                <p:oleObj name="Rovnica" r:id="rId7" imgW="10029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4325" y="1658938"/>
                        <a:ext cx="908289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713334"/>
              </p:ext>
            </p:extLst>
          </p:nvPr>
        </p:nvGraphicFramePr>
        <p:xfrm>
          <a:off x="7581900" y="5592763"/>
          <a:ext cx="914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17" name="Rovnica" r:id="rId9" imgW="914400" imgH="507960" progId="Equation.3">
                  <p:embed/>
                </p:oleObj>
              </mc:Choice>
              <mc:Fallback>
                <p:oleObj name="Rovnica" r:id="rId9" imgW="91440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81900" y="5592763"/>
                        <a:ext cx="9144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30280"/>
              </p:ext>
            </p:extLst>
          </p:nvPr>
        </p:nvGraphicFramePr>
        <p:xfrm>
          <a:off x="7029450" y="4514850"/>
          <a:ext cx="990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18" name="Rovnica" r:id="rId11" imgW="990360" imgH="507960" progId="Equation.3">
                  <p:embed/>
                </p:oleObj>
              </mc:Choice>
              <mc:Fallback>
                <p:oleObj name="Rovnica" r:id="rId11" imgW="99036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29450" y="4514850"/>
                        <a:ext cx="9906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450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41E96404-CBF9-443E-941A-95038456B26B}"/>
              </a:ext>
            </a:extLst>
          </p:cNvPr>
          <p:cNvSpPr txBox="1"/>
          <p:nvPr/>
        </p:nvSpPr>
        <p:spPr>
          <a:xfrm>
            <a:off x="1030411" y="211495"/>
            <a:ext cx="7815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Vložiť: schémy SISO a MIMO</a:t>
            </a:r>
          </a:p>
        </p:txBody>
      </p:sp>
    </p:spTree>
    <p:extLst>
      <p:ext uri="{BB962C8B-B14F-4D97-AF65-F5344CB8AC3E}">
        <p14:creationId xmlns:p14="http://schemas.microsoft.com/office/powerpoint/2010/main" val="368451751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ív Offic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tí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í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492</Words>
  <Application>Microsoft Office PowerPoint</Application>
  <PresentationFormat>Prezentácia na obrazovke (4:3)</PresentationFormat>
  <Paragraphs>85</Paragraphs>
  <Slides>20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2" baseType="lpstr">
      <vt:lpstr>Motív Office</vt:lpstr>
      <vt:lpstr>Rovnica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Fanatici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 nadpisu</dc:title>
  <dc:creator>Žiškátor</dc:creator>
  <cp:lastModifiedBy>Ján Murgaš</cp:lastModifiedBy>
  <cp:revision>147</cp:revision>
  <dcterms:created xsi:type="dcterms:W3CDTF">1999-12-29T02:52:31Z</dcterms:created>
  <dcterms:modified xsi:type="dcterms:W3CDTF">2019-02-23T08:11:34Z</dcterms:modified>
</cp:coreProperties>
</file>