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77" r:id="rId4"/>
    <p:sldId id="275" r:id="rId5"/>
    <p:sldId id="276" r:id="rId6"/>
    <p:sldId id="260" r:id="rId7"/>
    <p:sldId id="261" r:id="rId8"/>
    <p:sldId id="262" r:id="rId9"/>
    <p:sldId id="269" r:id="rId10"/>
    <p:sldId id="283" r:id="rId11"/>
    <p:sldId id="268" r:id="rId12"/>
    <p:sldId id="263" r:id="rId13"/>
    <p:sldId id="286" r:id="rId14"/>
    <p:sldId id="284" r:id="rId15"/>
    <p:sldId id="287" r:id="rId16"/>
    <p:sldId id="291" r:id="rId17"/>
    <p:sldId id="292" r:id="rId18"/>
    <p:sldId id="293" r:id="rId19"/>
    <p:sldId id="294" r:id="rId20"/>
    <p:sldId id="288" r:id="rId21"/>
    <p:sldId id="280" r:id="rId22"/>
    <p:sldId id="281" r:id="rId23"/>
    <p:sldId id="289" r:id="rId24"/>
    <p:sldId id="290" r:id="rId25"/>
    <p:sldId id="266" r:id="rId26"/>
    <p:sldId id="279" r:id="rId27"/>
    <p:sldId id="267" r:id="rId28"/>
    <p:sldId id="282" r:id="rId29"/>
    <p:sldId id="270" r:id="rId30"/>
    <p:sldId id="271" r:id="rId31"/>
    <p:sldId id="272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8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60651-068C-4D7E-8AA0-E673F763807F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E923-4D8F-45C6-99A9-40BDEE009E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1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E923-4D8F-45C6-99A9-40BDEE009E13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75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9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66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580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37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2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44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515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663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58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5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367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5066-6AA3-46ED-95EE-20FEE6B27F5C}" type="datetimeFigureOut">
              <a:rPr lang="sk-SK" smtClean="0"/>
              <a:t>23. 2. 2019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544C-545A-4F5E-A01B-9D8E28634D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5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image" Target="../media/image25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4.jpe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5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upload.wikimedia.org/wikipedia/commons/f/f0/Steam_engine_in_action.gi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Riad</a:t>
            </a:r>
            <a:r>
              <a:rPr lang="en-US" dirty="0" err="1"/>
              <a:t>enie</a:t>
            </a:r>
            <a:r>
              <a:rPr lang="sk-SK" dirty="0"/>
              <a:t> </a:t>
            </a:r>
            <a:r>
              <a:rPr lang="en-US" dirty="0" err="1"/>
              <a:t>procesov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579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1886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Odvod</a:t>
            </a:r>
            <a:r>
              <a:rPr lang="en-US" sz="2400" dirty="0" err="1">
                <a:solidFill>
                  <a:srgbClr val="FF0000"/>
                </a:solidFill>
              </a:rPr>
              <a:t>enie</a:t>
            </a:r>
            <a:r>
              <a:rPr lang="sk-SK" sz="2400" dirty="0">
                <a:solidFill>
                  <a:srgbClr val="FF0000"/>
                </a:solidFill>
              </a:rPr>
              <a:t> prenosov</a:t>
            </a:r>
            <a:r>
              <a:rPr lang="en-US" sz="2400" dirty="0" err="1">
                <a:solidFill>
                  <a:srgbClr val="FF0000"/>
                </a:solidFill>
              </a:rPr>
              <a:t>ej</a:t>
            </a: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400" dirty="0" err="1">
                <a:solidFill>
                  <a:srgbClr val="FF0000"/>
                </a:solidFill>
              </a:rPr>
              <a:t>funkci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sk-SK" sz="2400" dirty="0">
                <a:solidFill>
                  <a:srgbClr val="FF0000"/>
                </a:solidFill>
              </a:rPr>
              <a:t> uzavretého regulačného obvodu 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40972"/>
              </p:ext>
            </p:extLst>
          </p:nvPr>
        </p:nvGraphicFramePr>
        <p:xfrm>
          <a:off x="355939" y="1130698"/>
          <a:ext cx="4176465" cy="104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Rovnica" r:id="rId3" imgW="3886200" imgH="799920" progId="Equation.3">
                  <p:embed/>
                </p:oleObj>
              </mc:Choice>
              <mc:Fallback>
                <p:oleObj name="Rovnica" r:id="rId3" imgW="3886200" imgH="79992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39" y="1130698"/>
                        <a:ext cx="4176465" cy="1044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93141"/>
              </p:ext>
            </p:extLst>
          </p:nvPr>
        </p:nvGraphicFramePr>
        <p:xfrm>
          <a:off x="5364088" y="818131"/>
          <a:ext cx="20161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Rovnica" r:id="rId5" imgW="2450880" imgH="431640" progId="Equation.3">
                  <p:embed/>
                </p:oleObj>
              </mc:Choice>
              <mc:Fallback>
                <p:oleObj name="Rovnica" r:id="rId5" imgW="2450880" imgH="43164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818131"/>
                        <a:ext cx="2016125" cy="3540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294275"/>
              </p:ext>
            </p:extLst>
          </p:nvPr>
        </p:nvGraphicFramePr>
        <p:xfrm>
          <a:off x="251520" y="2492896"/>
          <a:ext cx="581652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Rovnica" r:id="rId7" imgW="5816520" imgH="850680" progId="Equation.3">
                  <p:embed/>
                </p:oleObj>
              </mc:Choice>
              <mc:Fallback>
                <p:oleObj name="Rovnica" r:id="rId7" imgW="5816520" imgH="85068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2896"/>
                        <a:ext cx="5816520" cy="85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73635"/>
              </p:ext>
            </p:extLst>
          </p:nvPr>
        </p:nvGraphicFramePr>
        <p:xfrm>
          <a:off x="0" y="3789040"/>
          <a:ext cx="5181408" cy="201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4" name="Rovnica" r:id="rId9" imgW="4317840" imgH="1676160" progId="Equation.3">
                  <p:embed/>
                </p:oleObj>
              </mc:Choice>
              <mc:Fallback>
                <p:oleObj name="Rovnica" r:id="rId9" imgW="4317840" imgH="1676160" progId="Equation.3">
                  <p:embed/>
                  <p:pic>
                    <p:nvPicPr>
                      <p:cNvPr id="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9040"/>
                        <a:ext cx="5181408" cy="201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73478"/>
              </p:ext>
            </p:extLst>
          </p:nvPr>
        </p:nvGraphicFramePr>
        <p:xfrm>
          <a:off x="5436096" y="3933056"/>
          <a:ext cx="2956176" cy="190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5" name="Rovnica" r:id="rId11" imgW="2463480" imgH="1587240" progId="Equation.3">
                  <p:embed/>
                </p:oleObj>
              </mc:Choice>
              <mc:Fallback>
                <p:oleObj name="Rovnica" r:id="rId11" imgW="2463480" imgH="1587240" progId="Equation.3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933056"/>
                        <a:ext cx="2956176" cy="190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5075"/>
              </p:ext>
            </p:extLst>
          </p:nvPr>
        </p:nvGraphicFramePr>
        <p:xfrm>
          <a:off x="366713" y="5826125"/>
          <a:ext cx="26400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Rovnica" r:id="rId13" imgW="2641320" imgH="774360" progId="Equation.3">
                  <p:embed/>
                </p:oleObj>
              </mc:Choice>
              <mc:Fallback>
                <p:oleObj name="Rovnica" r:id="rId13" imgW="2641320" imgH="774360" progId="Equation.3">
                  <p:embed/>
                  <p:pic>
                    <p:nvPicPr>
                      <p:cNvPr id="0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826125"/>
                        <a:ext cx="2640012" cy="774700"/>
                      </a:xfrm>
                      <a:prstGeom prst="rect">
                        <a:avLst/>
                      </a:prstGeom>
                      <a:solidFill>
                        <a:srgbClr val="E8FF0D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323528" y="64520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Pr</a:t>
            </a:r>
            <a:r>
              <a:rPr lang="sk-SK" sz="2400" dirty="0" err="1">
                <a:solidFill>
                  <a:srgbClr val="0070C0"/>
                </a:solidFill>
              </a:rPr>
              <a:t>íklad</a:t>
            </a:r>
            <a:r>
              <a:rPr lang="sk-SK" sz="2400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775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18864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Samostatná práca 6.2: </a:t>
            </a:r>
            <a:r>
              <a:rPr lang="sk-SK" sz="2400" dirty="0" err="1">
                <a:solidFill>
                  <a:srgbClr val="FF0000"/>
                </a:solidFill>
              </a:rPr>
              <a:t>Odvodte</a:t>
            </a:r>
            <a:r>
              <a:rPr lang="sk-SK" sz="2400" dirty="0">
                <a:solidFill>
                  <a:srgbClr val="FF0000"/>
                </a:solidFill>
              </a:rPr>
              <a:t> prenosovú funkciu uzavretého regulačného obvodu ak: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38142"/>
              </p:ext>
            </p:extLst>
          </p:nvPr>
        </p:nvGraphicFramePr>
        <p:xfrm>
          <a:off x="-16514" y="1340768"/>
          <a:ext cx="537192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Rovnica" r:id="rId3" imgW="5371920" imgH="799920" progId="Equation.3">
                  <p:embed/>
                </p:oleObj>
              </mc:Choice>
              <mc:Fallback>
                <p:oleObj name="Rovnica" r:id="rId3" imgW="53719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514" y="1340768"/>
                        <a:ext cx="5371920" cy="79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059061"/>
              </p:ext>
            </p:extLst>
          </p:nvPr>
        </p:nvGraphicFramePr>
        <p:xfrm>
          <a:off x="323527" y="2780927"/>
          <a:ext cx="53211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Rovnica" r:id="rId5" imgW="5321160" imgH="799920" progId="Equation.3">
                  <p:embed/>
                </p:oleObj>
              </mc:Choice>
              <mc:Fallback>
                <p:oleObj name="Rovnica" r:id="rId5" imgW="53211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2780927"/>
                        <a:ext cx="5321160" cy="79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415925" y="147895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1279525" y="1120180"/>
            <a:ext cx="1225550" cy="7191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k-SK" altLang="en-US" dirty="0" err="1"/>
              <a:t>G</a:t>
            </a:r>
            <a:r>
              <a:rPr lang="sk-SK" altLang="en-US" baseline="-25000" dirty="0" err="1"/>
              <a:t>s</a:t>
            </a:r>
            <a:r>
              <a:rPr lang="sk-SK" altLang="en-US" dirty="0"/>
              <a:t>(s) </a:t>
            </a:r>
            <a:endParaRPr lang="en-US" altLang="en-US" dirty="0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2503488" y="148054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481806" y="1024117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</a:t>
            </a:r>
            <a:r>
              <a:rPr lang="sk-SK" altLang="en-US" dirty="0"/>
              <a:t>(</a:t>
            </a:r>
            <a:r>
              <a:rPr lang="en-US" altLang="en-US" dirty="0"/>
              <a:t>s</a:t>
            </a:r>
            <a:r>
              <a:rPr lang="sk-SK" altLang="en-US" dirty="0"/>
              <a:t>)</a:t>
            </a:r>
            <a:endParaRPr lang="en-US" altLang="en-US" dirty="0"/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2686844" y="1092398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Y</a:t>
            </a:r>
            <a:r>
              <a:rPr lang="sk-SK" altLang="en-US" dirty="0"/>
              <a:t>(</a:t>
            </a:r>
            <a:r>
              <a:rPr lang="en-US" altLang="en-US" dirty="0"/>
              <a:t>s</a:t>
            </a:r>
            <a:r>
              <a:rPr lang="sk-SK" altLang="en-US" dirty="0"/>
              <a:t>)</a:t>
            </a:r>
            <a:endParaRPr lang="en-US" altLang="en-US" dirty="0"/>
          </a:p>
        </p:txBody>
      </p:sp>
      <p:graphicFrame>
        <p:nvGraphicFramePr>
          <p:cNvPr id="29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806613"/>
              </p:ext>
            </p:extLst>
          </p:nvPr>
        </p:nvGraphicFramePr>
        <p:xfrm>
          <a:off x="2305503" y="2174875"/>
          <a:ext cx="1346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Rovnica" r:id="rId3" imgW="1346040" imgH="711000" progId="Equation.3">
                  <p:embed/>
                </p:oleObj>
              </mc:Choice>
              <mc:Fallback>
                <p:oleObj name="Rovnica" r:id="rId3" imgW="1346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503" y="2174875"/>
                        <a:ext cx="1346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3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sk-SK" altLang="sk-SK"/>
          </a:p>
        </p:txBody>
      </p:sp>
      <p:graphicFrame>
        <p:nvGraphicFramePr>
          <p:cNvPr id="31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126105"/>
              </p:ext>
            </p:extLst>
          </p:nvPr>
        </p:nvGraphicFramePr>
        <p:xfrm>
          <a:off x="3675063" y="979488"/>
          <a:ext cx="5311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Rovnica" r:id="rId5" imgW="5308560" imgH="939600" progId="Equation.3">
                  <p:embed/>
                </p:oleObj>
              </mc:Choice>
              <mc:Fallback>
                <p:oleObj name="Rovnica" r:id="rId5" imgW="5308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979488"/>
                        <a:ext cx="5311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2679"/>
              </p:ext>
            </p:extLst>
          </p:nvPr>
        </p:nvGraphicFramePr>
        <p:xfrm>
          <a:off x="6276976" y="2096316"/>
          <a:ext cx="16065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Rovnica" r:id="rId7" imgW="1663560" imgH="774360" progId="Equation.3">
                  <p:embed/>
                </p:oleObj>
              </mc:Choice>
              <mc:Fallback>
                <p:oleObj name="Rovnica" r:id="rId7" imgW="16635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6" y="2096316"/>
                        <a:ext cx="160655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976228"/>
              </p:ext>
            </p:extLst>
          </p:nvPr>
        </p:nvGraphicFramePr>
        <p:xfrm>
          <a:off x="7151688" y="3007441"/>
          <a:ext cx="1346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Rovnica" r:id="rId9" imgW="1346040" imgH="711000" progId="Equation.3">
                  <p:embed/>
                </p:oleObj>
              </mc:Choice>
              <mc:Fallback>
                <p:oleObj name="Rovnica" r:id="rId9" imgW="1346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3007441"/>
                        <a:ext cx="1346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BlokTextu 33"/>
          <p:cNvSpPr txBox="1"/>
          <p:nvPr/>
        </p:nvSpPr>
        <p:spPr>
          <a:xfrm>
            <a:off x="0" y="2151939"/>
            <a:ext cx="908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en-US" sz="2400" dirty="0">
                <a:latin typeface="Calibri" panose="020F0502020204030204" pitchFamily="34" charset="0"/>
              </a:rPr>
              <a:t>Systém: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sk-SK" altLang="en-US" sz="2400" dirty="0">
                <a:latin typeface="Calibri" panose="020F0502020204030204" pitchFamily="34" charset="0"/>
              </a:rPr>
              <a:t>stabilný</a:t>
            </a:r>
            <a:r>
              <a:rPr lang="en-US" altLang="en-US" sz="2400" dirty="0">
                <a:latin typeface="Calibri" panose="020F0502020204030204" pitchFamily="34" charset="0"/>
              </a:rPr>
              <a:t>               	   </a:t>
            </a:r>
            <a:r>
              <a:rPr lang="sk-SK" altLang="en-US" sz="2400" dirty="0">
                <a:latin typeface="Calibri" panose="020F0502020204030204" pitchFamily="34" charset="0"/>
              </a:rPr>
              <a:t>na hranici stability</a:t>
            </a:r>
            <a:r>
              <a:rPr lang="en-US" altLang="en-US" sz="2400" dirty="0" smtClean="0">
                <a:latin typeface="Calibri" panose="020F0502020204030204" pitchFamily="34" charset="0"/>
              </a:rPr>
              <a:t>:                    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</a:rPr>
              <a:t>						</a:t>
            </a:r>
            <a:r>
              <a:rPr lang="sk-SK" altLang="en-US" sz="2400" dirty="0">
                <a:latin typeface="Calibri" panose="020F0502020204030204" pitchFamily="34" charset="0"/>
              </a:rPr>
              <a:t>nestabilný </a:t>
            </a:r>
            <a:r>
              <a:rPr lang="en-US" altLang="en-US" sz="2400" dirty="0">
                <a:latin typeface="Calibri" panose="020F0502020204030204" pitchFamily="34" charset="0"/>
              </a:rPr>
              <a:t>:</a:t>
            </a:r>
          </a:p>
          <a:p>
            <a:r>
              <a:rPr lang="sk-SK" altLang="en-US" sz="2400" dirty="0">
                <a:latin typeface="Calibri" panose="020F0502020204030204" pitchFamily="34" charset="0"/>
              </a:rPr>
              <a:t>	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endParaRPr lang="sk-SK" altLang="en-US" sz="2400" dirty="0">
              <a:latin typeface="Calibri" panose="020F0502020204030204" pitchFamily="34" charset="0"/>
            </a:endParaRPr>
          </a:p>
        </p:txBody>
      </p:sp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449" y="4221088"/>
            <a:ext cx="3173438" cy="246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9471"/>
            <a:ext cx="3173438" cy="246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86" y="4237854"/>
            <a:ext cx="3173438" cy="246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BlokTextu 37"/>
          <p:cNvSpPr txBox="1"/>
          <p:nvPr/>
        </p:nvSpPr>
        <p:spPr>
          <a:xfrm>
            <a:off x="46020" y="11787"/>
            <a:ext cx="586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Základná vlastnosť systémov - stabilita</a:t>
            </a:r>
          </a:p>
        </p:txBody>
      </p:sp>
    </p:spTree>
    <p:extLst>
      <p:ext uri="{BB962C8B-B14F-4D97-AF65-F5344CB8AC3E}">
        <p14:creationId xmlns:p14="http://schemas.microsoft.com/office/powerpoint/2010/main" val="27744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>
              <a:latin typeface="Calibri" panose="020F0502020204030204" pitchFamily="34" charset="0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814752" y="1198945"/>
            <a:ext cx="5281248" cy="2658680"/>
            <a:chOff x="3092" y="11147"/>
            <a:chExt cx="5525" cy="3382"/>
          </a:xfrm>
        </p:grpSpPr>
        <p:sp>
          <p:nvSpPr>
            <p:cNvPr id="4" name="Line 43"/>
            <p:cNvSpPr>
              <a:spLocks noChangeShapeType="1"/>
            </p:cNvSpPr>
            <p:nvPr/>
          </p:nvSpPr>
          <p:spPr bwMode="auto">
            <a:xfrm flipV="1">
              <a:off x="5362" y="11147"/>
              <a:ext cx="0" cy="3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5" name="Line 42"/>
            <p:cNvSpPr>
              <a:spLocks noChangeShapeType="1"/>
            </p:cNvSpPr>
            <p:nvPr/>
          </p:nvSpPr>
          <p:spPr bwMode="auto">
            <a:xfrm>
              <a:off x="3937" y="12838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5422" y="11301"/>
              <a:ext cx="54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Im(s)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7909" y="12864"/>
              <a:ext cx="540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Re</a:t>
              </a: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(s)</a:t>
              </a:r>
              <a:endPara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H="1">
              <a:off x="3990" y="11372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 flipH="1">
              <a:off x="3990" y="11730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 flipH="1">
              <a:off x="3990" y="12102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H="1">
              <a:off x="3990" y="12473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 flipH="1">
              <a:off x="3990" y="12858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H="1">
              <a:off x="3990" y="13229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H="1">
              <a:off x="3990" y="13626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377" y="12293"/>
              <a:ext cx="1980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>
                  <a:ln>
                    <a:noFill/>
                  </a:ln>
                  <a:solidFill>
                    <a:srgbClr val="339966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nestabilná oblasť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3092" y="12306"/>
              <a:ext cx="1448" cy="2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stabilná oblasť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grpSp>
          <p:nvGrpSpPr>
            <p:cNvPr id="17" name="Group 28"/>
            <p:cNvGrpSpPr>
              <a:grpSpLocks/>
            </p:cNvGrpSpPr>
            <p:nvPr/>
          </p:nvGrpSpPr>
          <p:grpSpPr bwMode="auto">
            <a:xfrm>
              <a:off x="5274" y="12140"/>
              <a:ext cx="127" cy="96"/>
              <a:chOff x="4140" y="6300"/>
              <a:chExt cx="90" cy="90"/>
            </a:xfrm>
          </p:grpSpPr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5288" y="12793"/>
              <a:ext cx="127" cy="95"/>
              <a:chOff x="4140" y="6300"/>
              <a:chExt cx="90" cy="90"/>
            </a:xfrm>
          </p:grpSpPr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5289" y="13466"/>
              <a:ext cx="127" cy="95"/>
              <a:chOff x="4140" y="6300"/>
              <a:chExt cx="90" cy="90"/>
            </a:xfrm>
          </p:grpSpPr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6699" y="12788"/>
              <a:ext cx="127" cy="95"/>
              <a:chOff x="4140" y="6300"/>
              <a:chExt cx="90" cy="90"/>
            </a:xfrm>
          </p:grpSpPr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6016" y="13152"/>
              <a:ext cx="127" cy="96"/>
              <a:chOff x="4140" y="6300"/>
              <a:chExt cx="90" cy="90"/>
            </a:xfrm>
          </p:grpSpPr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6016" y="12428"/>
              <a:ext cx="127" cy="96"/>
              <a:chOff x="4140" y="6300"/>
              <a:chExt cx="90" cy="90"/>
            </a:xfrm>
          </p:grpSpPr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6068" y="12484"/>
              <a:ext cx="0" cy="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4665" y="13153"/>
              <a:ext cx="127" cy="96"/>
              <a:chOff x="4140" y="6300"/>
              <a:chExt cx="90" cy="90"/>
            </a:xfrm>
          </p:grpSpPr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665" y="12429"/>
              <a:ext cx="127" cy="96"/>
              <a:chOff x="4140" y="6300"/>
              <a:chExt cx="90" cy="90"/>
            </a:xfrm>
          </p:grpSpPr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V="1">
              <a:off x="4732" y="12484"/>
              <a:ext cx="0" cy="7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grpSp>
          <p:nvGrpSpPr>
            <p:cNvPr id="27" name="Group 2"/>
            <p:cNvGrpSpPr>
              <a:grpSpLocks/>
            </p:cNvGrpSpPr>
            <p:nvPr/>
          </p:nvGrpSpPr>
          <p:grpSpPr bwMode="auto">
            <a:xfrm>
              <a:off x="4149" y="12788"/>
              <a:ext cx="127" cy="95"/>
              <a:chOff x="4140" y="6300"/>
              <a:chExt cx="90" cy="90"/>
            </a:xfrm>
          </p:grpSpPr>
          <p:sp>
            <p:nvSpPr>
              <p:cNvPr id="28" name="Line 4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Line 3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7" name="BlokTextu 46"/>
          <p:cNvSpPr txBox="1"/>
          <p:nvPr/>
        </p:nvSpPr>
        <p:spPr>
          <a:xfrm>
            <a:off x="251519" y="228600"/>
            <a:ext cx="874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alibri" panose="020F0502020204030204" pitchFamily="34" charset="0"/>
              </a:rPr>
              <a:t>Algebrick</a:t>
            </a:r>
            <a:r>
              <a:rPr lang="sk-SK" sz="2400" b="1" dirty="0">
                <a:latin typeface="Calibri" panose="020F0502020204030204" pitchFamily="34" charset="0"/>
              </a:rPr>
              <a:t>é kritériá </a:t>
            </a:r>
            <a:r>
              <a:rPr lang="sk-SK" sz="2400" b="1" dirty="0" smtClean="0">
                <a:latin typeface="Calibri" panose="020F0502020204030204" pitchFamily="34" charset="0"/>
              </a:rPr>
              <a:t>stability</a:t>
            </a:r>
            <a:r>
              <a:rPr lang="sk-SK" sz="2400" dirty="0" smtClean="0">
                <a:latin typeface="Calibri" panose="020F0502020204030204" pitchFamily="34" charset="0"/>
              </a:rPr>
              <a:t>:</a:t>
            </a:r>
            <a:r>
              <a:rPr lang="en-US" sz="2400" dirty="0" smtClean="0">
                <a:latin typeface="Calibri" panose="020F0502020204030204" pitchFamily="34" charset="0"/>
              </a:rPr>
              <a:t>  </a:t>
            </a:r>
            <a:r>
              <a:rPr lang="sk-SK" sz="2400" dirty="0" smtClean="0">
                <a:latin typeface="Calibri" panose="020F0502020204030204" pitchFamily="34" charset="0"/>
              </a:rPr>
              <a:t>korene </a:t>
            </a:r>
            <a:r>
              <a:rPr lang="sk-SK" sz="2400" dirty="0">
                <a:latin typeface="Calibri" panose="020F0502020204030204" pitchFamily="34" charset="0"/>
              </a:rPr>
              <a:t>A(s)=0 majú zápornú reálnu časť</a:t>
            </a:r>
          </a:p>
        </p:txBody>
      </p:sp>
      <p:sp>
        <p:nvSpPr>
          <p:cNvPr id="48" name="BlokTextu 47"/>
          <p:cNvSpPr txBox="1"/>
          <p:nvPr/>
        </p:nvSpPr>
        <p:spPr>
          <a:xfrm>
            <a:off x="0" y="3785013"/>
            <a:ext cx="90516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latin typeface="Calibri" panose="020F0502020204030204" pitchFamily="34" charset="0"/>
              </a:rPr>
              <a:t>Niektoré pravidlá:</a:t>
            </a:r>
          </a:p>
          <a:p>
            <a:endParaRPr lang="sk-SK" sz="20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sk-SK" sz="2000" dirty="0">
                <a:latin typeface="Calibri" panose="020F0502020204030204" pitchFamily="34" charset="0"/>
              </a:rPr>
              <a:t>Ak ide o systém 2. rádu, t.j.                                     ,nutnou a postačujúcou podmienkou stability je rovnaké znamienko koeficientov </a:t>
            </a:r>
          </a:p>
          <a:p>
            <a:pPr marL="342900" indent="-342900">
              <a:buFontTx/>
              <a:buAutoNum type="arabicPeriod"/>
            </a:pPr>
            <a:r>
              <a:rPr lang="sk-SK" sz="2000" dirty="0">
                <a:latin typeface="Calibri" panose="020F0502020204030204" pitchFamily="34" charset="0"/>
              </a:rPr>
              <a:t> Nutnou, ale nepostačujúcou podmienkou systémov vyššieho rádu sú rovnaké znamienka koeficientov</a:t>
            </a:r>
          </a:p>
          <a:p>
            <a:pPr marL="342900" indent="-342900">
              <a:buFontTx/>
              <a:buAutoNum type="arabicPeriod"/>
            </a:pPr>
            <a:r>
              <a:rPr lang="sk-SK" sz="2000" dirty="0">
                <a:latin typeface="Calibri" panose="020F0502020204030204" pitchFamily="34" charset="0"/>
              </a:rPr>
              <a:t>Nutnou a postačujúcou podmienkou systémov vyššieho rádu sú záporné reálne časti koreňov charakteristickej rovnice (pólov).</a:t>
            </a:r>
          </a:p>
          <a:p>
            <a:pPr marL="342900" indent="-342900">
              <a:buAutoNum type="arabicPeriod"/>
            </a:pPr>
            <a:endParaRPr lang="sk-SK" sz="2000" dirty="0">
              <a:latin typeface="Calibri" panose="020F0502020204030204" pitchFamily="34" charset="0"/>
            </a:endParaRPr>
          </a:p>
          <a:p>
            <a:endParaRPr lang="sk-SK" sz="2000" dirty="0">
              <a:latin typeface="Calibri" panose="020F0502020204030204" pitchFamily="34" charset="0"/>
            </a:endParaRPr>
          </a:p>
        </p:txBody>
      </p:sp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446850"/>
              </p:ext>
            </p:extLst>
          </p:nvPr>
        </p:nvGraphicFramePr>
        <p:xfrm>
          <a:off x="3502468" y="4335388"/>
          <a:ext cx="1716087" cy="42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Rovnica" r:id="rId3" imgW="1714320" imgH="393480" progId="Equation.3">
                  <p:embed/>
                </p:oleObj>
              </mc:Choice>
              <mc:Fallback>
                <p:oleObj name="Rovnica" r:id="rId3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468" y="4335388"/>
                        <a:ext cx="1716087" cy="424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5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7020272" y="188640"/>
            <a:ext cx="19797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>
                <a:latin typeface="Calibri" panose="020F0502020204030204" pitchFamily="34" charset="0"/>
              </a:rPr>
              <a:t>Predpokladajme, že prenosová funkcia otvoreného riadiaceho obvodu má len stabilné póly. Potom uzavretý regulačný obvod bude stabilný, ak frekvenčná charakteristika otvoreného obvodu pretína reálnu os vpravo od kritického bodu (-1, 0).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>
              <a:latin typeface="Calibri" panose="020F0502020204030204" pitchFamily="34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03036"/>
              </p:ext>
            </p:extLst>
          </p:nvPr>
        </p:nvGraphicFramePr>
        <p:xfrm>
          <a:off x="-3468" y="1797769"/>
          <a:ext cx="6879724" cy="498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3" imgW="4876800" imgH="3533775" progId="CorelDraw.Graphic.7">
                  <p:embed/>
                </p:oleObj>
              </mc:Choice>
              <mc:Fallback>
                <p:oleObj r:id="rId3" imgW="4876800" imgH="3533775" progId="CorelDraw.Graphic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68" y="1797769"/>
                        <a:ext cx="6879724" cy="4985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>
              <a:latin typeface="Calibri" panose="020F0502020204030204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51520" y="1166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Frekven</a:t>
            </a:r>
            <a:r>
              <a:rPr lang="sk-SK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čné</a:t>
            </a:r>
            <a:r>
              <a:rPr lang="sk-SK" sz="2400" dirty="0">
                <a:solidFill>
                  <a:srgbClr val="FF0000"/>
                </a:solidFill>
                <a:latin typeface="Calibri" panose="020F0502020204030204" pitchFamily="34" charset="0"/>
              </a:rPr>
              <a:t> kritériá stability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0" y="807095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>
                <a:solidFill>
                  <a:srgbClr val="0070C0"/>
                </a:solidFill>
                <a:latin typeface="Calibri" panose="020F0502020204030204" pitchFamily="34" charset="0"/>
              </a:rPr>
              <a:t>Nyquistovo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</a:rPr>
              <a:t> kritérium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93244" y="1268760"/>
            <a:ext cx="635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latin typeface="Calibri" panose="020F0502020204030204" pitchFamily="34" charset="0"/>
              </a:rPr>
              <a:t>Vychádza z frekvenčných charakteristík otvoreného obvodu</a:t>
            </a:r>
          </a:p>
        </p:txBody>
      </p:sp>
    </p:spTree>
    <p:extLst>
      <p:ext uri="{BB962C8B-B14F-4D97-AF65-F5344CB8AC3E}">
        <p14:creationId xmlns:p14="http://schemas.microsoft.com/office/powerpoint/2010/main" val="579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2606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Nadstavba</a:t>
            </a:r>
            <a:r>
              <a:rPr lang="sk-SK" dirty="0" smtClean="0"/>
              <a:t>: zovšeobecnenie </a:t>
            </a:r>
            <a:r>
              <a:rPr lang="sk-SK" dirty="0" err="1" smtClean="0"/>
              <a:t>Nyquistovho</a:t>
            </a:r>
            <a:r>
              <a:rPr lang="sk-SK" dirty="0" smtClean="0"/>
              <a:t> kritéria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703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95536" y="260648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Frekvenčné prenosové funkcie: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43901" y="877163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Frekvenčná prenosová funkcia opisuje správanie sa lineárneho systému pri pôsobení harmonického vstupného signálu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89941"/>
              </p:ext>
            </p:extLst>
          </p:nvPr>
        </p:nvGraphicFramePr>
        <p:xfrm>
          <a:off x="7092280" y="2068935"/>
          <a:ext cx="11890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Rovnica" r:id="rId3" imgW="1193760" imgH="304560" progId="Equation.3">
                  <p:embed/>
                </p:oleObj>
              </mc:Choice>
              <mc:Fallback>
                <p:oleObj name="Rovnica" r:id="rId3" imgW="1193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068935"/>
                        <a:ext cx="1189037" cy="309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/>
          <p:cNvSpPr/>
          <p:nvPr/>
        </p:nvSpPr>
        <p:spPr>
          <a:xfrm>
            <a:off x="111907" y="1916832"/>
            <a:ext cx="435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ktorého obraz v L transformácii je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309" y="106183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40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24250"/>
              </p:ext>
            </p:extLst>
          </p:nvPr>
        </p:nvGraphicFramePr>
        <p:xfrm>
          <a:off x="4860032" y="1916832"/>
          <a:ext cx="14557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Rovnica" r:id="rId5" imgW="1460160" imgH="660240" progId="Equation.3">
                  <p:embed/>
                </p:oleObj>
              </mc:Choice>
              <mc:Fallback>
                <p:oleObj name="Rovnica" r:id="rId5" imgW="1460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16832"/>
                        <a:ext cx="145573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dĺžnik 7"/>
          <p:cNvSpPr/>
          <p:nvPr/>
        </p:nvSpPr>
        <p:spPr>
          <a:xfrm>
            <a:off x="91373" y="2852936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Odozva systému na harmonický signál obsahuje vnútenú zložku, ktorá opisuje frekvenčné vlastnosti systému. Nech Y(</a:t>
            </a:r>
            <a:r>
              <a:rPr lang="sk-SK" sz="2400" dirty="0" err="1"/>
              <a:t>j</a:t>
            </a:r>
            <a:r>
              <a:rPr lang="sk-SK" sz="2400" dirty="0" err="1">
                <a:latin typeface="Symbol" panose="05050102010706020507" pitchFamily="18" charset="2"/>
              </a:rPr>
              <a:t>w</a:t>
            </a:r>
            <a:r>
              <a:rPr lang="sk-SK" sz="2400" dirty="0"/>
              <a:t>), resp. U(</a:t>
            </a:r>
            <a:r>
              <a:rPr lang="sk-SK" sz="2400" dirty="0" err="1"/>
              <a:t>j</a:t>
            </a:r>
            <a:r>
              <a:rPr lang="sk-SK" sz="2400" dirty="0" err="1">
                <a:latin typeface="Symbol" panose="05050102010706020507" pitchFamily="18" charset="2"/>
              </a:rPr>
              <a:t>w</a:t>
            </a:r>
            <a:r>
              <a:rPr lang="sk-SK" sz="2400" dirty="0"/>
              <a:t>) je </a:t>
            </a:r>
            <a:r>
              <a:rPr lang="sk-SK" sz="2400" dirty="0" err="1"/>
              <a:t>Fourierov</a:t>
            </a:r>
            <a:r>
              <a:rPr lang="sk-SK" sz="2400" dirty="0"/>
              <a:t> obraz výstupnej y(t) a vstupnej u(t) veličiny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32570"/>
              </p:ext>
            </p:extLst>
          </p:nvPr>
        </p:nvGraphicFramePr>
        <p:xfrm>
          <a:off x="1452034" y="5240775"/>
          <a:ext cx="69548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Rovnica" r:id="rId7" imgW="6946560" imgH="774360" progId="Equation.3">
                  <p:embed/>
                </p:oleObj>
              </mc:Choice>
              <mc:Fallback>
                <p:oleObj name="Rovnica" r:id="rId7" imgW="69465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034" y="5240775"/>
                        <a:ext cx="6954838" cy="7921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/>
          <p:cNvSpPr/>
          <p:nvPr/>
        </p:nvSpPr>
        <p:spPr>
          <a:xfrm>
            <a:off x="111907" y="4361622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089785" algn="l"/>
                <a:tab pos="457200" algn="l"/>
              </a:tabLst>
            </a:pPr>
            <a:r>
              <a:rPr lang="sk-SK" sz="2400" dirty="0">
                <a:effectLst/>
              </a:rPr>
              <a:t>Frekvenčná prenosová funkcia je definovaná ako podiel </a:t>
            </a:r>
            <a:r>
              <a:rPr lang="sk-SK" sz="2400" dirty="0" err="1">
                <a:effectLst/>
              </a:rPr>
              <a:t>Fourierových</a:t>
            </a:r>
            <a:r>
              <a:rPr lang="sk-SK" sz="2400" dirty="0">
                <a:effectLst/>
              </a:rPr>
              <a:t> obrazov výstupnej a vstupnej veličiny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17350" y="6102530"/>
            <a:ext cx="5129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2089785" algn="l"/>
                <a:tab pos="457200" algn="l"/>
              </a:tabLst>
            </a:pPr>
            <a:r>
              <a:rPr lang="sk-SK" sz="2400" dirty="0">
                <a:effectLst/>
              </a:rPr>
              <a:t>pri nulových začiatočných podmienkach</a:t>
            </a:r>
            <a:endParaRPr lang="sk-SK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3606"/>
              </p:ext>
            </p:extLst>
          </p:nvPr>
        </p:nvGraphicFramePr>
        <p:xfrm>
          <a:off x="107504" y="1700808"/>
          <a:ext cx="8928992" cy="41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25"/>
                <a:gridCol w="4647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Prenosov</a:t>
                      </a:r>
                      <a:r>
                        <a:rPr lang="sk-SK" sz="2400" dirty="0" smtClean="0"/>
                        <a:t>é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funkcie</a:t>
                      </a:r>
                      <a:r>
                        <a:rPr lang="sk-SK" sz="2400" dirty="0" smtClean="0"/>
                        <a:t>  (PF)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Frekvenčné prenosové funkcie (FPF)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 err="1" smtClean="0">
                          <a:solidFill>
                            <a:schemeClr val="tx1"/>
                          </a:solidFill>
                        </a:rPr>
                        <a:t>Laplaceova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 transformácia   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 smtClean="0">
                          <a:solidFill>
                            <a:schemeClr val="tx1"/>
                          </a:solidFill>
                        </a:rPr>
                        <a:t>Fourierova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 transformácia           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7024"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Komplexná funkcia komplexnej premennej</a:t>
                      </a:r>
                      <a:endParaRPr lang="sk-SK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Komplexná funkcia reálnej premennej</a:t>
                      </a:r>
                      <a:endParaRPr lang="sk-SK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Pomer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</a:rPr>
                        <a:t> L obrazov výstupnej a vstupnej veličiny</a:t>
                      </a:r>
                      <a:endParaRPr lang="sk-SK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Pomer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</a:rPr>
                        <a:t> F obrazov výstupnej a vstupnej veličiny</a:t>
                      </a:r>
                      <a:endParaRPr lang="sk-SK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Vstupná veličina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</a:rPr>
                        <a:t> – jednotkový skok  </a:t>
                      </a:r>
                      <a:r>
                        <a:rPr lang="sk-SK" sz="2000" baseline="0" dirty="0" smtClean="0"/>
                        <a:t>1(t)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Vstupná veličina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</a:rPr>
                        <a:t> – harmonický signál </a:t>
                      </a:r>
                    </a:p>
                    <a:p>
                      <a:endParaRPr lang="sk-SK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2656"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Obraz vstupnej  veličiny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k-SK" sz="2000" baseline="0" dirty="0" smtClean="0"/>
                        <a:t>–  1/s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</a:rPr>
                        <a:t>Obraz vstupnej  veličiny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endParaRPr lang="sk-SK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82214"/>
              </p:ext>
            </p:extLst>
          </p:nvPr>
        </p:nvGraphicFramePr>
        <p:xfrm>
          <a:off x="8460432" y="3284984"/>
          <a:ext cx="190500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Rovnica" r:id="rId3" imgW="190440" imgH="177480" progId="Equation.3">
                  <p:embed/>
                </p:oleObj>
              </mc:Choice>
              <mc:Fallback>
                <p:oleObj name="Rovnica" r:id="rId3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432" y="3284984"/>
                        <a:ext cx="190500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45248"/>
              </p:ext>
            </p:extLst>
          </p:nvPr>
        </p:nvGraphicFramePr>
        <p:xfrm>
          <a:off x="3419872" y="3284984"/>
          <a:ext cx="8509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Rovnica" r:id="rId5" imgW="850680" imgH="266400" progId="Equation.3">
                  <p:embed/>
                </p:oleObj>
              </mc:Choice>
              <mc:Fallback>
                <p:oleObj name="Rovnica" r:id="rId5" imgW="8506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284984"/>
                        <a:ext cx="8509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51933"/>
              </p:ext>
            </p:extLst>
          </p:nvPr>
        </p:nvGraphicFramePr>
        <p:xfrm>
          <a:off x="7364734" y="5013176"/>
          <a:ext cx="14557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Rovnica" r:id="rId7" imgW="1460160" imgH="660240" progId="Equation.3">
                  <p:embed/>
                </p:oleObj>
              </mc:Choice>
              <mc:Fallback>
                <p:oleObj name="Rovnica" r:id="rId7" imgW="1460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734" y="5013176"/>
                        <a:ext cx="14557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02083"/>
              </p:ext>
            </p:extLst>
          </p:nvPr>
        </p:nvGraphicFramePr>
        <p:xfrm>
          <a:off x="7668344" y="4653136"/>
          <a:ext cx="11890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Rovnica" r:id="rId9" imgW="1193760" imgH="304560" progId="Equation.3">
                  <p:embed/>
                </p:oleObj>
              </mc:Choice>
              <mc:Fallback>
                <p:oleObj name="Rovnica" r:id="rId9" imgW="1193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653136"/>
                        <a:ext cx="118903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323528" y="26064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Porovnanie prenosových a frekvenčných prenosových funkcií</a:t>
            </a:r>
            <a:endParaRPr lang="sk-S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2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1556792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Grafické znázornenie frekvenčnej prenosovej funkcie sa nazýva </a:t>
            </a:r>
            <a:r>
              <a:rPr lang="sk-SK" sz="2400" u="sng" dirty="0">
                <a:solidFill>
                  <a:srgbClr val="FF0000"/>
                </a:solidFill>
              </a:rPr>
              <a:t>frekvenčná charakteristika</a:t>
            </a:r>
            <a:r>
              <a:rPr lang="sk-SK" sz="2400" u="sng" dirty="0"/>
              <a:t>.</a:t>
            </a:r>
            <a:r>
              <a:rPr lang="sk-SK" sz="2400" dirty="0"/>
              <a:t>  Frekvenčné charakteristiky sa zakresľujú do komplexnej roviny alebo do logaritmických súradníc. Skúmanie obidvoch typov frekvenčných charakteristík je predmetom nasledujúcich častí.</a:t>
            </a:r>
          </a:p>
        </p:txBody>
      </p:sp>
      <p:sp>
        <p:nvSpPr>
          <p:cNvPr id="3" name="Obdĺžnik 2"/>
          <p:cNvSpPr/>
          <p:nvPr/>
        </p:nvSpPr>
        <p:spPr>
          <a:xfrm>
            <a:off x="0" y="3789040"/>
            <a:ext cx="8969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 smtClean="0"/>
              <a:t>Poznámka:</a:t>
            </a:r>
          </a:p>
          <a:p>
            <a:endParaRPr lang="sk-SK" sz="2000" dirty="0"/>
          </a:p>
          <a:p>
            <a:r>
              <a:rPr lang="sk-SK" sz="2000" dirty="0" smtClean="0"/>
              <a:t>Dynamické </a:t>
            </a:r>
            <a:r>
              <a:rPr lang="sk-SK" sz="2000" dirty="0"/>
              <a:t>modely sú často nelineárne, a  preto sa pre frekvenčné charakteristiky  používajú všeobecnejšie definície, kde sa týmto pojmom označuje pomer amplitúd výstupného a vstupného signálu a ich vzájomný fázový posun pre rôzne frekvencie sínusového vstupného signálu.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11560" y="18864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Frekvenčné</a:t>
            </a:r>
            <a:r>
              <a:rPr lang="sk-SK" sz="2800" b="1" dirty="0" smtClean="0">
                <a:solidFill>
                  <a:srgbClr val="FF0000"/>
                </a:solidFill>
              </a:rPr>
              <a:t> charakteristiky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827" y="116632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V teórii riadenia lineárnych systémov sa frekvenčná charakteristika definuje ako grafické zobrazenie frekvenčnej prechodovej funkcie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00985"/>
              </p:ext>
            </p:extLst>
          </p:nvPr>
        </p:nvGraphicFramePr>
        <p:xfrm>
          <a:off x="1095375" y="1398588"/>
          <a:ext cx="526256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Rovnica" r:id="rId3" imgW="5257800" imgH="1701720" progId="Equation.3">
                  <p:embed/>
                </p:oleObj>
              </mc:Choice>
              <mc:Fallback>
                <p:oleObj name="Rovnica" r:id="rId3" imgW="525780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398588"/>
                        <a:ext cx="526256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-81016" y="5042793"/>
            <a:ext cx="913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Frekvenčná prenosová funkcia je komplexná funkcia reálnej premennej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89503"/>
              </p:ext>
            </p:extLst>
          </p:nvPr>
        </p:nvGraphicFramePr>
        <p:xfrm>
          <a:off x="904875" y="3867150"/>
          <a:ext cx="54308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Rovnica" r:id="rId5" imgW="5448240" imgH="634680" progId="Equation.3">
                  <p:embed/>
                </p:oleObj>
              </mc:Choice>
              <mc:Fallback>
                <p:oleObj name="Rovnica" r:id="rId5" imgW="54482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867150"/>
                        <a:ext cx="54308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1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3551" y="188640"/>
            <a:ext cx="8229600" cy="9678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200" dirty="0">
                <a:solidFill>
                  <a:srgbClr val="FF0000"/>
                </a:solidFill>
              </a:rPr>
              <a:t>Ručné </a:t>
            </a:r>
            <a:r>
              <a:rPr lang="sk-SK" sz="3200" dirty="0" err="1">
                <a:solidFill>
                  <a:srgbClr val="FF0000"/>
                </a:solidFill>
              </a:rPr>
              <a:t>vs</a:t>
            </a:r>
            <a:r>
              <a:rPr lang="sk-SK" sz="3200" dirty="0">
                <a:solidFill>
                  <a:srgbClr val="FF0000"/>
                </a:solidFill>
              </a:rPr>
              <a:t>. automatické riadenie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000" y="1242516"/>
            <a:ext cx="784470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558ED5"/>
                </a:solidFill>
              </a:rPr>
              <a:t>Ručné riadenie </a:t>
            </a:r>
            <a:r>
              <a:rPr lang="sk-SK" sz="2400" dirty="0"/>
              <a:t>– riadenie vykonáva človek – obmedzená presnosť a opakovateľnosť, ale vysoká inteligencia, prispôsobivosť.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00" y="2492942"/>
            <a:ext cx="7651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558ED5"/>
                </a:solidFill>
              </a:rPr>
              <a:t>Automatické riadenie </a:t>
            </a:r>
            <a:r>
              <a:rPr lang="sk-SK" sz="2400" dirty="0"/>
              <a:t>– riadenie zabezpečuje technické zariadenie – regulátor (riadiaci systém). Exaktné riadenie, jeho návrh vychádza zo </a:t>
            </a:r>
            <a:r>
              <a:rPr lang="sk-SK" sz="2400" u="sng" dirty="0"/>
              <a:t>znalosti matematického modelu</a:t>
            </a:r>
            <a:r>
              <a:rPr lang="sk-SK" sz="2400" dirty="0"/>
              <a:t> riadeného systému.</a:t>
            </a:r>
          </a:p>
        </p:txBody>
      </p:sp>
      <p:pic>
        <p:nvPicPr>
          <p:cNvPr id="5" name="Picture 4" descr="Mars_spir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05" y="3768967"/>
            <a:ext cx="4187553" cy="28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9512" y="44624"/>
            <a:ext cx="2892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Bodeho</a:t>
            </a:r>
            <a:r>
              <a:rPr lang="sk-SK" sz="2000" dirty="0">
                <a:solidFill>
                  <a:srgbClr val="FF0000"/>
                </a:solidFill>
                <a:latin typeface="Calibri" panose="020F0502020204030204" pitchFamily="34" charset="0"/>
              </a:rPr>
              <a:t> kritérium stability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000">
              <a:latin typeface="Calibri" panose="020F0502020204030204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03250"/>
              </p:ext>
            </p:extLst>
          </p:nvPr>
        </p:nvGraphicFramePr>
        <p:xfrm>
          <a:off x="0" y="728806"/>
          <a:ext cx="6596063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3" imgW="5276850" imgH="3733800" progId="CorelDraw.Graphic.7">
                  <p:embed/>
                </p:oleObj>
              </mc:Choice>
              <mc:Fallback>
                <p:oleObj r:id="rId3" imgW="5276850" imgH="3733800" progId="CorelDraw.Graphic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28806"/>
                        <a:ext cx="6596063" cy="466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6372200" y="444734"/>
            <a:ext cx="26642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000" dirty="0">
                <a:latin typeface="Calibri" panose="020F0502020204030204" pitchFamily="34" charset="0"/>
              </a:rPr>
              <a:t>Uzavretý regulačný obvod bude stabilný, ak pri frekvencii amplitúdového priesečníka je hodnota fázovej charakteristiky väčšia ako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000" dirty="0">
                <a:latin typeface="Calibri" panose="020F0502020204030204" pitchFamily="34" charset="0"/>
              </a:rPr>
              <a:t>Uzavretý regulačný obvod bude na hranici stability, ak pri frekvencii amplitúdového priesečníka je hodnota fázovej charakteristiky rovná 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987960" y="20920"/>
            <a:ext cx="353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latin typeface="Calibri" panose="020F0502020204030204" pitchFamily="34" charset="0"/>
              </a:rPr>
              <a:t>Vychádza z logaritmických FCH</a:t>
            </a:r>
          </a:p>
        </p:txBody>
      </p:sp>
      <p:sp>
        <p:nvSpPr>
          <p:cNvPr id="7" name="Obdĺžnik 6"/>
          <p:cNvSpPr/>
          <p:nvPr/>
        </p:nvSpPr>
        <p:spPr>
          <a:xfrm>
            <a:off x="92365" y="5805264"/>
            <a:ext cx="8944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>
                <a:latin typeface="Calibri" panose="020F0502020204030204" pitchFamily="34" charset="0"/>
              </a:rPr>
              <a:t>Uzavretý regulačný obvod bude nestabilný, ak pri frekvencii amplitúdového priesečníka je hodnota fázovej charakteristiky menšia ako 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49748"/>
              </p:ext>
            </p:extLst>
          </p:nvPr>
        </p:nvGraphicFramePr>
        <p:xfrm>
          <a:off x="7219528" y="2610576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Rovnica" r:id="rId5" imgW="812520" imgH="406080" progId="Equation.3">
                  <p:embed/>
                </p:oleObj>
              </mc:Choice>
              <mc:Fallback>
                <p:oleObj name="Rovnica" r:id="rId5" imgW="812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528" y="2610576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956406"/>
              </p:ext>
            </p:extLst>
          </p:nvPr>
        </p:nvGraphicFramePr>
        <p:xfrm>
          <a:off x="8426896" y="537722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Rovnica" r:id="rId7" imgW="812520" imgH="406080" progId="Equation.3">
                  <p:embed/>
                </p:oleObj>
              </mc:Choice>
              <mc:Fallback>
                <p:oleObj name="Rovnica" r:id="rId7" imgW="812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896" y="537722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71441"/>
              </p:ext>
            </p:extLst>
          </p:nvPr>
        </p:nvGraphicFramePr>
        <p:xfrm>
          <a:off x="6219800" y="6108114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Rovnica" r:id="rId9" imgW="812520" imgH="406080" progId="Equation.3">
                  <p:embed/>
                </p:oleObj>
              </mc:Choice>
              <mc:Fallback>
                <p:oleObj name="Rovnica" r:id="rId9" imgW="812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00" y="6108114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3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07942" y="40466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Ako použiť </a:t>
            </a:r>
            <a:r>
              <a:rPr lang="sk-SK" sz="2400" dirty="0" err="1">
                <a:solidFill>
                  <a:srgbClr val="FF0000"/>
                </a:solidFill>
              </a:rPr>
              <a:t>Nyquistovo</a:t>
            </a:r>
            <a:r>
              <a:rPr lang="sk-SK" sz="2400" dirty="0">
                <a:solidFill>
                  <a:srgbClr val="FF0000"/>
                </a:solidFill>
              </a:rPr>
              <a:t> kritérium bez kreslenia FCH: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07942" y="1052736"/>
            <a:ext cx="858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Vyšetrite stabilitu uzavretého regulačného obvodu ak prenosové funkcie regulátora a sústavy sú: 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817507"/>
              </p:ext>
            </p:extLst>
          </p:nvPr>
        </p:nvGraphicFramePr>
        <p:xfrm>
          <a:off x="6527800" y="1468438"/>
          <a:ext cx="19351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3" name="Rovnica" r:id="rId3" imgW="1892160" imgH="774360" progId="Equation.3">
                  <p:embed/>
                </p:oleObj>
              </mc:Choice>
              <mc:Fallback>
                <p:oleObj name="Rovnica" r:id="rId3" imgW="1892160" imgH="774360" progId="Equation.3">
                  <p:embed/>
                  <p:pic>
                    <p:nvPicPr>
                      <p:cNvPr id="0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468438"/>
                        <a:ext cx="19351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18625"/>
              </p:ext>
            </p:extLst>
          </p:nvPr>
        </p:nvGraphicFramePr>
        <p:xfrm>
          <a:off x="4576763" y="1468438"/>
          <a:ext cx="11811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4" name="Rovnica" r:id="rId5" imgW="1155600" imgH="711000" progId="Equation.3">
                  <p:embed/>
                </p:oleObj>
              </mc:Choice>
              <mc:Fallback>
                <p:oleObj name="Rovnica" r:id="rId5" imgW="1155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1468438"/>
                        <a:ext cx="11811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59091"/>
              </p:ext>
            </p:extLst>
          </p:nvPr>
        </p:nvGraphicFramePr>
        <p:xfrm>
          <a:off x="800100" y="2695575"/>
          <a:ext cx="38830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Rovnica" r:id="rId7" imgW="3797280" imgH="799920" progId="Equation.3">
                  <p:embed/>
                </p:oleObj>
              </mc:Choice>
              <mc:Fallback>
                <p:oleObj name="Rovnica" r:id="rId7" imgW="37972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695575"/>
                        <a:ext cx="38830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56502"/>
              </p:ext>
            </p:extLst>
          </p:nvPr>
        </p:nvGraphicFramePr>
        <p:xfrm>
          <a:off x="5492750" y="2781300"/>
          <a:ext cx="31670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6" name="Rovnica" r:id="rId9" imgW="3098520" imgH="850680" progId="Equation.3">
                  <p:embed/>
                </p:oleObj>
              </mc:Choice>
              <mc:Fallback>
                <p:oleObj name="Rovnica" r:id="rId9" imgW="30985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2781300"/>
                        <a:ext cx="31670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007116"/>
              </p:ext>
            </p:extLst>
          </p:nvPr>
        </p:nvGraphicFramePr>
        <p:xfrm>
          <a:off x="384175" y="3789363"/>
          <a:ext cx="48958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Rovnica" r:id="rId11" imgW="4787640" imgH="990360" progId="Equation.3">
                  <p:embed/>
                </p:oleObj>
              </mc:Choice>
              <mc:Fallback>
                <p:oleObj name="Rovnica" r:id="rId11" imgW="47876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789363"/>
                        <a:ext cx="48958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45888"/>
              </p:ext>
            </p:extLst>
          </p:nvPr>
        </p:nvGraphicFramePr>
        <p:xfrm>
          <a:off x="5076056" y="4941168"/>
          <a:ext cx="27400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Rovnica" r:id="rId13" imgW="2679480" imgH="1396800" progId="Equation.3">
                  <p:embed/>
                </p:oleObj>
              </mc:Choice>
              <mc:Fallback>
                <p:oleObj name="Rovnica" r:id="rId13" imgW="267948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941168"/>
                        <a:ext cx="27400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2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465320"/>
              </p:ext>
            </p:extLst>
          </p:nvPr>
        </p:nvGraphicFramePr>
        <p:xfrm>
          <a:off x="107950" y="2133600"/>
          <a:ext cx="6946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Rovnica" r:id="rId3" imgW="6794280" imgH="507960" progId="Equation.3">
                  <p:embed/>
                </p:oleObj>
              </mc:Choice>
              <mc:Fallback>
                <p:oleObj name="Rovnica" r:id="rId3" imgW="6794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133600"/>
                        <a:ext cx="6946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02168"/>
              </p:ext>
            </p:extLst>
          </p:nvPr>
        </p:nvGraphicFramePr>
        <p:xfrm>
          <a:off x="251520" y="3140968"/>
          <a:ext cx="20510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Rovnica" r:id="rId5" imgW="2006280" imgH="368280" progId="Equation.3">
                  <p:embed/>
                </p:oleObj>
              </mc:Choice>
              <mc:Fallback>
                <p:oleObj name="Rovnica" r:id="rId5" imgW="2006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0968"/>
                        <a:ext cx="20510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117606"/>
              </p:ext>
            </p:extLst>
          </p:nvPr>
        </p:nvGraphicFramePr>
        <p:xfrm>
          <a:off x="534988" y="115888"/>
          <a:ext cx="52451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Rovnica" r:id="rId7" imgW="5130720" imgH="1396800" progId="Equation.3">
                  <p:embed/>
                </p:oleObj>
              </mc:Choice>
              <mc:Fallback>
                <p:oleObj name="Rovnica" r:id="rId7" imgW="5130720" imgH="1396800" progId="Equation.3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15888"/>
                        <a:ext cx="52451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10816"/>
              </p:ext>
            </p:extLst>
          </p:nvPr>
        </p:nvGraphicFramePr>
        <p:xfrm>
          <a:off x="274638" y="3933825"/>
          <a:ext cx="3054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Rovnica" r:id="rId9" imgW="2984400" imgH="850680" progId="Equation.3">
                  <p:embed/>
                </p:oleObj>
              </mc:Choice>
              <mc:Fallback>
                <p:oleObj name="Rovnica" r:id="rId9" imgW="29844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3933825"/>
                        <a:ext cx="30543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80" y="128130"/>
            <a:ext cx="525007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4355976" y="4544253"/>
            <a:ext cx="474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/>
              <a:t>Znázornenie amplitúdovej a fázovej bezpečnosti v stabilite v komplexnej rovine</a:t>
            </a:r>
            <a:endParaRPr lang="sk-SK" sz="2000" dirty="0"/>
          </a:p>
        </p:txBody>
      </p:sp>
      <p:sp>
        <p:nvSpPr>
          <p:cNvPr id="4" name="BlokTextu 3"/>
          <p:cNvSpPr txBox="1"/>
          <p:nvPr/>
        </p:nvSpPr>
        <p:spPr>
          <a:xfrm>
            <a:off x="323528" y="11967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6">
                    <a:lumMod val="75000"/>
                  </a:schemeClr>
                </a:solidFill>
              </a:rPr>
              <a:t>Amplitúdová bezpečnosť</a:t>
            </a:r>
            <a:endParaRPr lang="sk-SK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418990"/>
              </p:ext>
            </p:extLst>
          </p:nvPr>
        </p:nvGraphicFramePr>
        <p:xfrm>
          <a:off x="803870" y="1746394"/>
          <a:ext cx="1703611" cy="6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Rovnica" r:id="rId4" imgW="2133360" imgH="799920" progId="Equation.3">
                  <p:embed/>
                </p:oleObj>
              </mc:Choice>
              <mc:Fallback>
                <p:oleObj name="Rovnica" r:id="rId4" imgW="21333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70" y="1746394"/>
                        <a:ext cx="1703611" cy="65190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6012160" y="1381418"/>
            <a:ext cx="792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sk-SK" sz="20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lang="sk-SK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31318" y="422309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6">
                    <a:lumMod val="75000"/>
                  </a:schemeClr>
                </a:solidFill>
              </a:rPr>
              <a:t>Fázová bezpečnosť</a:t>
            </a:r>
            <a:endParaRPr lang="sk-SK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10613"/>
              </p:ext>
            </p:extLst>
          </p:nvPr>
        </p:nvGraphicFramePr>
        <p:xfrm>
          <a:off x="2409404" y="4262014"/>
          <a:ext cx="5064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Rovnica" r:id="rId6" imgW="507960" imgH="317160" progId="Equation.3">
                  <p:embed/>
                </p:oleObj>
              </mc:Choice>
              <mc:Fallback>
                <p:oleObj name="Rovnica" r:id="rId6" imgW="507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404" y="4262014"/>
                        <a:ext cx="5064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251520" y="1126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Amplitúdová a fázová bezpečnosť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779912" y="1484784"/>
            <a:ext cx="13681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Amplitúdový priesečník</a:t>
            </a:r>
            <a:endParaRPr lang="sk-SK" sz="1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4139951" y="2633182"/>
            <a:ext cx="11521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Fázový  priesečník</a:t>
            </a:r>
            <a:endParaRPr lang="sk-SK" sz="1400" dirty="0"/>
          </a:p>
        </p:txBody>
      </p:sp>
      <p:sp>
        <p:nvSpPr>
          <p:cNvPr id="12" name="BlokTextu 11"/>
          <p:cNvSpPr txBox="1"/>
          <p:nvPr/>
        </p:nvSpPr>
        <p:spPr>
          <a:xfrm>
            <a:off x="395536" y="27809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Čím je </a:t>
            </a:r>
            <a:r>
              <a:rPr lang="sk-SK" dirty="0" smtClean="0">
                <a:latin typeface="Symbol" panose="05050102010706020507" pitchFamily="18" charset="2"/>
              </a:rPr>
              <a:t>DK </a:t>
            </a:r>
            <a:r>
              <a:rPr lang="sk-SK" dirty="0" smtClean="0"/>
              <a:t> menšie tým je väčšia </a:t>
            </a:r>
            <a:r>
              <a:rPr lang="sk-SK" dirty="0" err="1" smtClean="0"/>
              <a:t>rezarva</a:t>
            </a:r>
            <a:r>
              <a:rPr lang="sk-SK" dirty="0" smtClean="0"/>
              <a:t> stability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395536" y="489819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Čím je </a:t>
            </a:r>
            <a:r>
              <a:rPr lang="sk-SK" dirty="0">
                <a:latin typeface="Symbol" panose="05050102010706020507" pitchFamily="18" charset="2"/>
              </a:rPr>
              <a:t> </a:t>
            </a:r>
            <a:r>
              <a:rPr lang="sk-SK" dirty="0" smtClean="0">
                <a:latin typeface="Symbol" panose="05050102010706020507" pitchFamily="18" charset="2"/>
              </a:rPr>
              <a:t>     </a:t>
            </a:r>
            <a:r>
              <a:rPr lang="sk-SK" dirty="0" smtClean="0"/>
              <a:t>     menšie tým je menšia rezerva stability</a:t>
            </a:r>
            <a:endParaRPr lang="sk-SK" dirty="0"/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84376"/>
              </p:ext>
            </p:extLst>
          </p:nvPr>
        </p:nvGraphicFramePr>
        <p:xfrm>
          <a:off x="1655675" y="5016565"/>
          <a:ext cx="5064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Rovnica" r:id="rId8" imgW="507960" imgH="317160" progId="Equation.3">
                  <p:embed/>
                </p:oleObj>
              </mc:Choice>
              <mc:Fallback>
                <p:oleObj name="Rovnica" r:id="rId8" imgW="507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5" y="5016565"/>
                        <a:ext cx="5064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0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/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197069"/>
            <a:ext cx="377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Amplitúdová bezpečnosť</a:t>
            </a:r>
            <a:endParaRPr lang="sk-SK" sz="24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09761"/>
              </p:ext>
            </p:extLst>
          </p:nvPr>
        </p:nvGraphicFramePr>
        <p:xfrm>
          <a:off x="427739" y="1844823"/>
          <a:ext cx="3352173" cy="102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Rovnica" r:id="rId3" imgW="4012920" imgH="1295280" progId="Equation.3">
                  <p:embed/>
                </p:oleObj>
              </mc:Choice>
              <mc:Fallback>
                <p:oleObj name="Rovnica" r:id="rId3" imgW="401292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39" y="1844823"/>
                        <a:ext cx="3352173" cy="102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317809" y="357319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Fázová bezpečnosť</a:t>
            </a:r>
            <a:endParaRPr lang="sk-SK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79816"/>
              </p:ext>
            </p:extLst>
          </p:nvPr>
        </p:nvGraphicFramePr>
        <p:xfrm>
          <a:off x="503238" y="4302125"/>
          <a:ext cx="2412578" cy="298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Rovnica" r:id="rId5" imgW="3035160" imgH="368280" progId="Equation.3">
                  <p:embed/>
                </p:oleObj>
              </mc:Choice>
              <mc:Fallback>
                <p:oleObj name="Rovnica" r:id="rId5" imgW="3035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302125"/>
                        <a:ext cx="2412578" cy="298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2434"/>
            <a:ext cx="5436096" cy="533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6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255162"/>
            <a:ext cx="21595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+mj-lt"/>
              </a:rPr>
              <a:t>Kvalita riadenia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86877" y="226270"/>
            <a:ext cx="30208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sk-SK" sz="2000" dirty="0"/>
              <a:t> v ustálených stavoch</a:t>
            </a:r>
          </a:p>
          <a:p>
            <a:pPr>
              <a:buFontTx/>
              <a:buChar char="•"/>
            </a:pPr>
            <a:r>
              <a:rPr lang="sk-SK" sz="2000" dirty="0"/>
              <a:t> v prechodných procesoch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124744"/>
            <a:ext cx="4716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Kvalita riadenia v ustálených stavoch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1130" y="1628800"/>
            <a:ext cx="7884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Uvažujme všeobecný tvar prenosovej funkcie otvoreného RO:</a:t>
            </a:r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65863"/>
              </p:ext>
            </p:extLst>
          </p:nvPr>
        </p:nvGraphicFramePr>
        <p:xfrm>
          <a:off x="3597275" y="2114550"/>
          <a:ext cx="49291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name="Rovnica" r:id="rId3" imgW="5333760" imgH="965160" progId="Equation.3">
                  <p:embed/>
                </p:oleObj>
              </mc:Choice>
              <mc:Fallback>
                <p:oleObj name="Rovnica" r:id="rId3" imgW="53337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114550"/>
                        <a:ext cx="49291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95013" y="3167255"/>
            <a:ext cx="1161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K = K</a:t>
            </a:r>
            <a:r>
              <a:rPr lang="sk-SK" sz="2400" baseline="-25000" dirty="0">
                <a:solidFill>
                  <a:srgbClr val="0070C0"/>
                </a:solidFill>
              </a:rPr>
              <a:t>R</a:t>
            </a:r>
            <a:r>
              <a:rPr lang="sk-SK" sz="2400" dirty="0">
                <a:solidFill>
                  <a:srgbClr val="0070C0"/>
                </a:solidFill>
              </a:rPr>
              <a:t>K</a:t>
            </a:r>
            <a:r>
              <a:rPr lang="sk-SK" sz="2400" baseline="-25000" dirty="0">
                <a:solidFill>
                  <a:srgbClr val="0070C0"/>
                </a:solidFill>
              </a:rPr>
              <a:t>S</a:t>
            </a:r>
            <a:endParaRPr lang="sk-SK" sz="2400" dirty="0">
              <a:solidFill>
                <a:srgbClr val="0070C0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2462" y="3819935"/>
            <a:ext cx="2715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latin typeface="Symbol" pitchFamily="18" charset="2"/>
              </a:rPr>
              <a:t>n</a:t>
            </a:r>
            <a:r>
              <a:rPr lang="sk-SK" sz="2400" dirty="0">
                <a:solidFill>
                  <a:srgbClr val="0070C0"/>
                </a:solidFill>
              </a:rPr>
              <a:t> - stupeň </a:t>
            </a:r>
            <a:r>
              <a:rPr lang="sk-SK" sz="2400" dirty="0" err="1">
                <a:solidFill>
                  <a:srgbClr val="0070C0"/>
                </a:solidFill>
              </a:rPr>
              <a:t>astatizmu</a:t>
            </a:r>
            <a:endParaRPr lang="sk-SK" sz="2400" dirty="0">
              <a:solidFill>
                <a:srgbClr val="0070C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2462" y="3358270"/>
            <a:ext cx="2086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n - rád systému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75821" y="2889599"/>
            <a:ext cx="2067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m - rád čitateľa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6876" y="3613859"/>
            <a:ext cx="4877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K</a:t>
            </a:r>
            <a:r>
              <a:rPr lang="sk-SK" sz="2400" baseline="-25000" dirty="0">
                <a:solidFill>
                  <a:srgbClr val="0070C0"/>
                </a:solidFill>
              </a:rPr>
              <a:t>R</a:t>
            </a:r>
            <a:r>
              <a:rPr lang="sk-SK" sz="2400" dirty="0">
                <a:solidFill>
                  <a:srgbClr val="0070C0"/>
                </a:solidFill>
              </a:rPr>
              <a:t> – zosilnenie regulátora</a:t>
            </a:r>
          </a:p>
          <a:p>
            <a:r>
              <a:rPr lang="sk-SK" sz="2400" dirty="0">
                <a:solidFill>
                  <a:srgbClr val="0070C0"/>
                </a:solidFill>
              </a:rPr>
              <a:t>K</a:t>
            </a:r>
            <a:r>
              <a:rPr lang="sk-SK" sz="2400" baseline="-25000" dirty="0">
                <a:solidFill>
                  <a:srgbClr val="0070C0"/>
                </a:solidFill>
              </a:rPr>
              <a:t>S</a:t>
            </a:r>
            <a:r>
              <a:rPr lang="sk-SK" sz="2400" dirty="0">
                <a:solidFill>
                  <a:srgbClr val="0070C0"/>
                </a:solidFill>
              </a:rPr>
              <a:t> – zosilnenie riadenej sústavy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10965" y="4917906"/>
            <a:ext cx="3387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Trvalá regulačná odchýlka</a:t>
            </a:r>
            <a:endParaRPr lang="sk-SK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83914"/>
              </p:ext>
            </p:extLst>
          </p:nvPr>
        </p:nvGraphicFramePr>
        <p:xfrm>
          <a:off x="3862388" y="5013325"/>
          <a:ext cx="2005756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" name="Rovnica" r:id="rId5" imgW="2108160" imgH="571320" progId="Equation.3">
                  <p:embed/>
                </p:oleObj>
              </mc:Choice>
              <mc:Fallback>
                <p:oleObj name="Rovnica" r:id="rId5" imgW="21081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5013325"/>
                        <a:ext cx="2005756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8252"/>
              </p:ext>
            </p:extLst>
          </p:nvPr>
        </p:nvGraphicFramePr>
        <p:xfrm>
          <a:off x="523030" y="5733256"/>
          <a:ext cx="2636496" cy="56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" name="Rovnica" r:id="rId7" imgW="2197080" imgH="469800" progId="Equation.3">
                  <p:embed/>
                </p:oleObj>
              </mc:Choice>
              <mc:Fallback>
                <p:oleObj name="Rovnica" r:id="rId7" imgW="2197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30" y="5733256"/>
                        <a:ext cx="2636496" cy="563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54920"/>
              </p:ext>
            </p:extLst>
          </p:nvPr>
        </p:nvGraphicFramePr>
        <p:xfrm>
          <a:off x="3486795" y="5805263"/>
          <a:ext cx="1249344" cy="35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Rovnica" r:id="rId9" imgW="1041120" imgH="291960" progId="Equation.3">
                  <p:embed/>
                </p:oleObj>
              </mc:Choice>
              <mc:Fallback>
                <p:oleObj name="Rovnica" r:id="rId9" imgW="1041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795" y="5805263"/>
                        <a:ext cx="1249344" cy="350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4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/>
      <p:bldP spid="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07504" y="620688"/>
            <a:ext cx="2994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dirty="0"/>
              <a:t>Podmienka kvality riadenia v ustálených stavoch</a:t>
            </a: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29422"/>
              </p:ext>
            </p:extLst>
          </p:nvPr>
        </p:nvGraphicFramePr>
        <p:xfrm>
          <a:off x="3480726" y="764704"/>
          <a:ext cx="1402317" cy="3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Equation" r:id="rId3" imgW="1650960" imgH="406080" progId="Equation.3">
                  <p:embed/>
                </p:oleObj>
              </mc:Choice>
              <mc:Fallback>
                <p:oleObj name="Equation" r:id="rId3" imgW="1650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726" y="764704"/>
                        <a:ext cx="1402317" cy="343388"/>
                      </a:xfrm>
                      <a:prstGeom prst="rect">
                        <a:avLst/>
                      </a:prstGeom>
                      <a:noFill/>
                      <a:ln w="28575" cmpd="sng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419671"/>
              </p:ext>
            </p:extLst>
          </p:nvPr>
        </p:nvGraphicFramePr>
        <p:xfrm>
          <a:off x="179512" y="1916832"/>
          <a:ext cx="300960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Rovnica" r:id="rId5" imgW="3009600" imgH="787320" progId="Equation.3">
                  <p:embed/>
                </p:oleObj>
              </mc:Choice>
              <mc:Fallback>
                <p:oleObj name="Rovnica" r:id="rId5" imgW="3009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16832"/>
                        <a:ext cx="3009600" cy="78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19915"/>
              </p:ext>
            </p:extLst>
          </p:nvPr>
        </p:nvGraphicFramePr>
        <p:xfrm>
          <a:off x="4427984" y="1833593"/>
          <a:ext cx="1892160" cy="7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Rovnica" r:id="rId7" imgW="1892160" imgH="774360" progId="Equation.3">
                  <p:embed/>
                </p:oleObj>
              </mc:Choice>
              <mc:Fallback>
                <p:oleObj name="Rovnica" r:id="rId7" imgW="18921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833593"/>
                        <a:ext cx="1892160" cy="77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356528"/>
              </p:ext>
            </p:extLst>
          </p:nvPr>
        </p:nvGraphicFramePr>
        <p:xfrm>
          <a:off x="3347863" y="3068960"/>
          <a:ext cx="535076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Rovnica" r:id="rId9" imgW="3873240" imgH="990360" progId="Equation.3">
                  <p:embed/>
                </p:oleObj>
              </mc:Choice>
              <mc:Fallback>
                <p:oleObj name="Rovnica" r:id="rId9" imgW="38732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3" y="3068960"/>
                        <a:ext cx="5350762" cy="1368152"/>
                      </a:xfrm>
                      <a:prstGeom prst="rect">
                        <a:avLst/>
                      </a:prstGeom>
                      <a:noFill/>
                      <a:ln w="28575" cmpd="sng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27852"/>
              </p:ext>
            </p:extLst>
          </p:nvPr>
        </p:nvGraphicFramePr>
        <p:xfrm>
          <a:off x="417529" y="3212976"/>
          <a:ext cx="2374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Rovnica" r:id="rId11" imgW="2374560" imgH="787320" progId="Equation.3">
                  <p:embed/>
                </p:oleObj>
              </mc:Choice>
              <mc:Fallback>
                <p:oleObj name="Rovnica" r:id="rId11" imgW="23745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29" y="3212976"/>
                        <a:ext cx="2374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210579" y="5246386"/>
            <a:ext cx="2234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chemeClr val="accent2"/>
                </a:solidFill>
              </a:rPr>
              <a:t>Riadiaca veličina</a:t>
            </a:r>
          </a:p>
        </p:txBody>
      </p:sp>
      <p:graphicFrame>
        <p:nvGraphicFramePr>
          <p:cNvPr id="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45386"/>
              </p:ext>
            </p:extLst>
          </p:nvPr>
        </p:nvGraphicFramePr>
        <p:xfrm>
          <a:off x="2699792" y="5229468"/>
          <a:ext cx="1460160" cy="5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Rovnica" r:id="rId13" imgW="1460160" imgH="533160" progId="Equation.3">
                  <p:embed/>
                </p:oleObj>
              </mc:Choice>
              <mc:Fallback>
                <p:oleObj name="Rovnica" r:id="rId13" imgW="1460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229468"/>
                        <a:ext cx="1460160" cy="533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28"/>
          <p:cNvGrpSpPr>
            <a:grpSpLocks/>
          </p:cNvGrpSpPr>
          <p:nvPr/>
        </p:nvGrpSpPr>
        <p:grpSpPr bwMode="auto">
          <a:xfrm>
            <a:off x="4788024" y="4929056"/>
            <a:ext cx="3556000" cy="461611"/>
            <a:chOff x="2160" y="2023"/>
            <a:chExt cx="1680" cy="387"/>
          </a:xfrm>
        </p:grpSpPr>
        <p:sp>
          <p:nvSpPr>
            <p:cNvPr id="11" name="Text Box 1029"/>
            <p:cNvSpPr txBox="1">
              <a:spLocks noChangeArrowheads="1"/>
            </p:cNvSpPr>
            <p:nvPr/>
          </p:nvSpPr>
          <p:spPr bwMode="auto">
            <a:xfrm>
              <a:off x="2160" y="2023"/>
              <a:ext cx="1010" cy="38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 sz="2400" dirty="0"/>
                <a:t>q = 0:  w(t) = w</a:t>
              </a:r>
              <a:r>
                <a:rPr lang="sk-SK" sz="2400" baseline="-25000" dirty="0"/>
                <a:t>0</a:t>
              </a:r>
              <a:endParaRPr lang="sk-SK" sz="2400" dirty="0"/>
            </a:p>
          </p:txBody>
        </p:sp>
        <p:sp>
          <p:nvSpPr>
            <p:cNvPr id="12" name="Line 1030"/>
            <p:cNvSpPr>
              <a:spLocks noChangeShapeType="1"/>
            </p:cNvSpPr>
            <p:nvPr/>
          </p:nvSpPr>
          <p:spPr bwMode="auto">
            <a:xfrm>
              <a:off x="3360" y="2256"/>
              <a:ext cx="192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 sz="2400"/>
            </a:p>
          </p:txBody>
        </p:sp>
        <p:sp>
          <p:nvSpPr>
            <p:cNvPr id="13" name="Line 1031"/>
            <p:cNvSpPr>
              <a:spLocks noChangeShapeType="1"/>
            </p:cNvSpPr>
            <p:nvPr/>
          </p:nvSpPr>
          <p:spPr bwMode="auto">
            <a:xfrm flipV="1">
              <a:off x="3552" y="2160"/>
              <a:ext cx="0" cy="9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 sz="2400"/>
            </a:p>
          </p:txBody>
        </p:sp>
        <p:sp>
          <p:nvSpPr>
            <p:cNvPr id="14" name="Line 1032"/>
            <p:cNvSpPr>
              <a:spLocks noChangeShapeType="1"/>
            </p:cNvSpPr>
            <p:nvPr/>
          </p:nvSpPr>
          <p:spPr bwMode="auto">
            <a:xfrm>
              <a:off x="3552" y="2160"/>
              <a:ext cx="288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 sz="2400"/>
            </a:p>
          </p:txBody>
        </p:sp>
      </p:grpSp>
      <p:grpSp>
        <p:nvGrpSpPr>
          <p:cNvPr id="15" name="Group 1037"/>
          <p:cNvGrpSpPr>
            <a:grpSpLocks/>
          </p:cNvGrpSpPr>
          <p:nvPr/>
        </p:nvGrpSpPr>
        <p:grpSpPr bwMode="auto">
          <a:xfrm>
            <a:off x="4855716" y="5650811"/>
            <a:ext cx="3149600" cy="461542"/>
            <a:chOff x="2016" y="1899"/>
            <a:chExt cx="1488" cy="388"/>
          </a:xfrm>
        </p:grpSpPr>
        <p:sp>
          <p:nvSpPr>
            <p:cNvPr id="16" name="Text Box 1038"/>
            <p:cNvSpPr txBox="1">
              <a:spLocks noChangeArrowheads="1"/>
            </p:cNvSpPr>
            <p:nvPr/>
          </p:nvSpPr>
          <p:spPr bwMode="auto">
            <a:xfrm>
              <a:off x="2016" y="1899"/>
              <a:ext cx="1058" cy="3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 sz="2400" dirty="0">
                  <a:solidFill>
                    <a:srgbClr val="000000"/>
                  </a:solidFill>
                </a:rPr>
                <a:t>q = 1 : w(t) = w</a:t>
              </a:r>
              <a:r>
                <a:rPr lang="sk-SK" sz="2400" baseline="-25000" dirty="0">
                  <a:solidFill>
                    <a:srgbClr val="000000"/>
                  </a:solidFill>
                </a:rPr>
                <a:t>1</a:t>
              </a:r>
              <a:r>
                <a:rPr lang="sk-SK" sz="2400" dirty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 flipV="1">
              <a:off x="3120" y="1921"/>
              <a:ext cx="384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 sz="2400"/>
            </a:p>
          </p:txBody>
        </p:sp>
      </p:grpSp>
    </p:spTree>
    <p:extLst>
      <p:ext uri="{BB962C8B-B14F-4D97-AF65-F5344CB8AC3E}">
        <p14:creationId xmlns:p14="http://schemas.microsoft.com/office/powerpoint/2010/main" val="74250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228624" y="548680"/>
            <a:ext cx="549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Laplaceova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transformácia riadiacej veličiny</a:t>
            </a:r>
          </a:p>
        </p:txBody>
      </p:sp>
      <p:graphicFrame>
        <p:nvGraphicFramePr>
          <p:cNvPr id="18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06492"/>
              </p:ext>
            </p:extLst>
          </p:nvPr>
        </p:nvGraphicFramePr>
        <p:xfrm>
          <a:off x="6156176" y="548680"/>
          <a:ext cx="147312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1" name="Rovnica" r:id="rId3" imgW="1473120" imgH="609480" progId="Equation.3">
                  <p:embed/>
                </p:oleObj>
              </mc:Choice>
              <mc:Fallback>
                <p:oleObj name="Rovnica" r:id="rId3" imgW="1473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48680"/>
                        <a:ext cx="1473120" cy="60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79140"/>
              </p:ext>
            </p:extLst>
          </p:nvPr>
        </p:nvGraphicFramePr>
        <p:xfrm>
          <a:off x="467544" y="2572979"/>
          <a:ext cx="154908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2" name="Rovnica" r:id="rId5" imgW="1549080" imgH="469800" progId="Equation.3">
                  <p:embed/>
                </p:oleObj>
              </mc:Choice>
              <mc:Fallback>
                <p:oleObj name="Rovnica" r:id="rId5" imgW="1549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72979"/>
                        <a:ext cx="1549080" cy="46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7907"/>
              </p:ext>
            </p:extLst>
          </p:nvPr>
        </p:nvGraphicFramePr>
        <p:xfrm>
          <a:off x="2034047" y="2492896"/>
          <a:ext cx="2373669" cy="49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3" name="Rovnica" r:id="rId7" imgW="4419360" imgH="914400" progId="Equation.3">
                  <p:embed/>
                </p:oleObj>
              </mc:Choice>
              <mc:Fallback>
                <p:oleObj name="Rovnica" r:id="rId7" imgW="4419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047" y="2492896"/>
                        <a:ext cx="2373669" cy="491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04194"/>
              </p:ext>
            </p:extLst>
          </p:nvPr>
        </p:nvGraphicFramePr>
        <p:xfrm>
          <a:off x="5051727" y="2305509"/>
          <a:ext cx="2773035" cy="90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4" name="Rovnica" r:id="rId9" imgW="3517560" imgH="1143000" progId="Equation.3">
                  <p:embed/>
                </p:oleObj>
              </mc:Choice>
              <mc:Fallback>
                <p:oleObj name="Rovnica" r:id="rId9" imgW="351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727" y="2305509"/>
                        <a:ext cx="2773035" cy="90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078848"/>
              </p:ext>
            </p:extLst>
          </p:nvPr>
        </p:nvGraphicFramePr>
        <p:xfrm>
          <a:off x="6084168" y="3352800"/>
          <a:ext cx="1088504" cy="74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5" name="Equation" r:id="rId11" imgW="1904760" imgH="1295280" progId="Equation.3">
                  <p:embed/>
                </p:oleObj>
              </mc:Choice>
              <mc:Fallback>
                <p:oleObj name="Equation" r:id="rId11" imgW="190476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352800"/>
                        <a:ext cx="1088504" cy="74018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3697101" y="2492896"/>
            <a:ext cx="773083" cy="711696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" name="Text Box 1051"/>
          <p:cNvSpPr txBox="1">
            <a:spLocks noChangeArrowheads="1"/>
          </p:cNvSpPr>
          <p:nvPr/>
        </p:nvSpPr>
        <p:spPr bwMode="auto">
          <a:xfrm>
            <a:off x="4741386" y="350100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dirty="0">
                <a:solidFill>
                  <a:schemeClr val="accent2"/>
                </a:solidFill>
              </a:rPr>
              <a:t>W(s)</a:t>
            </a:r>
          </a:p>
        </p:txBody>
      </p:sp>
      <p:cxnSp>
        <p:nvCxnSpPr>
          <p:cNvPr id="27" name="Rovná spojovacia šípka 26"/>
          <p:cNvCxnSpPr/>
          <p:nvPr/>
        </p:nvCxnSpPr>
        <p:spPr>
          <a:xfrm flipH="1" flipV="1">
            <a:off x="4468029" y="3204592"/>
            <a:ext cx="307036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14284"/>
              </p:ext>
            </p:extLst>
          </p:nvPr>
        </p:nvGraphicFramePr>
        <p:xfrm>
          <a:off x="1017776" y="1196752"/>
          <a:ext cx="2402096" cy="76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" name="Rovnica" r:id="rId13" imgW="2997000" imgH="952200" progId="Equation.3">
                  <p:embed/>
                </p:oleObj>
              </mc:Choice>
              <mc:Fallback>
                <p:oleObj name="Rovnica" r:id="rId13" imgW="2997000" imgH="9522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776" y="1196752"/>
                        <a:ext cx="2402096" cy="76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79334"/>
              </p:ext>
            </p:extLst>
          </p:nvPr>
        </p:nvGraphicFramePr>
        <p:xfrm>
          <a:off x="790575" y="4292600"/>
          <a:ext cx="27035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" name="Rovnica" r:id="rId15" imgW="3429000" imgH="1143000" progId="Equation.3">
                  <p:embed/>
                </p:oleObj>
              </mc:Choice>
              <mc:Fallback>
                <p:oleObj name="Rovnica" r:id="rId15" imgW="3429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292600"/>
                        <a:ext cx="27035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2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44690"/>
              </p:ext>
            </p:extLst>
          </p:nvPr>
        </p:nvGraphicFramePr>
        <p:xfrm>
          <a:off x="395536" y="404664"/>
          <a:ext cx="37560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Rovnica" r:id="rId3" imgW="4762440" imgH="1091880" progId="Equation.3">
                  <p:embed/>
                </p:oleObj>
              </mc:Choice>
              <mc:Fallback>
                <p:oleObj name="Rovnica" r:id="rId3" imgW="4762440" imgH="109188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4664"/>
                        <a:ext cx="37560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443320"/>
              </p:ext>
            </p:extLst>
          </p:nvPr>
        </p:nvGraphicFramePr>
        <p:xfrm>
          <a:off x="325686" y="1619102"/>
          <a:ext cx="39751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Rovnica" r:id="rId5" imgW="5041800" imgH="939600" progId="Equation.3">
                  <p:embed/>
                </p:oleObj>
              </mc:Choice>
              <mc:Fallback>
                <p:oleObj name="Rovnica" r:id="rId5" imgW="5041800" imgH="9396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86" y="1619102"/>
                        <a:ext cx="39751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700657"/>
              </p:ext>
            </p:extLst>
          </p:nvPr>
        </p:nvGraphicFramePr>
        <p:xfrm>
          <a:off x="5268913" y="1268413"/>
          <a:ext cx="21526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Rovnica" r:id="rId7" imgW="2730240" imgH="1752480" progId="Equation.3">
                  <p:embed/>
                </p:oleObj>
              </mc:Choice>
              <mc:Fallback>
                <p:oleObj name="Rovnica" r:id="rId7" imgW="2730240" imgH="175248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1268413"/>
                        <a:ext cx="215265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52639"/>
              </p:ext>
            </p:extLst>
          </p:nvPr>
        </p:nvGraphicFramePr>
        <p:xfrm>
          <a:off x="554038" y="3617913"/>
          <a:ext cx="34655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Rovnica" r:id="rId9" imgW="4394160" imgH="825480" progId="Equation.3">
                  <p:embed/>
                </p:oleObj>
              </mc:Choice>
              <mc:Fallback>
                <p:oleObj name="Rovnica" r:id="rId9" imgW="43941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617913"/>
                        <a:ext cx="34655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01862"/>
              </p:ext>
            </p:extLst>
          </p:nvPr>
        </p:nvGraphicFramePr>
        <p:xfrm>
          <a:off x="381000" y="4648200"/>
          <a:ext cx="4437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0" name="Rovnica" r:id="rId11" imgW="5626080" imgH="1498320" progId="Equation.3">
                  <p:embed/>
                </p:oleObj>
              </mc:Choice>
              <mc:Fallback>
                <p:oleObj name="Rovnica" r:id="rId11" imgW="562608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44370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Rovná spojovacia šípka 8"/>
          <p:cNvCxnSpPr/>
          <p:nvPr/>
        </p:nvCxnSpPr>
        <p:spPr>
          <a:xfrm flipV="1">
            <a:off x="4499992" y="170080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499992" y="1983540"/>
            <a:ext cx="648072" cy="36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4572000" y="263691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</a:rPr>
              <a:t>Astatismus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 je nenulový a vstupný signál vyšší ako skok 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4644008" y="9087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</a:rPr>
              <a:t>Astatismus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 je nulový a vstupný signál jednotkový  skok 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220072" y="364502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</a:rPr>
              <a:t>Astatismus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 je vyšší ako  stupeň vstupného signálu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5220072" y="492795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</a:rPr>
              <a:t>Astatismus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 je nižší ako  stupeň vstupného signálu</a:t>
            </a:r>
          </a:p>
        </p:txBody>
      </p:sp>
    </p:spTree>
    <p:extLst>
      <p:ext uri="{BB962C8B-B14F-4D97-AF65-F5344CB8AC3E}">
        <p14:creationId xmlns:p14="http://schemas.microsoft.com/office/powerpoint/2010/main" val="28877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71964" y="131427"/>
            <a:ext cx="5022177" cy="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>
                <a:solidFill>
                  <a:schemeClr val="accent2"/>
                </a:solidFill>
              </a:rPr>
              <a:t>Kvalita riadenia v prechodných stavoch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83568" y="692696"/>
            <a:ext cx="3756992" cy="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376092"/>
                </a:solidFill>
              </a:rPr>
              <a:t>Ukazovatele kvality riadenia:</a:t>
            </a:r>
          </a:p>
        </p:txBody>
      </p:sp>
      <p:graphicFrame>
        <p:nvGraphicFramePr>
          <p:cNvPr id="2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575149"/>
              </p:ext>
            </p:extLst>
          </p:nvPr>
        </p:nvGraphicFramePr>
        <p:xfrm>
          <a:off x="251520" y="1176201"/>
          <a:ext cx="7704856" cy="448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Picture" r:id="rId3" imgW="7470000" imgH="4001040" progId="Word.Picture.8">
                  <p:embed/>
                </p:oleObj>
              </mc:Choice>
              <mc:Fallback>
                <p:oleObj name="Picture" r:id="rId3" imgW="7470000" imgH="4001040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76201"/>
                        <a:ext cx="7704856" cy="4482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1941" y="5924757"/>
            <a:ext cx="2693623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dirty="0">
                <a:solidFill>
                  <a:schemeClr val="accent2"/>
                </a:solidFill>
              </a:rPr>
              <a:t>Maximálne preregulovanie</a:t>
            </a:r>
          </a:p>
          <a:p>
            <a:r>
              <a:rPr lang="sk-SK" dirty="0"/>
              <a:t> (Maximum </a:t>
            </a:r>
            <a:r>
              <a:rPr lang="sk-SK" dirty="0" err="1"/>
              <a:t>Overshoot</a:t>
            </a:r>
            <a:r>
              <a:rPr lang="sk-SK" dirty="0"/>
              <a:t>)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228184" y="6021288"/>
            <a:ext cx="29158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C0504D"/>
                </a:solidFill>
              </a:rPr>
              <a:t>Čas regulácie </a:t>
            </a:r>
            <a:r>
              <a:rPr lang="sk-SK" dirty="0"/>
              <a:t>(</a:t>
            </a:r>
            <a:r>
              <a:rPr lang="sk-SK" dirty="0" err="1"/>
              <a:t>Settling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)  </a:t>
            </a:r>
          </a:p>
          <a:p>
            <a:r>
              <a:rPr lang="sk-SK" dirty="0"/>
              <a:t> </a:t>
            </a:r>
            <a:r>
              <a:rPr lang="sk-SK" dirty="0" err="1"/>
              <a:t>t</a:t>
            </a:r>
            <a:r>
              <a:rPr lang="sk-SK" baseline="-25000" dirty="0" err="1"/>
              <a:t>reg</a:t>
            </a:r>
            <a:r>
              <a:rPr lang="sk-SK" dirty="0"/>
              <a:t>  [s]</a:t>
            </a: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3673"/>
              </p:ext>
            </p:extLst>
          </p:nvPr>
        </p:nvGraphicFramePr>
        <p:xfrm>
          <a:off x="2915816" y="6032816"/>
          <a:ext cx="284380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Rovnica" r:id="rId5" imgW="4025880" imgH="622080" progId="Equation.3">
                  <p:embed/>
                </p:oleObj>
              </mc:Choice>
              <mc:Fallback>
                <p:oleObj name="Rovnica" r:id="rId5" imgW="40258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6032816"/>
                        <a:ext cx="2843808" cy="430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Rovná spojovacia šípka 32"/>
          <p:cNvCxnSpPr/>
          <p:nvPr/>
        </p:nvCxnSpPr>
        <p:spPr>
          <a:xfrm flipV="1">
            <a:off x="2198880" y="1722194"/>
            <a:ext cx="26328" cy="3434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lokTextu 33"/>
          <p:cNvSpPr txBox="1"/>
          <p:nvPr/>
        </p:nvSpPr>
        <p:spPr>
          <a:xfrm>
            <a:off x="1835696" y="2924944"/>
            <a:ext cx="72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y</a:t>
            </a:r>
            <a:r>
              <a:rPr lang="sk-SK" sz="1600" dirty="0" err="1"/>
              <a:t>max</a:t>
            </a:r>
            <a:endParaRPr lang="sk-SK" sz="1600" dirty="0"/>
          </a:p>
        </p:txBody>
      </p:sp>
      <p:cxnSp>
        <p:nvCxnSpPr>
          <p:cNvPr id="36" name="Rovná spojovacia šípka 35"/>
          <p:cNvCxnSpPr/>
          <p:nvPr/>
        </p:nvCxnSpPr>
        <p:spPr>
          <a:xfrm flipV="1">
            <a:off x="4440560" y="2708920"/>
            <a:ext cx="0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46529"/>
              </p:ext>
            </p:extLst>
          </p:nvPr>
        </p:nvGraphicFramePr>
        <p:xfrm>
          <a:off x="3502025" y="3074988"/>
          <a:ext cx="481013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Rovnica" r:id="rId7" imgW="583920" imgH="291960" progId="Equation.3">
                  <p:embed/>
                </p:oleObj>
              </mc:Choice>
              <mc:Fallback>
                <p:oleObj name="Rovnica" r:id="rId7" imgW="5839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3074988"/>
                        <a:ext cx="481013" cy="201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Rovná spojovacia šípka 41"/>
          <p:cNvCxnSpPr/>
          <p:nvPr/>
        </p:nvCxnSpPr>
        <p:spPr>
          <a:xfrm>
            <a:off x="1301924" y="2051827"/>
            <a:ext cx="2622004" cy="90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 flipV="1">
            <a:off x="3923928" y="2051827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dĺžnik 44"/>
          <p:cNvSpPr/>
          <p:nvPr/>
        </p:nvSpPr>
        <p:spPr>
          <a:xfrm>
            <a:off x="2682017" y="1704856"/>
            <a:ext cx="798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t</a:t>
            </a:r>
            <a:r>
              <a:rPr lang="sk-SK" baseline="-25000" dirty="0" err="1"/>
              <a:t>reg</a:t>
            </a:r>
            <a:r>
              <a:rPr lang="sk-SK" dirty="0"/>
              <a:t>  [s]</a:t>
            </a:r>
          </a:p>
        </p:txBody>
      </p:sp>
    </p:spTree>
    <p:extLst>
      <p:ext uri="{BB962C8B-B14F-4D97-AF65-F5344CB8AC3E}">
        <p14:creationId xmlns:p14="http://schemas.microsoft.com/office/powerpoint/2010/main" val="8665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9" grpId="0" animBg="1" autoUpdateAnimBg="0"/>
      <p:bldP spid="30" grpId="0" autoUpdateAnimBg="0"/>
      <p:bldP spid="3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en-US" sz="2400" b="1">
                <a:solidFill>
                  <a:schemeClr val="accent2"/>
                </a:solidFill>
              </a:rPr>
              <a:t>Riadený systém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pic>
        <p:nvPicPr>
          <p:cNvPr id="4" name="Picture 6" descr="nadr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363" y="1600200"/>
            <a:ext cx="20447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835150" y="1628775"/>
          <a:ext cx="9366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775"/>
                        <a:ext cx="93662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627313" y="1916113"/>
            <a:ext cx="1657350" cy="1444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2627313" y="1989138"/>
            <a:ext cx="1439862" cy="10080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724525" y="4076700"/>
            <a:ext cx="16557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Regul</a:t>
            </a:r>
            <a:r>
              <a:rPr lang="sk-SK" altLang="en-US" sz="1800"/>
              <a:t>átor</a:t>
            </a:r>
            <a:endParaRPr lang="en-US" altLang="en-US" sz="180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724525" y="1916113"/>
            <a:ext cx="16557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altLang="en-US" sz="1800"/>
              <a:t>Akčný člen</a:t>
            </a:r>
            <a:endParaRPr lang="en-US" altLang="en-US" sz="1800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3995738" y="4292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3995738" y="42926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4427538" y="21336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7380288" y="21336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7380288" y="42926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7956550" y="2133600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547813" y="1125538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1800" dirty="0"/>
              <a:t>Ručné riadenie</a:t>
            </a:r>
            <a:endParaRPr lang="en-US" altLang="en-US" sz="180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5580063" y="1052513"/>
            <a:ext cx="231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1800" dirty="0"/>
              <a:t>Automatické riadenie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3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6947" y="802934"/>
            <a:ext cx="376654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a) Lineárna regulačná plocha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945289"/>
              </p:ext>
            </p:extLst>
          </p:nvPr>
        </p:nvGraphicFramePr>
        <p:xfrm>
          <a:off x="347052" y="1363838"/>
          <a:ext cx="368280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Rovnica" r:id="rId3" imgW="3682800" imgH="927000" progId="Equation.3">
                  <p:embed/>
                </p:oleObj>
              </mc:Choice>
              <mc:Fallback>
                <p:oleObj name="Rovnica" r:id="rId3" imgW="3682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52" y="1363838"/>
                        <a:ext cx="368280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374097" y="536086"/>
            <a:ext cx="3281317" cy="2454275"/>
            <a:chOff x="3136" y="372"/>
            <a:chExt cx="2368" cy="178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136" y="372"/>
              <a:ext cx="2368" cy="1701"/>
              <a:chOff x="3136" y="372"/>
              <a:chExt cx="2368" cy="1701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005" y="714"/>
                <a:ext cx="208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>
                    <a:solidFill>
                      <a:schemeClr val="accent2"/>
                    </a:solidFill>
                  </a:rPr>
                  <a:t>y(t)</a:t>
                </a:r>
                <a:endParaRPr lang="sk-SK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3136" y="1851"/>
                <a:ext cx="23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3328" y="372"/>
                <a:ext cx="0" cy="17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3328" y="668"/>
                <a:ext cx="2112" cy="0"/>
              </a:xfrm>
              <a:prstGeom prst="line">
                <a:avLst/>
              </a:prstGeom>
              <a:noFill/>
              <a:ln w="28575" cap="rnd">
                <a:solidFill>
                  <a:srgbClr val="8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Arc 12"/>
              <p:cNvSpPr>
                <a:spLocks/>
              </p:cNvSpPr>
              <p:nvPr/>
            </p:nvSpPr>
            <p:spPr bwMode="auto">
              <a:xfrm flipH="1">
                <a:off x="3344" y="792"/>
                <a:ext cx="1800" cy="1033"/>
              </a:xfrm>
              <a:custGeom>
                <a:avLst/>
                <a:gdLst>
                  <a:gd name="T0" fmla="*/ 0 w 21600"/>
                  <a:gd name="T1" fmla="*/ 0 h 21600"/>
                  <a:gd name="T2" fmla="*/ 1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sk-SK"/>
              </a:p>
            </p:txBody>
          </p:sp>
        </p:grp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5236" y="445"/>
              <a:ext cx="218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/>
                <a:t>w</a:t>
              </a:r>
              <a:endParaRPr lang="sk-SK" b="1">
                <a:latin typeface="Times New Roman" pitchFamily="18" charset="0"/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5297" y="1918"/>
              <a:ext cx="163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b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36872" y="2435797"/>
            <a:ext cx="4163110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b) absolútna regulačná plocha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716074"/>
              </p:ext>
            </p:extLst>
          </p:nvPr>
        </p:nvGraphicFramePr>
        <p:xfrm>
          <a:off x="256947" y="3068960"/>
          <a:ext cx="392400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Rovnica" r:id="rId5" imgW="3924000" imgH="927000" progId="Equation.3">
                  <p:embed/>
                </p:oleObj>
              </mc:Choice>
              <mc:Fallback>
                <p:oleObj name="Rovnica" r:id="rId5" imgW="3924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47" y="3068960"/>
                        <a:ext cx="392400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4011273" y="3686764"/>
            <a:ext cx="4785264" cy="2490236"/>
            <a:chOff x="203" y="1620"/>
            <a:chExt cx="3432" cy="1855"/>
          </a:xfrm>
        </p:grpSpPr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203" y="1620"/>
              <a:ext cx="3432" cy="1855"/>
              <a:chOff x="203" y="1620"/>
              <a:chExt cx="3432" cy="1855"/>
            </a:xfrm>
          </p:grpSpPr>
          <p:graphicFrame>
            <p:nvGraphicFramePr>
              <p:cNvPr id="18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4656752"/>
                  </p:ext>
                </p:extLst>
              </p:nvPr>
            </p:nvGraphicFramePr>
            <p:xfrm>
              <a:off x="203" y="1620"/>
              <a:ext cx="3432" cy="16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56" name="Picture" r:id="rId7" imgW="3841200" imgH="2881080" progId="Word.Picture.8">
                      <p:embed/>
                    </p:oleObj>
                  </mc:Choice>
                  <mc:Fallback>
                    <p:oleObj name="Picture" r:id="rId7" imgW="3841200" imgH="2881080" progId="Word.Picture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" y="1620"/>
                            <a:ext cx="3432" cy="16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204" y="2146"/>
                <a:ext cx="18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sz="1400" b="1" dirty="0">
                    <a:latin typeface="Times New Roman" pitchFamily="18" charset="0"/>
                  </a:rPr>
                  <a:t>e(t)</a:t>
                </a: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3044" y="3198"/>
                <a:ext cx="168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b="1" dirty="0">
                    <a:latin typeface="Times New Roman" pitchFamily="18" charset="0"/>
                  </a:rPr>
                  <a:t>t</a:t>
                </a:r>
              </a:p>
            </p:txBody>
          </p:sp>
        </p:grp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40" y="2936"/>
              <a:ext cx="2632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sk-SK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0939" y="175074"/>
            <a:ext cx="387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Integrálne kritériá: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36872" y="4268362"/>
            <a:ext cx="4163109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c) Kvadratická regulačná plocha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474070"/>
              </p:ext>
            </p:extLst>
          </p:nvPr>
        </p:nvGraphicFramePr>
        <p:xfrm>
          <a:off x="150964" y="5090038"/>
          <a:ext cx="419076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Rovnica" r:id="rId9" imgW="4190760" imgH="927000" progId="Equation.3">
                  <p:embed/>
                </p:oleObj>
              </mc:Choice>
              <mc:Fallback>
                <p:oleObj name="Rovnica" r:id="rId9" imgW="41907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64" y="5090038"/>
                        <a:ext cx="419076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3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3" grpId="0" autoUpdateAnimBg="0"/>
      <p:bldP spid="2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6947" y="802934"/>
            <a:ext cx="601004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a) Časom </a:t>
            </a:r>
            <a:r>
              <a:rPr lang="sk-SK" sz="2400" dirty="0" err="1">
                <a:solidFill>
                  <a:srgbClr val="0070C0"/>
                </a:solidFill>
              </a:rPr>
              <a:t>váhovaná</a:t>
            </a:r>
            <a:r>
              <a:rPr lang="sk-SK" sz="2400" dirty="0">
                <a:solidFill>
                  <a:srgbClr val="0070C0"/>
                </a:solidFill>
              </a:rPr>
              <a:t> lineárna regulačná plocha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369006"/>
              </p:ext>
            </p:extLst>
          </p:nvPr>
        </p:nvGraphicFramePr>
        <p:xfrm>
          <a:off x="280939" y="1286343"/>
          <a:ext cx="368280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Rovnica" r:id="rId3" imgW="3682800" imgH="927000" progId="Equation.3">
                  <p:embed/>
                </p:oleObj>
              </mc:Choice>
              <mc:Fallback>
                <p:oleObj name="Rovnica" r:id="rId3" imgW="3682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9" y="1286343"/>
                        <a:ext cx="368280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36872" y="2435797"/>
            <a:ext cx="6451352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b) Časom </a:t>
            </a:r>
            <a:r>
              <a:rPr lang="sk-SK" sz="2400" dirty="0" err="1">
                <a:solidFill>
                  <a:srgbClr val="0070C0"/>
                </a:solidFill>
              </a:rPr>
              <a:t>váhovaná</a:t>
            </a:r>
            <a:r>
              <a:rPr lang="sk-SK" sz="2400" dirty="0">
                <a:solidFill>
                  <a:srgbClr val="0070C0"/>
                </a:solidFill>
              </a:rPr>
              <a:t> absolútna regulačná plocha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296409"/>
              </p:ext>
            </p:extLst>
          </p:nvPr>
        </p:nvGraphicFramePr>
        <p:xfrm>
          <a:off x="323528" y="3068960"/>
          <a:ext cx="4318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Rovnica" r:id="rId5" imgW="4317840" imgH="927000" progId="Equation.3">
                  <p:embed/>
                </p:oleObj>
              </mc:Choice>
              <mc:Fallback>
                <p:oleObj name="Rovnica" r:id="rId5" imgW="4317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60"/>
                        <a:ext cx="4318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0939" y="175074"/>
            <a:ext cx="387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Integrálne kritériá: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36872" y="4268362"/>
            <a:ext cx="6955408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c) Časom </a:t>
            </a:r>
            <a:r>
              <a:rPr lang="sk-SK" sz="2400" dirty="0" err="1">
                <a:solidFill>
                  <a:srgbClr val="0070C0"/>
                </a:solidFill>
              </a:rPr>
              <a:t>váhovaná</a:t>
            </a:r>
            <a:r>
              <a:rPr lang="sk-SK" sz="2400" dirty="0">
                <a:solidFill>
                  <a:srgbClr val="0070C0"/>
                </a:solidFill>
              </a:rPr>
              <a:t> kvadratická regulačná plocha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348798"/>
              </p:ext>
            </p:extLst>
          </p:nvPr>
        </p:nvGraphicFramePr>
        <p:xfrm>
          <a:off x="313676" y="5013176"/>
          <a:ext cx="4546601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Rovnica" r:id="rId7" imgW="4546440" imgH="927000" progId="Equation.3">
                  <p:embed/>
                </p:oleObj>
              </mc:Choice>
              <mc:Fallback>
                <p:oleObj name="Rovnica" r:id="rId7" imgW="45464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76" y="5013176"/>
                        <a:ext cx="4546601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4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3" grpId="0" autoUpdateAnimBg="0"/>
      <p:bldP spid="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brázok:Steam engine in action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142" y="1196975"/>
            <a:ext cx="8101013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04048" y="510812"/>
            <a:ext cx="75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SAR v uzavretej slučke – jednoduchý Wattov odstredivý regulátor</a:t>
            </a:r>
          </a:p>
        </p:txBody>
      </p:sp>
    </p:spTree>
    <p:extLst>
      <p:ext uri="{BB962C8B-B14F-4D97-AF65-F5344CB8AC3E}">
        <p14:creationId xmlns:p14="http://schemas.microsoft.com/office/powerpoint/2010/main" val="346342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4787" y="303723"/>
            <a:ext cx="2933077" cy="46098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solidFill>
                  <a:srgbClr val="FF0000"/>
                </a:solidFill>
              </a:rPr>
              <a:t>Princíp spätnej väzby</a:t>
            </a:r>
          </a:p>
        </p:txBody>
      </p:sp>
      <p:grpSp>
        <p:nvGrpSpPr>
          <p:cNvPr id="3" name="Group 1027"/>
          <p:cNvGrpSpPr>
            <a:grpSpLocks/>
          </p:cNvGrpSpPr>
          <p:nvPr/>
        </p:nvGrpSpPr>
        <p:grpSpPr bwMode="auto">
          <a:xfrm>
            <a:off x="1670050" y="2448336"/>
            <a:ext cx="6540500" cy="609600"/>
            <a:chOff x="3150" y="8725"/>
            <a:chExt cx="7725" cy="735"/>
          </a:xfrm>
        </p:grpSpPr>
        <p:sp>
          <p:nvSpPr>
            <p:cNvPr id="4" name="Text Box 1028"/>
            <p:cNvSpPr txBox="1">
              <a:spLocks noChangeArrowheads="1"/>
            </p:cNvSpPr>
            <p:nvPr/>
          </p:nvSpPr>
          <p:spPr bwMode="auto">
            <a:xfrm>
              <a:off x="7665" y="8755"/>
              <a:ext cx="1665" cy="6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cs-CZ" sz="2400"/>
                <a:t>Sústava</a:t>
              </a:r>
            </a:p>
          </p:txBody>
        </p:sp>
        <p:sp>
          <p:nvSpPr>
            <p:cNvPr id="5" name="Text Box 1029"/>
            <p:cNvSpPr txBox="1">
              <a:spLocks noChangeArrowheads="1"/>
            </p:cNvSpPr>
            <p:nvPr/>
          </p:nvSpPr>
          <p:spPr bwMode="auto">
            <a:xfrm>
              <a:off x="3930" y="8725"/>
              <a:ext cx="2055" cy="73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cs-CZ" sz="2400" dirty="0"/>
                <a:t>Regulátor</a:t>
              </a:r>
            </a:p>
          </p:txBody>
        </p:sp>
        <p:sp>
          <p:nvSpPr>
            <p:cNvPr id="6" name="Line 1030"/>
            <p:cNvSpPr>
              <a:spLocks noChangeShapeType="1"/>
            </p:cNvSpPr>
            <p:nvPr/>
          </p:nvSpPr>
          <p:spPr bwMode="auto">
            <a:xfrm>
              <a:off x="3150" y="9100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" name="Line 1031"/>
            <p:cNvSpPr>
              <a:spLocks noChangeShapeType="1"/>
            </p:cNvSpPr>
            <p:nvPr/>
          </p:nvSpPr>
          <p:spPr bwMode="auto">
            <a:xfrm>
              <a:off x="6060" y="9100"/>
              <a:ext cx="15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" name="Line 1032"/>
            <p:cNvSpPr>
              <a:spLocks noChangeShapeType="1"/>
            </p:cNvSpPr>
            <p:nvPr/>
          </p:nvSpPr>
          <p:spPr bwMode="auto">
            <a:xfrm>
              <a:off x="9375" y="9130"/>
              <a:ext cx="15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9" name="Group 1033"/>
          <p:cNvGrpSpPr>
            <a:grpSpLocks/>
          </p:cNvGrpSpPr>
          <p:nvPr/>
        </p:nvGrpSpPr>
        <p:grpSpPr bwMode="auto">
          <a:xfrm>
            <a:off x="742950" y="2613436"/>
            <a:ext cx="6781800" cy="838200"/>
            <a:chOff x="96" y="2736"/>
            <a:chExt cx="3216" cy="432"/>
          </a:xfrm>
        </p:grpSpPr>
        <p:sp>
          <p:nvSpPr>
            <p:cNvPr id="10" name="Oval 1034"/>
            <p:cNvSpPr>
              <a:spLocks noChangeArrowheads="1"/>
            </p:cNvSpPr>
            <p:nvPr/>
          </p:nvSpPr>
          <p:spPr bwMode="auto">
            <a:xfrm>
              <a:off x="384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3312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" name="Line 1036"/>
            <p:cNvSpPr>
              <a:spLocks noChangeShapeType="1"/>
            </p:cNvSpPr>
            <p:nvPr/>
          </p:nvSpPr>
          <p:spPr bwMode="auto">
            <a:xfrm flipH="1">
              <a:off x="480" y="316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" name="Line 1037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" name="Line 1038"/>
            <p:cNvSpPr>
              <a:spLocks noChangeShapeType="1"/>
            </p:cNvSpPr>
            <p:nvPr/>
          </p:nvSpPr>
          <p:spPr bwMode="auto">
            <a:xfrm>
              <a:off x="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" name="Group 1039"/>
          <p:cNvGrpSpPr>
            <a:grpSpLocks/>
          </p:cNvGrpSpPr>
          <p:nvPr/>
        </p:nvGrpSpPr>
        <p:grpSpPr bwMode="auto">
          <a:xfrm>
            <a:off x="755650" y="2829336"/>
            <a:ext cx="7315200" cy="514350"/>
            <a:chOff x="96" y="2544"/>
            <a:chExt cx="3456" cy="432"/>
          </a:xfrm>
        </p:grpSpPr>
        <p:sp>
          <p:nvSpPr>
            <p:cNvPr id="16" name="Text Box 1040"/>
            <p:cNvSpPr txBox="1">
              <a:spLocks noChangeArrowheads="1"/>
            </p:cNvSpPr>
            <p:nvPr/>
          </p:nvSpPr>
          <p:spPr bwMode="auto">
            <a:xfrm>
              <a:off x="3312" y="2544"/>
              <a:ext cx="2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/>
                <a:t>y</a:t>
              </a:r>
            </a:p>
          </p:txBody>
        </p:sp>
        <p:sp>
          <p:nvSpPr>
            <p:cNvPr id="17" name="Text Box 1041"/>
            <p:cNvSpPr txBox="1">
              <a:spLocks noChangeArrowheads="1"/>
            </p:cNvSpPr>
            <p:nvPr/>
          </p:nvSpPr>
          <p:spPr bwMode="auto">
            <a:xfrm>
              <a:off x="1920" y="2592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/>
                <a:t>u</a:t>
              </a:r>
            </a:p>
          </p:txBody>
        </p:sp>
        <p:sp>
          <p:nvSpPr>
            <p:cNvPr id="18" name="Text Box 1042"/>
            <p:cNvSpPr txBox="1">
              <a:spLocks noChangeArrowheads="1"/>
            </p:cNvSpPr>
            <p:nvPr/>
          </p:nvSpPr>
          <p:spPr bwMode="auto">
            <a:xfrm>
              <a:off x="96" y="2592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/>
                <a:t>w</a:t>
              </a:r>
            </a:p>
          </p:txBody>
        </p:sp>
        <p:sp>
          <p:nvSpPr>
            <p:cNvPr id="19" name="Text Box 1043"/>
            <p:cNvSpPr txBox="1">
              <a:spLocks noChangeArrowheads="1"/>
            </p:cNvSpPr>
            <p:nvPr/>
          </p:nvSpPr>
          <p:spPr bwMode="auto">
            <a:xfrm>
              <a:off x="576" y="2544"/>
              <a:ext cx="2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/>
                <a:t>e</a:t>
              </a:r>
            </a:p>
          </p:txBody>
        </p:sp>
      </p:grpSp>
      <p:grpSp>
        <p:nvGrpSpPr>
          <p:cNvPr id="20" name="Group 1045"/>
          <p:cNvGrpSpPr>
            <a:grpSpLocks/>
          </p:cNvGrpSpPr>
          <p:nvPr/>
        </p:nvGrpSpPr>
        <p:grpSpPr bwMode="auto">
          <a:xfrm>
            <a:off x="4552950" y="1895886"/>
            <a:ext cx="609600" cy="990600"/>
            <a:chOff x="2560" y="1800"/>
            <a:chExt cx="384" cy="360"/>
          </a:xfrm>
        </p:grpSpPr>
        <p:sp>
          <p:nvSpPr>
            <p:cNvPr id="21" name="Line 1046"/>
            <p:cNvSpPr>
              <a:spLocks noChangeShapeType="1"/>
            </p:cNvSpPr>
            <p:nvPr/>
          </p:nvSpPr>
          <p:spPr bwMode="auto">
            <a:xfrm>
              <a:off x="2688" y="1836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Oval 1047"/>
            <p:cNvSpPr>
              <a:spLocks noChangeArrowheads="1"/>
            </p:cNvSpPr>
            <p:nvPr/>
          </p:nvSpPr>
          <p:spPr bwMode="auto">
            <a:xfrm>
              <a:off x="2560" y="2052"/>
              <a:ext cx="192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Text Box 1048"/>
            <p:cNvSpPr txBox="1">
              <a:spLocks noChangeArrowheads="1"/>
            </p:cNvSpPr>
            <p:nvPr/>
          </p:nvSpPr>
          <p:spPr bwMode="auto">
            <a:xfrm>
              <a:off x="2688" y="1800"/>
              <a:ext cx="256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sz="2400"/>
                <a:t>d</a:t>
              </a:r>
            </a:p>
          </p:txBody>
        </p:sp>
      </p:grp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1631950" y="2956336"/>
            <a:ext cx="12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-</a:t>
            </a:r>
          </a:p>
        </p:txBody>
      </p:sp>
      <p:sp>
        <p:nvSpPr>
          <p:cNvPr id="25" name="Rectangle 1056"/>
          <p:cNvSpPr>
            <a:spLocks noChangeArrowheads="1"/>
          </p:cNvSpPr>
          <p:nvPr/>
        </p:nvSpPr>
        <p:spPr bwMode="auto">
          <a:xfrm>
            <a:off x="968375" y="2208624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+</a:t>
            </a:r>
          </a:p>
        </p:txBody>
      </p:sp>
      <p:graphicFrame>
        <p:nvGraphicFramePr>
          <p:cNvPr id="26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556361"/>
              </p:ext>
            </p:extLst>
          </p:nvPr>
        </p:nvGraphicFramePr>
        <p:xfrm>
          <a:off x="-628650" y="3645024"/>
          <a:ext cx="10668000" cy="532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Picture" r:id="rId4" imgW="6667500" imgH="4000500" progId="Word.Picture.8">
                  <p:embed/>
                </p:oleObj>
              </mc:Choice>
              <mc:Fallback>
                <p:oleObj name="Picture" r:id="rId4" imgW="6667500" imgH="4000500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28650" y="3645024"/>
                        <a:ext cx="10668000" cy="5327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8743" y="764919"/>
            <a:ext cx="7855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accent1">
                    <a:lumMod val="75000"/>
                  </a:schemeClr>
                </a:solidFill>
              </a:rPr>
              <a:t>Poskytuje informáciu o výstupe, t.j o priebehu regulácie, resp. o zmene výstupu (vplyvom poruchových veličín - napr. pri poruche, zmene zaťaženia a pod.)</a:t>
            </a:r>
          </a:p>
        </p:txBody>
      </p:sp>
    </p:spTree>
    <p:extLst>
      <p:ext uri="{BB962C8B-B14F-4D97-AF65-F5344CB8AC3E}">
        <p14:creationId xmlns:p14="http://schemas.microsoft.com/office/powerpoint/2010/main" val="17600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771775" y="1484313"/>
            <a:ext cx="13684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Regul</a:t>
            </a:r>
            <a:r>
              <a:rPr lang="sk-SK" altLang="en-US"/>
              <a:t>átor</a:t>
            </a:r>
            <a:endParaRPr lang="en-US" alt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7019925" y="184308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140200" y="18430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979613" y="2563813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148263" y="1484313"/>
            <a:ext cx="1512887" cy="7191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/>
              <a:t>Riadený</a:t>
            </a:r>
          </a:p>
          <a:p>
            <a:pPr algn="ctr" eaLnBrk="1" hangingPunct="1"/>
            <a:r>
              <a:rPr lang="sk-SK" altLang="en-US"/>
              <a:t>systém </a:t>
            </a:r>
            <a:endParaRPr lang="en-US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835150" y="1700213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116013" y="18430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1979613" y="19875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124075" y="1843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659563" y="18446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356100" y="1412875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u(t)</a:t>
            </a:r>
            <a:endParaRPr lang="en-US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732588" y="141287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y(t)</a:t>
            </a:r>
            <a:endParaRPr lang="en-US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187450" y="141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w(t)</a:t>
            </a:r>
            <a:endParaRPr lang="en-US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124075" y="1412875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e(t)</a:t>
            </a:r>
            <a:endParaRPr lang="en-US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5867400" y="11239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929313" y="10525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d(t)</a:t>
            </a:r>
            <a:endParaRPr lang="en-US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79613" y="1916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-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1547813" y="1844675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95288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 sz="2400" b="1" dirty="0">
                <a:solidFill>
                  <a:schemeClr val="accent2"/>
                </a:solidFill>
              </a:rPr>
              <a:t>Uzavretý regulačný obvod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57200" y="2852738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en-US" sz="1800" dirty="0"/>
              <a:t>	w(t) – žiadaná hodnota 			u(t) – akčný zásah</a:t>
            </a:r>
          </a:p>
          <a:p>
            <a:pPr eaLnBrk="1" hangingPunct="1">
              <a:buFontTx/>
              <a:buNone/>
            </a:pPr>
            <a:r>
              <a:rPr lang="sk-SK" altLang="en-US" sz="1800" dirty="0"/>
              <a:t>	e(t) – regulačná odchýlka		y(t) – riad</a:t>
            </a:r>
            <a:r>
              <a:rPr lang="en-US" altLang="en-US" sz="1800" dirty="0" err="1"/>
              <a:t>en</a:t>
            </a:r>
            <a:r>
              <a:rPr lang="sk-SK" altLang="en-US" sz="1800" dirty="0"/>
              <a:t>á veličina</a:t>
            </a:r>
          </a:p>
          <a:p>
            <a:pPr eaLnBrk="1" hangingPunct="1">
              <a:buFontTx/>
              <a:buNone/>
            </a:pPr>
            <a:r>
              <a:rPr lang="sk-SK" altLang="en-US" sz="1800" dirty="0"/>
              <a:t>	d(t) – poruchová veličina</a:t>
            </a:r>
            <a:endParaRPr lang="en-US" altLang="en-US" sz="1800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85763" y="3838830"/>
            <a:ext cx="8229600" cy="57574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en-US" sz="2400" b="1" dirty="0">
                <a:solidFill>
                  <a:schemeClr val="accent2"/>
                </a:solidFill>
              </a:rPr>
              <a:t>Lineárny spojitý regulačný obvod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71775" y="5157788"/>
            <a:ext cx="1008063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/>
              <a:t>G</a:t>
            </a:r>
            <a:r>
              <a:rPr lang="sk-SK" altLang="en-US" baseline="-25000"/>
              <a:t>R</a:t>
            </a:r>
            <a:r>
              <a:rPr lang="sk-SK" altLang="en-US"/>
              <a:t>(s)</a:t>
            </a:r>
            <a:endParaRPr lang="en-US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7019925" y="55165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30775" y="55165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979613" y="6237288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435600" y="5157788"/>
            <a:ext cx="1225550" cy="7191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/>
              <a:t>G</a:t>
            </a:r>
            <a:r>
              <a:rPr lang="sk-SK" altLang="en-US" baseline="-25000"/>
              <a:t>s</a:t>
            </a:r>
            <a:r>
              <a:rPr lang="sk-SK" altLang="en-US"/>
              <a:t>(s) </a:t>
            </a:r>
            <a:endParaRPr lang="en-US" alt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835150" y="537368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116013" y="55165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1979613" y="56610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2124075" y="5516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6659563" y="55181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59338" y="515778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U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732588" y="51577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187450" y="51577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W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124075" y="51577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4787900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500563" y="465296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D(s)</a:t>
            </a:r>
            <a:endParaRPr lang="en-US" alt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979613" y="55895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-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4641850" y="537368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547813" y="5516563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356100" y="5516563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3779838" y="55165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500563" y="5084763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779838" y="5157788"/>
            <a:ext cx="725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U</a:t>
            </a:r>
            <a:r>
              <a:rPr lang="en-US" altLang="en-US" baseline="-25000"/>
              <a:t>R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9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/>
      <p:bldP spid="43" grpId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79237" y="3213100"/>
            <a:ext cx="21784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</a:rPr>
              <a:t>Prenosová funkcia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</a:rPr>
              <a:t>riadeného systému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526213" y="879475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647108"/>
              </p:ext>
            </p:extLst>
          </p:nvPr>
        </p:nvGraphicFramePr>
        <p:xfrm>
          <a:off x="2849563" y="3276600"/>
          <a:ext cx="12414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Rovnica" r:id="rId3" imgW="1587240" imgH="774360" progId="Equation.3">
                  <p:embed/>
                </p:oleObj>
              </mc:Choice>
              <mc:Fallback>
                <p:oleObj name="Rovnica" r:id="rId3" imgW="158724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276600"/>
                        <a:ext cx="12414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781301" y="3195777"/>
            <a:ext cx="2090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Prenosová funkcia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regulátora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627813" y="1336675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graphicFrame>
        <p:nvGraphicFramePr>
          <p:cNvPr id="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42739"/>
              </p:ext>
            </p:extLst>
          </p:nvPr>
        </p:nvGraphicFramePr>
        <p:xfrm>
          <a:off x="7124700" y="3276600"/>
          <a:ext cx="1219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Rovnica" r:id="rId5" imgW="1625400" imgH="774360" progId="Equation.3">
                  <p:embed/>
                </p:oleObj>
              </mc:Choice>
              <mc:Fallback>
                <p:oleObj name="Rovnica" r:id="rId5" imgW="162540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276600"/>
                        <a:ext cx="1219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79237" y="4927600"/>
            <a:ext cx="3373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Prenosová funkcia otvoreného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 regulačného obvodu</a:t>
            </a: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</a:rPr>
              <a:t>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44613" y="2308225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graphicFrame>
        <p:nvGraphicFramePr>
          <p:cNvPr id="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90765"/>
              </p:ext>
            </p:extLst>
          </p:nvPr>
        </p:nvGraphicFramePr>
        <p:xfrm>
          <a:off x="5191125" y="5124450"/>
          <a:ext cx="2447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Rovnica" r:id="rId7" imgW="3263760" imgH="774360" progId="Equation.3">
                  <p:embed/>
                </p:oleObj>
              </mc:Choice>
              <mc:Fallback>
                <p:oleObj name="Rovnica" r:id="rId7" imgW="32637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5124450"/>
                        <a:ext cx="24479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7363" y="4657725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838200" y="622300"/>
            <a:ext cx="5880100" cy="1701800"/>
            <a:chOff x="280" y="576"/>
            <a:chExt cx="3704" cy="1072"/>
          </a:xfrm>
        </p:grpSpPr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654" y="1064"/>
              <a:ext cx="190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3656" y="1119"/>
              <a:ext cx="0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 flipH="1">
              <a:off x="741" y="1640"/>
              <a:ext cx="29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V="1">
              <a:off x="741" y="1262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80" y="1151"/>
              <a:ext cx="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664" y="936"/>
              <a:ext cx="688" cy="3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r>
                <a:rPr kumimoji="0" lang="sk-SK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368" y="1128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2128" y="1072"/>
              <a:ext cx="152" cy="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2272" y="1144"/>
              <a:ext cx="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848" y="115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45"/>
            <p:cNvSpPr txBox="1">
              <a:spLocks noChangeArrowheads="1"/>
            </p:cNvSpPr>
            <p:nvPr/>
          </p:nvSpPr>
          <p:spPr bwMode="auto">
            <a:xfrm>
              <a:off x="1208" y="944"/>
              <a:ext cx="648" cy="3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sk-SK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1840" y="113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728" y="872"/>
              <a:ext cx="20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Y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2352" y="896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U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936" y="880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E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320" y="856"/>
              <a:ext cx="2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W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192" y="576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1960" y="600"/>
              <a:ext cx="20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D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BlokTextu 31"/>
          <p:cNvSpPr txBox="1"/>
          <p:nvPr/>
        </p:nvSpPr>
        <p:spPr>
          <a:xfrm>
            <a:off x="1063180" y="1484312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sk-SK" dirty="0"/>
          </a:p>
        </p:txBody>
      </p:sp>
      <p:sp>
        <p:nvSpPr>
          <p:cNvPr id="33" name="BlokTextu 32"/>
          <p:cNvSpPr txBox="1"/>
          <p:nvPr/>
        </p:nvSpPr>
        <p:spPr>
          <a:xfrm>
            <a:off x="1595438" y="1675075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sk-SK" dirty="0"/>
          </a:p>
        </p:txBody>
      </p:sp>
      <p:sp>
        <p:nvSpPr>
          <p:cNvPr id="34" name="BlokTextu 33"/>
          <p:cNvSpPr txBox="1"/>
          <p:nvPr/>
        </p:nvSpPr>
        <p:spPr>
          <a:xfrm>
            <a:off x="3539934" y="957818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sk-SK" dirty="0"/>
          </a:p>
        </p:txBody>
      </p:sp>
      <p:sp>
        <p:nvSpPr>
          <p:cNvPr id="35" name="BlokTextu 34"/>
          <p:cNvSpPr txBox="1"/>
          <p:nvPr/>
        </p:nvSpPr>
        <p:spPr>
          <a:xfrm>
            <a:off x="3421126" y="1440934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58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  <p:bldP spid="8" grpId="0" autoUpdateAnimBg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21687"/>
              </p:ext>
            </p:extLst>
          </p:nvPr>
        </p:nvGraphicFramePr>
        <p:xfrm>
          <a:off x="4289475" y="5733256"/>
          <a:ext cx="47164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Rovnica" r:id="rId3" imgW="6286320" imgH="787320" progId="Equation.3">
                  <p:embed/>
                </p:oleObj>
              </mc:Choice>
              <mc:Fallback>
                <p:oleObj name="Rovnica" r:id="rId3" imgW="62863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75" y="5733256"/>
                        <a:ext cx="4716462" cy="5905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accent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317712" y="530225"/>
            <a:ext cx="6564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k-SK" sz="2400" dirty="0">
                <a:solidFill>
                  <a:srgbClr val="C0504D"/>
                </a:solidFill>
              </a:rPr>
              <a:t>Prenosové funkcie riadenia a poruchy (G</a:t>
            </a:r>
            <a:r>
              <a:rPr lang="sk-SK" sz="2400" baseline="-25000" dirty="0">
                <a:solidFill>
                  <a:srgbClr val="C0504D"/>
                </a:solidFill>
              </a:rPr>
              <a:t>Y/W</a:t>
            </a:r>
            <a:r>
              <a:rPr lang="sk-SK" sz="2400" dirty="0">
                <a:solidFill>
                  <a:srgbClr val="C0504D"/>
                </a:solidFill>
              </a:rPr>
              <a:t> a G</a:t>
            </a:r>
            <a:r>
              <a:rPr lang="sk-SK" sz="2400" baseline="-25000" dirty="0">
                <a:solidFill>
                  <a:srgbClr val="C0504D"/>
                </a:solidFill>
              </a:rPr>
              <a:t>Y/D</a:t>
            </a:r>
            <a:r>
              <a:rPr lang="sk-SK" sz="2400" dirty="0">
                <a:solidFill>
                  <a:srgbClr val="C0504D"/>
                </a:solidFill>
              </a:rPr>
              <a:t>):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717171" y="3620869"/>
            <a:ext cx="355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Y(s) = G</a:t>
            </a:r>
            <a:r>
              <a:rPr lang="sk-SK" sz="2400" baseline="-25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(s)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[U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(s) + D(s)]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299913" y="3597057"/>
            <a:ext cx="4121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 G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(s){G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(s)[W(s) – Y(s)] + D(s)}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4886684" y="4156075"/>
            <a:ext cx="3242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376092"/>
                </a:solidFill>
              </a:rPr>
              <a:t>Y = G</a:t>
            </a:r>
            <a:r>
              <a:rPr lang="en-US" sz="2400" baseline="-25000" dirty="0">
                <a:solidFill>
                  <a:srgbClr val="376092"/>
                </a:solidFill>
              </a:rPr>
              <a:t>S</a:t>
            </a:r>
            <a:r>
              <a:rPr lang="en-US" sz="2400" dirty="0">
                <a:solidFill>
                  <a:srgbClr val="376092"/>
                </a:solidFill>
              </a:rPr>
              <a:t>G</a:t>
            </a:r>
            <a:r>
              <a:rPr lang="en-US" sz="2400" baseline="-25000" dirty="0">
                <a:solidFill>
                  <a:srgbClr val="376092"/>
                </a:solidFill>
              </a:rPr>
              <a:t>R</a:t>
            </a:r>
            <a:r>
              <a:rPr lang="en-US" sz="2400" dirty="0">
                <a:solidFill>
                  <a:srgbClr val="376092"/>
                </a:solidFill>
              </a:rPr>
              <a:t>W - G</a:t>
            </a:r>
            <a:r>
              <a:rPr lang="en-US" sz="2400" baseline="-25000" dirty="0">
                <a:solidFill>
                  <a:srgbClr val="376092"/>
                </a:solidFill>
              </a:rPr>
              <a:t>S</a:t>
            </a:r>
            <a:r>
              <a:rPr lang="en-US" sz="2400" dirty="0">
                <a:solidFill>
                  <a:srgbClr val="376092"/>
                </a:solidFill>
              </a:rPr>
              <a:t>G</a:t>
            </a:r>
            <a:r>
              <a:rPr lang="en-US" sz="2400" baseline="-25000" dirty="0">
                <a:solidFill>
                  <a:srgbClr val="376092"/>
                </a:solidFill>
              </a:rPr>
              <a:t>R</a:t>
            </a:r>
            <a:r>
              <a:rPr lang="en-US" sz="2400" dirty="0">
                <a:solidFill>
                  <a:srgbClr val="376092"/>
                </a:solidFill>
              </a:rPr>
              <a:t>Y + G</a:t>
            </a:r>
            <a:r>
              <a:rPr lang="en-US" sz="2400" baseline="-25000" dirty="0">
                <a:solidFill>
                  <a:srgbClr val="376092"/>
                </a:solidFill>
              </a:rPr>
              <a:t>S</a:t>
            </a:r>
            <a:r>
              <a:rPr lang="en-US" sz="2400" dirty="0">
                <a:solidFill>
                  <a:srgbClr val="376092"/>
                </a:solidFill>
              </a:rPr>
              <a:t>D 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5292080" y="1124430"/>
            <a:ext cx="3764722" cy="33855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G(s)=Y(s)/U(s)              Y(s)= G(s)U(s)</a:t>
            </a:r>
          </a:p>
        </p:txBody>
      </p:sp>
      <p:grpSp>
        <p:nvGrpSpPr>
          <p:cNvPr id="37" name="Group 19"/>
          <p:cNvGrpSpPr>
            <a:grpSpLocks/>
          </p:cNvGrpSpPr>
          <p:nvPr/>
        </p:nvGrpSpPr>
        <p:grpSpPr bwMode="auto">
          <a:xfrm>
            <a:off x="691771" y="1195169"/>
            <a:ext cx="5880100" cy="1701800"/>
            <a:chOff x="280" y="576"/>
            <a:chExt cx="3704" cy="1072"/>
          </a:xfrm>
        </p:grpSpPr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654" y="1064"/>
              <a:ext cx="190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656" y="1119"/>
              <a:ext cx="0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H="1">
              <a:off x="741" y="1640"/>
              <a:ext cx="2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741" y="1262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280" y="1151"/>
              <a:ext cx="3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664" y="936"/>
              <a:ext cx="688" cy="3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/>
                <a:t>G</a:t>
              </a:r>
              <a:r>
                <a:rPr lang="sk-SK" sz="2400" baseline="-25000"/>
                <a:t>S</a:t>
              </a:r>
              <a:r>
                <a:rPr lang="sk-SK" sz="2400"/>
                <a:t>(s)</a:t>
              </a: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368" y="1128"/>
              <a:ext cx="6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5" name="Oval 27"/>
            <p:cNvSpPr>
              <a:spLocks noChangeArrowheads="1"/>
            </p:cNvSpPr>
            <p:nvPr/>
          </p:nvSpPr>
          <p:spPr bwMode="auto">
            <a:xfrm>
              <a:off x="2128" y="1072"/>
              <a:ext cx="152" cy="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2272" y="1144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848" y="115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1208" y="944"/>
              <a:ext cx="648" cy="3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/>
                <a:t>G</a:t>
              </a:r>
              <a:r>
                <a:rPr lang="sk-SK" sz="2400" baseline="-25000"/>
                <a:t>R</a:t>
              </a:r>
              <a:r>
                <a:rPr lang="sk-SK" sz="2400"/>
                <a:t>(s)</a:t>
              </a: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1840" y="113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3728" y="872"/>
              <a:ext cx="20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y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352" y="896"/>
              <a:ext cx="18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u</a:t>
              </a:r>
            </a:p>
          </p:txBody>
        </p:sp>
        <p:sp>
          <p:nvSpPr>
            <p:cNvPr id="52" name="Text Box 34"/>
            <p:cNvSpPr txBox="1">
              <a:spLocks noChangeArrowheads="1"/>
            </p:cNvSpPr>
            <p:nvPr/>
          </p:nvSpPr>
          <p:spPr bwMode="auto">
            <a:xfrm>
              <a:off x="936" y="880"/>
              <a:ext cx="18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e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320" y="856"/>
              <a:ext cx="232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w</a:t>
              </a: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192" y="576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1960" y="600"/>
              <a:ext cx="20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d</a:t>
              </a:r>
            </a:p>
          </p:txBody>
        </p:sp>
      </p:grp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3219071" y="2198469"/>
            <a:ext cx="55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u</a:t>
            </a:r>
            <a:r>
              <a:rPr lang="sk-SK" sz="2000" baseline="-25000"/>
              <a:t>R</a:t>
            </a:r>
            <a:endParaRPr lang="sk-SK" sz="2000"/>
          </a:p>
        </p:txBody>
      </p:sp>
      <p:grpSp>
        <p:nvGrpSpPr>
          <p:cNvPr id="57" name="Group 42"/>
          <p:cNvGrpSpPr>
            <a:grpSpLocks/>
          </p:cNvGrpSpPr>
          <p:nvPr/>
        </p:nvGrpSpPr>
        <p:grpSpPr bwMode="auto">
          <a:xfrm>
            <a:off x="2241171" y="2147669"/>
            <a:ext cx="1828800" cy="1435100"/>
            <a:chOff x="1256" y="1176"/>
            <a:chExt cx="1152" cy="904"/>
          </a:xfrm>
        </p:grpSpPr>
        <p:sp>
          <p:nvSpPr>
            <p:cNvPr id="58" name="AutoShape 40"/>
            <p:cNvSpPr>
              <a:spLocks/>
            </p:cNvSpPr>
            <p:nvPr/>
          </p:nvSpPr>
          <p:spPr bwMode="auto">
            <a:xfrm rot="5400000">
              <a:off x="1680" y="1512"/>
              <a:ext cx="144" cy="992"/>
            </a:xfrm>
            <a:prstGeom prst="leftBrace">
              <a:avLst>
                <a:gd name="adj1" fmla="val 5740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sk-SK" sz="2000">
                <a:solidFill>
                  <a:srgbClr val="FF3300"/>
                </a:solidFill>
              </a:endParaRPr>
            </a:p>
          </p:txBody>
        </p:sp>
        <p:sp>
          <p:nvSpPr>
            <p:cNvPr id="59" name="Line 41"/>
            <p:cNvSpPr>
              <a:spLocks noChangeShapeType="1"/>
            </p:cNvSpPr>
            <p:nvPr/>
          </p:nvSpPr>
          <p:spPr bwMode="auto">
            <a:xfrm flipV="1">
              <a:off x="1784" y="1176"/>
              <a:ext cx="624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0" name="Group 45"/>
          <p:cNvGrpSpPr>
            <a:grpSpLocks/>
          </p:cNvGrpSpPr>
          <p:nvPr/>
        </p:nvGrpSpPr>
        <p:grpSpPr bwMode="auto">
          <a:xfrm>
            <a:off x="3574671" y="2490569"/>
            <a:ext cx="3848100" cy="1168400"/>
            <a:chOff x="2096" y="1392"/>
            <a:chExt cx="2424" cy="736"/>
          </a:xfrm>
        </p:grpSpPr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2096" y="1392"/>
              <a:ext cx="1736" cy="6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2" name="AutoShape 44"/>
            <p:cNvSpPr>
              <a:spLocks/>
            </p:cNvSpPr>
            <p:nvPr/>
          </p:nvSpPr>
          <p:spPr bwMode="auto">
            <a:xfrm rot="-5400000">
              <a:off x="3792" y="1400"/>
              <a:ext cx="112" cy="1344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3" name="Group 48"/>
          <p:cNvGrpSpPr>
            <a:grpSpLocks/>
          </p:cNvGrpSpPr>
          <p:nvPr/>
        </p:nvGrpSpPr>
        <p:grpSpPr bwMode="auto">
          <a:xfrm>
            <a:off x="5003800" y="4648200"/>
            <a:ext cx="2247900" cy="215900"/>
            <a:chOff x="232" y="3032"/>
            <a:chExt cx="1416" cy="136"/>
          </a:xfrm>
        </p:grpSpPr>
        <p:sp>
          <p:nvSpPr>
            <p:cNvPr id="64" name="Line 46"/>
            <p:cNvSpPr>
              <a:spLocks noChangeShapeType="1"/>
            </p:cNvSpPr>
            <p:nvPr/>
          </p:nvSpPr>
          <p:spPr bwMode="auto">
            <a:xfrm flipH="1">
              <a:off x="232" y="3152"/>
              <a:ext cx="1416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>
              <a:off x="1648" y="3032"/>
              <a:ext cx="0" cy="136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6" name="BlokTextu 65"/>
          <p:cNvSpPr txBox="1"/>
          <p:nvPr/>
        </p:nvSpPr>
        <p:spPr>
          <a:xfrm>
            <a:off x="1593471" y="2167199"/>
            <a:ext cx="2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sk-SK" dirty="0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289382" y="4644973"/>
            <a:ext cx="3471777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(1 + G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)Y = G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 + G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cxnSp>
        <p:nvCxnSpPr>
          <p:cNvPr id="4" name="Rovná spojovacia šípka 3"/>
          <p:cNvCxnSpPr/>
          <p:nvPr/>
        </p:nvCxnSpPr>
        <p:spPr>
          <a:xfrm>
            <a:off x="6697333" y="1304801"/>
            <a:ext cx="3701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37041"/>
              </p:ext>
            </p:extLst>
          </p:nvPr>
        </p:nvGraphicFramePr>
        <p:xfrm>
          <a:off x="223838" y="5445125"/>
          <a:ext cx="32877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Rovnica" r:id="rId5" imgW="4203360" imgH="914400" progId="Equation.3">
                  <p:embed/>
                </p:oleObj>
              </mc:Choice>
              <mc:Fallback>
                <p:oleObj name="Rovnica" r:id="rId5" imgW="4203360" imgH="914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445125"/>
                        <a:ext cx="32877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0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36" grpId="0" animBg="1" autoUpdateAnimBg="0"/>
      <p:bldP spid="56" grpId="0" autoUpdateAnimBg="0"/>
      <p:bldP spid="66" grpId="0"/>
      <p:bldP spid="6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166972" y="609047"/>
            <a:ext cx="5880100" cy="1701800"/>
            <a:chOff x="280" y="576"/>
            <a:chExt cx="3704" cy="1072"/>
          </a:xfrm>
        </p:grpSpPr>
        <p:sp>
          <p:nvSpPr>
            <p:cNvPr id="4" name="Oval 34"/>
            <p:cNvSpPr>
              <a:spLocks noChangeArrowheads="1"/>
            </p:cNvSpPr>
            <p:nvPr/>
          </p:nvSpPr>
          <p:spPr bwMode="auto">
            <a:xfrm>
              <a:off x="654" y="1064"/>
              <a:ext cx="190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Line 35"/>
            <p:cNvSpPr>
              <a:spLocks noChangeShapeType="1"/>
            </p:cNvSpPr>
            <p:nvPr/>
          </p:nvSpPr>
          <p:spPr bwMode="auto">
            <a:xfrm>
              <a:off x="3656" y="1119"/>
              <a:ext cx="0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 flipH="1">
              <a:off x="741" y="1640"/>
              <a:ext cx="29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 flipV="1">
              <a:off x="741" y="1262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280" y="1151"/>
              <a:ext cx="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2664" y="936"/>
              <a:ext cx="688" cy="3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368" y="1128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41"/>
            <p:cNvSpPr>
              <a:spLocks noChangeArrowheads="1"/>
            </p:cNvSpPr>
            <p:nvPr/>
          </p:nvSpPr>
          <p:spPr bwMode="auto">
            <a:xfrm>
              <a:off x="2128" y="1072"/>
              <a:ext cx="152" cy="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2272" y="1144"/>
              <a:ext cx="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848" y="115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45"/>
            <p:cNvSpPr txBox="1">
              <a:spLocks noChangeArrowheads="1"/>
            </p:cNvSpPr>
            <p:nvPr/>
          </p:nvSpPr>
          <p:spPr bwMode="auto">
            <a:xfrm>
              <a:off x="1208" y="944"/>
              <a:ext cx="648" cy="3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1840" y="113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728" y="872"/>
              <a:ext cx="20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Y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2352" y="896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U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936" y="880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E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320" y="856"/>
              <a:ext cx="2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W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2192" y="576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1960" y="600"/>
              <a:ext cx="20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BlokTextu 22"/>
          <p:cNvSpPr txBox="1"/>
          <p:nvPr/>
        </p:nvSpPr>
        <p:spPr>
          <a:xfrm>
            <a:off x="3062322" y="1568209"/>
            <a:ext cx="2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sk-SK" dirty="0"/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351151"/>
              </p:ext>
            </p:extLst>
          </p:nvPr>
        </p:nvGraphicFramePr>
        <p:xfrm>
          <a:off x="1270919" y="3356992"/>
          <a:ext cx="4665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Rovnica" r:id="rId3" imgW="6222960" imgH="787320" progId="Equation.3">
                  <p:embed/>
                </p:oleObj>
              </mc:Choice>
              <mc:Fallback>
                <p:oleObj name="Rovnica" r:id="rId3" imgW="6222960" imgH="787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919" y="3356992"/>
                        <a:ext cx="4665663" cy="5905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BlokTextu 24"/>
          <p:cNvSpPr txBox="1"/>
          <p:nvPr/>
        </p:nvSpPr>
        <p:spPr>
          <a:xfrm>
            <a:off x="395536" y="11663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Samostatn</a:t>
            </a:r>
            <a:r>
              <a:rPr lang="sk-SK" sz="2400" dirty="0">
                <a:solidFill>
                  <a:srgbClr val="FF0000"/>
                </a:solidFill>
              </a:rPr>
              <a:t>á práca 6.1  </a:t>
            </a:r>
            <a:r>
              <a:rPr lang="sk-SK" sz="2400" dirty="0" err="1">
                <a:solidFill>
                  <a:srgbClr val="FF0000"/>
                </a:solidFill>
              </a:rPr>
              <a:t>Odvodte</a:t>
            </a:r>
            <a:r>
              <a:rPr lang="sk-SK" sz="2400" dirty="0">
                <a:solidFill>
                  <a:srgbClr val="FF0000"/>
                </a:solidFill>
              </a:rPr>
              <a:t> prenosovú funkciu  regulačnej odchýlky: </a:t>
            </a:r>
            <a:r>
              <a:rPr lang="en-US" sz="2400" dirty="0">
                <a:solidFill>
                  <a:schemeClr val="accent2"/>
                </a:solidFill>
              </a:rPr>
              <a:t>E(s) = W(s) – Y(s) </a:t>
            </a:r>
            <a:endParaRPr lang="sk-SK" sz="2400" dirty="0">
              <a:solidFill>
                <a:srgbClr val="FF0000"/>
              </a:solidFill>
            </a:endParaRPr>
          </a:p>
        </p:txBody>
      </p:sp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46720"/>
              </p:ext>
            </p:extLst>
          </p:nvPr>
        </p:nvGraphicFramePr>
        <p:xfrm>
          <a:off x="611560" y="2032894"/>
          <a:ext cx="14081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Rovnica" r:id="rId5" imgW="1879560" imgH="761760" progId="Equation.3">
                  <p:embed/>
                </p:oleObj>
              </mc:Choice>
              <mc:Fallback>
                <p:oleObj name="Rovnica" r:id="rId5" imgW="18795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032894"/>
                        <a:ext cx="1408112" cy="571500"/>
                      </a:xfrm>
                      <a:prstGeom prst="rect">
                        <a:avLst/>
                      </a:prstGeom>
                      <a:noFill/>
                      <a:ln w="28575" cmpd="sng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6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1008</Words>
  <Application>Microsoft Office PowerPoint</Application>
  <PresentationFormat>Prezentácia na obrazovke (4:3)</PresentationFormat>
  <Paragraphs>203</Paragraphs>
  <Slides>31</Slides>
  <Notes>1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6</vt:i4>
      </vt:variant>
      <vt:variant>
        <vt:lpstr>Nadpisy snímok</vt:lpstr>
      </vt:variant>
      <vt:variant>
        <vt:i4>31</vt:i4>
      </vt:variant>
    </vt:vector>
  </HeadingPairs>
  <TitlesOfParts>
    <vt:vector size="38" baseType="lpstr">
      <vt:lpstr>Motív Office</vt:lpstr>
      <vt:lpstr>Clip</vt:lpstr>
      <vt:lpstr>Picture</vt:lpstr>
      <vt:lpstr>Rovnica</vt:lpstr>
      <vt:lpstr>Equation</vt:lpstr>
      <vt:lpstr>Microsoft Equation 3.0</vt:lpstr>
      <vt:lpstr>CorelDraw.Graphic.7</vt:lpstr>
      <vt:lpstr>Riadenie procesov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Ján Murgaš</dc:creator>
  <cp:lastModifiedBy>Ján Murgaš</cp:lastModifiedBy>
  <cp:revision>76</cp:revision>
  <dcterms:created xsi:type="dcterms:W3CDTF">2016-09-27T15:35:16Z</dcterms:created>
  <dcterms:modified xsi:type="dcterms:W3CDTF">2019-02-23T08:05:44Z</dcterms:modified>
</cp:coreProperties>
</file>