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94" r:id="rId3"/>
    <p:sldId id="295" r:id="rId4"/>
    <p:sldId id="258" r:id="rId5"/>
    <p:sldId id="270" r:id="rId6"/>
    <p:sldId id="314" r:id="rId7"/>
    <p:sldId id="315" r:id="rId8"/>
    <p:sldId id="316" r:id="rId9"/>
    <p:sldId id="317" r:id="rId10"/>
    <p:sldId id="318" r:id="rId11"/>
    <p:sldId id="299" r:id="rId12"/>
    <p:sldId id="319" r:id="rId13"/>
    <p:sldId id="305" r:id="rId14"/>
    <p:sldId id="313" r:id="rId15"/>
    <p:sldId id="322" r:id="rId16"/>
    <p:sldId id="323" r:id="rId17"/>
    <p:sldId id="284" r:id="rId18"/>
    <p:sldId id="302" r:id="rId19"/>
    <p:sldId id="300" r:id="rId20"/>
    <p:sldId id="273" r:id="rId21"/>
    <p:sldId id="308" r:id="rId22"/>
    <p:sldId id="274" r:id="rId23"/>
    <p:sldId id="292" r:id="rId24"/>
    <p:sldId id="293" r:id="rId25"/>
    <p:sldId id="309" r:id="rId26"/>
  </p:sldIdLst>
  <p:sldSz cx="9144000" cy="6858000" type="screen4x3"/>
  <p:notesSz cx="6735763" cy="9866313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FFCCFF"/>
    <a:srgbClr val="006600"/>
    <a:srgbClr val="CC3399"/>
    <a:srgbClr val="993366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581" autoAdjust="0"/>
  </p:normalViewPr>
  <p:slideViewPr>
    <p:cSldViewPr>
      <p:cViewPr varScale="1">
        <p:scale>
          <a:sx n="121" d="100"/>
          <a:sy n="121" d="100"/>
        </p:scale>
        <p:origin x="-114" y="-69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15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png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22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681EB-193C-45B4-8D74-1FB144DB12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C9B8-DAD5-40F9-880E-10BEA861DDB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DD021-B50B-46DB-8920-0062993E9F6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613C3-9C93-464C-8BBF-08D2DDC80DB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009C7-86B2-4BDB-B1BE-6A6665680B1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3CC69-3B84-4AAF-B465-54E9C88AE7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1AEF5-1986-434B-884D-5FEE67658F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5FE4B-B5B2-4CE8-AE72-B03FC98946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2B46-5D8D-4A14-B484-1BED651856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8332-AE78-49D8-8C38-56B1A0AAA9E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544E3-CD23-492A-B557-68CF589C751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Klepnutím lze upravit styl předlohy nadpisů.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Klepnutím lze upravit styly předlohy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Třetí úroveň</a:t>
            </a:r>
          </a:p>
          <a:p>
            <a:pPr lvl="3"/>
            <a:r>
              <a:rPr lang="sk-SK"/>
              <a:t>Čtvrtá úroveň</a:t>
            </a:r>
          </a:p>
          <a:p>
            <a:pPr lvl="4"/>
            <a:r>
              <a:rPr lang="sk-SK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87689368-2D15-44EE-B220-84284F1B464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12.png"/><Relationship Id="rId7" Type="http://schemas.openxmlformats.org/officeDocument/2006/relationships/image" Target="../media/image28.wmf"/><Relationship Id="rId12" Type="http://schemas.openxmlformats.org/officeDocument/2006/relationships/image" Target="../media/image33.emf"/><Relationship Id="rId1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9.wmf"/><Relationship Id="rId5" Type="http://schemas.openxmlformats.org/officeDocument/2006/relationships/image" Target="../media/image52.png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1.wmf"/><Relationship Id="rId5" Type="http://schemas.openxmlformats.org/officeDocument/2006/relationships/image" Target="../media/image64.png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58.wmf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4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11" Type="http://schemas.openxmlformats.org/officeDocument/2006/relationships/image" Target="../media/image93.wmf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90.wmf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2.png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979712" y="1412776"/>
            <a:ext cx="502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b="1" dirty="0">
                <a:solidFill>
                  <a:srgbClr val="FF0000"/>
                </a:solidFill>
              </a:rPr>
              <a:t>PID  regulátory</a:t>
            </a:r>
            <a:r>
              <a:rPr lang="en-US" b="1" dirty="0">
                <a:solidFill>
                  <a:srgbClr val="FF0000"/>
                </a:solidFill>
              </a:rPr>
              <a:t> – v</a:t>
            </a:r>
            <a:r>
              <a:rPr lang="sk-SK" b="1" dirty="0" err="1">
                <a:solidFill>
                  <a:srgbClr val="FF0000"/>
                </a:solidFill>
              </a:rPr>
              <a:t>ýber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b="1" dirty="0" err="1">
                <a:solidFill>
                  <a:srgbClr val="FF0000"/>
                </a:solidFill>
              </a:rPr>
              <a:t>štrultúry</a:t>
            </a:r>
            <a:endParaRPr lang="sk-SK" b="1" dirty="0">
              <a:solidFill>
                <a:srgbClr val="FF0000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spect="1" noChangeArrowheads="1"/>
          </p:cNvPicPr>
          <p:nvPr/>
        </p:nvPicPr>
        <p:blipFill rotWithShape="1">
          <a:blip r:embed="rId3" cstate="print"/>
          <a:srcRect t="18511"/>
          <a:stretch/>
        </p:blipFill>
        <p:spPr bwMode="auto">
          <a:xfrm>
            <a:off x="251521" y="473797"/>
            <a:ext cx="3240360" cy="122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24707"/>
              </p:ext>
            </p:extLst>
          </p:nvPr>
        </p:nvGraphicFramePr>
        <p:xfrm>
          <a:off x="4644008" y="54697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8" name="Rovnica" r:id="rId4" imgW="3466800" imgH="838080" progId="Equation.3">
                  <p:embed/>
                </p:oleObj>
              </mc:Choice>
              <mc:Fallback>
                <p:oleObj name="Rovnica" r:id="rId4" imgW="3466800" imgH="838080" progId="Equation.3">
                  <p:embed/>
                  <p:pic>
                    <p:nvPicPr>
                      <p:cNvPr id="0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4697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87158"/>
              </p:ext>
            </p:extLst>
          </p:nvPr>
        </p:nvGraphicFramePr>
        <p:xfrm>
          <a:off x="4283968" y="980728"/>
          <a:ext cx="420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9" name="Rovnica" r:id="rId6" imgW="4203360" imgH="368280" progId="Equation.3">
                  <p:embed/>
                </p:oleObj>
              </mc:Choice>
              <mc:Fallback>
                <p:oleObj name="Rovnica" r:id="rId6" imgW="4203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980728"/>
                        <a:ext cx="4203700" cy="368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4273"/>
              </p:ext>
            </p:extLst>
          </p:nvPr>
        </p:nvGraphicFramePr>
        <p:xfrm>
          <a:off x="4788024" y="1556792"/>
          <a:ext cx="325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0" name="Rovnica" r:id="rId8" imgW="3251160" imgH="825480" progId="Equation.3">
                  <p:embed/>
                </p:oleObj>
              </mc:Choice>
              <mc:Fallback>
                <p:oleObj name="Rovnica" r:id="rId8" imgW="32511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556792"/>
                        <a:ext cx="325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77974"/>
              </p:ext>
            </p:extLst>
          </p:nvPr>
        </p:nvGraphicFramePr>
        <p:xfrm>
          <a:off x="696951" y="2055767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1" name="Rovnica" r:id="rId10" imgW="2349360" imgH="965160" progId="Equation.3">
                  <p:embed/>
                </p:oleObj>
              </mc:Choice>
              <mc:Fallback>
                <p:oleObj name="Rovnica" r:id="rId10" imgW="2349360" imgH="96516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51" y="2055767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467544" y="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</a:t>
            </a:r>
          </a:p>
        </p:txBody>
      </p:sp>
      <p:pic>
        <p:nvPicPr>
          <p:cNvPr id="63543" name="Picture 5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54" y="3041403"/>
            <a:ext cx="45434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52324"/>
              </p:ext>
            </p:extLst>
          </p:nvPr>
        </p:nvGraphicFramePr>
        <p:xfrm>
          <a:off x="4932040" y="2420888"/>
          <a:ext cx="201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2" name="Rovnica" r:id="rId13" imgW="2019240" imgH="368280" progId="Equation.3">
                  <p:embed/>
                </p:oleObj>
              </mc:Choice>
              <mc:Fallback>
                <p:oleObj name="Rovnica" r:id="rId13" imgW="20192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20888"/>
                        <a:ext cx="2019300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849421"/>
              </p:ext>
            </p:extLst>
          </p:nvPr>
        </p:nvGraphicFramePr>
        <p:xfrm>
          <a:off x="4362450" y="3000375"/>
          <a:ext cx="401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3" name="Rovnica" r:id="rId15" imgW="4012920" imgH="863280" progId="Equation.3">
                  <p:embed/>
                </p:oleObj>
              </mc:Choice>
              <mc:Fallback>
                <p:oleObj name="Rovnica" r:id="rId15" imgW="40129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3000375"/>
                        <a:ext cx="401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551" name="Picture 6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85859"/>
            <a:ext cx="43719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179512" y="558924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Aperiodický priebeh: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318020" y="595846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Kmitavý priebeh:</a:t>
            </a:r>
          </a:p>
        </p:txBody>
      </p:sp>
    </p:spTree>
    <p:extLst>
      <p:ext uri="{BB962C8B-B14F-4D97-AF65-F5344CB8AC3E}">
        <p14:creationId xmlns:p14="http://schemas.microsoft.com/office/powerpoint/2010/main" val="5490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Text Box 4"/>
          <p:cNvSpPr txBox="1">
            <a:spLocks noChangeArrowheads="1"/>
          </p:cNvSpPr>
          <p:nvPr/>
        </p:nvSpPr>
        <p:spPr bwMode="auto">
          <a:xfrm>
            <a:off x="0" y="-1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Samostatn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á práca 7.1  Vyšetrite podmienky regulácie statickej sústavy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prvého rádu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 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P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regul</a:t>
            </a:r>
            <a:r>
              <a:rPr lang="sk-SK" dirty="0" err="1">
                <a:solidFill>
                  <a:srgbClr val="FF0000"/>
                </a:solidFill>
                <a:latin typeface="Calibri" panose="020F0502020204030204" pitchFamily="34" charset="0"/>
              </a:rPr>
              <a:t>átorom</a:t>
            </a:r>
            <a:endParaRPr lang="sk-SK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13680"/>
              </p:ext>
            </p:extLst>
          </p:nvPr>
        </p:nvGraphicFramePr>
        <p:xfrm>
          <a:off x="3995936" y="410065"/>
          <a:ext cx="3797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" name="Rastrový obrázek" r:id="rId3" imgW="3161905" imgH="1438095" progId="PBrush">
                  <p:embed/>
                </p:oleObj>
              </mc:Choice>
              <mc:Fallback>
                <p:oleObj name="Rastrový obrázek" r:id="rId3" imgW="3161905" imgH="14380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10065"/>
                        <a:ext cx="37973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23123"/>
              </p:ext>
            </p:extLst>
          </p:nvPr>
        </p:nvGraphicFramePr>
        <p:xfrm>
          <a:off x="7164288" y="4077072"/>
          <a:ext cx="175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3" name="Rovnica" r:id="rId5" imgW="1752480" imgH="799920" progId="Equation.3">
                  <p:embed/>
                </p:oleObj>
              </mc:Choice>
              <mc:Fallback>
                <p:oleObj name="Rovnica" r:id="rId5" imgW="17524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077072"/>
                        <a:ext cx="1752600" cy="8032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58077"/>
              </p:ext>
            </p:extLst>
          </p:nvPr>
        </p:nvGraphicFramePr>
        <p:xfrm>
          <a:off x="284932" y="2276872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4" name="Rovnica" r:id="rId7" imgW="2158920" imgH="368280" progId="Equation.3">
                  <p:embed/>
                </p:oleObj>
              </mc:Choice>
              <mc:Fallback>
                <p:oleObj name="Rovnica" r:id="rId7" imgW="21589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2" y="2276872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432079"/>
              </p:ext>
            </p:extLst>
          </p:nvPr>
        </p:nvGraphicFramePr>
        <p:xfrm>
          <a:off x="2771800" y="2064018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5" name="Rovnica" r:id="rId9" imgW="1193760" imgH="711000" progId="Equation.3">
                  <p:embed/>
                </p:oleObj>
              </mc:Choice>
              <mc:Fallback>
                <p:oleObj name="Rovnica" r:id="rId9" imgW="1193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4018"/>
                        <a:ext cx="1193800" cy="711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93596"/>
              </p:ext>
            </p:extLst>
          </p:nvPr>
        </p:nvGraphicFramePr>
        <p:xfrm>
          <a:off x="5714876" y="2840335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6" name="Rovnica" r:id="rId11" imgW="2400120" imgH="787320" progId="Equation.3">
                  <p:embed/>
                </p:oleObj>
              </mc:Choice>
              <mc:Fallback>
                <p:oleObj name="Rovnica" r:id="rId11" imgW="24001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876" y="2840335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BlokTextu 19"/>
          <p:cNvSpPr txBox="1"/>
          <p:nvPr/>
        </p:nvSpPr>
        <p:spPr>
          <a:xfrm>
            <a:off x="170260" y="3003203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Prenosov</a:t>
            </a:r>
            <a:r>
              <a:rPr lang="sk-SK" dirty="0"/>
              <a:t>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</a:t>
            </a:r>
            <a:r>
              <a:rPr lang="sk-SK" dirty="0"/>
              <a:t>uzavretého obvodu: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207318" y="1229201"/>
            <a:ext cx="354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Prenosov</a:t>
            </a:r>
            <a:r>
              <a:rPr lang="sk-SK" dirty="0"/>
              <a:t>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</a:t>
            </a:r>
            <a:r>
              <a:rPr lang="sk-SK" dirty="0"/>
              <a:t>otvoreného obvodu:</a:t>
            </a: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002721"/>
              </p:ext>
            </p:extLst>
          </p:nvPr>
        </p:nvGraphicFramePr>
        <p:xfrm>
          <a:off x="5364088" y="3655566"/>
          <a:ext cx="1409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7" name="Rovnica" r:id="rId13" imgW="1409400" imgH="1447560" progId="Equation.3">
                  <p:embed/>
                </p:oleObj>
              </mc:Choice>
              <mc:Fallback>
                <p:oleObj name="Rovnica" r:id="rId13" imgW="14094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655566"/>
                        <a:ext cx="14097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23528" y="4005064"/>
            <a:ext cx="16573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1. Stabilita</a:t>
            </a:r>
            <a:endParaRPr lang="cs-CZ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93924" y="4725144"/>
            <a:ext cx="4535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Charakteristická rovnica  A(s)=0</a:t>
            </a: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5613400" y="5445125"/>
          <a:ext cx="19558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8" name="Rovnica" r:id="rId15" imgW="1955520" imgH="1193760" progId="Equation.3">
                  <p:embed/>
                </p:oleObj>
              </mc:Choice>
              <mc:Fallback>
                <p:oleObj name="Rovnica" r:id="rId15" imgW="195552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5445125"/>
                        <a:ext cx="1955800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5537" y="332656"/>
            <a:ext cx="43924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rgbClr val="002060"/>
                </a:solidFill>
              </a:rPr>
              <a:t>2. Kvalita v ustálených stavoch</a:t>
            </a:r>
            <a:endParaRPr lang="cs-CZ" dirty="0">
              <a:solidFill>
                <a:srgbClr val="002060"/>
              </a:solidFill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46874"/>
              </p:ext>
            </p:extLst>
          </p:nvPr>
        </p:nvGraphicFramePr>
        <p:xfrm>
          <a:off x="395537" y="3212976"/>
          <a:ext cx="2501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9" name="Equation" r:id="rId3" imgW="2501640" imgH="355320" progId="Equation.3">
                  <p:embed/>
                </p:oleObj>
              </mc:Choice>
              <mc:Fallback>
                <p:oleObj name="Equation" r:id="rId3" imgW="25016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7" y="3212976"/>
                        <a:ext cx="2501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521805" y="940658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Veľkosť trvalej regulačnej odchýlky</a:t>
            </a:r>
          </a:p>
        </p:txBody>
      </p:sp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57779"/>
              </p:ext>
            </p:extLst>
          </p:nvPr>
        </p:nvGraphicFramePr>
        <p:xfrm>
          <a:off x="6732240" y="1484784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0" name="Rovnica" r:id="rId5" imgW="1968480" imgH="1015920" progId="Equation.3">
                  <p:embed/>
                </p:oleObj>
              </mc:Choice>
              <mc:Fallback>
                <p:oleObj name="Rovnica" r:id="rId5" imgW="19684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484784"/>
                        <a:ext cx="1968500" cy="101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62929"/>
              </p:ext>
            </p:extLst>
          </p:nvPr>
        </p:nvGraphicFramePr>
        <p:xfrm>
          <a:off x="546957" y="1628800"/>
          <a:ext cx="53340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1" name="Rovnica" r:id="rId7" imgW="5333760" imgH="876240" progId="Equation.3">
                  <p:embed/>
                </p:oleObj>
              </mc:Choice>
              <mc:Fallback>
                <p:oleObj name="Rovnica" r:id="rId7" imgW="5333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57" y="1628800"/>
                        <a:ext cx="5334001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640080"/>
              </p:ext>
            </p:extLst>
          </p:nvPr>
        </p:nvGraphicFramePr>
        <p:xfrm>
          <a:off x="3122389" y="3026544"/>
          <a:ext cx="2209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2" name="Equation" r:id="rId9" imgW="2209800" imgH="800100" progId="Equation.3">
                  <p:embed/>
                </p:oleObj>
              </mc:Choice>
              <mc:Fallback>
                <p:oleObj name="Equation" r:id="rId9" imgW="2209800" imgH="800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389" y="3026544"/>
                        <a:ext cx="2209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11523"/>
              </p:ext>
            </p:extLst>
          </p:nvPr>
        </p:nvGraphicFramePr>
        <p:xfrm>
          <a:off x="6948264" y="2924944"/>
          <a:ext cx="1955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3" name="Rovnica" r:id="rId11" imgW="1955800" imgH="1003300" progId="Equation.3">
                  <p:embed/>
                </p:oleObj>
              </mc:Choice>
              <mc:Fallback>
                <p:oleObj name="Rovnica" r:id="rId11" imgW="19558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924944"/>
                        <a:ext cx="1955800" cy="1006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10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24871"/>
              </p:ext>
            </p:extLst>
          </p:nvPr>
        </p:nvGraphicFramePr>
        <p:xfrm>
          <a:off x="5840413" y="4718050"/>
          <a:ext cx="292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9" name="Rovnica" r:id="rId3" imgW="2920680" imgH="850680" progId="Equation.3">
                  <p:embed/>
                </p:oleObj>
              </mc:Choice>
              <mc:Fallback>
                <p:oleObj name="Rovnica" r:id="rId3" imgW="292068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4718050"/>
                        <a:ext cx="2921000" cy="8509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9" name="Picture 6"/>
          <p:cNvPicPr>
            <a:picLocks noChangeAspect="1" noChangeArrowheads="1"/>
          </p:cNvPicPr>
          <p:nvPr/>
        </p:nvPicPr>
        <p:blipFill rotWithShape="1">
          <a:blip r:embed="rId5" cstate="print"/>
          <a:srcRect t="17148"/>
          <a:stretch/>
        </p:blipFill>
        <p:spPr bwMode="auto">
          <a:xfrm>
            <a:off x="179511" y="1196752"/>
            <a:ext cx="38512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76760"/>
              </p:ext>
            </p:extLst>
          </p:nvPr>
        </p:nvGraphicFramePr>
        <p:xfrm>
          <a:off x="5652120" y="1902396"/>
          <a:ext cx="219708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0" name="Rovnica" r:id="rId6" imgW="2197080" imgH="368280" progId="Equation.3">
                  <p:embed/>
                </p:oleObj>
              </mc:Choice>
              <mc:Fallback>
                <p:oleObj name="Rovnica" r:id="rId6" imgW="219708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902396"/>
                        <a:ext cx="2197080" cy="368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06410"/>
              </p:ext>
            </p:extLst>
          </p:nvPr>
        </p:nvGraphicFramePr>
        <p:xfrm>
          <a:off x="4048125" y="270827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" name="Rovnica" r:id="rId8" imgW="2374560" imgH="838080" progId="Equation.3">
                  <p:embed/>
                </p:oleObj>
              </mc:Choice>
              <mc:Fallback>
                <p:oleObj name="Rovnica" r:id="rId8" imgW="237456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2708275"/>
                        <a:ext cx="23749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76689"/>
              </p:ext>
            </p:extLst>
          </p:nvPr>
        </p:nvGraphicFramePr>
        <p:xfrm>
          <a:off x="6588224" y="2708920"/>
          <a:ext cx="138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2" name="Rovnica" r:id="rId10" imgW="1384200" imgH="774360" progId="Equation.3">
                  <p:embed/>
                </p:oleObj>
              </mc:Choice>
              <mc:Fallback>
                <p:oleObj name="Rovnica" r:id="rId10" imgW="1384200" imgH="774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708920"/>
                        <a:ext cx="13843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890230"/>
              </p:ext>
            </p:extLst>
          </p:nvPr>
        </p:nvGraphicFramePr>
        <p:xfrm>
          <a:off x="520700" y="4711700"/>
          <a:ext cx="246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3" name="Rovnica" r:id="rId12" imgW="2463480" imgH="787320" progId="Equation.3">
                  <p:embed/>
                </p:oleObj>
              </mc:Choice>
              <mc:Fallback>
                <p:oleObj name="Rovnica" r:id="rId12" imgW="2463480" imgH="787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711700"/>
                        <a:ext cx="2463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13837"/>
              </p:ext>
            </p:extLst>
          </p:nvPr>
        </p:nvGraphicFramePr>
        <p:xfrm>
          <a:off x="3316288" y="4302125"/>
          <a:ext cx="180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4" name="Rovnica" r:id="rId14" imgW="1803240" imgH="1549080" progId="Equation.3">
                  <p:embed/>
                </p:oleObj>
              </mc:Choice>
              <mc:Fallback>
                <p:oleObj name="Rovnica" r:id="rId14" imgW="1803240" imgH="1549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302125"/>
                        <a:ext cx="1803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9756" y="0"/>
            <a:ext cx="8388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dirty="0">
                <a:solidFill>
                  <a:srgbClr val="FF0000"/>
                </a:solidFill>
              </a:rPr>
              <a:t>Regulácia </a:t>
            </a:r>
            <a:r>
              <a:rPr lang="sk-SK" dirty="0" err="1">
                <a:solidFill>
                  <a:srgbClr val="FF0000"/>
                </a:solidFill>
              </a:rPr>
              <a:t>astatickej</a:t>
            </a:r>
            <a:r>
              <a:rPr lang="sk-SK" dirty="0">
                <a:solidFill>
                  <a:srgbClr val="FF0000"/>
                </a:solidFill>
              </a:rPr>
              <a:t> sústavy prvého rádu</a:t>
            </a:r>
            <a:r>
              <a:rPr lang="en-US" dirty="0">
                <a:solidFill>
                  <a:srgbClr val="FF0000"/>
                </a:solidFill>
              </a:rPr>
              <a:t> s P</a:t>
            </a:r>
            <a:r>
              <a:rPr lang="sk-SK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regul</a:t>
            </a:r>
            <a:r>
              <a:rPr lang="sk-SK" dirty="0" err="1">
                <a:solidFill>
                  <a:srgbClr val="FF0000"/>
                </a:solidFill>
              </a:rPr>
              <a:t>átorom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4283968" y="134076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otvoreného obvodu: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179512" y="3645024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uzavretého obvodu: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444503"/>
              </p:ext>
            </p:extLst>
          </p:nvPr>
        </p:nvGraphicFramePr>
        <p:xfrm>
          <a:off x="4860032" y="4941168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7" name="Rovnica" r:id="rId3" imgW="990360" imgH="330120" progId="Equation.3">
                  <p:embed/>
                </p:oleObj>
              </mc:Choice>
              <mc:Fallback>
                <p:oleObj name="Rovnica" r:id="rId3" imgW="990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941168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521666" y="908720"/>
            <a:ext cx="453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Charakteristická rovnica  A(s)=0</a:t>
            </a:r>
            <a:endParaRPr lang="cs-CZ" dirty="0">
              <a:latin typeface="Calibri" panose="020F0502020204030204" pitchFamily="34" charset="0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739229"/>
              </p:ext>
            </p:extLst>
          </p:nvPr>
        </p:nvGraphicFramePr>
        <p:xfrm>
          <a:off x="5220072" y="88332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8" name="Rovnica" r:id="rId5" imgW="2273040" imgH="482400" progId="Equation.3">
                  <p:embed/>
                </p:oleObj>
              </mc:Choice>
              <mc:Fallback>
                <p:oleObj name="Rovnica" r:id="rId5" imgW="2273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883320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91310"/>
              </p:ext>
            </p:extLst>
          </p:nvPr>
        </p:nvGraphicFramePr>
        <p:xfrm>
          <a:off x="472625" y="1412776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9" name="Rovnica" r:id="rId7" imgW="3174840" imgH="914400" progId="Equation.3">
                  <p:embed/>
                </p:oleObj>
              </mc:Choice>
              <mc:Fallback>
                <p:oleObj name="Rovnica" r:id="rId7" imgW="3174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25" y="1412776"/>
                        <a:ext cx="3175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871280"/>
              </p:ext>
            </p:extLst>
          </p:nvPr>
        </p:nvGraphicFramePr>
        <p:xfrm>
          <a:off x="840177" y="486916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0" name="Rovnica" r:id="rId9" imgW="3047760" imgH="571320" progId="Equation.3">
                  <p:embed/>
                </p:oleObj>
              </mc:Choice>
              <mc:Fallback>
                <p:oleObj name="Rovnica" r:id="rId9" imgW="30477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77" y="4869160"/>
                        <a:ext cx="304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55860"/>
              </p:ext>
            </p:extLst>
          </p:nvPr>
        </p:nvGraphicFramePr>
        <p:xfrm>
          <a:off x="4559032" y="1484784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1" name="Rovnica" r:id="rId11" imgW="1650960" imgH="888840" progId="Equation.3">
                  <p:embed/>
                </p:oleObj>
              </mc:Choice>
              <mc:Fallback>
                <p:oleObj name="Rovnica" r:id="rId11" imgW="1650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032" y="1484784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4313" y="332656"/>
            <a:ext cx="16573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1</a:t>
            </a:r>
            <a:r>
              <a:rPr lang="sk-SK" dirty="0">
                <a:latin typeface="Calibri" panose="020F0502020204030204" pitchFamily="34" charset="0"/>
              </a:rPr>
              <a:t>. Stabilita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9323" y="3989437"/>
            <a:ext cx="4389709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2a.  </a:t>
            </a:r>
            <a:r>
              <a:rPr lang="sk-SK" dirty="0">
                <a:latin typeface="Calibri" panose="020F0502020204030204" pitchFamily="34" charset="0"/>
              </a:rPr>
              <a:t>Kvalita v ustálených stavoch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37902" y="567605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Je </a:t>
            </a:r>
            <a:r>
              <a:rPr lang="en-US" dirty="0" err="1">
                <a:latin typeface="Calibri" panose="020F0502020204030204" pitchFamily="34" charset="0"/>
              </a:rPr>
              <a:t>mo</a:t>
            </a:r>
            <a:r>
              <a:rPr lang="sk-SK" dirty="0" err="1">
                <a:latin typeface="Calibri" panose="020F0502020204030204" pitchFamily="34" charset="0"/>
              </a:rPr>
              <a:t>žné</a:t>
            </a:r>
            <a:r>
              <a:rPr lang="sk-SK" dirty="0">
                <a:latin typeface="Calibri" panose="020F0502020204030204" pitchFamily="34" charset="0"/>
              </a:rPr>
              <a:t> zabezpečiť maximálnu kvalitu v ustálených stavoch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60462" y="256758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Nutná a postačujúca podmienka stability pre CHR  2. rádu je kladnosť všetkých koeficientov </a:t>
            </a:r>
          </a:p>
        </p:txBody>
      </p:sp>
    </p:spTree>
    <p:extLst>
      <p:ext uri="{BB962C8B-B14F-4D97-AF65-F5344CB8AC3E}">
        <p14:creationId xmlns:p14="http://schemas.microsoft.com/office/powerpoint/2010/main" val="18923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032433"/>
              </p:ext>
            </p:extLst>
          </p:nvPr>
        </p:nvGraphicFramePr>
        <p:xfrm>
          <a:off x="5643563" y="3867150"/>
          <a:ext cx="2019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5" name="Rovnica" r:id="rId3" imgW="2019240" imgH="787320" progId="Equation.3">
                  <p:embed/>
                </p:oleObj>
              </mc:Choice>
              <mc:Fallback>
                <p:oleObj name="Rovnica" r:id="rId3" imgW="20192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867150"/>
                        <a:ext cx="2019300" cy="7905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5" cstate="print"/>
          <a:srcRect t="14847"/>
          <a:stretch/>
        </p:blipFill>
        <p:spPr bwMode="auto">
          <a:xfrm>
            <a:off x="191865" y="1196752"/>
            <a:ext cx="381635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151985"/>
              </p:ext>
            </p:extLst>
          </p:nvPr>
        </p:nvGraphicFramePr>
        <p:xfrm>
          <a:off x="4760913" y="2354263"/>
          <a:ext cx="2197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6" name="Rovnica" r:id="rId6" imgW="2197080" imgH="368280" progId="Equation.3">
                  <p:embed/>
                </p:oleObj>
              </mc:Choice>
              <mc:Fallback>
                <p:oleObj name="Rovnica" r:id="rId6" imgW="21970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2354263"/>
                        <a:ext cx="2197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1246"/>
              </p:ext>
            </p:extLst>
          </p:nvPr>
        </p:nvGraphicFramePr>
        <p:xfrm>
          <a:off x="3924300" y="3567113"/>
          <a:ext cx="939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7" name="Rovnica" r:id="rId8" imgW="939600" imgH="1422360" progId="Equation.3">
                  <p:embed/>
                </p:oleObj>
              </mc:Choice>
              <mc:Fallback>
                <p:oleObj name="Rovnica" r:id="rId8" imgW="93960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67113"/>
                        <a:ext cx="9398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43711"/>
              </p:ext>
            </p:extLst>
          </p:nvPr>
        </p:nvGraphicFramePr>
        <p:xfrm>
          <a:off x="7092280" y="2171765"/>
          <a:ext cx="53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8" name="Rovnica" r:id="rId10" imgW="533160" imgH="711000" progId="Equation.3">
                  <p:embed/>
                </p:oleObj>
              </mc:Choice>
              <mc:Fallback>
                <p:oleObj name="Rovnica" r:id="rId10" imgW="533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171765"/>
                        <a:ext cx="533400" cy="711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18695"/>
              </p:ext>
            </p:extLst>
          </p:nvPr>
        </p:nvGraphicFramePr>
        <p:xfrm>
          <a:off x="868363" y="3911600"/>
          <a:ext cx="246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9" name="Rovnica" r:id="rId12" imgW="2463480" imgH="787320" progId="Equation.3">
                  <p:embed/>
                </p:oleObj>
              </mc:Choice>
              <mc:Fallback>
                <p:oleObj name="Rovnica" r:id="rId12" imgW="24634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911600"/>
                        <a:ext cx="2463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4283968" y="134076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otvoreného obvodu: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0" y="329979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uzavretého obvodu: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83568" y="5877272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Charakteristická rovnica  A(s)=0</a:t>
            </a:r>
            <a:r>
              <a:rPr lang="en-US" dirty="0">
                <a:latin typeface="Calibri" panose="020F0502020204030204" pitchFamily="34" charset="0"/>
              </a:rPr>
              <a:t>   </a:t>
            </a:r>
            <a:endParaRPr lang="cs-CZ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225986"/>
              </p:ext>
            </p:extLst>
          </p:nvPr>
        </p:nvGraphicFramePr>
        <p:xfrm>
          <a:off x="5878513" y="5954713"/>
          <a:ext cx="14732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0" name="Rovnica" r:id="rId14" imgW="1473120" imgH="368280" progId="Equation.3">
                  <p:embed/>
                </p:oleObj>
              </mc:Choice>
              <mc:Fallback>
                <p:oleObj name="Rovnica" r:id="rId14" imgW="1473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954713"/>
                        <a:ext cx="14732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42690" y="5085184"/>
            <a:ext cx="16573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1</a:t>
            </a:r>
            <a:r>
              <a:rPr lang="sk-SK" dirty="0"/>
              <a:t>. </a:t>
            </a:r>
            <a:r>
              <a:rPr lang="sk-SK" dirty="0">
                <a:latin typeface="Calibri" panose="020F0502020204030204" pitchFamily="34" charset="0"/>
              </a:rPr>
              <a:t>Stabilita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143322" y="188640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Samostatn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á práca 7.2  Vyšetrite podmienky regulácie </a:t>
            </a:r>
            <a:r>
              <a:rPr lang="sk-SK" dirty="0" err="1">
                <a:solidFill>
                  <a:srgbClr val="FF0000"/>
                </a:solidFill>
                <a:latin typeface="Calibri" panose="020F0502020204030204" pitchFamily="34" charset="0"/>
              </a:rPr>
              <a:t>astatickej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 sústavy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prvého rádu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 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P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regul</a:t>
            </a:r>
            <a:r>
              <a:rPr lang="sk-SK" dirty="0" err="1">
                <a:solidFill>
                  <a:srgbClr val="FF0000"/>
                </a:solidFill>
                <a:latin typeface="Calibri" panose="020F0502020204030204" pitchFamily="34" charset="0"/>
              </a:rPr>
              <a:t>átorom</a:t>
            </a:r>
            <a:endParaRPr lang="sk-SK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094466"/>
              </p:ext>
            </p:extLst>
          </p:nvPr>
        </p:nvGraphicFramePr>
        <p:xfrm>
          <a:off x="3742432" y="279806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8" name="Equation" r:id="rId3" imgW="1117440" imgH="342720" progId="Equation.3">
                  <p:embed/>
                </p:oleObj>
              </mc:Choice>
              <mc:Fallback>
                <p:oleObj name="Equation" r:id="rId3" imgW="1117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432" y="2798068"/>
                        <a:ext cx="11176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3110955" y="4725144"/>
            <a:ext cx="554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Calibri" panose="020F0502020204030204" pitchFamily="34" charset="0"/>
              </a:rPr>
              <a:t>Regula</a:t>
            </a:r>
            <a:r>
              <a:rPr lang="sk-SK" dirty="0" err="1">
                <a:latin typeface="Calibri" panose="020F0502020204030204" pitchFamily="34" charset="0"/>
              </a:rPr>
              <a:t>čný</a:t>
            </a:r>
            <a:r>
              <a:rPr lang="sk-SK" dirty="0">
                <a:latin typeface="Calibri" panose="020F0502020204030204" pitchFamily="34" charset="0"/>
              </a:rPr>
              <a:t> proces aperiodický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040428"/>
              </p:ext>
            </p:extLst>
          </p:nvPr>
        </p:nvGraphicFramePr>
        <p:xfrm>
          <a:off x="4372224" y="1844824"/>
          <a:ext cx="3022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9" name="Rovnica" r:id="rId5" imgW="3022560" imgH="330120" progId="Equation.3">
                  <p:embed/>
                </p:oleObj>
              </mc:Choice>
              <mc:Fallback>
                <p:oleObj name="Rovnica" r:id="rId5" imgW="3022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224" y="1844824"/>
                        <a:ext cx="30226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46571"/>
              </p:ext>
            </p:extLst>
          </p:nvPr>
        </p:nvGraphicFramePr>
        <p:xfrm>
          <a:off x="366961" y="1844824"/>
          <a:ext cx="304776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Rovnica" r:id="rId7" imgW="3047760" imgH="571320" progId="Equation.3">
                  <p:embed/>
                </p:oleObj>
              </mc:Choice>
              <mc:Fallback>
                <p:oleObj name="Rovnica" r:id="rId7" imgW="30477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61" y="1844824"/>
                        <a:ext cx="3047760" cy="57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5750" y="764704"/>
            <a:ext cx="4389709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2. </a:t>
            </a:r>
            <a:r>
              <a:rPr lang="sk-SK" dirty="0">
                <a:latin typeface="Calibri" panose="020F0502020204030204" pitchFamily="34" charset="0"/>
              </a:rPr>
              <a:t>Kvalita v ustálených stavoch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95536" y="3860800"/>
            <a:ext cx="460851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3. Kvalita prechodných procesov</a:t>
            </a:r>
            <a:endParaRPr lang="cs-CZ" dirty="0">
              <a:latin typeface="Calibri" panose="020F0502020204030204" pitchFamily="34" charset="0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05645"/>
              </p:ext>
            </p:extLst>
          </p:nvPr>
        </p:nvGraphicFramePr>
        <p:xfrm>
          <a:off x="683568" y="4798809"/>
          <a:ext cx="1130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Rovnica" r:id="rId9" imgW="1130040" imgH="368280" progId="Equation.3">
                  <p:embed/>
                </p:oleObj>
              </mc:Choice>
              <mc:Fallback>
                <p:oleObj name="Rovnica" r:id="rId9" imgW="1130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98809"/>
                        <a:ext cx="1130040" cy="36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7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466157"/>
              </p:ext>
            </p:extLst>
          </p:nvPr>
        </p:nvGraphicFramePr>
        <p:xfrm>
          <a:off x="467544" y="908720"/>
          <a:ext cx="4295880" cy="124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4" name="Rastrový obrázek" r:id="rId3" imgW="4295880" imgH="1247760" progId="Paint.Picture">
                  <p:embed/>
                </p:oleObj>
              </mc:Choice>
              <mc:Fallback>
                <p:oleObj name="Rastrový obrázek" r:id="rId3" imgW="4295880" imgH="1247760" progId="Paint.Picture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08720"/>
                        <a:ext cx="4295880" cy="124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07504" y="339269"/>
            <a:ext cx="80268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2200" dirty="0">
                <a:solidFill>
                  <a:srgbClr val="FF0000"/>
                </a:solidFill>
              </a:rPr>
              <a:t>Regulácia systému 2. rádu bez </a:t>
            </a:r>
            <a:r>
              <a:rPr lang="sk-SK" sz="2200" dirty="0" err="1">
                <a:solidFill>
                  <a:srgbClr val="FF0000"/>
                </a:solidFill>
              </a:rPr>
              <a:t>astatizmu</a:t>
            </a:r>
            <a:r>
              <a:rPr lang="sk-SK" sz="2200" dirty="0">
                <a:solidFill>
                  <a:srgbClr val="FF0000"/>
                </a:solidFill>
              </a:rPr>
              <a:t> s PID regulátorom</a:t>
            </a:r>
          </a:p>
        </p:txBody>
      </p:sp>
      <p:graphicFrame>
        <p:nvGraphicFramePr>
          <p:cNvPr id="3072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50046"/>
              </p:ext>
            </p:extLst>
          </p:nvPr>
        </p:nvGraphicFramePr>
        <p:xfrm>
          <a:off x="287338" y="3503613"/>
          <a:ext cx="2085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5" name="Rovnica" r:id="rId5" imgW="2197080" imgH="368280" progId="Equation.3">
                  <p:embed/>
                </p:oleObj>
              </mc:Choice>
              <mc:Fallback>
                <p:oleObj name="Rovnica" r:id="rId5" imgW="2197080" imgH="3682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503613"/>
                        <a:ext cx="2085975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25851"/>
              </p:ext>
            </p:extLst>
          </p:nvPr>
        </p:nvGraphicFramePr>
        <p:xfrm>
          <a:off x="2843213" y="3187700"/>
          <a:ext cx="338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6" name="Rovnica" r:id="rId7" imgW="3759120" imgH="990360" progId="Equation.3">
                  <p:embed/>
                </p:oleObj>
              </mc:Choice>
              <mc:Fallback>
                <p:oleObj name="Rovnica" r:id="rId7" imgW="3759120" imgH="990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87700"/>
                        <a:ext cx="33845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112774"/>
              </p:ext>
            </p:extLst>
          </p:nvPr>
        </p:nvGraphicFramePr>
        <p:xfrm>
          <a:off x="-3001" y="5445224"/>
          <a:ext cx="2217132" cy="7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" name="Rovnica" r:id="rId9" imgW="2463480" imgH="787320" progId="Equation.3">
                  <p:embed/>
                </p:oleObj>
              </mc:Choice>
              <mc:Fallback>
                <p:oleObj name="Rovnica" r:id="rId9" imgW="2463480" imgH="7873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01" y="5445224"/>
                        <a:ext cx="2217132" cy="708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8913"/>
              </p:ext>
            </p:extLst>
          </p:nvPr>
        </p:nvGraphicFramePr>
        <p:xfrm>
          <a:off x="6530975" y="3208338"/>
          <a:ext cx="23447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8" name="Rovnica" r:id="rId11" imgW="2197080" imgH="965160" progId="Equation.3">
                  <p:embed/>
                </p:oleObj>
              </mc:Choice>
              <mc:Fallback>
                <p:oleObj name="Rovnica" r:id="rId11" imgW="2197080" imgH="96516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3208338"/>
                        <a:ext cx="2344738" cy="965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191093"/>
              </p:ext>
            </p:extLst>
          </p:nvPr>
        </p:nvGraphicFramePr>
        <p:xfrm>
          <a:off x="2267744" y="4869160"/>
          <a:ext cx="2342844" cy="173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9" name="Rovnica" r:id="rId13" imgW="2603160" imgH="1930320" progId="Equation.3">
                  <p:embed/>
                </p:oleObj>
              </mc:Choice>
              <mc:Fallback>
                <p:oleObj name="Rovnica" r:id="rId13" imgW="2603160" imgH="19303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869160"/>
                        <a:ext cx="2342844" cy="173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81608" y="240607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otvoreného obvodu: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07504" y="426347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uzavretého obvodu: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07794"/>
              </p:ext>
            </p:extLst>
          </p:nvPr>
        </p:nvGraphicFramePr>
        <p:xfrm>
          <a:off x="4788024" y="5301208"/>
          <a:ext cx="4286196" cy="8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0" name="Rovnica" r:id="rId15" imgW="4762440" imgH="965160" progId="Equation.3">
                  <p:embed/>
                </p:oleObj>
              </mc:Choice>
              <mc:Fallback>
                <p:oleObj name="Rovnica" r:id="rId15" imgW="476244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301208"/>
                        <a:ext cx="4286196" cy="868644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86506"/>
              </p:ext>
            </p:extLst>
          </p:nvPr>
        </p:nvGraphicFramePr>
        <p:xfrm>
          <a:off x="1699583" y="3645024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Rovnica" r:id="rId3" imgW="1562040" imgH="368280" progId="Equation.3">
                  <p:embed/>
                </p:oleObj>
              </mc:Choice>
              <mc:Fallback>
                <p:oleObj name="Rovnica" r:id="rId3" imgW="156204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583" y="3645024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57188" y="620688"/>
            <a:ext cx="16573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1. Stabilita</a:t>
            </a:r>
            <a:endParaRPr lang="cs-CZ" dirty="0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771800" y="820713"/>
            <a:ext cx="4535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Charakteristická rovnica  A(s)=0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37825"/>
              </p:ext>
            </p:extLst>
          </p:nvPr>
        </p:nvGraphicFramePr>
        <p:xfrm>
          <a:off x="2727325" y="1752600"/>
          <a:ext cx="5233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Rovnica" r:id="rId5" imgW="5232240" imgH="482400" progId="Equation.3">
                  <p:embed/>
                </p:oleObj>
              </mc:Choice>
              <mc:Fallback>
                <p:oleObj name="Rovnica" r:id="rId5" imgW="523224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1752600"/>
                        <a:ext cx="52339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BlokTextu 9"/>
          <p:cNvSpPr txBox="1">
            <a:spLocks noChangeArrowheads="1"/>
          </p:cNvSpPr>
          <p:nvPr/>
        </p:nvSpPr>
        <p:spPr bwMode="auto">
          <a:xfrm>
            <a:off x="357188" y="5487615"/>
            <a:ext cx="864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sk-SK" dirty="0">
                <a:latin typeface="Calibri" panose="020F0502020204030204" pitchFamily="34" charset="0"/>
              </a:rPr>
              <a:t>možné pomocou parametrov PID 	nastaviť ľubovoľný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5749" y="2852936"/>
            <a:ext cx="4389709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2. </a:t>
            </a:r>
            <a:r>
              <a:rPr lang="sk-SK" dirty="0">
                <a:latin typeface="Calibri" panose="020F0502020204030204" pitchFamily="34" charset="0"/>
              </a:rPr>
              <a:t>Kvalita v ustálených stavoch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95536" y="4699992"/>
            <a:ext cx="460851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3. Kvalita prechodných procesov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/>
      <p:bldP spid="26632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21155"/>
              </p:ext>
            </p:extLst>
          </p:nvPr>
        </p:nvGraphicFramePr>
        <p:xfrm>
          <a:off x="1239788" y="908720"/>
          <a:ext cx="4432920" cy="12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Rastrový obrázek" r:id="rId3" imgW="4276800" imgH="1219320" progId="Paint.Picture">
                  <p:embed/>
                </p:oleObj>
              </mc:Choice>
              <mc:Fallback>
                <p:oleObj name="Rastrový obrázek" r:id="rId3" imgW="4276800" imgH="121932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788" y="908720"/>
                        <a:ext cx="4432920" cy="126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381000"/>
            <a:ext cx="76858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2200" dirty="0">
                <a:solidFill>
                  <a:srgbClr val="FF0000"/>
                </a:solidFill>
              </a:rPr>
              <a:t>Regulácia systému 2. rádu s </a:t>
            </a:r>
            <a:r>
              <a:rPr lang="sk-SK" sz="2200" dirty="0" err="1">
                <a:solidFill>
                  <a:srgbClr val="FF0000"/>
                </a:solidFill>
              </a:rPr>
              <a:t>astatizmom</a:t>
            </a:r>
            <a:r>
              <a:rPr lang="sk-SK" sz="2200" dirty="0">
                <a:solidFill>
                  <a:srgbClr val="FF0000"/>
                </a:solidFill>
              </a:rPr>
              <a:t> a PID regulátorom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066925"/>
              </p:ext>
            </p:extLst>
          </p:nvPr>
        </p:nvGraphicFramePr>
        <p:xfrm>
          <a:off x="273576" y="3068960"/>
          <a:ext cx="4489612" cy="84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Rovnica" r:id="rId5" imgW="5143320" imgH="965160" progId="Equation.3">
                  <p:embed/>
                </p:oleObj>
              </mc:Choice>
              <mc:Fallback>
                <p:oleObj name="Rovnica" r:id="rId5" imgW="514332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6" y="3068960"/>
                        <a:ext cx="4489612" cy="84362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032524"/>
              </p:ext>
            </p:extLst>
          </p:nvPr>
        </p:nvGraphicFramePr>
        <p:xfrm>
          <a:off x="5292080" y="4515966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Equation" r:id="rId7" imgW="1117440" imgH="342720" progId="Equation.3">
                  <p:embed/>
                </p:oleObj>
              </mc:Choice>
              <mc:Fallback>
                <p:oleObj name="Equation" r:id="rId7" imgW="111744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515966"/>
                        <a:ext cx="11176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13345" y="2336998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uzavretého obvodu: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39924" y="4509120"/>
            <a:ext cx="4389709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1</a:t>
            </a:r>
            <a:r>
              <a:rPr lang="en-US" dirty="0"/>
              <a:t>. </a:t>
            </a:r>
            <a:r>
              <a:rPr lang="sk-SK" dirty="0"/>
              <a:t>Kvalita v ustálených stavoch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09800" y="1600200"/>
            <a:ext cx="1600200" cy="6286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26000" tIns="118800" rIns="126000" bIns="118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Regulátor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876800" y="1371600"/>
            <a:ext cx="1600200" cy="1176338"/>
          </a:xfrm>
          <a:prstGeom prst="rect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26000" tIns="118800" rIns="126000" bIns="118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Riadený</a:t>
            </a:r>
          </a:p>
          <a:p>
            <a:pPr eaLnBrk="0" hangingPunct="0"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systém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477000" y="190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>
              <a:latin typeface="Calibri" panose="020F0502020204030204" pitchFamily="34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848600" y="1600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0000" y="1371600"/>
            <a:ext cx="1066800" cy="533400"/>
            <a:chOff x="2400" y="864"/>
            <a:chExt cx="672" cy="336"/>
          </a:xfrm>
        </p:grpSpPr>
        <p:sp>
          <p:nvSpPr>
            <p:cNvPr id="36884" name="Line 5"/>
            <p:cNvSpPr>
              <a:spLocks noChangeShapeType="1"/>
            </p:cNvSpPr>
            <p:nvPr/>
          </p:nvSpPr>
          <p:spPr bwMode="auto">
            <a:xfrm>
              <a:off x="2400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36885" name="Text Box 8"/>
            <p:cNvSpPr txBox="1">
              <a:spLocks noChangeArrowheads="1"/>
            </p:cNvSpPr>
            <p:nvPr/>
          </p:nvSpPr>
          <p:spPr bwMode="auto">
            <a:xfrm>
              <a:off x="2592" y="86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u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1000" y="1828800"/>
            <a:ext cx="6629400" cy="1371600"/>
            <a:chOff x="240" y="1152"/>
            <a:chExt cx="4176" cy="864"/>
          </a:xfrm>
        </p:grpSpPr>
        <p:sp>
          <p:nvSpPr>
            <p:cNvPr id="36878" name="Oval 10"/>
            <p:cNvSpPr>
              <a:spLocks noChangeArrowheads="1"/>
            </p:cNvSpPr>
            <p:nvPr/>
          </p:nvSpPr>
          <p:spPr bwMode="auto">
            <a:xfrm>
              <a:off x="720" y="11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>
              <a:off x="240" y="12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36880" name="Line 12"/>
            <p:cNvSpPr>
              <a:spLocks noChangeShapeType="1"/>
            </p:cNvSpPr>
            <p:nvPr/>
          </p:nvSpPr>
          <p:spPr bwMode="auto">
            <a:xfrm flipV="1">
              <a:off x="816" y="12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36881" name="Line 13"/>
            <p:cNvSpPr>
              <a:spLocks noChangeShapeType="1"/>
            </p:cNvSpPr>
            <p:nvPr/>
          </p:nvSpPr>
          <p:spPr bwMode="auto">
            <a:xfrm>
              <a:off x="816" y="201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36883" name="Line 15"/>
            <p:cNvSpPr>
              <a:spLocks noChangeShapeType="1"/>
            </p:cNvSpPr>
            <p:nvPr/>
          </p:nvSpPr>
          <p:spPr bwMode="auto">
            <a:xfrm>
              <a:off x="864" y="12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</p:grp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371600" y="1981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-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81000" y="1524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w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6002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33400" y="3886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rgbClr val="993366"/>
                </a:solidFill>
                <a:latin typeface="Calibri" panose="020F0502020204030204" pitchFamily="34" charset="0"/>
              </a:rPr>
              <a:t>Model riadeného systému – prenosová funkcia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609600" y="4572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>
                <a:solidFill>
                  <a:srgbClr val="006600"/>
                </a:solidFill>
                <a:latin typeface="Calibri" panose="020F0502020204030204" pitchFamily="34" charset="0"/>
              </a:rPr>
              <a:t>Najčastejší typ regulátora - PID</a:t>
            </a:r>
          </a:p>
        </p:txBody>
      </p:sp>
      <p:sp>
        <p:nvSpPr>
          <p:cNvPr id="36877" name="Text Box 22"/>
          <p:cNvSpPr txBox="1">
            <a:spLocks noChangeArrowheads="1"/>
          </p:cNvSpPr>
          <p:nvPr/>
        </p:nvSpPr>
        <p:spPr bwMode="auto">
          <a:xfrm>
            <a:off x="2438400" y="3810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800" dirty="0">
                <a:solidFill>
                  <a:srgbClr val="0000FF"/>
                </a:solidFill>
                <a:latin typeface="Calibri" panose="020F0502020204030204" pitchFamily="34" charset="0"/>
              </a:rPr>
              <a:t>Návrh  regulačných  obvodov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 autoUpdateAnimBg="0"/>
      <p:bldP spid="41988" grpId="0" animBg="1" autoUpdateAnimBg="0"/>
      <p:bldP spid="41990" grpId="0" animBg="1"/>
      <p:bldP spid="41991" grpId="0" autoUpdateAnimBg="0"/>
      <p:bldP spid="42001" grpId="0" autoUpdateAnimBg="0"/>
      <p:bldP spid="42002" grpId="0" autoUpdateAnimBg="0"/>
      <p:bldP spid="42003" grpId="0" autoUpdateAnimBg="0"/>
      <p:bldP spid="42004" grpId="0" autoUpdateAnimBg="0"/>
      <p:bldP spid="420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39733"/>
              </p:ext>
            </p:extLst>
          </p:nvPr>
        </p:nvGraphicFramePr>
        <p:xfrm>
          <a:off x="150688" y="2204864"/>
          <a:ext cx="42052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3" name="Rastrový obrázek" r:id="rId3" imgW="3362400" imgH="1200240" progId="Paint.Picture">
                  <p:embed/>
                </p:oleObj>
              </mc:Choice>
              <mc:Fallback>
                <p:oleObj name="Rastrový obrázek" r:id="rId3" imgW="3362400" imgH="120024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88" y="2204864"/>
                        <a:ext cx="4205288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14"/>
          <p:cNvSpPr txBox="1">
            <a:spLocks noChangeArrowheads="1"/>
          </p:cNvSpPr>
          <p:nvPr/>
        </p:nvSpPr>
        <p:spPr bwMode="auto">
          <a:xfrm>
            <a:off x="1733550" y="304800"/>
            <a:ext cx="60788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dirty="0">
                <a:solidFill>
                  <a:srgbClr val="FF0000"/>
                </a:solidFill>
              </a:rPr>
              <a:t>Regulačné obvody s PD regulátorom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astatizmom</a:t>
            </a:r>
            <a:r>
              <a:rPr lang="sk-SK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8801" y="1196751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Pre </a:t>
            </a:r>
            <a:r>
              <a:rPr lang="sk-SK" dirty="0" err="1">
                <a:latin typeface="Calibri" panose="020F0502020204030204" pitchFamily="34" charset="0"/>
              </a:rPr>
              <a:t>astatické</a:t>
            </a:r>
            <a:r>
              <a:rPr lang="sk-SK" dirty="0">
                <a:latin typeface="Calibri" panose="020F0502020204030204" pitchFamily="34" charset="0"/>
              </a:rPr>
              <a:t> systémy druhého a vyššieho rádu s </a:t>
            </a:r>
            <a:r>
              <a:rPr lang="sk-SK" dirty="0" err="1">
                <a:latin typeface="Calibri" panose="020F0502020204030204" pitchFamily="34" charset="0"/>
              </a:rPr>
              <a:t>astatizmom</a:t>
            </a:r>
            <a:r>
              <a:rPr lang="sk-SK" dirty="0">
                <a:latin typeface="Calibri" panose="020F0502020204030204" pitchFamily="34" charset="0"/>
              </a:rPr>
              <a:t> druhého rádu je vhodný PD – regulátor. </a:t>
            </a: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70769"/>
              </p:ext>
            </p:extLst>
          </p:nvPr>
        </p:nvGraphicFramePr>
        <p:xfrm>
          <a:off x="5513388" y="3362325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4" name="Rovnica" r:id="rId5" imgW="1981080" imgH="774360" progId="Equation.3">
                  <p:embed/>
                </p:oleObj>
              </mc:Choice>
              <mc:Fallback>
                <p:oleObj name="Rovnica" r:id="rId5" imgW="1981080" imgH="774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362325"/>
                        <a:ext cx="19812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24417"/>
              </p:ext>
            </p:extLst>
          </p:nvPr>
        </p:nvGraphicFramePr>
        <p:xfrm>
          <a:off x="539552" y="5301208"/>
          <a:ext cx="181584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5" name="Rovnica" r:id="rId7" imgW="1815840" imgH="787320" progId="Equation.3">
                  <p:embed/>
                </p:oleObj>
              </mc:Choice>
              <mc:Fallback>
                <p:oleObj name="Rovnica" r:id="rId7" imgW="1815840" imgH="787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301208"/>
                        <a:ext cx="1815840" cy="787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22831"/>
              </p:ext>
            </p:extLst>
          </p:nvPr>
        </p:nvGraphicFramePr>
        <p:xfrm>
          <a:off x="2847445" y="4869160"/>
          <a:ext cx="1663560" cy="15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6" name="Rovnica" r:id="rId9" imgW="1663560" imgH="1549080" progId="Equation.3">
                  <p:embed/>
                </p:oleObj>
              </mc:Choice>
              <mc:Fallback>
                <p:oleObj name="Rovnica" r:id="rId9" imgW="1663560" imgH="1549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445" y="4869160"/>
                        <a:ext cx="1663560" cy="154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107504" y="4407495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uzavretého obvodu: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511005" y="2348880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Prenosov</a:t>
            </a:r>
            <a:r>
              <a:rPr lang="sk-SK" dirty="0">
                <a:solidFill>
                  <a:srgbClr val="0070C0"/>
                </a:solidFill>
              </a:rPr>
              <a:t>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otvoreného</a:t>
            </a:r>
          </a:p>
          <a:p>
            <a:r>
              <a:rPr lang="sk-SK" dirty="0">
                <a:solidFill>
                  <a:srgbClr val="0070C0"/>
                </a:solidFill>
              </a:rPr>
              <a:t> obvodu: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82393"/>
              </p:ext>
            </p:extLst>
          </p:nvPr>
        </p:nvGraphicFramePr>
        <p:xfrm>
          <a:off x="5004048" y="5301208"/>
          <a:ext cx="163800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7" name="Rovnica" r:id="rId11" imgW="1638000" imgH="850680" progId="Equation.3">
                  <p:embed/>
                </p:oleObj>
              </mc:Choice>
              <mc:Fallback>
                <p:oleObj name="Rovnica" r:id="rId11" imgW="163800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301208"/>
                        <a:ext cx="1638000" cy="8506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571500" y="1357313"/>
            <a:ext cx="4041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s</a:t>
            </a:r>
            <a:r>
              <a:rPr lang="en-US" baseline="30000" dirty="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 + sr</a:t>
            </a:r>
            <a:r>
              <a:rPr lang="en-US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+ r</a:t>
            </a:r>
            <a:r>
              <a:rPr lang="en-US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0</a:t>
            </a:r>
            <a:r>
              <a:rPr lang="sk-SK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, </a:t>
            </a:r>
            <a:r>
              <a:rPr lang="en-US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      </a:t>
            </a:r>
            <a:r>
              <a:rPr lang="sk-SK" dirty="0">
                <a:solidFill>
                  <a:schemeClr val="accent2"/>
                </a:solidFill>
                <a:latin typeface="Calibri" panose="020F0502020204030204" pitchFamily="34" charset="0"/>
              </a:rPr>
              <a:t>r0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&gt; 0</a:t>
            </a:r>
            <a:r>
              <a:rPr lang="sk-SK" dirty="0">
                <a:solidFill>
                  <a:schemeClr val="accent2"/>
                </a:solidFill>
                <a:latin typeface="Calibri" panose="020F0502020204030204" pitchFamily="34" charset="0"/>
              </a:rPr>
              <a:t>,	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</a:rPr>
              <a:t>r1 &gt; 0</a:t>
            </a:r>
            <a:endParaRPr lang="sk-SK" dirty="0">
              <a:latin typeface="Calibri" panose="020F0502020204030204" pitchFamily="34" charset="0"/>
            </a:endParaRPr>
          </a:p>
          <a:p>
            <a:pPr marL="457200" indent="-457200" eaLnBrk="0" hangingPunct="0"/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29701" name="BlokTextu 12"/>
          <p:cNvSpPr txBox="1">
            <a:spLocks noChangeArrowheads="1"/>
          </p:cNvSpPr>
          <p:nvPr/>
        </p:nvSpPr>
        <p:spPr bwMode="auto">
          <a:xfrm>
            <a:off x="571500" y="5550395"/>
            <a:ext cx="864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sk-SK" dirty="0">
                <a:latin typeface="Calibri" panose="020F0502020204030204" pitchFamily="34" charset="0"/>
              </a:rPr>
              <a:t>možné pomocou parametrov PI nastaviť ľubovoľný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569985"/>
              </p:ext>
            </p:extLst>
          </p:nvPr>
        </p:nvGraphicFramePr>
        <p:xfrm>
          <a:off x="5220072" y="3429000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Rovnica" r:id="rId3" imgW="990360" imgH="330120" progId="Equation.3">
                  <p:embed/>
                </p:oleObj>
              </mc:Choice>
              <mc:Fallback>
                <p:oleObj name="Rovnica" r:id="rId3" imgW="99036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29000"/>
                        <a:ext cx="990600" cy="330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24753"/>
              </p:ext>
            </p:extLst>
          </p:nvPr>
        </p:nvGraphicFramePr>
        <p:xfrm>
          <a:off x="1289050" y="344170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Rovnica" r:id="rId5" imgW="3047760" imgH="571320" progId="Equation.3">
                  <p:embed/>
                </p:oleObj>
              </mc:Choice>
              <mc:Fallback>
                <p:oleObj name="Rovnica" r:id="rId5" imgW="304776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44170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7188" y="620688"/>
            <a:ext cx="16573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1. Stabilita</a:t>
            </a:r>
            <a:endParaRPr lang="cs-CZ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6076" y="2395736"/>
            <a:ext cx="4389709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2. </a:t>
            </a:r>
            <a:r>
              <a:rPr lang="sk-SK" dirty="0"/>
              <a:t>Kvalita v ustálených stavoch</a:t>
            </a:r>
            <a:endParaRPr lang="cs-CZ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395536" y="4699992"/>
            <a:ext cx="460851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3. Kvalita prechodných procesov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701" grpId="0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79263"/>
              </p:ext>
            </p:extLst>
          </p:nvPr>
        </p:nvGraphicFramePr>
        <p:xfrm>
          <a:off x="4716016" y="2492896"/>
          <a:ext cx="37719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9" name="Rovnica" r:id="rId3" imgW="3771720" imgH="850680" progId="Equation.3">
                  <p:embed/>
                </p:oleObj>
              </mc:Choice>
              <mc:Fallback>
                <p:oleObj name="Rovnica" r:id="rId3" imgW="3771720" imgH="8506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492896"/>
                        <a:ext cx="3771900" cy="852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650479"/>
              </p:ext>
            </p:extLst>
          </p:nvPr>
        </p:nvGraphicFramePr>
        <p:xfrm>
          <a:off x="4004692" y="3717032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0" name="Rovnica" r:id="rId5" imgW="990360" imgH="330120" progId="Equation.3">
                  <p:embed/>
                </p:oleObj>
              </mc:Choice>
              <mc:Fallback>
                <p:oleObj name="Rovnica" r:id="rId5" imgW="990360" imgH="3301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692" y="3717032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43408" y="54864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chemeClr val="accent2"/>
                </a:solidFill>
              </a:rPr>
              <a:t>Pripojenie I alebo PI regulátora k systému s </a:t>
            </a:r>
            <a:r>
              <a:rPr lang="sk-SK" dirty="0" err="1">
                <a:solidFill>
                  <a:schemeClr val="accent2"/>
                </a:solidFill>
              </a:rPr>
              <a:t>astatizmom</a:t>
            </a:r>
            <a:r>
              <a:rPr lang="sk-SK" dirty="0">
                <a:solidFill>
                  <a:schemeClr val="accent2"/>
                </a:solidFill>
              </a:rPr>
              <a:t> druhého rádu má vyložene destabilizačný účinok. 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602093"/>
              </p:ext>
            </p:extLst>
          </p:nvPr>
        </p:nvGraphicFramePr>
        <p:xfrm>
          <a:off x="658862" y="1124744"/>
          <a:ext cx="3778647" cy="1521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1" name="Bitová mapa" r:id="rId7" imgW="3286080" imgH="1324080" progId="Paint.Picture">
                  <p:embed/>
                </p:oleObj>
              </mc:Choice>
              <mc:Fallback>
                <p:oleObj name="Bitová mapa" r:id="rId7" imgW="3286080" imgH="132408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62" y="1124744"/>
                        <a:ext cx="3778647" cy="15219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5436096" y="1484784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Prenosov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á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funkcia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uzavretého obvodu: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40446"/>
              </p:ext>
            </p:extLst>
          </p:nvPr>
        </p:nvGraphicFramePr>
        <p:xfrm>
          <a:off x="409550" y="378904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2" name="Rovnica" r:id="rId9" imgW="3047760" imgH="571320" progId="Equation.3">
                  <p:embed/>
                </p:oleObj>
              </mc:Choice>
              <mc:Fallback>
                <p:oleObj name="Rovnica" r:id="rId9" imgW="3047760" imgH="57132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50" y="378904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ĺžnik 2"/>
          <p:cNvSpPr/>
          <p:nvPr/>
        </p:nvSpPr>
        <p:spPr>
          <a:xfrm>
            <a:off x="251520" y="11663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dirty="0">
                <a:solidFill>
                  <a:srgbClr val="FF0000"/>
                </a:solidFill>
              </a:rPr>
              <a:t>Regulácia </a:t>
            </a:r>
            <a:r>
              <a:rPr lang="sk-SK" dirty="0" err="1">
                <a:solidFill>
                  <a:srgbClr val="FF0000"/>
                </a:solidFill>
              </a:rPr>
              <a:t>astatickej</a:t>
            </a:r>
            <a:r>
              <a:rPr lang="sk-SK" dirty="0">
                <a:solidFill>
                  <a:srgbClr val="FF0000"/>
                </a:solidFill>
              </a:rPr>
              <a:t> sústavy prvého rádu</a:t>
            </a:r>
            <a:r>
              <a:rPr lang="en-US" dirty="0">
                <a:solidFill>
                  <a:srgbClr val="FF0000"/>
                </a:solidFill>
              </a:rPr>
              <a:t> s PD </a:t>
            </a:r>
            <a:r>
              <a:rPr lang="en-US" dirty="0" err="1">
                <a:solidFill>
                  <a:srgbClr val="FF0000"/>
                </a:solidFill>
              </a:rPr>
              <a:t>regul</a:t>
            </a:r>
            <a:r>
              <a:rPr lang="sk-SK" dirty="0" err="1">
                <a:solidFill>
                  <a:srgbClr val="FF0000"/>
                </a:solidFill>
              </a:rPr>
              <a:t>átorom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astatizmom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druh</a:t>
            </a:r>
            <a:r>
              <a:rPr lang="sk-SK" dirty="0" err="1">
                <a:solidFill>
                  <a:srgbClr val="FF0000"/>
                </a:solidFill>
              </a:rPr>
              <a:t>ého</a:t>
            </a:r>
            <a:r>
              <a:rPr lang="sk-SK" dirty="0">
                <a:solidFill>
                  <a:srgbClr val="FF0000"/>
                </a:solidFill>
              </a:rPr>
              <a:t> rádu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3528" y="2996952"/>
            <a:ext cx="4176464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Kvalita v ustálených </a:t>
            </a:r>
            <a:r>
              <a:rPr lang="en-US" dirty="0"/>
              <a:t>s</a:t>
            </a:r>
            <a:r>
              <a:rPr lang="sk-SK" dirty="0" err="1"/>
              <a:t>tavoch</a:t>
            </a:r>
            <a:r>
              <a:rPr lang="en-US" dirty="0"/>
              <a:t>: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/>
      <p:bldP spid="6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1440" y="1340768"/>
            <a:ext cx="5336704" cy="1059904"/>
            <a:chOff x="528" y="480"/>
            <a:chExt cx="5040" cy="864"/>
          </a:xfrm>
        </p:grpSpPr>
        <p:sp>
          <p:nvSpPr>
            <p:cNvPr id="31762" name="Text Box 4"/>
            <p:cNvSpPr txBox="1">
              <a:spLocks noChangeArrowheads="1"/>
            </p:cNvSpPr>
            <p:nvPr/>
          </p:nvSpPr>
          <p:spPr bwMode="auto">
            <a:xfrm>
              <a:off x="1920" y="672"/>
              <a:ext cx="1132" cy="376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/>
                <a:t>r</a:t>
              </a:r>
              <a:r>
                <a:rPr lang="en-US" baseline="-25000" dirty="0"/>
                <a:t>0</a:t>
              </a:r>
              <a:r>
                <a:rPr lang="en-US" dirty="0"/>
                <a:t> + r</a:t>
              </a:r>
              <a:r>
                <a:rPr lang="en-US" baseline="-25000" dirty="0"/>
                <a:t>1</a:t>
              </a:r>
              <a:r>
                <a:rPr lang="en-US" dirty="0"/>
                <a:t>s</a:t>
              </a:r>
              <a:endParaRPr lang="sk-SK" dirty="0"/>
            </a:p>
          </p:txBody>
        </p:sp>
        <p:graphicFrame>
          <p:nvGraphicFramePr>
            <p:cNvPr id="31755" name="Object 6"/>
            <p:cNvGraphicFramePr>
              <a:graphicFrameLocks noChangeAspect="1"/>
            </p:cNvGraphicFramePr>
            <p:nvPr/>
          </p:nvGraphicFramePr>
          <p:xfrm>
            <a:off x="3744" y="624"/>
            <a:ext cx="6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0" name="Rovnica" r:id="rId3" imgW="1015920" imgH="787320" progId="Equation.3">
                    <p:embed/>
                  </p:oleObj>
                </mc:Choice>
                <mc:Fallback>
                  <p:oleObj name="Rovnica" r:id="rId3" imgW="1015920" imgH="787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624"/>
                          <a:ext cx="64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Text Box 7"/>
            <p:cNvSpPr txBox="1">
              <a:spLocks noChangeArrowheads="1"/>
            </p:cNvSpPr>
            <p:nvPr/>
          </p:nvSpPr>
          <p:spPr bwMode="auto">
            <a:xfrm>
              <a:off x="3456" y="480"/>
              <a:ext cx="1296" cy="657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  <a:p>
              <a:pPr eaLnBrk="0" hangingPunct="0">
                <a:spcBef>
                  <a:spcPct val="50000"/>
                </a:spcBef>
              </a:pPr>
              <a:endParaRPr lang="sk-SK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auto">
            <a:xfrm flipV="1">
              <a:off x="3052" y="816"/>
              <a:ext cx="404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4752" y="81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766" name="Line 10"/>
            <p:cNvSpPr>
              <a:spLocks noChangeShapeType="1"/>
            </p:cNvSpPr>
            <p:nvPr/>
          </p:nvSpPr>
          <p:spPr bwMode="auto">
            <a:xfrm>
              <a:off x="1536" y="8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767" name="Oval 11"/>
            <p:cNvSpPr>
              <a:spLocks noChangeArrowheads="1"/>
            </p:cNvSpPr>
            <p:nvPr/>
          </p:nvSpPr>
          <p:spPr bwMode="auto">
            <a:xfrm>
              <a:off x="1200" y="6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sk-SK"/>
            </a:p>
          </p:txBody>
        </p:sp>
        <p:sp>
          <p:nvSpPr>
            <p:cNvPr id="31768" name="Line 12"/>
            <p:cNvSpPr>
              <a:spLocks noChangeShapeType="1"/>
            </p:cNvSpPr>
            <p:nvPr/>
          </p:nvSpPr>
          <p:spPr bwMode="auto">
            <a:xfrm>
              <a:off x="528" y="8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769" name="Line 13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770" name="Line 14"/>
            <p:cNvSpPr>
              <a:spLocks noChangeShapeType="1"/>
            </p:cNvSpPr>
            <p:nvPr/>
          </p:nvSpPr>
          <p:spPr bwMode="auto">
            <a:xfrm>
              <a:off x="1344" y="134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771" name="Line 15"/>
            <p:cNvSpPr>
              <a:spLocks noChangeShapeType="1"/>
            </p:cNvSpPr>
            <p:nvPr/>
          </p:nvSpPr>
          <p:spPr bwMode="auto">
            <a:xfrm flipV="1">
              <a:off x="508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722312" y="1298037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w</a:t>
            </a:r>
            <a:endParaRPr lang="sk-SK" dirty="0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5940152" y="1467938"/>
            <a:ext cx="168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y</a:t>
            </a:r>
            <a:endParaRPr lang="sk-SK" dirty="0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1516334" y="176767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-</a:t>
            </a:r>
            <a:endParaRPr lang="sk-SK"/>
          </a:p>
        </p:txBody>
      </p:sp>
      <p:graphicFrame>
        <p:nvGraphicFramePr>
          <p:cNvPr id="317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15771"/>
              </p:ext>
            </p:extLst>
          </p:nvPr>
        </p:nvGraphicFramePr>
        <p:xfrm>
          <a:off x="4483100" y="3892922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1" name="Rovnice" r:id="rId5" imgW="177480" imgH="368280" progId="Equation.3">
                  <p:embed/>
                </p:oleObj>
              </mc:Choice>
              <mc:Fallback>
                <p:oleObj name="Rovnice" r:id="rId5" imgW="17748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892922"/>
                        <a:ext cx="177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60582"/>
              </p:ext>
            </p:extLst>
          </p:nvPr>
        </p:nvGraphicFramePr>
        <p:xfrm>
          <a:off x="4483100" y="3892922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2" name="Rovnice" r:id="rId7" imgW="177480" imgH="368280" progId="Equation.3">
                  <p:embed/>
                </p:oleObj>
              </mc:Choice>
              <mc:Fallback>
                <p:oleObj name="Rovnice" r:id="rId7" imgW="17748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892922"/>
                        <a:ext cx="177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05482"/>
              </p:ext>
            </p:extLst>
          </p:nvPr>
        </p:nvGraphicFramePr>
        <p:xfrm>
          <a:off x="674688" y="3517900"/>
          <a:ext cx="2120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3" name="Rovnica" r:id="rId8" imgW="2120760" imgH="761760" progId="Equation.3">
                  <p:embed/>
                </p:oleObj>
              </mc:Choice>
              <mc:Fallback>
                <p:oleObj name="Rovnica" r:id="rId8" imgW="2120760" imgH="7617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517900"/>
                        <a:ext cx="2120900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591382"/>
              </p:ext>
            </p:extLst>
          </p:nvPr>
        </p:nvGraphicFramePr>
        <p:xfrm>
          <a:off x="107504" y="5589240"/>
          <a:ext cx="181584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4" name="Rovnica" r:id="rId10" imgW="1815840" imgH="787320" progId="Equation.3">
                  <p:embed/>
                </p:oleObj>
              </mc:Choice>
              <mc:Fallback>
                <p:oleObj name="Rovnica" r:id="rId10" imgW="1815840" imgH="7873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589240"/>
                        <a:ext cx="1815840" cy="787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62641"/>
              </p:ext>
            </p:extLst>
          </p:nvPr>
        </p:nvGraphicFramePr>
        <p:xfrm>
          <a:off x="1978192" y="5157192"/>
          <a:ext cx="180324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5" name="Rovnica" r:id="rId12" imgW="1803240" imgH="1523880" progId="Equation.3">
                  <p:embed/>
                </p:oleObj>
              </mc:Choice>
              <mc:Fallback>
                <p:oleObj name="Rovnica" r:id="rId12" imgW="1803240" imgH="1523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192" y="5157192"/>
                        <a:ext cx="1803240" cy="1523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03730"/>
              </p:ext>
            </p:extLst>
          </p:nvPr>
        </p:nvGraphicFramePr>
        <p:xfrm>
          <a:off x="3874492" y="5517232"/>
          <a:ext cx="242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" name="Rovnica" r:id="rId14" imgW="2425680" imgH="787320" progId="Equation.3">
                  <p:embed/>
                </p:oleObj>
              </mc:Choice>
              <mc:Fallback>
                <p:oleObj name="Rovnica" r:id="rId14" imgW="2425680" imgH="787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492" y="5517232"/>
                        <a:ext cx="2425700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829639"/>
              </p:ext>
            </p:extLst>
          </p:nvPr>
        </p:nvGraphicFramePr>
        <p:xfrm>
          <a:off x="6623284" y="5517232"/>
          <a:ext cx="248904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Rovnica" r:id="rId16" imgW="2489040" imgH="850680" progId="Equation.3">
                  <p:embed/>
                </p:oleObj>
              </mc:Choice>
              <mc:Fallback>
                <p:oleObj name="Rovnica" r:id="rId16" imgW="248904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284" y="5517232"/>
                        <a:ext cx="2489040" cy="8506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BlokTextu 27"/>
          <p:cNvSpPr txBox="1"/>
          <p:nvPr/>
        </p:nvSpPr>
        <p:spPr>
          <a:xfrm>
            <a:off x="107504" y="292494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Prenosov</a:t>
            </a:r>
            <a:r>
              <a:rPr lang="sk-SK" dirty="0">
                <a:solidFill>
                  <a:srgbClr val="0070C0"/>
                </a:solidFill>
              </a:rPr>
              <a:t>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otvoreného obvodu: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107504" y="4581128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Prenosov</a:t>
            </a:r>
            <a:r>
              <a:rPr lang="sk-SK" dirty="0">
                <a:solidFill>
                  <a:srgbClr val="0070C0"/>
                </a:solidFill>
              </a:rPr>
              <a:t>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uzavretého obvodu:</a:t>
            </a:r>
          </a:p>
        </p:txBody>
      </p:sp>
      <p:sp>
        <p:nvSpPr>
          <p:cNvPr id="3" name="Obdĺžnik 2"/>
          <p:cNvSpPr/>
          <p:nvPr/>
        </p:nvSpPr>
        <p:spPr>
          <a:xfrm>
            <a:off x="323528" y="18876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dirty="0">
                <a:solidFill>
                  <a:srgbClr val="FF0000"/>
                </a:solidFill>
              </a:rPr>
              <a:t>Regulácia </a:t>
            </a:r>
            <a:r>
              <a:rPr lang="sk-SK" dirty="0" err="1">
                <a:solidFill>
                  <a:srgbClr val="FF0000"/>
                </a:solidFill>
              </a:rPr>
              <a:t>astatickej</a:t>
            </a:r>
            <a:r>
              <a:rPr lang="sk-SK" dirty="0">
                <a:solidFill>
                  <a:srgbClr val="FF0000"/>
                </a:solidFill>
              </a:rPr>
              <a:t> sústavy prvého rádu</a:t>
            </a:r>
            <a:r>
              <a:rPr lang="en-US" dirty="0">
                <a:solidFill>
                  <a:srgbClr val="FF0000"/>
                </a:solidFill>
              </a:rPr>
              <a:t> s PD </a:t>
            </a:r>
            <a:r>
              <a:rPr lang="en-US" dirty="0" err="1">
                <a:solidFill>
                  <a:srgbClr val="FF0000"/>
                </a:solidFill>
              </a:rPr>
              <a:t>regul</a:t>
            </a:r>
            <a:r>
              <a:rPr lang="sk-SK" dirty="0" err="1">
                <a:solidFill>
                  <a:srgbClr val="FF0000"/>
                </a:solidFill>
              </a:rPr>
              <a:t>átorom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astatizmom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3" grpId="0" autoUpdateAnimBg="0"/>
      <p:bldP spid="39954" grpId="0" autoUpdateAnimBg="0"/>
      <p:bldP spid="39955" grpId="0" autoUpdateAnimBg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1503" y="1412776"/>
            <a:ext cx="4879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Calibri" panose="020F0502020204030204" pitchFamily="34" charset="0"/>
              </a:rPr>
              <a:t>Korene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charakteristickej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rovnice</a:t>
            </a:r>
            <a:r>
              <a:rPr lang="en-US" dirty="0">
                <a:latin typeface="Calibri" panose="020F0502020204030204" pitchFamily="34" charset="0"/>
              </a:rPr>
              <a:t> URO:</a:t>
            </a:r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7168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564785"/>
              </p:ext>
            </p:extLst>
          </p:nvPr>
        </p:nvGraphicFramePr>
        <p:xfrm>
          <a:off x="4939588" y="1269926"/>
          <a:ext cx="414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Rovnica" r:id="rId3" imgW="4140000" imgH="914400" progId="Equation.3">
                  <p:embed/>
                </p:oleObj>
              </mc:Choice>
              <mc:Fallback>
                <p:oleObj name="Rovnica" r:id="rId3" imgW="4140000" imgH="914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588" y="1269926"/>
                        <a:ext cx="4140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97335" y="2636912"/>
            <a:ext cx="3078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a)   Re</a:t>
            </a:r>
            <a:r>
              <a:rPr lang="sk-SK" dirty="0" err="1"/>
              <a:t>álne</a:t>
            </a:r>
            <a:r>
              <a:rPr lang="sk-SK" dirty="0"/>
              <a:t> póly:        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72977" y="3717032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sk-SK" dirty="0"/>
              <a:t>b)  Komplexné póly:</a:t>
            </a:r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0695"/>
              </p:ext>
            </p:extLst>
          </p:nvPr>
        </p:nvGraphicFramePr>
        <p:xfrm>
          <a:off x="3054723" y="2492896"/>
          <a:ext cx="312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Rovnica" r:id="rId5" imgW="3124080" imgH="901440" progId="Equation.3">
                  <p:embed/>
                </p:oleObj>
              </mc:Choice>
              <mc:Fallback>
                <p:oleObj name="Rovnica" r:id="rId5" imgW="3124080" imgH="901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723" y="2492896"/>
                        <a:ext cx="3124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264298"/>
              </p:ext>
            </p:extLst>
          </p:nvPr>
        </p:nvGraphicFramePr>
        <p:xfrm>
          <a:off x="3273526" y="3573016"/>
          <a:ext cx="312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Rovnica" r:id="rId7" imgW="3124080" imgH="901440" progId="Equation.3">
                  <p:embed/>
                </p:oleObj>
              </mc:Choice>
              <mc:Fallback>
                <p:oleObj name="Rovnica" r:id="rId7" imgW="312408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526" y="3573016"/>
                        <a:ext cx="3124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44563"/>
              </p:ext>
            </p:extLst>
          </p:nvPr>
        </p:nvGraphicFramePr>
        <p:xfrm>
          <a:off x="6948264" y="5561553"/>
          <a:ext cx="140940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0" name="Rovnica" r:id="rId9" imgW="1409400" imgH="368280" progId="Equation.3">
                  <p:embed/>
                </p:oleObj>
              </mc:Choice>
              <mc:Fallback>
                <p:oleObj name="Rovnica" r:id="rId9" imgW="1409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5561553"/>
                        <a:ext cx="140940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77224"/>
              </p:ext>
            </p:extLst>
          </p:nvPr>
        </p:nvGraphicFramePr>
        <p:xfrm>
          <a:off x="5148064" y="4971752"/>
          <a:ext cx="306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Rovnice" r:id="rId11" imgW="3060360" imgH="368280" progId="Equation.3">
                  <p:embed/>
                </p:oleObj>
              </mc:Choice>
              <mc:Fallback>
                <p:oleObj name="Rovnice" r:id="rId11" imgW="3060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971752"/>
                        <a:ext cx="3060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611560" y="807095"/>
            <a:ext cx="8083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+ s(a + kr</a:t>
            </a:r>
            <a:r>
              <a:rPr lang="en-US" baseline="-25000" dirty="0"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) + kr</a:t>
            </a:r>
            <a:r>
              <a:rPr lang="en-US" baseline="-25000" dirty="0">
                <a:latin typeface="Calibri" panose="020F0502020204030204" pitchFamily="34" charset="0"/>
              </a:rPr>
              <a:t>0</a:t>
            </a:r>
            <a:r>
              <a:rPr lang="sk-SK" baseline="-25000" dirty="0">
                <a:latin typeface="Calibri" panose="020F0502020204030204" pitchFamily="34" charset="0"/>
              </a:rPr>
              <a:t>, </a:t>
            </a:r>
            <a:r>
              <a:rPr lang="en-US" baseline="-25000" dirty="0">
                <a:latin typeface="Calibri" panose="020F050202020403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</a:rPr>
              <a:t>kr0</a:t>
            </a:r>
            <a:r>
              <a:rPr lang="sk-SK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&gt; 0,   a + kr1 &gt; 0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57188" y="332656"/>
            <a:ext cx="16573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1. Stabilita</a:t>
            </a:r>
            <a:endParaRPr lang="cs-CZ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27114" y="5013176"/>
            <a:ext cx="4389709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2. </a:t>
            </a:r>
            <a:r>
              <a:rPr lang="sk-SK" dirty="0">
                <a:latin typeface="Calibri" panose="020F0502020204030204" pitchFamily="34" charset="0"/>
              </a:rPr>
              <a:t>Kvalita v ustálených stavoch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27114" y="5909667"/>
            <a:ext cx="460851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latin typeface="Calibri" panose="020F0502020204030204" pitchFamily="34" charset="0"/>
              </a:rPr>
              <a:t>3. Kvalita prechodných procesov</a:t>
            </a:r>
            <a:endParaRPr lang="cs-CZ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4" grpId="0" autoUpdateAnimBg="0"/>
      <p:bldP spid="40966" grpId="0" autoUpdateAnimBg="0"/>
      <p:bldP spid="12" grpId="0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02279"/>
              </p:ext>
            </p:extLst>
          </p:nvPr>
        </p:nvGraphicFramePr>
        <p:xfrm>
          <a:off x="228600" y="685800"/>
          <a:ext cx="40592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Rastrový obrázek" r:id="rId3" imgW="3257640" imgH="1400040" progId="Paint.Picture">
                  <p:embed/>
                </p:oleObj>
              </mc:Choice>
              <mc:Fallback>
                <p:oleObj name="Rastrový obrázek" r:id="rId3" imgW="3257640" imgH="140004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4059238" cy="17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6584"/>
              </p:ext>
            </p:extLst>
          </p:nvPr>
        </p:nvGraphicFramePr>
        <p:xfrm>
          <a:off x="4876800" y="764704"/>
          <a:ext cx="40989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7" name="Rastrový obrázek" r:id="rId5" imgW="3276720" imgH="1314360" progId="Paint.Picture">
                  <p:embed/>
                </p:oleObj>
              </mc:Choice>
              <mc:Fallback>
                <p:oleObj name="Rastrový obrázek" r:id="rId5" imgW="3276720" imgH="131436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4704"/>
                        <a:ext cx="40989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6400" y="116632"/>
            <a:ext cx="579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dirty="0">
                <a:solidFill>
                  <a:srgbClr val="FF0000"/>
                </a:solidFill>
              </a:rPr>
              <a:t>Štruktúrne nestabilné regulačné obvody.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92898"/>
              </p:ext>
            </p:extLst>
          </p:nvPr>
        </p:nvGraphicFramePr>
        <p:xfrm>
          <a:off x="611560" y="2780928"/>
          <a:ext cx="3327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8" name="Equation" r:id="rId7" imgW="3327120" imgH="876240" progId="Equation.3">
                  <p:embed/>
                </p:oleObj>
              </mc:Choice>
              <mc:Fallback>
                <p:oleObj name="Equation" r:id="rId7" imgW="3327120" imgH="876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80928"/>
                        <a:ext cx="3327400" cy="8794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1046"/>
              </p:ext>
            </p:extLst>
          </p:nvPr>
        </p:nvGraphicFramePr>
        <p:xfrm>
          <a:off x="1315368" y="3861048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9" name="Equation" r:id="rId9" imgW="1168200" imgH="342720" progId="Equation.3">
                  <p:embed/>
                </p:oleObj>
              </mc:Choice>
              <mc:Fallback>
                <p:oleObj name="Equation" r:id="rId9" imgW="116820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368" y="3861048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85144"/>
              </p:ext>
            </p:extLst>
          </p:nvPr>
        </p:nvGraphicFramePr>
        <p:xfrm>
          <a:off x="4562996" y="2708920"/>
          <a:ext cx="4559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0" name="Equation" r:id="rId11" imgW="4559040" imgH="876240" progId="Equation.3">
                  <p:embed/>
                </p:oleObj>
              </mc:Choice>
              <mc:Fallback>
                <p:oleObj name="Equation" r:id="rId11" imgW="4559040" imgH="876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996" y="2708920"/>
                        <a:ext cx="4559300" cy="8794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83784"/>
              </p:ext>
            </p:extLst>
          </p:nvPr>
        </p:nvGraphicFramePr>
        <p:xfrm>
          <a:off x="5292080" y="3861048"/>
          <a:ext cx="11684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1" name="Equation" r:id="rId13" imgW="1168200" imgH="342720" progId="Equation.3">
                  <p:embed/>
                </p:oleObj>
              </mc:Choice>
              <mc:Fallback>
                <p:oleObj name="Equation" r:id="rId13" imgW="116820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61048"/>
                        <a:ext cx="1168400" cy="3444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51656" y="4725144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chemeClr val="accent2"/>
                </a:solidFill>
              </a:rPr>
              <a:t>- Systémy s </a:t>
            </a:r>
            <a:r>
              <a:rPr lang="sk-SK" dirty="0" err="1">
                <a:solidFill>
                  <a:schemeClr val="accent2"/>
                </a:solidFill>
              </a:rPr>
              <a:t>astatizmom</a:t>
            </a:r>
            <a:r>
              <a:rPr lang="sk-SK" dirty="0">
                <a:solidFill>
                  <a:schemeClr val="accent2"/>
                </a:solidFill>
              </a:rPr>
              <a:t> tretieho a vyššieho rádu nie sú PID – regulátorom stabilizovateľné.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47464" y="5805264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chemeClr val="accent2"/>
                </a:solidFill>
              </a:rPr>
              <a:t>- Regulátor s I – zložkou odstráni u statických systémov trvalú regulačnú odchýlku.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411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sk-SK" b="1" dirty="0">
                <a:solidFill>
                  <a:srgbClr val="FF0000"/>
                </a:solidFill>
              </a:rPr>
              <a:t>Východiskové podmienky :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- Je daná štruktúra a určujú sa parametre.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610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- Štruktúra a parametre regulačného obvodu sú predmetom 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   návrhu.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b="1" dirty="0">
                <a:solidFill>
                  <a:srgbClr val="FF0000"/>
                </a:solidFill>
              </a:rPr>
              <a:t>Pri návrhu regulačného obvodu pomôže znalosť 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1000" y="41148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- vlastností riadeného systému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81000" y="4572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- priebehu riadenej veličiny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- priebehu a miesta vstupu poruchových veličín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81000" y="5514975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- obmedzení akčných zásahov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604837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- požiadaviek na kvalitu riadenia.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81000" y="1447800"/>
            <a:ext cx="8534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-  Navrhujú sa parametre a štruktúra zatiaľ neurčených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     blokov. Štruktúra je daná len čiastočne.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  <p:bldP spid="43019" grpId="0" autoUpdateAnimBg="0"/>
      <p:bldP spid="430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2"/>
          <p:cNvSpPr txBox="1">
            <a:spLocks noChangeArrowheads="1"/>
          </p:cNvSpPr>
          <p:nvPr/>
        </p:nvSpPr>
        <p:spPr bwMode="auto">
          <a:xfrm>
            <a:off x="2514600" y="381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2800" dirty="0">
                <a:solidFill>
                  <a:srgbClr val="0000FF"/>
                </a:solidFill>
                <a:latin typeface="Calibri" panose="020F0502020204030204" pitchFamily="34" charset="0"/>
              </a:rPr>
              <a:t>Návrh PID regulátorov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rgbClr val="FF0000"/>
                </a:solidFill>
                <a:latin typeface="Calibri" panose="020F0502020204030204" pitchFamily="34" charset="0"/>
              </a:rPr>
              <a:t>Interakčný tvar :	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10200" y="1066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>
                <a:solidFill>
                  <a:srgbClr val="FF0000"/>
                </a:solidFill>
                <a:latin typeface="Calibri" panose="020F0502020204030204" pitchFamily="34" charset="0"/>
              </a:rPr>
              <a:t>Zložkový tvar :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363133"/>
              </p:ext>
            </p:extLst>
          </p:nvPr>
        </p:nvGraphicFramePr>
        <p:xfrm>
          <a:off x="317500" y="1465263"/>
          <a:ext cx="31369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3" imgW="3136680" imgH="799920" progId="Equation.3">
                  <p:embed/>
                </p:oleObj>
              </mc:Choice>
              <mc:Fallback>
                <p:oleObj name="Equation" r:id="rId3" imgW="3136680" imgH="799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465263"/>
                        <a:ext cx="31369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64142"/>
              </p:ext>
            </p:extLst>
          </p:nvPr>
        </p:nvGraphicFramePr>
        <p:xfrm>
          <a:off x="4991100" y="1479550"/>
          <a:ext cx="271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5" imgW="2717640" imgH="723600" progId="Equation.3">
                  <p:embed/>
                </p:oleObj>
              </mc:Choice>
              <mc:Fallback>
                <p:oleObj name="Equation" r:id="rId5" imgW="271764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479550"/>
                        <a:ext cx="2717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24963"/>
              </p:ext>
            </p:extLst>
          </p:nvPr>
        </p:nvGraphicFramePr>
        <p:xfrm>
          <a:off x="381000" y="2286000"/>
          <a:ext cx="34290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7" imgW="3429000" imgH="799920" progId="Equation.3">
                  <p:embed/>
                </p:oleObj>
              </mc:Choice>
              <mc:Fallback>
                <p:oleObj name="Equation" r:id="rId7" imgW="3429000" imgH="799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4290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806269"/>
              </p:ext>
            </p:extLst>
          </p:nvPr>
        </p:nvGraphicFramePr>
        <p:xfrm>
          <a:off x="5029200" y="2362200"/>
          <a:ext cx="35560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9" imgW="3555720" imgH="799920" progId="Equation.3">
                  <p:embed/>
                </p:oleObj>
              </mc:Choice>
              <mc:Fallback>
                <p:oleObj name="Equation" r:id="rId9" imgW="3555720" imgH="799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62200"/>
                        <a:ext cx="35560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00976"/>
              </p:ext>
            </p:extLst>
          </p:nvPr>
        </p:nvGraphicFramePr>
        <p:xfrm>
          <a:off x="838200" y="3733800"/>
          <a:ext cx="43624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Bitmap Image" r:id="rId11" imgW="2723810" imgH="1724266" progId="PBrush">
                  <p:embed/>
                </p:oleObj>
              </mc:Choice>
              <mc:Fallback>
                <p:oleObj name="Bitmap Image" r:id="rId11" imgW="2723810" imgH="1724266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43624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715000" y="55626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>
                <a:solidFill>
                  <a:srgbClr val="FF3300"/>
                </a:solidFill>
                <a:latin typeface="Calibri" panose="020F0502020204030204" pitchFamily="34" charset="0"/>
              </a:rPr>
              <a:t>Štruktúra ideálneho PID regulátora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  <p:bldP spid="41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Text Box 2"/>
          <p:cNvSpPr txBox="1">
            <a:spLocks noChangeArrowheads="1"/>
          </p:cNvSpPr>
          <p:nvPr/>
        </p:nvSpPr>
        <p:spPr bwMode="auto">
          <a:xfrm>
            <a:off x="2590800" y="228600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800" dirty="0">
                <a:solidFill>
                  <a:srgbClr val="FF0000"/>
                </a:solidFill>
                <a:latin typeface="Calibri" panose="020F0502020204030204" pitchFamily="34" charset="0"/>
              </a:rPr>
              <a:t>Voľba štruktúry PID – regulátora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69818"/>
              </p:ext>
            </p:extLst>
          </p:nvPr>
        </p:nvGraphicFramePr>
        <p:xfrm>
          <a:off x="2699792" y="2996952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" name="Rovnica" r:id="rId3" imgW="2209680" imgH="761760" progId="Equation.3">
                  <p:embed/>
                </p:oleObj>
              </mc:Choice>
              <mc:Fallback>
                <p:oleObj name="Rovnica" r:id="rId3" imgW="22096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96952"/>
                        <a:ext cx="2209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536297"/>
              </p:ext>
            </p:extLst>
          </p:nvPr>
        </p:nvGraphicFramePr>
        <p:xfrm>
          <a:off x="467544" y="3212976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2" name="Rovnica" r:id="rId5" imgW="2158920" imgH="368280" progId="Equation.3">
                  <p:embed/>
                </p:oleObj>
              </mc:Choice>
              <mc:Fallback>
                <p:oleObj name="Rovnica" r:id="rId5" imgW="21589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39049"/>
              </p:ext>
            </p:extLst>
          </p:nvPr>
        </p:nvGraphicFramePr>
        <p:xfrm>
          <a:off x="323528" y="5085184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3" name="Rovnica" r:id="rId7" imgW="2400120" imgH="787320" progId="Equation.3">
                  <p:embed/>
                </p:oleObj>
              </mc:Choice>
              <mc:Fallback>
                <p:oleObj name="Rovnica" r:id="rId7" imgW="24001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085184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66942"/>
              </p:ext>
            </p:extLst>
          </p:nvPr>
        </p:nvGraphicFramePr>
        <p:xfrm>
          <a:off x="5294982" y="5013176"/>
          <a:ext cx="273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" name="Rovnica" r:id="rId9" imgW="2730240" imgH="838080" progId="Equation.3">
                  <p:embed/>
                </p:oleObj>
              </mc:Choice>
              <mc:Fallback>
                <p:oleObj name="Rovnica" r:id="rId9" imgW="2730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982" y="5013176"/>
                        <a:ext cx="2730500" cy="838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207805"/>
              </p:ext>
            </p:extLst>
          </p:nvPr>
        </p:nvGraphicFramePr>
        <p:xfrm>
          <a:off x="4974828" y="2996952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" name="Rovnica" r:id="rId11" imgW="1498320" imgH="774360" progId="Equation.3">
                  <p:embed/>
                </p:oleObj>
              </mc:Choice>
              <mc:Fallback>
                <p:oleObj name="Rovnica" r:id="rId11" imgW="149832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828" y="2996952"/>
                        <a:ext cx="14986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7261"/>
              </p:ext>
            </p:extLst>
          </p:nvPr>
        </p:nvGraphicFramePr>
        <p:xfrm>
          <a:off x="2951820" y="4653136"/>
          <a:ext cx="1917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" name="Rovnica" r:id="rId13" imgW="1917360" imgH="1549080" progId="Equation.3">
                  <p:embed/>
                </p:oleObj>
              </mc:Choice>
              <mc:Fallback>
                <p:oleObj name="Rovnica" r:id="rId13" imgW="191736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4653136"/>
                        <a:ext cx="19177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6"/>
          <p:cNvPicPr>
            <a:picLocks noChangeAspect="1" noChangeArrowheads="1"/>
          </p:cNvPicPr>
          <p:nvPr/>
        </p:nvPicPr>
        <p:blipFill rotWithShape="1">
          <a:blip r:embed="rId15" cstate="print"/>
          <a:srcRect t="18511"/>
          <a:stretch/>
        </p:blipFill>
        <p:spPr bwMode="auto">
          <a:xfrm>
            <a:off x="105021" y="1304936"/>
            <a:ext cx="410693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4427984" y="134076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Prenosov</a:t>
            </a:r>
            <a:r>
              <a:rPr lang="sk-SK" dirty="0">
                <a:latin typeface="Calibri" panose="020F0502020204030204" pitchFamily="34" charset="0"/>
              </a:rPr>
              <a:t>á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funkcia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sk-SK" dirty="0">
                <a:latin typeface="Calibri" panose="020F0502020204030204" pitchFamily="34" charset="0"/>
              </a:rPr>
              <a:t>otvoreného obvodu: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79512" y="407707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Prenosov</a:t>
            </a:r>
            <a:r>
              <a:rPr lang="sk-SK" dirty="0">
                <a:latin typeface="Calibri" panose="020F0502020204030204" pitchFamily="34" charset="0"/>
              </a:rPr>
              <a:t>á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funkcia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sk-SK" dirty="0">
                <a:latin typeface="Calibri" panose="020F0502020204030204" pitchFamily="34" charset="0"/>
              </a:rPr>
              <a:t>uzavretého obvodu: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7757" y="376237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sk-SK" dirty="0">
                <a:solidFill>
                  <a:srgbClr val="0070C0"/>
                </a:solidFill>
              </a:rPr>
              <a:t>Regulácia statickej sústavy prvého rádu</a:t>
            </a:r>
            <a:r>
              <a:rPr lang="en-US" dirty="0">
                <a:solidFill>
                  <a:srgbClr val="0070C0"/>
                </a:solidFill>
              </a:rPr>
              <a:t> s P</a:t>
            </a:r>
            <a:r>
              <a:rPr lang="sk-SK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regul</a:t>
            </a:r>
            <a:r>
              <a:rPr lang="sk-SK" dirty="0" err="1">
                <a:solidFill>
                  <a:srgbClr val="0070C0"/>
                </a:solidFill>
              </a:rPr>
              <a:t>átorom</a:t>
            </a: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262828"/>
            <a:ext cx="8856984" cy="120032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1</a:t>
            </a:r>
            <a:r>
              <a:rPr lang="sk-SK" dirty="0"/>
              <a:t>. Najskôr vyšetríme podmienky stability. Otázkou je kedy môže byť uzavretý obvod nestabilný v závislosti na parametroch regulátora.</a:t>
            </a:r>
            <a:endParaRPr lang="cs-CZ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5536" y="3212976"/>
            <a:ext cx="4535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Charakteristická rovnica  A(s)=0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306144" y="2636912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81082"/>
              </p:ext>
            </p:extLst>
          </p:nvPr>
        </p:nvGraphicFramePr>
        <p:xfrm>
          <a:off x="4626136" y="1700808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0" name="Rovnica" r:id="rId3" imgW="3466800" imgH="838080" progId="Equation.3">
                  <p:embed/>
                </p:oleObj>
              </mc:Choice>
              <mc:Fallback>
                <p:oleObj name="Rovnica" r:id="rId3" imgW="346680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136" y="1700808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lokTextu 16"/>
          <p:cNvSpPr txBox="1"/>
          <p:nvPr/>
        </p:nvSpPr>
        <p:spPr>
          <a:xfrm>
            <a:off x="204044" y="1700808"/>
            <a:ext cx="440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Prenosová funkcia uzavretého obvodu je: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81472" y="3975447"/>
            <a:ext cx="78629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Nakoľko ide o 2 rád nutná aj postačujúca podmienka stability je kladnosť všetkých koeficientov CH.R.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55576" y="5239940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32278"/>
              </p:ext>
            </p:extLst>
          </p:nvPr>
        </p:nvGraphicFramePr>
        <p:xfrm>
          <a:off x="3419474" y="5068888"/>
          <a:ext cx="1496629" cy="9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1" name="Rovnica" r:id="rId5" imgW="1117440" imgH="711000" progId="Equation.3">
                  <p:embed/>
                </p:oleObj>
              </mc:Choice>
              <mc:Fallback>
                <p:oleObj name="Rovnica" r:id="rId5" imgW="1117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4" y="5068888"/>
                        <a:ext cx="1496629" cy="9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8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55576" y="159023"/>
            <a:ext cx="6336704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2. </a:t>
            </a:r>
            <a:r>
              <a:rPr lang="sk-SK" dirty="0"/>
              <a:t>Vyšetríme aká môže byť kvalita regulácie</a:t>
            </a:r>
            <a:endParaRPr lang="cs-CZ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69746"/>
              </p:ext>
            </p:extLst>
          </p:nvPr>
        </p:nvGraphicFramePr>
        <p:xfrm>
          <a:off x="5508104" y="6021288"/>
          <a:ext cx="1117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6" name="Rovnica" r:id="rId3" imgW="1117115" imgH="342751" progId="Equation.3">
                  <p:embed/>
                </p:oleObj>
              </mc:Choice>
              <mc:Fallback>
                <p:oleObj name="Rovnica" r:id="rId3" imgW="111711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021288"/>
                        <a:ext cx="1117600" cy="34448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98437"/>
              </p:ext>
            </p:extLst>
          </p:nvPr>
        </p:nvGraphicFramePr>
        <p:xfrm>
          <a:off x="5358730" y="5373216"/>
          <a:ext cx="34671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7" name="Rovnica" r:id="rId5" imgW="3466800" imgH="330120" progId="Equation.3">
                  <p:embed/>
                </p:oleObj>
              </mc:Choice>
              <mc:Fallback>
                <p:oleObj name="Rovnica" r:id="rId5" imgW="3466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730" y="5373216"/>
                        <a:ext cx="34671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00025"/>
              </p:ext>
            </p:extLst>
          </p:nvPr>
        </p:nvGraphicFramePr>
        <p:xfrm>
          <a:off x="6156176" y="3921060"/>
          <a:ext cx="240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8" name="Rovnica" r:id="rId7" imgW="2400120" imgH="711000" progId="Equation.3">
                  <p:embed/>
                </p:oleObj>
              </mc:Choice>
              <mc:Fallback>
                <p:oleObj name="Rovnica" r:id="rId7" imgW="2400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921060"/>
                        <a:ext cx="2400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lokTextu 9"/>
          <p:cNvSpPr txBox="1"/>
          <p:nvPr/>
        </p:nvSpPr>
        <p:spPr>
          <a:xfrm>
            <a:off x="30708" y="908720"/>
            <a:ext cx="890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  <a:latin typeface="Calibri" panose="020F0502020204030204" pitchFamily="34" charset="0"/>
              </a:rPr>
              <a:t>2a. Kvalita regulácie v ustálených stavoch: </a:t>
            </a:r>
            <a:r>
              <a:rPr lang="en-US" dirty="0" err="1">
                <a:latin typeface="Calibri" panose="020F0502020204030204" pitchFamily="34" charset="0"/>
              </a:rPr>
              <a:t>Cie</a:t>
            </a:r>
            <a:r>
              <a:rPr lang="sk-SK" dirty="0" err="1">
                <a:latin typeface="Calibri" panose="020F0502020204030204" pitchFamily="34" charset="0"/>
              </a:rPr>
              <a:t>ľom</a:t>
            </a:r>
            <a:r>
              <a:rPr lang="sk-SK" dirty="0">
                <a:latin typeface="Calibri" panose="020F0502020204030204" pitchFamily="34" charset="0"/>
              </a:rPr>
              <a:t> je zistiť aká je dosiahnuteľná kvalita v ustálených stavoch, t.j. akú najmenšiu hodnotu môže dosiahnuť trvalá regulačná odchýlka, ktorá je: </a:t>
            </a:r>
            <a:endParaRPr lang="sk-SK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858540"/>
              </p:ext>
            </p:extLst>
          </p:nvPr>
        </p:nvGraphicFramePr>
        <p:xfrm>
          <a:off x="767408" y="5733256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9" name="Rovnica" r:id="rId9" imgW="3517560" imgH="850680" progId="Equation.3">
                  <p:embed/>
                </p:oleObj>
              </mc:Choice>
              <mc:Fallback>
                <p:oleObj name="Rovnica" r:id="rId9" imgW="3517560" imgH="850680" progId="Equation.3">
                  <p:embed/>
                  <p:pic>
                    <p:nvPicPr>
                      <p:cNvPr id="0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5733256"/>
                        <a:ext cx="351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03873"/>
              </p:ext>
            </p:extLst>
          </p:nvPr>
        </p:nvGraphicFramePr>
        <p:xfrm>
          <a:off x="30708" y="2420888"/>
          <a:ext cx="434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0" name="Rovnica" r:id="rId11" imgW="4343400" imgH="711000" progId="Equation.3">
                  <p:embed/>
                </p:oleObj>
              </mc:Choice>
              <mc:Fallback>
                <p:oleObj name="Rovnica" r:id="rId11" imgW="4343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" y="2420888"/>
                        <a:ext cx="4343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5635"/>
              </p:ext>
            </p:extLst>
          </p:nvPr>
        </p:nvGraphicFramePr>
        <p:xfrm>
          <a:off x="251520" y="4725144"/>
          <a:ext cx="41402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1" name="Rovnica" r:id="rId13" imgW="4140000" imgH="761760" progId="Equation.3">
                  <p:embed/>
                </p:oleObj>
              </mc:Choice>
              <mc:Fallback>
                <p:oleObj name="Rovnica" r:id="rId13" imgW="4140000" imgH="761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520" y="4725144"/>
                        <a:ext cx="414020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/>
          <p:cNvSpPr txBox="1"/>
          <p:nvPr/>
        </p:nvSpPr>
        <p:spPr>
          <a:xfrm>
            <a:off x="-108520" y="37170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Veta o konečnej hodnote: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66898"/>
              </p:ext>
            </p:extLst>
          </p:nvPr>
        </p:nvGraphicFramePr>
        <p:xfrm>
          <a:off x="3635896" y="3717032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2" name="Rovnica" r:id="rId15" imgW="2158920" imgH="761760" progId="Equation.3">
                  <p:embed/>
                </p:oleObj>
              </mc:Choice>
              <mc:Fallback>
                <p:oleObj name="Rovnica" r:id="rId15" imgW="21589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717032"/>
                        <a:ext cx="21590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094552"/>
              </p:ext>
            </p:extLst>
          </p:nvPr>
        </p:nvGraphicFramePr>
        <p:xfrm>
          <a:off x="6642100" y="1699622"/>
          <a:ext cx="25019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3" name="Equation" r:id="rId17" imgW="2501900" imgH="355600" progId="Equation.3">
                  <p:embed/>
                </p:oleObj>
              </mc:Choice>
              <mc:Fallback>
                <p:oleObj name="Equation" r:id="rId17" imgW="2501900" imgH="35560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1699622"/>
                        <a:ext cx="25019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395536" y="620688"/>
            <a:ext cx="64807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rgbClr val="0070C0"/>
                </a:solidFill>
              </a:rPr>
              <a:t>2b.  Kvalita prechodných procesov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004048" y="1700808"/>
            <a:ext cx="2993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rgbClr val="CC3399"/>
                </a:solidFill>
              </a:rPr>
              <a:t>Reálne korene  - aperiodický priebeh</a:t>
            </a:r>
            <a:endParaRPr lang="cs-CZ" dirty="0">
              <a:solidFill>
                <a:srgbClr val="CC3399"/>
              </a:solidFill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93941"/>
              </p:ext>
            </p:extLst>
          </p:nvPr>
        </p:nvGraphicFramePr>
        <p:xfrm>
          <a:off x="5280000" y="3975019"/>
          <a:ext cx="2717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9" name="Rovnica" r:id="rId3" imgW="2717640" imgH="1422360" progId="Equation.3">
                  <p:embed/>
                </p:oleObj>
              </mc:Choice>
              <mc:Fallback>
                <p:oleObj name="Rovnica" r:id="rId3" imgW="2717640" imgH="1422360" progId="Equation.3">
                  <p:embed/>
                  <p:pic>
                    <p:nvPicPr>
                      <p:cNvPr id="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00" y="3975019"/>
                        <a:ext cx="2717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02509"/>
              </p:ext>
            </p:extLst>
          </p:nvPr>
        </p:nvGraphicFramePr>
        <p:xfrm>
          <a:off x="7997800" y="2060848"/>
          <a:ext cx="647700" cy="18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0" name="Rovnica" r:id="rId5" imgW="647640" imgH="266400" progId="Equation.3">
                  <p:embed/>
                </p:oleObj>
              </mc:Choice>
              <mc:Fallback>
                <p:oleObj name="Rovnica" r:id="rId5" imgW="647640" imgH="26640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800" y="2060848"/>
                        <a:ext cx="647700" cy="18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51520" y="5373216"/>
            <a:ext cx="31092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rgbClr val="CC3399"/>
                </a:solidFill>
              </a:rPr>
              <a:t>Komplexne združené  korene  - aperiodický priebeh</a:t>
            </a:r>
            <a:endParaRPr lang="cs-CZ" dirty="0">
              <a:solidFill>
                <a:srgbClr val="CC3399"/>
              </a:solidFill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3614"/>
              </p:ext>
            </p:extLst>
          </p:nvPr>
        </p:nvGraphicFramePr>
        <p:xfrm>
          <a:off x="3419872" y="6021288"/>
          <a:ext cx="635000" cy="271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1" name="Rovnica" r:id="rId7" imgW="634680" imgH="266400" progId="Equation.3">
                  <p:embed/>
                </p:oleObj>
              </mc:Choice>
              <mc:Fallback>
                <p:oleObj name="Rovnica" r:id="rId7" imgW="6346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6021288"/>
                        <a:ext cx="635000" cy="271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69798"/>
              </p:ext>
            </p:extLst>
          </p:nvPr>
        </p:nvGraphicFramePr>
        <p:xfrm>
          <a:off x="511696" y="2420888"/>
          <a:ext cx="31242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2" name="Rovnica" r:id="rId9" imgW="3124200" imgH="1701800" progId="Equation.3">
                  <p:embed/>
                </p:oleObj>
              </mc:Choice>
              <mc:Fallback>
                <p:oleObj name="Rovnica" r:id="rId9" imgW="3124200" imgH="17018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96" y="2420888"/>
                        <a:ext cx="31242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7504" y="1800820"/>
            <a:ext cx="4766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Korene charakteristickej rovnice:</a:t>
            </a:r>
          </a:p>
        </p:txBody>
      </p:sp>
    </p:spTree>
    <p:extLst>
      <p:ext uri="{BB962C8B-B14F-4D97-AF65-F5344CB8AC3E}">
        <p14:creationId xmlns:p14="http://schemas.microsoft.com/office/powerpoint/2010/main" val="19542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ýchozí návr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638</Words>
  <Application>Microsoft Office PowerPoint</Application>
  <PresentationFormat>Prezentácia na obrazovke (4:3)</PresentationFormat>
  <Paragraphs>113</Paragraphs>
  <Slides>25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6</vt:i4>
      </vt:variant>
      <vt:variant>
        <vt:lpstr>Nadpisy snímok</vt:lpstr>
      </vt:variant>
      <vt:variant>
        <vt:i4>25</vt:i4>
      </vt:variant>
    </vt:vector>
  </HeadingPairs>
  <TitlesOfParts>
    <vt:vector size="32" baseType="lpstr">
      <vt:lpstr>Výchozí návrh</vt:lpstr>
      <vt:lpstr>Equation</vt:lpstr>
      <vt:lpstr>Bitmap Image</vt:lpstr>
      <vt:lpstr>Rovnica</vt:lpstr>
      <vt:lpstr>Rastrový obrázek</vt:lpstr>
      <vt:lpstr>Bitová mapa</vt:lpstr>
      <vt:lpstr>Rovnice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Cracker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Miloš Zuščák</dc:creator>
  <cp:lastModifiedBy>Ján Murgaš</cp:lastModifiedBy>
  <cp:revision>159</cp:revision>
  <cp:lastPrinted>2017-01-05T17:07:13Z</cp:lastPrinted>
  <dcterms:created xsi:type="dcterms:W3CDTF">2000-01-21T02:30:17Z</dcterms:created>
  <dcterms:modified xsi:type="dcterms:W3CDTF">2019-02-23T07:40:15Z</dcterms:modified>
</cp:coreProperties>
</file>