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336" r:id="rId35"/>
    <p:sldId id="278" r:id="rId36"/>
    <p:sldId id="326" r:id="rId37"/>
    <p:sldId id="349" r:id="rId38"/>
    <p:sldId id="350" r:id="rId39"/>
    <p:sldId id="344" r:id="rId40"/>
    <p:sldId id="351" r:id="rId41"/>
    <p:sldId id="299" r:id="rId42"/>
    <p:sldId id="300" r:id="rId43"/>
    <p:sldId id="275" r:id="rId44"/>
    <p:sldId id="292" r:id="rId45"/>
    <p:sldId id="293" r:id="rId46"/>
    <p:sldId id="279" r:id="rId47"/>
    <p:sldId id="314" r:id="rId48"/>
    <p:sldId id="315" r:id="rId49"/>
    <p:sldId id="313" r:id="rId50"/>
    <p:sldId id="328" r:id="rId51"/>
    <p:sldId id="341" r:id="rId52"/>
    <p:sldId id="352" r:id="rId53"/>
    <p:sldId id="353" r:id="rId54"/>
    <p:sldId id="342" r:id="rId55"/>
    <p:sldId id="343" r:id="rId56"/>
    <p:sldId id="308" r:id="rId57"/>
    <p:sldId id="338" r:id="rId58"/>
    <p:sldId id="339" r:id="rId59"/>
    <p:sldId id="309" r:id="rId60"/>
    <p:sldId id="311" r:id="rId61"/>
    <p:sldId id="312" r:id="rId62"/>
    <p:sldId id="31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3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Diferenci</a:t>
            </a:r>
            <a:r>
              <a:rPr lang="sk-SK" dirty="0" err="1"/>
              <a:t>álne</a:t>
            </a:r>
            <a:r>
              <a:rPr lang="sk-SK" dirty="0"/>
              <a:t> rovnice</a:t>
            </a:r>
            <a:br>
              <a:rPr lang="sk-SK" dirty="0"/>
            </a:br>
            <a:r>
              <a:rPr lang="sk-SK" dirty="0" err="1"/>
              <a:t>Laplaceova</a:t>
            </a:r>
            <a:r>
              <a:rPr lang="sk-SK" dirty="0"/>
              <a:t> transformácia</a:t>
            </a:r>
            <a:br>
              <a:rPr lang="sk-SK" dirty="0"/>
            </a:br>
            <a:r>
              <a:rPr lang="sk-SK" dirty="0"/>
              <a:t>Prenosová funkcia</a:t>
            </a:r>
            <a:r>
              <a:rPr lang="en-US" dirty="0"/>
              <a:t/>
            </a:r>
            <a:br>
              <a:rPr lang="en-US" dirty="0"/>
            </a:br>
            <a:r>
              <a:rPr lang="sk-SK" dirty="0"/>
              <a:t>Modelovanie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 nelineárne systémy - príklady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skuto</a:t>
            </a:r>
            <a:r>
              <a:rPr lang="sk-SK" dirty="0"/>
              <a:t>čnosti sú aj tie zväčša nelineárne (</a:t>
            </a:r>
            <a:r>
              <a:rPr lang="sk-SK" dirty="0" err="1"/>
              <a:t>nelinearitu</a:t>
            </a:r>
            <a:r>
              <a:rPr lang="sk-SK" dirty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klasickej mechanike:</a:t>
            </a:r>
          </a:p>
          <a:p>
            <a:pPr lvl="1"/>
            <a:r>
              <a:rPr lang="sk-SK" dirty="0" err="1"/>
              <a:t>Newtonove</a:t>
            </a:r>
            <a:r>
              <a:rPr lang="sk-SK" dirty="0"/>
              <a:t> pohybové zákony </a:t>
            </a:r>
          </a:p>
          <a:p>
            <a:pPr lvl="1"/>
            <a:r>
              <a:rPr lang="sk-SK" dirty="0"/>
              <a:t>Zákon zachovania energie</a:t>
            </a:r>
          </a:p>
          <a:p>
            <a:pPr lvl="1"/>
            <a:r>
              <a:rPr lang="sk-SK" dirty="0"/>
              <a:t>Potenciálna a kinetická energia telesa</a:t>
            </a:r>
          </a:p>
          <a:p>
            <a:pPr lvl="1"/>
            <a:r>
              <a:rPr lang="sk-SK" dirty="0"/>
              <a:t>Suché a viskózne trenie</a:t>
            </a:r>
          </a:p>
          <a:p>
            <a:pPr lvl="1"/>
            <a:r>
              <a:rPr lang="sk-SK" dirty="0"/>
              <a:t>Pohybové zákony pre rotačné telesá</a:t>
            </a:r>
          </a:p>
          <a:p>
            <a:pPr lvl="1"/>
            <a:r>
              <a:rPr lang="sk-SK" dirty="0" err="1"/>
              <a:t>Lagrangeove</a:t>
            </a:r>
            <a:r>
              <a:rPr lang="sk-SK" dirty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tepelnej energie</a:t>
            </a:r>
          </a:p>
          <a:p>
            <a:pPr lvl="1"/>
            <a:r>
              <a:rPr lang="sk-SK" dirty="0"/>
              <a:t>1. a 2. termo</a:t>
            </a:r>
            <a:r>
              <a:rPr lang="sk-SK" u="sng" dirty="0"/>
              <a:t>dynamický</a:t>
            </a:r>
            <a:r>
              <a:rPr lang="sk-SK" dirty="0"/>
              <a:t> zákon</a:t>
            </a:r>
          </a:p>
          <a:p>
            <a:pPr lvl="1"/>
            <a:r>
              <a:rPr lang="sk-SK" dirty="0"/>
              <a:t>Akumulácia tepla</a:t>
            </a:r>
          </a:p>
          <a:p>
            <a:pPr lvl="1"/>
            <a:r>
              <a:rPr lang="sk-SK" dirty="0"/>
              <a:t>Prestup tepla a sálanie tepla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kvapalín</a:t>
            </a:r>
          </a:p>
          <a:p>
            <a:pPr lvl="1"/>
            <a:r>
              <a:rPr lang="sk-SK" dirty="0"/>
              <a:t>Zákon zachovania hmoty</a:t>
            </a:r>
          </a:p>
          <a:p>
            <a:pPr lvl="1"/>
            <a:r>
              <a:rPr lang="sk-SK" dirty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 v predmete: </a:t>
            </a:r>
            <a:r>
              <a:rPr lang="sk-SK" u="sng" dirty="0"/>
              <a:t>Spojité procesy</a:t>
            </a:r>
          </a:p>
          <a:p>
            <a:pPr marL="201168" lvl="1" indent="0">
              <a:buNone/>
            </a:pP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Dynamické deje fyzikálne</a:t>
            </a:r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Dynamické deje v elektrotechnike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prvky:</a:t>
            </a:r>
          </a:p>
          <a:p>
            <a:pPr lvl="1"/>
            <a:r>
              <a:rPr lang="sk-SK" dirty="0"/>
              <a:t>Kondenzátor</a:t>
            </a:r>
          </a:p>
          <a:p>
            <a:pPr lvl="1"/>
            <a:r>
              <a:rPr lang="sk-SK" dirty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Statický prvok:</a:t>
            </a:r>
          </a:p>
          <a:p>
            <a:pPr lvl="1"/>
            <a:r>
              <a:rPr lang="sk-SK" dirty="0"/>
              <a:t>Rezistor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Fyzikálne pozadie:</a:t>
            </a:r>
          </a:p>
          <a:p>
            <a:pPr lvl="1"/>
            <a:r>
              <a:rPr lang="sk-SK" dirty="0"/>
              <a:t>Akumulácia napätia vo forme elektrického náboja v kondenzátore</a:t>
            </a:r>
          </a:p>
          <a:p>
            <a:pPr lvl="1"/>
            <a:r>
              <a:rPr lang="sk-SK" dirty="0"/>
              <a:t>Akumulácia energie v magnetickom poli cievky vyvolanom tečúcim prúdom</a:t>
            </a:r>
          </a:p>
          <a:p>
            <a:pPr lvl="1"/>
            <a:r>
              <a:rPr lang="sk-SK" dirty="0"/>
              <a:t>1. a 2. </a:t>
            </a:r>
            <a:r>
              <a:rPr lang="sk-SK" dirty="0" err="1"/>
              <a:t>Kirchhoffov</a:t>
            </a:r>
            <a:r>
              <a:rPr lang="sk-SK" dirty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Rovnice pasívnych elektrických súčiastok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Rezistor:</a:t>
            </a:r>
          </a:p>
          <a:p>
            <a:pPr lvl="1"/>
            <a:r>
              <a:rPr lang="sk-SK" dirty="0"/>
              <a:t>Nemá dynamiku – s</a:t>
            </a:r>
            <a:r>
              <a:rPr lang="sk-SK" u="sng" dirty="0"/>
              <a:t>tatický prvok </a:t>
            </a:r>
            <a:r>
              <a:rPr lang="sk-SK" dirty="0"/>
              <a:t>= okamžitá hodnota napätia závisí od okamžitej hodnoty prúdu </a:t>
            </a:r>
          </a:p>
          <a:p>
            <a:pPr lvl="1"/>
            <a:r>
              <a:rPr lang="sk-SK" dirty="0"/>
              <a:t>Napätie podlieha iba </a:t>
            </a:r>
            <a:r>
              <a:rPr lang="sk-SK" dirty="0" err="1"/>
              <a:t>Ohmovmu</a:t>
            </a:r>
            <a:r>
              <a:rPr lang="sk-SK" dirty="0"/>
              <a:t> zákonu </a:t>
            </a:r>
            <a:r>
              <a:rPr lang="sk-SK" i="1" dirty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Kondenzátor:</a:t>
            </a:r>
          </a:p>
          <a:p>
            <a:pPr lvl="1"/>
            <a:r>
              <a:rPr lang="sk-SK" dirty="0"/>
              <a:t>Napätie na kondenzátore je integrálom pretekajúceho prúdu – akumulácia náboja</a:t>
            </a:r>
          </a:p>
          <a:p>
            <a:pPr lvl="1"/>
            <a:r>
              <a:rPr lang="sk-SK" dirty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Cievka:</a:t>
            </a:r>
          </a:p>
          <a:p>
            <a:pPr lvl="1"/>
            <a:r>
              <a:rPr lang="sk-SK" dirty="0"/>
              <a:t>Prúd cievkou je integrálom napätia</a:t>
            </a:r>
          </a:p>
          <a:p>
            <a:pPr lvl="1"/>
            <a:r>
              <a:rPr lang="sk-SK" dirty="0"/>
              <a:t>Napätie indukované na cievke je úmerné derivácii (zmene)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elektrických obvodov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Využitie </a:t>
            </a:r>
            <a:r>
              <a:rPr lang="sk-SK" dirty="0" err="1"/>
              <a:t>Kirchhofových</a:t>
            </a:r>
            <a:r>
              <a:rPr lang="sk-SK" dirty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Dolnopriepustný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model RLC filtra 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6" y="1691043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RLC filtra -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je lineárna diferenciálna rovnica druhého rádu</a:t>
                </a:r>
              </a:p>
              <a:p>
                <a:pPr>
                  <a:lnSpc>
                    <a:spcPct val="150000"/>
                  </a:lnSpc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Laplaceova</a:t>
            </a:r>
            <a:r>
              <a:rPr lang="sk-SK" dirty="0"/>
              <a:t> transformácia (LPT)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Použitie Laplaceovej transformácie ponúka veľmi jednoduché a elegantné riešenie lineárnych diferenciálnych rovníc s konštantnými koeficientmi.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Zjednodušuje kvalitatívnu analýzu odoziev procesov na rôzne typy priebehov vstupných veličín.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opisuje </a:t>
                </a:r>
                <a:r>
                  <a:rPr lang="sk-SK" u="sng" dirty="0"/>
                  <a:t>spojité</a:t>
                </a:r>
                <a:r>
                  <a:rPr lang="sk-SK" dirty="0"/>
                  <a:t> </a:t>
                </a:r>
                <a:r>
                  <a:rPr lang="sk-SK" u="sng" dirty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Mnohé zložité vzťahy medzi funkciami sa tak zjednodušia - práca s </a:t>
                </a:r>
                <a:r>
                  <a:rPr lang="sk-SK" u="sng" dirty="0"/>
                  <a:t>polynómami a racionálnymi funkciami</a:t>
                </a:r>
                <a:r>
                  <a:rPr lang="sk-SK" dirty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Časová oblasť </a:t>
                </a:r>
                <a:r>
                  <a:rPr lang="sk-SK" b="1" i="1" dirty="0"/>
                  <a:t>t</a:t>
                </a:r>
                <a:r>
                  <a:rPr lang="sk-SK" i="1" dirty="0"/>
                  <a:t> </a:t>
                </a:r>
                <a:r>
                  <a:rPr lang="en-US" i="1" dirty="0"/>
                  <a:t>-&gt;</a:t>
                </a:r>
                <a:r>
                  <a:rPr lang="sk-SK" i="1" dirty="0"/>
                  <a:t> </a:t>
                </a:r>
                <a:r>
                  <a:rPr lang="sk-SK" dirty="0"/>
                  <a:t>komplexná </a:t>
                </a:r>
                <a:r>
                  <a:rPr lang="sk-SK" b="1" i="1" dirty="0"/>
                  <a:t>s</a:t>
                </a:r>
                <a:r>
                  <a:rPr lang="sk-SK" i="1" dirty="0"/>
                  <a:t> </a:t>
                </a:r>
                <a:r>
                  <a:rPr lang="sk-SK" dirty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je „zovšeobecnením“ </a:t>
                </a:r>
                <a:r>
                  <a:rPr lang="sk-SK" dirty="0" err="1"/>
                  <a:t>Fourierovej</a:t>
                </a:r>
                <a:r>
                  <a:rPr lang="sk-SK" dirty="0"/>
                  <a:t> transformácie pre nekmitavé priebehy – viac v predmete Filtrácia a spracovanie signálov</a:t>
                </a:r>
              </a:p>
              <a:p>
                <a:r>
                  <a:rPr lang="sk-SK" dirty="0"/>
                  <a:t>Priama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Veda o riadení a komunikácii v dynamických 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Skúma spoločné zákonitosti na základe analógie medzi systémami rôznej fyzickej 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Kybernetika - veda o : </a:t>
            </a:r>
          </a:p>
          <a:p>
            <a:pPr lvl="1"/>
            <a:r>
              <a:rPr lang="sk-SK" sz="2000" dirty="0"/>
              <a:t>- modelovaní a riadení procesov</a:t>
            </a:r>
          </a:p>
          <a:p>
            <a:pPr lvl="1"/>
            <a:r>
              <a:rPr lang="sk-SK" sz="2000" dirty="0"/>
              <a:t>- získavaní informácií a riadení</a:t>
            </a:r>
          </a:p>
          <a:p>
            <a:pPr lvl="1"/>
            <a:r>
              <a:rPr lang="sk-SK" sz="2000" dirty="0"/>
              <a:t>- riadení a komunikácii v dynamických systémoch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Metódami 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</a:t>
            </a:r>
            <a:r>
              <a:rPr lang="sk-SK" dirty="0" err="1"/>
              <a:t>Laplaceovej</a:t>
            </a:r>
            <a:r>
              <a:rPr lang="sk-SK" dirty="0"/>
              <a:t> transformácie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Definičný integrál LPT môžeme interpretovať </a:t>
                </a:r>
                <a:r>
                  <a:rPr lang="sk-SK" dirty="0" err="1"/>
                  <a:t>nasedovne</a:t>
                </a:r>
                <a:r>
                  <a:rPr lang="sk-SK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Komplexnú premennú </a:t>
                </a:r>
                <a:r>
                  <a:rPr lang="sk-SK" b="1" i="1" dirty="0"/>
                  <a:t>s </a:t>
                </a:r>
                <a:r>
                  <a:rPr lang="sk-SK" dirty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komplexnej </a:t>
                </a:r>
                <a:r>
                  <a:rPr lang="sk-SK" dirty="0" err="1"/>
                  <a:t>exponenciály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Kompelxná</a:t>
                </a:r>
                <a:r>
                  <a:rPr lang="sk-SK" dirty="0"/>
                  <a:t> </a:t>
                </a:r>
                <a:r>
                  <a:rPr lang="sk-SK" dirty="0" err="1"/>
                  <a:t>exponenciála</a:t>
                </a:r>
                <a:r>
                  <a:rPr lang="sk-SK" dirty="0"/>
                  <a:t> však podľa </a:t>
                </a:r>
                <a:r>
                  <a:rPr lang="sk-SK" dirty="0" err="1"/>
                  <a:t>Eulerovho</a:t>
                </a:r>
                <a:r>
                  <a:rPr lang="sk-SK" dirty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 err="1"/>
                  <a:t>Kompelxná</a:t>
                </a:r>
                <a:r>
                  <a:rPr lang="sk-SK" dirty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Samotná LPT tak realizuje integrál súčinu exponenciálnej funkcie s periodickými funkciami </a:t>
                </a:r>
                <a:r>
                  <a:rPr lang="sk-SK" i="1" dirty="0"/>
                  <a:t>sin </a:t>
                </a:r>
                <a:r>
                  <a:rPr lang="sk-SK" dirty="0"/>
                  <a:t>a</a:t>
                </a:r>
                <a:r>
                  <a:rPr lang="sk-SK" i="1" dirty="0"/>
                  <a:t> cos </a:t>
                </a:r>
                <a:r>
                  <a:rPr lang="sk-SK" dirty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Opakovanie  - matematická analýza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Deriv</a:t>
                </a:r>
                <a:r>
                  <a:rPr lang="sk-SK" dirty="0" err="1"/>
                  <a:t>ácia</a:t>
                </a:r>
                <a:r>
                  <a:rPr lang="en-US" dirty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iálnej</a:t>
                </a:r>
                <a:r>
                  <a:rPr lang="sk-SK" dirty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– racionálne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je  dôležité rozložiť danú racionálnu funkciu na </a:t>
                </a:r>
                <a:r>
                  <a:rPr lang="sk-SK" u="sng" dirty="0"/>
                  <a:t>súčet elementárnych (parciálnych) zlomkov -</a:t>
                </a:r>
                <a:r>
                  <a:rPr lang="sk-SK" dirty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sa dá rozdeliť na súčin koreňových činiteľov (</a:t>
                </a:r>
                <a:r>
                  <a:rPr lang="sk-SK" dirty="0" err="1"/>
                  <a:t>faktorizácia</a:t>
                </a:r>
                <a:r>
                  <a:rPr lang="sk-SK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</a:t>
                </a:r>
                <a:r>
                  <a:rPr lang="sk-SK" i="1" u="sng" dirty="0"/>
                  <a:t>n</a:t>
                </a:r>
                <a:r>
                  <a:rPr lang="sk-SK" u="sng" dirty="0"/>
                  <a:t> môže mat’ najviac </a:t>
                </a:r>
                <a:r>
                  <a:rPr lang="sk-SK" i="1" u="sng" dirty="0"/>
                  <a:t>n</a:t>
                </a:r>
                <a:r>
                  <a:rPr lang="sk-SK" u="sng" dirty="0"/>
                  <a:t> 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sú to často </a:t>
                </a:r>
                <a:r>
                  <a:rPr lang="sk-SK" u="sng" dirty="0"/>
                  <a:t>komplexné</a:t>
                </a:r>
                <a:r>
                  <a:rPr lang="sk-SK" dirty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Všeobecne nie je jednoduché určiť korene polynómu stupňa vyššieho ako 2 !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Jednotkov</a:t>
            </a:r>
            <a:r>
              <a:rPr lang="sk-SK" dirty="0"/>
              <a:t>ý skok</a:t>
            </a:r>
            <a:br>
              <a:rPr lang="sk-SK" dirty="0"/>
            </a:br>
            <a:r>
              <a:rPr lang="sk-SK" dirty="0" err="1"/>
              <a:t>Unit</a:t>
            </a:r>
            <a:r>
              <a:rPr lang="sk-SK" dirty="0"/>
              <a:t>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ideálny signál – v praxi ťažko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 – pomocou </a:t>
                </a:r>
                <a:r>
                  <a:rPr lang="sk-SK" dirty="0" err="1"/>
                  <a:t>Heavisideovej</a:t>
                </a:r>
                <a:r>
                  <a:rPr lang="sk-SK" dirty="0"/>
                  <a:t> funkcie</a:t>
                </a:r>
              </a:p>
              <a:p>
                <a:pPr lvl="1"/>
                <a:r>
                  <a:rPr lang="sk-SK" dirty="0"/>
                  <a:t>V čase nula je hodnota signálu nula </a:t>
                </a:r>
              </a:p>
              <a:p>
                <a:pPr lvl="1"/>
                <a:r>
                  <a:rPr lang="sk-SK" dirty="0"/>
                  <a:t>V čase väčšom ako nula je hodnota jedna</a:t>
                </a:r>
                <a:endParaRPr lang="en-US" dirty="0"/>
              </a:p>
              <a:p>
                <a:pPr lvl="1"/>
                <a:endParaRPr lang="sk-SK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Použitím definičného integrálu LPT odvodíme </a:t>
                </a:r>
                <a:r>
                  <a:rPr lang="sk-SK" dirty="0" err="1"/>
                  <a:t>Laplaceov</a:t>
                </a:r>
                <a:r>
                  <a:rPr lang="sk-SK" dirty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Dirackov</a:t>
            </a:r>
            <a:r>
              <a:rPr lang="sk-SK" dirty="0"/>
              <a:t> impulz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Alebo iným názvom </a:t>
                </a:r>
                <a:r>
                  <a:rPr lang="sk-SK" dirty="0" err="1"/>
                  <a:t>Dirackovo</a:t>
                </a:r>
                <a:r>
                  <a:rPr lang="sk-SK" dirty="0"/>
                  <a:t> delta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Abstr</a:t>
                </a:r>
                <a:r>
                  <a:rPr lang="sk-SK" dirty="0" err="1"/>
                  <a:t>aktný</a:t>
                </a:r>
                <a:r>
                  <a:rPr lang="sk-SK" dirty="0"/>
                  <a:t> teoretický signál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Funkcia, ktorá má v čase nula hodnotu nekonečno 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Jej integrál cez celý priestor je </a:t>
                </a:r>
                <a:r>
                  <a:rPr lang="sk-SK" u="sng" dirty="0"/>
                  <a:t>rovný jednej </a:t>
                </a:r>
                <a:r>
                  <a:rPr lang="sk-SK" dirty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/>
                  <a:t>Laplaceova</a:t>
                </a:r>
                <a:r>
                  <a:rPr lang="sk-SK" dirty="0"/>
                  <a:t> transformácia </a:t>
                </a:r>
                <a:r>
                  <a:rPr lang="sk-SK" dirty="0" err="1"/>
                  <a:t>Dirackovho</a:t>
                </a:r>
                <a:r>
                  <a:rPr lang="sk-SK" dirty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err="1"/>
                  <a:t>Dirackov</a:t>
                </a:r>
                <a:r>
                  <a:rPr lang="sk-SK" u="sng" dirty="0"/>
                  <a:t> impulz je deriváciou jednotkového skoku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/>
                  <a:t>Jednotkový skok je integrálom </a:t>
                </a:r>
                <a:r>
                  <a:rPr lang="sk-SK" u="sng" dirty="0" err="1"/>
                  <a:t>Dirackovho</a:t>
                </a:r>
                <a:r>
                  <a:rPr lang="sk-SK" u="sng" dirty="0"/>
                  <a:t> impulzu</a:t>
                </a:r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656" t="-1862" r="-1270" b="-2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8897" y="5552303"/>
            <a:ext cx="5436973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Posun v čase – dopravné oneskorenie</a:t>
            </a:r>
            <a:br>
              <a:rPr lang="sk-SK" dirty="0"/>
            </a:br>
            <a:r>
              <a:rPr lang="sk-SK" dirty="0"/>
              <a:t>Transport </a:t>
            </a:r>
            <a:r>
              <a:rPr lang="sk-SK" dirty="0" err="1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</a:t>
                </a:r>
                <a:r>
                  <a:rPr lang="sk-SK" dirty="0" err="1"/>
                  <a:t>máme</a:t>
                </a:r>
                <a:r>
                  <a:rPr lang="sk-SK" dirty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poznáme jeho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kybernetike sa tento jav nazýva </a:t>
                </a:r>
                <a:r>
                  <a:rPr lang="sk-SK" u="sng" dirty="0"/>
                  <a:t>dopravné oneskorenie</a:t>
                </a:r>
              </a:p>
              <a:p>
                <a:pPr lvl="1"/>
                <a:r>
                  <a:rPr lang="sk-SK" dirty="0"/>
                  <a:t>Bežný jav v reálnych systémoch</a:t>
                </a:r>
              </a:p>
              <a:p>
                <a:pPr lvl="1"/>
                <a:r>
                  <a:rPr lang="sk-SK" dirty="0"/>
                  <a:t>Napríklad oneskorenie v prenose informácie od snímačov, oneskorenie prítoku látky potrubím</a:t>
                </a:r>
              </a:p>
              <a:p>
                <a:pPr lvl="1"/>
                <a:r>
                  <a:rPr lang="sk-SK" dirty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takto oneskorený signál </a:t>
                </a:r>
                <a:r>
                  <a:rPr lang="sk-SK" dirty="0" err="1"/>
                  <a:t>Laplaceov</a:t>
                </a:r>
                <a:r>
                  <a:rPr lang="sk-SK" dirty="0"/>
                  <a:t> obraz ?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exponenciálnej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>
                    <a:latin typeface="Cambria Math" panose="02040503050406030204" pitchFamily="18" charset="0"/>
                  </a:rPr>
                  <a:t>m</a:t>
                </a:r>
                <a:r>
                  <a:rPr lang="sk-SK" dirty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záporné,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/>
                  <a:t> a 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/>
                  <a:t>Laplaceov</a:t>
                </a:r>
                <a:r>
                  <a:rPr lang="sk-SK" dirty="0"/>
                  <a:t> obraz 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Obraz </a:t>
                </a:r>
                <a:r>
                  <a:rPr lang="en-US" dirty="0" err="1"/>
                  <a:t>deriv</a:t>
                </a:r>
                <a:r>
                  <a:rPr lang="sk-SK" dirty="0" err="1"/>
                  <a:t>ácie</a:t>
                </a:r>
                <a:r>
                  <a:rPr lang="sk-SK" dirty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sa po prenásobení komplexnou premennou </a:t>
                </a:r>
                <a:r>
                  <a:rPr lang="sk-SK" i="1" dirty="0"/>
                  <a:t>s </a:t>
                </a:r>
                <a:r>
                  <a:rPr lang="sk-SK" dirty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Derivácie vyšších stupňov realizujú viacnásobnú (reťazenú) aplikáciu operátora derivácie – </a:t>
                </a:r>
                <a:r>
                  <a:rPr lang="sk-SK" dirty="0" err="1"/>
                  <a:t>derivátora</a:t>
                </a:r>
                <a:r>
                  <a:rPr lang="sk-SK" dirty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Ak</a:t>
                </a:r>
                <a:r>
                  <a:rPr lang="sk-SK" dirty="0"/>
                  <a:t> považujeme počiatočné podmienky za nulové potom (čo vo väčšine prípadov budeme) môžeme pre obraz </a:t>
                </a:r>
                <a:r>
                  <a:rPr lang="sk-SK" i="1" dirty="0"/>
                  <a:t>n </a:t>
                </a:r>
                <a:r>
                  <a:rPr lang="sk-SK" dirty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Kybernetika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Zaoberá sa aj analýzou a syntézou riadiacich a regulačných procesov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Všade prítomná problematika: technické vedy - mechanika, elektrotechnika , jadrové skúšky, biologické objekty,  ekonómia...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Kybernetika 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Výhodou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Ďalším </a:t>
                </a:r>
                <a:r>
                  <a:rPr lang="sk-SK" dirty="0" err="1"/>
                  <a:t>črtom</a:t>
                </a:r>
                <a:r>
                  <a:rPr lang="sk-SK" dirty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/>
                  <a:t>s</a:t>
                </a:r>
                <a:r>
                  <a:rPr lang="sk-SK" dirty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 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) a jej jeho „inverznou funkciou“ v </a:t>
                </a:r>
                <a:r>
                  <a:rPr lang="sk-SK" i="1" dirty="0"/>
                  <a:t>s </a:t>
                </a:r>
                <a:r>
                  <a:rPr lang="sk-SK" dirty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Práca s časovými deriváciami a integrálmi je tak použitím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Veta o počiatočnej a koncovej hodnote</a:t>
            </a:r>
            <a:br>
              <a:rPr lang="sk-SK" dirty="0"/>
            </a:br>
            <a:r>
              <a:rPr lang="sk-SK" dirty="0" err="1"/>
              <a:t>Initial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-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</a:t>
                </a:r>
                <a:r>
                  <a:rPr lang="sk-SK" dirty="0" err="1"/>
                  <a:t>zťahy</a:t>
                </a:r>
                <a:r>
                  <a:rPr lang="sk-SK" dirty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určiť hodnoty signálov v týchto prípadoch ak máme </a:t>
                </a:r>
                <a:r>
                  <a:rPr lang="sk-SK" dirty="0" err="1"/>
                  <a:t>Laplaceov</a:t>
                </a:r>
                <a:r>
                  <a:rPr lang="sk-SK" dirty="0"/>
                  <a:t> obraz (ak sme v </a:t>
                </a:r>
                <a:r>
                  <a:rPr lang="sk-SK" i="1" dirty="0"/>
                  <a:t>s </a:t>
                </a:r>
                <a:r>
                  <a:rPr lang="sk-SK" dirty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pri analýze a návrhu systémov riadenia, keďže dáva informáciu o konečnej hodnote časovej funkcie na známu odozvu jej Laplaceovej transformácie.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Obrazy vybraných funkcii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B9229A-0708-45EE-8463-6099272D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err="1"/>
              <a:t>Laplacova</a:t>
            </a:r>
            <a:r>
              <a:rPr lang="sk-SK" sz="4000" dirty="0"/>
              <a:t> transformácia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 smtClean="0"/>
              <a:t>Úloha – nájdite obraz diferenciálnej rovnice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44DCCF6D-9C5D-4A59-AA7D-CFB492EF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̈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400" dirty="0" smtClean="0"/>
              </a:p>
              <a:p>
                <a:pPr algn="ctr"/>
                <a:endParaRPr lang="sk-SK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/>
              </a:p>
              <a:p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DCCF6D-9C5D-4A59-AA7D-CFB492EF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218246"/>
                <a:ext cx="8356599" cy="5195254"/>
              </a:xfrm>
              <a:blipFill rotWithShape="0">
                <a:blip r:embed="rId2"/>
                <a:stretch>
                  <a:fillRect t="-1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63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992999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Prenosová funkcia systému</a:t>
            </a:r>
            <a:r>
              <a:rPr lang="sk-SK" dirty="0"/>
              <a:t> (</a:t>
            </a:r>
            <a:r>
              <a:rPr lang="sk-SK" sz="4000" dirty="0"/>
              <a:t>Transfer </a:t>
            </a:r>
            <a:r>
              <a:rPr lang="sk-SK" sz="4000" dirty="0" err="1"/>
              <a:t>function</a:t>
            </a:r>
            <a:r>
              <a:rPr lang="sk-SK" sz="4000" dirty="0"/>
              <a:t>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Racionálna (lomená) funkcia komplexnej premennej </a:t>
                </a:r>
                <a:r>
                  <a:rPr lang="sk-SK" b="1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nezávisí od konkrétneho signálu, ktorý na vstup dáme!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je modelom SISO systému (single </a:t>
                </a:r>
                <a:r>
                  <a:rPr lang="sk-SK" dirty="0" err="1"/>
                  <a:t>input</a:t>
                </a:r>
                <a:r>
                  <a:rPr lang="sk-SK" dirty="0"/>
                  <a:t> 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systému - podmienky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transformácia jej </a:t>
            </a:r>
            <a:r>
              <a:rPr lang="sk-SK" u="sng" dirty="0"/>
              <a:t>impulznej charakteristiky</a:t>
            </a:r>
            <a:endParaRPr lang="sk-SK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Rovnako je ale 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nulové.</a:t>
            </a:r>
          </a:p>
          <a:p>
            <a:r>
              <a:rPr lang="sk-SK" dirty="0"/>
              <a:t>Prečo 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funkcii)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charakteristík</a:t>
            </a:r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Získanie prenosovej </a:t>
            </a:r>
            <a:r>
              <a:rPr lang="sk-SK" sz="2700" dirty="0" smtClean="0"/>
              <a:t>funkcie </a:t>
            </a:r>
            <a:r>
              <a:rPr lang="sk-SK" sz="2700" dirty="0"/>
              <a:t>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BD42F2B-ABA1-4F3A-865F-32330FB15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lineárnu diferenciálnu rovnicu vo všeobecnom tvare: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 err="1"/>
                  <a:t>Laplaceov</a:t>
                </a:r>
                <a:r>
                  <a:rPr lang="sk-SK" dirty="0"/>
                  <a:t> obraz derivácie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dirty="0"/>
                  <a:t> a derivácii vyšších stupňov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Po aplikovaní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sk-SK" b="0" dirty="0"/>
                  <a:t> nadobudne rovnica tvar: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 vyjadrení pomeru Výstup/Vstup získame </a:t>
                </a:r>
                <a:r>
                  <a:rPr lang="sk-SK" b="1" dirty="0"/>
                  <a:t>Prenosovú funkciu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D42F2B-ABA1-4F3A-865F-32330FB15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xmlns="" id="{2B9530D7-50B8-49D5-9421-24DA6AA8D50A}"/>
                  </a:ext>
                </a:extLst>
              </p:cNvPr>
              <p:cNvSpPr txBox="1"/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xmlns="" id="{16432777-2D70-476C-B3FC-DEC9E60D4A22}"/>
                  </a:ext>
                </a:extLst>
              </p:cNvPr>
              <p:cNvSpPr txBox="1"/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3638073"/>
                <a:ext cx="91440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xmlns="" id="{864B9980-FFC7-47C1-A1E4-B6188693B32A}"/>
                  </a:ext>
                </a:extLst>
              </p:cNvPr>
              <p:cNvSpPr txBox="1"/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7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7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7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7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1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98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758640-2A56-43A9-9F27-EEC95C7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en-US" sz="4000" dirty="0"/>
              <a:t> syst</a:t>
            </a:r>
            <a:r>
              <a:rPr lang="sk-SK" sz="4000" dirty="0" err="1"/>
              <a:t>ému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>Úloha - </a:t>
            </a: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905BCF15-A292-4435-871D-2EFF4A83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</p:spPr>
            <p:txBody>
              <a:bodyPr/>
              <a:lstStyle/>
              <a:p>
                <a:r>
                  <a:rPr lang="sk-SK" dirty="0"/>
                  <a:t>Nájdite prenosovú funkciu diferenciálnej rovnice s nulovými počiatočnými podmienkami: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sk-SK" b="0" dirty="0"/>
              </a:p>
              <a:p>
                <a:endParaRPr lang="sk-SK" b="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  <a:blipFill>
                <a:blip r:embed="rId2"/>
                <a:stretch>
                  <a:fillRect l="-803" t="-5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xmlns="" id="{2D91840E-5BE7-455C-9F02-0C8AFB7E7AEF}"/>
                  </a:ext>
                </a:extLst>
              </p:cNvPr>
              <p:cNvSpPr txBox="1"/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kt 7">
                <a:extLst>
                  <a:ext uri="{FF2B5EF4-FFF2-40B4-BE49-F238E27FC236}">
                    <a16:creationId xmlns:a16="http://schemas.microsoft.com/office/drawing/2014/main" id="{2D91840E-5BE7-455C-9F02-0C8AFB7E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xmlns="" id="{A4C71449-6785-48FE-AC0D-3650D4886D16}"/>
                  </a:ext>
                </a:extLst>
              </p:cNvPr>
              <p:cNvSpPr txBox="1"/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3934686"/>
                <a:ext cx="9144000" cy="61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xmlns="" id="{DFABCE19-0ABB-4765-AC16-7276B766F8F2}"/>
                  </a:ext>
                </a:extLst>
              </p:cNvPr>
              <p:cNvSpPr txBox="1"/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  <m:r>
                        <a:rPr lang="sk-SK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36EB93E6-2956-4B32-A635-AB56D0AF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093" y="5130248"/>
            <a:ext cx="4962905" cy="172775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DFB671F-B217-499C-AAA2-BB2D824D1E5C}"/>
              </a:ext>
            </a:extLst>
          </p:cNvPr>
          <p:cNvSpPr txBox="1"/>
          <p:nvPr/>
        </p:nvSpPr>
        <p:spPr>
          <a:xfrm>
            <a:off x="4063999" y="4743102"/>
            <a:ext cx="233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Pomôcka:</a:t>
            </a:r>
          </a:p>
        </p:txBody>
      </p:sp>
    </p:spTree>
    <p:extLst>
      <p:ext uri="{BB962C8B-B14F-4D97-AF65-F5344CB8AC3E}">
        <p14:creationId xmlns:p14="http://schemas.microsoft.com/office/powerpoint/2010/main" val="22304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Prenosová funkcia a diferenciálna rovnica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/>
                  <a:t>Ak nahradíme mocniny </a:t>
                </a:r>
                <a:r>
                  <a:rPr lang="sk-SK" i="1" dirty="0"/>
                  <a:t>s </a:t>
                </a:r>
                <a:r>
                  <a:rPr lang="sk-SK" dirty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Svet okolo nás je </a:t>
            </a:r>
            <a:r>
              <a:rPr lang="sk-SK" sz="2300" u="sng" dirty="0"/>
              <a:t>dynamický = mení sa v čase</a:t>
            </a:r>
            <a:r>
              <a:rPr lang="sk-SK" sz="2300" dirty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/>
              <a:t>Čas</a:t>
            </a:r>
            <a:r>
              <a:rPr lang="sk-SK" sz="2300" dirty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/>
              <a:t>Matematická analýza (</a:t>
            </a:r>
            <a:r>
              <a:rPr lang="sk-SK" sz="2100" dirty="0" err="1"/>
              <a:t>calculus</a:t>
            </a:r>
            <a:r>
              <a:rPr lang="sk-SK" sz="2100" dirty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Energia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/>
              <a:t>Elektrické napätie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32E871-E5E1-4EA7-B974-28B1593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6D0F4A2-7F67-43D0-B475-A4654B96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2479589"/>
            <a:ext cx="8559801" cy="3756111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Charakteristický polynóm </a:t>
            </a:r>
            <a:r>
              <a:rPr lang="sk-SK" dirty="0"/>
              <a:t>= menovateľ prenosovej funkcie = A(s)</a:t>
            </a:r>
          </a:p>
          <a:p>
            <a:r>
              <a:rPr lang="sk-SK" b="1" dirty="0"/>
              <a:t>Rád charakteristického polynómu prenosovej funkcie – najdôležitejšia vlastnosť!</a:t>
            </a:r>
          </a:p>
          <a:p>
            <a:r>
              <a:rPr lang="sk-SK" b="1" dirty="0"/>
              <a:t>Rád </a:t>
            </a:r>
            <a:r>
              <a:rPr lang="sk-SK" dirty="0"/>
              <a:t>čitateľa prenosovej funkcie</a:t>
            </a:r>
          </a:p>
          <a:p>
            <a:r>
              <a:rPr lang="sk-SK" b="1" dirty="0"/>
              <a:t>Póly - </a:t>
            </a:r>
            <a:r>
              <a:rPr lang="sk-SK" dirty="0"/>
              <a:t>korene polynómu </a:t>
            </a:r>
            <a:r>
              <a:rPr lang="sk-SK" i="1" dirty="0"/>
              <a:t>A(s)=</a:t>
            </a:r>
            <a:r>
              <a:rPr lang="sk-SK" i="1" dirty="0" smtClean="0"/>
              <a:t>0 </a:t>
            </a:r>
          </a:p>
          <a:p>
            <a:pPr lvl="1"/>
            <a:r>
              <a:rPr lang="sk-SK" dirty="0"/>
              <a:t>zodpovedné za </a:t>
            </a:r>
            <a:r>
              <a:rPr lang="sk-SK" dirty="0" smtClean="0"/>
              <a:t>stabilitu</a:t>
            </a:r>
          </a:p>
          <a:p>
            <a:pPr lvl="1"/>
            <a:r>
              <a:rPr lang="sk-SK" dirty="0" smtClean="0"/>
              <a:t>Rovnica sa nazýva aj </a:t>
            </a:r>
            <a:r>
              <a:rPr lang="sk-SK" b="1" dirty="0" smtClean="0"/>
              <a:t>Charakteristická rovnica systému</a:t>
            </a:r>
            <a:endParaRPr lang="sk-SK" b="1" dirty="0"/>
          </a:p>
          <a:p>
            <a:r>
              <a:rPr lang="sk-SK" b="1" dirty="0"/>
              <a:t>Nuly - </a:t>
            </a:r>
            <a:r>
              <a:rPr lang="sk-SK" dirty="0"/>
              <a:t>korene polynómu </a:t>
            </a:r>
            <a:r>
              <a:rPr lang="sk-SK" i="1" dirty="0"/>
              <a:t>B(s)=</a:t>
            </a:r>
            <a:r>
              <a:rPr lang="sk-SK" i="1" dirty="0" smtClean="0"/>
              <a:t>0 </a:t>
            </a:r>
            <a:endParaRPr lang="sk-SK" i="1" dirty="0"/>
          </a:p>
          <a:p>
            <a:r>
              <a:rPr lang="sk-SK" b="1" dirty="0"/>
              <a:t>Stupeň </a:t>
            </a:r>
            <a:r>
              <a:rPr lang="sk-SK" b="1" dirty="0" err="1"/>
              <a:t>astatizmu</a:t>
            </a:r>
            <a:r>
              <a:rPr lang="sk-SK" b="1" dirty="0"/>
              <a:t> - </a:t>
            </a:r>
            <a:r>
              <a:rPr lang="sk-SK" dirty="0"/>
              <a:t>počet nulových pólov</a:t>
            </a:r>
          </a:p>
          <a:p>
            <a:pPr lvl="1"/>
            <a:r>
              <a:rPr lang="sk-SK" sz="2000" i="1" dirty="0"/>
              <a:t>Statické sústavy</a:t>
            </a:r>
            <a:r>
              <a:rPr lang="sk-SK" sz="2000" dirty="0"/>
              <a:t>: nemajú nulové póly, nemajú </a:t>
            </a:r>
            <a:r>
              <a:rPr lang="sk-SK" sz="2000" dirty="0" err="1"/>
              <a:t>astatizmus</a:t>
            </a:r>
            <a:endParaRPr lang="sk-SK" sz="2000" dirty="0"/>
          </a:p>
          <a:p>
            <a:pPr lvl="1"/>
            <a:r>
              <a:rPr lang="sk-SK" sz="2000" i="1" dirty="0" err="1"/>
              <a:t>Astatické</a:t>
            </a:r>
            <a:r>
              <a:rPr lang="sk-SK" sz="2000" i="1" dirty="0"/>
              <a:t> sústavy: </a:t>
            </a:r>
            <a:r>
              <a:rPr lang="sk-SK" sz="2000" dirty="0"/>
              <a:t>majú minimálne jeden nulový pól</a:t>
            </a:r>
          </a:p>
          <a:p>
            <a:pPr lvl="1"/>
            <a:endParaRPr lang="sk-SK" sz="2000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xmlns="" id="{8902A743-C9E5-4569-8750-8238CE1EEA40}"/>
                  </a:ext>
                </a:extLst>
              </p:cNvPr>
              <p:cNvSpPr txBox="1"/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51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v systéme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predstavuje prenos a spätný návrat informácie.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Pozitívna spätná väzba vychyľuje systém smerom preč od rovnováhy.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môžu byť peniaze na účte</a:t>
            </a:r>
          </a:p>
          <a:p>
            <a:pPr lvl="1"/>
            <a:r>
              <a:rPr lang="sk-SK" dirty="0"/>
              <a:t>Zvýšením sumy sa zvýši aj úroková miera a tím pádom sa opäť zvýši aj množstvo peňazí.</a:t>
            </a:r>
          </a:p>
          <a:p>
            <a:pPr lvl="1"/>
            <a:r>
              <a:rPr lang="sk-SK" dirty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Negatívna spätná väzba pôsobí  proti smeru pôvodného javu, teda pôsobí smerom k rovnováhe.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Príkladom môže byť horúca káva v šálke. </a:t>
            </a:r>
          </a:p>
          <a:p>
            <a:pPr lvl="1"/>
            <a:r>
              <a:rPr lang="sk-SK" dirty="0"/>
              <a:t>Čím je rozdiel teplôt v miestnosti a v šálke väčší, tým viac sa odparuje vody zo šálku a to spôsobuje zníženie teploty v káve.</a:t>
            </a:r>
          </a:p>
          <a:p>
            <a:pPr lvl="1"/>
            <a:r>
              <a:rPr lang="sk-SK" dirty="0"/>
              <a:t>Takýto dej považujeme za stabilný, pretože sa po určitom čase teplota kávy ustáli na teplotu miestnosti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príklady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Kladná spätná väzba – Globálne otepľovanie</a:t>
            </a:r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Záporná spätná väzba – Regulácia telesnej teploty</a:t>
            </a:r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Spätná väzba – uzavretý obvod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Prirodzená spätná väzba v systémoch </a:t>
            </a:r>
          </a:p>
          <a:p>
            <a:pPr lvl="1"/>
            <a:r>
              <a:rPr lang="sk-SK" dirty="0"/>
              <a:t>Vplyv vlastných stavových veličín na ďalší vývoj systému</a:t>
            </a:r>
          </a:p>
          <a:p>
            <a:pPr lvl="1"/>
            <a:r>
              <a:rPr lang="sk-SK" dirty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Umelo zavedená spätná väzba</a:t>
            </a:r>
          </a:p>
          <a:p>
            <a:pPr lvl="1"/>
            <a:r>
              <a:rPr lang="sk-SK" dirty="0"/>
              <a:t>Základná štruktúra </a:t>
            </a:r>
            <a:r>
              <a:rPr lang="sk-SK" dirty="0" err="1"/>
              <a:t>spätnoväzobného</a:t>
            </a:r>
            <a:r>
              <a:rPr lang="sk-SK" dirty="0"/>
              <a:t> riadenia (ďalšie prednášky)</a:t>
            </a:r>
          </a:p>
          <a:p>
            <a:pPr lvl="1"/>
            <a:r>
              <a:rPr lang="sk-SK" dirty="0"/>
              <a:t>Uzavretý regulačný obvod – regulácia , stabilizácia a úprava dynamiky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Spätná väzba v systémoch (prirodzená alebo aj umelá) ovplyvňuje ich stabilitu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Preto je pre každý </a:t>
            </a:r>
            <a:r>
              <a:rPr lang="sk-SK" u="sng" dirty="0"/>
              <a:t>uzavretý obvod nutné stabilitu overiť 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Statické zosilnenie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Zisk </a:t>
                </a:r>
                <a:r>
                  <a:rPr lang="en-US" dirty="0" err="1"/>
                  <a:t>obvodu</a:t>
                </a:r>
                <a:r>
                  <a:rPr lang="en-US" dirty="0"/>
                  <a:t> v </a:t>
                </a:r>
                <a:r>
                  <a:rPr lang="en-US" dirty="0" err="1"/>
                  <a:t>ust</a:t>
                </a:r>
                <a:r>
                  <a:rPr lang="sk-SK" dirty="0" err="1"/>
                  <a:t>álených</a:t>
                </a:r>
                <a:r>
                  <a:rPr lang="sk-SK" dirty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</a:t>
                </a:r>
                <a:r>
                  <a:rPr lang="en-US" dirty="0"/>
                  <a:t>-&gt; </a:t>
                </a:r>
                <a:r>
                  <a:rPr lang="en-US" dirty="0" err="1"/>
                  <a:t>nulov</a:t>
                </a:r>
                <a:r>
                  <a:rPr lang="sk-SK" dirty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Operátor derivácie v je Laplaceovej oblasti  </a:t>
                </a:r>
                <a:r>
                  <a:rPr lang="sk-SK" i="1" dirty="0"/>
                  <a:t>s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komplexnú premennú </a:t>
                </a:r>
                <a:r>
                  <a:rPr lang="sk-SK" i="1" dirty="0"/>
                  <a:t>s </a:t>
                </a:r>
                <a:r>
                  <a:rPr lang="sk-SK" dirty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Statické zosilnenie je </a:t>
                </a:r>
                <a:r>
                  <a:rPr lang="sk-SK" u="sng" dirty="0"/>
                  <a:t>pomer absolútnych členov</a:t>
                </a:r>
                <a:r>
                  <a:rPr lang="sk-SK" dirty="0"/>
                  <a:t>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ustálenej hodnoty výstupu od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 lineárnych systémov je vždy priamka !!! (viac v časti prevodová charakteristika)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Sklon tejto priamky = statické zosilnenie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Astatizmus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 – </a:t>
                </a:r>
                <a:r>
                  <a:rPr lang="sk-SK" dirty="0" err="1"/>
                  <a:t>statizmus</a:t>
                </a:r>
                <a:r>
                  <a:rPr lang="sk-SK" dirty="0"/>
                  <a:t> = nemá statické zosilnenie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sk-SK" dirty="0" err="1"/>
                  <a:t>ystémy</a:t>
                </a:r>
                <a:r>
                  <a:rPr lang="sk-SK" dirty="0"/>
                  <a:t> s </a:t>
                </a:r>
                <a:r>
                  <a:rPr lang="sk-SK" dirty="0" err="1"/>
                  <a:t>astatizmom</a:t>
                </a:r>
                <a:r>
                  <a:rPr lang="sk-SK" dirty="0"/>
                  <a:t> majú integračný charakter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Inak povedané – vieme z menovateľa vyňať </a:t>
                </a:r>
                <a:r>
                  <a:rPr lang="sk-SK" i="1" dirty="0"/>
                  <a:t>s </a:t>
                </a:r>
                <a:r>
                  <a:rPr lang="sk-SK" dirty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Funkcie s </a:t>
                </a:r>
                <a:r>
                  <a:rPr lang="sk-SK" dirty="0" err="1"/>
                  <a:t>astatizmom</a:t>
                </a:r>
                <a:r>
                  <a:rPr lang="sk-SK" dirty="0"/>
                  <a:t> sú na hranici stability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:r>
                  <a:rPr lang="sk-SK" i="1" dirty="0"/>
                  <a:t>n </a:t>
                </a:r>
                <a:r>
                  <a:rPr lang="sk-SK" dirty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Algebra prenosových funkcii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/>
              <a:t>renos</a:t>
            </a:r>
            <a:r>
              <a:rPr lang="sk-SK" dirty="0" err="1"/>
              <a:t>ové</a:t>
            </a:r>
            <a:r>
              <a:rPr lang="sk-SK" dirty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Rovnako je možné za</a:t>
            </a:r>
            <a:r>
              <a:rPr lang="en-US" dirty="0" err="1"/>
              <a:t>ra</a:t>
            </a:r>
            <a:r>
              <a:rPr lang="sk-SK" dirty="0" err="1"/>
              <a:t>ďovať</a:t>
            </a:r>
            <a:r>
              <a:rPr lang="sk-SK" dirty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Algebra úprav a zjednodušení blokových schém platí výhradne pre </a:t>
            </a:r>
            <a:r>
              <a:rPr lang="sk-SK" u="sng" dirty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a </a:t>
            </a:r>
            <a:r>
              <a:rPr lang="sk-SK" dirty="0" err="1"/>
              <a:t>komutativita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Základné štruktúry zapojení</a:t>
            </a:r>
          </a:p>
          <a:p>
            <a:pPr lvl="1"/>
            <a:r>
              <a:rPr lang="sk-SK" dirty="0"/>
              <a:t>Sériové</a:t>
            </a:r>
          </a:p>
          <a:p>
            <a:pPr lvl="1"/>
            <a:r>
              <a:rPr lang="sk-SK" dirty="0"/>
              <a:t>Paralelné</a:t>
            </a:r>
          </a:p>
          <a:p>
            <a:pPr lvl="1"/>
            <a:r>
              <a:rPr lang="sk-SK" dirty="0" err="1"/>
              <a:t>Spätnoväzobné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u="sng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Prenosové funkcie radené „vedľa seba“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Výstupy prenosových funkcii sa sčítavajú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súčtom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obvode máme štyri rôzne signály</a:t>
                </a:r>
              </a:p>
              <a:p>
                <a:pPr lvl="1"/>
                <a:r>
                  <a:rPr lang="sk-SK" dirty="0"/>
                  <a:t>Výstup celej </a:t>
                </a:r>
                <a:r>
                  <a:rPr lang="sk-SK" dirty="0" err="1"/>
                  <a:t>spätnoväzobnej</a:t>
                </a:r>
                <a:r>
                  <a:rPr lang="sk-SK" dirty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b="0" dirty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Dynamika okolo nás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Kľúčovým pojmom v dynamike je </a:t>
            </a:r>
            <a:r>
              <a:rPr lang="sk-SK" u="sng" dirty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Žiadny dej v prírode sa neudeje okamžite – prebieha zmena stavu a postupný vývoj – je to </a:t>
            </a:r>
            <a:r>
              <a:rPr lang="sk-SK" u="sng" dirty="0"/>
              <a:t>spojitý dynamický proces</a:t>
            </a:r>
            <a:r>
              <a:rPr lang="sk-S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Technické procesy sú taktiež väčšinou dynamické</a:t>
            </a:r>
          </a:p>
          <a:p>
            <a:pPr lvl="1"/>
            <a:r>
              <a:rPr lang="sk-SK" dirty="0"/>
              <a:t>Otáčky jednosmerného motora</a:t>
            </a:r>
          </a:p>
          <a:p>
            <a:pPr lvl="1"/>
            <a:r>
              <a:rPr lang="sk-SK" dirty="0"/>
              <a:t>Teplota pece</a:t>
            </a:r>
          </a:p>
          <a:p>
            <a:pPr lvl="1"/>
            <a:r>
              <a:rPr lang="sk-SK" dirty="0"/>
              <a:t>Napätie na kondenzátore</a:t>
            </a:r>
          </a:p>
          <a:p>
            <a:pPr lvl="1"/>
            <a:r>
              <a:rPr lang="sk-SK" dirty="0"/>
              <a:t>Výška hladiny zásobníka kvapaliny</a:t>
            </a:r>
          </a:p>
          <a:p>
            <a:pPr lvl="1"/>
            <a:r>
              <a:rPr lang="sk-SK" dirty="0"/>
              <a:t>Kmitanie bremena žeriavu - kyvadlo</a:t>
            </a:r>
          </a:p>
          <a:p>
            <a:endParaRPr lang="sk-SK" dirty="0"/>
          </a:p>
          <a:p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Algebra prenosových funkcii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Spätná väzba (Feedback </a:t>
            </a:r>
            <a:r>
              <a:rPr lang="sk-SK" sz="2700" dirty="0" err="1"/>
              <a:t>loop</a:t>
            </a:r>
            <a:r>
              <a:rPr lang="sk-SK" sz="2700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 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 err="1"/>
              <a:t>Algebraická</a:t>
            </a:r>
            <a:r>
              <a:rPr lang="sk-SK" dirty="0"/>
              <a:t> slučka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U</a:t>
                </a:r>
              </a:p>
              <a:p>
                <a:pPr lvl="1"/>
                <a:r>
                  <a:rPr lang="sk-SK" dirty="0"/>
                  <a:t>Výstup – prúd I</a:t>
                </a:r>
              </a:p>
              <a:p>
                <a:pPr lvl="1"/>
                <a:r>
                  <a:rPr lang="sk-SK" dirty="0"/>
                  <a:t>Prenosová funkcia prúdu motora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Metóda 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>
                    <a:latin typeface="Cambria Math" panose="02040503050406030204" pitchFamily="18" charset="0"/>
                  </a:rPr>
                  <a:t>Bloková schéma sa tak zjednoduší</a:t>
                </a: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Odvoďte prenos systému</a:t>
                </a:r>
              </a:p>
              <a:p>
                <a:pPr lvl="1"/>
                <a:r>
                  <a:rPr lang="sk-SK" dirty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Vnútorná slučka</a:t>
            </a:r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Odvoďte prenos z blokovej schémy 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Výsledný prenos </a:t>
            </a:r>
            <a:r>
              <a:rPr lang="sk-SK" dirty="0" err="1"/>
              <a:t>spätnoväzobnej</a:t>
            </a:r>
            <a:r>
              <a:rPr lang="sk-SK" dirty="0"/>
              <a:t> štruktúry </a:t>
            </a:r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 prípade zápornej spätnej väzby je v menovateli +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Odvoďte prenos z blokovej schémy </a:t>
            </a:r>
            <a:br>
              <a:rPr lang="sk-SK" dirty="0"/>
            </a:br>
            <a:r>
              <a:rPr lang="sk-SK" sz="2400" dirty="0"/>
              <a:t>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priamej väzby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 spätnej väzby</a:t>
            </a:r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 z diferenciálnych rovníc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Simulačný model – ekvivalent diferenciálnych rovníc vo forme blokových schém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Určíme rád diferenciálnej rovnice – najvyšší stupeň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Osamostatníme (vyjadríme) najvyššiu deriváciu výstupnej premennej ako funkciu jej nižších derivácii prípade aj ako funkciu vstupu (a jeho derivácii)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Vo všeobecnosti môžu byť vzťahové funkcie nelineárne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Najvyššiu deriváciu integrujeme blokmi integrátorov (získavame nižšie derivácie) až pokiaľ nedosiahneme samotnú - nederivovanú premennú.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Premenné, ktoré majú medzi sebou vzťah priamej derivácie (prvá je deriváciou druhej...atď...) nazývame </a:t>
                </a:r>
                <a:r>
                  <a:rPr lang="sk-SK" u="sng" dirty="0"/>
                  <a:t>fázové premenné </a:t>
                </a:r>
              </a:p>
              <a:p>
                <a:pPr lvl="1"/>
                <a:r>
                  <a:rPr lang="sk-SK" dirty="0"/>
                  <a:t>Napríklad: poloha, rýchlosť, zrýchlenie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/>
                  <a:t> ,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u="sng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Model môže, a často aj bude, obsahovať spätné väzby medzi jednotlivými fázovými premennými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Počiatočné podmienky</a:t>
                </a:r>
                <a:r>
                  <a:rPr lang="sk-SK" dirty="0"/>
                  <a:t> pre jednotlivé premenné nastavujeme v </a:t>
                </a:r>
                <a:r>
                  <a:rPr lang="sk-SK" u="sng" dirty="0"/>
                  <a:t>integrátoroch</a:t>
                </a:r>
                <a:r>
                  <a:rPr lang="sk-SK" dirty="0"/>
                  <a:t> !!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761" r="-2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Vytvorte model kyvadla</a:t>
            </a:r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Hmotnosť guličky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Koeficient tlmenia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Dĺžka závesu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kyvadla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Vyjadrenie najvyššej derivácie</a:t>
                </a:r>
                <a:r>
                  <a:rPr lang="sk-SK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Realizácia modelu: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Počiatočné podmienky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Integrátory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Klasická </a:t>
                </a:r>
                <a:r>
                  <a:rPr lang="sk-SK" dirty="0" err="1"/>
                  <a:t>Newtonovská</a:t>
                </a:r>
                <a:r>
                  <a:rPr lang="sk-SK" dirty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Disipatívny</a:t>
                </a:r>
                <a:r>
                  <a:rPr lang="sk-SK" dirty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Základné vzťahy:</a:t>
                </a:r>
              </a:p>
              <a:p>
                <a:pPr lvl="1"/>
                <a:r>
                  <a:rPr lang="sk-SK" dirty="0"/>
                  <a:t>Výchylka </a:t>
                </a:r>
                <a:r>
                  <a:rPr lang="sk-SK" dirty="0" err="1"/>
                  <a:t>osciátora</a:t>
                </a:r>
                <a:r>
                  <a:rPr lang="sk-SK" dirty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k – tuhosť pružiny</a:t>
                </a:r>
              </a:p>
              <a:p>
                <a:pPr lvl="1"/>
                <a:r>
                  <a:rPr lang="sk-SK" dirty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b – koeficient tlmenia</a:t>
                </a:r>
              </a:p>
              <a:p>
                <a:pPr lvl="1"/>
                <a:r>
                  <a:rPr lang="sk-SK" dirty="0"/>
                  <a:t>v – rýchlosť pohybu</a:t>
                </a:r>
              </a:p>
              <a:p>
                <a:pPr lvl="1"/>
                <a:r>
                  <a:rPr lang="sk-SK" dirty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m – hmotnosť závažia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Diferenciálna rovnica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 diferenciálnej rovnice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výstup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/>
                  <a:t> je vstup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Obyčajné diferenciálne rovnice (</a:t>
                </a:r>
                <a:r>
                  <a:rPr lang="sk-SK" u="sng" dirty="0"/>
                  <a:t>ODE</a:t>
                </a:r>
                <a:r>
                  <a:rPr lang="sk-SK" dirty="0"/>
                  <a:t>) — rovnice obsahujúce derivácie len podľa jednej premennej – </a:t>
                </a:r>
                <a:r>
                  <a:rPr lang="sk-SK" u="sng" dirty="0"/>
                  <a:t>tento predmet</a:t>
                </a:r>
                <a:r>
                  <a:rPr lang="sk-SK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diferenciálne rovnice — obsahujú derivácie podľa viacerých 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Kybernetika </a:t>
                </a:r>
                <a:r>
                  <a:rPr lang="en-US" dirty="0"/>
                  <a:t>-&gt; di</a:t>
                </a:r>
                <a:r>
                  <a:rPr lang="sk-SK" dirty="0" err="1"/>
                  <a:t>ferenciálne</a:t>
                </a:r>
                <a:r>
                  <a:rPr lang="sk-SK" dirty="0"/>
                  <a:t> rovnice </a:t>
                </a:r>
                <a:r>
                  <a:rPr lang="sk-SK" u="sng" dirty="0"/>
                  <a:t>podľa času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/>
                  <a:t> - </a:t>
                </a:r>
                <a:r>
                  <a:rPr lang="sk-SK" u="sng" dirty="0"/>
                  <a:t>skrátený zápis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  <a:blipFill rotWithShape="0">
                <a:blip r:embed="rId2"/>
                <a:stretch>
                  <a:fillRect l="-167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/>
                  <a:t>Odvodíme diferenciálnu rovnicu oscilátora – </a:t>
                </a:r>
                <a:r>
                  <a:rPr lang="sk-SK" dirty="0" err="1"/>
                  <a:t>superpozícia</a:t>
                </a:r>
                <a:r>
                  <a:rPr lang="sk-SK" dirty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Budený harmonický oscilátor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Teraz vieme pomocou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jednotlivé stupne derivácii dosadíme mocniny komplexnej premennej </a:t>
                </a:r>
                <a:r>
                  <a:rPr lang="sk-SK" i="1" dirty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Prenosová funkcia </a:t>
                </a:r>
                <a:r>
                  <a:rPr lang="sk-SK" dirty="0" err="1"/>
                  <a:t>funkcia</a:t>
                </a:r>
                <a:r>
                  <a:rPr lang="sk-SK" dirty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/>
                  <a:t>Zosilnenie</a:t>
                </a:r>
              </a:p>
              <a:p>
                <a:pPr lvl="1"/>
                <a:r>
                  <a:rPr lang="sk-SK" dirty="0"/>
                  <a:t>Suma</a:t>
                </a:r>
              </a:p>
              <a:p>
                <a:pPr lvl="1"/>
                <a:r>
                  <a:rPr lang="sk-SK" dirty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najvyššiu deriváciu výstupu ako kombináciu vstupu a nižších derivácii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Jedná sa tak o štandardný integračný </a:t>
                </a:r>
                <a:r>
                  <a:rPr lang="sk-SK" dirty="0" err="1"/>
                  <a:t>spätnoväzobný</a:t>
                </a:r>
                <a:r>
                  <a:rPr lang="sk-SK" dirty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komplikované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riešení sa dá využiť </a:t>
                </a:r>
                <a:r>
                  <a:rPr lang="sk-SK" dirty="0" err="1"/>
                  <a:t>Laplaceova</a:t>
                </a:r>
                <a:r>
                  <a:rPr lang="sk-SK" dirty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/>
                  <a:t> transformácia – kybernetici s obľubou využívajú</a:t>
                </a:r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Numerické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/>
              <a:t>solvre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/>
              <a:t>Simulink</a:t>
            </a:r>
            <a:r>
              <a:rPr lang="sk-SK" dirty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diferenciálnych rovníc - analytické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</a:t>
            </a:r>
            <a:r>
              <a:rPr lang="sk-SK" dirty="0" err="1"/>
              <a:t>vs</a:t>
            </a:r>
            <a:r>
              <a:rPr lang="sk-SK" dirty="0"/>
              <a:t>. nelineárne diferenciálne rovnice 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Lineárne systémy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</a:t>
            </a:r>
            <a:r>
              <a:rPr lang="sk-SK" dirty="0"/>
              <a:t>. rovníc v časovej oblasti </a:t>
            </a:r>
            <a:r>
              <a:rPr lang="sk-SK" dirty="0" err="1"/>
              <a:t>Laplaceovou</a:t>
            </a:r>
            <a:r>
              <a:rPr lang="sk-SK" dirty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Model systému vo forme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Dynamika určená rozložením pólov a núl systému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Vystačíme si riadením PID regulátormi 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Nelineárne systémy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Neplatí 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Nelineárne operácie: umocňovanie, sin. Pozor: </a:t>
            </a:r>
            <a:r>
              <a:rPr lang="sk-SK" u="sng" dirty="0"/>
              <a:t>Násobenie dvoch signálov je nelineárna operácia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Podmienky stability v zmysle </a:t>
            </a:r>
            <a:r>
              <a:rPr lang="sk-SK" dirty="0" err="1"/>
              <a:t>Lyapunovovej</a:t>
            </a:r>
            <a:r>
              <a:rPr lang="sk-SK" dirty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Predmet Riadenie nelineárnych systémov – Ing. štúdium</a:t>
            </a:r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2481</Words>
  <Application>Microsoft Office PowerPoint</Application>
  <PresentationFormat>Prezentácia na obrazovke (4:3)</PresentationFormat>
  <Paragraphs>688</Paragraphs>
  <Slides>62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Laplacova transformácia Úloha – nájdite obraz diferenciálnej rovnice</vt:lpstr>
      <vt:lpstr>Prenosová funkcia systému (Transfer function)</vt:lpstr>
      <vt:lpstr>Prenosová funkcia systému - podmienky</vt:lpstr>
      <vt:lpstr>Prenosová funkcia systému Získanie prenosovej funkcie dynamického systému</vt:lpstr>
      <vt:lpstr>Prenosová funkcia systému Úloha - Získanie prenosovej funkcie z dynamického systému</vt:lpstr>
      <vt:lpstr>Prenosová funkcia a diferenciálna rovnica</vt:lpstr>
      <vt:lpstr>Vlastnosti prenosových funkcií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Algebra prenosových funkcii Sériové zapojenie</vt:lpstr>
      <vt:lpstr>Algebra prenosových funkcii Paralelné zapojenie</vt:lpstr>
      <vt:lpstr>Algebra prenosových funkcii Spätná väzba (Feedback loop)</vt:lpstr>
      <vt:lpstr>Algebra prenosových funkcii Spätná väzba (Feedback loop)</vt:lpstr>
      <vt:lpstr>Odvoďte prenos z blokovej schémy Metóda eliminácie premenných</vt:lpstr>
      <vt:lpstr>Odvoďte prenos z blokovej schémy  Metóda eliminácie premenných</vt:lpstr>
      <vt:lpstr>Odvoďte prenos z blokovej schémy  Algebra blokových schém</vt:lpstr>
      <vt:lpstr>Odvoďte prenos z blokovej schémy  Algebra blokových schém</vt:lpstr>
      <vt:lpstr>Odvoďte prenos z blokovej schémy 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201</cp:revision>
  <dcterms:created xsi:type="dcterms:W3CDTF">2019-03-28T07:06:37Z</dcterms:created>
  <dcterms:modified xsi:type="dcterms:W3CDTF">2019-06-08T15:17:45Z</dcterms:modified>
</cp:coreProperties>
</file>