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5" r:id="rId2"/>
    <p:sldId id="295" r:id="rId3"/>
    <p:sldId id="296" r:id="rId4"/>
    <p:sldId id="297" r:id="rId5"/>
    <p:sldId id="298" r:id="rId6"/>
    <p:sldId id="269" r:id="rId7"/>
    <p:sldId id="305" r:id="rId8"/>
    <p:sldId id="272" r:id="rId9"/>
    <p:sldId id="270" r:id="rId10"/>
    <p:sldId id="306" r:id="rId11"/>
    <p:sldId id="259" r:id="rId12"/>
    <p:sldId id="264" r:id="rId13"/>
    <p:sldId id="301" r:id="rId14"/>
    <p:sldId id="302" r:id="rId15"/>
    <p:sldId id="303" r:id="rId16"/>
    <p:sldId id="273" r:id="rId17"/>
    <p:sldId id="276" r:id="rId18"/>
    <p:sldId id="284" r:id="rId19"/>
    <p:sldId id="285" r:id="rId20"/>
    <p:sldId id="274" r:id="rId21"/>
    <p:sldId id="283" r:id="rId22"/>
    <p:sldId id="278" r:id="rId23"/>
    <p:sldId id="282" r:id="rId24"/>
    <p:sldId id="299" r:id="rId25"/>
    <p:sldId id="300" r:id="rId26"/>
    <p:sldId id="275" r:id="rId27"/>
    <p:sldId id="292" r:id="rId28"/>
    <p:sldId id="293" r:id="rId29"/>
    <p:sldId id="294" r:id="rId30"/>
    <p:sldId id="279" r:id="rId31"/>
    <p:sldId id="314" r:id="rId32"/>
    <p:sldId id="315" r:id="rId33"/>
    <p:sldId id="313" r:id="rId34"/>
    <p:sldId id="280" r:id="rId35"/>
    <p:sldId id="308" r:id="rId36"/>
    <p:sldId id="307" r:id="rId37"/>
    <p:sldId id="309" r:id="rId38"/>
    <p:sldId id="311" r:id="rId39"/>
    <p:sldId id="312" r:id="rId40"/>
    <p:sldId id="310" r:id="rId41"/>
    <p:sldId id="281" r:id="rId42"/>
    <p:sldId id="290" r:id="rId43"/>
    <p:sldId id="291" r:id="rId44"/>
    <p:sldId id="286" r:id="rId45"/>
    <p:sldId id="287" r:id="rId46"/>
    <p:sldId id="288" r:id="rId47"/>
    <p:sldId id="289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5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9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=""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=""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Dynamika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Diferenci</a:t>
            </a:r>
            <a:r>
              <a:rPr lang="sk-SK" dirty="0" err="1" smtClean="0"/>
              <a:t>álne</a:t>
            </a:r>
            <a:r>
              <a:rPr lang="sk-SK" dirty="0" smtClean="0"/>
              <a:t> rovnice</a:t>
            </a:r>
            <a:br>
              <a:rPr lang="sk-SK" dirty="0" smtClean="0"/>
            </a:b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br>
              <a:rPr lang="sk-SK" dirty="0" smtClean="0"/>
            </a:br>
            <a:r>
              <a:rPr lang="sk-SK" dirty="0" smtClean="0"/>
              <a:t>Prenosová funkcia</a:t>
            </a:r>
            <a:br>
              <a:rPr lang="sk-SK" dirty="0" smtClean="0"/>
            </a:br>
            <a:r>
              <a:rPr lang="sk-SK" dirty="0" smtClean="0"/>
              <a:t>Modelovanie</a:t>
            </a:r>
            <a:br>
              <a:rPr lang="sk-SK" dirty="0" smtClean="0"/>
            </a:br>
            <a:r>
              <a:rPr lang="sk-SK" dirty="0" smtClean="0"/>
              <a:t>Stabilita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938213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0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Lineárne a</a:t>
            </a:r>
            <a:r>
              <a:rPr lang="sk-SK" dirty="0" smtClean="0"/>
              <a:t> nelineárne systémy - príklady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Lineárne systémy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381000" y="1686898"/>
            <a:ext cx="4145280" cy="233316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Jednosmerný motor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Harmonický oscilátor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Elektronické filtre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Teplota v miestnosti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 </a:t>
            </a:r>
            <a:r>
              <a:rPr lang="en-US" dirty="0" err="1" smtClean="0"/>
              <a:t>skuto</a:t>
            </a:r>
            <a:r>
              <a:rPr lang="sk-SK" dirty="0" smtClean="0"/>
              <a:t>čnosti sú aj tie sčasti nelineárne (</a:t>
            </a:r>
            <a:r>
              <a:rPr lang="sk-SK" dirty="0" err="1" smtClean="0"/>
              <a:t>nelinearitu</a:t>
            </a:r>
            <a:r>
              <a:rPr lang="sk-SK" dirty="0" smtClean="0"/>
              <a:t> často zanedbávame)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Nelineárne systémy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9473" y="1687674"/>
            <a:ext cx="3850212" cy="24952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Kyvadlo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Lietadlo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Robotický manipulátor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Výška hladiny v nádrži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5128" name="Picture 8" descr="VÃ½sledok vyhÄ¾adÃ¡vania obrÃ¡zkov pre dopyt dc mo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74" y="5488309"/>
            <a:ext cx="1481266" cy="148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VÃ½sledok vyhÄ¾adÃ¡vania obrÃ¡zkov pre dopyt robotic a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140" y="3617232"/>
            <a:ext cx="3036879" cy="303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www.researchgate.net/profile/Sebastian_Magierowski/publication/224318407/figure/fig1/AS:339732006490112@1458009830254/Model-for-each-motor-The-block-diagram-describes-an-armature-controlled-dc-motor-wi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5" y="4088009"/>
            <a:ext cx="4085453" cy="160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6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1.byjus.com/wp-content/uploads/2018/11/chemistry/2015/12/03074837/Laws-Of-Thermodynami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3144736"/>
            <a:ext cx="3185767" cy="148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r.hswstatic.com/w_907/gif/Law-of-motion1600x9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1056073"/>
            <a:ext cx="3185767" cy="17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12" y="1113739"/>
            <a:ext cx="4792877" cy="57442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v klasickej mechanike:</a:t>
            </a:r>
          </a:p>
          <a:p>
            <a:pPr lvl="1"/>
            <a:r>
              <a:rPr lang="sk-SK" dirty="0" err="1" smtClean="0"/>
              <a:t>Newtonove</a:t>
            </a:r>
            <a:r>
              <a:rPr lang="sk-SK" dirty="0" smtClean="0"/>
              <a:t> pohybové zákony </a:t>
            </a:r>
          </a:p>
          <a:p>
            <a:pPr lvl="1"/>
            <a:r>
              <a:rPr lang="sk-SK" dirty="0" smtClean="0"/>
              <a:t>Zákon zachovania energie</a:t>
            </a:r>
          </a:p>
          <a:p>
            <a:pPr lvl="1"/>
            <a:r>
              <a:rPr lang="sk-SK" dirty="0" smtClean="0"/>
              <a:t>Potenciálna a kinetická energia telesa</a:t>
            </a:r>
            <a:endParaRPr lang="sk-SK" dirty="0"/>
          </a:p>
          <a:p>
            <a:pPr lvl="1"/>
            <a:r>
              <a:rPr lang="sk-SK" dirty="0" smtClean="0"/>
              <a:t>Suché a viskózne trenie</a:t>
            </a:r>
          </a:p>
          <a:p>
            <a:pPr lvl="1"/>
            <a:r>
              <a:rPr lang="sk-SK" dirty="0" smtClean="0"/>
              <a:t>Pohybové zákony pre rotačné telesá</a:t>
            </a:r>
          </a:p>
          <a:p>
            <a:pPr lvl="1"/>
            <a:r>
              <a:rPr lang="sk-SK" dirty="0" err="1" smtClean="0"/>
              <a:t>Lagrangeove</a:t>
            </a:r>
            <a:r>
              <a:rPr lang="sk-SK" dirty="0" smtClean="0"/>
              <a:t> rovnice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tepelnej energie</a:t>
            </a:r>
          </a:p>
          <a:p>
            <a:pPr lvl="1"/>
            <a:r>
              <a:rPr lang="sk-SK" dirty="0" smtClean="0"/>
              <a:t>1. a 2. termo</a:t>
            </a:r>
            <a:r>
              <a:rPr lang="sk-SK" u="sng" dirty="0" smtClean="0"/>
              <a:t>dynamický</a:t>
            </a:r>
            <a:r>
              <a:rPr lang="sk-SK" dirty="0" smtClean="0"/>
              <a:t> zákon</a:t>
            </a:r>
          </a:p>
          <a:p>
            <a:pPr lvl="1"/>
            <a:r>
              <a:rPr lang="sk-SK" dirty="0" smtClean="0"/>
              <a:t>Akumulácia tepla</a:t>
            </a:r>
          </a:p>
          <a:p>
            <a:pPr lvl="1"/>
            <a:r>
              <a:rPr lang="sk-SK" dirty="0" smtClean="0"/>
              <a:t>Prestup tepla a sálanie tepla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kvapalín</a:t>
            </a:r>
          </a:p>
          <a:p>
            <a:pPr lvl="1"/>
            <a:r>
              <a:rPr lang="sk-SK" dirty="0" smtClean="0"/>
              <a:t>Zákon zachovania hmoty</a:t>
            </a:r>
          </a:p>
          <a:p>
            <a:pPr lvl="1"/>
            <a:r>
              <a:rPr lang="sk-SK" dirty="0" smtClean="0"/>
              <a:t>Hydrostatický tlak</a:t>
            </a:r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Dynamické deje fyzikálne</a:t>
            </a:r>
            <a:endParaRPr lang="sk-SK" dirty="0"/>
          </a:p>
        </p:txBody>
      </p:sp>
      <p:pic>
        <p:nvPicPr>
          <p:cNvPr id="1030" name="Picture 6" descr="http://hyperphysics.phy-astr.gsu.edu/hbase/thermo/imgheat/firlaw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4823826"/>
            <a:ext cx="3427410" cy="144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stack.imgur.com/so1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74" y="1406900"/>
            <a:ext cx="4453926" cy="23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Dynamické deje v elektrotechnike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62" y="1065158"/>
            <a:ext cx="5517766" cy="549216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Zmena elektrického napätia a prúdu elektrickými súčiastkami v čase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Dva základné dynamické </a:t>
            </a:r>
            <a:r>
              <a:rPr lang="sk-SK" dirty="0" smtClean="0"/>
              <a:t>prvky:</a:t>
            </a:r>
          </a:p>
          <a:p>
            <a:pPr lvl="1"/>
            <a:r>
              <a:rPr lang="sk-SK" dirty="0" smtClean="0"/>
              <a:t>Kondenzátor</a:t>
            </a:r>
          </a:p>
          <a:p>
            <a:pPr lvl="1"/>
            <a:r>
              <a:rPr lang="sk-SK" dirty="0" smtClean="0"/>
              <a:t>Cievka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Statický prvok:</a:t>
            </a:r>
          </a:p>
          <a:p>
            <a:pPr lvl="1"/>
            <a:r>
              <a:rPr lang="sk-SK" dirty="0" smtClean="0"/>
              <a:t>Rezistor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Fyzikálne pozadie:</a:t>
            </a:r>
          </a:p>
          <a:p>
            <a:pPr lvl="1"/>
            <a:r>
              <a:rPr lang="sk-SK" dirty="0" smtClean="0"/>
              <a:t>Akumulácia napätia vo forme elektrického náboja v kondenzátore</a:t>
            </a:r>
          </a:p>
          <a:p>
            <a:pPr lvl="1"/>
            <a:r>
              <a:rPr lang="sk-SK" dirty="0" smtClean="0"/>
              <a:t>Akumulácia energie v magnetickom poli cievky vyvolanom tečúcim prúdom</a:t>
            </a:r>
          </a:p>
          <a:p>
            <a:pPr lvl="1"/>
            <a:r>
              <a:rPr lang="sk-SK" dirty="0" smtClean="0"/>
              <a:t>1. a 2. </a:t>
            </a:r>
            <a:r>
              <a:rPr lang="sk-SK" dirty="0" err="1" smtClean="0"/>
              <a:t>Kirchhoffov</a:t>
            </a:r>
            <a:r>
              <a:rPr lang="sk-SK" dirty="0" smtClean="0"/>
              <a:t> zákon + Ohmov zákon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Napätie a prúd nie sú vo fáze – vzniká fázový posun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 – napätie sa oneskoruje za prúdom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Cievka – napätie predbieha prúd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592577"/>
              </p:ext>
            </p:extLst>
          </p:nvPr>
        </p:nvGraphicFramePr>
        <p:xfrm>
          <a:off x="1560251" y="1340024"/>
          <a:ext cx="6023494" cy="170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Rovnica" r:id="rId3" imgW="3187700" imgH="901700" progId="Equation.3">
                  <p:embed/>
                </p:oleObj>
              </mc:Choice>
              <mc:Fallback>
                <p:oleObj name="Rovnica" r:id="rId3" imgW="31877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251" y="1340024"/>
                        <a:ext cx="6023494" cy="17038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Rovnice pasívnych elektrických súčiastok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3699" y="1040446"/>
            <a:ext cx="8503166" cy="546744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Diferenciálne rovnice opisujúce dynamiku pasívnych súčiastok</a:t>
            </a:r>
            <a:r>
              <a:rPr lang="sk-SK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Rezistor:</a:t>
            </a:r>
          </a:p>
          <a:p>
            <a:pPr lvl="1"/>
            <a:r>
              <a:rPr lang="sk-SK" dirty="0" smtClean="0"/>
              <a:t>Nemá dynamiku – okamžitá hodnota napätia závisí od okamžitej hodnoty prúdu </a:t>
            </a:r>
          </a:p>
          <a:p>
            <a:pPr lvl="1"/>
            <a:r>
              <a:rPr lang="sk-SK" dirty="0" smtClean="0"/>
              <a:t>Napätie podlieha iba </a:t>
            </a:r>
            <a:r>
              <a:rPr lang="sk-SK" dirty="0" err="1" smtClean="0"/>
              <a:t>Ohmovmu</a:t>
            </a:r>
            <a:r>
              <a:rPr lang="sk-SK" dirty="0" smtClean="0"/>
              <a:t> zákonu U=RI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Kondenzátor:</a:t>
            </a:r>
          </a:p>
          <a:p>
            <a:pPr lvl="1"/>
            <a:r>
              <a:rPr lang="sk-SK" dirty="0" smtClean="0"/>
              <a:t>Napätie na kondenzátore je integrálom pretekajúceho prúdu – akumulácia náboja</a:t>
            </a:r>
          </a:p>
          <a:p>
            <a:pPr lvl="1"/>
            <a:r>
              <a:rPr lang="sk-SK" dirty="0" smtClean="0"/>
              <a:t>Prúd kondenzátorom je úmerný derivácii (zmene) napätia na kondenzátore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Cievka:</a:t>
            </a:r>
          </a:p>
          <a:p>
            <a:pPr lvl="1"/>
            <a:r>
              <a:rPr lang="sk-SK" dirty="0" smtClean="0"/>
              <a:t>Prúd cievkou </a:t>
            </a:r>
            <a:r>
              <a:rPr lang="sk-SK" dirty="0"/>
              <a:t>je integrálom </a:t>
            </a:r>
            <a:r>
              <a:rPr lang="sk-SK" dirty="0" smtClean="0"/>
              <a:t>napätia</a:t>
            </a:r>
            <a:endParaRPr lang="sk-SK" dirty="0"/>
          </a:p>
          <a:p>
            <a:pPr lvl="1"/>
            <a:r>
              <a:rPr lang="sk-SK" dirty="0" smtClean="0"/>
              <a:t>Napätie na cievke </a:t>
            </a:r>
            <a:r>
              <a:rPr lang="sk-SK" dirty="0"/>
              <a:t>je </a:t>
            </a:r>
            <a:r>
              <a:rPr lang="sk-SK" dirty="0" smtClean="0"/>
              <a:t>úmerné </a:t>
            </a:r>
            <a:r>
              <a:rPr lang="sk-SK" dirty="0"/>
              <a:t>derivácii (zmene)</a:t>
            </a:r>
            <a:r>
              <a:rPr lang="sk-SK" dirty="0" smtClean="0"/>
              <a:t> prúdu pretekajúceho cievkou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 a cievka sú komplementárne prvky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 smtClean="0"/>
              <a:t>Integrál a derivácia sú komplementárne (doplnkové) operácie !!!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93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Modely elektrických obvodov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Kombinácia zapojenia odporov, kondenzátorov a cievok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Zostavenie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Využitie </a:t>
            </a:r>
            <a:r>
              <a:rPr lang="sk-SK" dirty="0" err="1" smtClean="0"/>
              <a:t>Kirchhofových</a:t>
            </a:r>
            <a:r>
              <a:rPr lang="sk-SK" dirty="0" smtClean="0"/>
              <a:t> zákonov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</p:txBody>
      </p:sp>
      <p:pic>
        <p:nvPicPr>
          <p:cNvPr id="6148" name="Picture 4" descr="SÃºvisiaci obrÃ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591" y="2789538"/>
            <a:ext cx="6444814" cy="323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53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Modely pasívnych filtrov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err="1" smtClean="0"/>
              <a:t>Dolnopriepustný</a:t>
            </a:r>
            <a:r>
              <a:rPr lang="sk-SK" dirty="0" smtClean="0"/>
              <a:t> RC filter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5124" name="Picture 4" descr="https://www.electronics-tutorials.ws/wp-content/uploads/2018/05/filter-fil1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029" y="1223018"/>
            <a:ext cx="310515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2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Je to nástroj riešenie lineárnych diferenciálnych rovníc</a:t>
                </a:r>
              </a:p>
              <a:p>
                <a:r>
                  <a:rPr lang="sk-SK" dirty="0"/>
                  <a:t>Je to nástroj opisu dynamických systémov a signálov v nich</a:t>
                </a:r>
              </a:p>
              <a:p>
                <a:r>
                  <a:rPr lang="sk-SK" dirty="0"/>
                  <a:t>Priama Laplaceova transformácia</a:t>
                </a:r>
              </a:p>
              <a:p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dirty="0"/>
              </a:p>
              <a:p>
                <a:endParaRPr lang="sk-SK" dirty="0"/>
              </a:p>
              <a:p>
                <a:r>
                  <a:rPr lang="sk-SK" dirty="0"/>
                  <a:t>Spätná Laplaceova transformácia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sk-SK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limLoc m:val="subSup"/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𝑖𝑇</m:t>
                                </m:r>
                              </m:sub>
                              <m:sup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𝑖𝑇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𝑑𝑠</m:t>
                                </m:r>
                              </m:e>
                            </m:nary>
                          </m:e>
                          <m:sup/>
                        </m:sSup>
                      </m:e>
                    </m:func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98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713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Obrazy vybraných funkcii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1500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Inverzná </a:t>
            </a: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2990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Rozklad na parciálne zlomky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760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i="1" dirty="0"/>
              <a:t>z gréckeho slova „</a:t>
            </a:r>
            <a:r>
              <a:rPr lang="sk-SK" sz="2400" i="1" dirty="0" err="1"/>
              <a:t>kybernetes</a:t>
            </a:r>
            <a:r>
              <a:rPr lang="sk-SK" sz="2400" i="1" dirty="0"/>
              <a:t>“ čo znamená kormidelník</a:t>
            </a:r>
            <a:endParaRPr lang="sk-SK" sz="2400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V</a:t>
            </a:r>
            <a:r>
              <a:rPr lang="sk-SK" sz="2400" dirty="0" smtClean="0"/>
              <a:t>eda </a:t>
            </a:r>
            <a:r>
              <a:rPr lang="sk-SK" sz="2400" dirty="0"/>
              <a:t>o riadení a komunikácii v dynamických </a:t>
            </a:r>
            <a:r>
              <a:rPr lang="sk-SK" sz="2400" dirty="0" smtClean="0"/>
              <a:t>systémoch.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 Skúma </a:t>
            </a:r>
            <a:r>
              <a:rPr lang="sk-SK" sz="2400" dirty="0"/>
              <a:t>spoločné zákonitosti na základe analógie medzi systémami rôznej fyzickej </a:t>
            </a:r>
            <a:r>
              <a:rPr lang="sk-SK" sz="2400" dirty="0" smtClean="0"/>
              <a:t>podstaty (fyzika - mechanika - elektrotechnika)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Kybernetika - </a:t>
            </a:r>
            <a:r>
              <a:rPr lang="sk-SK" sz="2400" dirty="0"/>
              <a:t>veda </a:t>
            </a:r>
            <a:r>
              <a:rPr lang="sk-SK" sz="2400" dirty="0" smtClean="0"/>
              <a:t>o : </a:t>
            </a:r>
            <a:endParaRPr lang="sk-SK" sz="2400" dirty="0"/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modelovaní a riadení procesov</a:t>
            </a:r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získavaní informácií a riadení</a:t>
            </a:r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riadení a komunikácii v dynamických </a:t>
            </a:r>
            <a:r>
              <a:rPr lang="sk-SK" sz="2000" dirty="0" smtClean="0"/>
              <a:t>systémoch</a:t>
            </a:r>
            <a:endParaRPr lang="sk-SK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Metódami </a:t>
            </a:r>
            <a:r>
              <a:rPr lang="sk-SK" sz="2400" dirty="0"/>
              <a:t>kybernetiky sú </a:t>
            </a:r>
            <a:r>
              <a:rPr lang="sk-SK" sz="2400" u="sng" dirty="0"/>
              <a:t>systémový prístup </a:t>
            </a:r>
            <a:r>
              <a:rPr lang="sk-SK" sz="2400" dirty="0"/>
              <a:t>a </a:t>
            </a:r>
            <a:r>
              <a:rPr lang="sk-SK" sz="2400" u="sng" dirty="0"/>
              <a:t>modelovanie</a:t>
            </a:r>
            <a:r>
              <a:rPr lang="sk-SK" sz="2400" dirty="0"/>
              <a:t> pri riešení problémov</a:t>
            </a:r>
            <a:r>
              <a:rPr lang="sk-SK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Staršie označenie: Teória automatického riadenia</a:t>
            </a:r>
          </a:p>
        </p:txBody>
      </p:sp>
    </p:spTree>
    <p:extLst>
      <p:ext uri="{BB962C8B-B14F-4D97-AF65-F5344CB8AC3E}">
        <p14:creationId xmlns:p14="http://schemas.microsoft.com/office/powerpoint/2010/main" val="37620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Integrátor a </a:t>
            </a:r>
            <a:r>
              <a:rPr lang="sk-SK" dirty="0" err="1" smtClean="0"/>
              <a:t>derivátor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9367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Posun v čase – dopravné oneskorenie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1795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Prenosová funkcia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2147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Veta o počiatočnej a koncovej hodnote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4930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v systéme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</a:t>
            </a:r>
            <a:r>
              <a:rPr lang="sk-SK" dirty="0" smtClean="0"/>
              <a:t>pätná väzba predstavuje prenos a spätný </a:t>
            </a:r>
            <a:r>
              <a:rPr lang="sk-SK" dirty="0"/>
              <a:t>návrat </a:t>
            </a:r>
            <a:r>
              <a:rPr lang="sk-SK" dirty="0" smtClean="0"/>
              <a:t>informácie</a:t>
            </a:r>
            <a:r>
              <a:rPr lang="sk-SK" dirty="0"/>
              <a:t>.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Vyskytuje sa bežne v prírode.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Pozitívna </a:t>
            </a:r>
            <a:r>
              <a:rPr lang="sk-SK" dirty="0"/>
              <a:t>s</a:t>
            </a:r>
            <a:r>
              <a:rPr lang="sk-SK" dirty="0" smtClean="0"/>
              <a:t>pätná väzba vychyľuje systém smerom preč </a:t>
            </a:r>
            <a:r>
              <a:rPr lang="sk-SK" dirty="0"/>
              <a:t>od rovnováhy.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Príkladom môžu byť peniaze </a:t>
            </a:r>
            <a:r>
              <a:rPr lang="sk-SK" dirty="0"/>
              <a:t>na </a:t>
            </a:r>
            <a:r>
              <a:rPr lang="sk-SK" dirty="0" smtClean="0"/>
              <a:t>účte</a:t>
            </a:r>
          </a:p>
          <a:p>
            <a:pPr lvl="1"/>
            <a:r>
              <a:rPr lang="sk-SK" dirty="0" smtClean="0"/>
              <a:t>Zvýšením sumy sa zvýši aj </a:t>
            </a:r>
            <a:r>
              <a:rPr lang="sk-SK" dirty="0"/>
              <a:t>úroková </a:t>
            </a:r>
            <a:r>
              <a:rPr lang="sk-SK" dirty="0" smtClean="0"/>
              <a:t>miera </a:t>
            </a:r>
            <a:r>
              <a:rPr lang="sk-SK" dirty="0"/>
              <a:t>a tím </a:t>
            </a:r>
            <a:r>
              <a:rPr lang="sk-SK" dirty="0" smtClean="0"/>
              <a:t>pádom sa opäť zvýši aj množstvo peňazí.</a:t>
            </a:r>
          </a:p>
          <a:p>
            <a:pPr lvl="1"/>
            <a:r>
              <a:rPr lang="sk-SK" dirty="0" smtClean="0"/>
              <a:t>Takýto dej môžeme bez externého zásahu (výber z bankomatu) považovať za nestabilný – suma na účte bude rásť teoreticky do nekonečna.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Negatívna </a:t>
            </a:r>
            <a:r>
              <a:rPr lang="sk-SK" dirty="0"/>
              <a:t>s</a:t>
            </a:r>
            <a:r>
              <a:rPr lang="sk-SK" dirty="0" smtClean="0"/>
              <a:t>pätná väzba pôsobí  proti smeru pôvodného javu, teda pôsobí smerom </a:t>
            </a:r>
            <a:r>
              <a:rPr lang="sk-SK" dirty="0"/>
              <a:t>k </a:t>
            </a:r>
            <a:r>
              <a:rPr lang="sk-SK" dirty="0" smtClean="0"/>
              <a:t>rovnováhe.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Príkladom môže byť horúca káva v šálke. </a:t>
            </a:r>
          </a:p>
          <a:p>
            <a:pPr lvl="1"/>
            <a:r>
              <a:rPr lang="sk-SK" dirty="0" smtClean="0"/>
              <a:t>Čím </a:t>
            </a:r>
            <a:r>
              <a:rPr lang="sk-SK" dirty="0"/>
              <a:t>je </a:t>
            </a:r>
            <a:r>
              <a:rPr lang="sk-SK" dirty="0" smtClean="0"/>
              <a:t>rozdiel teplôt </a:t>
            </a:r>
            <a:r>
              <a:rPr lang="sk-SK" dirty="0"/>
              <a:t>v </a:t>
            </a:r>
            <a:r>
              <a:rPr lang="sk-SK" dirty="0" smtClean="0"/>
              <a:t>miestnosti </a:t>
            </a:r>
            <a:r>
              <a:rPr lang="sk-SK" dirty="0"/>
              <a:t>a v </a:t>
            </a:r>
            <a:r>
              <a:rPr lang="sk-SK" dirty="0" smtClean="0"/>
              <a:t>šálke väčší, tým viac sa odparuje </a:t>
            </a:r>
            <a:r>
              <a:rPr lang="sk-SK" dirty="0"/>
              <a:t>vody </a:t>
            </a:r>
            <a:r>
              <a:rPr lang="sk-SK" dirty="0" smtClean="0"/>
              <a:t>zo </a:t>
            </a:r>
            <a:r>
              <a:rPr lang="sk-SK" dirty="0"/>
              <a:t>šálku a to </a:t>
            </a:r>
            <a:r>
              <a:rPr lang="sk-SK" dirty="0" smtClean="0"/>
              <a:t>spôsobuje zníženie </a:t>
            </a:r>
            <a:r>
              <a:rPr lang="sk-SK" dirty="0"/>
              <a:t>teploty v </a:t>
            </a:r>
            <a:r>
              <a:rPr lang="sk-SK" dirty="0" smtClean="0"/>
              <a:t>káve.</a:t>
            </a:r>
          </a:p>
          <a:p>
            <a:pPr lvl="1"/>
            <a:r>
              <a:rPr lang="sk-SK" dirty="0" smtClean="0"/>
              <a:t>Takýto dej považujeme za stabilný, pretože sa po určitom čase teplota kávy ustáli na teplotu miestnosti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3193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príklady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Kladná spätná väzba – Globálne otepľovanie</a:t>
            </a:r>
            <a:endParaRPr lang="sk-SK" dirty="0"/>
          </a:p>
        </p:txBody>
      </p:sp>
      <p:pic>
        <p:nvPicPr>
          <p:cNvPr id="2052" name="Picture 4" descr="http://wpmediars.golfwrx.com/wp-content/uploads/2014/03/The_Feedback_Loop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585628"/>
            <a:ext cx="4144963" cy="267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Záporná </a:t>
            </a:r>
            <a:r>
              <a:rPr lang="sk-SK" dirty="0"/>
              <a:t>spätná väzba </a:t>
            </a:r>
            <a:r>
              <a:rPr lang="sk-SK" dirty="0" smtClean="0"/>
              <a:t>– Regulácia telesnej teploty</a:t>
            </a:r>
            <a:endParaRPr lang="sk-SK" dirty="0"/>
          </a:p>
        </p:txBody>
      </p:sp>
      <p:pic>
        <p:nvPicPr>
          <p:cNvPr id="2054" name="Picture 6" descr="https://climateatlas.ca/sites/default/files/uploaded_files/AboutClimateChange-GFX-09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478537"/>
            <a:ext cx="3800389" cy="310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Ã½sledok vyhÄ¾adÃ¡vania obrÃ¡zkov pre dopyt negative feedback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2" y="2871466"/>
            <a:ext cx="4377663" cy="231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38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– uzavretý obvod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Prirodzená spätná väzba v systémoch </a:t>
            </a:r>
          </a:p>
          <a:p>
            <a:pPr lvl="1"/>
            <a:r>
              <a:rPr lang="sk-SK" dirty="0" smtClean="0"/>
              <a:t>Vplyv vlastných stavových veličín na ďalší vývoj systému</a:t>
            </a:r>
          </a:p>
          <a:p>
            <a:pPr lvl="1"/>
            <a:r>
              <a:rPr lang="sk-SK" dirty="0" smtClean="0"/>
              <a:t>Interná dynamika systému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Umelo zavedená spätná väzba</a:t>
            </a:r>
          </a:p>
          <a:p>
            <a:pPr lvl="1"/>
            <a:r>
              <a:rPr lang="sk-SK" dirty="0" smtClean="0"/>
              <a:t>Základná štruktúra </a:t>
            </a:r>
            <a:r>
              <a:rPr lang="sk-SK" dirty="0" err="1" smtClean="0"/>
              <a:t>spätnoväzobného</a:t>
            </a:r>
            <a:r>
              <a:rPr lang="sk-SK" dirty="0" smtClean="0"/>
              <a:t> riadenia (ďalšie prednášky)</a:t>
            </a:r>
          </a:p>
          <a:p>
            <a:pPr lvl="1"/>
            <a:r>
              <a:rPr lang="sk-SK" dirty="0" smtClean="0"/>
              <a:t>Uzavretý regulačný obvod – regulácia , stabilizácia a úprava dynamiky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72154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Statické zosilnenie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3163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Astatizmus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981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Realizovateľnosť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986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Ã½sledok vyhÄ¾adÃ¡vania obrÃ¡zkov pre dopyt cyberne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48" y="2403559"/>
            <a:ext cx="5519351" cy="445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80993" y="1025363"/>
            <a:ext cx="4506337" cy="46257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 </a:t>
            </a:r>
            <a:r>
              <a:rPr lang="sk-SK" dirty="0" smtClean="0"/>
              <a:t>fúziou </a:t>
            </a:r>
            <a:r>
              <a:rPr lang="sk-SK" dirty="0" smtClean="0"/>
              <a:t>viacerých odborov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Zaoberá </a:t>
            </a:r>
            <a:r>
              <a:rPr lang="sk-SK" dirty="0"/>
              <a:t>sa aj analýzou a syntézou riadiacich a regulačných procesov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Základným pilierom kybernetiky je využitie spätnej väzby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Všade prítomná problematika: </a:t>
            </a:r>
            <a:r>
              <a:rPr lang="sk-SK" dirty="0"/>
              <a:t>technické </a:t>
            </a:r>
            <a:r>
              <a:rPr lang="sk-SK" dirty="0" smtClean="0"/>
              <a:t>vedy - mechanika, elektrotechnika , jadrové </a:t>
            </a:r>
            <a:r>
              <a:rPr lang="sk-SK" dirty="0"/>
              <a:t>skúšky, biologické objekty,  </a:t>
            </a:r>
            <a:r>
              <a:rPr lang="sk-SK" dirty="0" smtClean="0"/>
              <a:t>ekonómia...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Kybernetika </a:t>
            </a:r>
            <a:r>
              <a:rPr lang="sk-SK" dirty="0"/>
              <a:t>je podstatou Industry 4.0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50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Algebra prenosových funkcii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err="1"/>
              <a:t>P</a:t>
            </a:r>
            <a:r>
              <a:rPr lang="en-US" dirty="0" err="1" smtClean="0"/>
              <a:t>renos</a:t>
            </a:r>
            <a:r>
              <a:rPr lang="sk-SK" dirty="0" err="1" smtClean="0"/>
              <a:t>ové</a:t>
            </a:r>
            <a:r>
              <a:rPr lang="sk-SK" dirty="0" smtClean="0"/>
              <a:t> funkcie a modely vo všeobecnosti, je možné kombinovať a vytvárať zložitejšie štruktúry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Rovnako je možné za</a:t>
            </a:r>
            <a:r>
              <a:rPr lang="en-US" dirty="0" err="1" smtClean="0"/>
              <a:t>ra</a:t>
            </a:r>
            <a:r>
              <a:rPr lang="sk-SK" dirty="0" err="1" smtClean="0"/>
              <a:t>ďovať</a:t>
            </a:r>
            <a:r>
              <a:rPr lang="sk-SK" dirty="0" smtClean="0"/>
              <a:t> systémy do spätnej väzby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Algebra úprav a zjednodušení blokových schém platí výhradne pre </a:t>
            </a:r>
            <a:r>
              <a:rPr lang="sk-SK" u="sng" dirty="0" smtClean="0"/>
              <a:t>lineárne systémy 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Princíp </a:t>
            </a:r>
            <a:r>
              <a:rPr lang="sk-SK" dirty="0" err="1" smtClean="0"/>
              <a:t>superpozície</a:t>
            </a:r>
            <a:r>
              <a:rPr lang="sk-SK" dirty="0" smtClean="0"/>
              <a:t> a </a:t>
            </a:r>
            <a:r>
              <a:rPr lang="sk-SK" dirty="0" err="1" smtClean="0"/>
              <a:t>komutativita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Základné štruktúry zapojení</a:t>
            </a:r>
          </a:p>
          <a:p>
            <a:pPr lvl="1"/>
            <a:r>
              <a:rPr lang="sk-SK" dirty="0" smtClean="0"/>
              <a:t>Sériové</a:t>
            </a:r>
          </a:p>
          <a:p>
            <a:pPr lvl="1"/>
            <a:r>
              <a:rPr lang="sk-SK" dirty="0" smtClean="0"/>
              <a:t>Paralelné</a:t>
            </a:r>
          </a:p>
          <a:p>
            <a:pPr lvl="1"/>
            <a:r>
              <a:rPr lang="sk-SK" dirty="0" err="1" smtClean="0"/>
              <a:t>Spätnoväzobné</a:t>
            </a:r>
            <a:endParaRPr lang="sk-SK" dirty="0" smtClean="0"/>
          </a:p>
          <a:p>
            <a:pPr lvl="1"/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u="sng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9935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Sériové zapojenie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Prenosové funkcie radené „za sebou“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Výstup prvej prenosovej funkcie je vstupom do druhej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Výsledný prenos je súčinom prenosových 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16034" t="32492" r="18470" b="36857"/>
          <a:stretch/>
        </p:blipFill>
        <p:spPr>
          <a:xfrm>
            <a:off x="1577544" y="3912974"/>
            <a:ext cx="5988908" cy="130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78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Paralelné zapojenie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Prenosové funkcie radené „vedľa seba“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Vstup oboch prenosových funkcii je spoločný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Výstupy prenosových funkcii sa sčítavajú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Výsledný prenos je </a:t>
                </a:r>
                <a:r>
                  <a:rPr lang="sk-SK" dirty="0" smtClean="0"/>
                  <a:t>súčtom </a:t>
                </a:r>
                <a:r>
                  <a:rPr lang="sk-SK" dirty="0"/>
                  <a:t>prenosových </a:t>
                </a:r>
                <a:r>
                  <a:rPr lang="sk-SK" dirty="0" smtClean="0"/>
                  <a:t>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21242" t="22598" r="16866" b="27739"/>
          <a:stretch/>
        </p:blipFill>
        <p:spPr>
          <a:xfrm>
            <a:off x="1837039" y="3912973"/>
            <a:ext cx="5659394" cy="21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56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 </a:t>
            </a:r>
            <a:r>
              <a:rPr lang="sk-SK" dirty="0" err="1" smtClean="0"/>
              <a:t>spätnoväzobnej</a:t>
            </a:r>
            <a:r>
              <a:rPr lang="sk-SK" dirty="0" smtClean="0"/>
              <a:t> štruktúry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Pozor na </a:t>
            </a:r>
            <a:r>
              <a:rPr lang="sk-SK" dirty="0" err="1" smtClean="0"/>
              <a:t>algebraické</a:t>
            </a:r>
            <a:r>
              <a:rPr lang="sk-SK" dirty="0" smtClean="0"/>
              <a:t> slučky !!!</a:t>
            </a:r>
          </a:p>
          <a:p>
            <a:pPr lvl="1"/>
            <a:r>
              <a:rPr lang="sk-SK" dirty="0" smtClean="0"/>
              <a:t>Nezmyselná spätná väzba</a:t>
            </a:r>
          </a:p>
          <a:p>
            <a:pPr lvl="1"/>
            <a:r>
              <a:rPr lang="sk-SK" dirty="0" smtClean="0"/>
              <a:t>= Statická spätná väzba</a:t>
            </a:r>
          </a:p>
          <a:p>
            <a:pPr lvl="1"/>
            <a:r>
              <a:rPr lang="sk-SK" dirty="0" smtClean="0"/>
              <a:t>Vždy sa </a:t>
            </a:r>
            <a:r>
              <a:rPr lang="sk-SK" dirty="0" err="1" smtClean="0"/>
              <a:t>väzbí</a:t>
            </a:r>
            <a:r>
              <a:rPr lang="sk-SK" dirty="0" smtClean="0"/>
              <a:t> pomocou členov s dynamikou (integrátor, </a:t>
            </a:r>
            <a:r>
              <a:rPr lang="sk-SK" dirty="0" err="1" smtClean="0"/>
              <a:t>derivátor</a:t>
            </a:r>
            <a:r>
              <a:rPr lang="sk-SK" dirty="0" smtClean="0"/>
              <a:t>)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14534" t="13873" r="8348" b="19198"/>
          <a:stretch/>
        </p:blipFill>
        <p:spPr>
          <a:xfrm>
            <a:off x="1746423" y="4011828"/>
            <a:ext cx="5901420" cy="23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93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8809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Vytvorenie modelu z diferenciálnych rovníc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5086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Vytvorenie modelu z prenosovej funkcie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Prenosová funkcia je už v podstate modelom systému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Jedná sa ale o SISO (single </a:t>
            </a:r>
            <a:r>
              <a:rPr lang="sk-SK" dirty="0" err="1" smtClean="0"/>
              <a:t>input</a:t>
            </a:r>
            <a:r>
              <a:rPr lang="sk-SK" dirty="0" smtClean="0"/>
              <a:t> – single output) systém 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4128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harmonického oscilátora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</p:spPr>
            <p:txBody>
              <a:bodyPr numCol="2"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Klasická </a:t>
                </a:r>
                <a:r>
                  <a:rPr lang="sk-SK" dirty="0" err="1" smtClean="0"/>
                  <a:t>Newtonovská</a:t>
                </a:r>
                <a:r>
                  <a:rPr lang="sk-SK" dirty="0" smtClean="0"/>
                  <a:t> mechanika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Lineárny spojitý dynamický systém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Premena potenciálnej energie na kinetickú a späť - cyklus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Disipatívny</a:t>
                </a:r>
                <a:r>
                  <a:rPr lang="sk-SK" dirty="0" smtClean="0"/>
                  <a:t> systém – obsahuje tlmenie (energia sa premieňa na teplo)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Základné vzťahy:</a:t>
                </a:r>
              </a:p>
              <a:p>
                <a:pPr lvl="1"/>
                <a:r>
                  <a:rPr lang="sk-SK" dirty="0" smtClean="0"/>
                  <a:t>Výchylka </a:t>
                </a:r>
                <a:r>
                  <a:rPr lang="sk-SK" dirty="0" err="1" smtClean="0"/>
                  <a:t>osciátora</a:t>
                </a:r>
                <a:r>
                  <a:rPr lang="sk-SK" dirty="0" smtClean="0"/>
                  <a:t>:	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Vratná sila pružiny: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sk-SK" b="0" dirty="0" smtClean="0"/>
              </a:p>
              <a:p>
                <a:pPr lvl="1"/>
                <a:r>
                  <a:rPr lang="sk-SK" dirty="0" smtClean="0"/>
                  <a:t>k – tuhosť pružiny</a:t>
                </a:r>
              </a:p>
              <a:p>
                <a:pPr lvl="1"/>
                <a:r>
                  <a:rPr lang="sk-SK" dirty="0" smtClean="0"/>
                  <a:t>Tlmenie: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b – koeficient tlmenia</a:t>
                </a:r>
              </a:p>
              <a:p>
                <a:pPr lvl="1"/>
                <a:r>
                  <a:rPr lang="sk-SK" dirty="0" smtClean="0"/>
                  <a:t>v – rýchlosť pohybu</a:t>
                </a:r>
              </a:p>
              <a:p>
                <a:pPr lvl="1"/>
                <a:r>
                  <a:rPr lang="sk-SK" dirty="0" smtClean="0"/>
                  <a:t>Newtonov pohybový zákon: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/>
                  <a:t>m</a:t>
                </a:r>
                <a:r>
                  <a:rPr lang="sk-SK" dirty="0" smtClean="0"/>
                  <a:t> – hmotnosť závažia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  <a:blipFill rotWithShape="0">
                <a:blip r:embed="rId2"/>
                <a:stretch>
                  <a:fillRect l="-1713" t="-11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http://hyperphysics.phy-astr.gsu.edu/hbase/images/oscd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786" y="994617"/>
            <a:ext cx="2462170" cy="29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VÃ½sledok vyhÄ¾adÃ¡vania obrÃ¡zkov pre dopyt linear harmonic oscillator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85" y="4110076"/>
            <a:ext cx="3179806" cy="24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harmonického oscilátora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k-SK" dirty="0" smtClean="0"/>
                  <a:t>Odvodíme diferenciálnu rovnicu oscilátora – </a:t>
                </a:r>
                <a:r>
                  <a:rPr lang="sk-SK" dirty="0" err="1" smtClean="0"/>
                  <a:t>superpozícia</a:t>
                </a:r>
                <a:r>
                  <a:rPr lang="sk-SK" dirty="0" smtClean="0"/>
                  <a:t> síl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sk-SK" dirty="0" smtClean="0"/>
                  <a:t> je „dynamická“ sila spôsobujúca zrýchlenie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Rozpíšeme zrýchlenie a rýchlosť ako derivácie výchylky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Je lineárnou diferenciálnou rovnicou druhého rádu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98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839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Budený harmonický oscilátor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Uvažujme že na oscilátor vieme pôsobiť externou budiacou silou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sk-SK" dirty="0" smtClean="0"/>
                  <a:t> 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Túto silu považujme za vstup do systému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Diferenciálna oscilátora rovnica potom prejde do tvaru: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Teraz vieme pomocou </a:t>
                </a:r>
                <a:r>
                  <a:rPr lang="sk-SK" dirty="0" err="1" smtClean="0"/>
                  <a:t>Laplaceovej</a:t>
                </a:r>
                <a:r>
                  <a:rPr lang="sk-SK" dirty="0" smtClean="0"/>
                  <a:t> transformácie odvodiť prenosovú funkciu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Za jednotlivé stupne derivácii dosadíme mocniny komplexnej premennej </a:t>
                </a:r>
                <a:r>
                  <a:rPr lang="sk-SK" i="1" dirty="0" smtClean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Obraz vstupu systému bude všeobecne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a obraz výstupu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</a:t>
                </a:r>
                <a:r>
                  <a:rPr lang="sk-SK" dirty="0" err="1" smtClean="0"/>
                  <a:t>funkcia</a:t>
                </a:r>
                <a:r>
                  <a:rPr lang="sk-SK" dirty="0" smtClean="0"/>
                  <a:t> bude  pomer obrazu výchylky kyvadla ku budiacej sile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  <a:blipFill rotWithShape="0">
                <a:blip r:embed="rId2"/>
                <a:stretch>
                  <a:fillRect l="-1348" t="-13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72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6608" y="1147537"/>
            <a:ext cx="8272506" cy="492374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dirty="0" smtClean="0"/>
              <a:t>Svet okolo nás je </a:t>
            </a:r>
            <a:r>
              <a:rPr lang="sk-SK" u="sng" dirty="0" smtClean="0"/>
              <a:t>dynamický = mení sa v čase</a:t>
            </a:r>
            <a:r>
              <a:rPr lang="sk-SK" dirty="0" smtClean="0"/>
              <a:t>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dirty="0" smtClean="0"/>
              <a:t>Zmena v čase je základným pojmom pri pochopení dynamiky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u="sng" dirty="0" smtClean="0"/>
              <a:t>Čas</a:t>
            </a:r>
            <a:r>
              <a:rPr lang="sk-SK" dirty="0" smtClean="0"/>
              <a:t> vystupuje ako nezávislá premenná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dirty="0" smtClean="0"/>
              <a:t>Klasická matematika - algebrické rovnice (v zmysle funkcii, výrazov, sústav rovníc)</a:t>
            </a:r>
          </a:p>
          <a:p>
            <a:pPr lvl="1">
              <a:lnSpc>
                <a:spcPct val="110000"/>
              </a:lnSpc>
            </a:pPr>
            <a:r>
              <a:rPr lang="sk-SK" dirty="0" smtClean="0"/>
              <a:t>Matematická analýza (</a:t>
            </a:r>
            <a:r>
              <a:rPr lang="sk-SK" dirty="0" err="1" smtClean="0"/>
              <a:t>calculus</a:t>
            </a:r>
            <a:r>
              <a:rPr lang="sk-SK" dirty="0" smtClean="0"/>
              <a:t>) zavádza pojem derivácie (zmeny) veličiny a integrálu (akumulácie).</a:t>
            </a:r>
          </a:p>
          <a:p>
            <a:pPr lvl="1">
              <a:lnSpc>
                <a:spcPct val="160000"/>
              </a:lnSpc>
            </a:pPr>
            <a:r>
              <a:rPr lang="sk-SK" dirty="0" smtClean="0"/>
              <a:t>Derivácia funkcie podľa času – základ dynamiky</a:t>
            </a:r>
          </a:p>
          <a:p>
            <a:pPr lvl="1">
              <a:lnSpc>
                <a:spcPct val="160000"/>
              </a:lnSpc>
            </a:pPr>
            <a:r>
              <a:rPr lang="sk-SK" dirty="0" smtClean="0"/>
              <a:t>Zmena a akumulácia sú základom dynamických systémov</a:t>
            </a:r>
          </a:p>
          <a:p>
            <a:pPr lvl="1">
              <a:lnSpc>
                <a:spcPct val="160000"/>
              </a:lnSpc>
            </a:pPr>
            <a:r>
              <a:rPr lang="sk-SK" dirty="0" smtClean="0"/>
              <a:t>V reálnych fyzikálnych systémoch sú meniacimi veličinami často napríklad:</a:t>
            </a:r>
          </a:p>
          <a:p>
            <a:pPr lvl="2">
              <a:lnSpc>
                <a:spcPct val="160000"/>
              </a:lnSpc>
            </a:pPr>
            <a:r>
              <a:rPr lang="sk-SK" dirty="0" smtClean="0"/>
              <a:t>Energia</a:t>
            </a:r>
            <a:endParaRPr lang="sk-SK" dirty="0"/>
          </a:p>
          <a:p>
            <a:pPr lvl="2">
              <a:lnSpc>
                <a:spcPct val="160000"/>
              </a:lnSpc>
            </a:pPr>
            <a:r>
              <a:rPr lang="sk-SK" dirty="0" smtClean="0"/>
              <a:t>Poloha</a:t>
            </a:r>
          </a:p>
          <a:p>
            <a:pPr lvl="2">
              <a:lnSpc>
                <a:spcPct val="160000"/>
              </a:lnSpc>
            </a:pPr>
            <a:r>
              <a:rPr lang="sk-SK" dirty="0" smtClean="0"/>
              <a:t>Teplota</a:t>
            </a:r>
          </a:p>
          <a:p>
            <a:pPr lvl="2">
              <a:lnSpc>
                <a:spcPct val="160000"/>
              </a:lnSpc>
            </a:pPr>
            <a:r>
              <a:rPr lang="sk-SK" dirty="0" smtClean="0"/>
              <a:t>Elektrické napätie</a:t>
            </a:r>
          </a:p>
          <a:p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84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harmonického oscilátora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 odvodenej diferenciálnej rovnice vieme okrem iného, zostaviť simulačný model s použitím základných blokov ako sú:</a:t>
                </a:r>
              </a:p>
              <a:p>
                <a:pPr lvl="1"/>
                <a:r>
                  <a:rPr lang="sk-SK" dirty="0" smtClean="0"/>
                  <a:t>Zosilnenie</a:t>
                </a:r>
              </a:p>
              <a:p>
                <a:pPr lvl="1"/>
                <a:r>
                  <a:rPr lang="sk-SK" dirty="0" smtClean="0"/>
                  <a:t>Suma</a:t>
                </a:r>
              </a:p>
              <a:p>
                <a:pPr lvl="1"/>
                <a:r>
                  <a:rPr lang="sk-SK" dirty="0" smtClean="0"/>
                  <a:t>Integrátor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Vyjadríme najvyššiu deriváciu výstupu ako kombináciu vstupu a nižších derivácii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Jedná sa tak o štandardný integračný </a:t>
                </a:r>
                <a:r>
                  <a:rPr lang="sk-SK" dirty="0" err="1" smtClean="0"/>
                  <a:t>spätnoväzobný</a:t>
                </a:r>
                <a:r>
                  <a:rPr lang="sk-SK" dirty="0" smtClean="0"/>
                  <a:t> model </a:t>
                </a:r>
                <a:endParaRPr lang="sk-SK" dirty="0" smtClean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  <a:blipFill rotWithShape="0">
                <a:blip r:embed="rId2"/>
                <a:stretch>
                  <a:fillRect l="-1421" t="-16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15393" t="19305" r="13732" b="11062"/>
          <a:stretch/>
        </p:blipFill>
        <p:spPr>
          <a:xfrm>
            <a:off x="1647567" y="3550509"/>
            <a:ext cx="5795824" cy="26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254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Póly-nuly-charakteristický polynóm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7591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Stabilita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1538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Všeobecné kritérium stability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9820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Charakteristiky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3867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Prechodová charakteristika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3495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Vplyv pólov a núl na dynamiku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7704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Prechodové charakteristiky vybraných typov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6708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v reálnom svete má vždy svoju fyzikálnu podstatu.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Kľúčovým pojmom dynamiky je </a:t>
            </a:r>
            <a:r>
              <a:rPr lang="sk-SK" u="sng" dirty="0" smtClean="0"/>
              <a:t>zmena (derivácia)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Žiadny dej v prírode sa neudeje okamžite – prebieha zmena stavu a postupný vývoj – je to </a:t>
            </a:r>
            <a:r>
              <a:rPr lang="sk-SK" u="sng" dirty="0" smtClean="0"/>
              <a:t>spojitý dynamický proces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Technické procesy sú taktiež väčšinou dynamické</a:t>
            </a:r>
          </a:p>
          <a:p>
            <a:pPr lvl="1"/>
            <a:r>
              <a:rPr lang="sk-SK" dirty="0" smtClean="0"/>
              <a:t>Otáčky jednosmerného motora</a:t>
            </a:r>
          </a:p>
          <a:p>
            <a:pPr lvl="1"/>
            <a:r>
              <a:rPr lang="sk-SK" dirty="0" smtClean="0"/>
              <a:t>Teplota pece</a:t>
            </a:r>
          </a:p>
          <a:p>
            <a:pPr lvl="1"/>
            <a:r>
              <a:rPr lang="sk-SK" dirty="0" smtClean="0"/>
              <a:t>Napätie na kondenzátore</a:t>
            </a:r>
          </a:p>
          <a:p>
            <a:pPr lvl="1"/>
            <a:r>
              <a:rPr lang="sk-SK" dirty="0" smtClean="0"/>
              <a:t>Výška hladiny zásobníka kvapaliny</a:t>
            </a:r>
          </a:p>
          <a:p>
            <a:pPr lvl="1"/>
            <a:r>
              <a:rPr lang="sk-SK" dirty="0" smtClean="0"/>
              <a:t>Kmitanie bremena žeriavu - kyvadlo</a:t>
            </a:r>
          </a:p>
          <a:p>
            <a:endParaRPr lang="sk-SK" dirty="0" smtClean="0"/>
          </a:p>
          <a:p>
            <a:r>
              <a:rPr lang="sk-SK" dirty="0" smtClean="0"/>
              <a:t> </a:t>
            </a:r>
          </a:p>
          <a:p>
            <a:endParaRPr lang="sk-SK" dirty="0"/>
          </a:p>
        </p:txBody>
      </p:sp>
      <p:pic>
        <p:nvPicPr>
          <p:cNvPr id="3080" name="Picture 8" descr="[animate output image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34" y="3426725"/>
            <a:ext cx="2808974" cy="280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Diferenciálna rovnica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Diferenciálna rovnica: je matematická rovnica, v ktorej ako premenné vystupujú derivácie funkcií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Podľa stupňa derivácie, ktorú rovnica obsahuje rozlišujeme rády diferenciálnych </a:t>
                </a:r>
                <a:r>
                  <a:rPr lang="sk-SK" dirty="0" smtClean="0"/>
                  <a:t>rovníc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Rád diferenciálnej rovnice</a:t>
                </a:r>
                <a:r>
                  <a:rPr lang="sk-SK" dirty="0"/>
                  <a:t> je rád najvyššej derivácie, ktorá je v nej </a:t>
                </a:r>
                <a:r>
                  <a:rPr lang="sk-SK" dirty="0" smtClean="0"/>
                  <a:t>obsiahnutá.</a:t>
                </a:r>
                <a:endParaRPr lang="sk-SK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Nelineárna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Obyčajné </a:t>
                </a:r>
                <a:r>
                  <a:rPr lang="sk-SK" dirty="0"/>
                  <a:t>diferenciálne rovnice </a:t>
                </a:r>
                <a:r>
                  <a:rPr lang="sk-SK" dirty="0" smtClean="0"/>
                  <a:t>(</a:t>
                </a:r>
                <a:r>
                  <a:rPr lang="sk-SK" u="sng" dirty="0" smtClean="0"/>
                  <a:t>ODE</a:t>
                </a:r>
                <a:r>
                  <a:rPr lang="sk-SK" dirty="0"/>
                  <a:t>) — rovnice obsahujúce derivácie len podľa jednej </a:t>
                </a:r>
                <a:r>
                  <a:rPr lang="sk-SK" dirty="0" smtClean="0"/>
                  <a:t>premennej – </a:t>
                </a:r>
                <a:r>
                  <a:rPr lang="sk-SK" u="sng" dirty="0" smtClean="0"/>
                  <a:t>tento predmet</a:t>
                </a:r>
                <a:r>
                  <a:rPr lang="sk-SK" dirty="0" smtClean="0"/>
                  <a:t>.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Parciálne </a:t>
                </a:r>
                <a:r>
                  <a:rPr lang="sk-SK" dirty="0"/>
                  <a:t>diferenciálne rovnice </a:t>
                </a:r>
                <a:r>
                  <a:rPr lang="sk-SK" dirty="0" smtClean="0"/>
                  <a:t>— </a:t>
                </a:r>
                <a:r>
                  <a:rPr lang="sk-SK" dirty="0"/>
                  <a:t>obsahujú derivácie podľa viacerých </a:t>
                </a:r>
                <a:r>
                  <a:rPr lang="sk-SK" dirty="0" smtClean="0"/>
                  <a:t>premenných (napríklad priestorové súradnice (vedenie tepla).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Kybernetika </a:t>
                </a:r>
                <a:r>
                  <a:rPr lang="en-US" dirty="0" smtClean="0"/>
                  <a:t>-&gt; di</a:t>
                </a:r>
                <a:r>
                  <a:rPr lang="sk-SK" dirty="0" err="1" smtClean="0"/>
                  <a:t>ferenciálne</a:t>
                </a:r>
                <a:r>
                  <a:rPr lang="sk-SK" dirty="0" smtClean="0"/>
                  <a:t> rovnice </a:t>
                </a:r>
                <a:r>
                  <a:rPr lang="sk-SK" u="sng" dirty="0" smtClean="0"/>
                  <a:t>podľa času</a:t>
                </a:r>
                <a:r>
                  <a:rPr lang="sk-SK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sk-SK" dirty="0" smtClean="0"/>
                  <a:t> - </a:t>
                </a:r>
                <a:r>
                  <a:rPr lang="sk-SK" u="sng" dirty="0" smtClean="0"/>
                  <a:t>skrátený zápis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78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Analytické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symbol obsahu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Využitie pokročilého matematického aparátu na riešenie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Exaktné (presné) riešenie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Výsledkom je funkcia 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Často veľmi </a:t>
                </a:r>
                <a:r>
                  <a:rPr lang="sk-SK" dirty="0" smtClean="0"/>
                  <a:t>komplikované</a:t>
                </a:r>
                <a:endParaRPr lang="sk-SK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Predmet: Matematika 3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Pri riešení sa dá využiť </a:t>
                </a:r>
                <a:r>
                  <a:rPr lang="sk-SK" dirty="0" err="1" smtClean="0"/>
                  <a:t>Laplaceova</a:t>
                </a:r>
                <a:r>
                  <a:rPr lang="sk-SK" dirty="0" smtClean="0"/>
                  <a:t>  a inverzná </a:t>
                </a:r>
                <a:r>
                  <a:rPr lang="sk-SK" dirty="0" err="1"/>
                  <a:t>Laplaceova</a:t>
                </a:r>
                <a:r>
                  <a:rPr lang="sk-SK" dirty="0" smtClean="0"/>
                  <a:t> transformácia – využívajú kybernetici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7" name="Zástupný symbol obsah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  <a:blipFill rotWithShape="0">
                <a:blip r:embed="rId2"/>
                <a:stretch>
                  <a:fillRect l="-3529" t="-17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ástupný symbol textu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Numerické</a:t>
            </a:r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4663440" y="1846052"/>
            <a:ext cx="4191000" cy="38930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Iba približné číselné riešenie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Metódy numerickej integrácie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Výpočtová náročnosť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Iteratívne algoritmy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ODE </a:t>
            </a:r>
            <a:r>
              <a:rPr lang="sk-SK" dirty="0" err="1" smtClean="0"/>
              <a:t>solvre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Napríklad: </a:t>
            </a:r>
            <a:r>
              <a:rPr lang="sk-SK" dirty="0" err="1"/>
              <a:t>Eulerova</a:t>
            </a:r>
            <a:r>
              <a:rPr lang="sk-SK" dirty="0"/>
              <a:t> metóda, m</a:t>
            </a:r>
            <a:r>
              <a:rPr lang="sk-SK" dirty="0" smtClean="0"/>
              <a:t>etódy </a:t>
            </a:r>
            <a:r>
              <a:rPr lang="sk-SK" dirty="0" err="1"/>
              <a:t>Runge-Kutta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err="1" smtClean="0"/>
              <a:t>Simulink</a:t>
            </a:r>
            <a:r>
              <a:rPr lang="sk-SK" dirty="0" smtClean="0"/>
              <a:t> využíva numerické riešenie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918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 - analytické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Analytické riešenie jednoduchej diferenciálnej rovnice prvého rádu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sk-SK" sz="23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nary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func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sk-SK" sz="23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b>
                                </m:sSub>
                              </m:num>
                              <m:den>
                                <m:r>
                                  <a:rPr lang="sk-SK" sz="23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sSup>
                      <m:sSup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sSup>
                      <m:sSup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  <a:blipFill rotWithShape="0">
                <a:blip r:embed="rId2"/>
                <a:stretch>
                  <a:fillRect l="-1713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39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Lineárne </a:t>
            </a:r>
            <a:r>
              <a:rPr lang="sk-SK" dirty="0" err="1" smtClean="0"/>
              <a:t>vs</a:t>
            </a:r>
            <a:r>
              <a:rPr lang="sk-SK" dirty="0" smtClean="0"/>
              <a:t>. nelineárne diferenciálne rovnice 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Lineárne systémy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381000" y="1846052"/>
            <a:ext cx="4145280" cy="4663678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Platí princíp </a:t>
            </a:r>
            <a:r>
              <a:rPr lang="sk-SK" dirty="0" err="1" smtClean="0"/>
              <a:t>superpozície</a:t>
            </a:r>
            <a:r>
              <a:rPr lang="sk-SK" dirty="0" smtClean="0"/>
              <a:t> (sčítavania) a </a:t>
            </a:r>
            <a:r>
              <a:rPr lang="sk-SK" dirty="0" err="1" smtClean="0"/>
              <a:t>komutativity</a:t>
            </a:r>
            <a:r>
              <a:rPr lang="sk-SK" dirty="0" smtClean="0"/>
              <a:t> (zámeny poradia) operácii.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Riešenie </a:t>
            </a:r>
            <a:r>
              <a:rPr lang="sk-SK" dirty="0" err="1" smtClean="0"/>
              <a:t>dif</a:t>
            </a:r>
            <a:r>
              <a:rPr lang="sk-SK" dirty="0" smtClean="0"/>
              <a:t>. rovníc v časovej oblasti </a:t>
            </a:r>
            <a:r>
              <a:rPr lang="sk-SK" dirty="0" err="1" smtClean="0"/>
              <a:t>Laplaceovou</a:t>
            </a:r>
            <a:r>
              <a:rPr lang="sk-SK" dirty="0" smtClean="0"/>
              <a:t> transformáciou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Model systému vo forme prenosovej funkcie (</a:t>
            </a:r>
            <a:r>
              <a:rPr lang="sk-SK" dirty="0"/>
              <a:t>vysvetlené neskôr</a:t>
            </a:r>
            <a:r>
              <a:rPr lang="sk-SK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Jednoducho definované podmienky stability na základe rozloženia pólov a núl prenosovej funkcie (vysvetlené neskôr)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určená rozložením pólov a núl systému </a:t>
            </a:r>
            <a:r>
              <a:rPr lang="sk-SK" dirty="0"/>
              <a:t>(vysvetlené neskôr</a:t>
            </a:r>
            <a:r>
              <a:rPr lang="sk-SK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Jeden rovnovážny </a:t>
            </a:r>
            <a:r>
              <a:rPr lang="sk-SK" dirty="0" smtClean="0"/>
              <a:t>bod (v nule)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Vystačíme si riadením PID regulátormi 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Nelineárne systémy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>
          <a:xfrm>
            <a:off x="4663440" y="1853228"/>
            <a:ext cx="4191000" cy="4803722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Neplatí </a:t>
            </a:r>
            <a:r>
              <a:rPr lang="sk-SK" dirty="0"/>
              <a:t>princíp </a:t>
            </a:r>
            <a:r>
              <a:rPr lang="sk-SK" dirty="0" err="1"/>
              <a:t>superpozície</a:t>
            </a:r>
            <a:r>
              <a:rPr lang="sk-SK" dirty="0"/>
              <a:t> (sčítavania) a </a:t>
            </a:r>
            <a:r>
              <a:rPr lang="sk-SK" dirty="0" err="1"/>
              <a:t>komutativity</a:t>
            </a:r>
            <a:r>
              <a:rPr lang="sk-SK" dirty="0"/>
              <a:t> (zámeny poradia</a:t>
            </a:r>
            <a:r>
              <a:rPr lang="sk-SK" dirty="0" smtClean="0"/>
              <a:t>) operácii.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Riešenie </a:t>
            </a:r>
            <a:r>
              <a:rPr lang="sk-SK" dirty="0" err="1"/>
              <a:t>diff</a:t>
            </a:r>
            <a:r>
              <a:rPr lang="sk-SK" dirty="0"/>
              <a:t>. rovníc v časovej </a:t>
            </a:r>
            <a:r>
              <a:rPr lang="sk-SK" dirty="0" smtClean="0"/>
              <a:t>oblasti je komplikované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Podmienky stability v zmysle </a:t>
            </a:r>
            <a:r>
              <a:rPr lang="sk-SK" dirty="0" err="1" smtClean="0"/>
              <a:t>Lyapunovovej</a:t>
            </a:r>
            <a:r>
              <a:rPr lang="sk-SK" dirty="0" smtClean="0"/>
              <a:t> teórie.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Viacero rovnovážnych bodov (stabilných aj nestabilných)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Stabilita závisí aj od počiatočných podmienok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Často potrebné špeciálne nelineárne regulátory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Predmet Riadenie nelineárnych systémov – Ing. štúdium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423496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1378</Words>
  <Application>Microsoft Office PowerPoint</Application>
  <PresentationFormat>Prezentácia na obrazovke (4:3)</PresentationFormat>
  <Paragraphs>309</Paragraphs>
  <Slides>47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Retrospektíva</vt:lpstr>
      <vt:lpstr>Rovnica</vt:lpstr>
      <vt:lpstr>Dynamika Diferenciálne rovnice Laplaceova transformácia Prenosová funkcia Modelovanie Stabilita</vt:lpstr>
      <vt:lpstr>Kybernetika </vt:lpstr>
      <vt:lpstr>Kybernetika okolo nás</vt:lpstr>
      <vt:lpstr>Dynamika</vt:lpstr>
      <vt:lpstr>Dynamika okolo nás</vt:lpstr>
      <vt:lpstr>Diferenciálna rovnica</vt:lpstr>
      <vt:lpstr>Riešenie diferenciálnych rovníc</vt:lpstr>
      <vt:lpstr>Riešenie diferenciálnych rovníc - analytické</vt:lpstr>
      <vt:lpstr>Lineárne vs. nelineárne diferenciálne rovnice </vt:lpstr>
      <vt:lpstr>Lineárne a nelineárne systémy - príklady</vt:lpstr>
      <vt:lpstr>Dynamické deje fyzikálne</vt:lpstr>
      <vt:lpstr>Dynamické deje v elektrotechnike</vt:lpstr>
      <vt:lpstr>Rovnice pasívnych elektrických súčiastok</vt:lpstr>
      <vt:lpstr>Modely elektrických obvodov</vt:lpstr>
      <vt:lpstr>Modely pasívnych filtrov</vt:lpstr>
      <vt:lpstr>Laplaceova transformácia</vt:lpstr>
      <vt:lpstr>Obrazy vybraných funkcii</vt:lpstr>
      <vt:lpstr>Inverzná Laplaceova transformácia</vt:lpstr>
      <vt:lpstr>Rozklad na parciálne zlomky</vt:lpstr>
      <vt:lpstr>Integrátor a derivátor</vt:lpstr>
      <vt:lpstr>Posun v čase – dopravné oneskorenie</vt:lpstr>
      <vt:lpstr>Prenosová funkcia systému</vt:lpstr>
      <vt:lpstr>Veta o počiatočnej a koncovej hodnote</vt:lpstr>
      <vt:lpstr>Spätná väzba v systéme</vt:lpstr>
      <vt:lpstr>Spätná väzba príklady</vt:lpstr>
      <vt:lpstr>Spätná väzba – uzavretý obvod</vt:lpstr>
      <vt:lpstr>Statické zosilnenie</vt:lpstr>
      <vt:lpstr>Astatizmus</vt:lpstr>
      <vt:lpstr>Realizovateľnosť</vt:lpstr>
      <vt:lpstr>Algebra prenosových funkcii</vt:lpstr>
      <vt:lpstr>Sériové zapojenie</vt:lpstr>
      <vt:lpstr>Paralelné zapojenie</vt:lpstr>
      <vt:lpstr>Prenos spätnoväzobnej štruktúry</vt:lpstr>
      <vt:lpstr>Model systému</vt:lpstr>
      <vt:lpstr>Vytvorenie modelu z diferenciálnych rovníc</vt:lpstr>
      <vt:lpstr>Vytvorenie modelu z prenosovej funkcie</vt:lpstr>
      <vt:lpstr>Model harmonického oscilátora</vt:lpstr>
      <vt:lpstr>Model harmonického oscilátora</vt:lpstr>
      <vt:lpstr>Budený harmonický oscilátor</vt:lpstr>
      <vt:lpstr>Model harmonického oscilátora</vt:lpstr>
      <vt:lpstr>Póly-nuly-charakteristický polynóm</vt:lpstr>
      <vt:lpstr>Stabilita systémov</vt:lpstr>
      <vt:lpstr>Všeobecné kritérium stability</vt:lpstr>
      <vt:lpstr>Charakteristiky systémov</vt:lpstr>
      <vt:lpstr>Prechodová charakteristika</vt:lpstr>
      <vt:lpstr>Vplyv pólov a núl na dynamiku systému</vt:lpstr>
      <vt:lpstr>Prechodové charakteristiky vybraných typov systémov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Martin Dodek</dc:creator>
  <cp:lastModifiedBy>Používateľ systému Windows</cp:lastModifiedBy>
  <cp:revision>81</cp:revision>
  <dcterms:created xsi:type="dcterms:W3CDTF">2019-03-28T07:06:37Z</dcterms:created>
  <dcterms:modified xsi:type="dcterms:W3CDTF">2019-06-03T14:07:07Z</dcterms:modified>
</cp:coreProperties>
</file>