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278" r:id="rId35"/>
    <p:sldId id="326" r:id="rId36"/>
    <p:sldId id="344" r:id="rId37"/>
    <p:sldId id="284" r:id="rId38"/>
    <p:sldId id="285" r:id="rId39"/>
    <p:sldId id="299" r:id="rId40"/>
    <p:sldId id="300" r:id="rId41"/>
    <p:sldId id="275" r:id="rId42"/>
    <p:sldId id="292" r:id="rId43"/>
    <p:sldId id="293" r:id="rId44"/>
    <p:sldId id="279" r:id="rId45"/>
    <p:sldId id="314" r:id="rId46"/>
    <p:sldId id="315" r:id="rId47"/>
    <p:sldId id="313" r:id="rId48"/>
    <p:sldId id="328" r:id="rId49"/>
    <p:sldId id="341" r:id="rId50"/>
    <p:sldId id="337" r:id="rId51"/>
    <p:sldId id="336" r:id="rId52"/>
    <p:sldId id="342" r:id="rId53"/>
    <p:sldId id="343" r:id="rId54"/>
    <p:sldId id="308" r:id="rId55"/>
    <p:sldId id="338" r:id="rId56"/>
    <p:sldId id="339" r:id="rId57"/>
    <p:sldId id="309" r:id="rId58"/>
    <p:sldId id="311" r:id="rId59"/>
    <p:sldId id="312" r:id="rId60"/>
    <p:sldId id="310" r:id="rId61"/>
    <p:sldId id="281" r:id="rId62"/>
    <p:sldId id="290" r:id="rId63"/>
    <p:sldId id="291" r:id="rId64"/>
    <p:sldId id="286" r:id="rId65"/>
    <p:sldId id="327" r:id="rId66"/>
    <p:sldId id="287" r:id="rId67"/>
    <p:sldId id="288" r:id="rId68"/>
    <p:sldId id="329" r:id="rId69"/>
    <p:sldId id="330" r:id="rId70"/>
    <p:sldId id="289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6. 6. 2019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zväčša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 v predmete: </a:t>
            </a:r>
            <a:r>
              <a:rPr lang="sk-SK" u="sng" dirty="0" smtClean="0"/>
              <a:t>Spojité procesy</a:t>
            </a:r>
            <a:endParaRPr lang="sk-SK" u="sng" dirty="0"/>
          </a:p>
          <a:p>
            <a:pPr marL="201168" lvl="1" indent="0">
              <a:buNone/>
            </a:pPr>
            <a:endParaRPr lang="sk-SK" dirty="0" smtClean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s</a:t>
            </a:r>
            <a:r>
              <a:rPr lang="sk-SK" u="sng" dirty="0" smtClean="0"/>
              <a:t>tatický prvok </a:t>
            </a:r>
            <a:r>
              <a:rPr lang="sk-SK" dirty="0" smtClean="0"/>
              <a:t>=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</a:t>
            </a:r>
            <a:r>
              <a:rPr lang="sk-SK" i="1" dirty="0" smtClean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indukované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 smtClean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5" y="1378005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</a:t>
                </a:r>
                <a:r>
                  <a:rPr lang="sk-SK" dirty="0" smtClean="0"/>
                  <a:t>je lineárna </a:t>
                </a:r>
                <a:r>
                  <a:rPr lang="sk-SK" dirty="0"/>
                  <a:t>diferenciálna rovnica </a:t>
                </a:r>
                <a:r>
                  <a:rPr lang="sk-SK" dirty="0" smtClean="0"/>
                  <a:t>druhého </a:t>
                </a:r>
                <a:r>
                  <a:rPr lang="sk-SK" dirty="0"/>
                  <a:t>rádu</a:t>
                </a:r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 (LPT)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 - práca s </a:t>
                </a:r>
                <a:r>
                  <a:rPr lang="sk-SK" u="sng" dirty="0" smtClean="0"/>
                  <a:t>polynómami a racionálnymi funkciami</a:t>
                </a:r>
                <a:r>
                  <a:rPr lang="sk-SK" dirty="0" smtClean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 – viac v predmete Filtrácia a spracovanie signálov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– racionálne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</a:t>
                </a:r>
                <a:r>
                  <a:rPr lang="sk-SK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je  dôležité </a:t>
                </a:r>
                <a:r>
                  <a:rPr lang="sk-SK" dirty="0"/>
                  <a:t>rozložiť danú racionálnu funkciu na </a:t>
                </a:r>
                <a:r>
                  <a:rPr lang="sk-SK" u="sng" dirty="0"/>
                  <a:t>súčet elementárnych (parciálnych) </a:t>
                </a:r>
                <a:r>
                  <a:rPr lang="sk-SK" u="sng" dirty="0" smtClean="0"/>
                  <a:t>zlomkov -</a:t>
                </a:r>
                <a:r>
                  <a:rPr lang="sk-SK" dirty="0" smtClean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sa </a:t>
                </a:r>
                <a:r>
                  <a:rPr lang="sk-SK" dirty="0"/>
                  <a:t>dá rozdeliť na súčin </a:t>
                </a:r>
                <a:r>
                  <a:rPr lang="sk-SK" dirty="0" smtClean="0"/>
                  <a:t>koreňových činiteľov (</a:t>
                </a:r>
                <a:r>
                  <a:rPr lang="sk-SK" dirty="0" err="1" smtClean="0"/>
                  <a:t>faktorizácia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n môže mat’ najviac n </a:t>
                </a:r>
                <a:r>
                  <a:rPr lang="sk-SK" u="sng" dirty="0" smtClean="0"/>
                  <a:t>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sú to často </a:t>
                </a:r>
                <a:r>
                  <a:rPr lang="sk-SK" u="sng" dirty="0" smtClean="0"/>
                  <a:t>komplexné</a:t>
                </a:r>
                <a:r>
                  <a:rPr lang="sk-SK" dirty="0" smtClean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Všeobecne nie je jednoduché určiť korene polynómu stupňa vyššieho ako 2 !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771" t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tento jav nazýva </a:t>
                </a:r>
                <a:r>
                  <a:rPr lang="sk-SK" u="sng" dirty="0" smtClean="0"/>
                  <a:t>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mbria Math" panose="02040503050406030204" pitchFamily="18" charset="0"/>
                  </a:rPr>
                  <a:t>Dosadíme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</a:rPr>
                  <a:t>záporné, </a:t>
                </a:r>
                <a:r>
                  <a:rPr lang="sk-SK" dirty="0">
                    <a:latin typeface="Cambria Math" panose="02040503050406030204" pitchFamily="18" charset="0"/>
                  </a:rPr>
                  <a:t>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</a:t>
                </a:r>
                <a:r>
                  <a:rPr lang="sk-SK" dirty="0" smtClean="0">
                    <a:latin typeface="Cambria Math" panose="02040503050406030204" pitchFamily="18" charset="0"/>
                  </a:rPr>
                  <a:t>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Tieto fakty smerujú k neskoršej definícii stability lineárnych systémov  na základe rozloženia (znamienka) koreňov  menovateľa prenosovej funkcie.</a:t>
                </a:r>
                <a:endParaRPr lang="sk-SK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 smtClean="0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</a:t>
            </a:r>
            <a:r>
              <a:rPr lang="sk-SK" dirty="0" smtClean="0"/>
              <a:t>integrálu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Výhodou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Ďalším </a:t>
                </a:r>
                <a:r>
                  <a:rPr lang="sk-SK" dirty="0" err="1" smtClean="0"/>
                  <a:t>črtom</a:t>
                </a:r>
                <a:r>
                  <a:rPr lang="sk-SK" dirty="0" smtClean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 smtClean="0"/>
                  <a:t>s</a:t>
                </a:r>
                <a:r>
                  <a:rPr lang="sk-SK" dirty="0" smtClean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a </a:t>
                </a:r>
                <a:r>
                  <a:rPr lang="sk-SK" dirty="0"/>
                  <a:t>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tohto signálu </a:t>
                </a:r>
                <a:r>
                  <a:rPr lang="sk-SK" dirty="0"/>
                  <a:t>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obraz má integrál signálu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) a jej jeho „inverznou funkciou“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Práca s časovými deriváciami a integrálmi je tak použitím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=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=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(ak 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</a:t>
                </a:r>
                <a:r>
                  <a:rPr lang="sk-SK" dirty="0" smtClean="0"/>
                  <a:t>pri analýze </a:t>
                </a:r>
                <a:r>
                  <a:rPr lang="sk-SK" dirty="0"/>
                  <a:t>a </a:t>
                </a:r>
                <a:r>
                  <a:rPr lang="sk-SK" dirty="0" smtClean="0"/>
                  <a:t>návrhu </a:t>
                </a:r>
                <a:r>
                  <a:rPr lang="sk-SK" dirty="0"/>
                  <a:t>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modelom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 rotWithShape="0"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smtClean="0"/>
              <a:t>funkcii)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a 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systému úzko súvisí s ekvivalentnou 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Ak nahradíme mocniny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deriváciami príslušných signálov získame diferenciálnu rovnicu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Zisk </a:t>
                </a:r>
                <a:r>
                  <a:rPr lang="en-US" dirty="0" err="1" smtClean="0"/>
                  <a:t>obvodu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ust</a:t>
                </a:r>
                <a:r>
                  <a:rPr lang="sk-SK" dirty="0" err="1" smtClean="0"/>
                  <a:t>álených</a:t>
                </a:r>
                <a:r>
                  <a:rPr lang="sk-SK" dirty="0" smtClean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Ustálený stav </a:t>
                </a:r>
                <a:r>
                  <a:rPr lang="en-US" dirty="0" smtClean="0"/>
                  <a:t>-&gt; </a:t>
                </a:r>
                <a:r>
                  <a:rPr lang="en-US" dirty="0" err="1" smtClean="0"/>
                  <a:t>nulov</a:t>
                </a:r>
                <a:r>
                  <a:rPr lang="sk-SK" dirty="0" smtClean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Operátor derivácie je </a:t>
                </a:r>
                <a:r>
                  <a:rPr lang="sk-SK" i="1" dirty="0" smtClean="0"/>
                  <a:t>s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komplexnú premennú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Statické zosilnenie je pomer absolútnych členov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Závislosť ustálenej hodnoty výstupu od vstupu u lineárnych systémov je vždy priamka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Sklon tejto priamky </a:t>
                </a:r>
                <a:r>
                  <a:rPr lang="sk-SK" dirty="0"/>
                  <a:t>=</a:t>
                </a:r>
                <a:r>
                  <a:rPr lang="sk-SK" dirty="0" smtClean="0"/>
                  <a:t> statické zosilnenie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 b="-3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 – </a:t>
                </a:r>
                <a:r>
                  <a:rPr lang="sk-SK" dirty="0" err="1" smtClean="0"/>
                  <a:t>statizmus</a:t>
                </a:r>
                <a:r>
                  <a:rPr lang="sk-SK" dirty="0" smtClean="0"/>
                  <a:t> = nemá statické zosilnenie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</a:t>
                </a:r>
                <a:r>
                  <a:rPr lang="sk-SK" dirty="0" err="1" smtClean="0"/>
                  <a:t>ystémy</a:t>
                </a:r>
                <a:r>
                  <a:rPr lang="sk-SK" dirty="0" smtClean="0"/>
                  <a:t>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majú integračný charakter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Inak povedané – vieme z menovateľa vyňať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Môžeme si ho prestaviť ako integrátor zaradený za prenosovou 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ä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  <a:blipFill rotWithShape="0">
                <a:blip r:embed="rId2"/>
                <a:stretch>
                  <a:fillRect l="-2523" t="-1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</a:t>
            </a:r>
            <a:r>
              <a:rPr lang="sk-SK" dirty="0" smtClean="0"/>
              <a:t>väzba = </a:t>
            </a:r>
            <a:r>
              <a:rPr lang="sk-SK" dirty="0"/>
              <a:t>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U</a:t>
                </a:r>
              </a:p>
              <a:p>
                <a:pPr lvl="1"/>
                <a:r>
                  <a:rPr lang="sk-SK" dirty="0" smtClean="0"/>
                  <a:t>Výstup – prúd I</a:t>
                </a:r>
              </a:p>
              <a:p>
                <a:pPr lvl="1"/>
                <a:r>
                  <a:rPr lang="sk-SK" dirty="0" smtClean="0"/>
                  <a:t>Prenosová funkcia </a:t>
                </a:r>
                <a:r>
                  <a:rPr lang="sk-SK" dirty="0" smtClean="0"/>
                  <a:t>prúdu motora definovaná </a:t>
                </a:r>
                <a:r>
                  <a:rPr lang="sk-SK" dirty="0" smtClean="0"/>
                  <a:t>ako pomer</a:t>
                </a:r>
                <a:r>
                  <a:rPr lang="sk-SK" dirty="0" smtClean="0"/>
                  <a:t>:</a:t>
                </a:r>
                <a:endParaRPr lang="sk-S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v dynamike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</a:t>
            </a:r>
            <a:r>
              <a:rPr lang="sk-SK" dirty="0" smtClean="0"/>
              <a:t>z blokovej schémy – intuitívne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Bloková schéma sa tak zjednoduší</a:t>
                </a:r>
                <a:endParaRPr lang="sk-SK" sz="2400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023286"/>
            <a:ext cx="8615564" cy="235602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99005" y="3155092"/>
            <a:ext cx="2751438" cy="149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45427" y="2060830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Vnútorná slučka</a:t>
            </a:r>
            <a:endParaRPr lang="sk-SK" dirty="0"/>
          </a:p>
        </p:txBody>
      </p:sp>
      <p:cxnSp>
        <p:nvCxnSpPr>
          <p:cNvPr id="9" name="Rovná spojovacia šípka 8"/>
          <p:cNvCxnSpPr>
            <a:endCxn id="5" idx="0"/>
          </p:cNvCxnSpPr>
          <p:nvPr/>
        </p:nvCxnSpPr>
        <p:spPr>
          <a:xfrm flipH="1">
            <a:off x="5774724" y="2356022"/>
            <a:ext cx="461319" cy="7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</a:t>
            </a:r>
            <a:r>
              <a:rPr lang="sk-SK" dirty="0" smtClean="0"/>
              <a:t>schémy – algebra blokových schém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prvé odvodíme prenos vnútornej slučky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  <m:r>
                            <a:rPr lang="sk-SK" sz="1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9369" t="31637" r="7568" b="16939"/>
          <a:stretch/>
        </p:blipFill>
        <p:spPr>
          <a:xfrm>
            <a:off x="988537" y="4157495"/>
            <a:ext cx="7545862" cy="216882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9442" y="1290592"/>
            <a:ext cx="22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Výsledný prenos </a:t>
            </a:r>
            <a:r>
              <a:rPr lang="sk-SK" dirty="0" err="1" smtClean="0"/>
              <a:t>spätnoväzobnej</a:t>
            </a:r>
            <a:r>
              <a:rPr lang="sk-SK" dirty="0" smtClean="0"/>
              <a:t> štruktúry </a:t>
            </a:r>
            <a:endParaRPr lang="sk-SK" dirty="0"/>
          </a:p>
        </p:txBody>
      </p:sp>
      <p:cxnSp>
        <p:nvCxnSpPr>
          <p:cNvPr id="7" name="Rovná spojovacia šípka 6"/>
          <p:cNvCxnSpPr>
            <a:stCxn id="5" idx="1"/>
          </p:cNvCxnSpPr>
          <p:nvPr/>
        </p:nvCxnSpPr>
        <p:spPr>
          <a:xfrm flipH="1">
            <a:off x="5973544" y="1752257"/>
            <a:ext cx="805898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60172" y="2759330"/>
            <a:ext cx="211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 prípade zápornej spätnej väzby je v menovateli +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2380735" y="3064476"/>
            <a:ext cx="248782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schémy – algebra blokových schém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 vonkajšej slučky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 prenásobení integrátorom získame výslednú prenosovú funkciu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634314" y="3072712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Prenos priamej väzby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839427" y="307271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Prenos spätnej väzby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063999" y="2339546"/>
            <a:ext cx="2312087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76086" y="2339546"/>
            <a:ext cx="354228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 flipV="1">
            <a:off x="2816771" y="2924432"/>
            <a:ext cx="1247228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stCxn id="5" idx="1"/>
          </p:cNvCxnSpPr>
          <p:nvPr/>
        </p:nvCxnSpPr>
        <p:spPr>
          <a:xfrm flipH="1" flipV="1">
            <a:off x="6730314" y="2924432"/>
            <a:ext cx="109113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Vytvorte model kyvadla</a:t>
            </a:r>
            <a:endParaRPr lang="sk-SK" dirty="0"/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</a:t>
                </a:r>
                <a:r>
                  <a:rPr lang="sk-SK" dirty="0" smtClean="0"/>
                  <a:t>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 smtClean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Hmotnosť guličky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Koeficient tlmenia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Dĺžka závesu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kyvadla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Vyjadrenie najvyššej derivácie</a:t>
                </a:r>
                <a:r>
                  <a:rPr lang="sk-SK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 smtClean="0"/>
              </a:p>
              <a:p>
                <a:r>
                  <a:rPr lang="sk-SK" dirty="0" smtClean="0"/>
                  <a:t>Realizácia modelu:</a:t>
                </a:r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Počiatočné podmienky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Integrátory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56173" y="6229894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Nelinearita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H="1" flipV="1">
            <a:off x="5811513" y="6128345"/>
            <a:ext cx="844660" cy="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kybernetici s obľubou využívajú</a:t>
                </a:r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 smtClean="0"/>
              <a:t>Simulink</a:t>
            </a:r>
            <a:r>
              <a:rPr lang="sk-SK" dirty="0" smtClean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Nelineárne operácie: umocňovanie, sin. Pozor: </a:t>
            </a:r>
            <a:r>
              <a:rPr lang="sk-SK" u="sng" dirty="0" smtClean="0"/>
              <a:t>Násobenie dvoch signálov je nelineárna operácia !!!</a:t>
            </a:r>
            <a:endParaRPr lang="sk-SK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2290</Words>
  <Application>Microsoft Office PowerPoint</Application>
  <PresentationFormat>Prezentácia na obrazovke (4:3)</PresentationFormat>
  <Paragraphs>646</Paragraphs>
  <Slides>70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Prenosová funkcia a diferenciálna rovnica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Odvoďte prenos z blokovej schémy</vt:lpstr>
      <vt:lpstr>Odvoďte prenos z blokovej schémy – intuitívne riešenie</vt:lpstr>
      <vt:lpstr>Odvoďte prenos z blokovej schémy</vt:lpstr>
      <vt:lpstr>Odvoďte prenos z blokovej schémy – algebra blokových schém</vt:lpstr>
      <vt:lpstr>Odvoďte prenos z blokovej schémy – algebra blokových schém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Prechodová charakteristika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174</cp:revision>
  <dcterms:created xsi:type="dcterms:W3CDTF">2019-03-28T07:06:37Z</dcterms:created>
  <dcterms:modified xsi:type="dcterms:W3CDTF">2019-06-06T10:04:58Z</dcterms:modified>
</cp:coreProperties>
</file>