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comments/comment6.xml" ContentType="application/vnd.openxmlformats-officedocument.presentationml.comments+xml"/>
  <Override PartName="/ppt/comments/comment7.xml" ContentType="application/vnd.openxmlformats-officedocument.presentationml.comments+xml"/>
  <Override PartName="/ppt/comments/comment8.xml" ContentType="application/vnd.openxmlformats-officedocument.presentationml.comments+xml"/>
  <Override PartName="/ppt/comments/comment9.xml" ContentType="application/vnd.openxmlformats-officedocument.presentationml.comments+xml"/>
  <Override PartName="/ppt/comments/comment10.xml" ContentType="application/vnd.openxmlformats-officedocument.presentationml.comments+xml"/>
  <Override PartName="/ppt/comments/comment11.xml" ContentType="application/vnd.openxmlformats-officedocument.presentationml.comments+xml"/>
  <Override PartName="/ppt/comments/comment12.xml" ContentType="application/vnd.openxmlformats-officedocument.presentationml.comments+xml"/>
  <Override PartName="/ppt/comments/comment13.xml" ContentType="application/vnd.openxmlformats-officedocument.presentationml.comments+xml"/>
  <Override PartName="/ppt/comments/comment14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sldIdLst>
    <p:sldId id="263" r:id="rId2"/>
    <p:sldId id="286" r:id="rId3"/>
    <p:sldId id="327" r:id="rId4"/>
    <p:sldId id="345" r:id="rId5"/>
    <p:sldId id="287" r:id="rId6"/>
    <p:sldId id="346" r:id="rId7"/>
    <p:sldId id="347" r:id="rId8"/>
    <p:sldId id="378" r:id="rId9"/>
    <p:sldId id="352" r:id="rId10"/>
    <p:sldId id="367" r:id="rId11"/>
    <p:sldId id="361" r:id="rId12"/>
    <p:sldId id="379" r:id="rId13"/>
    <p:sldId id="368" r:id="rId14"/>
    <p:sldId id="369" r:id="rId15"/>
    <p:sldId id="370" r:id="rId16"/>
    <p:sldId id="371" r:id="rId17"/>
    <p:sldId id="372" r:id="rId18"/>
    <p:sldId id="373" r:id="rId19"/>
    <p:sldId id="281" r:id="rId20"/>
    <p:sldId id="380" r:id="rId21"/>
    <p:sldId id="355" r:id="rId22"/>
    <p:sldId id="356" r:id="rId23"/>
    <p:sldId id="359" r:id="rId24"/>
    <p:sldId id="357" r:id="rId25"/>
    <p:sldId id="358" r:id="rId26"/>
    <p:sldId id="360" r:id="rId27"/>
    <p:sldId id="288" r:id="rId28"/>
    <p:sldId id="374" r:id="rId29"/>
    <p:sldId id="376" r:id="rId30"/>
    <p:sldId id="375" r:id="rId31"/>
    <p:sldId id="377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tin Dodek" initials="MD" lastIdx="1" clrIdx="0">
    <p:extLst>
      <p:ext uri="{19B8F6BF-5375-455C-9EA6-DF929625EA0E}">
        <p15:presenceInfo xmlns:p15="http://schemas.microsoft.com/office/powerpoint/2012/main" userId="Martin Dodek" providerId="None"/>
      </p:ext>
    </p:extLst>
  </p:cmAuthor>
  <p:cmAuthor id="2" name="Používateľ systému Windows" initials="PsW" lastIdx="26" clrIdx="1">
    <p:extLst>
      <p:ext uri="{19B8F6BF-5375-455C-9EA6-DF929625EA0E}">
        <p15:presenceInfo xmlns:p15="http://schemas.microsoft.com/office/powerpoint/2012/main" userId="Používateľ systému Window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5C99"/>
    <a:srgbClr val="0039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53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732" y="13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9-06-08T16:02:19.477" idx="1">
    <p:pos x="10" y="10"/>
    <p:text>Tu by bolo dobré trochu viac to rozobrať ... Lebo ... dobre máš vstupný a výstupný signál ... a čo teraz .... Ako vlastne určím zosilnenie amplitúdy  a fázu medzi dvoma harmonickými signálmi ?  Vlastne to čo budú robiť ako zadanie  na reálnom systému... aspoň náznak toho ako sa to urobí ....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10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9-06-08T16:59:58.502" idx="18">
    <p:pos x="3207" y="711"/>
    <p:text>Póly aj vyčísli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1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9-06-08T16:57:27.075" idx="17">
    <p:pos x="3316" y="711"/>
    <p:text>Urči tlmenie systému a vlastnú frekvenciu - už som určil</p:text>
    <p:extLst mod="1">
      <p:ext uri="{C676402C-5697-4E1C-873F-D02D1690AC5C}">
        <p15:threadingInfo xmlns:p15="http://schemas.microsoft.com/office/powerpoint/2012/main" timeZoneBias="-120"/>
      </p:ext>
    </p:extLst>
  </p:cm>
</p:cmLst>
</file>

<file path=ppt/comments/comment1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9-06-08T16:56:11.449" idx="16">
    <p:pos x="3316" y="711"/>
    <p:text>Napíš aj ako súčin koneňov (zátvorky s koreňmi)</p:text>
    <p:extLst>
      <p:ext uri="{C676402C-5697-4E1C-873F-D02D1690AC5C}">
        <p15:threadingInfo xmlns:p15="http://schemas.microsoft.com/office/powerpoint/2012/main" timeZoneBias="-120"/>
      </p:ext>
    </p:extLst>
  </p:cm>
  <p:cm authorId="2" dt="2019-06-08T17:02:49.231" idx="19">
    <p:pos x="4779" y="1339"/>
    <p:text>Vyčísli časové konštanty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1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9-06-08T17:05:16.014" idx="21">
    <p:pos x="5712" y="1543"/>
    <p:text>Ak vykresluješ nuly a póly odporúčam funkciu pzmap</p:text>
    <p:extLst mod="1">
      <p:ext uri="{C676402C-5697-4E1C-873F-D02D1690AC5C}">
        <p15:threadingInfo xmlns:p15="http://schemas.microsoft.com/office/powerpoint/2012/main" timeZoneBias="-120"/>
      </p:ext>
    </p:extLst>
  </p:cm>
  <p:cm authorId="2" dt="2019-06-08T17:05:44.049" idx="22">
    <p:pos x="10" y="10"/>
    <p:text>https://www.mathworks.com/help/control/ref/pzmap.html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1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9-06-08T20:15:46.594" idx="25">
    <p:pos x="400" y="1064"/>
    <p:text>Pekné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9-06-08T20:08:23.247" idx="23">
    <p:pos x="5007" y="616"/>
    <p:text>ZDôrazni že každý dynamický systém je frekvenčným filtrom....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9-06-08T16:16:06.145" idx="2">
    <p:pos x="10" y="10"/>
    <p:text>Je nutné ukázať anylytické vyjadrenie frekvencnej charakteristiky (Nyquist) pre jednoduchú prenosovú funkciu druhého rádu, to znamená dosadit jomega a upravovať až ziskaš peknú komplexnú funkciu .. proste práca s komplexne združenými čislami a pod... Napíš do okienka vzorec pre násobenie komplexne združených čisel ..Venuj tomu aj dva slajdy - odvoď analyticky a vykresli v matlabe..</p:text>
    <p:extLst>
      <p:ext uri="{C676402C-5697-4E1C-873F-D02D1690AC5C}">
        <p15:threadingInfo xmlns:p15="http://schemas.microsoft.com/office/powerpoint/2012/main" timeZoneBias="-120"/>
      </p:ext>
    </p:extLst>
  </p:cm>
  <p:cm authorId="2" dt="2019-06-08T16:51:33.528" idx="14">
    <p:pos x="146" y="146"/>
    <p:text>Veľmi vhodné by bolo ukázať rovnako ako pri prechodových charakteristikách typické nyqustiy pre prvý rád... druhý rád (kolkými kvadrantami prechádzajú) a určite sprav Nyqusita pre dopravné oneskorenie</p:text>
    <p:extLst mod="1">
      <p:ext uri="{C676402C-5697-4E1C-873F-D02D1690AC5C}">
        <p15:threadingInfo xmlns:p15="http://schemas.microsoft.com/office/powerpoint/2012/main" timeZoneBias="-12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9-06-08T16:20:27.408" idx="3">
    <p:pos x="5217" y="1292"/>
    <p:text>Neviem čo tu znamená priesečník... Sprav normálne načisto Bode v Matlabe....  tej prenosovky čo používaš všade</p:text>
    <p:extLst mod="1">
      <p:ext uri="{C676402C-5697-4E1C-873F-D02D1690AC5C}">
        <p15:threadingInfo xmlns:p15="http://schemas.microsoft.com/office/powerpoint/2012/main" timeZoneBias="-120"/>
      </p:ext>
    </p:extLst>
  </p:cm>
  <p:cm authorId="2" dt="2019-06-08T16:21:23.816" idx="4">
    <p:pos x="10" y="10"/>
    <p:text>Zdôrazňujem VEĽMI mi tu chýba vzťah medzi bodeho a nyqusitovohc charakteristikou. Ide o to ukázať, že Nyqustova charakteristika je charakteristikou v komplexných čísel v kartézskej SS a bodeho je to isté akurát v polárnej sústave rozumej Amplitúdu (ako polomer) a fázu ako uhol. Rozumej že je treba ukázať že je to to isté akurát inak znázornené .... Je treba napísať Eulerov vzťah pre komplexné číslo a prepočet zložkového tvaru komplexného čísla na exponenciálny tvar a naopak.</p:text>
    <p:extLst>
      <p:ext uri="{C676402C-5697-4E1C-873F-D02D1690AC5C}">
        <p15:threadingInfo xmlns:p15="http://schemas.microsoft.com/office/powerpoint/2012/main" timeZoneBias="-120"/>
      </p:ext>
    </p:extLst>
  </p:cm>
  <p:cm authorId="2" dt="2019-06-08T16:28:48.940" idx="5">
    <p:pos x="10" y="146"/>
    <p:text>Z= |A|(cos(fi)+isin(fi))</p:text>
    <p:extLst>
      <p:ext uri="{C676402C-5697-4E1C-873F-D02D1690AC5C}">
        <p15:threadingInfo xmlns:p15="http://schemas.microsoft.com/office/powerpoint/2012/main" timeZoneBias="-120">
          <p15:parentCm authorId="2" idx="4"/>
        </p15:threadingInfo>
      </p:ext>
    </p:extLst>
  </p:cm>
  <p:cm authorId="2" dt="2019-06-08T16:31:34.336" idx="6">
    <p:pos x="146" y="146"/>
    <p:text>Ďalej zdôrazni význam používania logaritmov ... čo sa stane ak frekvenčnú charakteristiku (prveho radu) zlogaritmuješ. Vznik zlomových bodov a prečo bude amplitúdoá charakteristika môcť byť asymtoticky nahradená priamkami - príkald (-20db/dek)</p:text>
    <p:extLst mod="1">
      <p:ext uri="{C676402C-5697-4E1C-873F-D02D1690AC5C}">
        <p15:threadingInfo xmlns:p15="http://schemas.microsoft.com/office/powerpoint/2012/main" timeZoneBias="-12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9-06-08T16:33:27.615" idx="7">
    <p:pos x="3825" y="646"/>
    <p:text>Toto je všeobecná sústava prvého rádu - vykresli prechodvku pre rôze T... zdôrazni výzanm časovej konštanty --- napíš že T je časová konštanta...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9-06-08T16:42:07.855" idx="8">
    <p:pos x="6304" y="1902"/>
    <p:text>Príklad na perdidickú sústavu a aperiodickú sústavu - priebehy</p:text>
    <p:extLst>
      <p:ext uri="{C676402C-5697-4E1C-873F-D02D1690AC5C}">
        <p15:threadingInfo xmlns:p15="http://schemas.microsoft.com/office/powerpoint/2012/main" timeZoneBias="-120"/>
      </p:ext>
    </p:extLst>
  </p:cm>
  <p:cm authorId="2" dt="2019-06-08T16:43:51.039" idx="9">
    <p:pos x="2237" y="2162"/>
    <p:text>Ešte to roznásob .. aby bolo jasné že to je polynóm</p:text>
    <p:extLst>
      <p:ext uri="{C676402C-5697-4E1C-873F-D02D1690AC5C}">
        <p15:threadingInfo xmlns:p15="http://schemas.microsoft.com/office/powerpoint/2012/main" timeZoneBias="-120"/>
      </p:ext>
    </p:extLst>
  </p:cm>
  <p:cm authorId="2" dt="2019-06-08T16:46:04.384" idx="10">
    <p:pos x="2133" y="3523"/>
    <p:text>Vysvetli, že to je tak ako keby si za sebou zaradil dve sústavy prvého rádu .... rozpíš to na viac slajdov... zdôrazni inflexný bod</p:text>
    <p:extLst>
      <p:ext uri="{C676402C-5697-4E1C-873F-D02D1690AC5C}">
        <p15:threadingInfo xmlns:p15="http://schemas.microsoft.com/office/powerpoint/2012/main" timeZoneBias="-120"/>
      </p:ext>
    </p:extLst>
  </p:cm>
  <p:cm authorId="2" dt="2019-06-08T16:48:27.432" idx="11">
    <p:pos x="2091" y="2621"/>
    <p:text>Zdôrazni že to je kmiotavý systém - omega je vlastná frekvencia, b je tlmenie,,, vykresli prechodovky pre rôzne kombinácie parametrov - ideálny by to bolo spojiť s vplyvom rozloženia pólov ... VELMI DOLEZITE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9-06-08T16:53:07.359" idx="15">
    <p:pos x="3544" y="675"/>
    <p:text>Napíš tú prenosovku rozloženú na korene.. nech je videiť že má kladné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9-06-08T20:16:11.990" idx="26">
    <p:pos x="6008" y="998"/>
    <p:text>Vyber pointu :D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9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9-06-08T20:13:08.054" idx="24">
    <p:pos x="10" y="10"/>
    <p:text>Vyskúšaj použiť pzmap</p:text>
    <p:extLst>
      <p:ext uri="{C676402C-5697-4E1C-873F-D02D1690AC5C}">
        <p15:threadingInfo xmlns:p15="http://schemas.microsoft.com/office/powerpoint/2012/main" timeZoneBias="-120"/>
      </p:ext>
    </p:extLst>
  </p:cm>
</p:cmLst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rgbClr val="1A5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22960" y="1078568"/>
            <a:ext cx="7543800" cy="3388051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36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 err="1"/>
              <a:t>Obsah</a:t>
            </a:r>
            <a:r>
              <a:rPr lang="en-US" dirty="0"/>
              <a:t> </a:t>
            </a:r>
            <a:r>
              <a:rPr lang="en-US" dirty="0" err="1"/>
              <a:t>prednasky</a:t>
            </a:r>
            <a:r>
              <a:rPr lang="en-US" dirty="0"/>
              <a:t> 1</a:t>
            </a:r>
            <a:br>
              <a:rPr lang="en-US" dirty="0"/>
            </a:br>
            <a:r>
              <a:rPr lang="en-US" dirty="0" err="1"/>
              <a:t>Obsah</a:t>
            </a:r>
            <a:r>
              <a:rPr lang="en-US" dirty="0"/>
              <a:t> </a:t>
            </a:r>
            <a:r>
              <a:rPr lang="en-US" dirty="0" err="1"/>
              <a:t>prednasky</a:t>
            </a:r>
            <a:r>
              <a:rPr lang="en-US" dirty="0"/>
              <a:t> 2</a:t>
            </a:r>
            <a:br>
              <a:rPr lang="en-US" dirty="0"/>
            </a:br>
            <a:r>
              <a:rPr lang="en-US" dirty="0" err="1"/>
              <a:t>Obsah</a:t>
            </a:r>
            <a:r>
              <a:rPr lang="en-US" dirty="0"/>
              <a:t> 3…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22960" y="4715793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 err="1"/>
              <a:t>Nazov</a:t>
            </a:r>
            <a:r>
              <a:rPr lang="en-US" dirty="0"/>
              <a:t> </a:t>
            </a:r>
            <a:r>
              <a:rPr lang="en-US" dirty="0" err="1"/>
              <a:t>predmetu</a:t>
            </a:r>
            <a:endParaRPr lang="en-US" dirty="0"/>
          </a:p>
          <a:p>
            <a:r>
              <a:rPr lang="en-US" dirty="0"/>
              <a:t>Meno </a:t>
            </a:r>
            <a:r>
              <a:rPr lang="en-US" dirty="0" err="1"/>
              <a:t>prednasajuceho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BD78-2EC2-485B-A16B-A2D870866C74}" type="datetimeFigureOut">
              <a:rPr lang="sk-SK" smtClean="0"/>
              <a:t>8. 6. 2019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E0A9E-4C9D-425D-BD50-EC03164F3C1C}" type="slidenum">
              <a:rPr lang="sk-SK" smtClean="0"/>
              <a:t>‹#›</a:t>
            </a:fld>
            <a:endParaRPr lang="sk-SK"/>
          </a:p>
        </p:txBody>
      </p:sp>
      <p:cxnSp>
        <p:nvCxnSpPr>
          <p:cNvPr id="9" name="Straight Connector 8"/>
          <p:cNvCxnSpPr/>
          <p:nvPr/>
        </p:nvCxnSpPr>
        <p:spPr>
          <a:xfrm>
            <a:off x="867501" y="4595321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Obrázok 10">
            <a:extLst>
              <a:ext uri="{FF2B5EF4-FFF2-40B4-BE49-F238E27FC236}">
                <a16:creationId xmlns="" xmlns:a16="http://schemas.microsoft.com/office/drawing/2014/main" id="{D575F8E8-6CC8-49FD-8010-88908C002CD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386" y="214894"/>
            <a:ext cx="1707028" cy="863675"/>
          </a:xfrm>
          <a:prstGeom prst="rect">
            <a:avLst/>
          </a:prstGeom>
        </p:spPr>
      </p:pic>
      <p:pic>
        <p:nvPicPr>
          <p:cNvPr id="13" name="Obrázok 12">
            <a:extLst>
              <a:ext uri="{FF2B5EF4-FFF2-40B4-BE49-F238E27FC236}">
                <a16:creationId xmlns="" xmlns:a16="http://schemas.microsoft.com/office/drawing/2014/main" id="{E0A78DBF-D0B2-42A5-9F1D-0CAC637C7D2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8" r="34625"/>
          <a:stretch/>
        </p:blipFill>
        <p:spPr>
          <a:xfrm>
            <a:off x="6783353" y="6615"/>
            <a:ext cx="2268000" cy="1280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71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8128001" cy="885825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dirty="0"/>
              <a:t>Kliknite sem a upravte štýly predlohy textu</a:t>
            </a:r>
          </a:p>
          <a:p>
            <a:pPr lvl="1"/>
            <a:r>
              <a:rPr lang="sk-SK" dirty="0"/>
              <a:t>Druhá úroveň</a:t>
            </a:r>
          </a:p>
          <a:p>
            <a:pPr lvl="2"/>
            <a:r>
              <a:rPr lang="sk-SK" dirty="0"/>
              <a:t>Tretia úroveň</a:t>
            </a:r>
          </a:p>
          <a:p>
            <a:pPr lvl="3"/>
            <a:r>
              <a:rPr lang="sk-SK" dirty="0"/>
              <a:t>Štvrtá úroveň</a:t>
            </a:r>
          </a:p>
          <a:p>
            <a:pPr lvl="4"/>
            <a:r>
              <a:rPr lang="sk-SK" dirty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BD78-2EC2-485B-A16B-A2D870866C74}" type="datetimeFigureOut">
              <a:rPr lang="sk-SK" smtClean="0"/>
              <a:t>8. 6. 2019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E0A9E-4C9D-425D-BD50-EC03164F3C1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729500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rgbClr val="1A5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BD78-2EC2-485B-A16B-A2D870866C74}" type="datetimeFigureOut">
              <a:rPr lang="sk-SK" smtClean="0"/>
              <a:t>8. 6. 2019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E0A9E-4C9D-425D-BD50-EC03164F3C1C}" type="slidenum">
              <a:rPr lang="sk-SK" smtClean="0"/>
              <a:t>‹#›</a:t>
            </a:fld>
            <a:endParaRPr lang="sk-SK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3924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988904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1092200"/>
            <a:ext cx="4183380" cy="4776894"/>
          </a:xfrm>
        </p:spPr>
        <p:txBody>
          <a:bodyPr/>
          <a:lstStyle/>
          <a:p>
            <a:pPr lvl="0"/>
            <a:r>
              <a:rPr lang="sk-SK" dirty="0"/>
              <a:t>Kliknite sem a upravte štýly predlohy textu</a:t>
            </a:r>
          </a:p>
          <a:p>
            <a:pPr lvl="1"/>
            <a:r>
              <a:rPr lang="sk-SK" dirty="0"/>
              <a:t>Druhá úroveň</a:t>
            </a:r>
          </a:p>
          <a:p>
            <a:pPr lvl="2"/>
            <a:r>
              <a:rPr lang="sk-SK" dirty="0"/>
              <a:t>Tretia úroveň</a:t>
            </a:r>
          </a:p>
          <a:p>
            <a:pPr lvl="3"/>
            <a:r>
              <a:rPr lang="sk-SK" dirty="0"/>
              <a:t>Štvrtá úroveň</a:t>
            </a:r>
          </a:p>
          <a:p>
            <a:pPr lvl="4"/>
            <a:r>
              <a:rPr lang="sk-SK" dirty="0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092200"/>
            <a:ext cx="4183380" cy="4776895"/>
          </a:xfrm>
        </p:spPr>
        <p:txBody>
          <a:bodyPr/>
          <a:lstStyle/>
          <a:p>
            <a:pPr lvl="0"/>
            <a:r>
              <a:rPr lang="sk-SK" dirty="0"/>
              <a:t>Kliknite sem a upravte štýly predlohy textu</a:t>
            </a:r>
          </a:p>
          <a:p>
            <a:pPr lvl="1"/>
            <a:r>
              <a:rPr lang="sk-SK" dirty="0"/>
              <a:t>Druhá úroveň</a:t>
            </a:r>
          </a:p>
          <a:p>
            <a:pPr lvl="2"/>
            <a:r>
              <a:rPr lang="sk-SK" dirty="0"/>
              <a:t>Tretia úroveň</a:t>
            </a:r>
          </a:p>
          <a:p>
            <a:pPr lvl="3"/>
            <a:r>
              <a:rPr lang="sk-SK" dirty="0"/>
              <a:t>Štvrtá úroveň</a:t>
            </a:r>
          </a:p>
          <a:p>
            <a:pPr lvl="4"/>
            <a:r>
              <a:rPr lang="sk-SK" dirty="0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BD78-2EC2-485B-A16B-A2D870866C74}" type="datetimeFigureOut">
              <a:rPr lang="sk-SK" smtClean="0"/>
              <a:t>8. 6. 2019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E0A9E-4C9D-425D-BD50-EC03164F3C1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39693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988906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109770"/>
            <a:ext cx="419100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dirty="0"/>
              <a:t>Kliknite sem a upravte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000" y="1976019"/>
            <a:ext cx="4145280" cy="3893075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114322"/>
            <a:ext cx="419100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dirty="0"/>
              <a:t>Kliknite sem a upravte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1976019"/>
            <a:ext cx="4191000" cy="3893075"/>
          </a:xfrm>
        </p:spPr>
        <p:txBody>
          <a:bodyPr/>
          <a:lstStyle/>
          <a:p>
            <a:pPr lvl="0"/>
            <a:r>
              <a:rPr lang="sk-SK" dirty="0"/>
              <a:t>Kliknite sem a upravte štýly predlohy textu</a:t>
            </a:r>
          </a:p>
          <a:p>
            <a:pPr lvl="1"/>
            <a:r>
              <a:rPr lang="sk-SK" dirty="0"/>
              <a:t>Druhá úroveň</a:t>
            </a:r>
          </a:p>
          <a:p>
            <a:pPr lvl="2"/>
            <a:r>
              <a:rPr lang="sk-SK" dirty="0"/>
              <a:t>Tretia úroveň</a:t>
            </a:r>
          </a:p>
          <a:p>
            <a:pPr lvl="3"/>
            <a:r>
              <a:rPr lang="sk-SK" dirty="0"/>
              <a:t>Štvrtá úroveň</a:t>
            </a:r>
          </a:p>
          <a:p>
            <a:pPr lvl="4"/>
            <a:r>
              <a:rPr lang="sk-SK" dirty="0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BD78-2EC2-485B-A16B-A2D870866C74}" type="datetimeFigureOut">
              <a:rPr lang="sk-SK" smtClean="0"/>
              <a:t>8. 6. 2019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E0A9E-4C9D-425D-BD50-EC03164F3C1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47560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BD78-2EC2-485B-A16B-A2D870866C74}" type="datetimeFigureOut">
              <a:rPr lang="sk-SK" smtClean="0"/>
              <a:t>8. 6. 2019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E0A9E-4C9D-425D-BD50-EC03164F3C1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376918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rgbClr val="1A5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BD78-2EC2-485B-A16B-A2D870866C74}" type="datetimeFigureOut">
              <a:rPr lang="sk-SK" smtClean="0"/>
              <a:t>8. 6. 2019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E0A9E-4C9D-425D-BD50-EC03164F3C1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08685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rgbClr val="1A5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B1F4BD78-2EC2-485B-A16B-A2D870866C74}" type="datetimeFigureOut">
              <a:rPr lang="sk-SK" smtClean="0"/>
              <a:t>8. 6. 2019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2CE0A9E-4C9D-425D-BD50-EC03164F3C1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114807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rgbClr val="1A5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BD78-2EC2-485B-A16B-A2D870866C74}" type="datetimeFigureOut">
              <a:rPr lang="sk-SK" smtClean="0"/>
              <a:t>8. 6. 2019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E0A9E-4C9D-425D-BD50-EC03164F3C1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20547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-1469"/>
            <a:ext cx="9144000" cy="924370"/>
          </a:xfrm>
          <a:prstGeom prst="rect">
            <a:avLst/>
          </a:prstGeom>
          <a:solidFill>
            <a:srgbClr val="1A5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-1" y="922907"/>
            <a:ext cx="9144001" cy="659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1" y="0"/>
            <a:ext cx="9039225" cy="8858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Tema</a:t>
            </a:r>
            <a:r>
              <a:rPr lang="en-US" dirty="0"/>
              <a:t> </a:t>
            </a:r>
            <a:r>
              <a:rPr lang="en-US" dirty="0" err="1"/>
              <a:t>sekcie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3699" y="1040446"/>
            <a:ext cx="8356599" cy="519525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sk-SK" dirty="0"/>
              <a:t>Kliknite sem a upravte štýly predlohy textu</a:t>
            </a:r>
          </a:p>
          <a:p>
            <a:pPr lvl="1"/>
            <a:r>
              <a:rPr lang="sk-SK" dirty="0"/>
              <a:t>Druhá úroveň</a:t>
            </a:r>
          </a:p>
          <a:p>
            <a:pPr lvl="2"/>
            <a:r>
              <a:rPr lang="sk-SK" dirty="0"/>
              <a:t>Tretia úroveň</a:t>
            </a:r>
          </a:p>
          <a:p>
            <a:pPr lvl="3"/>
            <a:r>
              <a:rPr lang="sk-SK" dirty="0"/>
              <a:t>Štvrtá úroveň</a:t>
            </a:r>
          </a:p>
          <a:p>
            <a:pPr lvl="4"/>
            <a:r>
              <a:rPr lang="sk-SK" dirty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1F4BD78-2EC2-485B-A16B-A2D870866C74}" type="datetimeFigureOut">
              <a:rPr lang="sk-SK" smtClean="0"/>
              <a:t>8. 6. 2019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2CE0A9E-4C9D-425D-BD50-EC03164F3C1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342573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3600" kern="1200" spc="-5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1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3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comments" Target="../comments/comment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0.png"/><Relationship Id="rId5" Type="http://schemas.openxmlformats.org/officeDocument/2006/relationships/image" Target="../media/image180.png"/><Relationship Id="rId4" Type="http://schemas.openxmlformats.org/officeDocument/2006/relationships/image" Target="../media/image18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5.xml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comments" Target="../comments/comment6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8.xm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11.xml"/><Relationship Id="rId4" Type="http://schemas.openxmlformats.org/officeDocument/2006/relationships/image" Target="../media/image3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12.xml"/><Relationship Id="rId4" Type="http://schemas.openxmlformats.org/officeDocument/2006/relationships/image" Target="../media/image4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g"/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g"/><Relationship Id="rId2" Type="http://schemas.openxmlformats.org/officeDocument/2006/relationships/image" Target="../media/image33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="" xmlns:a16="http://schemas.microsoft.com/office/drawing/2014/main" id="{8C9FEECD-5BD9-4CA4-ACC1-DA9C1EDD96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0100" y="1090760"/>
            <a:ext cx="7543800" cy="3388051"/>
          </a:xfrm>
        </p:spPr>
        <p:txBody>
          <a:bodyPr/>
          <a:lstStyle/>
          <a:p>
            <a:r>
              <a:rPr lang="sk-SK" dirty="0"/>
              <a:t/>
            </a:r>
            <a:br>
              <a:rPr lang="sk-SK" dirty="0"/>
            </a:br>
            <a:r>
              <a:rPr lang="sk-SK" dirty="0"/>
              <a:t>Charakteristiky systémov</a:t>
            </a:r>
            <a:br>
              <a:rPr lang="sk-SK" dirty="0"/>
            </a:br>
            <a:r>
              <a:rPr lang="sk-SK" dirty="0"/>
              <a:t>Frekvenčné charakteristiky systémov</a:t>
            </a:r>
            <a:br>
              <a:rPr lang="sk-SK" dirty="0"/>
            </a:br>
            <a:r>
              <a:rPr lang="sk-SK" dirty="0"/>
              <a:t>Póly, nuly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="" xmlns:a16="http://schemas.microsoft.com/office/drawing/2014/main" id="{313B57F5-B394-40F1-BEAB-F5B71B2FED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2960" y="4715792"/>
            <a:ext cx="7543800" cy="1456407"/>
          </a:xfrm>
        </p:spPr>
        <p:txBody>
          <a:bodyPr/>
          <a:lstStyle/>
          <a:p>
            <a:r>
              <a:rPr lang="sk-SK" dirty="0"/>
              <a:t>Úvod do kybernetiky</a:t>
            </a:r>
          </a:p>
          <a:p>
            <a:r>
              <a:rPr lang="sk-SK" cap="none" dirty="0"/>
              <a:t>prof. Ing. Ján Murgaš, PhD.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9581992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="" xmlns:a16="http://schemas.microsoft.com/office/drawing/2014/main" id="{E1D05B0F-4EBC-4E4E-9688-018873A29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 err="1"/>
              <a:t>Frekven</a:t>
            </a:r>
            <a:r>
              <a:rPr lang="sk-SK" sz="4000" dirty="0" err="1"/>
              <a:t>čné</a:t>
            </a:r>
            <a:r>
              <a:rPr lang="sk-SK" sz="4000" dirty="0"/>
              <a:t> charakteristiky systémov </a:t>
            </a:r>
            <a:r>
              <a:rPr lang="en-US" dirty="0"/>
              <a:t/>
            </a:r>
            <a:br>
              <a:rPr lang="en-US" dirty="0"/>
            </a:br>
            <a:endParaRPr lang="sk-SK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Zástupný objekt pre obsah 3">
                <a:extLst>
                  <a:ext uri="{FF2B5EF4-FFF2-40B4-BE49-F238E27FC236}">
                    <a16:creationId xmlns="" xmlns:a16="http://schemas.microsoft.com/office/drawing/2014/main" id="{42A627E0-AA83-4D1E-A399-C5CB28B5547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3699" y="1040446"/>
                <a:ext cx="8356599" cy="5665154"/>
              </a:xfrm>
            </p:spPr>
            <p:txBody>
              <a:bodyPr>
                <a:normAutofit fontScale="70000" lnSpcReduction="20000"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Pomer </a:t>
                </a:r>
                <a:r>
                  <a:rPr lang="sk-SK" dirty="0" err="1"/>
                  <a:t>Fourierovho</a:t>
                </a:r>
                <a:r>
                  <a:rPr lang="sk-SK" dirty="0"/>
                  <a:t> obrazu výstupu systému k </a:t>
                </a:r>
                <a:r>
                  <a:rPr lang="sk-SK" dirty="0" err="1"/>
                  <a:t>Fourierovmu</a:t>
                </a:r>
                <a:r>
                  <a:rPr lang="sk-SK" dirty="0"/>
                  <a:t> obrazu vstupu systému pri nulových počiatočných podmienkach. </a:t>
                </a:r>
                <a:endParaRPr lang="sk-SK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err="1" smtClean="0"/>
                  <a:t>Fourierov</a:t>
                </a:r>
                <a:r>
                  <a:rPr lang="sk-SK" dirty="0" smtClean="0"/>
                  <a:t> obraz je špeciálny prípad </a:t>
                </a:r>
                <a:r>
                  <a:rPr lang="sk-SK" dirty="0" err="1" smtClean="0"/>
                  <a:t>Laplaceovho</a:t>
                </a:r>
                <a:r>
                  <a:rPr lang="sk-SK" dirty="0" smtClean="0"/>
                  <a:t> obrazu pre čisto periodické signály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Komplexná premenná </a:t>
                </a:r>
                <a:r>
                  <a:rPr lang="sk-SK" i="1" dirty="0" smtClean="0"/>
                  <a:t>s </a:t>
                </a:r>
                <a:r>
                  <a:rPr lang="sk-SK" dirty="0" smtClean="0"/>
                  <a:t>tak stráca svoju reálnu zložku </a:t>
                </a:r>
                <a14:m>
                  <m:oMath xmlns:m="http://schemas.openxmlformats.org/officeDocument/2006/math">
                    <m:r>
                      <a:rPr lang="sk-SK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sk-SK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sk-SK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sk-SK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sk-SK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r>
                      <a:rPr lang="sk-SK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sk-SK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sk-SK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sk-SK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</m:oMath>
                </a14:m>
                <a:endParaRPr lang="sk-SK" i="1" dirty="0"/>
              </a:p>
              <a:p>
                <a:pPr algn="ctr"/>
                <a14:m>
                  <m:oMath xmlns:m="http://schemas.openxmlformats.org/officeDocument/2006/math">
                    <m:r>
                      <a:rPr lang="sk-SK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sk-SK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sk-SK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</m:d>
                    <m:r>
                      <a:rPr lang="sk-SK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sk-SK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  <m:r>
                          <a:rPr lang="sk-SK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sk-SK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sk-SK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  <m:r>
                          <a:rPr lang="sk-SK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sk-SK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</m:t>
                        </m:r>
                        <m:r>
                          <a:rPr lang="sk-SK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sk-SK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sk-SK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  <m:r>
                          <a:rPr lang="sk-SK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sk-SK" dirty="0"/>
              </a:p>
              <a:p>
                <a:pPr algn="ctr"/>
                <a14:m>
                  <m:oMath xmlns:m="http://schemas.openxmlformats.org/officeDocument/2006/math">
                    <m:r>
                      <a:rPr lang="sk-SK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sk-SK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sk-SK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</m:d>
                    <m:r>
                      <a:rPr lang="sk-SK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sk-SK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𝑅𝑒</m:t>
                    </m:r>
                    <m:d>
                      <m:dPr>
                        <m:begChr m:val="{"/>
                        <m:endChr m:val="}"/>
                        <m:ctrlPr>
                          <a:rPr lang="sk-SK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𝐹</m:t>
                        </m:r>
                        <m:d>
                          <m:dPr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k-SK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sk-SK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</m:d>
                      </m:e>
                    </m:d>
                    <m:r>
                      <a:rPr lang="sk-SK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sk-SK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sk-SK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 </m:t>
                    </m:r>
                    <m:r>
                      <a:rPr lang="sk-SK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𝐼𝑚</m:t>
                    </m:r>
                    <m:r>
                      <a:rPr lang="sk-SK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{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sk-SK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</m:d>
                    <m:r>
                      <a:rPr lang="sk-SK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endParaRPr lang="sk-SK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 Reakcia systému na vstupný harmonický signál s určitou </a:t>
                </a:r>
                <a:r>
                  <a:rPr lang="sk-SK" b="1" dirty="0"/>
                  <a:t>frekvenciou </a:t>
                </a:r>
                <a14:m>
                  <m:oMath xmlns:m="http://schemas.openxmlformats.org/officeDocument/2006/math">
                    <m:r>
                      <a:rPr lang="sk-SK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sk-SK" dirty="0"/>
                  <a:t> a </a:t>
                </a:r>
                <a:r>
                  <a:rPr lang="sk-SK" b="1" dirty="0"/>
                  <a:t>jednotkovou</a:t>
                </a:r>
                <a:r>
                  <a:rPr lang="sk-SK" dirty="0"/>
                  <a:t> </a:t>
                </a:r>
                <a:r>
                  <a:rPr lang="sk-SK" b="1" dirty="0"/>
                  <a:t>amplitúdou</a:t>
                </a:r>
                <a:r>
                  <a:rPr lang="en-US" b="1" dirty="0"/>
                  <a:t> A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b="1" dirty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b="1" dirty="0"/>
              </a:p>
              <a:p>
                <a:pPr marL="0" indent="0">
                  <a:buNone/>
                </a:pPr>
                <a:r>
                  <a:rPr lang="sk-SK" sz="2100" dirty="0"/>
                  <a:t>Výstup zo systému bude mať po ustálení prechodových javov sínusový priebeh </a:t>
                </a:r>
                <a:r>
                  <a:rPr lang="sk-SK" sz="2100" u="sng" dirty="0"/>
                  <a:t>rovnakej </a:t>
                </a:r>
                <a:r>
                  <a:rPr lang="sk-SK" sz="2100" u="sng" dirty="0" smtClean="0"/>
                  <a:t>frekvencie ako vstup, </a:t>
                </a:r>
                <a:r>
                  <a:rPr lang="sk-SK" sz="2100" u="sng" dirty="0"/>
                  <a:t>odlišnej amplitúdy bude fázovo </a:t>
                </a:r>
                <a:r>
                  <a:rPr lang="sk-SK" sz="2100" u="sng" dirty="0" smtClean="0"/>
                  <a:t>posunutý. </a:t>
                </a:r>
                <a:r>
                  <a:rPr lang="sk-SK" sz="2100" dirty="0" smtClean="0"/>
                  <a:t> Práve závislosť výstupnej amplitúdy a fázy od frekvencie určuje frekvenčná charakteristika</a:t>
                </a:r>
                <a:r>
                  <a:rPr lang="sk-SK" sz="2100" dirty="0" smtClean="0"/>
                  <a:t>.</a:t>
                </a:r>
              </a:p>
              <a:p>
                <a:pPr marL="0" indent="0">
                  <a:buNone/>
                </a:pPr>
                <a:r>
                  <a:rPr lang="sk-SK" sz="2100" u="sng" dirty="0" smtClean="0"/>
                  <a:t>Pri lineárnych systémoch platí, že v spektre výstupného signálu sa môžu objaviť iba frekvencie, ktoré sa nachádzali vo vstupnom signáli. Systém môže zosilniť/zoslabiť iba existujúce frekvencie. </a:t>
                </a:r>
                <a:endParaRPr lang="sk-SK" sz="2100" u="sng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sk-SK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sin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 </a:t>
                </a:r>
                <a:r>
                  <a:rPr lang="en-US" b="1" dirty="0" err="1"/>
                  <a:t>Amplit</a:t>
                </a:r>
                <a:r>
                  <a:rPr lang="sk-SK" b="1" dirty="0" err="1"/>
                  <a:t>úda</a:t>
                </a:r>
                <a:r>
                  <a:rPr lang="sk-SK" b="1" dirty="0"/>
                  <a:t> </a:t>
                </a:r>
                <a:r>
                  <a:rPr lang="sk-SK" dirty="0"/>
                  <a:t>výstupu</a:t>
                </a:r>
                <a:r>
                  <a:rPr lang="sk-SK" b="1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sk-SK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sk-SK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</m:d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sk-SK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𝑅𝑒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sk-SK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sk-SK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  <m:d>
                                    <m:dPr>
                                      <m:ctrlPr>
                                        <a:rPr lang="sk-SK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sk-SK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sk-SK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sk-SK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sk-SK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𝐼𝑚</m:t>
                              </m:r>
                              <m:r>
                                <a:rPr lang="sk-SK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{</m:t>
                              </m:r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  <m:d>
                                <m:dPr>
                                  <m:ctrlPr>
                                    <a:rPr lang="sk-SK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sk-SK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sk-SK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</m:d>
                              <m:r>
                                <a:rPr lang="sk-SK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}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sk-SK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 </a:t>
                </a:r>
                <a:r>
                  <a:rPr lang="sk-SK" b="1" dirty="0"/>
                  <a:t>Fázový posun </a:t>
                </a:r>
                <a:r>
                  <a:rPr lang="sk-SK" dirty="0"/>
                  <a:t>výstupu voči vstupu: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arctan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sk-SK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𝐼𝑚</m:t>
                                  </m:r>
                                  <m:r>
                                    <a:rPr lang="sk-SK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{</m:t>
                                  </m:r>
                                  <m:r>
                                    <a:rPr lang="sk-SK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  <m:d>
                                    <m:dPr>
                                      <m:ctrlPr>
                                        <a:rPr lang="sk-SK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sk-SK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sk-SK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</m:d>
                                  <m:r>
                                    <a:rPr lang="sk-SK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}</m:t>
                                  </m:r>
                                </m:num>
                                <m:den>
                                  <m:r>
                                    <a:rPr lang="sk-SK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𝑅𝑒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sk-SK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sk-SK" i="1"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  <m:d>
                                        <m:dPr>
                                          <m:ctrlPr>
                                            <a:rPr lang="sk-SK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sk-SK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  <m:r>
                                            <a:rPr lang="sk-SK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</m:e>
                                      </m:d>
                                    </m:e>
                                  </m:d>
                                </m:den>
                              </m:f>
                            </m:e>
                          </m:func>
                        </m:e>
                      </m:func>
                    </m:oMath>
                  </m:oMathPara>
                </a14:m>
                <a:endParaRPr lang="sk-SK" dirty="0"/>
              </a:p>
            </p:txBody>
          </p:sp>
        </mc:Choice>
        <mc:Fallback>
          <p:sp>
            <p:nvSpPr>
              <p:cNvPr id="4" name="Zástupný objekt pre obsah 3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42A627E0-AA83-4D1E-A399-C5CB28B5547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3699" y="1040446"/>
                <a:ext cx="8356599" cy="5665154"/>
              </a:xfrm>
              <a:blipFill rotWithShape="0">
                <a:blip r:embed="rId2"/>
                <a:stretch>
                  <a:fillRect l="-1387" t="-1184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Obrázok 10">
            <a:extLst>
              <a:ext uri="{FF2B5EF4-FFF2-40B4-BE49-F238E27FC236}">
                <a16:creationId xmlns="" xmlns:a16="http://schemas.microsoft.com/office/drawing/2014/main" id="{579FF656-993B-4C0F-B840-5116B302A5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967" y="3359703"/>
            <a:ext cx="3024061" cy="615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0279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ázok 6">
            <a:extLst>
              <a:ext uri="{FF2B5EF4-FFF2-40B4-BE49-F238E27FC236}">
                <a16:creationId xmlns="" xmlns:a16="http://schemas.microsoft.com/office/drawing/2014/main" id="{F50B4FE4-E369-410A-840C-F4EC0EB7D0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2959950"/>
            <a:ext cx="9144000" cy="3595955"/>
          </a:xfrm>
          <a:prstGeom prst="rect">
            <a:avLst/>
          </a:prstGeom>
        </p:spPr>
      </p:pic>
      <p:sp>
        <p:nvSpPr>
          <p:cNvPr id="2" name="Nadpis 1">
            <a:extLst>
              <a:ext uri="{FF2B5EF4-FFF2-40B4-BE49-F238E27FC236}">
                <a16:creationId xmlns="" xmlns:a16="http://schemas.microsoft.com/office/drawing/2014/main" id="{E1D05B0F-4EBC-4E4E-9688-018873A29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 err="1"/>
              <a:t>Frekven</a:t>
            </a:r>
            <a:r>
              <a:rPr lang="sk-SK" sz="4000" dirty="0" err="1"/>
              <a:t>čné</a:t>
            </a:r>
            <a:r>
              <a:rPr lang="sk-SK" sz="4000" dirty="0"/>
              <a:t> charakteristiky systémov </a:t>
            </a:r>
            <a:r>
              <a:rPr lang="en-US" dirty="0"/>
              <a:t/>
            </a:r>
            <a:br>
              <a:rPr lang="en-US" dirty="0"/>
            </a:br>
            <a:endParaRPr lang="sk-SK" dirty="0"/>
          </a:p>
        </p:txBody>
      </p:sp>
      <p:pic>
        <p:nvPicPr>
          <p:cNvPr id="5" name="Zástupný objekt pre obsah 4">
            <a:extLst>
              <a:ext uri="{FF2B5EF4-FFF2-40B4-BE49-F238E27FC236}">
                <a16:creationId xmlns="" xmlns:a16="http://schemas.microsoft.com/office/drawing/2014/main" id="{737FED5F-2942-45B2-A6C9-2D6EB77E76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8910" y="1799473"/>
            <a:ext cx="3686175" cy="1219200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Zástupný objekt pre obsah 3">
                <a:extLst>
                  <a:ext uri="{FF2B5EF4-FFF2-40B4-BE49-F238E27FC236}">
                    <a16:creationId xmlns="" xmlns:a16="http://schemas.microsoft.com/office/drawing/2014/main" id="{AE2018FB-D875-48F3-9DD0-32D1DE9C38B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93699" y="1040446"/>
                <a:ext cx="8356599" cy="5665154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Arial" panose="020B0604020202020204" pitchFamily="34" charset="0"/>
                  <a:buChar char="•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Arial" panose="020B0604020202020204" pitchFamily="34" charset="0"/>
                  <a:buChar char="•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Arial" panose="020B0604020202020204" pitchFamily="34" charset="0"/>
                  <a:buChar char="•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Arial" panose="020B0604020202020204" pitchFamily="34" charset="0"/>
                  <a:buChar char="•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 Anal</a:t>
                </a:r>
                <a:r>
                  <a:rPr lang="sk-SK" dirty="0" err="1"/>
                  <a:t>ýzu</a:t>
                </a:r>
                <a:r>
                  <a:rPr lang="sk-SK" dirty="0"/>
                  <a:t> frekvenčných vlastností signálu robíme až v momente keď je výstup ustálený. Prechodový dej nás nezaujíma.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Simulačne meriame frekvenčnú charakteristiku prenosovej funkcie:</a:t>
                </a:r>
                <a:endParaRPr lang="sk-SK" dirty="0"/>
              </a:p>
              <a:p>
                <a:pPr marL="384048" lvl="2" indent="0">
                  <a:buNone/>
                </a:pPr>
                <a14:m>
                  <m:oMath xmlns:m="http://schemas.openxmlformats.org/officeDocument/2006/math">
                    <m:r>
                      <a:rPr lang="sk-SK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r>
                      <a:rPr lang="sk-SK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=10 </m:t>
                    </m:r>
                  </m:oMath>
                </a14:m>
                <a:r>
                  <a:rPr lang="sk-SK" b="0" dirty="0">
                    <a:ea typeface="Cambria Math" panose="02040503050406030204" pitchFamily="18" charset="0"/>
                  </a:rPr>
                  <a:t>rad/s</a:t>
                </a:r>
              </a:p>
              <a:p>
                <a:pPr marL="384048" lvl="2" indent="0">
                  <a:buNone/>
                </a:pPr>
                <a:r>
                  <a:rPr lang="en-US" dirty="0"/>
                  <a:t>A = 1</a:t>
                </a:r>
                <a:endParaRPr lang="sk-SK" dirty="0"/>
              </a:p>
            </p:txBody>
          </p:sp>
        </mc:Choice>
        <mc:Fallback xmlns="">
          <p:sp>
            <p:nvSpPr>
              <p:cNvPr id="8" name="Zástupný objekt pre obsah 3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AE2018FB-D875-48F3-9DD0-32D1DE9C38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699" y="1040446"/>
                <a:ext cx="8356599" cy="5665154"/>
              </a:xfrm>
              <a:prstGeom prst="rect">
                <a:avLst/>
              </a:prstGeom>
              <a:blipFill rotWithShape="0">
                <a:blip r:embed="rId4"/>
                <a:stretch>
                  <a:fillRect l="-1752" t="-1184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Obdĺžnik 8">
            <a:extLst>
              <a:ext uri="{FF2B5EF4-FFF2-40B4-BE49-F238E27FC236}">
                <a16:creationId xmlns="" xmlns:a16="http://schemas.microsoft.com/office/drawing/2014/main" id="{04FE30C3-D0E7-4762-85A6-7E75359F646E}"/>
              </a:ext>
            </a:extLst>
          </p:cNvPr>
          <p:cNvSpPr/>
          <p:nvPr/>
        </p:nvSpPr>
        <p:spPr>
          <a:xfrm>
            <a:off x="7877264" y="5201174"/>
            <a:ext cx="453004" cy="713064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916763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 smtClean="0"/>
              <a:t>Ničo</a:t>
            </a:r>
            <a:r>
              <a:rPr lang="sk-SK" dirty="0" smtClean="0"/>
              <a:t> takéto by bolo dobré 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5" name="Obrázo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469" y="977900"/>
            <a:ext cx="7048500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0764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Obrázok 7">
            <a:extLst>
              <a:ext uri="{FF2B5EF4-FFF2-40B4-BE49-F238E27FC236}">
                <a16:creationId xmlns="" xmlns:a16="http://schemas.microsoft.com/office/drawing/2014/main" id="{DC7A6EF6-0C42-49CF-8504-565FC50D2A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7668" y="3493264"/>
            <a:ext cx="4532634" cy="3399476"/>
          </a:xfrm>
          <a:prstGeom prst="rect">
            <a:avLst/>
          </a:prstGeom>
        </p:spPr>
      </p:pic>
      <p:sp>
        <p:nvSpPr>
          <p:cNvPr id="2" name="Nadpis 1">
            <a:extLst>
              <a:ext uri="{FF2B5EF4-FFF2-40B4-BE49-F238E27FC236}">
                <a16:creationId xmlns="" xmlns:a16="http://schemas.microsoft.com/office/drawing/2014/main" id="{E84287D7-1C9B-439A-82C6-CE745F5CD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 err="1"/>
              <a:t>Frekven</a:t>
            </a:r>
            <a:r>
              <a:rPr lang="sk-SK" sz="4000" dirty="0" err="1"/>
              <a:t>čné</a:t>
            </a:r>
            <a:r>
              <a:rPr lang="sk-SK" sz="4000" dirty="0"/>
              <a:t> charakteristiky systémov </a:t>
            </a:r>
            <a:r>
              <a:rPr lang="en-US" dirty="0"/>
              <a:t/>
            </a:r>
            <a:br>
              <a:rPr lang="en-US" dirty="0"/>
            </a:br>
            <a:r>
              <a:rPr lang="en-US" sz="2700" dirty="0"/>
              <a:t>Nyquist</a:t>
            </a:r>
            <a:endParaRPr lang="sk-S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objekt pre obsah 2">
                <a:extLst>
                  <a:ext uri="{FF2B5EF4-FFF2-40B4-BE49-F238E27FC236}">
                    <a16:creationId xmlns="" xmlns:a16="http://schemas.microsoft.com/office/drawing/2014/main" id="{54634CF9-F42A-48DC-A4D2-FCF28024398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83971" y="1040446"/>
                <a:ext cx="8860029" cy="5195254"/>
              </a:xfrm>
            </p:spPr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 </a:t>
                </a:r>
                <a:r>
                  <a:rPr lang="sk-SK" dirty="0" smtClean="0"/>
                  <a:t>Je charakteristika v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komplexnej</a:t>
                </a:r>
                <a:r>
                  <a:rPr lang="en-US" dirty="0"/>
                  <a:t> </a:t>
                </a:r>
                <a:r>
                  <a:rPr lang="en-US" dirty="0" err="1" smtClean="0"/>
                  <a:t>rovine</a:t>
                </a:r>
                <a:r>
                  <a:rPr lang="sk-SK" dirty="0" smtClean="0"/>
                  <a:t> – vykreslenie hodnôt </a:t>
                </a:r>
                <a:r>
                  <a:rPr lang="sk-SK" dirty="0" err="1" smtClean="0"/>
                  <a:t>Laplacevho</a:t>
                </a:r>
                <a:r>
                  <a:rPr lang="sk-SK" dirty="0" smtClean="0"/>
                  <a:t> obrazu výstupu zo systému pri harmonickom vstupnom signály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Vieme ju presne analyticky vyčísliť pre každú prenosovú funkciu a pre každú frekvenciu– algebra komplexných čísel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Frekvencia je tu parameter (pohyb v smere </a:t>
                </a:r>
                <a:r>
                  <a:rPr lang="sk-SK" dirty="0" err="1" smtClean="0"/>
                  <a:t>šipky</a:t>
                </a:r>
                <a:r>
                  <a:rPr lang="sk-SK" dirty="0" smtClean="0"/>
                  <a:t>) – charakteristika je krivka v komplexnej rovine</a:t>
                </a:r>
                <a:endParaRPr lang="sk-SK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 Vyobrazenie </a:t>
                </a:r>
                <a:r>
                  <a:rPr lang="sk-SK" b="1" dirty="0"/>
                  <a:t>amplitúdy A </a:t>
                </a:r>
                <a:r>
                  <a:rPr lang="sk-SK" dirty="0" err="1"/>
                  <a:t>a</a:t>
                </a:r>
                <a:r>
                  <a:rPr lang="sk-SK" b="1" dirty="0"/>
                  <a:t> fázového posunu </a:t>
                </a:r>
                <a14:m>
                  <m:oMath xmlns:m="http://schemas.openxmlformats.org/officeDocument/2006/math">
                    <m:r>
                      <a:rPr lang="sk-SK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𝝋</m:t>
                    </m:r>
                  </m:oMath>
                </a14:m>
                <a:r>
                  <a:rPr lang="sk-SK" b="1" dirty="0"/>
                  <a:t> </a:t>
                </a:r>
                <a:r>
                  <a:rPr lang="sk-SK" dirty="0"/>
                  <a:t>pre všetky frekvencie </a:t>
                </a:r>
                <a14:m>
                  <m:oMath xmlns:m="http://schemas.openxmlformats.org/officeDocument/2006/math">
                    <m:r>
                      <a:rPr lang="sk-SK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r>
                      <a:rPr lang="sk-SK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sk-SK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sk-SK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&lt;0,</m:t>
                    </m:r>
                    <m:r>
                      <m:rPr>
                        <m:nor/>
                      </m:rPr>
                      <a:rPr lang="sk-SK"/>
                      <m:t>∞</m:t>
                    </m:r>
                    <m:r>
                      <a:rPr lang="sk-SK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sk-SK" b="1" dirty="0"/>
                  <a:t> </a:t>
                </a:r>
                <a:endParaRPr lang="en-US" b="1" dirty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dirty="0"/>
              </a:p>
            </p:txBody>
          </p:sp>
        </mc:Choice>
        <mc:Fallback xmlns="">
          <p:sp>
            <p:nvSpPr>
              <p:cNvPr id="3" name="Zástupný objekt pre obsah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54634CF9-F42A-48DC-A4D2-FCF2802439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83971" y="1040446"/>
                <a:ext cx="8860029" cy="5195254"/>
              </a:xfrm>
              <a:blipFill rotWithShape="0">
                <a:blip r:embed="rId3"/>
                <a:stretch>
                  <a:fillRect l="-1652" t="-1291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BlokTextu 5">
            <a:extLst>
              <a:ext uri="{FF2B5EF4-FFF2-40B4-BE49-F238E27FC236}">
                <a16:creationId xmlns="" xmlns:a16="http://schemas.microsoft.com/office/drawing/2014/main" id="{2C9CB7F5-3372-4004-9690-5516942A109B}"/>
              </a:ext>
            </a:extLst>
          </p:cNvPr>
          <p:cNvSpPr txBox="1"/>
          <p:nvPr/>
        </p:nvSpPr>
        <p:spPr>
          <a:xfrm>
            <a:off x="281558" y="4146195"/>
            <a:ext cx="17678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err="1"/>
              <a:t>Matlab</a:t>
            </a:r>
            <a:r>
              <a:rPr lang="sk-SK" dirty="0"/>
              <a:t>:</a:t>
            </a:r>
            <a:endParaRPr lang="en-US" dirty="0"/>
          </a:p>
          <a:p>
            <a:r>
              <a:rPr lang="sk-SK" dirty="0"/>
              <a:t>F=</a:t>
            </a:r>
            <a:r>
              <a:rPr lang="sk-SK" dirty="0" err="1"/>
              <a:t>tf</a:t>
            </a:r>
            <a:r>
              <a:rPr lang="sk-SK" dirty="0"/>
              <a:t>([1],[2,2,1]);</a:t>
            </a:r>
          </a:p>
          <a:p>
            <a:r>
              <a:rPr lang="en-US" dirty="0" err="1"/>
              <a:t>nyquist</a:t>
            </a:r>
            <a:r>
              <a:rPr lang="sk-SK" dirty="0"/>
              <a:t>(F);</a:t>
            </a:r>
          </a:p>
          <a:p>
            <a:endParaRPr lang="sk-SK" dirty="0"/>
          </a:p>
        </p:txBody>
      </p:sp>
      <p:sp>
        <p:nvSpPr>
          <p:cNvPr id="9" name="BlokTextu 8">
            <a:extLst>
              <a:ext uri="{FF2B5EF4-FFF2-40B4-BE49-F238E27FC236}">
                <a16:creationId xmlns="" xmlns:a16="http://schemas.microsoft.com/office/drawing/2014/main" id="{8F10E7D1-B7F0-45DB-87F1-11AE9177EECD}"/>
              </a:ext>
            </a:extLst>
          </p:cNvPr>
          <p:cNvSpPr txBox="1"/>
          <p:nvPr/>
        </p:nvSpPr>
        <p:spPr>
          <a:xfrm>
            <a:off x="5585859" y="5606265"/>
            <a:ext cx="345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BlokTextu 9">
                <a:extLst>
                  <a:ext uri="{FF2B5EF4-FFF2-40B4-BE49-F238E27FC236}">
                    <a16:creationId xmlns="" xmlns:a16="http://schemas.microsoft.com/office/drawing/2014/main" id="{7CE27E17-23A6-4D6A-83BE-5D3564D65900}"/>
                  </a:ext>
                </a:extLst>
              </p:cNvPr>
              <p:cNvSpPr txBox="1"/>
              <p:nvPr/>
            </p:nvSpPr>
            <p:spPr>
              <a:xfrm>
                <a:off x="4529300" y="5152190"/>
                <a:ext cx="15519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10" name="BlokTextu 9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7CE27E17-23A6-4D6A-83BE-5D3564D659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9300" y="5152190"/>
                <a:ext cx="1551963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64006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="" xmlns:a16="http://schemas.microsoft.com/office/drawing/2014/main" id="{3EA5CD98-228C-4803-A554-A998F4019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Frekven</a:t>
            </a:r>
            <a:r>
              <a:rPr lang="sk-SK" dirty="0" err="1"/>
              <a:t>čné</a:t>
            </a:r>
            <a:r>
              <a:rPr lang="sk-SK" dirty="0"/>
              <a:t> charakteristiky systémov </a:t>
            </a:r>
            <a:r>
              <a:rPr lang="en-US" dirty="0"/>
              <a:t/>
            </a:r>
            <a:br>
              <a:rPr lang="en-US" dirty="0"/>
            </a:br>
            <a:r>
              <a:rPr lang="sk-SK" sz="2400" dirty="0"/>
              <a:t>Bode</a:t>
            </a:r>
            <a:endParaRPr lang="sk-SK" dirty="0"/>
          </a:p>
        </p:txBody>
      </p:sp>
      <p:graphicFrame>
        <p:nvGraphicFramePr>
          <p:cNvPr id="4" name="Objekt 3">
            <a:extLst>
              <a:ext uri="{FF2B5EF4-FFF2-40B4-BE49-F238E27FC236}">
                <a16:creationId xmlns="" xmlns:a16="http://schemas.microsoft.com/office/drawing/2014/main" id="{BDF3745F-A950-4FCA-8AF5-540020E1AFD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0053388"/>
              </p:ext>
            </p:extLst>
          </p:nvPr>
        </p:nvGraphicFramePr>
        <p:xfrm>
          <a:off x="2149346" y="2051026"/>
          <a:ext cx="6132576" cy="43392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6" r:id="rId3" imgW="5276850" imgH="3733800" progId="CorelDraw.Graphic.7">
                  <p:embed/>
                </p:oleObj>
              </mc:Choice>
              <mc:Fallback>
                <p:oleObj r:id="rId3" imgW="5276850" imgH="3733800" progId="CorelDraw.Graphic.7">
                  <p:embed/>
                  <p:pic>
                    <p:nvPicPr>
                      <p:cNvPr id="4" name="Objek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9346" y="2051026"/>
                        <a:ext cx="6132576" cy="433929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Zástupný objekt pre obsah 2">
                <a:extLst>
                  <a:ext uri="{FF2B5EF4-FFF2-40B4-BE49-F238E27FC236}">
                    <a16:creationId xmlns="" xmlns:a16="http://schemas.microsoft.com/office/drawing/2014/main" id="{05245192-8D17-42B5-8570-453DF14D24B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3971" y="1109723"/>
                <a:ext cx="8860029" cy="5195254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Arial" panose="020B0604020202020204" pitchFamily="34" charset="0"/>
                  <a:buChar char="•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Arial" panose="020B0604020202020204" pitchFamily="34" charset="0"/>
                  <a:buChar char="•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Arial" panose="020B0604020202020204" pitchFamily="34" charset="0"/>
                  <a:buChar char="•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Arial" panose="020B0604020202020204" pitchFamily="34" charset="0"/>
                  <a:buChar char="•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 V </a:t>
                </a:r>
                <a:r>
                  <a:rPr lang="sk-SK" dirty="0"/>
                  <a:t>logaritmických súradniciach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 Vyobrazenie </a:t>
                </a:r>
                <a:r>
                  <a:rPr lang="sk-SK" b="1" dirty="0"/>
                  <a:t>amplitúdy A </a:t>
                </a:r>
                <a:r>
                  <a:rPr lang="sk-SK" dirty="0" err="1"/>
                  <a:t>a</a:t>
                </a:r>
                <a:r>
                  <a:rPr lang="sk-SK" b="1" dirty="0"/>
                  <a:t> fázového posunu </a:t>
                </a:r>
                <a14:m>
                  <m:oMath xmlns:m="http://schemas.openxmlformats.org/officeDocument/2006/math">
                    <m:r>
                      <a:rPr lang="sk-SK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𝝋</m:t>
                    </m:r>
                  </m:oMath>
                </a14:m>
                <a:r>
                  <a:rPr lang="sk-SK" b="1" dirty="0"/>
                  <a:t> </a:t>
                </a:r>
                <a:r>
                  <a:rPr lang="sk-SK" dirty="0"/>
                  <a:t>pre všetky frekvencie </a:t>
                </a:r>
                <a14:m>
                  <m:oMath xmlns:m="http://schemas.openxmlformats.org/officeDocument/2006/math">
                    <m:r>
                      <a:rPr lang="sk-SK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r>
                      <a:rPr lang="sk-SK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sk-SK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sk-SK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&lt;0,</m:t>
                    </m:r>
                    <m:r>
                      <m:rPr>
                        <m:nor/>
                      </m:rPr>
                      <a:rPr lang="sk-SK"/>
                      <m:t>∞</m:t>
                    </m:r>
                    <m:r>
                      <a:rPr lang="sk-SK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sk-SK" b="1" dirty="0"/>
                  <a:t> </a:t>
                </a:r>
                <a:endParaRPr lang="en-US" b="1" dirty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dirty="0"/>
              </a:p>
            </p:txBody>
          </p:sp>
        </mc:Choice>
        <mc:Fallback xmlns="">
          <p:sp>
            <p:nvSpPr>
              <p:cNvPr id="7" name="Zástupný objekt pre obsah 2">
                <a:extLst>
                  <a:ext uri="{FF2B5EF4-FFF2-40B4-BE49-F238E27FC236}">
                    <a16:creationId xmlns:a16="http://schemas.microsoft.com/office/drawing/2014/main" id="{05245192-8D17-42B5-8570-453DF14D24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971" y="1109723"/>
                <a:ext cx="8860029" cy="5195254"/>
              </a:xfrm>
              <a:prstGeom prst="rect">
                <a:avLst/>
              </a:prstGeom>
              <a:blipFill>
                <a:blip r:embed="rId5"/>
                <a:stretch>
                  <a:fillRect l="-1652" t="-1174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BlokTextu 7">
            <a:extLst>
              <a:ext uri="{FF2B5EF4-FFF2-40B4-BE49-F238E27FC236}">
                <a16:creationId xmlns="" xmlns:a16="http://schemas.microsoft.com/office/drawing/2014/main" id="{4140307A-EC53-4F6F-91EA-53A53CE7FF41}"/>
              </a:ext>
            </a:extLst>
          </p:cNvPr>
          <p:cNvSpPr txBox="1"/>
          <p:nvPr/>
        </p:nvSpPr>
        <p:spPr>
          <a:xfrm>
            <a:off x="381506" y="2507021"/>
            <a:ext cx="17678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err="1"/>
              <a:t>Matlab</a:t>
            </a:r>
            <a:r>
              <a:rPr lang="sk-SK" dirty="0"/>
              <a:t>:</a:t>
            </a:r>
            <a:endParaRPr lang="en-US" dirty="0"/>
          </a:p>
          <a:p>
            <a:r>
              <a:rPr lang="sk-SK" dirty="0"/>
              <a:t>F=</a:t>
            </a:r>
            <a:r>
              <a:rPr lang="sk-SK" dirty="0" err="1"/>
              <a:t>tf</a:t>
            </a:r>
            <a:r>
              <a:rPr lang="sk-SK" dirty="0"/>
              <a:t>([1],[2,2,1]);</a:t>
            </a:r>
          </a:p>
          <a:p>
            <a:r>
              <a:rPr lang="sk-SK" dirty="0"/>
              <a:t>bode(F);</a:t>
            </a:r>
          </a:p>
          <a:p>
            <a:endParaRPr lang="sk-SK" dirty="0"/>
          </a:p>
        </p:txBody>
      </p:sp>
      <p:pic>
        <p:nvPicPr>
          <p:cNvPr id="12308" name="Picture 20" descr="VÃ½sledok vyhÄ¾adÃ¡vania obrÃ¡zkov pre dopyt Euler formula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658" y="1588640"/>
            <a:ext cx="4916976" cy="5269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274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-1" y="0"/>
            <a:ext cx="8875777" cy="885825"/>
          </a:xfrm>
        </p:spPr>
        <p:txBody>
          <a:bodyPr>
            <a:normAutofit fontScale="90000"/>
          </a:bodyPr>
          <a:lstStyle/>
          <a:p>
            <a:r>
              <a:rPr lang="sk-SK" dirty="0"/>
              <a:t>Prechodové charakteristiky vybraných typov systémov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Obdĺžnik 5">
                <a:extLst>
                  <a:ext uri="{FF2B5EF4-FFF2-40B4-BE49-F238E27FC236}">
                    <a16:creationId xmlns="" xmlns:a16="http://schemas.microsoft.com/office/drawing/2014/main" id="{8FDE2C6D-8C27-4B21-8D84-08BE05BFC938}"/>
                  </a:ext>
                </a:extLst>
              </p:cNvPr>
              <p:cNvSpPr/>
              <p:nvPr/>
            </p:nvSpPr>
            <p:spPr>
              <a:xfrm>
                <a:off x="3071548" y="1025755"/>
                <a:ext cx="3000901" cy="91121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sk-SK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sk-SK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num>
                        <m:den>
                          <m:r>
                            <a:rPr lang="sk-SK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algn="ctr"/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Obdĺžnik 5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8FDE2C6D-8C27-4B21-8D84-08BE05BFC9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1548" y="1025755"/>
                <a:ext cx="3000901" cy="91121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Obrázok 7">
            <a:extLst>
              <a:ext uri="{FF2B5EF4-FFF2-40B4-BE49-F238E27FC236}">
                <a16:creationId xmlns="" xmlns:a16="http://schemas.microsoft.com/office/drawing/2014/main" id="{56252088-1FBC-4209-9D76-AB2D440ACF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198" y="3833011"/>
            <a:ext cx="5334000" cy="40005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Zástupný symbol obsahu 2">
                <a:extLst>
                  <a:ext uri="{FF2B5EF4-FFF2-40B4-BE49-F238E27FC236}">
                    <a16:creationId xmlns="" xmlns:a16="http://schemas.microsoft.com/office/drawing/2014/main" id="{E38B7C84-740B-4E2B-A899-A8CEF3D4F74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83971" y="1918270"/>
                <a:ext cx="8491729" cy="4292030"/>
              </a:xfrm>
            </p:spPr>
            <p:txBody>
              <a:bodyPr>
                <a:normAutofit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 1. r</a:t>
                </a:r>
                <a:r>
                  <a:rPr lang="sk-SK" dirty="0" err="1"/>
                  <a:t>ád</a:t>
                </a:r>
                <a:r>
                  <a:rPr lang="sk-SK" dirty="0"/>
                  <a:t> – vždy </a:t>
                </a:r>
                <a:r>
                  <a:rPr lang="sk-SK" b="1" dirty="0" smtClean="0"/>
                  <a:t>aperiodický</a:t>
                </a:r>
                <a:r>
                  <a:rPr lang="sk-SK" dirty="0" smtClean="0"/>
                  <a:t> </a:t>
                </a:r>
                <a:r>
                  <a:rPr lang="sk-SK" dirty="0"/>
                  <a:t>priebeh (bez </a:t>
                </a:r>
                <a:r>
                  <a:rPr lang="sk-SK" dirty="0" err="1"/>
                  <a:t>prekmitov</a:t>
                </a:r>
                <a:r>
                  <a:rPr lang="sk-SK" dirty="0" smtClean="0"/>
                  <a:t>) – čistá </a:t>
                </a:r>
                <a:r>
                  <a:rPr lang="sk-SK" dirty="0" err="1" smtClean="0"/>
                  <a:t>exponenciála</a:t>
                </a:r>
                <a:endParaRPr lang="sk-SK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Riešenie prechodovej charakteristiky v časovej oblasti 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sk-SK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sk-SK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sk-SK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sk-SK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sk-SK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sk-SK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num>
                              <m:den>
                                <m:r>
                                  <a:rPr lang="sk-SK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den>
                            </m:f>
                          </m:sup>
                        </m:sSup>
                      </m:e>
                    </m:d>
                    <m:r>
                      <a:rPr lang="sk-SK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sk-SK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p>
                      <m:sSup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sk-SK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sk-SK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num>
                          <m:den>
                            <m:r>
                              <a:rPr lang="sk-SK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den>
                        </m:f>
                      </m:sup>
                    </m:sSup>
                  </m:oMath>
                </a14:m>
                <a:endParaRPr lang="sk-SK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T – časová konštanta systému – rozmer sekunda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Hodnota prechodovej charakteristiky v čase T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 </a:t>
                </a:r>
                <a14:m>
                  <m:oMath xmlns:m="http://schemas.openxmlformats.org/officeDocument/2006/math">
                    <m:r>
                      <a:rPr lang="sk-SK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sk-SK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sk-SK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sk-SK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sk-SK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e>
                    </m:d>
                    <m:r>
                      <a:rPr lang="sk-SK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sk-SK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0,63</m:t>
                    </m:r>
                    <m:r>
                      <a:rPr lang="sk-SK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</m:oMath>
                </a14:m>
                <a:endParaRPr lang="sk-SK" dirty="0" smtClean="0"/>
              </a:p>
              <a:p>
                <a:pPr lvl="1"/>
                <a:r>
                  <a:rPr lang="sk-SK" dirty="0" smtClean="0"/>
                  <a:t>T väčšie = pomalšia dynamika</a:t>
                </a:r>
              </a:p>
              <a:p>
                <a:pPr lvl="1"/>
                <a:r>
                  <a:rPr lang="sk-SK" dirty="0" smtClean="0"/>
                  <a:t>T menšie = rýchlejšia dynamika </a:t>
                </a:r>
                <a:endParaRPr lang="sk-SK" dirty="0"/>
              </a:p>
            </p:txBody>
          </p:sp>
        </mc:Choice>
        <mc:Fallback xmlns="">
          <p:sp>
            <p:nvSpPr>
              <p:cNvPr id="9" name="Zástupný symbol obsahu 2">
                <a:extLst>
                  <a:ext uri="{FF2B5EF4-FFF2-40B4-BE49-F238E27FC236}">
                    <a16:creationId xmlns:a16="http://schemas.microsoft.com/office/drawing/2014/main" xmlns="" id="{E38B7C84-740B-4E2B-A899-A8CEF3D4F74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83971" y="1918270"/>
                <a:ext cx="8491729" cy="4292030"/>
              </a:xfrm>
              <a:blipFill rotWithShape="0">
                <a:blip r:embed="rId4"/>
                <a:stretch>
                  <a:fillRect l="-1723" t="-1563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22946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-1" y="0"/>
            <a:ext cx="8790433" cy="885825"/>
          </a:xfrm>
        </p:spPr>
        <p:txBody>
          <a:bodyPr>
            <a:normAutofit fontScale="90000"/>
          </a:bodyPr>
          <a:lstStyle/>
          <a:p>
            <a:r>
              <a:rPr lang="sk-SK" dirty="0"/>
              <a:t>Prechodové charakteristiky vybraných typov systémov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Obdĺžnik 5">
                <a:extLst>
                  <a:ext uri="{FF2B5EF4-FFF2-40B4-BE49-F238E27FC236}">
                    <a16:creationId xmlns="" xmlns:a16="http://schemas.microsoft.com/office/drawing/2014/main" id="{8FDE2C6D-8C27-4B21-8D84-08BE05BFC938}"/>
                  </a:ext>
                </a:extLst>
              </p:cNvPr>
              <p:cNvSpPr/>
              <p:nvPr/>
            </p:nvSpPr>
            <p:spPr>
              <a:xfrm>
                <a:off x="603937" y="5196635"/>
                <a:ext cx="3000901" cy="93705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sk-SK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sk-SK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num>
                        <m:den>
                          <m:r>
                            <a:rPr lang="sk-SK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sk-SK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sk-SK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sk-SK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sk-SK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+1)(</m:t>
                          </m:r>
                          <m:sSub>
                            <m:sSubPr>
                              <m:ctrlPr>
                                <a:rPr lang="sk-SK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sk-SK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+1)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algn="ctr"/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Obdĺžnik 5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8FDE2C6D-8C27-4B21-8D84-08BE05BFC9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937" y="5196635"/>
                <a:ext cx="3000901" cy="93705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Zástupný symbol obsahu 2">
            <a:extLst>
              <a:ext uri="{FF2B5EF4-FFF2-40B4-BE49-F238E27FC236}">
                <a16:creationId xmlns="" xmlns:a16="http://schemas.microsoft.com/office/drawing/2014/main" id="{E38B7C84-740B-4E2B-A899-A8CEF3D4F7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698" y="1638182"/>
            <a:ext cx="8544356" cy="2461545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2. r</a:t>
            </a:r>
            <a:r>
              <a:rPr lang="sk-SK" dirty="0" err="1"/>
              <a:t>ád</a:t>
            </a:r>
            <a:r>
              <a:rPr lang="sk-SK" dirty="0"/>
              <a:t> </a:t>
            </a:r>
            <a:r>
              <a:rPr lang="sk-SK" dirty="0" smtClean="0"/>
              <a:t>– dva póly </a:t>
            </a:r>
          </a:p>
          <a:p>
            <a:pPr marL="544068" lvl="1" indent="-342900">
              <a:buFont typeface="+mj-lt"/>
              <a:buAutoNum type="arabicPeriod"/>
            </a:pPr>
            <a:r>
              <a:rPr lang="sk-SK" dirty="0" smtClean="0"/>
              <a:t>Oba reálne </a:t>
            </a:r>
          </a:p>
          <a:p>
            <a:pPr marL="544068" lvl="1" indent="-342900">
              <a:buFont typeface="+mj-lt"/>
              <a:buAutoNum type="arabicPeriod"/>
            </a:pPr>
            <a:r>
              <a:rPr lang="sk-SK" dirty="0" smtClean="0"/>
              <a:t>Komplexne združené póly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– </a:t>
            </a:r>
            <a:r>
              <a:rPr lang="sk-SK" dirty="0"/>
              <a:t>v závislosti od pólov môže byť priebeh </a:t>
            </a:r>
            <a:r>
              <a:rPr lang="sk-SK" b="1" dirty="0" smtClean="0"/>
              <a:t>aperiodický </a:t>
            </a:r>
            <a:r>
              <a:rPr lang="sk-SK" dirty="0" smtClean="0"/>
              <a:t>alebo </a:t>
            </a:r>
            <a:r>
              <a:rPr lang="sk-SK" b="1" dirty="0" smtClean="0"/>
              <a:t>periodický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Podľa toho rozlišujeme dva tvary prenosových funkcii:</a:t>
            </a:r>
            <a:endParaRPr lang="sk-SK" dirty="0"/>
          </a:p>
          <a:p>
            <a:pPr marL="0" indent="0">
              <a:buNone/>
            </a:pPr>
            <a:r>
              <a:rPr lang="sk-SK" dirty="0"/>
              <a:t>	</a:t>
            </a:r>
          </a:p>
        </p:txBody>
      </p:sp>
      <p:pic>
        <p:nvPicPr>
          <p:cNvPr id="11" name="Obrázok 10">
            <a:extLst>
              <a:ext uri="{FF2B5EF4-FFF2-40B4-BE49-F238E27FC236}">
                <a16:creationId xmlns="" xmlns:a16="http://schemas.microsoft.com/office/drawing/2014/main" id="{3E4F98B1-4D6E-451B-AE4C-CBCD01E238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4543" y="3664911"/>
            <a:ext cx="5334000" cy="40005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Obdĺžnik 2"/>
              <p:cNvSpPr/>
              <p:nvPr/>
            </p:nvSpPr>
            <p:spPr>
              <a:xfrm>
                <a:off x="3526957" y="1324795"/>
                <a:ext cx="2347887" cy="65793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sk-SK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num>
                        <m:den>
                          <m:sSup>
                            <m:sSupPr>
                              <m:ctrlPr>
                                <a:rPr lang="sk-SK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k-SK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sk-SK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sk-SK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sk-SK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sk-SK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sk-SK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sk-SK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sk-SK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sk-SK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3" name="Obdĺžnik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6957" y="1324795"/>
                <a:ext cx="2347887" cy="65793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Obdĺžnik 3"/>
              <p:cNvSpPr/>
              <p:nvPr/>
            </p:nvSpPr>
            <p:spPr>
              <a:xfrm>
                <a:off x="681819" y="4116967"/>
                <a:ext cx="2751266" cy="70371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sk-SK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num>
                        <m:den>
                          <m:sSup>
                            <m:sSupPr>
                              <m:ctrlPr>
                                <a:rPr lang="sk-SK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k-SK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sk-SK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sk-SK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sk-SK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sSub>
                            <m:sSubPr>
                              <m:ctrlPr>
                                <a:rPr lang="sk-SK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sk-SK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sk-SK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sk-SK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sk-SK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sk-SK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4" name="Obdĺžnik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819" y="4116967"/>
                <a:ext cx="2751266" cy="703719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00329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-1" y="0"/>
            <a:ext cx="8790433" cy="885825"/>
          </a:xfrm>
        </p:spPr>
        <p:txBody>
          <a:bodyPr>
            <a:normAutofit fontScale="90000"/>
          </a:bodyPr>
          <a:lstStyle/>
          <a:p>
            <a:r>
              <a:rPr lang="sk-SK" dirty="0"/>
              <a:t>Prechodové charakteristiky vybraných typov systémov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Obdĺžnik 5">
                <a:extLst>
                  <a:ext uri="{FF2B5EF4-FFF2-40B4-BE49-F238E27FC236}">
                    <a16:creationId xmlns="" xmlns:a16="http://schemas.microsoft.com/office/drawing/2014/main" id="{8FDE2C6D-8C27-4B21-8D84-08BE05BFC938}"/>
                  </a:ext>
                </a:extLst>
              </p:cNvPr>
              <p:cNvSpPr/>
              <p:nvPr/>
            </p:nvSpPr>
            <p:spPr>
              <a:xfrm>
                <a:off x="3071548" y="1025755"/>
                <a:ext cx="3000901" cy="91121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sk-SK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sk-SK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num>
                        <m:den>
                          <m:r>
                            <a:rPr lang="sk-SK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sk-SK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sk-SK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sk-SK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algn="ctr"/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Obdĺžnik 5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8FDE2C6D-8C27-4B21-8D84-08BE05BFC9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1548" y="1025755"/>
                <a:ext cx="3000901" cy="91121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Zástupný symbol obsahu 2">
            <a:extLst>
              <a:ext uri="{FF2B5EF4-FFF2-40B4-BE49-F238E27FC236}">
                <a16:creationId xmlns="" xmlns:a16="http://schemas.microsoft.com/office/drawing/2014/main" id="{E38B7C84-740B-4E2B-A899-A8CEF3D4F7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698" y="1918270"/>
            <a:ext cx="8356599" cy="151073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Sys</a:t>
            </a:r>
            <a:r>
              <a:rPr lang="sk-SK" dirty="0"/>
              <a:t>tém s dopravným oneskorením 1 sekunda</a:t>
            </a:r>
          </a:p>
          <a:p>
            <a:pPr marL="0" indent="0">
              <a:buNone/>
            </a:pPr>
            <a:r>
              <a:rPr lang="sk-SK" dirty="0"/>
              <a:t>	</a:t>
            </a:r>
          </a:p>
        </p:txBody>
      </p:sp>
      <p:pic>
        <p:nvPicPr>
          <p:cNvPr id="4" name="Obrázok 3">
            <a:extLst>
              <a:ext uri="{FF2B5EF4-FFF2-40B4-BE49-F238E27FC236}">
                <a16:creationId xmlns="" xmlns:a16="http://schemas.microsoft.com/office/drawing/2014/main" id="{6747E6DD-1906-448B-9F29-738BDFDBCD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997" y="2673635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8467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-1" y="0"/>
            <a:ext cx="8790433" cy="885825"/>
          </a:xfrm>
        </p:spPr>
        <p:txBody>
          <a:bodyPr>
            <a:normAutofit fontScale="90000"/>
          </a:bodyPr>
          <a:lstStyle/>
          <a:p>
            <a:r>
              <a:rPr lang="sk-SK" dirty="0"/>
              <a:t>Prechodové charakteristiky vybraných typov systémov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Obdĺžnik 5">
                <a:extLst>
                  <a:ext uri="{FF2B5EF4-FFF2-40B4-BE49-F238E27FC236}">
                    <a16:creationId xmlns="" xmlns:a16="http://schemas.microsoft.com/office/drawing/2014/main" id="{8FDE2C6D-8C27-4B21-8D84-08BE05BFC938}"/>
                  </a:ext>
                </a:extLst>
              </p:cNvPr>
              <p:cNvSpPr/>
              <p:nvPr/>
            </p:nvSpPr>
            <p:spPr>
              <a:xfrm>
                <a:off x="3071548" y="1025755"/>
                <a:ext cx="3000901" cy="89434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sk-SK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sk-SK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sk-SK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−0.5</m:t>
                          </m:r>
                          <m: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algn="ctr"/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Obdĺžnik 5">
                <a:extLst>
                  <a:ext uri="{FF2B5EF4-FFF2-40B4-BE49-F238E27FC236}">
                    <a16:creationId xmlns:a16="http://schemas.microsoft.com/office/drawing/2014/main" id="{8FDE2C6D-8C27-4B21-8D84-08BE05BFC9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1548" y="1025755"/>
                <a:ext cx="3000901" cy="89434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Zástupný symbol obsahu 2">
            <a:extLst>
              <a:ext uri="{FF2B5EF4-FFF2-40B4-BE49-F238E27FC236}">
                <a16:creationId xmlns="" xmlns:a16="http://schemas.microsoft.com/office/drawing/2014/main" id="{E38B7C84-740B-4E2B-A899-A8CEF3D4F7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698" y="1918270"/>
            <a:ext cx="8356599" cy="151073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Nestabiln</a:t>
            </a:r>
            <a:r>
              <a:rPr lang="sk-SK" dirty="0"/>
              <a:t>ý systém (o stabilite v ďalšej prednáške)</a:t>
            </a:r>
          </a:p>
          <a:p>
            <a:pPr marL="0" indent="0">
              <a:buNone/>
            </a:pPr>
            <a:r>
              <a:rPr lang="sk-SK" dirty="0"/>
              <a:t>	</a:t>
            </a:r>
          </a:p>
        </p:txBody>
      </p:sp>
      <p:pic>
        <p:nvPicPr>
          <p:cNvPr id="5" name="Obrázok 4">
            <a:extLst>
              <a:ext uri="{FF2B5EF4-FFF2-40B4-BE49-F238E27FC236}">
                <a16:creationId xmlns="" xmlns:a16="http://schemas.microsoft.com/office/drawing/2014/main" id="{78E50E99-1482-4B59-9259-D1D0294B2A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8215" y="2673635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0150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 flipV="1">
            <a:off x="-595619" y="1926271"/>
            <a:ext cx="5486402" cy="1043432"/>
          </a:xfrm>
        </p:spPr>
        <p:txBody>
          <a:bodyPr/>
          <a:lstStyle/>
          <a:p>
            <a:r>
              <a:rPr lang="sk-SK" dirty="0"/>
              <a:t>Póly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Korene</a:t>
            </a:r>
            <a:r>
              <a:rPr lang="en-US" dirty="0"/>
              <a:t> </a:t>
            </a:r>
            <a:r>
              <a:rPr lang="en-US" dirty="0" err="1"/>
              <a:t>charakteristi</a:t>
            </a:r>
            <a:r>
              <a:rPr lang="sk-SK" dirty="0" err="1"/>
              <a:t>ckého</a:t>
            </a:r>
            <a:r>
              <a:rPr lang="sk-SK" dirty="0"/>
              <a:t> </a:t>
            </a:r>
            <a:r>
              <a:rPr lang="sk-SK" dirty="0" smtClean="0"/>
              <a:t>polynómu (menovateľa) prenosovej funkcie</a:t>
            </a:r>
            <a:endParaRPr lang="sk-SK" dirty="0"/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 Ich rozmiestnenie v komplexnej rovine vyjadruje dynamiku (</a:t>
            </a:r>
            <a:r>
              <a:rPr lang="sk-SK" dirty="0" smtClean="0"/>
              <a:t>správanie sa) </a:t>
            </a:r>
            <a:r>
              <a:rPr lang="sk-SK" dirty="0"/>
              <a:t>systému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sk-SK" dirty="0"/>
              <a:t>Čím je </a:t>
            </a:r>
            <a:r>
              <a:rPr lang="sk-SK" dirty="0" err="1" smtClean="0"/>
              <a:t>magnitúda</a:t>
            </a:r>
            <a:r>
              <a:rPr lang="sk-SK" dirty="0" smtClean="0"/>
              <a:t> (geometrická veľkosť) </a:t>
            </a:r>
            <a:r>
              <a:rPr lang="sk-SK" dirty="0"/>
              <a:t>komplexného čísla väčšia tým je pól „rýchlejší“, tzn. že systém sa skôr ustáli, má </a:t>
            </a:r>
            <a:r>
              <a:rPr lang="en-US" dirty="0"/>
              <a:t>r</a:t>
            </a:r>
            <a:r>
              <a:rPr lang="sk-SK" dirty="0" err="1"/>
              <a:t>ýchlejšiu</a:t>
            </a:r>
            <a:r>
              <a:rPr lang="sk-SK" dirty="0"/>
              <a:t> </a:t>
            </a:r>
            <a:r>
              <a:rPr lang="sk-SK" dirty="0" smtClean="0"/>
              <a:t>dynamiku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b="1" dirty="0" smtClean="0"/>
              <a:t>Reálna zložka </a:t>
            </a:r>
            <a:r>
              <a:rPr lang="sk-SK" dirty="0" smtClean="0"/>
              <a:t>pólov je zodpovedná za aperiodické prechodové deje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b="1" dirty="0" smtClean="0"/>
              <a:t>Imaginárna zložka</a:t>
            </a:r>
            <a:r>
              <a:rPr lang="sk-SK" dirty="0" smtClean="0"/>
              <a:t> pólov je zodpovedná za kmitavú zložku priebehu</a:t>
            </a:r>
            <a:endParaRPr lang="sk-SK" dirty="0"/>
          </a:p>
          <a:p>
            <a:pPr>
              <a:buFont typeface="Arial" panose="020B0604020202020204" pitchFamily="34" charset="0"/>
              <a:buChar char="•"/>
            </a:pPr>
            <a:endParaRPr lang="sk-SK" dirty="0"/>
          </a:p>
        </p:txBody>
      </p:sp>
      <p:pic>
        <p:nvPicPr>
          <p:cNvPr id="3078" name="Picture 6" descr="VÃ½sledok vyhÄ¾adÃ¡vania obrÃ¡zkov pre dopyt komplexna rovina">
            <a:extLst>
              <a:ext uri="{FF2B5EF4-FFF2-40B4-BE49-F238E27FC236}">
                <a16:creationId xmlns="" xmlns:a16="http://schemas.microsoft.com/office/drawing/2014/main" id="{9DF1743D-36D4-4C63-B103-02D076E221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7253" y="3888298"/>
            <a:ext cx="3201710" cy="2472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Nadpis 1">
            <a:extLst>
              <a:ext uri="{FF2B5EF4-FFF2-40B4-BE49-F238E27FC236}">
                <a16:creationId xmlns="" xmlns:a16="http://schemas.microsoft.com/office/drawing/2014/main" id="{C137A743-90F9-4A0E-A6AC-D29F0EA4EEED}"/>
              </a:ext>
            </a:extLst>
          </p:cNvPr>
          <p:cNvSpPr txBox="1">
            <a:spLocks/>
          </p:cNvSpPr>
          <p:nvPr/>
        </p:nvSpPr>
        <p:spPr>
          <a:xfrm>
            <a:off x="-1" y="0"/>
            <a:ext cx="8128001" cy="88582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600" kern="1200" spc="-5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k-SK" dirty="0"/>
              <a:t>Vplyv pólov na dynamiku</a:t>
            </a:r>
          </a:p>
        </p:txBody>
      </p:sp>
    </p:spTree>
    <p:extLst>
      <p:ext uri="{BB962C8B-B14F-4D97-AF65-F5344CB8AC3E}">
        <p14:creationId xmlns:p14="http://schemas.microsoft.com/office/powerpoint/2010/main" val="2447591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Charakteristiky systémov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93699" y="1040446"/>
            <a:ext cx="8356599" cy="5712692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Grafická/tabelárna forma opisu systémov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Môžeme ich získavať meraním na reálnom systéme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Z ich priebehu vieme identifikovať prenos systému (predmet Identifikácia systémov)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Ich </a:t>
            </a:r>
            <a:r>
              <a:rPr lang="sk-SK" dirty="0" smtClean="0"/>
              <a:t>charakter</a:t>
            </a:r>
            <a:r>
              <a:rPr lang="sk-SK" dirty="0" smtClean="0"/>
              <a:t> </a:t>
            </a:r>
            <a:r>
              <a:rPr lang="sk-SK" dirty="0"/>
              <a:t>dáva inžinierovi prvotnú </a:t>
            </a:r>
            <a:r>
              <a:rPr lang="sk-SK" dirty="0" smtClean="0"/>
              <a:t>základnú predstavu </a:t>
            </a:r>
            <a:r>
              <a:rPr lang="sk-SK" dirty="0"/>
              <a:t>o systéme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Sú nositeľmi informácie o dynamike </a:t>
            </a:r>
            <a:r>
              <a:rPr lang="sk-SK" dirty="0" smtClean="0"/>
              <a:t>systému</a:t>
            </a:r>
            <a:endParaRPr lang="sk-SK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sk-SK" dirty="0"/>
              <a:t>Impulzná charakteristika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sk-SK" dirty="0"/>
              <a:t>Prechodová </a:t>
            </a:r>
            <a:r>
              <a:rPr lang="sk-SK" dirty="0" smtClean="0"/>
              <a:t>charakteristika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Informácie o vzťahoch medzi vstupom a výstupom</a:t>
            </a: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sk-SK" dirty="0"/>
              <a:t>Prevodová charakteristika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Frekven</a:t>
            </a:r>
            <a:r>
              <a:rPr lang="sk-SK" dirty="0" err="1" smtClean="0"/>
              <a:t>čné</a:t>
            </a:r>
            <a:r>
              <a:rPr lang="sk-SK" dirty="0" smtClean="0"/>
              <a:t> </a:t>
            </a:r>
            <a:r>
              <a:rPr lang="sk-SK" dirty="0" smtClean="0"/>
              <a:t>charakteristiky – informácie o frekvenčných vlastnostiach:</a:t>
            </a:r>
            <a:endParaRPr lang="sk-SK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sk-SK" dirty="0" err="1" smtClean="0"/>
              <a:t>Bodeho</a:t>
            </a:r>
            <a:r>
              <a:rPr lang="sk-SK" dirty="0" smtClean="0"/>
              <a:t>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sk-SK" dirty="0" err="1" smtClean="0"/>
              <a:t>Nyquistova</a:t>
            </a:r>
            <a:endParaRPr lang="sk-SK" dirty="0" smtClean="0"/>
          </a:p>
          <a:p>
            <a:pPr marL="0" indent="0">
              <a:buNone/>
            </a:pP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7838675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/>
              <a:t>Vplyv pólov na dynamiku</a:t>
            </a:r>
            <a:br>
              <a:rPr lang="sk-SK" dirty="0"/>
            </a:b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Nejakú peknú vetu z tohto</a:t>
            </a:r>
            <a:endParaRPr lang="sk-SK" dirty="0"/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699" y="1584855"/>
            <a:ext cx="9144000" cy="5879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6677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="" xmlns:a16="http://schemas.microsoft.com/office/drawing/2014/main" id="{FF2E2EB6-C043-4655-9787-43976F5F4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128001" cy="885825"/>
          </a:xfrm>
        </p:spPr>
        <p:txBody>
          <a:bodyPr>
            <a:normAutofit/>
          </a:bodyPr>
          <a:lstStyle/>
          <a:p>
            <a:r>
              <a:rPr lang="sk-SK" dirty="0"/>
              <a:t>Vplyv pólov na dynamiku</a:t>
            </a:r>
          </a:p>
        </p:txBody>
      </p:sp>
      <p:sp>
        <p:nvSpPr>
          <p:cNvPr id="5" name="BlokTextu 4">
            <a:extLst>
              <a:ext uri="{FF2B5EF4-FFF2-40B4-BE49-F238E27FC236}">
                <a16:creationId xmlns="" xmlns:a16="http://schemas.microsoft.com/office/drawing/2014/main" id="{9A4D8A21-EE73-4BB1-805B-4074F0B58D9E}"/>
              </a:ext>
            </a:extLst>
          </p:cNvPr>
          <p:cNvSpPr txBox="1"/>
          <p:nvPr/>
        </p:nvSpPr>
        <p:spPr>
          <a:xfrm>
            <a:off x="4022521" y="2890007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sk-S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Obdĺžnik 5">
                <a:extLst>
                  <a:ext uri="{FF2B5EF4-FFF2-40B4-BE49-F238E27FC236}">
                    <a16:creationId xmlns="" xmlns:a16="http://schemas.microsoft.com/office/drawing/2014/main" id="{EF40F461-A074-402B-BFFD-45D833215C95}"/>
                  </a:ext>
                </a:extLst>
              </p:cNvPr>
              <p:cNvSpPr/>
              <p:nvPr/>
            </p:nvSpPr>
            <p:spPr>
              <a:xfrm>
                <a:off x="3247716" y="1090429"/>
                <a:ext cx="3000901" cy="144834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sk-SK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sk-SK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k-SK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sk-SK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r>
                  <a:rPr lang="en-US" b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</a:p>
              <a:p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endParaRPr lang="sk-SK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Obdĺžnik 5">
                <a:extLst>
                  <a:ext uri="{FF2B5EF4-FFF2-40B4-BE49-F238E27FC236}">
                    <a16:creationId xmlns:a16="http://schemas.microsoft.com/office/drawing/2014/main" id="{EF40F461-A074-402B-BFFD-45D833215C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7716" y="1090429"/>
                <a:ext cx="3000901" cy="1448345"/>
              </a:xfrm>
              <a:prstGeom prst="rect">
                <a:avLst/>
              </a:prstGeom>
              <a:blipFill>
                <a:blip r:embed="rId2"/>
                <a:stretch>
                  <a:fillRect b="-1266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Obrázok 3">
            <a:extLst>
              <a:ext uri="{FF2B5EF4-FFF2-40B4-BE49-F238E27FC236}">
                <a16:creationId xmlns="" xmlns:a16="http://schemas.microsoft.com/office/drawing/2014/main" id="{A2E0BFD7-FD15-4C42-8A69-1ED33B6DC1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90007"/>
            <a:ext cx="9144000" cy="3863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9413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ok 3">
            <a:extLst>
              <a:ext uri="{FF2B5EF4-FFF2-40B4-BE49-F238E27FC236}">
                <a16:creationId xmlns="" xmlns:a16="http://schemas.microsoft.com/office/drawing/2014/main" id="{E3C16E40-B8D3-45C7-B376-DA532CB267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90007"/>
            <a:ext cx="9144000" cy="3863662"/>
          </a:xfrm>
          <a:prstGeom prst="rect">
            <a:avLst/>
          </a:prstGeom>
        </p:spPr>
      </p:pic>
      <p:sp>
        <p:nvSpPr>
          <p:cNvPr id="2" name="Nadpis 1">
            <a:extLst>
              <a:ext uri="{FF2B5EF4-FFF2-40B4-BE49-F238E27FC236}">
                <a16:creationId xmlns="" xmlns:a16="http://schemas.microsoft.com/office/drawing/2014/main" id="{FF2E2EB6-C043-4655-9787-43976F5F4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128001" cy="885825"/>
          </a:xfrm>
        </p:spPr>
        <p:txBody>
          <a:bodyPr/>
          <a:lstStyle/>
          <a:p>
            <a:r>
              <a:rPr lang="sk-SK" dirty="0"/>
              <a:t>Vplyv pólov na dynamiku</a:t>
            </a:r>
          </a:p>
        </p:txBody>
      </p:sp>
      <p:sp>
        <p:nvSpPr>
          <p:cNvPr id="5" name="BlokTextu 4">
            <a:extLst>
              <a:ext uri="{FF2B5EF4-FFF2-40B4-BE49-F238E27FC236}">
                <a16:creationId xmlns="" xmlns:a16="http://schemas.microsoft.com/office/drawing/2014/main" id="{9A4D8A21-EE73-4BB1-805B-4074F0B58D9E}"/>
              </a:ext>
            </a:extLst>
          </p:cNvPr>
          <p:cNvSpPr txBox="1"/>
          <p:nvPr/>
        </p:nvSpPr>
        <p:spPr>
          <a:xfrm>
            <a:off x="4022521" y="2890007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sk-S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Obdĺžnik 5">
                <a:extLst>
                  <a:ext uri="{FF2B5EF4-FFF2-40B4-BE49-F238E27FC236}">
                    <a16:creationId xmlns="" xmlns:a16="http://schemas.microsoft.com/office/drawing/2014/main" id="{EF40F461-A074-402B-BFFD-45D833215C95}"/>
                  </a:ext>
                </a:extLst>
              </p:cNvPr>
              <p:cNvSpPr/>
              <p:nvPr/>
            </p:nvSpPr>
            <p:spPr>
              <a:xfrm>
                <a:off x="3247716" y="1090429"/>
                <a:ext cx="3000901" cy="144834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sk-SK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sk-SK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k-SK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sk-SK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+3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r>
                  <a:rPr lang="en-US" b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</a:p>
              <a:p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endParaRPr lang="sk-SK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Obdĺžnik 5">
                <a:extLst>
                  <a:ext uri="{FF2B5EF4-FFF2-40B4-BE49-F238E27FC236}">
                    <a16:creationId xmlns:a16="http://schemas.microsoft.com/office/drawing/2014/main" id="{EF40F461-A074-402B-BFFD-45D833215C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7716" y="1090429"/>
                <a:ext cx="3000901" cy="1448345"/>
              </a:xfrm>
              <a:prstGeom prst="rect">
                <a:avLst/>
              </a:prstGeom>
              <a:blipFill>
                <a:blip r:embed="rId3"/>
                <a:stretch>
                  <a:fillRect b="-1266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7990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="" xmlns:a16="http://schemas.microsoft.com/office/drawing/2014/main" id="{FF2E2EB6-C043-4655-9787-43976F5F4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128001" cy="885825"/>
          </a:xfrm>
        </p:spPr>
        <p:txBody>
          <a:bodyPr>
            <a:normAutofit fontScale="90000"/>
          </a:bodyPr>
          <a:lstStyle/>
          <a:p>
            <a:r>
              <a:rPr lang="sk-SK" dirty="0"/>
              <a:t>Vplyv pólov na </a:t>
            </a:r>
            <a:r>
              <a:rPr lang="sk-SK" dirty="0" smtClean="0"/>
              <a:t>dynamiku –komplexne združené korene</a:t>
            </a:r>
            <a:endParaRPr lang="sk-SK" dirty="0"/>
          </a:p>
        </p:txBody>
      </p:sp>
      <p:sp>
        <p:nvSpPr>
          <p:cNvPr id="5" name="BlokTextu 4">
            <a:extLst>
              <a:ext uri="{FF2B5EF4-FFF2-40B4-BE49-F238E27FC236}">
                <a16:creationId xmlns="" xmlns:a16="http://schemas.microsoft.com/office/drawing/2014/main" id="{9A4D8A21-EE73-4BB1-805B-4074F0B58D9E}"/>
              </a:ext>
            </a:extLst>
          </p:cNvPr>
          <p:cNvSpPr txBox="1"/>
          <p:nvPr/>
        </p:nvSpPr>
        <p:spPr>
          <a:xfrm>
            <a:off x="4022521" y="2890007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sk-S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Obdĺžnik 5">
                <a:extLst>
                  <a:ext uri="{FF2B5EF4-FFF2-40B4-BE49-F238E27FC236}">
                    <a16:creationId xmlns="" xmlns:a16="http://schemas.microsoft.com/office/drawing/2014/main" id="{EF40F461-A074-402B-BFFD-45D833215C95}"/>
                  </a:ext>
                </a:extLst>
              </p:cNvPr>
              <p:cNvSpPr/>
              <p:nvPr/>
            </p:nvSpPr>
            <p:spPr>
              <a:xfrm>
                <a:off x="3247716" y="1090429"/>
                <a:ext cx="3000901" cy="144834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sk-SK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sk-SK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k-SK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sk-SK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+4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r>
                  <a:rPr lang="en-US" b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sk-SK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sk-SK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− </m:t>
                    </m:r>
                    <m:r>
                      <a:rPr lang="en-US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1.0000 + 1.7321</m:t>
                    </m:r>
                    <m:r>
                      <a:rPr lang="en-US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sk-SK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− </m:t>
                      </m:r>
                      <m:r>
                        <a:rPr lang="en-US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1.0000 </m:t>
                      </m:r>
                      <m:r>
                        <a:rPr lang="en-US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1.7321</m:t>
                      </m:r>
                      <m:r>
                        <a:rPr lang="en-US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sk-SK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Obdĺžnik 5">
                <a:extLst>
                  <a:ext uri="{FF2B5EF4-FFF2-40B4-BE49-F238E27FC236}">
                    <a16:creationId xmlns:a16="http://schemas.microsoft.com/office/drawing/2014/main" id="{EF40F461-A074-402B-BFFD-45D833215C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7716" y="1090429"/>
                <a:ext cx="3000901" cy="1448345"/>
              </a:xfrm>
              <a:prstGeom prst="rect">
                <a:avLst/>
              </a:prstGeom>
              <a:blipFill>
                <a:blip r:embed="rId2"/>
                <a:stretch>
                  <a:fillRect b="-1266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Obrázok 6">
            <a:extLst>
              <a:ext uri="{FF2B5EF4-FFF2-40B4-BE49-F238E27FC236}">
                <a16:creationId xmlns="" xmlns:a16="http://schemas.microsoft.com/office/drawing/2014/main" id="{EEA578C0-C104-4BE1-8D60-2864E7DC6A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2890007"/>
            <a:ext cx="8991600" cy="37433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Obdĺžnik 2"/>
              <p:cNvSpPr/>
              <p:nvPr/>
            </p:nvSpPr>
            <p:spPr>
              <a:xfrm>
                <a:off x="259600" y="1548303"/>
                <a:ext cx="2762359" cy="151022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sk-SK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num>
                        <m:den>
                          <m:sSup>
                            <m:sSupPr>
                              <m:ctrlPr>
                                <a:rPr lang="sk-SK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k-SK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sk-SK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+2</m:t>
                          </m:r>
                          <m: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sSub>
                            <m:sSubPr>
                              <m:ctrlPr>
                                <a:rPr lang="sk-SK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sk-SK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sk-SK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sk-SK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sk-SK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sk-SK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sk-SK" dirty="0" smtClean="0"/>
              </a:p>
              <a:p>
                <a:endParaRPr lang="sk-SK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sk-SK" b="0" i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=0,5</m:t>
                      </m:r>
                    </m:oMath>
                  </m:oMathPara>
                </a14:m>
                <a:endParaRPr lang="sk-SK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sk-SK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3" name="Obdĺžnik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600" y="1548303"/>
                <a:ext cx="2762359" cy="151022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33047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="" xmlns:a16="http://schemas.microsoft.com/office/drawing/2014/main" id="{FF2E2EB6-C043-4655-9787-43976F5F4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128001" cy="885825"/>
          </a:xfrm>
        </p:spPr>
        <p:txBody>
          <a:bodyPr>
            <a:normAutofit fontScale="90000"/>
          </a:bodyPr>
          <a:lstStyle/>
          <a:p>
            <a:r>
              <a:rPr lang="sk-SK" dirty="0"/>
              <a:t>Vplyv pólov na </a:t>
            </a:r>
            <a:r>
              <a:rPr lang="sk-SK" dirty="0" smtClean="0"/>
              <a:t>dynamiku – rýdzo imaginárne póly</a:t>
            </a:r>
            <a:endParaRPr lang="sk-SK" dirty="0"/>
          </a:p>
        </p:txBody>
      </p:sp>
      <p:sp>
        <p:nvSpPr>
          <p:cNvPr id="5" name="BlokTextu 4">
            <a:extLst>
              <a:ext uri="{FF2B5EF4-FFF2-40B4-BE49-F238E27FC236}">
                <a16:creationId xmlns="" xmlns:a16="http://schemas.microsoft.com/office/drawing/2014/main" id="{9A4D8A21-EE73-4BB1-805B-4074F0B58D9E}"/>
              </a:ext>
            </a:extLst>
          </p:cNvPr>
          <p:cNvSpPr txBox="1"/>
          <p:nvPr/>
        </p:nvSpPr>
        <p:spPr>
          <a:xfrm>
            <a:off x="4022521" y="2890007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sk-S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Obdĺžnik 5">
                <a:extLst>
                  <a:ext uri="{FF2B5EF4-FFF2-40B4-BE49-F238E27FC236}">
                    <a16:creationId xmlns="" xmlns:a16="http://schemas.microsoft.com/office/drawing/2014/main" id="{EF40F461-A074-402B-BFFD-45D833215C95}"/>
                  </a:ext>
                </a:extLst>
              </p:cNvPr>
              <p:cNvSpPr/>
              <p:nvPr/>
            </p:nvSpPr>
            <p:spPr>
              <a:xfrm>
                <a:off x="3173575" y="1441662"/>
                <a:ext cx="3000901" cy="144834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sk-SK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sk-SK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k-SK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sk-SK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r>
                  <a:rPr lang="en-US" b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</a:p>
              <a:p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endParaRPr lang="sk-SK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Obdĺžnik 5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EF40F461-A074-402B-BFFD-45D833215C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3575" y="1441662"/>
                <a:ext cx="3000901" cy="144834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Obrázok 6">
            <a:extLst>
              <a:ext uri="{FF2B5EF4-FFF2-40B4-BE49-F238E27FC236}">
                <a16:creationId xmlns="" xmlns:a16="http://schemas.microsoft.com/office/drawing/2014/main" id="{AA7EF25C-B9BE-4BEA-AED6-1C729818CE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2890007"/>
            <a:ext cx="8991600" cy="374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052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="" xmlns:a16="http://schemas.microsoft.com/office/drawing/2014/main" id="{FF2E2EB6-C043-4655-9787-43976F5F4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128001" cy="885825"/>
          </a:xfrm>
        </p:spPr>
        <p:txBody>
          <a:bodyPr/>
          <a:lstStyle/>
          <a:p>
            <a:r>
              <a:rPr lang="sk-SK" dirty="0"/>
              <a:t>Vplyv pólov na dynamiku</a:t>
            </a:r>
          </a:p>
        </p:txBody>
      </p:sp>
      <p:sp>
        <p:nvSpPr>
          <p:cNvPr id="5" name="BlokTextu 4">
            <a:extLst>
              <a:ext uri="{FF2B5EF4-FFF2-40B4-BE49-F238E27FC236}">
                <a16:creationId xmlns="" xmlns:a16="http://schemas.microsoft.com/office/drawing/2014/main" id="{9A4D8A21-EE73-4BB1-805B-4074F0B58D9E}"/>
              </a:ext>
            </a:extLst>
          </p:cNvPr>
          <p:cNvSpPr txBox="1"/>
          <p:nvPr/>
        </p:nvSpPr>
        <p:spPr>
          <a:xfrm>
            <a:off x="4022521" y="2890007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sk-S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Obdĺžnik 5">
                <a:extLst>
                  <a:ext uri="{FF2B5EF4-FFF2-40B4-BE49-F238E27FC236}">
                    <a16:creationId xmlns="" xmlns:a16="http://schemas.microsoft.com/office/drawing/2014/main" id="{EF40F461-A074-402B-BFFD-45D833215C95}"/>
                  </a:ext>
                </a:extLst>
              </p:cNvPr>
              <p:cNvSpPr/>
              <p:nvPr/>
            </p:nvSpPr>
            <p:spPr>
              <a:xfrm>
                <a:off x="3247716" y="1090429"/>
                <a:ext cx="3000901" cy="144834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sk-SK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sk-SK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k-SK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sk-SK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+4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r>
                  <a:rPr lang="en-US" b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sk-SK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sk-SK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−2</m:t>
                    </m:r>
                  </m:oMath>
                </a14:m>
                <a:endParaRPr lang="en-US" b="0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sk-SK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</m:oMath>
                  </m:oMathPara>
                </a14:m>
                <a:endParaRPr lang="sk-SK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Obdĺžnik 5">
                <a:extLst>
                  <a:ext uri="{FF2B5EF4-FFF2-40B4-BE49-F238E27FC236}">
                    <a16:creationId xmlns:a16="http://schemas.microsoft.com/office/drawing/2014/main" id="{EF40F461-A074-402B-BFFD-45D833215C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7716" y="1090429"/>
                <a:ext cx="3000901" cy="1448345"/>
              </a:xfrm>
              <a:prstGeom prst="rect">
                <a:avLst/>
              </a:prstGeom>
              <a:blipFill>
                <a:blip r:embed="rId2"/>
                <a:stretch>
                  <a:fillRect b="-1266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Obrázok 6">
            <a:extLst>
              <a:ext uri="{FF2B5EF4-FFF2-40B4-BE49-F238E27FC236}">
                <a16:creationId xmlns="" xmlns:a16="http://schemas.microsoft.com/office/drawing/2014/main" id="{87700BE4-1DCD-44FE-979A-F9656D1BDF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2890007"/>
            <a:ext cx="8991600" cy="37433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Obdĺžnik 2"/>
              <p:cNvSpPr/>
              <p:nvPr/>
            </p:nvSpPr>
            <p:spPr>
              <a:xfrm>
                <a:off x="4826048" y="2083326"/>
                <a:ext cx="2845138" cy="6600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sk-SK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num>
                        <m:den>
                          <m: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sk-SK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sk-SK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+1)(</m:t>
                          </m:r>
                          <m:sSub>
                            <m:sSubPr>
                              <m:ctrlPr>
                                <a:rPr lang="sk-SK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sk-SK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+1)</m:t>
                          </m:r>
                        </m:den>
                      </m:f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3" name="Obdĺžnik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6048" y="2083326"/>
                <a:ext cx="2845138" cy="66005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78266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="" xmlns:a16="http://schemas.microsoft.com/office/drawing/2014/main" id="{FF2E2EB6-C043-4655-9787-43976F5F4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128001" cy="885825"/>
          </a:xfrm>
        </p:spPr>
        <p:txBody>
          <a:bodyPr/>
          <a:lstStyle/>
          <a:p>
            <a:r>
              <a:rPr lang="sk-SK" dirty="0" err="1"/>
              <a:t>Vpl</a:t>
            </a:r>
            <a:r>
              <a:rPr lang="en-US" dirty="0"/>
              <a:t>y</a:t>
            </a:r>
            <a:r>
              <a:rPr lang="sk-SK" dirty="0"/>
              <a:t>v pólov na dynamiku</a:t>
            </a:r>
          </a:p>
        </p:txBody>
      </p:sp>
      <p:sp>
        <p:nvSpPr>
          <p:cNvPr id="5" name="BlokTextu 4">
            <a:extLst>
              <a:ext uri="{FF2B5EF4-FFF2-40B4-BE49-F238E27FC236}">
                <a16:creationId xmlns="" xmlns:a16="http://schemas.microsoft.com/office/drawing/2014/main" id="{9A4D8A21-EE73-4BB1-805B-4074F0B58D9E}"/>
              </a:ext>
            </a:extLst>
          </p:cNvPr>
          <p:cNvSpPr txBox="1"/>
          <p:nvPr/>
        </p:nvSpPr>
        <p:spPr>
          <a:xfrm>
            <a:off x="4022521" y="2890007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sk-S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Obdĺžnik 5">
                <a:extLst>
                  <a:ext uri="{FF2B5EF4-FFF2-40B4-BE49-F238E27FC236}">
                    <a16:creationId xmlns="" xmlns:a16="http://schemas.microsoft.com/office/drawing/2014/main" id="{EF40F461-A074-402B-BFFD-45D833215C95}"/>
                  </a:ext>
                </a:extLst>
              </p:cNvPr>
              <p:cNvSpPr/>
              <p:nvPr/>
            </p:nvSpPr>
            <p:spPr>
              <a:xfrm>
                <a:off x="3247716" y="1090429"/>
                <a:ext cx="3000901" cy="14730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sk-SK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sk-SK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k-SK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sk-SK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+0.1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r>
                  <a:rPr lang="en-US" b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sk-SK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sk-SK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− </m:t>
                    </m:r>
                  </m:oMath>
                </a14:m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</a:rPr>
                  <a:t>0.8873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sk-SK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− 0.1127</m:t>
                      </m:r>
                    </m:oMath>
                  </m:oMathPara>
                </a14:m>
                <a:endParaRPr lang="sk-SK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Obdĺžnik 5">
                <a:extLst>
                  <a:ext uri="{FF2B5EF4-FFF2-40B4-BE49-F238E27FC236}">
                    <a16:creationId xmlns:a16="http://schemas.microsoft.com/office/drawing/2014/main" id="{EF40F461-A074-402B-BFFD-45D833215C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7716" y="1090429"/>
                <a:ext cx="3000901" cy="14730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Obrázok 3">
            <a:extLst>
              <a:ext uri="{FF2B5EF4-FFF2-40B4-BE49-F238E27FC236}">
                <a16:creationId xmlns="" xmlns:a16="http://schemas.microsoft.com/office/drawing/2014/main" id="{0B54F12F-4E0B-4E5B-911B-625FE7007B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2890007"/>
            <a:ext cx="8991600" cy="374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8788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Vplyv núl na dynamiku systému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Zástupný symbol obsahu 2">
                <a:extLst>
                  <a:ext uri="{FF2B5EF4-FFF2-40B4-BE49-F238E27FC236}">
                    <a16:creationId xmlns="" xmlns:a16="http://schemas.microsoft.com/office/drawing/2014/main" id="{E38B7C84-740B-4E2B-A899-A8CEF3D4F74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08356" y="1064830"/>
                <a:ext cx="8750300" cy="3933890"/>
              </a:xfrm>
            </p:spPr>
            <p:txBody>
              <a:bodyPr>
                <a:normAutofit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 </a:t>
                </a:r>
                <a:r>
                  <a:rPr lang="en-US" dirty="0" err="1"/>
                  <a:t>Korene</a:t>
                </a:r>
                <a:r>
                  <a:rPr lang="en-US" dirty="0"/>
                  <a:t> </a:t>
                </a:r>
                <a:r>
                  <a:rPr lang="sk-SK" dirty="0"/>
                  <a:t>čitateľa prenosovej funkcie</a:t>
                </a:r>
                <a:endParaRPr lang="en-US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 </a:t>
                </a:r>
                <a:r>
                  <a:rPr lang="sk-SK" dirty="0"/>
                  <a:t>P</a:t>
                </a:r>
                <a:r>
                  <a:rPr lang="en-US" dirty="0" err="1"/>
                  <a:t>odobne</a:t>
                </a:r>
                <a:r>
                  <a:rPr lang="en-US" dirty="0"/>
                  <a:t> </a:t>
                </a:r>
                <a:r>
                  <a:rPr lang="en-US" dirty="0" err="1"/>
                  <a:t>ako</a:t>
                </a:r>
                <a:r>
                  <a:rPr lang="en-US" dirty="0"/>
                  <a:t> </a:t>
                </a:r>
                <a:r>
                  <a:rPr lang="en-US" dirty="0" err="1"/>
                  <a:t>pri</a:t>
                </a:r>
                <a:r>
                  <a:rPr lang="en-US" dirty="0"/>
                  <a:t> p</a:t>
                </a:r>
                <a:r>
                  <a:rPr lang="sk-SK" dirty="0" err="1"/>
                  <a:t>óloch</a:t>
                </a:r>
                <a:r>
                  <a:rPr lang="sk-SK" dirty="0"/>
                  <a:t> je </a:t>
                </a:r>
                <a:r>
                  <a:rPr lang="sk-SK" dirty="0" smtClean="0"/>
                  <a:t>dôležité </a:t>
                </a:r>
                <a:r>
                  <a:rPr lang="sk-SK" dirty="0"/>
                  <a:t>si uvedomiť ich umiestnenie v komplexnej rovine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 </a:t>
                </a:r>
                <a:r>
                  <a:rPr lang="en-US" dirty="0" err="1"/>
                  <a:t>Pr</a:t>
                </a:r>
                <a:r>
                  <a:rPr lang="sk-SK" dirty="0" err="1"/>
                  <a:t>ítomnosť</a:t>
                </a:r>
                <a:r>
                  <a:rPr lang="sk-SK" dirty="0"/>
                  <a:t> núl dáva prenosovej funkcii </a:t>
                </a:r>
                <a:r>
                  <a:rPr lang="sk-SK" b="1" dirty="0"/>
                  <a:t>derivačný</a:t>
                </a:r>
                <a:r>
                  <a:rPr lang="sk-SK" dirty="0"/>
                  <a:t> charakter (uvedomme si, že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sk-SK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num>
                      <m:den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</m:oMath>
                </a14:m>
                <a:r>
                  <a:rPr lang="sk-SK" dirty="0"/>
                  <a:t> je derivácia). Sústava má rýchlejší nábeh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 Ak nuly ležia v zápornej </a:t>
                </a:r>
                <a:r>
                  <a:rPr lang="sk-SK" dirty="0" err="1"/>
                  <a:t>polrovine</a:t>
                </a:r>
                <a:r>
                  <a:rPr lang="sk-SK" dirty="0"/>
                  <a:t> – systém má </a:t>
                </a:r>
                <a:r>
                  <a:rPr lang="sk-SK" b="1" dirty="0"/>
                  <a:t>minimálnu fázu </a:t>
                </a:r>
                <a:endParaRPr lang="en-US" b="1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 </a:t>
                </a:r>
                <a:r>
                  <a:rPr lang="sk-SK" dirty="0"/>
                  <a:t>Ak nuly ležia v kladnej </a:t>
                </a:r>
                <a:r>
                  <a:rPr lang="sk-SK" dirty="0" err="1"/>
                  <a:t>polrovine</a:t>
                </a:r>
                <a:r>
                  <a:rPr lang="sk-SK" dirty="0"/>
                  <a:t> – systém má </a:t>
                </a:r>
                <a:r>
                  <a:rPr lang="sk-SK" b="1" dirty="0"/>
                  <a:t>neminimálnu fázu</a:t>
                </a:r>
                <a:endParaRPr lang="en-US" b="1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b="1" dirty="0"/>
                  <a:t> </a:t>
                </a:r>
                <a:r>
                  <a:rPr lang="en-US" dirty="0" err="1"/>
                  <a:t>Vz</a:t>
                </a:r>
                <a:r>
                  <a:rPr lang="sk-SK" dirty="0" err="1"/>
                  <a:t>ájomná</a:t>
                </a:r>
                <a:r>
                  <a:rPr lang="sk-SK" dirty="0"/>
                  <a:t> poloha pólov a núl určuje prechodovú charakteristiky (sklon, </a:t>
                </a:r>
                <a:r>
                  <a:rPr lang="sk-SK" dirty="0" err="1"/>
                  <a:t>prekmity</a:t>
                </a:r>
                <a:r>
                  <a:rPr lang="sk-SK" dirty="0"/>
                  <a:t>)</a:t>
                </a:r>
              </a:p>
            </p:txBody>
          </p:sp>
        </mc:Choice>
        <mc:Fallback xmlns="">
          <p:sp>
            <p:nvSpPr>
              <p:cNvPr id="9" name="Zástupný symbol obsahu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E38B7C84-740B-4E2B-A899-A8CEF3D4F74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8356" y="1064830"/>
                <a:ext cx="8750300" cy="3933890"/>
              </a:xfrm>
              <a:blipFill rotWithShape="0">
                <a:blip r:embed="rId2"/>
                <a:stretch>
                  <a:fillRect l="-1672" t="-1705" r="-209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77045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-1" y="0"/>
            <a:ext cx="8875777" cy="885825"/>
          </a:xfrm>
        </p:spPr>
        <p:txBody>
          <a:bodyPr>
            <a:normAutofit/>
          </a:bodyPr>
          <a:lstStyle/>
          <a:p>
            <a:r>
              <a:rPr lang="sk-SK" dirty="0"/>
              <a:t>Vplyv núl na dynamiku systému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Obdĺžnik 5">
                <a:extLst>
                  <a:ext uri="{FF2B5EF4-FFF2-40B4-BE49-F238E27FC236}">
                    <a16:creationId xmlns="" xmlns:a16="http://schemas.microsoft.com/office/drawing/2014/main" id="{8FDE2C6D-8C27-4B21-8D84-08BE05BFC938}"/>
                  </a:ext>
                </a:extLst>
              </p:cNvPr>
              <p:cNvSpPr/>
              <p:nvPr/>
            </p:nvSpPr>
            <p:spPr>
              <a:xfrm>
                <a:off x="3071547" y="1022418"/>
                <a:ext cx="3000901" cy="91121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sk-SK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sk-SK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sk-SK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+2</m:t>
                          </m:r>
                          <m: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algn="ctr"/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Obdĺžnik 5">
                <a:extLst>
                  <a:ext uri="{FF2B5EF4-FFF2-40B4-BE49-F238E27FC236}">
                    <a16:creationId xmlns:a16="http://schemas.microsoft.com/office/drawing/2014/main" id="{8FDE2C6D-8C27-4B21-8D84-08BE05BFC9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1547" y="1022418"/>
                <a:ext cx="3000901" cy="91121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Zástupný symbol obsahu 2">
            <a:extLst>
              <a:ext uri="{FF2B5EF4-FFF2-40B4-BE49-F238E27FC236}">
                <a16:creationId xmlns="" xmlns:a16="http://schemas.microsoft.com/office/drawing/2014/main" id="{E38B7C84-740B-4E2B-A899-A8CEF3D4F7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3971" y="1918270"/>
            <a:ext cx="8356599" cy="151073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Nem</a:t>
            </a:r>
            <a:r>
              <a:rPr lang="sk-SK" dirty="0"/>
              <a:t>á nuly</a:t>
            </a:r>
          </a:p>
        </p:txBody>
      </p:sp>
      <p:pic>
        <p:nvPicPr>
          <p:cNvPr id="4" name="Obrázok 3">
            <a:extLst>
              <a:ext uri="{FF2B5EF4-FFF2-40B4-BE49-F238E27FC236}">
                <a16:creationId xmlns="" xmlns:a16="http://schemas.microsoft.com/office/drawing/2014/main" id="{CC9ABD70-742C-4B08-A95D-22072EBBFB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98" y="2449852"/>
            <a:ext cx="8991600" cy="374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7210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-1" y="0"/>
            <a:ext cx="8875777" cy="885825"/>
          </a:xfrm>
        </p:spPr>
        <p:txBody>
          <a:bodyPr>
            <a:normAutofit/>
          </a:bodyPr>
          <a:lstStyle/>
          <a:p>
            <a:r>
              <a:rPr lang="sk-SK" dirty="0"/>
              <a:t>Vplyv núl na dynamiku systému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Obdĺžnik 5">
                <a:extLst>
                  <a:ext uri="{FF2B5EF4-FFF2-40B4-BE49-F238E27FC236}">
                    <a16:creationId xmlns="" xmlns:a16="http://schemas.microsoft.com/office/drawing/2014/main" id="{8FDE2C6D-8C27-4B21-8D84-08BE05BFC938}"/>
                  </a:ext>
                </a:extLst>
              </p:cNvPr>
              <p:cNvSpPr/>
              <p:nvPr/>
            </p:nvSpPr>
            <p:spPr>
              <a:xfrm>
                <a:off x="3071547" y="1022418"/>
                <a:ext cx="3000901" cy="91121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sk-SK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sk-SK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sk-SK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sk-SK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num>
                        <m:den>
                          <m:sSup>
                            <m:sSupPr>
                              <m:ctrlPr>
                                <a:rPr lang="sk-SK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+2</m:t>
                          </m:r>
                          <m: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algn="ctr"/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Obdĺžnik 5">
                <a:extLst>
                  <a:ext uri="{FF2B5EF4-FFF2-40B4-BE49-F238E27FC236}">
                    <a16:creationId xmlns:a16="http://schemas.microsoft.com/office/drawing/2014/main" id="{8FDE2C6D-8C27-4B21-8D84-08BE05BFC9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1547" y="1022418"/>
                <a:ext cx="3000901" cy="91121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Zástupný symbol obsahu 2">
            <a:extLst>
              <a:ext uri="{FF2B5EF4-FFF2-40B4-BE49-F238E27FC236}">
                <a16:creationId xmlns="" xmlns:a16="http://schemas.microsoft.com/office/drawing/2014/main" id="{E38B7C84-740B-4E2B-A899-A8CEF3D4F7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149" y="1918270"/>
            <a:ext cx="8991599" cy="151073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Nula je </a:t>
            </a:r>
            <a:r>
              <a:rPr lang="en-US" dirty="0" err="1"/>
              <a:t>bli</a:t>
            </a:r>
            <a:r>
              <a:rPr lang="sk-SK" dirty="0" err="1"/>
              <a:t>žšie</a:t>
            </a:r>
            <a:r>
              <a:rPr lang="sk-SK" dirty="0"/>
              <a:t> k imaginárnej osi ako pól – to robí nulu </a:t>
            </a:r>
            <a:r>
              <a:rPr lang="sk-SK" dirty="0" err="1"/>
              <a:t>dominatnejšou</a:t>
            </a:r>
            <a:r>
              <a:rPr lang="sk-SK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 Systém má väčšiu tendenciu </a:t>
            </a:r>
            <a:r>
              <a:rPr lang="sk-SK" u="sng" dirty="0"/>
              <a:t>derivovať</a:t>
            </a:r>
            <a:r>
              <a:rPr lang="en-US" dirty="0"/>
              <a:t> </a:t>
            </a:r>
            <a:r>
              <a:rPr lang="en-US" dirty="0" err="1"/>
              <a:t>vstupn</a:t>
            </a:r>
            <a:r>
              <a:rPr lang="sk-SK" dirty="0"/>
              <a:t>ý </a:t>
            </a:r>
            <a:r>
              <a:rPr lang="sk-SK" dirty="0" smtClean="0"/>
              <a:t>signál</a:t>
            </a:r>
            <a:endParaRPr lang="sk-SK" dirty="0"/>
          </a:p>
        </p:txBody>
      </p:sp>
      <p:pic>
        <p:nvPicPr>
          <p:cNvPr id="4" name="Obrázok 3">
            <a:extLst>
              <a:ext uri="{FF2B5EF4-FFF2-40B4-BE49-F238E27FC236}">
                <a16:creationId xmlns="" xmlns:a16="http://schemas.microsoft.com/office/drawing/2014/main" id="{EBEC51D8-FDC7-4055-9DC2-AA23AA8F3F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97" y="2966074"/>
            <a:ext cx="8991600" cy="374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581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sz="4000" dirty="0"/>
              <a:t>Charakteristiky systémov </a:t>
            </a:r>
            <a:r>
              <a:rPr lang="en-US" dirty="0"/>
              <a:t/>
            </a:r>
            <a:br>
              <a:rPr lang="en-US" dirty="0"/>
            </a:br>
            <a:r>
              <a:rPr lang="sk-SK" sz="2700" dirty="0"/>
              <a:t>Impulzná charakteristika</a:t>
            </a:r>
            <a:endParaRPr lang="sk-SK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Reakcia dynamického systému na </a:t>
                </a:r>
                <a:r>
                  <a:rPr lang="sk-SK" dirty="0" err="1"/>
                  <a:t>Dirackov</a:t>
                </a:r>
                <a:r>
                  <a:rPr lang="sk-SK" dirty="0"/>
                  <a:t> impulz (impulz nekonečnej výšky a nulovej šírky)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V praxi jej meranie nie je realizovateľné (nekonečne veľký signál nevieme zabezpečiť) !!!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Vhodná abstrakcia na popis dynamiky systémov – obsahuje úplnú informáciu o dynamike systému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err="1"/>
                  <a:t>Dirackov</a:t>
                </a:r>
                <a:r>
                  <a:rPr lang="sk-SK" dirty="0"/>
                  <a:t> impulz je dostatočne vybudzujúcim signálom – obsahuje celé frekvenčné spektrum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Za vstup do systému teda považujeme obraz </a:t>
                </a:r>
                <a:r>
                  <a:rPr lang="sk-SK" dirty="0" err="1"/>
                  <a:t>Dirackovho</a:t>
                </a:r>
                <a:r>
                  <a:rPr lang="sk-SK" dirty="0"/>
                  <a:t> impulzu </a:t>
                </a:r>
                <a14:m>
                  <m:oMath xmlns:m="http://schemas.openxmlformats.org/officeDocument/2006/math">
                    <m:r>
                      <a:rPr lang="sk-SK" b="0" i="1" smtClean="0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sk-SK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sk-SK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sk-SK" b="0" i="1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Obraz impulznej charakteristiky systému je potom </a:t>
                </a:r>
                <a:r>
                  <a:rPr lang="sk-SK" u="sng" dirty="0"/>
                  <a:t>jednoducho </a:t>
                </a:r>
                <a:r>
                  <a:rPr lang="sk-SK" u="sng" dirty="0" err="1"/>
                  <a:t>Laplaceovým</a:t>
                </a:r>
                <a:r>
                  <a:rPr lang="sk-SK" u="sng" dirty="0"/>
                  <a:t> obrazom samotnej prenosovej funkcie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Z impulznej charakteristiky vieme vypočítať odozvu na ľubovoľný signál – pomocou operácie nazývanej </a:t>
                </a:r>
                <a:r>
                  <a:rPr lang="sk-SK" u="sng" dirty="0" err="1"/>
                  <a:t>konvolúcia</a:t>
                </a:r>
                <a:r>
                  <a:rPr lang="sk-SK" u="sng" dirty="0"/>
                  <a:t>.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err="1"/>
                  <a:t>Konvolúciu</a:t>
                </a:r>
                <a:r>
                  <a:rPr lang="sk-SK" dirty="0"/>
                  <a:t> vlastne realizujeme ak násobíme prenosovú funkciu vstupným signálom – nakoľko je prenosová funkcia obrazom impulznej charakteristiky a operácia </a:t>
                </a:r>
                <a:r>
                  <a:rPr lang="sk-SK" dirty="0" err="1"/>
                  <a:t>konvolúcie</a:t>
                </a:r>
                <a:r>
                  <a:rPr lang="sk-SK" dirty="0"/>
                  <a:t> má obraz </a:t>
                </a:r>
                <a14:m>
                  <m:oMath xmlns:m="http://schemas.openxmlformats.org/officeDocument/2006/math">
                    <m:r>
                      <a:rPr lang="sk-SK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sk-SK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sk-SK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sk-SK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r>
                      <a:rPr lang="sk-SK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sk-SK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sk-SK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sk-SK" dirty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dirty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dirty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dirty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dirty="0"/>
              </a:p>
            </p:txBody>
          </p:sp>
        </mc:Choice>
        <mc:Fallback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679" t="-1526" r="-730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50366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-1" y="0"/>
            <a:ext cx="8875777" cy="885825"/>
          </a:xfrm>
        </p:spPr>
        <p:txBody>
          <a:bodyPr>
            <a:normAutofit/>
          </a:bodyPr>
          <a:lstStyle/>
          <a:p>
            <a:r>
              <a:rPr lang="sk-SK" dirty="0"/>
              <a:t>Vplyv núl na dynamiku systému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Obdĺžnik 5">
                <a:extLst>
                  <a:ext uri="{FF2B5EF4-FFF2-40B4-BE49-F238E27FC236}">
                    <a16:creationId xmlns="" xmlns:a16="http://schemas.microsoft.com/office/drawing/2014/main" id="{8FDE2C6D-8C27-4B21-8D84-08BE05BFC938}"/>
                  </a:ext>
                </a:extLst>
              </p:cNvPr>
              <p:cNvSpPr/>
              <p:nvPr/>
            </p:nvSpPr>
            <p:spPr>
              <a:xfrm>
                <a:off x="2102698" y="1023923"/>
                <a:ext cx="4938597" cy="96314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sk-SK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sk-SK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0.</m:t>
                          </m:r>
                          <m: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  <m:r>
                            <a:rPr lang="sk-SK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sk-SK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num>
                        <m:den>
                          <m:sSup>
                            <m:sSupPr>
                              <m:ctrlPr>
                                <a:rPr lang="sk-SK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+2</m:t>
                          </m:r>
                          <m: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sk-SK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0.</m:t>
                          </m:r>
                          <m:r>
                            <a:rPr lang="en-US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  <m: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num>
                        <m:den>
                          <m:sSup>
                            <m:sSupPr>
                              <m:ctrlPr>
                                <a:rPr lang="sk-SK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sk-SK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sk-SK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sk-SK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e>
                            <m:sup>
                              <m:r>
                                <a:rPr lang="sk-SK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algn="ctr"/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Obdĺžnik 5">
                <a:extLst>
                  <a:ext uri="{FF2B5EF4-FFF2-40B4-BE49-F238E27FC236}">
                    <a16:creationId xmlns:a16="http://schemas.microsoft.com/office/drawing/2014/main" id="{8FDE2C6D-8C27-4B21-8D84-08BE05BFC9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2698" y="1023923"/>
                <a:ext cx="4938597" cy="96314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Zástupný symbol obsahu 2">
            <a:extLst>
              <a:ext uri="{FF2B5EF4-FFF2-40B4-BE49-F238E27FC236}">
                <a16:creationId xmlns="" xmlns:a16="http://schemas.microsoft.com/office/drawing/2014/main" id="{E38B7C84-740B-4E2B-A899-A8CEF3D4F7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696" y="1645920"/>
            <a:ext cx="8371363" cy="2044631"/>
          </a:xfrm>
        </p:spPr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Hoci </a:t>
            </a:r>
            <a:r>
              <a:rPr lang="sk-SK" dirty="0"/>
              <a:t>je systém 2. rádu, priebeh je takmer identický so systémom 1. rádu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Póly </a:t>
            </a:r>
            <a:r>
              <a:rPr lang="sk-SK" dirty="0"/>
              <a:t>a nula sú tak blízko seba, že sa navzájom vykompenzujú (vykrátia), preto sa výsledný priebeh podobá skôr na 1. rád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Číslo </a:t>
            </a:r>
            <a:r>
              <a:rPr lang="sk-SK" dirty="0"/>
              <a:t>0,8 v čitateli je veľmi blízke číslu 1. Ak by sme 0,8 zamenili za 1, mohli by sme čitateľ s menovateľom vykrátiť a vznikol by tak systém prvého rádu</a:t>
            </a:r>
            <a:r>
              <a:rPr lang="sk-SK" dirty="0" smtClean="0"/>
              <a:t>.</a:t>
            </a:r>
            <a:endParaRPr lang="sk-SK" dirty="0"/>
          </a:p>
          <a:p>
            <a:pPr>
              <a:buFont typeface="Arial" panose="020B0604020202020204" pitchFamily="34" charset="0"/>
              <a:buChar char="•"/>
            </a:pPr>
            <a:r>
              <a:rPr lang="sk-SK" u="sng" dirty="0" smtClean="0"/>
              <a:t>Krátenie nestabilných pólov a núl nie je pri prenosových funkciách povolené !!!</a:t>
            </a:r>
          </a:p>
        </p:txBody>
      </p:sp>
      <p:pic>
        <p:nvPicPr>
          <p:cNvPr id="8" name="Obrázok 7">
            <a:extLst>
              <a:ext uri="{FF2B5EF4-FFF2-40B4-BE49-F238E27FC236}">
                <a16:creationId xmlns="" xmlns:a16="http://schemas.microsoft.com/office/drawing/2014/main" id="{709C6CA1-70B0-4549-9881-3EEA0AAEF2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24" y="3759630"/>
            <a:ext cx="8991600" cy="374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8670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-1" y="0"/>
            <a:ext cx="8875777" cy="885825"/>
          </a:xfrm>
        </p:spPr>
        <p:txBody>
          <a:bodyPr>
            <a:normAutofit/>
          </a:bodyPr>
          <a:lstStyle/>
          <a:p>
            <a:r>
              <a:rPr lang="sk-SK" dirty="0"/>
              <a:t>Vplyv núl na dynamiku systému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Obdĺžnik 5">
                <a:extLst>
                  <a:ext uri="{FF2B5EF4-FFF2-40B4-BE49-F238E27FC236}">
                    <a16:creationId xmlns="" xmlns:a16="http://schemas.microsoft.com/office/drawing/2014/main" id="{8FDE2C6D-8C27-4B21-8D84-08BE05BFC938}"/>
                  </a:ext>
                </a:extLst>
              </p:cNvPr>
              <p:cNvSpPr/>
              <p:nvPr/>
            </p:nvSpPr>
            <p:spPr>
              <a:xfrm>
                <a:off x="3071547" y="1022418"/>
                <a:ext cx="3000901" cy="91121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sk-SK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sk-SK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sk-SK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sk-SK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num>
                        <m:den>
                          <m:sSup>
                            <m:sSupPr>
                              <m:ctrlPr>
                                <a:rPr lang="sk-SK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+2</m:t>
                          </m:r>
                          <m: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algn="ctr"/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Obdĺžnik 5">
                <a:extLst>
                  <a:ext uri="{FF2B5EF4-FFF2-40B4-BE49-F238E27FC236}">
                    <a16:creationId xmlns:a16="http://schemas.microsoft.com/office/drawing/2014/main" id="{8FDE2C6D-8C27-4B21-8D84-08BE05BFC9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1547" y="1022418"/>
                <a:ext cx="3000901" cy="91121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Zástupný symbol obsahu 2">
            <a:extLst>
              <a:ext uri="{FF2B5EF4-FFF2-40B4-BE49-F238E27FC236}">
                <a16:creationId xmlns="" xmlns:a16="http://schemas.microsoft.com/office/drawing/2014/main" id="{E38B7C84-740B-4E2B-A899-A8CEF3D4F7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149" y="1918270"/>
            <a:ext cx="8991599" cy="151073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(</a:t>
            </a:r>
            <a:r>
              <a:rPr lang="en-US" dirty="0" err="1"/>
              <a:t>Nestabiln</a:t>
            </a:r>
            <a:r>
              <a:rPr lang="sk-SK" dirty="0"/>
              <a:t>á) nula v kladnej </a:t>
            </a:r>
            <a:r>
              <a:rPr lang="sk-SK" dirty="0" err="1"/>
              <a:t>polrovine</a:t>
            </a:r>
            <a:r>
              <a:rPr lang="sk-SK" dirty="0"/>
              <a:t> </a:t>
            </a:r>
            <a:r>
              <a:rPr lang="sk-SK" dirty="0" smtClean="0"/>
              <a:t>spôsobuje</a:t>
            </a:r>
            <a:r>
              <a:rPr lang="sk-SK" dirty="0"/>
              <a:t>, že systém má </a:t>
            </a:r>
            <a:r>
              <a:rPr lang="sk-SK" u="sng" dirty="0"/>
              <a:t>neminimálnu fázu </a:t>
            </a:r>
            <a:r>
              <a:rPr lang="sk-SK" dirty="0"/>
              <a:t>vďaka čomu je viditeľný záporný </a:t>
            </a:r>
            <a:r>
              <a:rPr lang="sk-SK" dirty="0" err="1"/>
              <a:t>prekmit</a:t>
            </a:r>
            <a:endParaRPr lang="sk-SK" dirty="0"/>
          </a:p>
        </p:txBody>
      </p:sp>
      <p:pic>
        <p:nvPicPr>
          <p:cNvPr id="5" name="Obrázok 4">
            <a:extLst>
              <a:ext uri="{FF2B5EF4-FFF2-40B4-BE49-F238E27FC236}">
                <a16:creationId xmlns="" xmlns:a16="http://schemas.microsoft.com/office/drawing/2014/main" id="{EC33EAD3-451C-47DA-9174-1BCCB911F9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97" y="2829481"/>
            <a:ext cx="8991600" cy="374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739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sz="4000" dirty="0"/>
              <a:t>Charakteristiky systémov </a:t>
            </a:r>
            <a:r>
              <a:rPr lang="en-US" dirty="0"/>
              <a:t/>
            </a:r>
            <a:br>
              <a:rPr lang="en-US" dirty="0"/>
            </a:br>
            <a:r>
              <a:rPr lang="sk-SK" sz="2700" dirty="0"/>
              <a:t>Impulzná charakteristika - príklad</a:t>
            </a:r>
            <a:endParaRPr lang="sk-S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Impulzná charakteristika systému s prenosovou funkciou: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sk-SK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k-SK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</m:oMath>
                  </m:oMathPara>
                </a14:m>
                <a:endParaRPr lang="sk-SK" dirty="0"/>
              </a:p>
              <a:p>
                <a:pPr lvl="1"/>
                <a:endParaRPr lang="sk-SK" dirty="0"/>
              </a:p>
              <a:p>
                <a:pPr lvl="1"/>
                <a:endParaRPr lang="sk-SK" dirty="0"/>
              </a:p>
            </p:txBody>
          </p:sp>
        </mc:Choice>
        <mc:Fallback xmlns=""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52" t="-1291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Obrázo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1525" y="2529080"/>
            <a:ext cx="6980945" cy="4237480"/>
          </a:xfrm>
          <a:prstGeom prst="rect">
            <a:avLst/>
          </a:prstGeom>
        </p:spPr>
      </p:pic>
      <p:sp>
        <p:nvSpPr>
          <p:cNvPr id="6" name="BlokTextu 5"/>
          <p:cNvSpPr txBox="1"/>
          <p:nvPr/>
        </p:nvSpPr>
        <p:spPr>
          <a:xfrm>
            <a:off x="408468" y="1729741"/>
            <a:ext cx="17678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err="1">
                <a:solidFill>
                  <a:schemeClr val="accent1">
                    <a:lumMod val="75000"/>
                  </a:schemeClr>
                </a:solidFill>
              </a:rPr>
              <a:t>Matlab</a:t>
            </a:r>
            <a:r>
              <a:rPr lang="sk-SK" dirty="0">
                <a:solidFill>
                  <a:schemeClr val="accent1">
                    <a:lumMod val="75000"/>
                  </a:schemeClr>
                </a:solidFill>
              </a:rPr>
              <a:t>: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sk-SK" dirty="0">
                <a:solidFill>
                  <a:schemeClr val="accent1">
                    <a:lumMod val="75000"/>
                  </a:schemeClr>
                </a:solidFill>
              </a:rPr>
              <a:t>F=</a:t>
            </a:r>
            <a:r>
              <a:rPr lang="sk-SK" dirty="0" err="1">
                <a:solidFill>
                  <a:schemeClr val="accent1">
                    <a:lumMod val="75000"/>
                  </a:schemeClr>
                </a:solidFill>
              </a:rPr>
              <a:t>tf</a:t>
            </a:r>
            <a:r>
              <a:rPr lang="sk-SK" dirty="0">
                <a:solidFill>
                  <a:schemeClr val="accent1">
                    <a:lumMod val="75000"/>
                  </a:schemeClr>
                </a:solidFill>
              </a:rPr>
              <a:t>([1],[2,2,1]);</a:t>
            </a:r>
          </a:p>
          <a:p>
            <a:r>
              <a:rPr lang="sk-SK" dirty="0" err="1">
                <a:solidFill>
                  <a:schemeClr val="accent1">
                    <a:lumMod val="75000"/>
                  </a:schemeClr>
                </a:solidFill>
              </a:rPr>
              <a:t>impulse</a:t>
            </a:r>
            <a:r>
              <a:rPr lang="sk-SK" dirty="0">
                <a:solidFill>
                  <a:schemeClr val="accent1">
                    <a:lumMod val="75000"/>
                  </a:schemeClr>
                </a:solidFill>
              </a:rPr>
              <a:t>(F);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689770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sz="4000" dirty="0"/>
              <a:t>Charakteristiky systémov </a:t>
            </a:r>
            <a:r>
              <a:rPr lang="en-US" dirty="0"/>
              <a:t/>
            </a:r>
            <a:br>
              <a:rPr lang="en-US" dirty="0"/>
            </a:br>
            <a:r>
              <a:rPr lang="sk-SK" sz="2700" dirty="0"/>
              <a:t>Prechodová charakteristika</a:t>
            </a:r>
            <a:endParaRPr lang="sk-S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>
              <a:xfrm>
                <a:off x="393699" y="1040446"/>
                <a:ext cx="8415021" cy="5291774"/>
              </a:xfrm>
            </p:spPr>
            <p:txBody>
              <a:bodyPr>
                <a:normAutofit fontScale="92500" lnSpcReduction="20000"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Reakcia dynamického systému na jednotkový skok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V praxi ťažko realizovateľné (nekonečne rýchla zmena signálu – nevieme zabezpečiť) !!!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Vhodná abstrakcia na popis dynamiky systémov – obsahuje úplnú informáciu o dynamike systému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Jednotkový skok je dostatočne vybudzujúcim signálom – obsahuje celé frekvenčné spektrum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Za vstup do systému </a:t>
                </a:r>
                <a14:m>
                  <m:oMath xmlns:m="http://schemas.openxmlformats.org/officeDocument/2006/math">
                    <m:r>
                      <a:rPr lang="sk-SK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sk-SK" dirty="0"/>
                  <a:t> teda považujeme obraz jednotkového skoku </a:t>
                </a:r>
                <a14:m>
                  <m:oMath xmlns:m="http://schemas.openxmlformats.org/officeDocument/2006/math">
                    <m:r>
                      <a:rPr lang="sk-SK" i="1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sk-SK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sk-SK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endParaRPr lang="sk-SK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Obraz prechodovej charakteristiky systému je potom 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sk-SK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k-SK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sk-SK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sk-SK" b="0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Vzťah medzi prechodovou a impulznou charakteristikou: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u="sng" dirty="0"/>
                  <a:t>Prechodová charakteristika je integrálom impulznej charakteristiky </a:t>
                </a:r>
              </a:p>
              <a:p>
                <a:pPr lvl="1">
                  <a:lnSpc>
                    <a:spcPct val="170000"/>
                  </a:lnSpc>
                </a:pPr>
                <a:r>
                  <a:rPr lang="sk-SK" dirty="0"/>
                  <a:t>Čo dáva zmysel pretože obraz integrálu je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sk-SK" i="1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r>
                  <a:rPr lang="sk-SK" dirty="0"/>
                  <a:t> a impulzná charakteristika má obraz </a:t>
                </a:r>
                <a14:m>
                  <m:oMath xmlns:m="http://schemas.openxmlformats.org/officeDocument/2006/math">
                    <m:r>
                      <a:rPr lang="sk-SK" b="0" i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endParaRPr lang="sk-SK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u="sng" dirty="0"/>
                  <a:t>Impulzná charakteristika je deriváciou prechodovej charakteristiky</a:t>
                </a:r>
                <a:endParaRPr lang="sk-SK" dirty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dirty="0"/>
              </a:p>
            </p:txBody>
          </p:sp>
        </mc:Choice>
        <mc:Fallback xmlns=""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3699" y="1040446"/>
                <a:ext cx="8415021" cy="5291774"/>
              </a:xfrm>
              <a:blipFill rotWithShape="0">
                <a:blip r:embed="rId2"/>
                <a:stretch>
                  <a:fillRect l="-1667" t="-1959" r="-1014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3495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sz="4000" dirty="0"/>
              <a:t>Charakteristiky systémov </a:t>
            </a:r>
            <a:r>
              <a:rPr lang="en-US" dirty="0"/>
              <a:t/>
            </a:r>
            <a:br>
              <a:rPr lang="en-US" dirty="0"/>
            </a:br>
            <a:r>
              <a:rPr lang="sk-SK" sz="2700" dirty="0"/>
              <a:t>Prechodová charakteristika - príklad</a:t>
            </a:r>
            <a:endParaRPr lang="sk-S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Prechodová charakteristika systému s prenosovou funkciou:</a:t>
                </a:r>
              </a:p>
              <a:p>
                <a:pPr marL="0" indent="0">
                  <a:buNone/>
                </a:pPr>
                <a:endParaRPr lang="sk-SK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i="1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sk-SK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+2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</m:oMath>
                  </m:oMathPara>
                </a14:m>
                <a:endParaRPr lang="sk-SK" dirty="0"/>
              </a:p>
              <a:p>
                <a:pPr marL="0" indent="0">
                  <a:buNone/>
                </a:pPr>
                <a:endParaRPr lang="sk-SK" dirty="0"/>
              </a:p>
              <a:p>
                <a:endParaRPr lang="sk-SK" dirty="0"/>
              </a:p>
            </p:txBody>
          </p:sp>
        </mc:Choice>
        <mc:Fallback xmlns=""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52" t="-1291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BlokTextu 3"/>
          <p:cNvSpPr txBox="1"/>
          <p:nvPr/>
        </p:nvSpPr>
        <p:spPr>
          <a:xfrm>
            <a:off x="408468" y="1729741"/>
            <a:ext cx="17678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err="1">
                <a:solidFill>
                  <a:schemeClr val="accent1">
                    <a:lumMod val="75000"/>
                  </a:schemeClr>
                </a:solidFill>
              </a:rPr>
              <a:t>Matlab</a:t>
            </a:r>
            <a:r>
              <a:rPr lang="sk-SK" dirty="0">
                <a:solidFill>
                  <a:schemeClr val="accent1">
                    <a:lumMod val="75000"/>
                  </a:schemeClr>
                </a:solidFill>
              </a:rPr>
              <a:t>: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sk-SK" dirty="0">
                <a:solidFill>
                  <a:schemeClr val="accent1">
                    <a:lumMod val="75000"/>
                  </a:schemeClr>
                </a:solidFill>
              </a:rPr>
              <a:t>F=</a:t>
            </a:r>
            <a:r>
              <a:rPr lang="sk-SK" dirty="0" err="1">
                <a:solidFill>
                  <a:schemeClr val="accent1">
                    <a:lumMod val="75000"/>
                  </a:schemeClr>
                </a:solidFill>
              </a:rPr>
              <a:t>tf</a:t>
            </a:r>
            <a:r>
              <a:rPr lang="sk-SK" dirty="0">
                <a:solidFill>
                  <a:schemeClr val="accent1">
                    <a:lumMod val="75000"/>
                  </a:schemeClr>
                </a:solidFill>
              </a:rPr>
              <a:t>([1],[2,2,1]);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step</a:t>
            </a:r>
            <a:r>
              <a:rPr lang="sk-SK" dirty="0">
                <a:solidFill>
                  <a:schemeClr val="accent1">
                    <a:lumMod val="75000"/>
                  </a:schemeClr>
                </a:solidFill>
              </a:rPr>
              <a:t>(F);</a:t>
            </a:r>
          </a:p>
          <a:p>
            <a:endParaRPr lang="sk-SK" dirty="0"/>
          </a:p>
        </p:txBody>
      </p:sp>
      <p:pic>
        <p:nvPicPr>
          <p:cNvPr id="5" name="Obrázo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6700" y="2423356"/>
            <a:ext cx="6933430" cy="4265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5199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sz="4000" dirty="0"/>
              <a:t>Charakteristiky systémov</a:t>
            </a:r>
            <a:r>
              <a:rPr lang="en-US" dirty="0"/>
              <a:t/>
            </a:r>
            <a:br>
              <a:rPr lang="en-US" dirty="0"/>
            </a:br>
            <a:r>
              <a:rPr lang="sk-SK" sz="2700" dirty="0"/>
              <a:t>Prevodová charakteristika</a:t>
            </a:r>
            <a:endParaRPr lang="sk-SK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Závislosť výstupu systému na jeho vstupe v ustálenom stave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Pri lineárnych systémoch je prevodová charakteristika priamka – súvisí so statickým zosilnením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Vieme </a:t>
                </a:r>
                <a:r>
                  <a:rPr lang="sk-SK" dirty="0" smtClean="0"/>
                  <a:t>zistiť </a:t>
                </a:r>
                <a:r>
                  <a:rPr lang="sk-SK" dirty="0"/>
                  <a:t>z diferenciálnej rovnice, z prenosovej funkcie alebo experimentom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Ustálený stav - derivácie v diferenciálnej rovnici nulové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Vyjadríme premennú výstupu ako funkciu vstupu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Príklad – kyvadlo so vstupom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f>
                        <m:f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sk-SK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sk-SK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sk-SK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sk-SK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sk-SK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f>
                        <m:f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sk-SK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sk-SK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sk-SK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sk-SK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sk-SK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func>
                        <m:func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sk-SK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  <m:d>
                                <m:dPr>
                                  <m:ctrlPr>
                                    <a:rPr lang="sk-SK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sk-SK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sk-SK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sk-SK" dirty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dirty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dirty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dirty="0"/>
              </a:p>
            </p:txBody>
          </p:sp>
        </mc:Choice>
        <mc:Fallback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52" t="-1291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32844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Prevodová </a:t>
            </a:r>
            <a:r>
              <a:rPr lang="sk-SK" dirty="0" smtClean="0"/>
              <a:t>charakteristika – príklad kyvadlo</a:t>
            </a:r>
            <a:endParaRPr lang="sk-S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Ustálené stavy - derivácie premenných sú nulové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func>
                        <m:func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sk-SK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  <m:d>
                                <m:dPr>
                                  <m:ctrlPr>
                                    <a:rPr lang="sk-SK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sk-SK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sk-SK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k-SK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sk-SK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sk-SK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sk-SK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sk-SK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Potrebujeme vyjadriť výstupnú premennú </a:t>
                </a:r>
                <a14:m>
                  <m:oMath xmlns:m="http://schemas.openxmlformats.org/officeDocument/2006/math">
                    <m:r>
                      <a:rPr lang="sk-SK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d>
                      <m:dPr>
                        <m:ctrlPr>
                          <a:rPr lang="sk-SK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sk-SK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d>
                        <m:dPr>
                          <m:ctrlPr>
                            <a:rPr lang="sk-SK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sk-SK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sk-SK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𝑎𝑟𝑐𝑠𝑖𝑛</m:t>
                      </m:r>
                      <m:d>
                        <m:dPr>
                          <m:ctrlPr>
                            <a:rPr lang="sk-SK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sk-SK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m:rPr>
                                  <m:nor/>
                                </m:rPr>
                                <a:rPr lang="sk-SK" dirty="0"/>
                                <m:t> 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sk-SK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k-SK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sk-SK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sk-SK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Prevodová charakteristika pre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sk-SK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sk-SK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sk-SK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dirty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dirty="0"/>
              </a:p>
              <a:p>
                <a:endParaRPr lang="sk-SK" dirty="0"/>
              </a:p>
            </p:txBody>
          </p:sp>
        </mc:Choice>
        <mc:Fallback xmlns=""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52" t="-1291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Obrázo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3487" y="3192827"/>
            <a:ext cx="5354578" cy="3560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506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sz="4000" dirty="0"/>
              <a:t>Charakteristiky systémov</a:t>
            </a:r>
            <a:r>
              <a:rPr lang="en-US" dirty="0"/>
              <a:t/>
            </a:r>
            <a:br>
              <a:rPr lang="en-US" dirty="0"/>
            </a:br>
            <a:r>
              <a:rPr lang="sk-SK" sz="2700" dirty="0"/>
              <a:t>Prevodová </a:t>
            </a:r>
            <a:r>
              <a:rPr lang="sk-SK" sz="2700" dirty="0" err="1"/>
              <a:t>charakteristik</a:t>
            </a:r>
            <a:r>
              <a:rPr lang="en-US" sz="2700" dirty="0" smtClean="0"/>
              <a:t>a</a:t>
            </a:r>
            <a:r>
              <a:rPr lang="sk-SK" sz="2700" dirty="0" smtClean="0"/>
              <a:t> lineárneho systému - simulácia</a:t>
            </a:r>
            <a:endParaRPr lang="sk-S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Obdĺžnik 8">
                <a:extLst>
                  <a:ext uri="{FF2B5EF4-FFF2-40B4-BE49-F238E27FC236}">
                    <a16:creationId xmlns="" xmlns:a16="http://schemas.microsoft.com/office/drawing/2014/main" id="{EDD33CF9-5C03-4868-97EB-2139F2CE2F88}"/>
                  </a:ext>
                </a:extLst>
              </p:cNvPr>
              <p:cNvSpPr/>
              <p:nvPr/>
            </p:nvSpPr>
            <p:spPr>
              <a:xfrm>
                <a:off x="3279222" y="1531179"/>
                <a:ext cx="2266774" cy="6173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sk-SK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sk-SK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k-SK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sk-SK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sk-SK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+2</m:t>
                          </m:r>
                          <m: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</m:oMath>
                  </m:oMathPara>
                </a14:m>
                <a:endParaRPr lang="sk-SK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" name="Obdĺžnik 8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EDD33CF9-5C03-4868-97EB-2139F2CE2F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9222" y="1531179"/>
                <a:ext cx="2266774" cy="61734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Obrázok 12">
            <a:extLst>
              <a:ext uri="{FF2B5EF4-FFF2-40B4-BE49-F238E27FC236}">
                <a16:creationId xmlns="" xmlns:a16="http://schemas.microsoft.com/office/drawing/2014/main" id="{39E30EDE-A5EA-4BA4-A6DD-F99B3B5B84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9810" y="2494385"/>
            <a:ext cx="4504190" cy="3378142"/>
          </a:xfrm>
          <a:prstGeom prst="rect">
            <a:avLst/>
          </a:prstGeom>
        </p:spPr>
      </p:pic>
      <p:pic>
        <p:nvPicPr>
          <p:cNvPr id="15" name="Obrázok 14">
            <a:extLst>
              <a:ext uri="{FF2B5EF4-FFF2-40B4-BE49-F238E27FC236}">
                <a16:creationId xmlns="" xmlns:a16="http://schemas.microsoft.com/office/drawing/2014/main" id="{8245BE5D-5938-4CAB-B81F-F028BD50AD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76" y="2494385"/>
            <a:ext cx="4504190" cy="3378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69393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ktíva">
  <a:themeElements>
    <a:clrScheme name="Vlastné 2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2683C6"/>
      </a:accent1>
      <a:accent2>
        <a:srgbClr val="2683C6"/>
      </a:accent2>
      <a:accent3>
        <a:srgbClr val="2683C6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ktí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ktí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1770</TotalTime>
  <Words>941</Words>
  <Application>Microsoft Office PowerPoint</Application>
  <PresentationFormat>Prezentácia na obrazovke (4:3)</PresentationFormat>
  <Paragraphs>205</Paragraphs>
  <Slides>31</Slides>
  <Notes>0</Notes>
  <HiddenSlides>0</HiddenSlides>
  <MMClips>0</MMClips>
  <ScaleCrop>false</ScaleCrop>
  <HeadingPairs>
    <vt:vector size="8" baseType="variant">
      <vt:variant>
        <vt:lpstr>Použité písma</vt:lpstr>
      </vt:variant>
      <vt:variant>
        <vt:i4>5</vt:i4>
      </vt:variant>
      <vt:variant>
        <vt:lpstr>Motív</vt:lpstr>
      </vt:variant>
      <vt:variant>
        <vt:i4>1</vt:i4>
      </vt:variant>
      <vt:variant>
        <vt:lpstr>Vložené servery OLE</vt:lpstr>
      </vt:variant>
      <vt:variant>
        <vt:i4>1</vt:i4>
      </vt:variant>
      <vt:variant>
        <vt:lpstr>Nadpisy snímok</vt:lpstr>
      </vt:variant>
      <vt:variant>
        <vt:i4>31</vt:i4>
      </vt:variant>
    </vt:vector>
  </HeadingPairs>
  <TitlesOfParts>
    <vt:vector size="38" baseType="lpstr">
      <vt:lpstr>Arial</vt:lpstr>
      <vt:lpstr>Calibri</vt:lpstr>
      <vt:lpstr>Calibri Light</vt:lpstr>
      <vt:lpstr>Cambria Math</vt:lpstr>
      <vt:lpstr>Wingdings</vt:lpstr>
      <vt:lpstr>Retrospektíva</vt:lpstr>
      <vt:lpstr>CorelDraw.Graphic.7</vt:lpstr>
      <vt:lpstr> Charakteristiky systémov Frekvenčné charakteristiky systémov Póly, nuly</vt:lpstr>
      <vt:lpstr>Charakteristiky systémov</vt:lpstr>
      <vt:lpstr>Charakteristiky systémov  Impulzná charakteristika</vt:lpstr>
      <vt:lpstr>Charakteristiky systémov  Impulzná charakteristika - príklad</vt:lpstr>
      <vt:lpstr>Charakteristiky systémov  Prechodová charakteristika</vt:lpstr>
      <vt:lpstr>Charakteristiky systémov  Prechodová charakteristika - príklad</vt:lpstr>
      <vt:lpstr>Charakteristiky systémov Prevodová charakteristika</vt:lpstr>
      <vt:lpstr>Prevodová charakteristika – príklad kyvadlo</vt:lpstr>
      <vt:lpstr>Charakteristiky systémov Prevodová charakteristika lineárneho systému - simulácia</vt:lpstr>
      <vt:lpstr>Frekvenčné charakteristiky systémov  </vt:lpstr>
      <vt:lpstr>Frekvenčné charakteristiky systémov  </vt:lpstr>
      <vt:lpstr>Ničo takéto by bolo dobré </vt:lpstr>
      <vt:lpstr>Frekvenčné charakteristiky systémov  Nyquist</vt:lpstr>
      <vt:lpstr>Frekvenčné charakteristiky systémov  Bode</vt:lpstr>
      <vt:lpstr>Prechodové charakteristiky vybraných typov systémov</vt:lpstr>
      <vt:lpstr>Prechodové charakteristiky vybraných typov systémov</vt:lpstr>
      <vt:lpstr>Prechodové charakteristiky vybraných typov systémov</vt:lpstr>
      <vt:lpstr>Prechodové charakteristiky vybraných typov systémov</vt:lpstr>
      <vt:lpstr>Póly</vt:lpstr>
      <vt:lpstr>Vplyv pólov na dynamiku </vt:lpstr>
      <vt:lpstr>Vplyv pólov na dynamiku</vt:lpstr>
      <vt:lpstr>Vplyv pólov na dynamiku</vt:lpstr>
      <vt:lpstr>Vplyv pólov na dynamiku –komplexne združené korene</vt:lpstr>
      <vt:lpstr>Vplyv pólov na dynamiku – rýdzo imaginárne póly</vt:lpstr>
      <vt:lpstr>Vplyv pólov na dynamiku</vt:lpstr>
      <vt:lpstr>Vplyv pólov na dynamiku</vt:lpstr>
      <vt:lpstr>Vplyv núl na dynamiku systému</vt:lpstr>
      <vt:lpstr>Vplyv núl na dynamiku systému</vt:lpstr>
      <vt:lpstr>Vplyv núl na dynamiku systému</vt:lpstr>
      <vt:lpstr>Vplyv núl na dynamiku systému</vt:lpstr>
      <vt:lpstr>Vplyv núl na dynamiku systému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Prezentácia programu PowerPoint</dc:title>
  <dc:creator>jakub</dc:creator>
  <cp:lastModifiedBy>Používateľ systému Windows</cp:lastModifiedBy>
  <cp:revision>102</cp:revision>
  <dcterms:created xsi:type="dcterms:W3CDTF">2019-03-28T07:06:37Z</dcterms:created>
  <dcterms:modified xsi:type="dcterms:W3CDTF">2019-06-08T18:16:31Z</dcterms:modified>
</cp:coreProperties>
</file>