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6"/>
  </p:notesMasterIdLst>
  <p:sldIdLst>
    <p:sldId id="263" r:id="rId2"/>
    <p:sldId id="264" r:id="rId3"/>
    <p:sldId id="265" r:id="rId4"/>
    <p:sldId id="266" r:id="rId5"/>
    <p:sldId id="267" r:id="rId6"/>
    <p:sldId id="270" r:id="rId7"/>
    <p:sldId id="269" r:id="rId8"/>
    <p:sldId id="268" r:id="rId9"/>
    <p:sldId id="271" r:id="rId10"/>
    <p:sldId id="272" r:id="rId11"/>
    <p:sldId id="273" r:id="rId12"/>
    <p:sldId id="275" r:id="rId13"/>
    <p:sldId id="274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ik Dano" initials="DD" lastIdx="1" clrIdx="0">
    <p:extLst>
      <p:ext uri="{19B8F6BF-5375-455C-9EA6-DF929625EA0E}">
        <p15:presenceInfo xmlns:p15="http://schemas.microsoft.com/office/powerpoint/2012/main" userId="296b85fa6df4e4b3" providerId="Windows Live"/>
      </p:ext>
    </p:extLst>
  </p:cmAuthor>
  <p:cmAuthor id="2" name="Martin Dodek" initials="MD" lastIdx="17" clrIdx="1">
    <p:extLst>
      <p:ext uri="{19B8F6BF-5375-455C-9EA6-DF929625EA0E}">
        <p15:presenceInfo xmlns:p15="http://schemas.microsoft.com/office/powerpoint/2012/main" userId="Martin Dod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28E4-7EAA-45AD-975D-100210207737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6D71-44CD-485E-BF93-B1D1DC1415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787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sk-SK" dirty="0" err="1"/>
              <a:t>ávrh</a:t>
            </a:r>
            <a:r>
              <a:rPr lang="sk-SK" dirty="0"/>
              <a:t> optimálnych parametrov PID regulátorov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56644-2CA9-4DB8-9494-AE343A89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PI regulátor nastavený pomocou metódy optimálneho modulu pre sústavu</a:t>
            </a:r>
            <a:endParaRPr lang="en-GB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72EF243-5811-4BA2-B521-8796796A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75" y="1458065"/>
            <a:ext cx="59912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2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8F6AC-7185-46CA-9B2A-3A19F946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sk-SK" dirty="0"/>
              <a:t> </a:t>
            </a:r>
            <a:r>
              <a:rPr lang="en-GB" dirty="0" err="1"/>
              <a:t>optimálneho</a:t>
            </a:r>
            <a:r>
              <a:rPr lang="en-GB" dirty="0"/>
              <a:t> </a:t>
            </a:r>
            <a:r>
              <a:rPr lang="en-GB" dirty="0" err="1"/>
              <a:t>modulu</a:t>
            </a:r>
            <a:r>
              <a:rPr lang="en-GB" dirty="0"/>
              <a:t> pre </a:t>
            </a:r>
            <a:r>
              <a:rPr lang="en-GB" dirty="0" err="1"/>
              <a:t>sústavu</a:t>
            </a:r>
            <a:r>
              <a:rPr lang="en-GB" dirty="0"/>
              <a:t>: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C6BC4F8-A622-440D-AC17-0F5B3899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88" y="1060049"/>
            <a:ext cx="2657475" cy="742950"/>
          </a:xfrm>
          <a:prstGeom prst="rect">
            <a:avLst/>
          </a:prstGeom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BAD5EEDA-4A68-43A4-A57B-B3A028EC8506}"/>
              </a:ext>
            </a:extLst>
          </p:cNvPr>
          <p:cNvSpPr/>
          <p:nvPr/>
        </p:nvSpPr>
        <p:spPr>
          <a:xfrm>
            <a:off x="261461" y="2053668"/>
            <a:ext cx="1386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Riešenie: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0B2721F6-FCE5-4BA7-AC1F-F6E961F9C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8" y="2598057"/>
            <a:ext cx="7332955" cy="34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0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F14230-386E-48A6-BA53-0EC15119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sk-SK" dirty="0"/>
              <a:t> </a:t>
            </a:r>
            <a:r>
              <a:rPr lang="en-GB" dirty="0" err="1"/>
              <a:t>optimálneho</a:t>
            </a:r>
            <a:r>
              <a:rPr lang="en-GB" dirty="0"/>
              <a:t> </a:t>
            </a:r>
            <a:r>
              <a:rPr lang="en-GB" dirty="0" err="1"/>
              <a:t>modulu</a:t>
            </a:r>
            <a:r>
              <a:rPr lang="en-GB" dirty="0"/>
              <a:t> pre </a:t>
            </a:r>
            <a:r>
              <a:rPr lang="en-GB" dirty="0" err="1"/>
              <a:t>sústavu</a:t>
            </a:r>
            <a:r>
              <a:rPr lang="en-GB" dirty="0"/>
              <a:t>: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20DBCA9-07FA-4220-A468-AB5D0696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7" y="1315737"/>
            <a:ext cx="6569477" cy="49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2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5F00D-35E3-4636-B8CE-26FB0215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sk-SK" dirty="0"/>
              <a:t> </a:t>
            </a:r>
            <a:r>
              <a:rPr lang="en-GB" dirty="0" err="1"/>
              <a:t>optimálneho</a:t>
            </a:r>
            <a:r>
              <a:rPr lang="en-GB" dirty="0"/>
              <a:t> </a:t>
            </a:r>
            <a:r>
              <a:rPr lang="en-GB" dirty="0" err="1"/>
              <a:t>modulu</a:t>
            </a:r>
            <a:r>
              <a:rPr lang="en-GB" dirty="0"/>
              <a:t> pre </a:t>
            </a:r>
            <a:r>
              <a:rPr lang="en-GB" dirty="0" err="1"/>
              <a:t>sústavu</a:t>
            </a:r>
            <a:r>
              <a:rPr lang="en-GB" dirty="0"/>
              <a:t>: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30DA3D8-77E1-4EB7-AFEC-2D19EAA5E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9" y="1348137"/>
            <a:ext cx="6206323" cy="472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1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436481-E5B9-4327-9CAF-652C281B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PID </a:t>
            </a:r>
            <a:r>
              <a:rPr lang="en-GB" dirty="0" err="1"/>
              <a:t>regulátora</a:t>
            </a:r>
            <a:r>
              <a:rPr lang="en-GB" dirty="0"/>
              <a:t> </a:t>
            </a:r>
            <a:r>
              <a:rPr lang="en-GB" dirty="0" err="1"/>
              <a:t>metódou</a:t>
            </a:r>
            <a:r>
              <a:rPr lang="en-GB" dirty="0"/>
              <a:t> </a:t>
            </a:r>
            <a:r>
              <a:rPr lang="en-GB" dirty="0" err="1"/>
              <a:t>optimálneho</a:t>
            </a:r>
            <a:r>
              <a:rPr lang="sk-SK" dirty="0"/>
              <a:t> </a:t>
            </a:r>
            <a:r>
              <a:rPr lang="en-GB" dirty="0" err="1"/>
              <a:t>modulu</a:t>
            </a:r>
            <a:r>
              <a:rPr lang="en-GB" dirty="0"/>
              <a:t> pre </a:t>
            </a:r>
            <a:r>
              <a:rPr lang="en-GB" dirty="0" err="1"/>
              <a:t>sústavu</a:t>
            </a:r>
            <a:endParaRPr lang="en-GB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4B5BEED-FD2B-473D-B34A-6CA1C9E0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32" y="1507216"/>
            <a:ext cx="60102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9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23864B-06A9-4A0C-8EB6-B39210B6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PID regulátorov</a:t>
            </a:r>
            <a:endParaRPr lang="en-GB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263C447-9F3E-439E-A9F2-1046D6A6A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r>
              <a:rPr lang="sk-SK" b="1" dirty="0"/>
              <a:t>Interakčný tvar:</a:t>
            </a:r>
          </a:p>
          <a:p>
            <a:endParaRPr lang="en-GB" b="1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FB54754E-05FD-4358-B8B7-19E92F0215D3}"/>
              </a:ext>
            </a:extLst>
          </p:cNvPr>
          <p:cNvSpPr txBox="1">
            <a:spLocks/>
          </p:cNvSpPr>
          <p:nvPr/>
        </p:nvSpPr>
        <p:spPr>
          <a:xfrm>
            <a:off x="4723638" y="1092199"/>
            <a:ext cx="4183380" cy="56057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/>
              <a:t>Zložkový tvar:</a:t>
            </a:r>
          </a:p>
          <a:p>
            <a:endParaRPr lang="sk-SK" b="1"/>
          </a:p>
          <a:p>
            <a:endParaRPr lang="sk-SK" b="1"/>
          </a:p>
          <a:p>
            <a:endParaRPr lang="sk-SK" b="1"/>
          </a:p>
          <a:p>
            <a:endParaRPr lang="sk-SK" b="1"/>
          </a:p>
          <a:p>
            <a:endParaRPr lang="sk-SK" b="1"/>
          </a:p>
          <a:p>
            <a:endParaRPr lang="sk-SK" b="1"/>
          </a:p>
          <a:p>
            <a:endParaRPr lang="sk-SK" b="1"/>
          </a:p>
          <a:p>
            <a:endParaRPr lang="sk-SK" b="1"/>
          </a:p>
          <a:p>
            <a:r>
              <a:rPr lang="sk-SK" b="1">
                <a:solidFill>
                  <a:srgbClr val="FF0000"/>
                </a:solidFill>
              </a:rPr>
              <a:t>Štruktúra ideálneho PID regulátora</a:t>
            </a:r>
            <a:endParaRPr lang="en-GB" b="1">
              <a:solidFill>
                <a:srgbClr val="FF0000"/>
              </a:solidFill>
            </a:endParaRPr>
          </a:p>
          <a:p>
            <a:endParaRPr lang="sk-SK" b="1" dirty="0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7DEB68A-A4AC-4364-AB79-46B8F5457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772856"/>
              </p:ext>
            </p:extLst>
          </p:nvPr>
        </p:nvGraphicFramePr>
        <p:xfrm>
          <a:off x="451104" y="1539556"/>
          <a:ext cx="2860176" cy="73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3136680" imgH="799920" progId="Equation.3">
                  <p:embed/>
                </p:oleObj>
              </mc:Choice>
              <mc:Fallback>
                <p:oleObj name="Equation" r:id="rId3" imgW="3136680" imgH="799920" progId="Equation.3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1CE6BA3-96F7-40A0-AFA0-0306A1D37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4" y="1539556"/>
                        <a:ext cx="2860176" cy="732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7F77E66C-720F-4E07-979F-C90E927E67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283573"/>
              </p:ext>
            </p:extLst>
          </p:nvPr>
        </p:nvGraphicFramePr>
        <p:xfrm>
          <a:off x="451104" y="2375264"/>
          <a:ext cx="3200400" cy="74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3429000" imgH="799920" progId="Equation.3">
                  <p:embed/>
                </p:oleObj>
              </mc:Choice>
              <mc:Fallback>
                <p:oleObj name="Equation" r:id="rId5" imgW="3429000" imgH="799920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896D4BD4-44F3-4790-99B9-D34AF6927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4" y="2375264"/>
                        <a:ext cx="3200400" cy="7482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B366259-36B5-4655-AE65-1E642DFE8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893733"/>
              </p:ext>
            </p:extLst>
          </p:nvPr>
        </p:nvGraphicFramePr>
        <p:xfrm>
          <a:off x="4771644" y="1581573"/>
          <a:ext cx="2624836" cy="69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2717640" imgH="723600" progId="Equation.3">
                  <p:embed/>
                </p:oleObj>
              </mc:Choice>
              <mc:Fallback>
                <p:oleObj name="Equation" r:id="rId7" imgW="2717640" imgH="7236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AA88D39-46E9-4282-AB65-050F4C15F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44" y="1581573"/>
                        <a:ext cx="2624836" cy="6991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58ABEC1A-DBC8-4C90-AC6C-E30788ED7B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550607"/>
              </p:ext>
            </p:extLst>
          </p:nvPr>
        </p:nvGraphicFramePr>
        <p:xfrm>
          <a:off x="4771644" y="2384006"/>
          <a:ext cx="3280156" cy="73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9" imgW="3555720" imgH="799920" progId="Equation.3">
                  <p:embed/>
                </p:oleObj>
              </mc:Choice>
              <mc:Fallback>
                <p:oleObj name="Equation" r:id="rId9" imgW="3555720" imgH="799920" progId="Equation.3">
                  <p:embed/>
                  <p:pic>
                    <p:nvPicPr>
                      <p:cNvPr id="9" name="Object 9">
                        <a:extLst>
                          <a:ext uri="{FF2B5EF4-FFF2-40B4-BE49-F238E27FC236}">
                            <a16:creationId xmlns:a16="http://schemas.microsoft.com/office/drawing/2014/main" id="{2DCCD1FF-DE44-421E-BFF3-16BDC6798D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44" y="2384006"/>
                        <a:ext cx="3280156" cy="739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84246315-DE69-401B-A300-DB3D77F43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305463"/>
              </p:ext>
            </p:extLst>
          </p:nvPr>
        </p:nvGraphicFramePr>
        <p:xfrm>
          <a:off x="361188" y="3938906"/>
          <a:ext cx="4362450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Bitmap Image" r:id="rId11" imgW="2723810" imgH="1724266" progId="PBrush">
                  <p:embed/>
                </p:oleObj>
              </mc:Choice>
              <mc:Fallback>
                <p:oleObj name="Bitmap Image" r:id="rId11" imgW="2723810" imgH="1724266" progId="PBrush">
                  <p:embed/>
                  <p:pic>
                    <p:nvPicPr>
                      <p:cNvPr id="10" name="Object 10">
                        <a:extLst>
                          <a:ext uri="{FF2B5EF4-FFF2-40B4-BE49-F238E27FC236}">
                            <a16:creationId xmlns:a16="http://schemas.microsoft.com/office/drawing/2014/main" id="{578A7430-0281-4E08-AE45-E1A1C33E2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88" y="3938906"/>
                        <a:ext cx="4362450" cy="275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721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FEE10C-A881-4D55-8781-B6E57C85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Určenie optimálnych parametrov PID regulátora</a:t>
            </a:r>
            <a:endParaRPr lang="en-GB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641F29A7-6A12-44BE-AF22-8AEE5279C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5" y="1582446"/>
            <a:ext cx="2652758" cy="818752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5E621FCD-F690-4812-AE48-6D78017AF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923" y="1376039"/>
            <a:ext cx="6010324" cy="1103458"/>
          </a:xfrm>
          <a:prstGeom prst="rect">
            <a:avLst/>
          </a:prstGeom>
        </p:spPr>
      </p:pic>
      <p:sp>
        <p:nvSpPr>
          <p:cNvPr id="8" name="Obdĺžnik 7">
            <a:extLst>
              <a:ext uri="{FF2B5EF4-FFF2-40B4-BE49-F238E27FC236}">
                <a16:creationId xmlns:a16="http://schemas.microsoft.com/office/drawing/2014/main" id="{7E179203-958D-4C85-B0DF-AB67BFC111E8}"/>
              </a:ext>
            </a:extLst>
          </p:cNvPr>
          <p:cNvSpPr/>
          <p:nvPr/>
        </p:nvSpPr>
        <p:spPr>
          <a:xfrm>
            <a:off x="133165" y="2938770"/>
            <a:ext cx="6338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kritérium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kvality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vyberme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napr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Kvadratickú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regulačnú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plochu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96A130F9-8EAC-4B89-AD9A-D2BE369CA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5" y="3872236"/>
            <a:ext cx="50482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6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206F61-7CA1-4F14-88E1-A3FEC72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Metóda optimálneho modulu(MOM)</a:t>
            </a:r>
            <a:br>
              <a:rPr lang="sk-SK" dirty="0"/>
            </a:br>
            <a:r>
              <a:rPr lang="it-IT" dirty="0"/>
              <a:t>(R. C. Oldenburg a H. Sartorius)</a:t>
            </a:r>
            <a:endParaRPr lang="en-GB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B9A26641-9408-4CB9-878C-C1320A641C75}"/>
              </a:ext>
            </a:extLst>
          </p:cNvPr>
          <p:cNvSpPr/>
          <p:nvPr/>
        </p:nvSpPr>
        <p:spPr>
          <a:xfrm>
            <a:off x="146482" y="13462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Vychádza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z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predstavy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ideálnej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prenosovej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regulačného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obvodu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ktorá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mala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byť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jednotková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t.j.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EAD17D11-9652-4893-BD8C-D9091C2F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389" y="1807933"/>
            <a:ext cx="3987129" cy="601529"/>
          </a:xfrm>
          <a:prstGeom prst="rect">
            <a:avLst/>
          </a:prstGeom>
        </p:spPr>
      </p:pic>
      <p:sp>
        <p:nvSpPr>
          <p:cNvPr id="10" name="Obdĺžnik 9">
            <a:extLst>
              <a:ext uri="{FF2B5EF4-FFF2-40B4-BE49-F238E27FC236}">
                <a16:creationId xmlns:a16="http://schemas.microsoft.com/office/drawing/2014/main" id="{6028ED5F-2135-44B0-A8DB-228C1B99CE74}"/>
              </a:ext>
            </a:extLst>
          </p:cNvPr>
          <p:cNvSpPr/>
          <p:nvPr/>
        </p:nvSpPr>
        <p:spPr>
          <a:xfrm>
            <a:off x="146482" y="3209505"/>
            <a:ext cx="2406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zavedení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označenia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552FEB89-4FF9-4D47-BC54-6F766AD0EB32}"/>
              </a:ext>
            </a:extLst>
          </p:cNvPr>
          <p:cNvSpPr/>
          <p:nvPr/>
        </p:nvSpPr>
        <p:spPr>
          <a:xfrm>
            <a:off x="146482" y="3675045"/>
            <a:ext cx="260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kvadrát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platí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8F91B457-1DB2-47B0-B487-2522C03FED6B}"/>
              </a:ext>
            </a:extLst>
          </p:cNvPr>
          <p:cNvSpPr/>
          <p:nvPr/>
        </p:nvSpPr>
        <p:spPr>
          <a:xfrm>
            <a:off x="146482" y="4404591"/>
            <a:ext cx="2356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Podmienka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splní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pic>
        <p:nvPicPr>
          <p:cNvPr id="18" name="Obrázok 17">
            <a:extLst>
              <a:ext uri="{FF2B5EF4-FFF2-40B4-BE49-F238E27FC236}">
                <a16:creationId xmlns:a16="http://schemas.microsoft.com/office/drawing/2014/main" id="{182A1A41-6FD6-40DE-96C8-1E3C6000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975" y="3250741"/>
            <a:ext cx="2406494" cy="356518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id="{4EA9170B-065D-49D2-9758-1AD285E06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640" y="4429269"/>
            <a:ext cx="1058012" cy="295885"/>
          </a:xfrm>
          <a:prstGeom prst="rect">
            <a:avLst/>
          </a:prstGeom>
        </p:spPr>
      </p:pic>
      <p:pic>
        <p:nvPicPr>
          <p:cNvPr id="20" name="Obrázok 19">
            <a:extLst>
              <a:ext uri="{FF2B5EF4-FFF2-40B4-BE49-F238E27FC236}">
                <a16:creationId xmlns:a16="http://schemas.microsoft.com/office/drawing/2014/main" id="{944F1439-19F9-48B4-8603-438B7070BB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49"/>
          <a:stretch/>
        </p:blipFill>
        <p:spPr>
          <a:xfrm>
            <a:off x="2752324" y="3539473"/>
            <a:ext cx="5060272" cy="780292"/>
          </a:xfrm>
          <a:prstGeom prst="rect">
            <a:avLst/>
          </a:prstGeom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id="{06A3E6C9-D81B-42B1-8C8E-5482943AF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389" y="1064989"/>
            <a:ext cx="3457575" cy="828675"/>
          </a:xfrm>
          <a:prstGeom prst="rect">
            <a:avLst/>
          </a:prstGeom>
        </p:spPr>
      </p:pic>
      <p:sp>
        <p:nvSpPr>
          <p:cNvPr id="23" name="Obdĺžnik 22">
            <a:extLst>
              <a:ext uri="{FF2B5EF4-FFF2-40B4-BE49-F238E27FC236}">
                <a16:creationId xmlns:a16="http://schemas.microsoft.com/office/drawing/2014/main" id="{F8A37066-25CC-4413-A2AC-CF7FBC0363A5}"/>
              </a:ext>
            </a:extLst>
          </p:cNvPr>
          <p:cNvSpPr/>
          <p:nvPr/>
        </p:nvSpPr>
        <p:spPr>
          <a:xfrm>
            <a:off x="146482" y="4773923"/>
            <a:ext cx="16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dkiaľ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vyplýva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pic>
        <p:nvPicPr>
          <p:cNvPr id="24" name="Obrázok 23">
            <a:extLst>
              <a:ext uri="{FF2B5EF4-FFF2-40B4-BE49-F238E27FC236}">
                <a16:creationId xmlns:a16="http://schemas.microsoft.com/office/drawing/2014/main" id="{7A4F2A8C-D9B5-44E1-AC8D-A32E8F977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4240" y="4773923"/>
            <a:ext cx="1988737" cy="491697"/>
          </a:xfrm>
          <a:prstGeom prst="rect">
            <a:avLst/>
          </a:prstGeom>
        </p:spPr>
      </p:pic>
      <p:pic>
        <p:nvPicPr>
          <p:cNvPr id="25" name="Obrázok 24">
            <a:extLst>
              <a:ext uri="{FF2B5EF4-FFF2-40B4-BE49-F238E27FC236}">
                <a16:creationId xmlns:a16="http://schemas.microsoft.com/office/drawing/2014/main" id="{31FE2581-DF02-4670-9A74-C583476149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8482" y="4429269"/>
            <a:ext cx="2737638" cy="220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0151BA-5483-42C9-A00A-2129409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Odvodenie MOM</a:t>
            </a:r>
            <a:endParaRPr lang="en-GB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62D2DC48-6FD2-411E-B1D6-5DFAA28D5BC1}"/>
              </a:ext>
            </a:extLst>
          </p:cNvPr>
          <p:cNvSpPr/>
          <p:nvPr/>
        </p:nvSpPr>
        <p:spPr>
          <a:xfrm>
            <a:off x="307759" y="23725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Rozložíme na reálnu a imaginárnu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zložku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B43955E1-B709-4EFD-900C-982F330CAA5F}"/>
              </a:ext>
            </a:extLst>
          </p:cNvPr>
          <p:cNvSpPr/>
          <p:nvPr/>
        </p:nvSpPr>
        <p:spPr>
          <a:xfrm>
            <a:off x="307759" y="13530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Určíme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frekvenčnú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prenosovú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regulačného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obvodu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7FACE221-5D21-4FFE-ABAA-7A45CBB25C4A}"/>
              </a:ext>
            </a:extLst>
          </p:cNvPr>
          <p:cNvSpPr/>
          <p:nvPr/>
        </p:nvSpPr>
        <p:spPr>
          <a:xfrm>
            <a:off x="307759" y="41622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Porovnaním koeficientov pri rovnakých mocninách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získame rovnice pre výpočet parametrov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8AC9BB79-9873-4EB9-B088-3B634CD8C363}"/>
              </a:ext>
            </a:extLst>
          </p:cNvPr>
          <p:cNvSpPr/>
          <p:nvPr/>
        </p:nvSpPr>
        <p:spPr>
          <a:xfrm>
            <a:off x="307759" y="326778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Reálnu zložku položíme rovnú – 0,5: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5B2417A0-0EF2-4833-BCA0-899BD50D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759" y="1439395"/>
            <a:ext cx="3572800" cy="473697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29CD0F7B-68E1-4A28-8EF0-6A3F7089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759" y="2319126"/>
            <a:ext cx="3448605" cy="495097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A616898-E326-477E-8B40-4FDC99AC2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759" y="3220257"/>
            <a:ext cx="1863016" cy="411206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343B3327-4144-4305-AD5C-109B1BA64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984" y="4798605"/>
            <a:ext cx="6853132" cy="184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E433E8-88D2-454E-AEA4-138B289E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 pri návrhu pomocou vzorcov</a:t>
            </a:r>
            <a:endParaRPr lang="en-GB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3EC6911-A272-4545-BC40-436B012EF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89"/>
          <a:stretch/>
        </p:blipFill>
        <p:spPr>
          <a:xfrm>
            <a:off x="364638" y="1051901"/>
            <a:ext cx="5834021" cy="885825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AC95D124-AE82-4FEF-B990-DAC8CF0ED1F0}"/>
              </a:ext>
            </a:extLst>
          </p:cNvPr>
          <p:cNvSpPr/>
          <p:nvPr/>
        </p:nvSpPr>
        <p:spPr>
          <a:xfrm>
            <a:off x="364638" y="1808200"/>
            <a:ext cx="5641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Zvolíme si štruktúru regulačného obvodu a regulátora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D05DA2AB-7643-48C5-87E9-AD842559D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"/>
          <a:stretch/>
        </p:blipFill>
        <p:spPr>
          <a:xfrm>
            <a:off x="306790" y="2206589"/>
            <a:ext cx="6829678" cy="137978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4FFED47-CD27-48C7-805B-80DAC7279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38" y="3743070"/>
            <a:ext cx="5818400" cy="873157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2FAD0D9F-B868-475C-9B18-224A75916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37" y="4772925"/>
            <a:ext cx="5818401" cy="88050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0ED88E83-A433-4B0B-A6FE-E190FD280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638" y="5810132"/>
            <a:ext cx="3356991" cy="7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63BDB9-C257-4833-BF97-16610ED0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</a:t>
            </a:r>
            <a:r>
              <a:rPr lang="en-GB" dirty="0" err="1"/>
              <a:t>parametrov</a:t>
            </a:r>
            <a:br>
              <a:rPr lang="en-GB" dirty="0"/>
            </a:br>
            <a:r>
              <a:rPr lang="pt-BR" dirty="0"/>
              <a:t>PI regulátora pre sústavu s PF:</a:t>
            </a:r>
            <a:endParaRPr lang="en-GB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9E0FDD6-ADBB-470E-8C08-81CFD448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8" y="1023905"/>
            <a:ext cx="2543175" cy="762000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53AEC942-DACE-4BFA-B80C-9ABE0E7E8F73}"/>
              </a:ext>
            </a:extLst>
          </p:cNvPr>
          <p:cNvSpPr/>
          <p:nvPr/>
        </p:nvSpPr>
        <p:spPr>
          <a:xfrm>
            <a:off x="261461" y="2053668"/>
            <a:ext cx="1386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Riešenie: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7D49D245-3403-4DEA-A33F-4D85A911DC34}"/>
              </a:ext>
            </a:extLst>
          </p:cNvPr>
          <p:cNvSpPr/>
          <p:nvPr/>
        </p:nvSpPr>
        <p:spPr>
          <a:xfrm>
            <a:off x="199168" y="2541247"/>
            <a:ext cx="3295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Prenosová funkcia regulátora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A30F23C4-5953-4AA4-A609-E701ADA0984A}"/>
              </a:ext>
            </a:extLst>
          </p:cNvPr>
          <p:cNvSpPr/>
          <p:nvPr/>
        </p:nvSpPr>
        <p:spPr>
          <a:xfrm>
            <a:off x="199168" y="3380518"/>
            <a:ext cx="408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Prenosová funkcia 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94FF993F-D983-47E2-B38C-F850A98F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814" y="3236572"/>
            <a:ext cx="3028950" cy="657225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ADCFC9EB-D3D4-4DDB-9CD1-19A1F86CD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1" y="5125613"/>
            <a:ext cx="4272724" cy="892808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4CA65950-12ED-42D3-8E95-2B2227C27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549" y="2359201"/>
            <a:ext cx="3000375" cy="733425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80327FE4-B0D2-4BCA-BF35-6D27867C2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61" y="4037742"/>
            <a:ext cx="5610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8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D88F94-E52A-45E3-ACC3-775B7105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</a:t>
            </a:r>
            <a:r>
              <a:rPr lang="en-GB" dirty="0" err="1"/>
              <a:t>parametrov</a:t>
            </a:r>
            <a:br>
              <a:rPr lang="en-GB" dirty="0"/>
            </a:br>
            <a:r>
              <a:rPr lang="pt-BR" dirty="0"/>
              <a:t>PI regulátora pre sústavu s PF:</a:t>
            </a:r>
            <a:endParaRPr lang="en-GB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783F0B4-15A3-433F-92F8-030E9570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6" y="1042044"/>
            <a:ext cx="5886450" cy="981075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38977C66-F764-4CA8-88F2-35C3DF01E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46" y="2168847"/>
            <a:ext cx="5829300" cy="111442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CEA690BF-F32C-43F6-905D-0C6C6E93D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46" y="3429000"/>
            <a:ext cx="5172075" cy="11049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D47D2E1-DB4B-4882-9448-0BCA14D90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342" y="2461036"/>
            <a:ext cx="2267712" cy="446227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BECCAB53-E0FB-485D-B66B-D2795AF04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8100" y="4533900"/>
            <a:ext cx="68199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A9BBDF-F7BE-4E1F-9F24-327E4E0F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Vypočítajte</a:t>
            </a:r>
            <a:r>
              <a:rPr lang="en-GB" dirty="0"/>
              <a:t> </a:t>
            </a:r>
            <a:r>
              <a:rPr lang="en-GB" dirty="0" err="1"/>
              <a:t>optimálne</a:t>
            </a:r>
            <a:r>
              <a:rPr lang="en-GB" dirty="0"/>
              <a:t> </a:t>
            </a:r>
            <a:r>
              <a:rPr lang="en-GB" dirty="0" err="1"/>
              <a:t>nastavenie</a:t>
            </a:r>
            <a:r>
              <a:rPr lang="en-GB" dirty="0"/>
              <a:t> </a:t>
            </a:r>
            <a:r>
              <a:rPr lang="en-GB" dirty="0" err="1"/>
              <a:t>parametrov</a:t>
            </a:r>
            <a:br>
              <a:rPr lang="en-GB" dirty="0"/>
            </a:br>
            <a:r>
              <a:rPr lang="pt-BR" dirty="0"/>
              <a:t>PI regulátora pre sústavu s PF:</a:t>
            </a:r>
            <a:endParaRPr lang="en-GB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D692552F-532B-4382-90FF-3DC36A76709C}"/>
              </a:ext>
            </a:extLst>
          </p:cNvPr>
          <p:cNvSpPr/>
          <p:nvPr/>
        </p:nvSpPr>
        <p:spPr>
          <a:xfrm>
            <a:off x="104775" y="1211131"/>
            <a:ext cx="143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Reálna časť: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3002B9E-36E2-42DE-B6DE-1B192232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536519"/>
            <a:ext cx="4935707" cy="92544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4C7C5D76-2910-4BC0-86B1-E6A8EE697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2528639"/>
            <a:ext cx="6129384" cy="900361"/>
          </a:xfrm>
          <a:prstGeom prst="rect">
            <a:avLst/>
          </a:prstGeom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9B3E4DE9-8A66-4EA4-9D03-7D920090A3A9}"/>
              </a:ext>
            </a:extLst>
          </p:cNvPr>
          <p:cNvSpPr/>
          <p:nvPr/>
        </p:nvSpPr>
        <p:spPr>
          <a:xfrm>
            <a:off x="104775" y="3311009"/>
            <a:ext cx="5195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Porovnanie rovnakých mocnín </a:t>
            </a: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ꞷ</a:t>
            </a: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 oboch stranách</a:t>
            </a: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C9D051B5-4FD6-4E8C-9388-3531D98DC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3680341"/>
            <a:ext cx="5298119" cy="25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771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226</Words>
  <Application>Microsoft Office PowerPoint</Application>
  <PresentationFormat>Prezentácia na obrazovke (4:3)</PresentationFormat>
  <Paragraphs>44</Paragraphs>
  <Slides>14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Retrospektíva</vt:lpstr>
      <vt:lpstr>Equation</vt:lpstr>
      <vt:lpstr>Bitmap Image</vt:lpstr>
      <vt:lpstr>Návrh optimálnych parametrov PID regulátorov</vt:lpstr>
      <vt:lpstr>Návrh PID regulátorov</vt:lpstr>
      <vt:lpstr>Určenie optimálnych parametrov PID regulátora</vt:lpstr>
      <vt:lpstr>Metóda optimálneho modulu(MOM) (R. C. Oldenburg a H. Sartorius)</vt:lpstr>
      <vt:lpstr>Odvodenie MOM</vt:lpstr>
      <vt:lpstr>Postup pri návrhu pomocou vzorcov</vt:lpstr>
      <vt:lpstr>Vypočítajte optimálne nastavenie parametrov PI regulátora pre sústavu s PF:</vt:lpstr>
      <vt:lpstr>Vypočítajte optimálne nastavenie parametrov PI regulátora pre sústavu s PF:</vt:lpstr>
      <vt:lpstr>Vypočítajte optimálne nastavenie parametrov PI regulátora pre sústavu s PF:</vt:lpstr>
      <vt:lpstr>PI regulátor nastavený pomocou metódy optimálneho modulu pre sústavu</vt:lpstr>
      <vt:lpstr>Vypočítajte optimálne nastavenie PID regulátora metódou optimálneho modulu pre sústavu:</vt:lpstr>
      <vt:lpstr>Vypočítajte optimálne nastavenie PID regulátora metódou optimálneho modulu pre sústavu:</vt:lpstr>
      <vt:lpstr>Vypočítajte optimálne nastavenie PID regulátora metódou optimálneho modulu pre sústavu:</vt:lpstr>
      <vt:lpstr>Optimálne nastavenie PID regulátora metódou optimálneho modulu pre sústavu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Dano</dc:creator>
  <cp:lastModifiedBy>Marek Štipčák</cp:lastModifiedBy>
  <cp:revision>46</cp:revision>
  <dcterms:created xsi:type="dcterms:W3CDTF">2019-04-19T14:18:55Z</dcterms:created>
  <dcterms:modified xsi:type="dcterms:W3CDTF">2019-06-04T15:59:18Z</dcterms:modified>
</cp:coreProperties>
</file>