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36"/>
  </p:notesMasterIdLst>
  <p:sldIdLst>
    <p:sldId id="263" r:id="rId2"/>
    <p:sldId id="264" r:id="rId3"/>
    <p:sldId id="265" r:id="rId4"/>
    <p:sldId id="266" r:id="rId5"/>
    <p:sldId id="267" r:id="rId6"/>
    <p:sldId id="270" r:id="rId7"/>
    <p:sldId id="269" r:id="rId8"/>
    <p:sldId id="268" r:id="rId9"/>
    <p:sldId id="271" r:id="rId10"/>
    <p:sldId id="272" r:id="rId11"/>
    <p:sldId id="273" r:id="rId12"/>
    <p:sldId id="275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6" r:id="rId23"/>
    <p:sldId id="284" r:id="rId24"/>
    <p:sldId id="285" r:id="rId25"/>
    <p:sldId id="289" r:id="rId26"/>
    <p:sldId id="288" r:id="rId27"/>
    <p:sldId id="287" r:id="rId28"/>
    <p:sldId id="290" r:id="rId29"/>
    <p:sldId id="291" r:id="rId30"/>
    <p:sldId id="292" r:id="rId31"/>
    <p:sldId id="293" r:id="rId32"/>
    <p:sldId id="294" r:id="rId33"/>
    <p:sldId id="295" r:id="rId34"/>
    <p:sldId id="29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inik Dano" initials="DD" lastIdx="1" clrIdx="0">
    <p:extLst>
      <p:ext uri="{19B8F6BF-5375-455C-9EA6-DF929625EA0E}">
        <p15:presenceInfo xmlns:p15="http://schemas.microsoft.com/office/powerpoint/2012/main" userId="296b85fa6df4e4b3" providerId="Windows Live"/>
      </p:ext>
    </p:extLst>
  </p:cmAuthor>
  <p:cmAuthor id="2" name="Martin Dodek" initials="MD" lastIdx="17" clrIdx="1">
    <p:extLst>
      <p:ext uri="{19B8F6BF-5375-455C-9EA6-DF929625EA0E}">
        <p15:presenceInfo xmlns:p15="http://schemas.microsoft.com/office/powerpoint/2012/main" userId="Martin Dod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928E4-7EAA-45AD-975D-100210207737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86D71-44CD-485E-BF93-B1D1DC1415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787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:a16="http://schemas.microsoft.com/office/drawing/2014/main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sk-SK" dirty="0" err="1"/>
              <a:t>ávrh</a:t>
            </a:r>
            <a:r>
              <a:rPr lang="sk-SK" dirty="0"/>
              <a:t> optimálnych parametrov PID regulátorov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715792"/>
            <a:ext cx="7543800" cy="1456407"/>
          </a:xfrm>
        </p:spPr>
        <p:txBody>
          <a:bodyPr/>
          <a:lstStyle/>
          <a:p>
            <a:r>
              <a:rPr lang="sk-SK" dirty="0"/>
              <a:t>Úvod do kybernetiky</a:t>
            </a:r>
          </a:p>
          <a:p>
            <a:r>
              <a:rPr lang="sk-SK" cap="none" dirty="0"/>
              <a:t>prof. Ing. Ján Murgaš, PhD.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819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E56644-2CA9-4DB8-9494-AE343A89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PI regulátor nastavený pomocou metódy optimálneho modulu pre sústavu</a:t>
            </a:r>
            <a:endParaRPr lang="en-GB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72EF243-5811-4BA2-B521-8796796A8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75" y="1458065"/>
            <a:ext cx="59912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2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88F6AC-7185-46CA-9B2A-3A19F946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Vypočítajte</a:t>
            </a:r>
            <a:r>
              <a:rPr lang="en-GB" dirty="0"/>
              <a:t> </a:t>
            </a:r>
            <a:r>
              <a:rPr lang="en-GB" dirty="0" err="1"/>
              <a:t>optimálne</a:t>
            </a:r>
            <a:r>
              <a:rPr lang="en-GB" dirty="0"/>
              <a:t> </a:t>
            </a:r>
            <a:r>
              <a:rPr lang="en-GB" dirty="0" err="1"/>
              <a:t>nastavenie</a:t>
            </a:r>
            <a:r>
              <a:rPr lang="en-GB" dirty="0"/>
              <a:t> PID </a:t>
            </a:r>
            <a:r>
              <a:rPr lang="en-GB" dirty="0" err="1"/>
              <a:t>regulátora</a:t>
            </a:r>
            <a:r>
              <a:rPr lang="en-GB" dirty="0"/>
              <a:t> </a:t>
            </a:r>
            <a:r>
              <a:rPr lang="en-GB" dirty="0" err="1"/>
              <a:t>metódou</a:t>
            </a:r>
            <a:r>
              <a:rPr lang="sk-SK" dirty="0"/>
              <a:t> </a:t>
            </a:r>
            <a:r>
              <a:rPr lang="en-GB" dirty="0" err="1"/>
              <a:t>optimálneho</a:t>
            </a:r>
            <a:r>
              <a:rPr lang="en-GB" dirty="0"/>
              <a:t> </a:t>
            </a:r>
            <a:r>
              <a:rPr lang="en-GB" dirty="0" err="1"/>
              <a:t>modulu</a:t>
            </a:r>
            <a:r>
              <a:rPr lang="en-GB" dirty="0"/>
              <a:t> pre </a:t>
            </a:r>
            <a:r>
              <a:rPr lang="en-GB" dirty="0" err="1"/>
              <a:t>sústavu</a:t>
            </a:r>
            <a:r>
              <a:rPr lang="en-GB" dirty="0"/>
              <a:t>: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C6BC4F8-A622-440D-AC17-0F5B38999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88" y="1060049"/>
            <a:ext cx="2657475" cy="742950"/>
          </a:xfrm>
          <a:prstGeom prst="rect">
            <a:avLst/>
          </a:prstGeom>
        </p:spPr>
      </p:pic>
      <p:sp>
        <p:nvSpPr>
          <p:cNvPr id="6" name="Obdĺžnik 5">
            <a:extLst>
              <a:ext uri="{FF2B5EF4-FFF2-40B4-BE49-F238E27FC236}">
                <a16:creationId xmlns:a16="http://schemas.microsoft.com/office/drawing/2014/main" id="{BAD5EEDA-4A68-43A4-A57B-B3A028EC8506}"/>
              </a:ext>
            </a:extLst>
          </p:cNvPr>
          <p:cNvSpPr/>
          <p:nvPr/>
        </p:nvSpPr>
        <p:spPr>
          <a:xfrm>
            <a:off x="261461" y="2053668"/>
            <a:ext cx="1386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Riešenie: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0B2721F6-FCE5-4BA7-AC1F-F6E961F9C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88" y="2598057"/>
            <a:ext cx="7332955" cy="349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00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F14230-386E-48A6-BA53-0EC15119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Vypočítajte</a:t>
            </a:r>
            <a:r>
              <a:rPr lang="en-GB" dirty="0"/>
              <a:t> </a:t>
            </a:r>
            <a:r>
              <a:rPr lang="en-GB" dirty="0" err="1"/>
              <a:t>optimálne</a:t>
            </a:r>
            <a:r>
              <a:rPr lang="en-GB" dirty="0"/>
              <a:t> </a:t>
            </a:r>
            <a:r>
              <a:rPr lang="en-GB" dirty="0" err="1"/>
              <a:t>nastavenie</a:t>
            </a:r>
            <a:r>
              <a:rPr lang="en-GB" dirty="0"/>
              <a:t> PID </a:t>
            </a:r>
            <a:r>
              <a:rPr lang="en-GB" dirty="0" err="1"/>
              <a:t>regulátora</a:t>
            </a:r>
            <a:r>
              <a:rPr lang="en-GB" dirty="0"/>
              <a:t> </a:t>
            </a:r>
            <a:r>
              <a:rPr lang="en-GB" dirty="0" err="1"/>
              <a:t>metódou</a:t>
            </a:r>
            <a:r>
              <a:rPr lang="sk-SK" dirty="0"/>
              <a:t> </a:t>
            </a:r>
            <a:r>
              <a:rPr lang="en-GB" dirty="0" err="1"/>
              <a:t>optimálneho</a:t>
            </a:r>
            <a:r>
              <a:rPr lang="en-GB" dirty="0"/>
              <a:t> </a:t>
            </a:r>
            <a:r>
              <a:rPr lang="en-GB" dirty="0" err="1"/>
              <a:t>modulu</a:t>
            </a:r>
            <a:r>
              <a:rPr lang="en-GB" dirty="0"/>
              <a:t> pre </a:t>
            </a:r>
            <a:r>
              <a:rPr lang="en-GB" dirty="0" err="1"/>
              <a:t>sústavu</a:t>
            </a:r>
            <a:r>
              <a:rPr lang="en-GB" dirty="0"/>
              <a:t>: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20DBCA9-07FA-4220-A468-AB5D0696B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7" y="1315737"/>
            <a:ext cx="6569477" cy="49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2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A5F00D-35E3-4636-B8CE-26FB0215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Vypočítajte</a:t>
            </a:r>
            <a:r>
              <a:rPr lang="en-GB" dirty="0"/>
              <a:t> </a:t>
            </a:r>
            <a:r>
              <a:rPr lang="en-GB" dirty="0" err="1"/>
              <a:t>optimálne</a:t>
            </a:r>
            <a:r>
              <a:rPr lang="en-GB" dirty="0"/>
              <a:t> </a:t>
            </a:r>
            <a:r>
              <a:rPr lang="en-GB" dirty="0" err="1"/>
              <a:t>nastavenie</a:t>
            </a:r>
            <a:r>
              <a:rPr lang="en-GB" dirty="0"/>
              <a:t> PID </a:t>
            </a:r>
            <a:r>
              <a:rPr lang="en-GB" dirty="0" err="1"/>
              <a:t>regulátora</a:t>
            </a:r>
            <a:r>
              <a:rPr lang="en-GB" dirty="0"/>
              <a:t> </a:t>
            </a:r>
            <a:r>
              <a:rPr lang="en-GB" dirty="0" err="1"/>
              <a:t>metódou</a:t>
            </a:r>
            <a:r>
              <a:rPr lang="sk-SK" dirty="0"/>
              <a:t> </a:t>
            </a:r>
            <a:r>
              <a:rPr lang="en-GB" dirty="0" err="1"/>
              <a:t>optimálneho</a:t>
            </a:r>
            <a:r>
              <a:rPr lang="en-GB" dirty="0"/>
              <a:t> </a:t>
            </a:r>
            <a:r>
              <a:rPr lang="en-GB" dirty="0" err="1"/>
              <a:t>modulu</a:t>
            </a:r>
            <a:r>
              <a:rPr lang="en-GB" dirty="0"/>
              <a:t> pre </a:t>
            </a:r>
            <a:r>
              <a:rPr lang="en-GB" dirty="0" err="1"/>
              <a:t>sústavu</a:t>
            </a:r>
            <a:r>
              <a:rPr lang="en-GB" dirty="0"/>
              <a:t>: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30DA3D8-77E1-4EB7-AFEC-2D19EAA5E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9" y="1348137"/>
            <a:ext cx="6206323" cy="472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17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436481-E5B9-4327-9CAF-652C281B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Optimálne</a:t>
            </a:r>
            <a:r>
              <a:rPr lang="en-GB" dirty="0"/>
              <a:t> </a:t>
            </a:r>
            <a:r>
              <a:rPr lang="en-GB" dirty="0" err="1"/>
              <a:t>nastavenie</a:t>
            </a:r>
            <a:r>
              <a:rPr lang="en-GB" dirty="0"/>
              <a:t> PID </a:t>
            </a:r>
            <a:r>
              <a:rPr lang="en-GB" dirty="0" err="1"/>
              <a:t>regulátora</a:t>
            </a:r>
            <a:r>
              <a:rPr lang="en-GB" dirty="0"/>
              <a:t> </a:t>
            </a:r>
            <a:r>
              <a:rPr lang="en-GB" dirty="0" err="1"/>
              <a:t>metódou</a:t>
            </a:r>
            <a:r>
              <a:rPr lang="en-GB" dirty="0"/>
              <a:t> </a:t>
            </a:r>
            <a:r>
              <a:rPr lang="en-GB" dirty="0" err="1"/>
              <a:t>optimálneho</a:t>
            </a:r>
            <a:r>
              <a:rPr lang="sk-SK" dirty="0"/>
              <a:t> </a:t>
            </a:r>
            <a:r>
              <a:rPr lang="en-GB" dirty="0" err="1"/>
              <a:t>modulu</a:t>
            </a:r>
            <a:r>
              <a:rPr lang="en-GB" dirty="0"/>
              <a:t> pre </a:t>
            </a:r>
            <a:r>
              <a:rPr lang="en-GB" dirty="0" err="1"/>
              <a:t>sústavu</a:t>
            </a:r>
            <a:endParaRPr lang="en-GB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4B5BEED-FD2B-473D-B34A-6CA1C9E05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32" y="1507216"/>
            <a:ext cx="60102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90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0694D1-D77E-4F42-AAED-408D373AB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Návrh</a:t>
            </a:r>
            <a:r>
              <a:rPr lang="en-GB" dirty="0"/>
              <a:t> </a:t>
            </a:r>
            <a:r>
              <a:rPr lang="en-GB" dirty="0" err="1"/>
              <a:t>parametrov</a:t>
            </a:r>
            <a:r>
              <a:rPr lang="en-GB" dirty="0"/>
              <a:t> PID </a:t>
            </a:r>
            <a:r>
              <a:rPr lang="en-GB" dirty="0" err="1"/>
              <a:t>regulátora</a:t>
            </a:r>
            <a:r>
              <a:rPr lang="en-GB" dirty="0"/>
              <a:t> </a:t>
            </a:r>
            <a:r>
              <a:rPr lang="en-GB" dirty="0" err="1"/>
              <a:t>pomocou</a:t>
            </a:r>
            <a:r>
              <a:rPr lang="en-GB" dirty="0"/>
              <a:t> </a:t>
            </a:r>
            <a:r>
              <a:rPr lang="en-GB" dirty="0" err="1"/>
              <a:t>metódy</a:t>
            </a:r>
            <a:r>
              <a:rPr lang="en-GB" dirty="0"/>
              <a:t> Ziegler-Nichols 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01AE76B6-A43F-4F1C-A0ED-E1FDBC4E9EC0}"/>
                  </a:ext>
                </a:extLst>
              </p:cNvPr>
              <p:cNvSpPr/>
              <p:nvPr/>
            </p:nvSpPr>
            <p:spPr>
              <a:xfrm>
                <a:off x="213360" y="1207300"/>
                <a:ext cx="683361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Využívaná v praxi pre svoju jednoduchosť.</a:t>
                </a:r>
              </a:p>
              <a:p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Metóda Z-N je založená na výpočte kritického zosilnenia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𝐾𝑅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 kritickej periódy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v URO</a:t>
                </a:r>
              </a:p>
            </p:txBody>
          </p:sp>
        </mc:Choice>
        <mc:Fallback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01AE76B6-A43F-4F1C-A0ED-E1FDBC4E9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" y="1207300"/>
                <a:ext cx="6833616" cy="923330"/>
              </a:xfrm>
              <a:prstGeom prst="rect">
                <a:avLst/>
              </a:prstGeom>
              <a:blipFill>
                <a:blip r:embed="rId2"/>
                <a:stretch>
                  <a:fillRect l="-714" t="-3289" r="-714"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dĺžnik 8">
            <a:extLst>
              <a:ext uri="{FF2B5EF4-FFF2-40B4-BE49-F238E27FC236}">
                <a16:creationId xmlns:a16="http://schemas.microsoft.com/office/drawing/2014/main" id="{123186E1-FCB4-47C8-816A-33A130B81947}"/>
              </a:ext>
            </a:extLst>
          </p:cNvPr>
          <p:cNvSpPr/>
          <p:nvPr/>
        </p:nvSpPr>
        <p:spPr>
          <a:xfrm>
            <a:off x="213360" y="2452105"/>
            <a:ext cx="7016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Poznáme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tri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spôsoby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zistenia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kritických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parametrov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systému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 URO</a:t>
            </a:r>
            <a:r>
              <a:rPr lang="sk-SK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dĺžnik 9">
                <a:extLst>
                  <a:ext uri="{FF2B5EF4-FFF2-40B4-BE49-F238E27FC236}">
                    <a16:creationId xmlns:a16="http://schemas.microsoft.com/office/drawing/2014/main" id="{26530463-CC43-46FD-AFE1-0EB62D1DA95D}"/>
                  </a:ext>
                </a:extLst>
              </p:cNvPr>
              <p:cNvSpPr/>
              <p:nvPr/>
            </p:nvSpPr>
            <p:spPr>
              <a:xfrm>
                <a:off x="213360" y="2967335"/>
                <a:ext cx="693115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experimentálne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ur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č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enie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kritických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parametrov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𝐾𝑅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z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prechodovej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charakteristiky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systému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(z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doby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nábehu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doby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prie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ť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ahu) 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Obdĺžnik 9">
                <a:extLst>
                  <a:ext uri="{FF2B5EF4-FFF2-40B4-BE49-F238E27FC236}">
                    <a16:creationId xmlns:a16="http://schemas.microsoft.com/office/drawing/2014/main" id="{26530463-CC43-46FD-AFE1-0EB62D1DA9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" y="2967335"/>
                <a:ext cx="6931152" cy="923330"/>
              </a:xfrm>
              <a:prstGeom prst="rect">
                <a:avLst/>
              </a:prstGeom>
              <a:blipFill>
                <a:blip r:embed="rId3"/>
                <a:stretch>
                  <a:fillRect l="-528" t="-3974" b="-993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dĺžnik 10">
            <a:extLst>
              <a:ext uri="{FF2B5EF4-FFF2-40B4-BE49-F238E27FC236}">
                <a16:creationId xmlns:a16="http://schemas.microsoft.com/office/drawing/2014/main" id="{DA157002-589A-4FEE-967C-A21C0EB05572}"/>
              </a:ext>
            </a:extLst>
          </p:cNvPr>
          <p:cNvSpPr/>
          <p:nvPr/>
        </p:nvSpPr>
        <p:spPr>
          <a:xfrm>
            <a:off x="213360" y="4036563"/>
            <a:ext cx="4347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pou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ť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relé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bez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hysterézie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spätnej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väzbe</a:t>
            </a:r>
            <a:endParaRPr lang="sk-S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D5D3C8C2-550C-4A51-BBDD-5BB67533AAB2}"/>
              </a:ext>
            </a:extLst>
          </p:cNvPr>
          <p:cNvSpPr/>
          <p:nvPr/>
        </p:nvSpPr>
        <p:spPr>
          <a:xfrm>
            <a:off x="213360" y="4551793"/>
            <a:ext cx="6931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enie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kritických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parametrov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základe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známeho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URO s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vyu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itím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Nyquistovho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alebo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Michajlovho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kritéria</a:t>
            </a:r>
            <a:endParaRPr lang="sk-S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241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208237-8056-47F6-BD2B-F1E8DA69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Návrh</a:t>
            </a:r>
            <a:r>
              <a:rPr lang="en-GB" dirty="0"/>
              <a:t> </a:t>
            </a:r>
            <a:r>
              <a:rPr lang="en-GB" dirty="0" err="1"/>
              <a:t>parametrov</a:t>
            </a:r>
            <a:r>
              <a:rPr lang="en-GB" dirty="0"/>
              <a:t> PID </a:t>
            </a:r>
            <a:r>
              <a:rPr lang="en-GB" dirty="0" err="1"/>
              <a:t>regulátora</a:t>
            </a:r>
            <a:r>
              <a:rPr lang="en-GB" dirty="0"/>
              <a:t> </a:t>
            </a:r>
            <a:r>
              <a:rPr lang="en-GB" dirty="0" err="1"/>
              <a:t>pomocou</a:t>
            </a:r>
            <a:r>
              <a:rPr lang="en-GB" dirty="0"/>
              <a:t> </a:t>
            </a:r>
            <a:r>
              <a:rPr lang="en-GB" dirty="0" err="1"/>
              <a:t>metódy</a:t>
            </a:r>
            <a:r>
              <a:rPr lang="en-GB" dirty="0"/>
              <a:t> Ziegler-Nichols 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257302C0-943A-4471-9573-AFC8EF95FAD4}"/>
                  </a:ext>
                </a:extLst>
              </p:cNvPr>
              <p:cNvSpPr/>
              <p:nvPr/>
            </p:nvSpPr>
            <p:spPr>
              <a:xfrm>
                <a:off x="237744" y="1125373"/>
                <a:ext cx="858926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Metóda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vychádza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z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hranice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stability URO. 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Ak z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prenosu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regulátora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vyradíme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integra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č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nú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deriva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č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nú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zlo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ž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ku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(r−1 = r1 = 0) a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vypo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č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ítame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zosilnenie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regulátora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𝐾𝑅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obvod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sa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dostane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na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hranicu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stability (v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obvode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nastanú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trvalé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kmity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periódou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257302C0-943A-4471-9573-AFC8EF95F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" y="1125373"/>
                <a:ext cx="8589264" cy="1200329"/>
              </a:xfrm>
              <a:prstGeom prst="rect">
                <a:avLst/>
              </a:prstGeom>
              <a:blipFill>
                <a:blip r:embed="rId2"/>
                <a:stretch>
                  <a:fillRect l="-568" t="-3046" b="-710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>
            <a:extLst>
              <a:ext uri="{FF2B5EF4-FFF2-40B4-BE49-F238E27FC236}">
                <a16:creationId xmlns:a16="http://schemas.microsoft.com/office/drawing/2014/main" id="{ACE34730-09D6-4C44-9BD3-742BB8B20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" y="2556475"/>
            <a:ext cx="4331037" cy="2650461"/>
          </a:xfrm>
          <a:prstGeom prst="rect">
            <a:avLst/>
          </a:prstGeom>
        </p:spPr>
      </p:pic>
      <p:sp>
        <p:nvSpPr>
          <p:cNvPr id="6" name="Obdĺžnik 5">
            <a:extLst>
              <a:ext uri="{FF2B5EF4-FFF2-40B4-BE49-F238E27FC236}">
                <a16:creationId xmlns:a16="http://schemas.microsoft.com/office/drawing/2014/main" id="{FB826CDF-5DC4-4254-A0E2-F8B3FB7B70E8}"/>
              </a:ext>
            </a:extLst>
          </p:cNvPr>
          <p:cNvSpPr/>
          <p:nvPr/>
        </p:nvSpPr>
        <p:spPr>
          <a:xfrm>
            <a:off x="237744" y="5547961"/>
            <a:ext cx="2958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y(t) -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regulovaná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veli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URO</a:t>
            </a:r>
            <a:endParaRPr lang="sk-S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848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AC38A0-A4B8-419F-AFBB-0E9AEE36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Návrh</a:t>
            </a:r>
            <a:r>
              <a:rPr lang="en-GB" dirty="0"/>
              <a:t> </a:t>
            </a:r>
            <a:r>
              <a:rPr lang="en-GB" dirty="0" err="1"/>
              <a:t>parametrov</a:t>
            </a:r>
            <a:r>
              <a:rPr lang="en-GB" dirty="0"/>
              <a:t> PID </a:t>
            </a:r>
            <a:r>
              <a:rPr lang="en-GB" dirty="0" err="1"/>
              <a:t>regulátora</a:t>
            </a:r>
            <a:r>
              <a:rPr lang="en-GB" dirty="0"/>
              <a:t> </a:t>
            </a:r>
            <a:r>
              <a:rPr lang="en-GB" dirty="0" err="1"/>
              <a:t>pomocou</a:t>
            </a:r>
            <a:r>
              <a:rPr lang="en-GB" dirty="0"/>
              <a:t> </a:t>
            </a:r>
            <a:r>
              <a:rPr lang="en-GB" dirty="0" err="1"/>
              <a:t>metódy</a:t>
            </a:r>
            <a:r>
              <a:rPr lang="en-GB" dirty="0"/>
              <a:t> Ziegler-Nichols 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CBB6ABE1-2309-435C-9F0D-9338A7405393}"/>
                  </a:ext>
                </a:extLst>
              </p:cNvPr>
              <p:cNvSpPr/>
              <p:nvPr/>
            </p:nvSpPr>
            <p:spPr>
              <a:xfrm>
                <a:off x="235717" y="1232654"/>
                <a:ext cx="38673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Výpo</a:t>
                </a:r>
                <a:r>
                  <a:rPr lang="sk-SK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č</a:t>
                </a:r>
                <a:r>
                  <a:rPr lang="en-GB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et </a:t>
                </a:r>
                <a:r>
                  <a:rPr lang="en-GB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kritického</a:t>
                </a:r>
                <a:r>
                  <a:rPr lang="en-GB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zosilnenia</a:t>
                </a:r>
                <a:r>
                  <a:rPr lang="en-GB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sk-SK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𝐾𝑅</m:t>
                        </m:r>
                      </m:sub>
                    </m:sSub>
                  </m:oMath>
                </a14:m>
                <a:r>
                  <a:rPr lang="sk-SK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</a:t>
                </a:r>
                <a:endParaRPr lang="sk-SK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CBB6ABE1-2309-435C-9F0D-9338A7405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17" y="1232654"/>
                <a:ext cx="3867341" cy="400110"/>
              </a:xfrm>
              <a:prstGeom prst="rect">
                <a:avLst/>
              </a:prstGeom>
              <a:blipFill>
                <a:blip r:embed="rId2"/>
                <a:stretch>
                  <a:fillRect l="-1735" t="-7576" r="-789" b="-2575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dĺžnik 4">
            <a:extLst>
              <a:ext uri="{FF2B5EF4-FFF2-40B4-BE49-F238E27FC236}">
                <a16:creationId xmlns:a16="http://schemas.microsoft.com/office/drawing/2014/main" id="{6F5D25E1-7045-4967-854B-9F767B9F3A53}"/>
              </a:ext>
            </a:extLst>
          </p:cNvPr>
          <p:cNvSpPr/>
          <p:nvPr/>
        </p:nvSpPr>
        <p:spPr>
          <a:xfrm>
            <a:off x="235717" y="1948815"/>
            <a:ext cx="2696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vychádzame z CHR URO:</a:t>
            </a:r>
            <a:endParaRPr lang="sk-S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5BFE9A4-E1EC-4EE8-A5A1-A1B6CD8F3B6F}"/>
                  </a:ext>
                </a:extLst>
              </p:cNvPr>
              <p:cNvSpPr/>
              <p:nvPr/>
            </p:nvSpPr>
            <p:spPr>
              <a:xfrm>
                <a:off x="506844" y="2480310"/>
                <a:ext cx="2014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1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= 0</a:t>
                </a:r>
                <a:endParaRPr lang="sk-SK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5BFE9A4-E1EC-4EE8-A5A1-A1B6CD8F3B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44" y="2480310"/>
                <a:ext cx="2014526" cy="369332"/>
              </a:xfrm>
              <a:prstGeom prst="rect">
                <a:avLst/>
              </a:prstGeom>
              <a:blipFill>
                <a:blip r:embed="rId3"/>
                <a:stretch>
                  <a:fillRect l="-2417" t="-10000" r="-1208" b="-26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A1086764-5FB6-4975-B549-A4C8D1E8C0AE}"/>
                  </a:ext>
                </a:extLst>
              </p:cNvPr>
              <p:cNvSpPr/>
              <p:nvPr/>
            </p:nvSpPr>
            <p:spPr>
              <a:xfrm>
                <a:off x="235716" y="3073146"/>
                <a:ext cx="592124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2. do CHR dosadíme zadaný prenos sústavy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 prenos proporcionálneho regulátora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 r0: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A1086764-5FB6-4975-B549-A4C8D1E8C0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16" y="3073146"/>
                <a:ext cx="5921244" cy="646331"/>
              </a:xfrm>
              <a:prstGeom prst="rect">
                <a:avLst/>
              </a:prstGeom>
              <a:blipFill>
                <a:blip r:embed="rId4"/>
                <a:stretch>
                  <a:fillRect l="-927" t="-4717" b="-1415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dĺžnik 7">
                <a:extLst>
                  <a:ext uri="{FF2B5EF4-FFF2-40B4-BE49-F238E27FC236}">
                    <a16:creationId xmlns:a16="http://schemas.microsoft.com/office/drawing/2014/main" id="{8B90C0F7-886D-46DF-846A-857FF8263B95}"/>
                  </a:ext>
                </a:extLst>
              </p:cNvPr>
              <p:cNvSpPr/>
              <p:nvPr/>
            </p:nvSpPr>
            <p:spPr>
              <a:xfrm>
                <a:off x="506844" y="3789307"/>
                <a:ext cx="273177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1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r0 = 0</a:t>
                </a:r>
                <a:endParaRPr lang="sk-SK" dirty="0">
                  <a:solidFill>
                    <a:schemeClr val="tx1"/>
                  </a:solidFill>
                </a:endParaRP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+ . . .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s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= 0,</a:t>
                </a:r>
                <a:endParaRPr lang="sk-SK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bdĺžnik 7">
                <a:extLst>
                  <a:ext uri="{FF2B5EF4-FFF2-40B4-BE49-F238E27FC236}">
                    <a16:creationId xmlns:a16="http://schemas.microsoft.com/office/drawing/2014/main" id="{8B90C0F7-886D-46DF-846A-857FF8263B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44" y="3789307"/>
                <a:ext cx="2731773" cy="646331"/>
              </a:xfrm>
              <a:prstGeom prst="rect">
                <a:avLst/>
              </a:prstGeom>
              <a:blipFill>
                <a:blip r:embed="rId5"/>
                <a:stretch>
                  <a:fillRect l="-1786" t="-5660" b="-1415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id="{17C52818-03D9-4B2D-95D0-6F0E56D25E15}"/>
                  </a:ext>
                </a:extLst>
              </p:cNvPr>
              <p:cNvSpPr/>
              <p:nvPr/>
            </p:nvSpPr>
            <p:spPr>
              <a:xfrm>
                <a:off x="235716" y="4422232"/>
                <a:ext cx="14833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f</m:t>
                    </m:r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id="{17C52818-03D9-4B2D-95D0-6F0E56D25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16" y="4422232"/>
                <a:ext cx="1483355" cy="369332"/>
              </a:xfrm>
              <a:prstGeom prst="rect">
                <a:avLst/>
              </a:prstGeom>
              <a:blipFill>
                <a:blip r:embed="rId6"/>
                <a:stretch>
                  <a:fillRect l="-3704" t="-8197" r="-823" b="-245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dĺžnik 11">
            <a:extLst>
              <a:ext uri="{FF2B5EF4-FFF2-40B4-BE49-F238E27FC236}">
                <a16:creationId xmlns:a16="http://schemas.microsoft.com/office/drawing/2014/main" id="{3613688C-3490-4E5A-94B0-85FF211E59AA}"/>
              </a:ext>
            </a:extLst>
          </p:cNvPr>
          <p:cNvSpPr/>
          <p:nvPr/>
        </p:nvSpPr>
        <p:spPr>
          <a:xfrm>
            <a:off x="235370" y="507374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následne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pou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ijeme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 CHR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substitúciu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 = j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ω:</a:t>
            </a:r>
            <a:endParaRPr lang="sk-S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dĺžnik 12">
                <a:extLst>
                  <a:ext uri="{FF2B5EF4-FFF2-40B4-BE49-F238E27FC236}">
                    <a16:creationId xmlns:a16="http://schemas.microsoft.com/office/drawing/2014/main" id="{100190CC-2EFB-4B84-ABF5-A95B09799A5D}"/>
                  </a:ext>
                </a:extLst>
              </p:cNvPr>
              <p:cNvSpPr/>
              <p:nvPr/>
            </p:nvSpPr>
            <p:spPr>
              <a:xfrm>
                <a:off x="506844" y="5605237"/>
                <a:ext cx="3336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pt-BR" dirty="0">
                            <a:solidFill>
                              <a:schemeClr val="tx1"/>
                            </a:solidFill>
                          </a:rPr>
                          <m:t>ω</m:t>
                        </m:r>
                        <m:r>
                          <a:rPr lang="sk-SK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sk-SK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+ . . .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pt-BR" dirty="0">
                        <a:solidFill>
                          <a:schemeClr val="tx1"/>
                        </a:solidFill>
                      </a:rPr>
                      <m:t>ω</m:t>
                    </m:r>
                    <m:r>
                      <a:rPr lang="sk-S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= 0</a:t>
                </a:r>
                <a:endParaRPr lang="sk-SK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Obdĺžnik 12">
                <a:extLst>
                  <a:ext uri="{FF2B5EF4-FFF2-40B4-BE49-F238E27FC236}">
                    <a16:creationId xmlns:a16="http://schemas.microsoft.com/office/drawing/2014/main" id="{100190CC-2EFB-4B84-ABF5-A95B09799A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44" y="5605237"/>
                <a:ext cx="3336363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664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77CE6D-B2FC-4CBE-96F2-C9E9074D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Návrh</a:t>
            </a:r>
            <a:r>
              <a:rPr lang="en-GB" dirty="0"/>
              <a:t> </a:t>
            </a:r>
            <a:r>
              <a:rPr lang="en-GB" dirty="0" err="1"/>
              <a:t>parametrov</a:t>
            </a:r>
            <a:r>
              <a:rPr lang="en-GB" dirty="0"/>
              <a:t> PID </a:t>
            </a:r>
            <a:r>
              <a:rPr lang="en-GB" dirty="0" err="1"/>
              <a:t>regulátora</a:t>
            </a:r>
            <a:r>
              <a:rPr lang="en-GB" dirty="0"/>
              <a:t> </a:t>
            </a:r>
            <a:r>
              <a:rPr lang="en-GB" dirty="0" err="1"/>
              <a:t>pomocou</a:t>
            </a:r>
            <a:r>
              <a:rPr lang="en-GB" dirty="0"/>
              <a:t> </a:t>
            </a:r>
            <a:r>
              <a:rPr lang="en-GB" dirty="0" err="1"/>
              <a:t>metódy</a:t>
            </a:r>
            <a:r>
              <a:rPr lang="en-GB" dirty="0"/>
              <a:t> Ziegler-Nichols </a:t>
            </a:r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298EC5C0-1CBB-49E2-9A5A-806CEC943B8B}"/>
              </a:ext>
            </a:extLst>
          </p:cNvPr>
          <p:cNvSpPr/>
          <p:nvPr/>
        </p:nvSpPr>
        <p:spPr>
          <a:xfrm>
            <a:off x="235717" y="1232653"/>
            <a:ext cx="71770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výpo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kritického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zosilnenia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pou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ijeme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Michajlovo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kritérium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kritický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bod [0, 0] ⇒ U(</a:t>
            </a:r>
            <a:r>
              <a:rPr 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ω) = 0 ∧ 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V(</a:t>
            </a:r>
            <a:r>
              <a:rPr 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ω) = 0) 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sk-SK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4235F97F-994A-44E6-BBC2-A5C7444E68EC}"/>
              </a:ext>
            </a:extLst>
          </p:cNvPr>
          <p:cNvSpPr/>
          <p:nvPr/>
        </p:nvSpPr>
        <p:spPr>
          <a:xfrm>
            <a:off x="235717" y="1948815"/>
            <a:ext cx="3573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CHR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vyjadríme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zlo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kovom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tvare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sk-S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5EDD5699-C476-4A34-9360-15FF5CC66FF9}"/>
              </a:ext>
            </a:extLst>
          </p:cNvPr>
          <p:cNvSpPr/>
          <p:nvPr/>
        </p:nvSpPr>
        <p:spPr>
          <a:xfrm>
            <a:off x="506844" y="2480310"/>
            <a:ext cx="1680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U(ω) + jV(ω) = 0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53473A5B-1BC5-46F7-8D10-C8D034FA7BB5}"/>
                  </a:ext>
                </a:extLst>
              </p:cNvPr>
              <p:cNvSpPr/>
              <p:nvPr/>
            </p:nvSpPr>
            <p:spPr>
              <a:xfrm>
                <a:off x="235370" y="3370837"/>
                <a:ext cx="592124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5.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výpo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č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: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53473A5B-1BC5-46F7-8D10-C8D034FA7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70" y="3370837"/>
                <a:ext cx="5921244" cy="369332"/>
              </a:xfrm>
              <a:prstGeom prst="rect">
                <a:avLst/>
              </a:prstGeom>
              <a:blipFill>
                <a:blip r:embed="rId2"/>
                <a:stretch>
                  <a:fillRect l="-927" t="-9836" b="-245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dĺžnik 7">
                <a:extLst>
                  <a:ext uri="{FF2B5EF4-FFF2-40B4-BE49-F238E27FC236}">
                    <a16:creationId xmlns:a16="http://schemas.microsoft.com/office/drawing/2014/main" id="{814B92BE-D2F5-44F6-A74D-398874487B24}"/>
                  </a:ext>
                </a:extLst>
              </p:cNvPr>
              <p:cNvSpPr/>
              <p:nvPr/>
            </p:nvSpPr>
            <p:spPr>
              <a:xfrm>
                <a:off x="506844" y="3789307"/>
                <a:ext cx="2823402" cy="55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V(</a:t>
                </a:r>
                <a:r>
                  <a:rPr lang="el-GR" dirty="0">
                    <a:solidFill>
                      <a:schemeClr val="tx1"/>
                    </a:solidFill>
                  </a:rPr>
                  <a:t>ω) = 0 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/>
                            </a:solidFill>
                          </a:rPr>
                          <m:t>ω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sk-S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dirty="0">
                            <a:solidFill>
                              <a:schemeClr val="tx1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/>
                            </a:solidFill>
                          </a:rPr>
                          <m:t>π</m:t>
                        </m:r>
                      </m:num>
                      <m:den>
                        <m:sSub>
                          <m:sSubPr>
                            <m:ctrlPr>
                              <a:rPr lang="sk-S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chemeClr val="tx1"/>
                                </a:solidFill>
                              </a:rPr>
                              <m:t>ω</m:t>
                            </m:r>
                          </m:e>
                          <m:sub>
                            <m:r>
                              <a:rPr lang="sk-S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sk-S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den>
                    </m:f>
                  </m:oMath>
                </a14:m>
                <a:endParaRPr lang="sk-SK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bdĺžnik 7">
                <a:extLst>
                  <a:ext uri="{FF2B5EF4-FFF2-40B4-BE49-F238E27FC236}">
                    <a16:creationId xmlns:a16="http://schemas.microsoft.com/office/drawing/2014/main" id="{814B92BE-D2F5-44F6-A74D-398874487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44" y="3789307"/>
                <a:ext cx="2823402" cy="559769"/>
              </a:xfrm>
              <a:prstGeom prst="rect">
                <a:avLst/>
              </a:prstGeom>
              <a:blipFill>
                <a:blip r:embed="rId3"/>
                <a:stretch>
                  <a:fillRect l="-1728" b="-219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dĺžnik 9">
                <a:extLst>
                  <a:ext uri="{FF2B5EF4-FFF2-40B4-BE49-F238E27FC236}">
                    <a16:creationId xmlns:a16="http://schemas.microsoft.com/office/drawing/2014/main" id="{91ADCE22-1878-4AD9-A0C2-34023174710B}"/>
                  </a:ext>
                </a:extLst>
              </p:cNvPr>
              <p:cNvSpPr/>
              <p:nvPr/>
            </p:nvSpPr>
            <p:spPr>
              <a:xfrm>
                <a:off x="235370" y="5073742"/>
                <a:ext cx="4572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nn-NO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6. kritické zosilnenie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𝐾𝑅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nn-NO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získame</a:t>
                </a:r>
                <a:r>
                  <a:rPr lang="el-G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Obdĺžnik 9">
                <a:extLst>
                  <a:ext uri="{FF2B5EF4-FFF2-40B4-BE49-F238E27FC236}">
                    <a16:creationId xmlns:a16="http://schemas.microsoft.com/office/drawing/2014/main" id="{91ADCE22-1878-4AD9-A0C2-3402317471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70" y="5073742"/>
                <a:ext cx="4572000" cy="369332"/>
              </a:xfrm>
              <a:prstGeom prst="rect">
                <a:avLst/>
              </a:prstGeom>
              <a:blipFill>
                <a:blip r:embed="rId4"/>
                <a:stretch>
                  <a:fillRect l="-1200" t="-8197" b="-245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dĺžnik 10">
                <a:extLst>
                  <a:ext uri="{FF2B5EF4-FFF2-40B4-BE49-F238E27FC236}">
                    <a16:creationId xmlns:a16="http://schemas.microsoft.com/office/drawing/2014/main" id="{BDFFF424-18BD-40C4-BE08-2CF0D792EEFB}"/>
                  </a:ext>
                </a:extLst>
              </p:cNvPr>
              <p:cNvSpPr/>
              <p:nvPr/>
            </p:nvSpPr>
            <p:spPr>
              <a:xfrm>
                <a:off x="506844" y="5605237"/>
                <a:ext cx="25817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sk-SK" dirty="0">
                    <a:solidFill>
                      <a:schemeClr val="tx1"/>
                    </a:solidFill>
                  </a:rPr>
                  <a:t>U(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/>
                            </a:solidFill>
                          </a:rPr>
                          <m:t>ω</m:t>
                        </m:r>
                        <m:r>
                          <a:rPr lang="sk-SK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/>
                            </a:solidFill>
                          </a:rPr>
                          <m:t>ω</m:t>
                        </m:r>
                      </m:sub>
                    </m:sSub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a-DK" dirty="0">
                    <a:solidFill>
                      <a:schemeClr val="tx1"/>
                    </a:solidFill>
                  </a:rPr>
                  <a:t>=</a:t>
                </a:r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/>
                            </a:solidFill>
                          </a:rPr>
                          <m:t>ω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𝐾𝑅</m:t>
                        </m:r>
                      </m:sub>
                    </m:sSub>
                  </m:oMath>
                </a14:m>
                <a:r>
                  <a:rPr lang="da-DK" dirty="0">
                    <a:solidFill>
                      <a:schemeClr val="tx1"/>
                    </a:solidFill>
                  </a:rPr>
                  <a:t> = 0 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𝐾𝑅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" name="Obdĺžnik 10">
                <a:extLst>
                  <a:ext uri="{FF2B5EF4-FFF2-40B4-BE49-F238E27FC236}">
                    <a16:creationId xmlns:a16="http://schemas.microsoft.com/office/drawing/2014/main" id="{BDFFF424-18BD-40C4-BE08-2CF0D792E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44" y="5605237"/>
                <a:ext cx="2581732" cy="369332"/>
              </a:xfrm>
              <a:prstGeom prst="rect">
                <a:avLst/>
              </a:prstGeom>
              <a:blipFill>
                <a:blip r:embed="rId5"/>
                <a:stretch>
                  <a:fillRect l="-1887" t="-11475" b="-245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849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1F8A63-BA88-4B74-85BA-C973F3DC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Návrh</a:t>
            </a:r>
            <a:r>
              <a:rPr lang="en-GB" dirty="0"/>
              <a:t> </a:t>
            </a:r>
            <a:r>
              <a:rPr lang="en-GB" dirty="0" err="1"/>
              <a:t>parametrov</a:t>
            </a:r>
            <a:r>
              <a:rPr lang="en-GB" dirty="0"/>
              <a:t> PID </a:t>
            </a:r>
            <a:r>
              <a:rPr lang="en-GB" dirty="0" err="1"/>
              <a:t>regulátora</a:t>
            </a:r>
            <a:r>
              <a:rPr lang="en-GB" dirty="0"/>
              <a:t> </a:t>
            </a:r>
            <a:r>
              <a:rPr lang="en-GB" dirty="0" err="1"/>
              <a:t>pomocou</a:t>
            </a:r>
            <a:r>
              <a:rPr lang="en-GB" dirty="0"/>
              <a:t> </a:t>
            </a:r>
            <a:r>
              <a:rPr lang="en-GB" dirty="0" err="1"/>
              <a:t>metódy</a:t>
            </a:r>
            <a:r>
              <a:rPr lang="en-GB" dirty="0"/>
              <a:t> Ziegler-Nichols 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FFEEC1BA-3D17-4A82-BF61-35F1397DD7D6}"/>
                  </a:ext>
                </a:extLst>
              </p:cNvPr>
              <p:cNvSpPr/>
              <p:nvPr/>
            </p:nvSpPr>
            <p:spPr>
              <a:xfrm>
                <a:off x="335280" y="1699367"/>
                <a:ext cx="615086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7.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kon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š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tanty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P, PI, PID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regulátora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vypo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č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ítame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na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základe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kritických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hodnôt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𝐾𝑅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vyu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ž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itím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sk-SK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tabulky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FFEEC1BA-3D17-4A82-BF61-35F1397DD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" y="1699367"/>
                <a:ext cx="6150864" cy="646331"/>
              </a:xfrm>
              <a:prstGeom prst="rect">
                <a:avLst/>
              </a:prstGeom>
              <a:blipFill>
                <a:blip r:embed="rId2"/>
                <a:stretch>
                  <a:fillRect l="-793" t="-5660" b="-1415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>
            <a:extLst>
              <a:ext uri="{FF2B5EF4-FFF2-40B4-BE49-F238E27FC236}">
                <a16:creationId xmlns:a16="http://schemas.microsoft.com/office/drawing/2014/main" id="{335DBD50-0047-4FD8-8811-BB3031A5A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2824162"/>
            <a:ext cx="8467092" cy="154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0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23864B-06A9-4A0C-8EB6-B39210B6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PID regulátorov</a:t>
            </a:r>
            <a:endParaRPr lang="en-GB" dirty="0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263C447-9F3E-439E-A9F2-1046D6A6A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r>
              <a:rPr lang="sk-SK" b="1" dirty="0"/>
              <a:t>Interakčný tvar:</a:t>
            </a:r>
          </a:p>
          <a:p>
            <a:endParaRPr lang="en-GB" b="1" dirty="0"/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FB54754E-05FD-4358-B8B7-19E92F0215D3}"/>
              </a:ext>
            </a:extLst>
          </p:cNvPr>
          <p:cNvSpPr txBox="1">
            <a:spLocks/>
          </p:cNvSpPr>
          <p:nvPr/>
        </p:nvSpPr>
        <p:spPr>
          <a:xfrm>
            <a:off x="4723638" y="1092199"/>
            <a:ext cx="4183380" cy="56057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b="1"/>
              <a:t>Zložkový tvar:</a:t>
            </a:r>
          </a:p>
          <a:p>
            <a:endParaRPr lang="sk-SK" b="1"/>
          </a:p>
          <a:p>
            <a:endParaRPr lang="sk-SK" b="1"/>
          </a:p>
          <a:p>
            <a:endParaRPr lang="sk-SK" b="1"/>
          </a:p>
          <a:p>
            <a:endParaRPr lang="sk-SK" b="1"/>
          </a:p>
          <a:p>
            <a:endParaRPr lang="sk-SK" b="1"/>
          </a:p>
          <a:p>
            <a:endParaRPr lang="sk-SK" b="1"/>
          </a:p>
          <a:p>
            <a:endParaRPr lang="sk-SK" b="1"/>
          </a:p>
          <a:p>
            <a:endParaRPr lang="sk-SK" b="1"/>
          </a:p>
          <a:p>
            <a:r>
              <a:rPr lang="sk-SK" b="1">
                <a:solidFill>
                  <a:srgbClr val="FF0000"/>
                </a:solidFill>
              </a:rPr>
              <a:t>Štruktúra ideálneho PID regulátora</a:t>
            </a:r>
            <a:endParaRPr lang="en-GB" b="1">
              <a:solidFill>
                <a:srgbClr val="FF0000"/>
              </a:solidFill>
            </a:endParaRPr>
          </a:p>
          <a:p>
            <a:endParaRPr lang="sk-SK" b="1" dirty="0"/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37DEB68A-A4AC-4364-AB79-46B8F54579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772856"/>
              </p:ext>
            </p:extLst>
          </p:nvPr>
        </p:nvGraphicFramePr>
        <p:xfrm>
          <a:off x="451104" y="1539556"/>
          <a:ext cx="2860176" cy="73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3" imgW="3136680" imgH="799920" progId="Equation.3">
                  <p:embed/>
                </p:oleObj>
              </mc:Choice>
              <mc:Fallback>
                <p:oleObj name="Equation" r:id="rId3" imgW="3136680" imgH="799920" progId="Equation.3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C1CE6BA3-96F7-40A0-AFA0-0306A1D374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04" y="1539556"/>
                        <a:ext cx="2860176" cy="732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7F77E66C-720F-4E07-979F-C90E927E67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283573"/>
              </p:ext>
            </p:extLst>
          </p:nvPr>
        </p:nvGraphicFramePr>
        <p:xfrm>
          <a:off x="451104" y="2375264"/>
          <a:ext cx="3200400" cy="748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5" imgW="3429000" imgH="799920" progId="Equation.3">
                  <p:embed/>
                </p:oleObj>
              </mc:Choice>
              <mc:Fallback>
                <p:oleObj name="Equation" r:id="rId5" imgW="3429000" imgH="799920" progId="Equation.3">
                  <p:embed/>
                  <p:pic>
                    <p:nvPicPr>
                      <p:cNvPr id="7" name="Object 8">
                        <a:extLst>
                          <a:ext uri="{FF2B5EF4-FFF2-40B4-BE49-F238E27FC236}">
                            <a16:creationId xmlns:a16="http://schemas.microsoft.com/office/drawing/2014/main" id="{896D4BD4-44F3-4790-99B9-D34AF69277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04" y="2375264"/>
                        <a:ext cx="3200400" cy="74824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B366259-36B5-4655-AE65-1E642DFE8F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893733"/>
              </p:ext>
            </p:extLst>
          </p:nvPr>
        </p:nvGraphicFramePr>
        <p:xfrm>
          <a:off x="4771644" y="1581573"/>
          <a:ext cx="2624836" cy="699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7" imgW="2717640" imgH="723600" progId="Equation.3">
                  <p:embed/>
                </p:oleObj>
              </mc:Choice>
              <mc:Fallback>
                <p:oleObj name="Equation" r:id="rId7" imgW="2717640" imgH="72360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1AA88D39-46E9-4282-AB65-050F4C15F9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644" y="1581573"/>
                        <a:ext cx="2624836" cy="6991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58ABEC1A-DBC8-4C90-AC6C-E30788ED7B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550607"/>
              </p:ext>
            </p:extLst>
          </p:nvPr>
        </p:nvGraphicFramePr>
        <p:xfrm>
          <a:off x="4771644" y="2384006"/>
          <a:ext cx="3280156" cy="73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9" imgW="3555720" imgH="799920" progId="Equation.3">
                  <p:embed/>
                </p:oleObj>
              </mc:Choice>
              <mc:Fallback>
                <p:oleObj name="Equation" r:id="rId9" imgW="3555720" imgH="799920" progId="Equation.3">
                  <p:embed/>
                  <p:pic>
                    <p:nvPicPr>
                      <p:cNvPr id="9" name="Object 9">
                        <a:extLst>
                          <a:ext uri="{FF2B5EF4-FFF2-40B4-BE49-F238E27FC236}">
                            <a16:creationId xmlns:a16="http://schemas.microsoft.com/office/drawing/2014/main" id="{2DCCD1FF-DE44-421E-BFF3-16BDC6798D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644" y="2384006"/>
                        <a:ext cx="3280156" cy="739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84246315-DE69-401B-A300-DB3D77F430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305463"/>
              </p:ext>
            </p:extLst>
          </p:nvPr>
        </p:nvGraphicFramePr>
        <p:xfrm>
          <a:off x="361188" y="3938906"/>
          <a:ext cx="4362450" cy="275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Bitmap Image" r:id="rId11" imgW="2723810" imgH="1724266" progId="PBrush">
                  <p:embed/>
                </p:oleObj>
              </mc:Choice>
              <mc:Fallback>
                <p:oleObj name="Bitmap Image" r:id="rId11" imgW="2723810" imgH="1724266" progId="PBrush">
                  <p:embed/>
                  <p:pic>
                    <p:nvPicPr>
                      <p:cNvPr id="10" name="Object 10">
                        <a:extLst>
                          <a:ext uri="{FF2B5EF4-FFF2-40B4-BE49-F238E27FC236}">
                            <a16:creationId xmlns:a16="http://schemas.microsoft.com/office/drawing/2014/main" id="{578A7430-0281-4E08-AE45-E1A1C33E25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88" y="3938906"/>
                        <a:ext cx="4362450" cy="275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7211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B70D7C-96EB-4180-AA9A-8CE42132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Vypočítajte</a:t>
            </a:r>
            <a:r>
              <a:rPr lang="en-GB" dirty="0"/>
              <a:t> </a:t>
            </a:r>
            <a:r>
              <a:rPr lang="en-GB" dirty="0" err="1"/>
              <a:t>optimálne</a:t>
            </a:r>
            <a:r>
              <a:rPr lang="en-GB" dirty="0"/>
              <a:t> </a:t>
            </a:r>
            <a:r>
              <a:rPr lang="en-GB" dirty="0" err="1"/>
              <a:t>nastavenie</a:t>
            </a:r>
            <a:r>
              <a:rPr lang="en-GB" dirty="0"/>
              <a:t> PID </a:t>
            </a:r>
            <a:r>
              <a:rPr lang="en-GB" dirty="0" err="1"/>
              <a:t>regulátora</a:t>
            </a:r>
            <a:r>
              <a:rPr lang="en-GB" dirty="0"/>
              <a:t> </a:t>
            </a:r>
            <a:r>
              <a:rPr lang="en-GB" dirty="0" err="1"/>
              <a:t>metódou</a:t>
            </a:r>
            <a:r>
              <a:rPr lang="sk-SK" dirty="0"/>
              <a:t> </a:t>
            </a:r>
            <a:r>
              <a:rPr lang="sk-SK" dirty="0" err="1"/>
              <a:t>Ziegler-Nichols</a:t>
            </a:r>
            <a:r>
              <a:rPr lang="en-GB" dirty="0"/>
              <a:t>: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B3EC32D2-FB35-4516-9DFB-278B60CEDD30}"/>
                  </a:ext>
                </a:extLst>
              </p:cNvPr>
              <p:cNvSpPr/>
              <p:nvPr/>
            </p:nvSpPr>
            <p:spPr>
              <a:xfrm>
                <a:off x="213360" y="1126343"/>
                <a:ext cx="649224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sk-SK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Príklad</a:t>
                </a:r>
                <a:r>
                  <a:rPr lang="en-GB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</a:t>
                </a:r>
                <a:endParaRPr lang="sk-SK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Na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základe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Ziegler-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Nicholsovej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metódy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vypo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č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ítajte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parametre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P, PI a PID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regulátora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ak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je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daný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prenos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regulovaného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systému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B3EC32D2-FB35-4516-9DFB-278B60CED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" y="1126343"/>
                <a:ext cx="6492240" cy="954107"/>
              </a:xfrm>
              <a:prstGeom prst="rect">
                <a:avLst/>
              </a:prstGeom>
              <a:blipFill>
                <a:blip r:embed="rId2"/>
                <a:stretch>
                  <a:fillRect l="-939" t="-3846" r="-1127" b="-96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2FD5F309-7BFE-4DDD-98D7-B232FD71F2F7}"/>
                  </a:ext>
                </a:extLst>
              </p:cNvPr>
              <p:cNvSpPr/>
              <p:nvPr/>
            </p:nvSpPr>
            <p:spPr>
              <a:xfrm>
                <a:off x="213360" y="2080450"/>
                <a:ext cx="3125920" cy="682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sk-SK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sk-SK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GB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k-SK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sk-SK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sk-SK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k-SK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k-SK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sk-SK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2FD5F309-7BFE-4DDD-98D7-B232FD71F2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" y="2080450"/>
                <a:ext cx="3125920" cy="682431"/>
              </a:xfrm>
              <a:prstGeom prst="rect">
                <a:avLst/>
              </a:prstGeom>
              <a:blipFill>
                <a:blip r:embed="rId3"/>
                <a:stretch>
                  <a:fillRect b="-803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5D15A81B-297E-4723-A969-600661B6BBA3}"/>
                  </a:ext>
                </a:extLst>
              </p:cNvPr>
              <p:cNvSpPr/>
              <p:nvPr/>
            </p:nvSpPr>
            <p:spPr>
              <a:xfrm>
                <a:off x="213360" y="2894791"/>
                <a:ext cx="7723632" cy="978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Rie</a:t>
                </a:r>
                <a:r>
                  <a:rPr lang="sk-SK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š</a:t>
                </a:r>
                <a:r>
                  <a:rPr lang="en-GB" sz="20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enie</a:t>
                </a:r>
                <a:r>
                  <a:rPr lang="en-GB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</a:t>
                </a:r>
                <a:endParaRPr lang="sk-SK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1.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vychádzame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z CHR URO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 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dosadíme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do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nej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prenos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systému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prenos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proporcionálneho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regulátora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𝐾𝑅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: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5D15A81B-297E-4723-A969-600661B6BB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" y="2894791"/>
                <a:ext cx="7723632" cy="978986"/>
              </a:xfrm>
              <a:prstGeom prst="rect">
                <a:avLst/>
              </a:prstGeom>
              <a:blipFill>
                <a:blip r:embed="rId4"/>
                <a:stretch>
                  <a:fillRect l="-789" t="-3750" b="-937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dĺžnik 7">
                <a:extLst>
                  <a:ext uri="{FF2B5EF4-FFF2-40B4-BE49-F238E27FC236}">
                    <a16:creationId xmlns:a16="http://schemas.microsoft.com/office/drawing/2014/main" id="{2755E926-C104-4456-B9A2-8E5911D26D46}"/>
                  </a:ext>
                </a:extLst>
              </p:cNvPr>
              <p:cNvSpPr/>
              <p:nvPr/>
            </p:nvSpPr>
            <p:spPr>
              <a:xfrm>
                <a:off x="312457" y="4089416"/>
                <a:ext cx="154119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1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sz="2000" dirty="0">
                    <a:solidFill>
                      <a:schemeClr val="tx1"/>
                    </a:solidFill>
                  </a:rPr>
                  <a:t> </a:t>
                </a:r>
                <a:r>
                  <a:rPr lang="en-GB" sz="2000" dirty="0">
                    <a:solidFill>
                      <a:schemeClr val="tx1"/>
                    </a:solidFill>
                  </a:rPr>
                  <a:t>= 0</a:t>
                </a:r>
                <a:endParaRPr lang="sk-SK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bdĺžnik 7">
                <a:extLst>
                  <a:ext uri="{FF2B5EF4-FFF2-40B4-BE49-F238E27FC236}">
                    <a16:creationId xmlns:a16="http://schemas.microsoft.com/office/drawing/2014/main" id="{2755E926-C104-4456-B9A2-8E5911D26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" y="4089416"/>
                <a:ext cx="1541191" cy="400110"/>
              </a:xfrm>
              <a:prstGeom prst="rect">
                <a:avLst/>
              </a:prstGeom>
              <a:blipFill>
                <a:blip r:embed="rId5"/>
                <a:stretch>
                  <a:fillRect l="-3953" t="-9231" r="-3162" b="-2769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id="{37695223-16B6-49D1-BAB4-04EAFB3B1490}"/>
                  </a:ext>
                </a:extLst>
              </p:cNvPr>
              <p:cNvSpPr/>
              <p:nvPr/>
            </p:nvSpPr>
            <p:spPr>
              <a:xfrm>
                <a:off x="312457" y="4504402"/>
                <a:ext cx="3719416" cy="682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sk-SK" sz="2400" dirty="0">
                    <a:solidFill>
                      <a:schemeClr val="tx1"/>
                    </a:solidFill>
                  </a:rPr>
                  <a:t>1 +</a:t>
                </a:r>
                <a:r>
                  <a:rPr lang="en-GB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sk-SK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sk-SK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GB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k-SK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sk-SK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sk-SK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sk-SK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b>
                      <m:sSub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𝐾𝑅</m:t>
                        </m:r>
                      </m:sub>
                    </m:sSub>
                    <m:r>
                      <a:rPr lang="en-GB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id="{37695223-16B6-49D1-BAB4-04EAFB3B1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" y="4504402"/>
                <a:ext cx="3719416" cy="682431"/>
              </a:xfrm>
              <a:prstGeom prst="rect">
                <a:avLst/>
              </a:prstGeom>
              <a:blipFill>
                <a:blip r:embed="rId6"/>
                <a:stretch>
                  <a:fillRect l="-2459" b="-803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dĺžnik 9">
                <a:extLst>
                  <a:ext uri="{FF2B5EF4-FFF2-40B4-BE49-F238E27FC236}">
                    <a16:creationId xmlns:a16="http://schemas.microsoft.com/office/drawing/2014/main" id="{45C2B009-5F3C-46EA-B96C-E0B15D51F834}"/>
                  </a:ext>
                </a:extLst>
              </p:cNvPr>
              <p:cNvSpPr/>
              <p:nvPr/>
            </p:nvSpPr>
            <p:spPr>
              <a:xfrm>
                <a:off x="312457" y="5448126"/>
                <a:ext cx="338118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sk-SK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sk-SK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+11</m:t>
                    </m:r>
                    <m:r>
                      <a:rPr lang="sk-SK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6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sk-S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𝐾𝑅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= 0</a:t>
                </a:r>
                <a:endParaRPr lang="sk-SK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bdĺžnik 9">
                <a:extLst>
                  <a:ext uri="{FF2B5EF4-FFF2-40B4-BE49-F238E27FC236}">
                    <a16:creationId xmlns:a16="http://schemas.microsoft.com/office/drawing/2014/main" id="{45C2B009-5F3C-46EA-B96C-E0B15D51F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" y="5448126"/>
                <a:ext cx="3381182" cy="400110"/>
              </a:xfrm>
              <a:prstGeom prst="rect">
                <a:avLst/>
              </a:prstGeom>
              <a:blipFill>
                <a:blip r:embed="rId7"/>
                <a:stretch>
                  <a:fillRect t="-9231" r="-1081" b="-2769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Obrázok 10">
            <a:extLst>
              <a:ext uri="{FF2B5EF4-FFF2-40B4-BE49-F238E27FC236}">
                <a16:creationId xmlns:a16="http://schemas.microsoft.com/office/drawing/2014/main" id="{8CBF8EAE-BD72-4EDD-8B66-DF73DF4F48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8484" y="5882743"/>
            <a:ext cx="990796" cy="34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92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728AE8-BE41-4B13-886F-35692B4D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Vypočítajte</a:t>
            </a:r>
            <a:r>
              <a:rPr lang="en-GB" dirty="0"/>
              <a:t> </a:t>
            </a:r>
            <a:r>
              <a:rPr lang="en-GB" dirty="0" err="1"/>
              <a:t>optimálne</a:t>
            </a:r>
            <a:r>
              <a:rPr lang="en-GB" dirty="0"/>
              <a:t> </a:t>
            </a:r>
            <a:r>
              <a:rPr lang="en-GB" dirty="0" err="1"/>
              <a:t>nastavenie</a:t>
            </a:r>
            <a:r>
              <a:rPr lang="en-GB" dirty="0"/>
              <a:t> PID </a:t>
            </a:r>
            <a:r>
              <a:rPr lang="en-GB" dirty="0" err="1"/>
              <a:t>regulátora</a:t>
            </a:r>
            <a:r>
              <a:rPr lang="en-GB" dirty="0"/>
              <a:t> </a:t>
            </a:r>
            <a:r>
              <a:rPr lang="en-GB" dirty="0" err="1"/>
              <a:t>metódou</a:t>
            </a:r>
            <a:r>
              <a:rPr lang="sk-SK" dirty="0"/>
              <a:t> </a:t>
            </a:r>
            <a:r>
              <a:rPr lang="sk-SK" dirty="0" err="1"/>
              <a:t>Ziegler-Nichols</a:t>
            </a:r>
            <a:r>
              <a:rPr lang="en-GB" dirty="0"/>
              <a:t>:</a:t>
            </a:r>
            <a:endParaRPr lang="sk-SK" dirty="0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F2292499-502E-4BC0-970F-756E404612E9}"/>
              </a:ext>
            </a:extLst>
          </p:cNvPr>
          <p:cNvSpPr/>
          <p:nvPr/>
        </p:nvSpPr>
        <p:spPr>
          <a:xfrm>
            <a:off x="237744" y="1398955"/>
            <a:ext cx="5285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následne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pou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ijeme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 CHR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substitúciu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 = j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ω:</a:t>
            </a:r>
            <a:endParaRPr lang="sk-S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4E894E25-174E-4427-8A3F-C36119433AA1}"/>
                  </a:ext>
                </a:extLst>
              </p:cNvPr>
              <p:cNvSpPr/>
              <p:nvPr/>
            </p:nvSpPr>
            <p:spPr>
              <a:xfrm>
                <a:off x="490567" y="1777973"/>
                <a:ext cx="37019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GB">
                            <a:solidFill>
                              <a:schemeClr val="tx1"/>
                            </a:solidFill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l-GR">
                            <a:solidFill>
                              <a:schemeClr val="tx1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>
                            <a:solidFill>
                              <a:schemeClr val="tx1"/>
                            </a:solidFill>
                          </a:rPr>
                          <m:t>)</m:t>
                        </m:r>
                      </m:e>
                      <m:sup>
                        <m:r>
                          <a:rPr lang="sk-SK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sk-S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m:rPr>
                            <m:nor/>
                          </m:rPr>
                          <a:rPr lang="en-GB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GB">
                            <a:solidFill>
                              <a:schemeClr val="tx1"/>
                            </a:solidFill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l-GR">
                            <a:solidFill>
                              <a:schemeClr val="tx1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>
                            <a:solidFill>
                              <a:schemeClr val="tx1"/>
                            </a:solidFill>
                          </a:rPr>
                          <m:t>)</m:t>
                        </m:r>
                      </m:e>
                      <m:sup>
                        <m:r>
                          <a:rPr lang="sk-SK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+11</m:t>
                    </m:r>
                    <m:r>
                      <m:rPr>
                        <m:nor/>
                      </m:rPr>
                      <a:rPr lang="en-GB">
                        <a:solidFill>
                          <a:schemeClr val="tx1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GB">
                        <a:solidFill>
                          <a:schemeClr val="tx1"/>
                        </a:solidFill>
                      </a:rPr>
                      <m:t>j</m:t>
                    </m:r>
                    <m:r>
                      <m:rPr>
                        <m:nor/>
                      </m:rPr>
                      <a:rPr lang="el-GR">
                        <a:solidFill>
                          <a:schemeClr val="tx1"/>
                        </a:solidFill>
                      </a:rPr>
                      <m:t>ω</m:t>
                    </m:r>
                    <m:r>
                      <m:rPr>
                        <m:nor/>
                      </m:rPr>
                      <a:rPr lang="el-GR">
                        <a:solidFill>
                          <a:schemeClr val="tx1"/>
                        </a:solidFill>
                      </a:rPr>
                      <m:t>)</m:t>
                    </m:r>
                    <m:r>
                      <a:rPr lang="sk-S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6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𝐾𝑅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sk-SK" dirty="0">
                    <a:solidFill>
                      <a:schemeClr val="tx1"/>
                    </a:solidFill>
                  </a:rPr>
                  <a:t>-</a:t>
                </a:r>
                <a:r>
                  <a:rPr lang="en-GB" dirty="0">
                    <a:solidFill>
                      <a:schemeClr val="tx1"/>
                    </a:solidFill>
                  </a:rPr>
                  <a:t> 0</a:t>
                </a:r>
                <a:endParaRPr lang="sk-SK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4E894E25-174E-4427-8A3F-C36119433A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67" y="1777973"/>
                <a:ext cx="3701975" cy="369332"/>
              </a:xfrm>
              <a:prstGeom prst="rect">
                <a:avLst/>
              </a:prstGeom>
              <a:blipFill>
                <a:blip r:embed="rId2"/>
                <a:stretch>
                  <a:fillRect l="-329" t="-10000" b="-26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dĺžnik 6">
            <a:extLst>
              <a:ext uri="{FF2B5EF4-FFF2-40B4-BE49-F238E27FC236}">
                <a16:creationId xmlns:a16="http://schemas.microsoft.com/office/drawing/2014/main" id="{7700A890-ECD2-45BB-AB49-4552E7172CB4}"/>
              </a:ext>
            </a:extLst>
          </p:cNvPr>
          <p:cNvSpPr/>
          <p:nvPr/>
        </p:nvSpPr>
        <p:spPr>
          <a:xfrm>
            <a:off x="237744" y="2288971"/>
            <a:ext cx="726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s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vyu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itím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Michajlovho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kritéria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vyjadríme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CHR v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zlo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kovom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tvare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sk-S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B3CAF9C9-9440-4088-AD6A-7DE2643E3F23}"/>
              </a:ext>
            </a:extLst>
          </p:cNvPr>
          <p:cNvSpPr/>
          <p:nvPr/>
        </p:nvSpPr>
        <p:spPr>
          <a:xfrm>
            <a:off x="490567" y="2667989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U(ω) + jV(ω) = 0 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id="{64C6E772-AD9E-4BFB-9304-7836F047B9B9}"/>
                  </a:ext>
                </a:extLst>
              </p:cNvPr>
              <p:cNvSpPr/>
              <p:nvPr/>
            </p:nvSpPr>
            <p:spPr>
              <a:xfrm>
                <a:off x="490567" y="3098354"/>
                <a:ext cx="47182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U(</a:t>
                </a:r>
                <a:r>
                  <a:rPr lang="el-GR" dirty="0">
                    <a:solidFill>
                      <a:schemeClr val="tx1"/>
                    </a:solidFill>
                  </a:rPr>
                  <a:t>ω) = −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m:rPr>
                            <m:nor/>
                          </m:rPr>
                          <a:rPr lang="el-GR">
                            <a:solidFill>
                              <a:schemeClr val="tx1"/>
                            </a:solidFill>
                          </a:rPr>
                          <m:t>ω</m:t>
                        </m:r>
                      </m:e>
                      <m:sup>
                        <m:r>
                          <a:rPr lang="sk-SK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dirty="0">
                    <a:solidFill>
                      <a:schemeClr val="tx1"/>
                    </a:solidFill>
                  </a:rPr>
                  <a:t>+ 6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𝐾𝑅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sk-SK" dirty="0">
                    <a:solidFill>
                      <a:schemeClr val="tx1"/>
                    </a:solidFill>
                  </a:rPr>
                  <a:t>,      </a:t>
                </a:r>
                <a:r>
                  <a:rPr lang="en-GB" dirty="0">
                    <a:solidFill>
                      <a:schemeClr val="tx1"/>
                    </a:solidFill>
                  </a:rPr>
                  <a:t>V(</a:t>
                </a:r>
                <a:r>
                  <a:rPr lang="el-GR" dirty="0">
                    <a:solidFill>
                      <a:schemeClr val="tx1"/>
                    </a:solidFill>
                  </a:rPr>
                  <a:t>ω) = −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>
                            <a:solidFill>
                              <a:schemeClr val="tx1"/>
                            </a:solidFill>
                          </a:rPr>
                          <m:t>ω</m:t>
                        </m:r>
                      </m:e>
                      <m:sup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sk-S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dirty="0">
                    <a:solidFill>
                      <a:schemeClr val="tx1"/>
                    </a:solidFill>
                  </a:rPr>
                  <a:t>+ 11ω </a:t>
                </a:r>
                <a:endParaRPr lang="sk-SK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id="{64C6E772-AD9E-4BFB-9304-7836F047B9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67" y="3098354"/>
                <a:ext cx="4718279" cy="369332"/>
              </a:xfrm>
              <a:prstGeom prst="rect">
                <a:avLst/>
              </a:prstGeom>
              <a:blipFill>
                <a:blip r:embed="rId3"/>
                <a:stretch>
                  <a:fillRect l="-1034" t="-8197" b="-245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dĺžnik 9">
                <a:extLst>
                  <a:ext uri="{FF2B5EF4-FFF2-40B4-BE49-F238E27FC236}">
                    <a16:creationId xmlns:a16="http://schemas.microsoft.com/office/drawing/2014/main" id="{FBCF3EDF-ADA9-47C0-9DC8-6F342BFCE533}"/>
                  </a:ext>
                </a:extLst>
              </p:cNvPr>
              <p:cNvSpPr/>
              <p:nvPr/>
            </p:nvSpPr>
            <p:spPr>
              <a:xfrm>
                <a:off x="237744" y="3604171"/>
                <a:ext cx="62240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4.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získame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kritickú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frekvenciu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ω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𝐾𝑅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na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základe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podmienky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Obdĺžnik 9">
                <a:extLst>
                  <a:ext uri="{FF2B5EF4-FFF2-40B4-BE49-F238E27FC236}">
                    <a16:creationId xmlns:a16="http://schemas.microsoft.com/office/drawing/2014/main" id="{FBCF3EDF-ADA9-47C0-9DC8-6F342BFC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" y="3604171"/>
                <a:ext cx="6224016" cy="369332"/>
              </a:xfrm>
              <a:prstGeom prst="rect">
                <a:avLst/>
              </a:prstGeom>
              <a:blipFill>
                <a:blip r:embed="rId4"/>
                <a:stretch>
                  <a:fillRect l="-784" t="-8197" b="-245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dĺžnik 10">
                <a:extLst>
                  <a:ext uri="{FF2B5EF4-FFF2-40B4-BE49-F238E27FC236}">
                    <a16:creationId xmlns:a16="http://schemas.microsoft.com/office/drawing/2014/main" id="{07651158-6735-49DF-9484-48129C42D44E}"/>
                  </a:ext>
                </a:extLst>
              </p:cNvPr>
              <p:cNvSpPr/>
              <p:nvPr/>
            </p:nvSpPr>
            <p:spPr>
              <a:xfrm>
                <a:off x="490567" y="3983189"/>
                <a:ext cx="4418389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V(</a:t>
                </a:r>
                <a:r>
                  <a:rPr lang="el-GR" dirty="0">
                    <a:solidFill>
                      <a:schemeClr val="tx1"/>
                    </a:solidFill>
                  </a:rPr>
                  <a:t>ω) = 0 ⇒ ω(</a:t>
                </a:r>
                <a:r>
                  <a:rPr lang="sk-SK" dirty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/>
                            </a:solidFill>
                          </a:rPr>
                          <m:t>ω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𝐾𝑅</m:t>
                        </m:r>
                      </m:sub>
                      <m:sup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+ 11) = 0 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>
                            <a:solidFill>
                              <a:schemeClr val="tx1"/>
                            </a:solidFill>
                          </a:rPr>
                          <m:t>ω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𝐾𝑅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= 3.317</a:t>
                </a:r>
                <a:endParaRPr lang="sk-SK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bdĺžnik 10">
                <a:extLst>
                  <a:ext uri="{FF2B5EF4-FFF2-40B4-BE49-F238E27FC236}">
                    <a16:creationId xmlns:a16="http://schemas.microsoft.com/office/drawing/2014/main" id="{07651158-6735-49DF-9484-48129C42D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67" y="3983189"/>
                <a:ext cx="4418389" cy="373179"/>
              </a:xfrm>
              <a:prstGeom prst="rect">
                <a:avLst/>
              </a:prstGeom>
              <a:blipFill>
                <a:blip r:embed="rId5"/>
                <a:stretch>
                  <a:fillRect l="-1103" t="-9677" b="-2419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dĺžnik 11">
            <a:extLst>
              <a:ext uri="{FF2B5EF4-FFF2-40B4-BE49-F238E27FC236}">
                <a16:creationId xmlns:a16="http://schemas.microsoft.com/office/drawing/2014/main" id="{76EB50AD-6B77-4328-92B0-F7D876E29988}"/>
              </a:ext>
            </a:extLst>
          </p:cNvPr>
          <p:cNvSpPr/>
          <p:nvPr/>
        </p:nvSpPr>
        <p:spPr>
          <a:xfrm>
            <a:off x="490567" y="4413554"/>
            <a:ext cx="5614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vypo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ítame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periódu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kmitov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hranici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stability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dĺžnik 12">
                <a:extLst>
                  <a:ext uri="{FF2B5EF4-FFF2-40B4-BE49-F238E27FC236}">
                    <a16:creationId xmlns:a16="http://schemas.microsoft.com/office/drawing/2014/main" id="{AEB0FD3F-6F80-4DDA-9887-FCFA0C3A91D5}"/>
                  </a:ext>
                </a:extLst>
              </p:cNvPr>
              <p:cNvSpPr/>
              <p:nvPr/>
            </p:nvSpPr>
            <p:spPr>
              <a:xfrm>
                <a:off x="490567" y="4840072"/>
                <a:ext cx="1752403" cy="55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sk-SK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dirty="0">
                            <a:solidFill>
                              <a:schemeClr val="tx1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/>
                            </a:solidFill>
                          </a:rPr>
                          <m:t>π</m:t>
                        </m:r>
                      </m:num>
                      <m:den>
                        <m:sSub>
                          <m:sSubPr>
                            <m:ctrlPr>
                              <a:rPr lang="sk-S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chemeClr val="tx1"/>
                                </a:solidFill>
                              </a:rPr>
                              <m:t>ω</m:t>
                            </m:r>
                          </m:e>
                          <m:sub>
                            <m:r>
                              <a:rPr lang="sk-S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𝐾𝑅</m:t>
                            </m:r>
                          </m:sub>
                        </m:sSub>
                      </m:den>
                    </m:f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:r>
                  <a:rPr lang="en-GB" dirty="0">
                    <a:solidFill>
                      <a:schemeClr val="tx1"/>
                    </a:solidFill>
                  </a:rPr>
                  <a:t>=</a:t>
                </a:r>
                <a:r>
                  <a:rPr lang="sk-SK" dirty="0">
                    <a:solidFill>
                      <a:schemeClr val="tx1"/>
                    </a:solidFill>
                  </a:rPr>
                  <a:t> 1.89s</a:t>
                </a:r>
              </a:p>
            </p:txBody>
          </p:sp>
        </mc:Choice>
        <mc:Fallback>
          <p:sp>
            <p:nvSpPr>
              <p:cNvPr id="13" name="Obdĺžnik 12">
                <a:extLst>
                  <a:ext uri="{FF2B5EF4-FFF2-40B4-BE49-F238E27FC236}">
                    <a16:creationId xmlns:a16="http://schemas.microsoft.com/office/drawing/2014/main" id="{AEB0FD3F-6F80-4DDA-9887-FCFA0C3A9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67" y="4840072"/>
                <a:ext cx="1752403" cy="559769"/>
              </a:xfrm>
              <a:prstGeom prst="rect">
                <a:avLst/>
              </a:prstGeom>
              <a:blipFill>
                <a:blip r:embed="rId6"/>
                <a:stretch>
                  <a:fillRect r="-2431" b="-108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349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728AE8-BE41-4B13-886F-35692B4D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Vypočítajte</a:t>
            </a:r>
            <a:r>
              <a:rPr lang="en-GB" dirty="0"/>
              <a:t> </a:t>
            </a:r>
            <a:r>
              <a:rPr lang="en-GB" dirty="0" err="1"/>
              <a:t>optimálne</a:t>
            </a:r>
            <a:r>
              <a:rPr lang="en-GB" dirty="0"/>
              <a:t> </a:t>
            </a:r>
            <a:r>
              <a:rPr lang="en-GB" dirty="0" err="1"/>
              <a:t>nastavenie</a:t>
            </a:r>
            <a:r>
              <a:rPr lang="en-GB" dirty="0"/>
              <a:t> PID </a:t>
            </a:r>
            <a:r>
              <a:rPr lang="en-GB" dirty="0" err="1"/>
              <a:t>regulátora</a:t>
            </a:r>
            <a:r>
              <a:rPr lang="en-GB" dirty="0"/>
              <a:t> </a:t>
            </a:r>
            <a:r>
              <a:rPr lang="en-GB" dirty="0" err="1"/>
              <a:t>metódou</a:t>
            </a:r>
            <a:r>
              <a:rPr lang="sk-SK" dirty="0"/>
              <a:t> </a:t>
            </a:r>
            <a:r>
              <a:rPr lang="sk-SK" dirty="0" err="1"/>
              <a:t>Ziegler-Nichols</a:t>
            </a:r>
            <a:r>
              <a:rPr lang="en-GB" dirty="0"/>
              <a:t>: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dĺžnik 2">
                <a:extLst>
                  <a:ext uri="{FF2B5EF4-FFF2-40B4-BE49-F238E27FC236}">
                    <a16:creationId xmlns:a16="http://schemas.microsoft.com/office/drawing/2014/main" id="{88EFF924-C210-41C4-990C-D777F142AB2A}"/>
                  </a:ext>
                </a:extLst>
              </p:cNvPr>
              <p:cNvSpPr/>
              <p:nvPr/>
            </p:nvSpPr>
            <p:spPr>
              <a:xfrm>
                <a:off x="286512" y="1289227"/>
                <a:ext cx="578510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5.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kritické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zosilnenie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𝐾𝑅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získame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na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základe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podmienky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Obdĺžnik 2">
                <a:extLst>
                  <a:ext uri="{FF2B5EF4-FFF2-40B4-BE49-F238E27FC236}">
                    <a16:creationId xmlns:a16="http://schemas.microsoft.com/office/drawing/2014/main" id="{88EFF924-C210-41C4-990C-D777F142AB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12" y="1289227"/>
                <a:ext cx="5785104" cy="369332"/>
              </a:xfrm>
              <a:prstGeom prst="rect">
                <a:avLst/>
              </a:prstGeom>
              <a:blipFill>
                <a:blip r:embed="rId2"/>
                <a:stretch>
                  <a:fillRect l="-843" t="-8197" b="-245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EC0D75AD-6038-4D82-B983-DCC547C5D082}"/>
                  </a:ext>
                </a:extLst>
              </p:cNvPr>
              <p:cNvSpPr/>
              <p:nvPr/>
            </p:nvSpPr>
            <p:spPr>
              <a:xfrm>
                <a:off x="571241" y="1688782"/>
                <a:ext cx="5137945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sk-SK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sk-SK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>
                            <a:solidFill>
                              <a:schemeClr val="tx1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sk-SK" b="0" i="0" smtClean="0">
                            <a:solidFill>
                              <a:schemeClr val="tx1"/>
                            </a:solidFill>
                          </a:rPr>
                          <m:t>)</m:t>
                        </m:r>
                      </m:e>
                      <m:sub>
                        <m:r>
                          <m:rPr>
                            <m:nor/>
                          </m:rPr>
                          <a:rPr lang="el-GR">
                            <a:solidFill>
                              <a:schemeClr val="tx1"/>
                            </a:solidFill>
                          </a:rPr>
                          <m:t>ω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sk-S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>
                                <a:solidFill>
                                  <a:schemeClr val="tx1"/>
                                </a:solidFill>
                              </a:rPr>
                              <m:t>ω</m:t>
                            </m:r>
                          </m:e>
                          <m:sub>
                            <m:r>
                              <a:rPr lang="sk-S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𝐾𝑅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</a:rPr>
                  <a:t>= 0 ⇒ </a:t>
                </a:r>
                <a:r>
                  <a:rPr lang="sk-SK" dirty="0">
                    <a:solidFill>
                      <a:schemeClr val="tx1"/>
                    </a:solidFill>
                  </a:rPr>
                  <a:t>-</a:t>
                </a:r>
                <a:r>
                  <a:rPr lang="en-GB" dirty="0">
                    <a:solidFill>
                      <a:schemeClr val="tx1"/>
                    </a:solidFill>
                  </a:rPr>
                  <a:t> 6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/>
                            </a:solidFill>
                          </a:rPr>
                          <m:t>ω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𝐾𝑅</m:t>
                        </m:r>
                      </m:sub>
                      <m:sup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+ 6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𝐾𝑅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= 0 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𝐾𝑅</m:t>
                        </m:r>
                      </m:sub>
                    </m:sSub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= 60</a:t>
                </a:r>
                <a:endParaRPr lang="sk-SK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EC0D75AD-6038-4D82-B983-DCC547C5D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41" y="1688782"/>
                <a:ext cx="5137945" cy="393121"/>
              </a:xfrm>
              <a:prstGeom prst="rect">
                <a:avLst/>
              </a:prstGeom>
              <a:blipFill>
                <a:blip r:embed="rId3"/>
                <a:stretch>
                  <a:fillRect l="-356" t="-9231" b="-1846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91C72687-9C6D-47B8-9D67-81EDD6B64874}"/>
                  </a:ext>
                </a:extLst>
              </p:cNvPr>
              <p:cNvSpPr/>
              <p:nvPr/>
            </p:nvSpPr>
            <p:spPr>
              <a:xfrm>
                <a:off x="286512" y="2272391"/>
                <a:ext cx="735787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6.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kon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š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tanty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P, PI a PID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regulátora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vypo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č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ítame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dosadením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vypo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č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ítaných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kritických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hodnôt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𝐾𝑅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do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vzorcov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v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tabu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ľ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91C72687-9C6D-47B8-9D67-81EDD6B648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12" y="2272391"/>
                <a:ext cx="7357872" cy="646331"/>
              </a:xfrm>
              <a:prstGeom prst="rect">
                <a:avLst/>
              </a:prstGeom>
              <a:blipFill>
                <a:blip r:embed="rId4"/>
                <a:stretch>
                  <a:fillRect l="-663" t="-5660" b="-1415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>
            <a:extLst>
              <a:ext uri="{FF2B5EF4-FFF2-40B4-BE49-F238E27FC236}">
                <a16:creationId xmlns:a16="http://schemas.microsoft.com/office/drawing/2014/main" id="{E12EB44F-8BA0-4C52-9647-1706A2B25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7840" y="3109210"/>
            <a:ext cx="3584257" cy="14971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52DC63F3-4D98-4DD2-993D-A93D6AC379A2}"/>
                  </a:ext>
                </a:extLst>
              </p:cNvPr>
              <p:cNvSpPr/>
              <p:nvPr/>
            </p:nvSpPr>
            <p:spPr>
              <a:xfrm>
                <a:off x="286512" y="4907374"/>
                <a:ext cx="8635546" cy="616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solidFill>
                      <a:schemeClr val="tx1"/>
                    </a:solidFill>
                  </a:rPr>
                  <a:t>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= 30,</a:t>
                </a:r>
                <a:r>
                  <a:rPr lang="sk-SK" sz="2400" dirty="0"/>
                  <a:t>     </a:t>
                </a:r>
                <a:r>
                  <a:rPr lang="en-GB" sz="2400" dirty="0">
                    <a:solidFill>
                      <a:schemeClr val="tx1"/>
                    </a:solidFill>
                  </a:rPr>
                  <a:t>PI: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= 27+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17.2</m:t>
                        </m:r>
                      </m:num>
                      <m:den>
                        <m:r>
                          <a:rPr lang="sk-SK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,</a:t>
                </a:r>
                <a:r>
                  <a:rPr lang="sk-SK" sz="2400" dirty="0"/>
                  <a:t>     </a:t>
                </a:r>
                <a:r>
                  <a:rPr lang="en-GB" sz="2400" dirty="0">
                    <a:solidFill>
                      <a:schemeClr val="tx1"/>
                    </a:solidFill>
                  </a:rPr>
                  <a:t>PID: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= 36+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38</m:t>
                        </m:r>
                      </m:num>
                      <m:den>
                        <m:r>
                          <a:rPr lang="sk-SK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sk-SK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+</a:t>
                </a:r>
                <a:r>
                  <a:rPr lang="sk-SK" sz="2400" dirty="0">
                    <a:solidFill>
                      <a:schemeClr val="tx1"/>
                    </a:solidFill>
                  </a:rPr>
                  <a:t> 8.52s</a:t>
                </a:r>
              </a:p>
            </p:txBody>
          </p:sp>
        </mc:Choice>
        <mc:Fallback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52DC63F3-4D98-4DD2-993D-A93D6AC37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12" y="4907374"/>
                <a:ext cx="8635546" cy="616644"/>
              </a:xfrm>
              <a:prstGeom prst="rect">
                <a:avLst/>
              </a:prstGeom>
              <a:blipFill>
                <a:blip r:embed="rId6"/>
                <a:stretch>
                  <a:fillRect l="-1059" b="-990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884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FC7999-2056-4D60-BB9C-1CC0B7B4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Vypočítajte</a:t>
            </a:r>
            <a:r>
              <a:rPr lang="en-GB" dirty="0"/>
              <a:t> </a:t>
            </a:r>
            <a:r>
              <a:rPr lang="en-GB" dirty="0" err="1"/>
              <a:t>optimálne</a:t>
            </a:r>
            <a:r>
              <a:rPr lang="en-GB" dirty="0"/>
              <a:t> </a:t>
            </a:r>
            <a:r>
              <a:rPr lang="en-GB" dirty="0" err="1"/>
              <a:t>nastavenie</a:t>
            </a:r>
            <a:r>
              <a:rPr lang="en-GB" dirty="0"/>
              <a:t> PID </a:t>
            </a:r>
            <a:r>
              <a:rPr lang="en-GB" dirty="0" err="1"/>
              <a:t>regulátora</a:t>
            </a:r>
            <a:r>
              <a:rPr lang="en-GB" dirty="0"/>
              <a:t> </a:t>
            </a:r>
            <a:r>
              <a:rPr lang="en-GB" dirty="0" err="1"/>
              <a:t>metódou</a:t>
            </a:r>
            <a:r>
              <a:rPr lang="sk-SK" dirty="0"/>
              <a:t> </a:t>
            </a:r>
            <a:r>
              <a:rPr lang="sk-SK" dirty="0" err="1"/>
              <a:t>Ziegler-Nichols</a:t>
            </a:r>
            <a:r>
              <a:rPr lang="en-GB" dirty="0"/>
              <a:t>:</a:t>
            </a:r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955D2A39-1723-4D75-8374-7877BF242E27}"/>
              </a:ext>
            </a:extLst>
          </p:cNvPr>
          <p:cNvSpPr/>
          <p:nvPr/>
        </p:nvSpPr>
        <p:spPr>
          <a:xfrm>
            <a:off x="249936" y="1142923"/>
            <a:ext cx="5663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Odozva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riadenej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veli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y(t)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zmenu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w(t) = 1(t) </a:t>
            </a:r>
            <a:endParaRPr lang="sk-S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2F52CF4-C34E-4E58-95A7-3772306237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61"/>
          <a:stretch/>
        </p:blipFill>
        <p:spPr>
          <a:xfrm>
            <a:off x="0" y="1943088"/>
            <a:ext cx="3084577" cy="4130432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7CB12C90-6E35-4D1B-ABB5-DF1E1CACB5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9" r="1086"/>
          <a:stretch/>
        </p:blipFill>
        <p:spPr>
          <a:xfrm>
            <a:off x="3084577" y="1943088"/>
            <a:ext cx="2997754" cy="413042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5CE766C3-7DCF-460A-8AB1-F592870608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7" t="-492" r="-2677" b="492"/>
          <a:stretch/>
        </p:blipFill>
        <p:spPr>
          <a:xfrm>
            <a:off x="6067234" y="1762505"/>
            <a:ext cx="3040604" cy="42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99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F7CD48-2AE5-4C02-8592-31B57146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Návrh</a:t>
            </a:r>
            <a:r>
              <a:rPr lang="en-GB" dirty="0"/>
              <a:t> </a:t>
            </a:r>
            <a:r>
              <a:rPr lang="en-GB" dirty="0" err="1"/>
              <a:t>parametrov</a:t>
            </a:r>
            <a:r>
              <a:rPr lang="en-GB" dirty="0"/>
              <a:t> PID </a:t>
            </a:r>
            <a:r>
              <a:rPr lang="en-GB" dirty="0" err="1"/>
              <a:t>regulátora</a:t>
            </a:r>
            <a:r>
              <a:rPr lang="en-GB" dirty="0"/>
              <a:t> </a:t>
            </a:r>
            <a:r>
              <a:rPr lang="en-GB" dirty="0" err="1"/>
              <a:t>pomocou</a:t>
            </a:r>
            <a:r>
              <a:rPr lang="en-GB" dirty="0"/>
              <a:t> </a:t>
            </a:r>
            <a:r>
              <a:rPr lang="en-GB" dirty="0" err="1"/>
              <a:t>metódy</a:t>
            </a:r>
            <a:r>
              <a:rPr lang="en-GB" dirty="0"/>
              <a:t> </a:t>
            </a:r>
            <a:r>
              <a:rPr lang="en-GB" dirty="0" err="1"/>
              <a:t>vo</a:t>
            </a:r>
            <a:r>
              <a:rPr lang="sk-SK" dirty="0" err="1"/>
              <a:t>ľby</a:t>
            </a:r>
            <a:r>
              <a:rPr lang="sk-SK" dirty="0"/>
              <a:t> pólov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D93B6D0F-A302-496D-AC77-E111C177E547}"/>
                  </a:ext>
                </a:extLst>
              </p:cNvPr>
              <p:cNvSpPr/>
              <p:nvPr/>
            </p:nvSpPr>
            <p:spPr>
              <a:xfrm>
                <a:off x="262128" y="1223879"/>
                <a:ext cx="786587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 o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analytickú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metódu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pomocou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ktorej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je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ž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né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zabezpe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č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ť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aby CHR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lineárneho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RO,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ktorá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odpovedá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CHP: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𝑈𝑅𝑂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(s):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D93B6D0F-A302-496D-AC77-E111C177E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8" y="1223879"/>
                <a:ext cx="7865872" cy="646331"/>
              </a:xfrm>
              <a:prstGeom prst="rect">
                <a:avLst/>
              </a:prstGeom>
              <a:blipFill>
                <a:blip r:embed="rId2"/>
                <a:stretch>
                  <a:fillRect l="-620" t="-5660" r="-388" b="-1415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1C7A9F09-17DB-4FF5-BFF5-24706F219779}"/>
                  </a:ext>
                </a:extLst>
              </p:cNvPr>
              <p:cNvSpPr/>
              <p:nvPr/>
            </p:nvSpPr>
            <p:spPr>
              <a:xfrm>
                <a:off x="2810290" y="2023598"/>
                <a:ext cx="308437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sz="2200" dirty="0"/>
                  <a:t> + . . .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200" dirty="0"/>
                  <a:t>s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200" dirty="0"/>
                  <a:t> = 0</a:t>
                </a:r>
                <a:endParaRPr lang="sk-SK" sz="2200" dirty="0"/>
              </a:p>
            </p:txBody>
          </p:sp>
        </mc:Choice>
        <mc:Fallback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1C7A9F09-17DB-4FF5-BFF5-24706F219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290" y="2023598"/>
                <a:ext cx="3084371" cy="430887"/>
              </a:xfrm>
              <a:prstGeom prst="rect">
                <a:avLst/>
              </a:prstGeom>
              <a:blipFill>
                <a:blip r:embed="rId3"/>
                <a:stretch>
                  <a:fillRect t="-9859" r="-1779" b="-267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44403503-C35A-47BC-AAC5-07255456F7B5}"/>
                  </a:ext>
                </a:extLst>
              </p:cNvPr>
              <p:cNvSpPr/>
              <p:nvPr/>
            </p:nvSpPr>
            <p:spPr>
              <a:xfrm>
                <a:off x="262128" y="2546318"/>
                <a:ext cx="32820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mala 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ž</a:t>
                </a:r>
                <a:r>
                  <a:rPr lang="it-IT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iadané korene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= α + jβ: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44403503-C35A-47BC-AAC5-07255456F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8" y="2546318"/>
                <a:ext cx="3282052" cy="369332"/>
              </a:xfrm>
              <a:prstGeom prst="rect">
                <a:avLst/>
              </a:prstGeom>
              <a:blipFill>
                <a:blip r:embed="rId4"/>
                <a:stretch>
                  <a:fillRect l="-1487" t="-10000" b="-26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4F0AA37D-6C5D-4B37-BDDA-A00FCEE17691}"/>
                  </a:ext>
                </a:extLst>
              </p:cNvPr>
              <p:cNvSpPr/>
              <p:nvPr/>
            </p:nvSpPr>
            <p:spPr>
              <a:xfrm>
                <a:off x="801748" y="2945427"/>
                <a:ext cx="7326252" cy="4579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sk-SK" sz="22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pt-BR" sz="2200" dirty="0"/>
                  <a:t>(s) = (s 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200" dirty="0"/>
                  <a:t>)(s 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k-SK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200" dirty="0"/>
                  <a:t>). . .(s 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k-SK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sz="22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sz="2200" dirty="0"/>
                  <a:t> + . . .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k-SK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200" dirty="0"/>
                  <a:t>s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k-SK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sk-SK" sz="2200" dirty="0"/>
              </a:p>
            </p:txBody>
          </p:sp>
        </mc:Choice>
        <mc:Fallback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4F0AA37D-6C5D-4B37-BDDA-A00FCEE176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48" y="2945427"/>
                <a:ext cx="7326252" cy="457946"/>
              </a:xfrm>
              <a:prstGeom prst="rect">
                <a:avLst/>
              </a:prstGeom>
              <a:blipFill>
                <a:blip r:embed="rId5"/>
                <a:stretch>
                  <a:fillRect l="-83" t="-8000" b="-22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dĺžnik 7">
                <a:extLst>
                  <a:ext uri="{FF2B5EF4-FFF2-40B4-BE49-F238E27FC236}">
                    <a16:creationId xmlns:a16="http://schemas.microsoft.com/office/drawing/2014/main" id="{9B1780E1-A2BC-4DA4-A8DC-25AA29AA0009}"/>
                  </a:ext>
                </a:extLst>
              </p:cNvPr>
              <p:cNvSpPr/>
              <p:nvPr/>
            </p:nvSpPr>
            <p:spPr>
              <a:xfrm>
                <a:off x="262128" y="3591758"/>
                <a:ext cx="7699248" cy="668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Porovnaním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charakteristického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polynómu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𝑈𝑅𝑂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(s)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referen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č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ným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polynómom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(s)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pri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odpovedajúcich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mocninách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vieme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ur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č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ť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parametre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PID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regulátora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Obdĺžnik 7">
                <a:extLst>
                  <a:ext uri="{FF2B5EF4-FFF2-40B4-BE49-F238E27FC236}">
                    <a16:creationId xmlns:a16="http://schemas.microsoft.com/office/drawing/2014/main" id="{9B1780E1-A2BC-4DA4-A8DC-25AA29AA00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8" y="3591758"/>
                <a:ext cx="7699248" cy="668581"/>
              </a:xfrm>
              <a:prstGeom prst="rect">
                <a:avLst/>
              </a:prstGeom>
              <a:blipFill>
                <a:blip r:embed="rId6"/>
                <a:stretch>
                  <a:fillRect l="-633" t="-4545" b="-1090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id="{1D8C1267-5F4A-467C-95ED-CDE358F6A23E}"/>
                  </a:ext>
                </a:extLst>
              </p:cNvPr>
              <p:cNvSpPr/>
              <p:nvPr/>
            </p:nvSpPr>
            <p:spPr>
              <a:xfrm>
                <a:off x="262128" y="4515088"/>
                <a:ext cx="769924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Pre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zaistenie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stability URO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musia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le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ž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ť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v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š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etky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korene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CHR v 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ľ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avej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č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asti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komplexnej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roviny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t.j.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α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&lt; 0,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= 1, . . . , n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id="{1D8C1267-5F4A-467C-95ED-CDE358F6A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8" y="4515088"/>
                <a:ext cx="7699248" cy="646331"/>
              </a:xfrm>
              <a:prstGeom prst="rect">
                <a:avLst/>
              </a:prstGeom>
              <a:blipFill>
                <a:blip r:embed="rId7"/>
                <a:stretch>
                  <a:fillRect l="-633" t="-5660" b="-1415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dĺžnik 9">
            <a:extLst>
              <a:ext uri="{FF2B5EF4-FFF2-40B4-BE49-F238E27FC236}">
                <a16:creationId xmlns:a16="http://schemas.microsoft.com/office/drawing/2014/main" id="{AF1CE3B2-5D39-44FC-A159-E0565A74E405}"/>
              </a:ext>
            </a:extLst>
          </p:cNvPr>
          <p:cNvSpPr/>
          <p:nvPr/>
        </p:nvSpPr>
        <p:spPr>
          <a:xfrm>
            <a:off x="262128" y="5416168"/>
            <a:ext cx="7577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Ideálnemu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PID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regulátoru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né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nastavi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ť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maximálne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tri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parametre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r0,r−1 a r1,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teda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né v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dosiahnu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ť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ľ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ubovo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ľ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né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korene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CHR URO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4135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D173B6-5AE5-43CA-AFC5-71F3F256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Návrh</a:t>
            </a:r>
            <a:r>
              <a:rPr lang="en-GB" dirty="0"/>
              <a:t> </a:t>
            </a:r>
            <a:r>
              <a:rPr lang="en-GB" dirty="0" err="1"/>
              <a:t>parametrov</a:t>
            </a:r>
            <a:r>
              <a:rPr lang="en-GB" dirty="0"/>
              <a:t> PID </a:t>
            </a:r>
            <a:r>
              <a:rPr lang="en-GB" dirty="0" err="1"/>
              <a:t>regulátora</a:t>
            </a:r>
            <a:r>
              <a:rPr lang="en-GB" dirty="0"/>
              <a:t> </a:t>
            </a:r>
            <a:r>
              <a:rPr lang="en-GB" dirty="0" err="1"/>
              <a:t>pomocou</a:t>
            </a:r>
            <a:r>
              <a:rPr lang="en-GB" dirty="0"/>
              <a:t> </a:t>
            </a:r>
            <a:r>
              <a:rPr lang="en-GB" dirty="0" err="1"/>
              <a:t>metódy</a:t>
            </a:r>
            <a:r>
              <a:rPr lang="en-GB" dirty="0"/>
              <a:t> </a:t>
            </a:r>
            <a:r>
              <a:rPr lang="en-GB" dirty="0" err="1"/>
              <a:t>vo</a:t>
            </a:r>
            <a:r>
              <a:rPr lang="sk-SK" dirty="0" err="1"/>
              <a:t>ľby</a:t>
            </a:r>
            <a:r>
              <a:rPr lang="sk-SK" dirty="0"/>
              <a:t> pólov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2A3E9268-A209-4AEE-B837-1A529CD206D8}"/>
              </a:ext>
            </a:extLst>
          </p:cNvPr>
          <p:cNvSpPr/>
          <p:nvPr/>
        </p:nvSpPr>
        <p:spPr>
          <a:xfrm>
            <a:off x="237744" y="1195108"/>
            <a:ext cx="802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ľ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kore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ň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ov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CHR URO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vychádzame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z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itých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odporú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aní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sk-SK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ľ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viacerých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kore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ň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ov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CHR URO je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vhodné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zvoli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ť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násobné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korene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endParaRPr lang="sk-S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630452D4-B4FE-4230-9153-EBB13A03ED3F}"/>
                  </a:ext>
                </a:extLst>
              </p:cNvPr>
              <p:cNvSpPr/>
              <p:nvPr/>
            </p:nvSpPr>
            <p:spPr>
              <a:xfrm>
                <a:off x="237744" y="1966056"/>
                <a:ext cx="4551824" cy="935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 = 2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pre kmitavý URO zvoliť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α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 </m:t>
                    </m:r>
                    <m:r>
                      <a:rPr lang="it-IT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±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jβ</m:t>
                    </m:r>
                  </m:oMath>
                </a14:m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pre nekmitavý URO zvoliť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α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 </m:t>
                    </m:r>
                  </m:oMath>
                </a14:m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630452D4-B4FE-4230-9153-EBB13A03E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" y="1966056"/>
                <a:ext cx="4551824" cy="935513"/>
              </a:xfrm>
              <a:prstGeom prst="rect">
                <a:avLst/>
              </a:prstGeom>
              <a:blipFill>
                <a:blip r:embed="rId2"/>
                <a:stretch>
                  <a:fillRect l="-803" t="-3922" b="-980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C269019F-34C1-4CA2-BE5F-210E3E258F70}"/>
                  </a:ext>
                </a:extLst>
              </p:cNvPr>
              <p:cNvSpPr/>
              <p:nvPr/>
            </p:nvSpPr>
            <p:spPr>
              <a:xfrm>
                <a:off x="237744" y="3026186"/>
                <a:ext cx="5346192" cy="93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 = 3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pre kmitavý URO zvoliť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GB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α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 </m:t>
                    </m:r>
                    <m:r>
                      <a:rPr lang="it-IT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jβ</m:t>
                    </m:r>
                    <m:r>
                      <m:rPr>
                        <m:nor/>
                      </m:rPr>
                      <a:rPr lang="en-GB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,</m:t>
                    </m:r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GB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= </m:t>
                    </m:r>
                    <m:r>
                      <m:rPr>
                        <m:nor/>
                      </m:rPr>
                      <a:rPr lang="el-G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γ</m:t>
                    </m:r>
                  </m:oMath>
                </a14:m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pre nekmitavý URO zvoliť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α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 </m:t>
                    </m:r>
                  </m:oMath>
                </a14:m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C269019F-34C1-4CA2-BE5F-210E3E258F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" y="3026186"/>
                <a:ext cx="5346192" cy="935513"/>
              </a:xfrm>
              <a:prstGeom prst="rect">
                <a:avLst/>
              </a:prstGeom>
              <a:blipFill>
                <a:blip r:embed="rId3"/>
                <a:stretch>
                  <a:fillRect l="-684" t="-3247" b="-90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482E73E1-A612-4489-9BC0-2859086E2B5B}"/>
                  </a:ext>
                </a:extLst>
              </p:cNvPr>
              <p:cNvSpPr/>
              <p:nvPr/>
            </p:nvSpPr>
            <p:spPr>
              <a:xfrm>
                <a:off x="237744" y="4086316"/>
                <a:ext cx="6150864" cy="93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 = 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4</a:t>
                </a:r>
              </a:p>
              <a:p>
                <a:pPr marL="742950" lvl="1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pre kmitavý URO zvoliť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GB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α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 </m:t>
                    </m:r>
                    <m:r>
                      <a:rPr lang="it-IT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jβ</m:t>
                    </m:r>
                  </m:oMath>
                </a14:m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pre nekmitavý URO zvoliť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α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 </m:t>
                    </m:r>
                  </m:oMath>
                </a14:m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482E73E1-A612-4489-9BC0-2859086E2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" y="4086316"/>
                <a:ext cx="6150864" cy="935513"/>
              </a:xfrm>
              <a:prstGeom prst="rect">
                <a:avLst/>
              </a:prstGeom>
              <a:blipFill>
                <a:blip r:embed="rId4"/>
                <a:stretch>
                  <a:fillRect l="-595" t="-3247" b="-90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149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162744-2304-4588-8B49-8D76A8F0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Návrh</a:t>
            </a:r>
            <a:r>
              <a:rPr lang="en-GB" dirty="0"/>
              <a:t> </a:t>
            </a:r>
            <a:r>
              <a:rPr lang="en-GB" dirty="0" err="1"/>
              <a:t>parametrov</a:t>
            </a:r>
            <a:r>
              <a:rPr lang="en-GB" dirty="0"/>
              <a:t> PID </a:t>
            </a:r>
            <a:r>
              <a:rPr lang="en-GB" dirty="0" err="1"/>
              <a:t>regulátora</a:t>
            </a:r>
            <a:r>
              <a:rPr lang="en-GB" dirty="0"/>
              <a:t> </a:t>
            </a:r>
            <a:r>
              <a:rPr lang="en-GB" dirty="0" err="1"/>
              <a:t>pomocou</a:t>
            </a:r>
            <a:r>
              <a:rPr lang="en-GB" dirty="0"/>
              <a:t> </a:t>
            </a:r>
            <a:r>
              <a:rPr lang="en-GB" dirty="0" err="1"/>
              <a:t>metódy</a:t>
            </a:r>
            <a:r>
              <a:rPr lang="en-GB" dirty="0"/>
              <a:t> </a:t>
            </a:r>
            <a:r>
              <a:rPr lang="en-GB" dirty="0" err="1"/>
              <a:t>vo</a:t>
            </a:r>
            <a:r>
              <a:rPr lang="sk-SK" dirty="0" err="1"/>
              <a:t>ľby</a:t>
            </a:r>
            <a:r>
              <a:rPr lang="sk-SK" dirty="0"/>
              <a:t> pólov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7801DBCF-BEB7-4303-A7AF-1FDBF0143019}"/>
              </a:ext>
            </a:extLst>
          </p:cNvPr>
          <p:cNvSpPr/>
          <p:nvPr/>
        </p:nvSpPr>
        <p:spPr>
          <a:xfrm>
            <a:off x="237744" y="1195108"/>
            <a:ext cx="7748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A) Pre po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adovaný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nekmitavý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priebeh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ného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prechodu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sú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š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etky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korene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CHR URO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reálne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ktoré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volíme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ako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viacnásobné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korene</a:t>
            </a:r>
            <a:endParaRPr lang="sk-S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76410BD6-5A42-4E7D-8B0D-1C0864FA9D09}"/>
              </a:ext>
            </a:extLst>
          </p:cNvPr>
          <p:cNvSpPr/>
          <p:nvPr/>
        </p:nvSpPr>
        <p:spPr>
          <a:xfrm>
            <a:off x="237744" y="1979783"/>
            <a:ext cx="7890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B) Pre po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adovaný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kmitavý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priebeh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ného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prechodu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né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imaginárnu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zlo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kore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ň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β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voli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ť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nasledovne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sk-S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32EF58AC-6989-4DB1-809E-A574221BC021}"/>
              </a:ext>
            </a:extLst>
          </p:cNvPr>
          <p:cNvSpPr/>
          <p:nvPr/>
        </p:nvSpPr>
        <p:spPr>
          <a:xfrm>
            <a:off x="237744" y="3031558"/>
            <a:ext cx="7748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B1)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ak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dynamický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systém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nekmitavý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tak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volíme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imaginárnu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ť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adovaného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kore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ň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β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primerane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dominantnej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asovej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kon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š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tante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systému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sk-S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C5CF1564-D85B-45A9-9A29-66C7306484F7}"/>
                  </a:ext>
                </a:extLst>
              </p:cNvPr>
              <p:cNvSpPr/>
              <p:nvPr/>
            </p:nvSpPr>
            <p:spPr>
              <a:xfrm>
                <a:off x="3521222" y="3803448"/>
                <a:ext cx="1218026" cy="621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sz="2200" dirty="0"/>
                  <a:t>β </a:t>
                </a:r>
                <a:r>
                  <a:rPr lang="en-GB" sz="2200" dirty="0"/>
                  <a:t>=</a:t>
                </a:r>
                <a14:m>
                  <m:oMath xmlns:m="http://schemas.openxmlformats.org/officeDocument/2006/math">
                    <m:r>
                      <a:rPr lang="sk-SK" sz="220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2200" dirty="0"/>
                          <m:t>2</m:t>
                        </m:r>
                        <m:r>
                          <m:rPr>
                            <m:nor/>
                          </m:rPr>
                          <a:rPr lang="el-GR" sz="2200" dirty="0"/>
                          <m:t>π</m:t>
                        </m:r>
                      </m:num>
                      <m:den>
                        <m:r>
                          <a:rPr lang="sk-SK" sz="2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sk-SK" sz="2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sk-SK" sz="2200" dirty="0"/>
                  <a:t> </a:t>
                </a:r>
              </a:p>
            </p:txBody>
          </p:sp>
        </mc:Choice>
        <mc:Fallback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C5CF1564-D85B-45A9-9A29-66C730648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222" y="3803448"/>
                <a:ext cx="1218026" cy="621773"/>
              </a:xfrm>
              <a:prstGeom prst="rect">
                <a:avLst/>
              </a:prstGeom>
              <a:blipFill>
                <a:blip r:embed="rId2"/>
                <a:stretch>
                  <a:fillRect l="-6533" b="-784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dĺžnik 7">
            <a:extLst>
              <a:ext uri="{FF2B5EF4-FFF2-40B4-BE49-F238E27FC236}">
                <a16:creationId xmlns:a16="http://schemas.microsoft.com/office/drawing/2014/main" id="{4FE8A598-C7FA-4D3D-A56B-730B440A6779}"/>
              </a:ext>
            </a:extLst>
          </p:cNvPr>
          <p:cNvSpPr/>
          <p:nvPr/>
        </p:nvSpPr>
        <p:spPr>
          <a:xfrm>
            <a:off x="237744" y="4465116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kde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dynamický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systém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1.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rádu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κ ∈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h1; 2i a pre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dynamický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systém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2.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rádu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∈ 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0, 5; 1, 5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sk-S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977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68D633-88E1-449A-8D3C-E99F37A5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Návrh</a:t>
            </a:r>
            <a:r>
              <a:rPr lang="en-GB" dirty="0"/>
              <a:t> </a:t>
            </a:r>
            <a:r>
              <a:rPr lang="en-GB" dirty="0" err="1"/>
              <a:t>parametrov</a:t>
            </a:r>
            <a:r>
              <a:rPr lang="en-GB" dirty="0"/>
              <a:t> PID </a:t>
            </a:r>
            <a:r>
              <a:rPr lang="en-GB" dirty="0" err="1"/>
              <a:t>regulátora</a:t>
            </a:r>
            <a:r>
              <a:rPr lang="en-GB" dirty="0"/>
              <a:t> </a:t>
            </a:r>
            <a:r>
              <a:rPr lang="en-GB" dirty="0" err="1"/>
              <a:t>pomocou</a:t>
            </a:r>
            <a:r>
              <a:rPr lang="en-GB" dirty="0"/>
              <a:t> </a:t>
            </a:r>
            <a:r>
              <a:rPr lang="en-GB" dirty="0" err="1"/>
              <a:t>metódy</a:t>
            </a:r>
            <a:r>
              <a:rPr lang="en-GB" dirty="0"/>
              <a:t> </a:t>
            </a:r>
            <a:r>
              <a:rPr lang="en-GB" dirty="0" err="1"/>
              <a:t>vo</a:t>
            </a:r>
            <a:r>
              <a:rPr lang="sk-SK" dirty="0" err="1"/>
              <a:t>ľby</a:t>
            </a:r>
            <a:r>
              <a:rPr lang="sk-SK" dirty="0"/>
              <a:t> pólov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4C2E9297-DAE1-4B02-A201-D5E9C6ED8769}"/>
                  </a:ext>
                </a:extLst>
              </p:cNvPr>
              <p:cNvSpPr/>
              <p:nvPr/>
            </p:nvSpPr>
            <p:spPr>
              <a:xfrm>
                <a:off x="213360" y="1199495"/>
                <a:ext cx="71262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B2)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ak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je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dynamický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systém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kmitavý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tak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volíme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imaginárnu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č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as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ť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po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ž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adovaného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kore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ň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 </a:t>
                </a:r>
                <a:r>
                  <a:rPr lang="el-G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β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primerane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k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netlmenej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frekvencii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ω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systému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4C2E9297-DAE1-4B02-A201-D5E9C6ED87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" y="1199495"/>
                <a:ext cx="7126224" cy="646331"/>
              </a:xfrm>
              <a:prstGeom prst="rect">
                <a:avLst/>
              </a:prstGeom>
              <a:blipFill>
                <a:blip r:embed="rId2"/>
                <a:stretch>
                  <a:fillRect l="-684" t="-5660" b="-1415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DF1187E9-8B96-430C-9A09-CCB96699ED7F}"/>
                  </a:ext>
                </a:extLst>
              </p:cNvPr>
              <p:cNvSpPr/>
              <p:nvPr/>
            </p:nvSpPr>
            <p:spPr>
              <a:xfrm>
                <a:off x="1967991" y="2159496"/>
                <a:ext cx="5208017" cy="620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2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sk-SK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k-SK" sz="2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pt-BR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2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sk-SK" sz="22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sk-SK" sz="2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sz="2200" dirty="0"/>
                  <a:t> + 2ξ</a:t>
                </a:r>
                <a:r>
                  <a:rPr lang="sk-SK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200" dirty="0"/>
                          <m:t>ω</m:t>
                        </m:r>
                      </m:e>
                      <m:sub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sz="22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2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sz="2200" dirty="0"/>
                          <m:t>ω</m:t>
                        </m:r>
                      </m:e>
                      <m:sub>
                        <m:r>
                          <a:rPr lang="sk-SK" sz="2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sk-SK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200" dirty="0"/>
                  <a:t> </a:t>
                </a:r>
                <a:r>
                  <a:rPr lang="fr-FR" sz="2200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sz="2200" dirty="0"/>
                          <m:t>ω</m:t>
                        </m:r>
                      </m:e>
                      <m:sub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sk-SK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sk-SK" sz="22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sk-SK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sk-SK" sz="2200" dirty="0"/>
                  <a:t>u(t)</a:t>
                </a:r>
                <a:r>
                  <a:rPr lang="el-GR" sz="2200" dirty="0"/>
                  <a:t> </a:t>
                </a:r>
                <a:endParaRPr lang="sk-SK" sz="2200" dirty="0"/>
              </a:p>
            </p:txBody>
          </p:sp>
        </mc:Choice>
        <mc:Fallback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DF1187E9-8B96-430C-9A09-CCB96699E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991" y="2159496"/>
                <a:ext cx="5208017" cy="620426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dĺžnik 5">
            <a:extLst>
              <a:ext uri="{FF2B5EF4-FFF2-40B4-BE49-F238E27FC236}">
                <a16:creationId xmlns:a16="http://schemas.microsoft.com/office/drawing/2014/main" id="{D8AA6EC6-2420-482B-843F-7A1893EF9D7F}"/>
              </a:ext>
            </a:extLst>
          </p:cNvPr>
          <p:cNvSpPr/>
          <p:nvPr/>
        </p:nvSpPr>
        <p:spPr>
          <a:xfrm>
            <a:off x="213360" y="2925556"/>
            <a:ext cx="60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to:</a:t>
            </a:r>
            <a:endParaRPr lang="sk-S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21F07D3B-851B-4B46-A140-CC87380BA73C}"/>
                  </a:ext>
                </a:extLst>
              </p:cNvPr>
              <p:cNvSpPr/>
              <p:nvPr/>
            </p:nvSpPr>
            <p:spPr>
              <a:xfrm>
                <a:off x="3116496" y="3444240"/>
                <a:ext cx="228992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2200" dirty="0"/>
                  <a:t>β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sk-SK" sz="220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l-GR" sz="2200" dirty="0"/>
                          <m:t>ω</m:t>
                        </m:r>
                      </m:e>
                      <m:sub>
                        <m:r>
                          <a:rPr lang="sk-SK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200" dirty="0"/>
                  <a:t>, </a:t>
                </a:r>
                <a:r>
                  <a:rPr lang="sk-SK" sz="2200" dirty="0"/>
                  <a:t>K</a:t>
                </a:r>
                <a:r>
                  <a:rPr lang="pt-BR" sz="2200" dirty="0"/>
                  <a:t> ∈ </a:t>
                </a:r>
                <a:r>
                  <a:rPr lang="sk-SK" sz="2200" dirty="0"/>
                  <a:t>(</a:t>
                </a:r>
                <a:r>
                  <a:rPr lang="pt-BR" sz="2200" dirty="0"/>
                  <a:t>1; 2</a:t>
                </a:r>
                <a:r>
                  <a:rPr lang="sk-SK" sz="2200" dirty="0"/>
                  <a:t>)</a:t>
                </a:r>
              </a:p>
            </p:txBody>
          </p:sp>
        </mc:Choice>
        <mc:Fallback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21F07D3B-851B-4B46-A140-CC87380BA7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496" y="3444240"/>
                <a:ext cx="2289922" cy="430887"/>
              </a:xfrm>
              <a:prstGeom prst="rect">
                <a:avLst/>
              </a:prstGeom>
              <a:blipFill>
                <a:blip r:embed="rId4"/>
                <a:stretch>
                  <a:fillRect l="-3457" t="-12676" r="-2394" b="-267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dĺžnik 7">
            <a:extLst>
              <a:ext uri="{FF2B5EF4-FFF2-40B4-BE49-F238E27FC236}">
                <a16:creationId xmlns:a16="http://schemas.microsoft.com/office/drawing/2014/main" id="{7B1F4204-249A-4156-B8BD-94BF02C1C492}"/>
              </a:ext>
            </a:extLst>
          </p:cNvPr>
          <p:cNvSpPr/>
          <p:nvPr/>
        </p:nvSpPr>
        <p:spPr>
          <a:xfrm>
            <a:off x="213360" y="3959206"/>
            <a:ext cx="7491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Hodnotu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reálnej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zlo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α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adovaného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kore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ň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CHR URO je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né pre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prípady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B1)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aj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B2)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ť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pomocou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sú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inite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ľ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pomerného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tlmenia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sk-S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id="{CE011AE2-C22A-46B7-8502-6CC3E53C2DD3}"/>
                  </a:ext>
                </a:extLst>
              </p:cNvPr>
              <p:cNvSpPr/>
              <p:nvPr/>
            </p:nvSpPr>
            <p:spPr>
              <a:xfrm>
                <a:off x="3116496" y="4869745"/>
                <a:ext cx="2459328" cy="688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sz="2200" dirty="0"/>
                  <a:t>η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200" dirty="0"/>
                          <m:t>|</m:t>
                        </m:r>
                        <m:r>
                          <m:rPr>
                            <m:nor/>
                          </m:rPr>
                          <a:rPr lang="el-GR" sz="2200" dirty="0"/>
                          <m:t>α</m:t>
                        </m:r>
                        <m:r>
                          <m:rPr>
                            <m:nor/>
                          </m:rPr>
                          <a:rPr lang="el-GR" sz="2200" dirty="0"/>
                          <m:t>|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den>
                    </m:f>
                    <m:r>
                      <a:rPr lang="sk-SK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sz="2200" dirty="0"/>
                  <a:t>⇒ |α| = βη,</a:t>
                </a:r>
                <a:endParaRPr lang="sk-SK" sz="2200" dirty="0"/>
              </a:p>
            </p:txBody>
          </p:sp>
        </mc:Choice>
        <mc:Fallback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id="{CE011AE2-C22A-46B7-8502-6CC3E53C2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496" y="4869745"/>
                <a:ext cx="2459328" cy="688586"/>
              </a:xfrm>
              <a:prstGeom prst="rect">
                <a:avLst/>
              </a:prstGeom>
              <a:blipFill>
                <a:blip r:embed="rId5"/>
                <a:stretch>
                  <a:fillRect l="-3218" r="-17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dĺžnik 9">
            <a:extLst>
              <a:ext uri="{FF2B5EF4-FFF2-40B4-BE49-F238E27FC236}">
                <a16:creationId xmlns:a16="http://schemas.microsoft.com/office/drawing/2014/main" id="{45CA0A43-5DCC-4EC4-AE1F-96E7E3C1A108}"/>
              </a:ext>
            </a:extLst>
          </p:cNvPr>
          <p:cNvSpPr/>
          <p:nvPr/>
        </p:nvSpPr>
        <p:spPr>
          <a:xfrm>
            <a:off x="213360" y="5658505"/>
            <a:ext cx="1611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kde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η ∈ 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0.5; 1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0118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CAD2FD-20A5-4831-9A79-335CC2DA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Vypočítajte</a:t>
            </a:r>
            <a:r>
              <a:rPr lang="en-GB" dirty="0"/>
              <a:t> </a:t>
            </a:r>
            <a:r>
              <a:rPr lang="en-GB" dirty="0" err="1"/>
              <a:t>optimálne</a:t>
            </a:r>
            <a:r>
              <a:rPr lang="en-GB" dirty="0"/>
              <a:t> </a:t>
            </a:r>
            <a:r>
              <a:rPr lang="en-GB" dirty="0" err="1"/>
              <a:t>nastavenie</a:t>
            </a:r>
            <a:r>
              <a:rPr lang="en-GB" dirty="0"/>
              <a:t> PI </a:t>
            </a:r>
            <a:r>
              <a:rPr lang="en-GB" dirty="0" err="1"/>
              <a:t>regulátora</a:t>
            </a:r>
            <a:r>
              <a:rPr lang="en-GB" dirty="0"/>
              <a:t> </a:t>
            </a:r>
            <a:r>
              <a:rPr lang="en-GB" dirty="0" err="1"/>
              <a:t>metódou</a:t>
            </a:r>
            <a:r>
              <a:rPr lang="sk-SK" dirty="0"/>
              <a:t> voľby pólov</a:t>
            </a:r>
            <a:r>
              <a:rPr lang="en-GB" dirty="0"/>
              <a:t>:</a:t>
            </a:r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71D76EF4-F015-4F7E-9FC4-663FA3532E1B}"/>
              </a:ext>
            </a:extLst>
          </p:cNvPr>
          <p:cNvSpPr/>
          <p:nvPr/>
        </p:nvSpPr>
        <p:spPr>
          <a:xfrm>
            <a:off x="213360" y="1126343"/>
            <a:ext cx="649224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Príklad</a:t>
            </a: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sk-S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Určte parametre PI regulátora pre systém popísaný prenosom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endParaRPr lang="sk-S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0868EC27-3073-4AB8-B3AA-111D48D50291}"/>
                  </a:ext>
                </a:extLst>
              </p:cNvPr>
              <p:cNvSpPr/>
              <p:nvPr/>
            </p:nvSpPr>
            <p:spPr>
              <a:xfrm>
                <a:off x="225552" y="2080450"/>
                <a:ext cx="4667881" cy="6332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sk-SK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sz="2200" dirty="0">
                    <a:solidFill>
                      <a:schemeClr val="tx1"/>
                    </a:solidFill>
                  </a:rPr>
                  <a:t> </a:t>
                </a:r>
                <a:r>
                  <a:rPr lang="en-GB" sz="22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sk-SK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0.1</m:t>
                        </m:r>
                      </m:num>
                      <m:den>
                        <m:sSup>
                          <m:sSupPr>
                            <m:ctrlPr>
                              <a:rPr lang="pt-BR" sz="2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k-SK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sk-SK" sz="2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+0.7</m:t>
                        </m:r>
                        <m:r>
                          <a:rPr lang="sk-SK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+0.1</m:t>
                        </m:r>
                      </m:den>
                    </m:f>
                  </m:oMath>
                </a14:m>
                <a:r>
                  <a:rPr lang="sk-SK" sz="2200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sk-S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sz="2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sk-SK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sk-SK" sz="2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sk-SK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0868EC27-3073-4AB8-B3AA-111D48D50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52" y="2080450"/>
                <a:ext cx="4667881" cy="633250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dĺžnik 5">
            <a:extLst>
              <a:ext uri="{FF2B5EF4-FFF2-40B4-BE49-F238E27FC236}">
                <a16:creationId xmlns:a16="http://schemas.microsoft.com/office/drawing/2014/main" id="{DDBC4BF0-B66A-4E9D-BC80-21270FDC7918}"/>
              </a:ext>
            </a:extLst>
          </p:cNvPr>
          <p:cNvSpPr/>
          <p:nvPr/>
        </p:nvSpPr>
        <p:spPr>
          <a:xfrm>
            <a:off x="225552" y="4715996"/>
            <a:ext cx="772363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Rie</a:t>
            </a:r>
            <a:r>
              <a:rPr lang="sk-SK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š</a:t>
            </a:r>
            <a:r>
              <a:rPr lang="en-GB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enie</a:t>
            </a: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endParaRPr lang="sk-S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Zostavíme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CHR URO:</a:t>
            </a:r>
            <a:endParaRPr lang="sk-S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id="{244FB4AA-E0ED-44F7-A7A7-8E05AC538FB8}"/>
                  </a:ext>
                </a:extLst>
              </p:cNvPr>
              <p:cNvSpPr/>
              <p:nvPr/>
            </p:nvSpPr>
            <p:spPr>
              <a:xfrm>
                <a:off x="312457" y="5448126"/>
                <a:ext cx="510543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sk-SK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0.7</m:t>
                        </m:r>
                        <m:r>
                          <a:rPr lang="sk-SK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sk-SK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0.1+0.1</m:t>
                        </m:r>
                        <m:sSub>
                          <m:sSubPr>
                            <m:ctrlPr>
                              <a:rPr lang="sk-SK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sk-SK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sk-SK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sz="2200" dirty="0">
                    <a:solidFill>
                      <a:schemeClr val="tx1"/>
                    </a:solidFill>
                  </a:rPr>
                  <a:t> </a:t>
                </a:r>
                <a:r>
                  <a:rPr lang="sk-SK" sz="2200" dirty="0">
                    <a:solidFill>
                      <a:schemeClr val="tx1"/>
                    </a:solidFill>
                  </a:rPr>
                  <a:t>(0.1</a:t>
                </a:r>
                <a:r>
                  <a:rPr lang="sk-SK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sk-SK" sz="2200" dirty="0">
                    <a:solidFill>
                      <a:schemeClr val="tx1"/>
                    </a:solidFill>
                  </a:rPr>
                  <a:t>)</a:t>
                </a:r>
                <a:r>
                  <a:rPr lang="en-GB" sz="2200" dirty="0">
                    <a:solidFill>
                      <a:schemeClr val="tx1"/>
                    </a:solidFill>
                  </a:rPr>
                  <a:t>= 0</a:t>
                </a:r>
                <a:endParaRPr lang="sk-SK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id="{244FB4AA-E0ED-44F7-A7A7-8E05AC538F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" y="5448126"/>
                <a:ext cx="5105437" cy="430887"/>
              </a:xfrm>
              <a:prstGeom prst="rect">
                <a:avLst/>
              </a:prstGeom>
              <a:blipFill>
                <a:blip r:embed="rId3"/>
                <a:stretch>
                  <a:fillRect t="-10000" r="-477" b="-2857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dĺžnik 10">
            <a:extLst>
              <a:ext uri="{FF2B5EF4-FFF2-40B4-BE49-F238E27FC236}">
                <a16:creationId xmlns:a16="http://schemas.microsoft.com/office/drawing/2014/main" id="{FB9B369E-697E-4D8E-941C-BE05F9B96E8B}"/>
              </a:ext>
            </a:extLst>
          </p:cNvPr>
          <p:cNvSpPr/>
          <p:nvPr/>
        </p:nvSpPr>
        <p:spPr>
          <a:xfrm>
            <a:off x="213360" y="3075057"/>
            <a:ext cx="2611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tak aby výsledný URO bol:</a:t>
            </a:r>
            <a:endParaRPr lang="sk-S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F2903B5B-A57E-4D52-8567-9AC3F1DFCC11}"/>
              </a:ext>
            </a:extLst>
          </p:cNvPr>
          <p:cNvSpPr/>
          <p:nvPr/>
        </p:nvSpPr>
        <p:spPr>
          <a:xfrm>
            <a:off x="213360" y="3489641"/>
            <a:ext cx="2260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a) k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mitavý</a:t>
            </a:r>
            <a:endParaRPr lang="sk-SK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b)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nekmitavý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sk-S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15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4594F5-96AC-44E4-9A53-F754D52F8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Vypočítajte</a:t>
            </a:r>
            <a:r>
              <a:rPr lang="en-GB" dirty="0"/>
              <a:t> </a:t>
            </a:r>
            <a:r>
              <a:rPr lang="en-GB" dirty="0" err="1"/>
              <a:t>optimálne</a:t>
            </a:r>
            <a:r>
              <a:rPr lang="en-GB" dirty="0"/>
              <a:t> </a:t>
            </a:r>
            <a:r>
              <a:rPr lang="en-GB" dirty="0" err="1"/>
              <a:t>nastavenie</a:t>
            </a:r>
            <a:r>
              <a:rPr lang="en-GB" dirty="0"/>
              <a:t> PI </a:t>
            </a:r>
            <a:r>
              <a:rPr lang="en-GB" dirty="0" err="1"/>
              <a:t>regulátora</a:t>
            </a:r>
            <a:r>
              <a:rPr lang="en-GB" dirty="0"/>
              <a:t> </a:t>
            </a:r>
            <a:r>
              <a:rPr lang="en-GB" dirty="0" err="1"/>
              <a:t>metódou</a:t>
            </a:r>
            <a:r>
              <a:rPr lang="sk-SK" dirty="0"/>
              <a:t> voľby pólov</a:t>
            </a:r>
            <a:r>
              <a:rPr lang="en-GB" dirty="0"/>
              <a:t>:</a:t>
            </a:r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D79C1515-1167-4707-B9F3-6F951FD455F7}"/>
              </a:ext>
            </a:extLst>
          </p:cNvPr>
          <p:cNvSpPr/>
          <p:nvPr/>
        </p:nvSpPr>
        <p:spPr>
          <a:xfrm>
            <a:off x="226278" y="1220462"/>
            <a:ext cx="4229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a) pre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kmitavý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URO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sú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zvolené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korene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CHR </a:t>
            </a:r>
            <a:endParaRPr lang="sk-S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692DE37B-35EC-4A70-B619-C3AF563349F9}"/>
                  </a:ext>
                </a:extLst>
              </p:cNvPr>
              <p:cNvSpPr/>
              <p:nvPr/>
            </p:nvSpPr>
            <p:spPr>
              <a:xfrm>
                <a:off x="2625327" y="1733673"/>
                <a:ext cx="3044423" cy="445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sk-SK" sz="22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it-IT" sz="2200" dirty="0"/>
                        <m:t>α</m:t>
                      </m:r>
                      <m:r>
                        <m:rPr>
                          <m:nor/>
                        </m:rPr>
                        <a:rPr lang="it-IT" sz="2200" dirty="0"/>
                        <m:t> </m:t>
                      </m:r>
                      <m:r>
                        <a:rPr lang="it-IT" sz="2200" i="1" dirty="0">
                          <a:latin typeface="Cambria Math" panose="02040503050406030204" pitchFamily="18" charset="0"/>
                        </a:rPr>
                        <m:t>±</m:t>
                      </m:r>
                      <m:r>
                        <m:rPr>
                          <m:nor/>
                        </m:rPr>
                        <a:rPr lang="it-IT" sz="2200" dirty="0"/>
                        <m:t> </m:t>
                      </m:r>
                      <m:r>
                        <m:rPr>
                          <m:nor/>
                        </m:rPr>
                        <a:rPr lang="it-IT" sz="2200" dirty="0"/>
                        <m:t>jβ</m:t>
                      </m:r>
                      <m:r>
                        <m:rPr>
                          <m:nor/>
                        </m:rPr>
                        <a:rPr lang="en-GB" sz="2200"/>
                        <m:t>,</m:t>
                      </m:r>
                      <m:sSub>
                        <m:sSubPr>
                          <m:ctrlPr>
                            <a:rPr lang="sk-SK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sk-SK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2200"/>
                        <m:t>= </m:t>
                      </m:r>
                      <m:r>
                        <m:rPr>
                          <m:nor/>
                        </m:rPr>
                        <a:rPr lang="el-GR" sz="2200"/>
                        <m:t>γ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692DE37B-35EC-4A70-B619-C3AF563349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327" y="1733673"/>
                <a:ext cx="3044423" cy="445699"/>
              </a:xfrm>
              <a:prstGeom prst="rect">
                <a:avLst/>
              </a:prstGeom>
              <a:blipFill>
                <a:blip r:embed="rId2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dĺžnik 5">
            <a:extLst>
              <a:ext uri="{FF2B5EF4-FFF2-40B4-BE49-F238E27FC236}">
                <a16:creationId xmlns:a16="http://schemas.microsoft.com/office/drawing/2014/main" id="{E9461A1E-0B3F-4D77-9DF3-DDEC1610B482}"/>
              </a:ext>
            </a:extLst>
          </p:cNvPr>
          <p:cNvSpPr/>
          <p:nvPr/>
        </p:nvSpPr>
        <p:spPr>
          <a:xfrm>
            <a:off x="226278" y="2259067"/>
            <a:ext cx="7710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kde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α, β, γ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sú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reálne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ísla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Charakteristický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polynóm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URO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má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potom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tvar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sk-S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F4AAF465-0AD5-4ADC-9128-C7D945A61261}"/>
                  </a:ext>
                </a:extLst>
              </p:cNvPr>
              <p:cNvSpPr/>
              <p:nvPr/>
            </p:nvSpPr>
            <p:spPr>
              <a:xfrm>
                <a:off x="226278" y="2776954"/>
                <a:ext cx="6735354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GB" sz="2200" dirty="0"/>
                  <a:t>(s 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k-SK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200" dirty="0"/>
                  <a:t>)(s 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k-SK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200" dirty="0"/>
                  <a:t>)(s 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2200" dirty="0"/>
                  <a:t>) = (s − </a:t>
                </a:r>
                <a:r>
                  <a:rPr lang="el-GR" sz="2200" dirty="0"/>
                  <a:t>α − </a:t>
                </a:r>
                <a:r>
                  <a:rPr lang="en-GB" sz="2200" dirty="0"/>
                  <a:t>j</a:t>
                </a:r>
                <a:r>
                  <a:rPr lang="el-GR" sz="2200" dirty="0"/>
                  <a:t>β)(</a:t>
                </a:r>
                <a:r>
                  <a:rPr lang="en-GB" sz="2200" dirty="0"/>
                  <a:t>s − </a:t>
                </a:r>
                <a:r>
                  <a:rPr lang="el-GR" sz="2200" dirty="0"/>
                  <a:t>α + </a:t>
                </a:r>
                <a:r>
                  <a:rPr lang="en-GB" sz="2200" dirty="0"/>
                  <a:t>j</a:t>
                </a:r>
                <a:r>
                  <a:rPr lang="el-GR" sz="2200" dirty="0"/>
                  <a:t>β)(</a:t>
                </a:r>
                <a:r>
                  <a:rPr lang="en-GB" sz="2200" dirty="0"/>
                  <a:t>s − </a:t>
                </a:r>
                <a:r>
                  <a:rPr lang="el-GR" sz="2200" dirty="0"/>
                  <a:t>γ) =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sk-SK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200" dirty="0"/>
                  <a:t>(−2</a:t>
                </a:r>
                <a:r>
                  <a:rPr lang="el-GR" sz="2200" dirty="0"/>
                  <a:t>α − γ) + </a:t>
                </a:r>
                <a:r>
                  <a:rPr lang="en-GB" sz="2200" dirty="0"/>
                  <a:t>s(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200" dirty="0"/>
                          <m:t>α</m:t>
                        </m:r>
                      </m:e>
                      <m:sup>
                        <m:r>
                          <a:rPr lang="sk-SK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sz="22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p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sz="2200" dirty="0"/>
                  <a:t> + 2αγ) −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200" dirty="0"/>
                          <m:t>α</m:t>
                        </m:r>
                      </m:e>
                      <m:sup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sz="22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p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sz="2200" dirty="0"/>
                  <a:t>)γ</a:t>
                </a:r>
                <a:endParaRPr lang="sk-SK" sz="2200" dirty="0"/>
              </a:p>
            </p:txBody>
          </p:sp>
        </mc:Choice>
        <mc:Fallback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F4AAF465-0AD5-4ADC-9128-C7D945A61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78" y="2776954"/>
                <a:ext cx="6735354" cy="769441"/>
              </a:xfrm>
              <a:prstGeom prst="rect">
                <a:avLst/>
              </a:prstGeom>
              <a:blipFill>
                <a:blip r:embed="rId3"/>
                <a:stretch>
                  <a:fillRect t="-5556" r="-1719" b="-150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dĺžnik 7">
                <a:extLst>
                  <a:ext uri="{FF2B5EF4-FFF2-40B4-BE49-F238E27FC236}">
                    <a16:creationId xmlns:a16="http://schemas.microsoft.com/office/drawing/2014/main" id="{E49C95FB-1707-4F3F-BD1E-3FAABF53659C}"/>
                  </a:ext>
                </a:extLst>
              </p:cNvPr>
              <p:cNvSpPr/>
              <p:nvPr/>
            </p:nvSpPr>
            <p:spPr>
              <a:xfrm>
                <a:off x="226278" y="3694950"/>
                <a:ext cx="836908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Charakteristický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polynóm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URO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uvedený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v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sk-SK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0.7</m:t>
                        </m:r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0.1+0.1</m:t>
                        </m:r>
                        <m:sSub>
                          <m:sSubPr>
                            <m:ctrlPr>
                              <a:rPr lang="sk-SK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sk-SK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sk-SK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(0.1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 0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musí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by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ť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rovný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charakteristickému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polynómu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URO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sk-SK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(−2</a:t>
                </a:r>
                <a:r>
                  <a:rPr lang="el-G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α − γ) + 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α</m:t>
                        </m:r>
                      </m:e>
                      <m:sup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β</m:t>
                        </m:r>
                      </m:e>
                      <m:sup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+ 2αγ) −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α</m:t>
                        </m:r>
                      </m:e>
                      <m:sup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β</m:t>
                        </m:r>
                      </m:e>
                      <m:sup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)γ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Obdĺžnik 7">
                <a:extLst>
                  <a:ext uri="{FF2B5EF4-FFF2-40B4-BE49-F238E27FC236}">
                    <a16:creationId xmlns:a16="http://schemas.microsoft.com/office/drawing/2014/main" id="{E49C95FB-1707-4F3F-BD1E-3FAABF5365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78" y="3694950"/>
                <a:ext cx="8369082" cy="1200329"/>
              </a:xfrm>
              <a:prstGeom prst="rect">
                <a:avLst/>
              </a:prstGeom>
              <a:blipFill>
                <a:blip r:embed="rId4"/>
                <a:stretch>
                  <a:fillRect l="-583" t="-25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id="{15C63970-2474-46BE-A8F3-F33FC74E04DB}"/>
                  </a:ext>
                </a:extLst>
              </p:cNvPr>
              <p:cNvSpPr/>
              <p:nvPr/>
            </p:nvSpPr>
            <p:spPr>
              <a:xfrm>
                <a:off x="1861538" y="4935801"/>
                <a:ext cx="4572000" cy="110799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sz="2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sk-SK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200" dirty="0"/>
                  <a:t>: 0.1</a:t>
                </a:r>
                <a:r>
                  <a:rPr lang="sk-SK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k-SK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200" dirty="0"/>
                  <a:t>= −(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200" dirty="0"/>
                          <m:t>α</m:t>
                        </m:r>
                      </m:e>
                      <m:sup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sz="22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p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200" dirty="0"/>
                  <a:t>)γ</a:t>
                </a:r>
                <a:endParaRPr lang="sk-SK" sz="2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sk-SK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200" dirty="0"/>
                  <a:t>: 0.1 + 0.1</a:t>
                </a:r>
                <a:r>
                  <a:rPr lang="sk-SK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2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200" dirty="0"/>
                          <m:t>α</m:t>
                        </m:r>
                      </m:e>
                      <m:sup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sz="22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p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200" dirty="0"/>
                  <a:t>+ 2αγ</a:t>
                </a:r>
                <a:endParaRPr lang="sk-SK" sz="2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200" dirty="0"/>
                  <a:t>: 0.7 = −2α − γ</a:t>
                </a:r>
                <a:endParaRPr lang="sk-SK" sz="2200" dirty="0"/>
              </a:p>
            </p:txBody>
          </p:sp>
        </mc:Choice>
        <mc:Fallback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id="{15C63970-2474-46BE-A8F3-F33FC74E0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38" y="4935801"/>
                <a:ext cx="4572000" cy="1107996"/>
              </a:xfrm>
              <a:prstGeom prst="rect">
                <a:avLst/>
              </a:prstGeom>
              <a:blipFill>
                <a:blip r:embed="rId5"/>
                <a:stretch>
                  <a:fillRect t="-3867" b="-1049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00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FEE10C-A881-4D55-8781-B6E57C85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Určenie optimálnych parametrov PID regulátora</a:t>
            </a:r>
            <a:endParaRPr lang="en-GB" dirty="0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641F29A7-6A12-44BE-AF22-8AEE5279C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5" y="1582446"/>
            <a:ext cx="2652758" cy="818752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5E621FCD-F690-4812-AE48-6D78017AF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923" y="1376039"/>
            <a:ext cx="6010324" cy="1103458"/>
          </a:xfrm>
          <a:prstGeom prst="rect">
            <a:avLst/>
          </a:prstGeom>
        </p:spPr>
      </p:pic>
      <p:sp>
        <p:nvSpPr>
          <p:cNvPr id="8" name="Obdĺžnik 7">
            <a:extLst>
              <a:ext uri="{FF2B5EF4-FFF2-40B4-BE49-F238E27FC236}">
                <a16:creationId xmlns:a16="http://schemas.microsoft.com/office/drawing/2014/main" id="{7E179203-958D-4C85-B0DF-AB67BFC111E8}"/>
              </a:ext>
            </a:extLst>
          </p:cNvPr>
          <p:cNvSpPr/>
          <p:nvPr/>
        </p:nvSpPr>
        <p:spPr>
          <a:xfrm>
            <a:off x="133165" y="2938770"/>
            <a:ext cx="6338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Za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kritérium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kvality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vyberme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napr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Kvadratickú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regulačnú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plochu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96A130F9-8EAC-4B89-AD9A-D2BE369CA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5" y="3872236"/>
            <a:ext cx="50482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62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9153E4-A500-44B2-8391-8DF0F3CD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Vypočítajte</a:t>
            </a:r>
            <a:r>
              <a:rPr lang="en-GB" dirty="0"/>
              <a:t> </a:t>
            </a:r>
            <a:r>
              <a:rPr lang="en-GB" dirty="0" err="1"/>
              <a:t>optimálne</a:t>
            </a:r>
            <a:r>
              <a:rPr lang="en-GB" dirty="0"/>
              <a:t> </a:t>
            </a:r>
            <a:r>
              <a:rPr lang="en-GB" dirty="0" err="1"/>
              <a:t>nastavenie</a:t>
            </a:r>
            <a:r>
              <a:rPr lang="en-GB" dirty="0"/>
              <a:t> PI </a:t>
            </a:r>
            <a:r>
              <a:rPr lang="en-GB" dirty="0" err="1"/>
              <a:t>regulátora</a:t>
            </a:r>
            <a:r>
              <a:rPr lang="en-GB" dirty="0"/>
              <a:t> </a:t>
            </a:r>
            <a:r>
              <a:rPr lang="en-GB" dirty="0" err="1"/>
              <a:t>metódou</a:t>
            </a:r>
            <a:r>
              <a:rPr lang="sk-SK" dirty="0"/>
              <a:t> voľby pólov</a:t>
            </a:r>
            <a:r>
              <a:rPr lang="en-GB" dirty="0"/>
              <a:t>: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3E00269F-5FF5-44BE-8ADF-715B696F9D97}"/>
                  </a:ext>
                </a:extLst>
              </p:cNvPr>
              <p:cNvSpPr/>
              <p:nvPr/>
            </p:nvSpPr>
            <p:spPr>
              <a:xfrm>
                <a:off x="201167" y="1141952"/>
                <a:ext cx="812800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Z 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0.7 = −2α − γ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je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zrejmé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ž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nie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je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ž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né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voli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ť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ľ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ubovo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ľ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né </a:t>
                </a:r>
                <a:r>
                  <a:rPr lang="el-G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α 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 </a:t>
                </a:r>
                <a:r>
                  <a:rPr lang="el-G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β,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preto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ž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medzi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nimi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existuje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väzba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Pri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vo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ľ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be kore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ň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ov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CHR URO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budeme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vychádza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ť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z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vlastností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samotného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systému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 z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jeho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CHR: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3E00269F-5FF5-44BE-8ADF-715B696F9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67" y="1141952"/>
                <a:ext cx="8128001" cy="923330"/>
              </a:xfrm>
              <a:prstGeom prst="rect">
                <a:avLst/>
              </a:prstGeom>
              <a:blipFill>
                <a:blip r:embed="rId2"/>
                <a:stretch>
                  <a:fillRect l="-600" t="-3289"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C0F2B633-5B8D-42AD-AB9D-56B12AFB6209}"/>
                  </a:ext>
                </a:extLst>
              </p:cNvPr>
              <p:cNvSpPr/>
              <p:nvPr/>
            </p:nvSpPr>
            <p:spPr>
              <a:xfrm>
                <a:off x="2973957" y="2136743"/>
                <a:ext cx="211891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sz="2200" dirty="0"/>
                  <a:t>+ </a:t>
                </a:r>
                <a:r>
                  <a:rPr lang="pt-BR" sz="2200" dirty="0"/>
                  <a:t>0.7 </a:t>
                </a:r>
                <a:r>
                  <a:rPr lang="sk-SK" sz="2200" dirty="0"/>
                  <a:t>+ 0.1 </a:t>
                </a:r>
                <a:r>
                  <a:rPr lang="pt-BR" sz="2200" dirty="0"/>
                  <a:t>= </a:t>
                </a:r>
                <a:r>
                  <a:rPr lang="sk-SK" sz="2200" dirty="0"/>
                  <a:t>0</a:t>
                </a:r>
              </a:p>
            </p:txBody>
          </p:sp>
        </mc:Choice>
        <mc:Fallback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C0F2B633-5B8D-42AD-AB9D-56B12AFB6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957" y="2136743"/>
                <a:ext cx="2118913" cy="430887"/>
              </a:xfrm>
              <a:prstGeom prst="rect">
                <a:avLst/>
              </a:prstGeom>
              <a:blipFill>
                <a:blip r:embed="rId3"/>
                <a:stretch>
                  <a:fillRect t="-10000" r="-2882" b="-2857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244F57E8-F282-4BC3-AEB4-33CD32002238}"/>
                  </a:ext>
                </a:extLst>
              </p:cNvPr>
              <p:cNvSpPr/>
              <p:nvPr/>
            </p:nvSpPr>
            <p:spPr>
              <a:xfrm>
                <a:off x="201166" y="2577536"/>
                <a:ext cx="5663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pre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korene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 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č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asové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kon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š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tanty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platí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244F57E8-F282-4BC3-AEB4-33CD32002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66" y="2577536"/>
                <a:ext cx="5663185" cy="369332"/>
              </a:xfrm>
              <a:prstGeom prst="rect">
                <a:avLst/>
              </a:prstGeom>
              <a:blipFill>
                <a:blip r:embed="rId4"/>
                <a:stretch>
                  <a:fillRect l="-861" t="-10000" b="-26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1E4B1E00-94D6-4D86-A311-F79625376A69}"/>
                  </a:ext>
                </a:extLst>
              </p:cNvPr>
              <p:cNvSpPr/>
              <p:nvPr/>
            </p:nvSpPr>
            <p:spPr>
              <a:xfrm>
                <a:off x="1401356" y="3147498"/>
                <a:ext cx="6341288" cy="623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sz="2200" dirty="0"/>
                  <a:t> </a:t>
                </a:r>
                <a:r>
                  <a:rPr lang="en-GB" sz="2200" dirty="0"/>
                  <a:t>= -0.2,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GB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2200" dirty="0"/>
                          <m:t>|</m:t>
                        </m:r>
                        <m:sSub>
                          <m:sSubPr>
                            <m:ctrlPr>
                              <a:rPr lang="sk-SK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k-SK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k-SK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sz="2200" dirty="0"/>
                          <m:t>|</m:t>
                        </m:r>
                      </m:den>
                    </m:f>
                    <m:r>
                      <a:rPr lang="en-GB" sz="2200" b="0" i="1" dirty="0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GB" sz="22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=−0.5,</m:t>
                    </m:r>
                    <m:sSub>
                      <m:sSubPr>
                        <m:ctrlPr>
                          <a:rPr 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2200" dirty="0"/>
                          <m:t>|</m:t>
                        </m:r>
                        <m:sSub>
                          <m:sSubPr>
                            <m:ctrlPr>
                              <a:rPr lang="sk-SK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k-SK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sz="2200" dirty="0"/>
                          <m:t>|</m:t>
                        </m:r>
                      </m:den>
                    </m:f>
                    <m:r>
                      <a:rPr lang="en-GB" sz="2200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22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sk-SK" sz="2200" dirty="0"/>
              </a:p>
            </p:txBody>
          </p:sp>
        </mc:Choice>
        <mc:Fallback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1E4B1E00-94D6-4D86-A311-F79625376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356" y="3147498"/>
                <a:ext cx="6341288" cy="6232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dĺžnik 7">
                <a:extLst>
                  <a:ext uri="{FF2B5EF4-FFF2-40B4-BE49-F238E27FC236}">
                    <a16:creationId xmlns:a16="http://schemas.microsoft.com/office/drawing/2014/main" id="{2923505F-F559-4A94-971F-86D798150840}"/>
                  </a:ext>
                </a:extLst>
              </p:cNvPr>
              <p:cNvSpPr/>
              <p:nvPr/>
            </p:nvSpPr>
            <p:spPr>
              <a:xfrm>
                <a:off x="201166" y="3971376"/>
                <a:ext cx="697992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Dominantný kore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ň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CHR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systému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je ten,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ktorý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le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ž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í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najbli</a:t>
                </a:r>
                <a:r>
                  <a:rPr lang="sk-SK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žš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k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imaginárnej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osi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teda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ku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ktorému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sa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vz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ť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ahuje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č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asová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kon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š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tanta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Zvolíme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parameter 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</a:t>
                </a:r>
                <a:r>
                  <a:rPr lang="el-G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= 1: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Obdĺžnik 7">
                <a:extLst>
                  <a:ext uri="{FF2B5EF4-FFF2-40B4-BE49-F238E27FC236}">
                    <a16:creationId xmlns:a16="http://schemas.microsoft.com/office/drawing/2014/main" id="{2923505F-F559-4A94-971F-86D798150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66" y="3971376"/>
                <a:ext cx="6979922" cy="923330"/>
              </a:xfrm>
              <a:prstGeom prst="rect">
                <a:avLst/>
              </a:prstGeom>
              <a:blipFill>
                <a:blip r:embed="rId6"/>
                <a:stretch>
                  <a:fillRect l="-699" t="-3289"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id="{87834E20-8188-41FF-9DEF-D23AA333A1F2}"/>
                  </a:ext>
                </a:extLst>
              </p:cNvPr>
              <p:cNvSpPr/>
              <p:nvPr/>
            </p:nvSpPr>
            <p:spPr>
              <a:xfrm>
                <a:off x="2051915" y="5095336"/>
                <a:ext cx="2916248" cy="663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sz="2200" dirty="0"/>
                  <a:t>β </a:t>
                </a:r>
                <a:r>
                  <a:rPr lang="en-GB" sz="2200" dirty="0"/>
                  <a:t>=</a:t>
                </a:r>
                <a14:m>
                  <m:oMath xmlns:m="http://schemas.openxmlformats.org/officeDocument/2006/math">
                    <m:r>
                      <a:rPr lang="sk-SK" sz="220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2200" dirty="0"/>
                          <m:t>2</m:t>
                        </m:r>
                        <m:r>
                          <m:rPr>
                            <m:nor/>
                          </m:rPr>
                          <a:rPr lang="el-GR" sz="2200" dirty="0"/>
                          <m:t>π</m:t>
                        </m:r>
                      </m:num>
                      <m:den>
                        <m:sSub>
                          <m:sSubPr>
                            <m:ctrlPr>
                              <a:rPr lang="sk-SK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sk-SK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sk-SK" sz="2200" dirty="0"/>
                  <a:t> </a:t>
                </a:r>
                <a:r>
                  <a:rPr lang="en-GB" sz="2200" dirty="0"/>
                  <a:t>= 1.256[rad.</a:t>
                </a:r>
                <a:r>
                  <a:rPr lang="pt-BR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sz="2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200" dirty="0"/>
                  <a:t>]</a:t>
                </a:r>
                <a:endParaRPr lang="sk-SK" sz="2200" dirty="0"/>
              </a:p>
            </p:txBody>
          </p:sp>
        </mc:Choice>
        <mc:Fallback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id="{87834E20-8188-41FF-9DEF-D23AA333A1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915" y="5095336"/>
                <a:ext cx="2916248" cy="663771"/>
              </a:xfrm>
              <a:prstGeom prst="rect">
                <a:avLst/>
              </a:prstGeom>
              <a:blipFill>
                <a:blip r:embed="rId7"/>
                <a:stretch>
                  <a:fillRect l="-2720" r="-1883" b="-9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815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75217-6CA2-429F-85CC-6CAA9E68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Vypočítajte</a:t>
            </a:r>
            <a:r>
              <a:rPr lang="en-GB" dirty="0"/>
              <a:t> </a:t>
            </a:r>
            <a:r>
              <a:rPr lang="en-GB" dirty="0" err="1"/>
              <a:t>optimálne</a:t>
            </a:r>
            <a:r>
              <a:rPr lang="en-GB" dirty="0"/>
              <a:t> </a:t>
            </a:r>
            <a:r>
              <a:rPr lang="en-GB" dirty="0" err="1"/>
              <a:t>nastavenie</a:t>
            </a:r>
            <a:r>
              <a:rPr lang="en-GB" dirty="0"/>
              <a:t> PI </a:t>
            </a:r>
            <a:r>
              <a:rPr lang="en-GB" dirty="0" err="1"/>
              <a:t>regulátora</a:t>
            </a:r>
            <a:r>
              <a:rPr lang="en-GB" dirty="0"/>
              <a:t> </a:t>
            </a:r>
            <a:r>
              <a:rPr lang="en-GB" dirty="0" err="1"/>
              <a:t>metódou</a:t>
            </a:r>
            <a:r>
              <a:rPr lang="sk-SK" dirty="0"/>
              <a:t> voľby pólov</a:t>
            </a:r>
            <a:r>
              <a:rPr lang="en-GB" dirty="0"/>
              <a:t>: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74258235-594D-485C-A24B-0B35B3F96BDF}"/>
                  </a:ext>
                </a:extLst>
              </p:cNvPr>
              <p:cNvSpPr/>
              <p:nvPr/>
            </p:nvSpPr>
            <p:spPr>
              <a:xfrm>
                <a:off x="183501" y="1196078"/>
                <a:ext cx="48776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Pre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vo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ľ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bu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l-G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α = β 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zo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vz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ť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ahu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0.7 = −2α − γ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plynie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74258235-594D-485C-A24B-0B35B3F96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01" y="1196078"/>
                <a:ext cx="4877617" cy="369332"/>
              </a:xfrm>
              <a:prstGeom prst="rect">
                <a:avLst/>
              </a:prstGeom>
              <a:blipFill>
                <a:blip r:embed="rId2"/>
                <a:stretch>
                  <a:fillRect l="-1000" t="-8197" r="-375" b="-245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dĺžnik 4">
            <a:extLst>
              <a:ext uri="{FF2B5EF4-FFF2-40B4-BE49-F238E27FC236}">
                <a16:creationId xmlns:a16="http://schemas.microsoft.com/office/drawing/2014/main" id="{56DCA8B4-6551-4D5B-825F-FD251AC46DD2}"/>
              </a:ext>
            </a:extLst>
          </p:cNvPr>
          <p:cNvSpPr/>
          <p:nvPr/>
        </p:nvSpPr>
        <p:spPr>
          <a:xfrm>
            <a:off x="3503589" y="1803484"/>
            <a:ext cx="13244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200" dirty="0"/>
              <a:t>α </a:t>
            </a:r>
            <a:r>
              <a:rPr lang="en-GB" sz="2200" dirty="0"/>
              <a:t>≐</a:t>
            </a:r>
            <a:r>
              <a:rPr lang="el-GR" sz="2200" dirty="0"/>
              <a:t> 0.233</a:t>
            </a:r>
            <a:endParaRPr lang="sk-SK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3E1E564D-FF7D-45DB-8E49-17530BE0CECE}"/>
                  </a:ext>
                </a:extLst>
              </p:cNvPr>
              <p:cNvSpPr/>
              <p:nvPr/>
            </p:nvSpPr>
            <p:spPr>
              <a:xfrm>
                <a:off x="183500" y="2410891"/>
                <a:ext cx="854597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Následne 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</a:t>
                </a: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 základe vz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ť</a:t>
                </a: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ahov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sk-SK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0.1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 −(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α</m:t>
                        </m:r>
                      </m:e>
                      <m:sup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β</m:t>
                        </m:r>
                      </m:e>
                      <m:sup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)γ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</a:t>
                </a: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sk-SK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0.1 + 0.1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α</m:t>
                        </m:r>
                      </m:e>
                      <m:sup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β</m:t>
                        </m:r>
                      </m:e>
                      <m:sup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+ 2αγ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dostávame parametre PI regulátora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3E1E564D-FF7D-45DB-8E49-17530BE0C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00" y="2410891"/>
                <a:ext cx="8545971" cy="646331"/>
              </a:xfrm>
              <a:prstGeom prst="rect">
                <a:avLst/>
              </a:prstGeom>
              <a:blipFill>
                <a:blip r:embed="rId3"/>
                <a:stretch>
                  <a:fillRect l="-571" t="-4673" b="-1308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80C0B523-F068-4144-ABB7-1D797D0C28BC}"/>
                  </a:ext>
                </a:extLst>
              </p:cNvPr>
              <p:cNvSpPr/>
              <p:nvPr/>
            </p:nvSpPr>
            <p:spPr>
              <a:xfrm>
                <a:off x="2844755" y="3118317"/>
                <a:ext cx="314002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200" dirty="0"/>
                  <a:t> ≐</a:t>
                </a:r>
                <a:r>
                  <a:rPr lang="pt-BR" sz="2200" dirty="0"/>
                  <a:t> 16.4,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k-SK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/>
                  <a:t>≐</a:t>
                </a:r>
                <a:r>
                  <a:rPr lang="pt-BR" sz="2200" dirty="0"/>
                  <a:t> 3.8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sz="22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sk-SK" sz="2200" dirty="0"/>
              </a:p>
            </p:txBody>
          </p:sp>
        </mc:Choice>
        <mc:Fallback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80C0B523-F068-4144-ABB7-1D797D0C28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755" y="3118317"/>
                <a:ext cx="3140027" cy="430887"/>
              </a:xfrm>
              <a:prstGeom prst="rect">
                <a:avLst/>
              </a:prstGeom>
              <a:blipFill>
                <a:blip r:embed="rId4"/>
                <a:stretch>
                  <a:fillRect t="-12857" b="-2857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dĺžnik 7">
            <a:extLst>
              <a:ext uri="{FF2B5EF4-FFF2-40B4-BE49-F238E27FC236}">
                <a16:creationId xmlns:a16="http://schemas.microsoft.com/office/drawing/2014/main" id="{A6D4FF21-A8A6-44F9-8ABA-1F020D77196C}"/>
              </a:ext>
            </a:extLst>
          </p:cNvPr>
          <p:cNvSpPr/>
          <p:nvPr/>
        </p:nvSpPr>
        <p:spPr>
          <a:xfrm>
            <a:off x="183500" y="3682855"/>
            <a:ext cx="6473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PI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regulátora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pre po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adovaný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kmitavý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priebeh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URO je:</a:t>
            </a:r>
            <a:endParaRPr lang="sk-S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id="{41BDC648-61B2-4F93-99AA-F6E9C5DE3C0A}"/>
                  </a:ext>
                </a:extLst>
              </p:cNvPr>
              <p:cNvSpPr/>
              <p:nvPr/>
            </p:nvSpPr>
            <p:spPr>
              <a:xfrm>
                <a:off x="2804103" y="4218021"/>
                <a:ext cx="2723374" cy="7285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sz="2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sk-SK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200" b="0" i="1" smtClean="0">
                          <a:latin typeface="Cambria Math" panose="02040503050406030204" pitchFamily="18" charset="0"/>
                        </a:rPr>
                        <m:t>16.4 </m:t>
                      </m:r>
                      <m:r>
                        <a:rPr lang="sk-SK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200" b="0" i="1" smtClean="0">
                              <a:latin typeface="Cambria Math" panose="02040503050406030204" pitchFamily="18" charset="0"/>
                            </a:rPr>
                            <m:t>3.8</m:t>
                          </m:r>
                        </m:num>
                        <m:den>
                          <m:r>
                            <a:rPr lang="sk-SK" sz="22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sk-SK" sz="2200" dirty="0"/>
              </a:p>
            </p:txBody>
          </p:sp>
        </mc:Choice>
        <mc:Fallback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id="{41BDC648-61B2-4F93-99AA-F6E9C5DE3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103" y="4218021"/>
                <a:ext cx="2723374" cy="7285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444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7E4F60-C5B0-4F52-B861-594248A9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Vypočítajte</a:t>
            </a:r>
            <a:r>
              <a:rPr lang="en-GB" dirty="0"/>
              <a:t> </a:t>
            </a:r>
            <a:r>
              <a:rPr lang="en-GB" dirty="0" err="1"/>
              <a:t>optimálne</a:t>
            </a:r>
            <a:r>
              <a:rPr lang="en-GB" dirty="0"/>
              <a:t> </a:t>
            </a:r>
            <a:r>
              <a:rPr lang="en-GB" dirty="0" err="1"/>
              <a:t>nastavenie</a:t>
            </a:r>
            <a:r>
              <a:rPr lang="en-GB" dirty="0"/>
              <a:t> PI </a:t>
            </a:r>
            <a:r>
              <a:rPr lang="en-GB" dirty="0" err="1"/>
              <a:t>regulátora</a:t>
            </a:r>
            <a:r>
              <a:rPr lang="en-GB" dirty="0"/>
              <a:t> </a:t>
            </a:r>
            <a:r>
              <a:rPr lang="en-GB" dirty="0" err="1"/>
              <a:t>metódou</a:t>
            </a:r>
            <a:r>
              <a:rPr lang="sk-SK" dirty="0"/>
              <a:t> voľby pólov</a:t>
            </a:r>
            <a:r>
              <a:rPr lang="en-GB" dirty="0"/>
              <a:t>:</a:t>
            </a:r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644FFD7E-1807-40C6-AF5B-A61287992161}"/>
              </a:ext>
            </a:extLst>
          </p:cNvPr>
          <p:cNvSpPr/>
          <p:nvPr/>
        </p:nvSpPr>
        <p:spPr>
          <a:xfrm>
            <a:off x="225552" y="1203883"/>
            <a:ext cx="741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b) pre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nekmitavý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prechodový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dej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URO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volíme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viacnásobné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reálne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korene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sk-S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ED7EB15F-0474-409D-B8CA-9D9F065688AF}"/>
                  </a:ext>
                </a:extLst>
              </p:cNvPr>
              <p:cNvSpPr/>
              <p:nvPr/>
            </p:nvSpPr>
            <p:spPr>
              <a:xfrm>
                <a:off x="3090014" y="1706607"/>
                <a:ext cx="232679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sk-SK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sk-SK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sk-SK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it-IT" sz="2200" dirty="0"/>
                        <m:t>α</m:t>
                      </m:r>
                      <m:r>
                        <m:rPr>
                          <m:nor/>
                        </m:rPr>
                        <a:rPr lang="it-IT" sz="2200" dirty="0"/>
                        <m:t> 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ED7EB15F-0474-409D-B8CA-9D9F06568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14" y="1706607"/>
                <a:ext cx="232679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dĺžnik 5">
            <a:extLst>
              <a:ext uri="{FF2B5EF4-FFF2-40B4-BE49-F238E27FC236}">
                <a16:creationId xmlns:a16="http://schemas.microsoft.com/office/drawing/2014/main" id="{676AE5CE-4E35-44FC-AAE6-6AD2BA61BF52}"/>
              </a:ext>
            </a:extLst>
          </p:cNvPr>
          <p:cNvSpPr/>
          <p:nvPr/>
        </p:nvSpPr>
        <p:spPr>
          <a:xfrm>
            <a:off x="225552" y="2477555"/>
            <a:ext cx="4542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Charakteristický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polynóm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URO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má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potom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tvar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sk-S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F977E88C-D37D-4FB3-8526-1B5127984D8D}"/>
                  </a:ext>
                </a:extLst>
              </p:cNvPr>
              <p:cNvSpPr/>
              <p:nvPr/>
            </p:nvSpPr>
            <p:spPr>
              <a:xfrm>
                <a:off x="2818956" y="2980279"/>
                <a:ext cx="384791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sz="2200" dirty="0"/>
                          <m:t>(</m:t>
                        </m:r>
                        <m:r>
                          <m:rPr>
                            <m:nor/>
                          </m:rPr>
                          <a:rPr lang="en-GB" sz="2200" dirty="0"/>
                          <m:t>s</m:t>
                        </m:r>
                        <m:r>
                          <m:rPr>
                            <m:nor/>
                          </m:rPr>
                          <a:rPr lang="en-GB" sz="2200" dirty="0"/>
                          <m:t> − </m:t>
                        </m:r>
                        <m:r>
                          <m:rPr>
                            <m:nor/>
                          </m:rPr>
                          <a:rPr lang="el-GR" sz="2200" dirty="0"/>
                          <m:t>α</m:t>
                        </m:r>
                        <m:r>
                          <m:rPr>
                            <m:nor/>
                          </m:rPr>
                          <a:rPr lang="el-GR" sz="2200" dirty="0"/>
                          <m:t>)</m:t>
                        </m:r>
                      </m:e>
                      <m:sup>
                        <m:r>
                          <a:rPr lang="en-GB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l-GR" sz="2200" dirty="0"/>
                  <a:t>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sk-SK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/>
                  <a:t>− 3</a:t>
                </a:r>
                <a:r>
                  <a:rPr lang="el-GR" sz="2200" dirty="0"/>
                  <a:t>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/>
                  <a:t>+ 3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200" dirty="0"/>
                          <m:t>α</m:t>
                        </m:r>
                      </m:e>
                      <m:sup>
                        <m:r>
                          <a:rPr lang="en-GB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200" dirty="0"/>
                  <a:t>s 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200" dirty="0"/>
                          <m:t>α</m:t>
                        </m:r>
                      </m:e>
                      <m:sup>
                        <m:r>
                          <a:rPr lang="en-GB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sk-SK" sz="2200" dirty="0"/>
              </a:p>
            </p:txBody>
          </p:sp>
        </mc:Choice>
        <mc:Fallback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F977E88C-D37D-4FB3-8526-1B5127984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956" y="2980279"/>
                <a:ext cx="3847913" cy="430887"/>
              </a:xfrm>
              <a:prstGeom prst="rect">
                <a:avLst/>
              </a:prstGeom>
              <a:blipFill>
                <a:blip r:embed="rId3"/>
                <a:stretch>
                  <a:fillRect l="-791" t="-9859" b="-267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dĺžnik 7">
                <a:extLst>
                  <a:ext uri="{FF2B5EF4-FFF2-40B4-BE49-F238E27FC236}">
                    <a16:creationId xmlns:a16="http://schemas.microsoft.com/office/drawing/2014/main" id="{5A82F901-C909-4EFE-A3A4-9C788FF63899}"/>
                  </a:ext>
                </a:extLst>
              </p:cNvPr>
              <p:cNvSpPr/>
              <p:nvPr/>
            </p:nvSpPr>
            <p:spPr>
              <a:xfrm>
                <a:off x="225552" y="3751227"/>
                <a:ext cx="833883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Charakteristický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polynóm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URO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uvedený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v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sk-SK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0.7</m:t>
                        </m:r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(0.1+0.1</m:t>
                    </m:r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sk-SK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(0.1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 0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musí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by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ť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rovný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charakteristickému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polynómu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URO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)</m:t>
                        </m:r>
                      </m:e>
                      <m:sup>
                        <m:r>
                          <a:rPr lang="en-GB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l-G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sk-SK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− 3</a:t>
                </a:r>
                <a:r>
                  <a:rPr lang="el-G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+ 3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α</m:t>
                        </m:r>
                      </m:e>
                      <m:sup>
                        <m:r>
                          <a:rPr lang="en-GB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 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α</m:t>
                        </m:r>
                      </m:e>
                      <m:sup>
                        <m:r>
                          <a:rPr lang="en-GB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Obdĺžnik 7">
                <a:extLst>
                  <a:ext uri="{FF2B5EF4-FFF2-40B4-BE49-F238E27FC236}">
                    <a16:creationId xmlns:a16="http://schemas.microsoft.com/office/drawing/2014/main" id="{5A82F901-C909-4EFE-A3A4-9C788FF63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52" y="3751227"/>
                <a:ext cx="8338835" cy="646331"/>
              </a:xfrm>
              <a:prstGeom prst="rect">
                <a:avLst/>
              </a:prstGeom>
              <a:blipFill>
                <a:blip r:embed="rId4"/>
                <a:stretch>
                  <a:fillRect l="-585" t="-4717" b="-1415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dĺžnik 9">
                <a:extLst>
                  <a:ext uri="{FF2B5EF4-FFF2-40B4-BE49-F238E27FC236}">
                    <a16:creationId xmlns:a16="http://schemas.microsoft.com/office/drawing/2014/main" id="{5CAA3DAD-C3E4-4017-B096-BA71B434165F}"/>
                  </a:ext>
                </a:extLst>
              </p:cNvPr>
              <p:cNvSpPr/>
              <p:nvPr/>
            </p:nvSpPr>
            <p:spPr>
              <a:xfrm>
                <a:off x="2848944" y="4530950"/>
                <a:ext cx="4572000" cy="110799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sk-SK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200" dirty="0"/>
                  <a:t>: 0.1</a:t>
                </a:r>
                <a:r>
                  <a:rPr lang="sk-SK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k-SK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200" dirty="0"/>
                  <a:t>= −</a:t>
                </a:r>
                <a:r>
                  <a:rPr lang="sk-SK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200" dirty="0"/>
                          <m:t>α</m:t>
                        </m:r>
                      </m:e>
                      <m:sup>
                        <m:r>
                          <a:rPr lang="sk-SK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sk-SK" sz="2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sk-SK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200" dirty="0"/>
                  <a:t>: 0.1 + 0.1</a:t>
                </a:r>
                <a:r>
                  <a:rPr lang="sk-SK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2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sk-SK" sz="22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l-GR" sz="2200" dirty="0"/>
                          <m:t>α</m:t>
                        </m:r>
                      </m:e>
                      <m:sup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sz="2200" dirty="0"/>
                  <a:t> </a:t>
                </a:r>
                <a:endParaRPr lang="sk-SK" sz="2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200" dirty="0"/>
                  <a:t>: 0.7 = −</a:t>
                </a:r>
                <a:r>
                  <a:rPr lang="sk-SK" sz="2200" dirty="0"/>
                  <a:t>3</a:t>
                </a:r>
                <a:r>
                  <a:rPr lang="pt-BR" sz="2200" dirty="0"/>
                  <a:t>α</a:t>
                </a:r>
                <a:endParaRPr lang="sk-SK" sz="2200" dirty="0"/>
              </a:p>
            </p:txBody>
          </p:sp>
        </mc:Choice>
        <mc:Fallback>
          <p:sp>
            <p:nvSpPr>
              <p:cNvPr id="10" name="Obdĺžnik 9">
                <a:extLst>
                  <a:ext uri="{FF2B5EF4-FFF2-40B4-BE49-F238E27FC236}">
                    <a16:creationId xmlns:a16="http://schemas.microsoft.com/office/drawing/2014/main" id="{5CAA3DAD-C3E4-4017-B096-BA71B43416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944" y="4530950"/>
                <a:ext cx="4572000" cy="1107996"/>
              </a:xfrm>
              <a:prstGeom prst="rect">
                <a:avLst/>
              </a:prstGeom>
              <a:blipFill>
                <a:blip r:embed="rId5"/>
                <a:stretch>
                  <a:fillRect t="-3297" b="-1044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327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6888F4-D91B-4DB6-8DD2-DC382697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Vypočítajte</a:t>
            </a:r>
            <a:r>
              <a:rPr lang="en-GB" dirty="0"/>
              <a:t> </a:t>
            </a:r>
            <a:r>
              <a:rPr lang="en-GB" dirty="0" err="1"/>
              <a:t>optimálne</a:t>
            </a:r>
            <a:r>
              <a:rPr lang="en-GB" dirty="0"/>
              <a:t> </a:t>
            </a:r>
            <a:r>
              <a:rPr lang="en-GB" dirty="0" err="1"/>
              <a:t>nastavenie</a:t>
            </a:r>
            <a:r>
              <a:rPr lang="en-GB" dirty="0"/>
              <a:t> PI </a:t>
            </a:r>
            <a:r>
              <a:rPr lang="en-GB" dirty="0" err="1"/>
              <a:t>regulátora</a:t>
            </a:r>
            <a:r>
              <a:rPr lang="en-GB" dirty="0"/>
              <a:t> </a:t>
            </a:r>
            <a:r>
              <a:rPr lang="en-GB" dirty="0" err="1"/>
              <a:t>metódou</a:t>
            </a:r>
            <a:r>
              <a:rPr lang="sk-SK" dirty="0"/>
              <a:t> voľby pólov</a:t>
            </a:r>
            <a:r>
              <a:rPr lang="en-GB" dirty="0"/>
              <a:t>: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84EA027D-8CB6-4578-8C28-56A39DE16A27}"/>
                  </a:ext>
                </a:extLst>
              </p:cNvPr>
              <p:cNvSpPr/>
              <p:nvPr/>
            </p:nvSpPr>
            <p:spPr>
              <a:xfrm>
                <a:off x="246012" y="1147310"/>
                <a:ext cx="3097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nl-N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Zo vz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ť</a:t>
                </a:r>
                <a:r>
                  <a:rPr lang="nl-N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ahu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0.7 = −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</a:t>
                </a: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α </a:t>
                </a:r>
                <a:r>
                  <a:rPr lang="nl-N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plynie: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84EA027D-8CB6-4578-8C28-56A39DE16A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12" y="1147310"/>
                <a:ext cx="3097195" cy="369332"/>
              </a:xfrm>
              <a:prstGeom prst="rect">
                <a:avLst/>
              </a:prstGeom>
              <a:blipFill>
                <a:blip r:embed="rId2"/>
                <a:stretch>
                  <a:fillRect l="-1575" t="-8197" r="-1181" b="-245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dĺžnik 4">
            <a:extLst>
              <a:ext uri="{FF2B5EF4-FFF2-40B4-BE49-F238E27FC236}">
                <a16:creationId xmlns:a16="http://schemas.microsoft.com/office/drawing/2014/main" id="{776D79D4-3170-4A26-BFA7-4BB0BE764DD5}"/>
              </a:ext>
            </a:extLst>
          </p:cNvPr>
          <p:cNvSpPr/>
          <p:nvPr/>
        </p:nvSpPr>
        <p:spPr>
          <a:xfrm>
            <a:off x="3503589" y="1516642"/>
            <a:ext cx="14750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200" dirty="0"/>
              <a:t>α </a:t>
            </a:r>
            <a:r>
              <a:rPr lang="en-GB" sz="2200" dirty="0"/>
              <a:t>≐</a:t>
            </a:r>
            <a:r>
              <a:rPr lang="el-GR" sz="2200" dirty="0"/>
              <a:t> </a:t>
            </a:r>
            <a:r>
              <a:rPr lang="sk-SK" sz="2200" dirty="0"/>
              <a:t>- </a:t>
            </a:r>
            <a:r>
              <a:rPr lang="el-GR" sz="2200" dirty="0"/>
              <a:t>0.233</a:t>
            </a:r>
            <a:endParaRPr lang="sk-SK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2C9069EC-3AC6-4818-BF77-C338A63018F6}"/>
                  </a:ext>
                </a:extLst>
              </p:cNvPr>
              <p:cNvSpPr/>
              <p:nvPr/>
            </p:nvSpPr>
            <p:spPr>
              <a:xfrm>
                <a:off x="187651" y="2255180"/>
                <a:ext cx="862976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Následne 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</a:t>
                </a: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 základe vz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ť</a:t>
                </a: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ahov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sk-SK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0.1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 −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α</m:t>
                        </m:r>
                      </m:e>
                      <m:sup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sk-SK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sk-SK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0.1 + 0.1</a:t>
                </a:r>
                <a:r>
                  <a:rPr lang="sk-SK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sk-SK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α</m:t>
                        </m:r>
                      </m:e>
                      <m:sup>
                        <m:r>
                          <a:rPr lang="sk-SK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dostávame parametre PI regulátora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2C9069EC-3AC6-4818-BF77-C338A63018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51" y="2255180"/>
                <a:ext cx="8629764" cy="646331"/>
              </a:xfrm>
              <a:prstGeom prst="rect">
                <a:avLst/>
              </a:prstGeom>
              <a:blipFill>
                <a:blip r:embed="rId3"/>
                <a:stretch>
                  <a:fillRect l="-636" t="-5660" b="-1415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5A9C9456-00B9-43B7-AB1C-17F2720B4D38}"/>
                  </a:ext>
                </a:extLst>
              </p:cNvPr>
              <p:cNvSpPr/>
              <p:nvPr/>
            </p:nvSpPr>
            <p:spPr>
              <a:xfrm>
                <a:off x="2703806" y="3070663"/>
                <a:ext cx="32826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200" dirty="0"/>
                  <a:t> ≐</a:t>
                </a:r>
                <a:r>
                  <a:rPr lang="pt-BR" sz="2200" dirty="0"/>
                  <a:t> </a:t>
                </a:r>
                <a:r>
                  <a:rPr lang="sk-SK" sz="2200" dirty="0"/>
                  <a:t>0.63</a:t>
                </a:r>
                <a:r>
                  <a:rPr lang="pt-BR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sz="2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k-SK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/>
                  <a:t>≐</a:t>
                </a:r>
                <a:r>
                  <a:rPr lang="pt-BR" sz="2200" dirty="0"/>
                  <a:t> </a:t>
                </a:r>
                <a:r>
                  <a:rPr lang="sk-SK" sz="2200" dirty="0"/>
                  <a:t>0.13</a:t>
                </a:r>
                <a:r>
                  <a:rPr lang="pt-BR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2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sz="22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sk-SK" sz="2200" dirty="0"/>
              </a:p>
            </p:txBody>
          </p:sp>
        </mc:Choice>
        <mc:Fallback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5A9C9456-00B9-43B7-AB1C-17F2720B4D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806" y="3070663"/>
                <a:ext cx="3282694" cy="430887"/>
              </a:xfrm>
              <a:prstGeom prst="rect">
                <a:avLst/>
              </a:prstGeom>
              <a:blipFill>
                <a:blip r:embed="rId4"/>
                <a:stretch>
                  <a:fillRect t="-12857" b="-2857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dĺžnik 7">
            <a:extLst>
              <a:ext uri="{FF2B5EF4-FFF2-40B4-BE49-F238E27FC236}">
                <a16:creationId xmlns:a16="http://schemas.microsoft.com/office/drawing/2014/main" id="{6E796173-27AD-45C6-ABF7-336FC088667A}"/>
              </a:ext>
            </a:extLst>
          </p:cNvPr>
          <p:cNvSpPr/>
          <p:nvPr/>
        </p:nvSpPr>
        <p:spPr>
          <a:xfrm>
            <a:off x="187651" y="3956490"/>
            <a:ext cx="6569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PI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regulátora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pre po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adovaný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kmitavý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priebeh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URO je:</a:t>
            </a:r>
            <a:endParaRPr lang="sk-S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id="{F813EBDC-5148-49F6-AACC-46646541E0DD}"/>
                  </a:ext>
                </a:extLst>
              </p:cNvPr>
              <p:cNvSpPr/>
              <p:nvPr/>
            </p:nvSpPr>
            <p:spPr>
              <a:xfrm>
                <a:off x="2868628" y="4490057"/>
                <a:ext cx="2878865" cy="7285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sz="2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sk-SK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200" b="0" i="1" smtClean="0">
                          <a:latin typeface="Cambria Math" panose="02040503050406030204" pitchFamily="18" charset="0"/>
                        </a:rPr>
                        <m:t>0.63</m:t>
                      </m:r>
                      <m:r>
                        <a:rPr lang="sk-SK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sz="22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200" b="0" i="1" smtClean="0">
                              <a:latin typeface="Cambria Math" panose="02040503050406030204" pitchFamily="18" charset="0"/>
                            </a:rPr>
                            <m:t>0.13</m:t>
                          </m:r>
                        </m:num>
                        <m:den>
                          <m:r>
                            <a:rPr lang="sk-SK" sz="22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sk-SK" sz="2200" dirty="0"/>
              </a:p>
            </p:txBody>
          </p:sp>
        </mc:Choice>
        <mc:Fallback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id="{F813EBDC-5148-49F6-AACC-46646541E0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628" y="4490057"/>
                <a:ext cx="2878865" cy="7285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987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3537E7-F2E1-4C3D-9BF8-ED990D50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957FD6C-2BF0-4BCA-9456-705608C9F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86" y="1100328"/>
            <a:ext cx="6372225" cy="2133600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B6B28E4F-E624-4B59-93A7-AF66DFBAA7E9}"/>
              </a:ext>
            </a:extLst>
          </p:cNvPr>
          <p:cNvSpPr txBox="1"/>
          <p:nvPr/>
        </p:nvSpPr>
        <p:spPr>
          <a:xfrm>
            <a:off x="2164080" y="3233928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Priebeh PI regulátora pre kmitavý priebeh URO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21B5E421-2569-45F0-8626-5092BD9D9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86" y="4041647"/>
            <a:ext cx="6238875" cy="2105025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C94BEF18-7609-43CB-B484-DDC14DAAD0EE}"/>
              </a:ext>
            </a:extLst>
          </p:cNvPr>
          <p:cNvSpPr txBox="1"/>
          <p:nvPr/>
        </p:nvSpPr>
        <p:spPr>
          <a:xfrm>
            <a:off x="2164080" y="6146672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Priebeh PI regulátora pre nekmitavý priebeh URO</a:t>
            </a:r>
          </a:p>
        </p:txBody>
      </p:sp>
    </p:spTree>
    <p:extLst>
      <p:ext uri="{BB962C8B-B14F-4D97-AF65-F5344CB8AC3E}">
        <p14:creationId xmlns:p14="http://schemas.microsoft.com/office/powerpoint/2010/main" val="31727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206F61-7CA1-4F14-88E1-A3FEC728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Metóda optimálneho modulu(MOM)</a:t>
            </a:r>
            <a:br>
              <a:rPr lang="sk-SK" dirty="0"/>
            </a:br>
            <a:r>
              <a:rPr lang="it-IT" dirty="0"/>
              <a:t>(R. C. Oldenburg a H. Sartorius)</a:t>
            </a:r>
            <a:endParaRPr lang="en-GB" dirty="0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B9A26641-9408-4CB9-878C-C1320A641C75}"/>
              </a:ext>
            </a:extLst>
          </p:cNvPr>
          <p:cNvSpPr/>
          <p:nvPr/>
        </p:nvSpPr>
        <p:spPr>
          <a:xfrm>
            <a:off x="146482" y="13462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Vychádza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z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predstavy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ideálnej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prenosovej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regulačného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obvodu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ktorá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mala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byť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jednotková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t.j.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EAD17D11-9652-4893-BD8C-D9091C2FA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389" y="1807933"/>
            <a:ext cx="3987129" cy="601529"/>
          </a:xfrm>
          <a:prstGeom prst="rect">
            <a:avLst/>
          </a:prstGeom>
        </p:spPr>
      </p:pic>
      <p:sp>
        <p:nvSpPr>
          <p:cNvPr id="10" name="Obdĺžnik 9">
            <a:extLst>
              <a:ext uri="{FF2B5EF4-FFF2-40B4-BE49-F238E27FC236}">
                <a16:creationId xmlns:a16="http://schemas.microsoft.com/office/drawing/2014/main" id="{6028ED5F-2135-44B0-A8DB-228C1B99CE74}"/>
              </a:ext>
            </a:extLst>
          </p:cNvPr>
          <p:cNvSpPr/>
          <p:nvPr/>
        </p:nvSpPr>
        <p:spPr>
          <a:xfrm>
            <a:off x="146482" y="3209505"/>
            <a:ext cx="2406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zavedení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označenia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552FEB89-4FF9-4D47-BC54-6F766AD0EB32}"/>
              </a:ext>
            </a:extLst>
          </p:cNvPr>
          <p:cNvSpPr/>
          <p:nvPr/>
        </p:nvSpPr>
        <p:spPr>
          <a:xfrm>
            <a:off x="146482" y="3675045"/>
            <a:ext cx="260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kvadrát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modulu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platí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8F91B457-1DB2-47B0-B487-2522C03FED6B}"/>
              </a:ext>
            </a:extLst>
          </p:cNvPr>
          <p:cNvSpPr/>
          <p:nvPr/>
        </p:nvSpPr>
        <p:spPr>
          <a:xfrm>
            <a:off x="146482" y="4404591"/>
            <a:ext cx="2356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Podmienka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splní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ak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pic>
        <p:nvPicPr>
          <p:cNvPr id="18" name="Obrázok 17">
            <a:extLst>
              <a:ext uri="{FF2B5EF4-FFF2-40B4-BE49-F238E27FC236}">
                <a16:creationId xmlns:a16="http://schemas.microsoft.com/office/drawing/2014/main" id="{182A1A41-6FD6-40DE-96C8-1E3C60008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975" y="3250741"/>
            <a:ext cx="2406494" cy="356518"/>
          </a:xfrm>
          <a:prstGeom prst="rect">
            <a:avLst/>
          </a:prstGeom>
        </p:spPr>
      </p:pic>
      <p:pic>
        <p:nvPicPr>
          <p:cNvPr id="19" name="Obrázok 18">
            <a:extLst>
              <a:ext uri="{FF2B5EF4-FFF2-40B4-BE49-F238E27FC236}">
                <a16:creationId xmlns:a16="http://schemas.microsoft.com/office/drawing/2014/main" id="{4EA9170B-065D-49D2-9758-1AD285E06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640" y="4429269"/>
            <a:ext cx="1058012" cy="295885"/>
          </a:xfrm>
          <a:prstGeom prst="rect">
            <a:avLst/>
          </a:prstGeom>
        </p:spPr>
      </p:pic>
      <p:pic>
        <p:nvPicPr>
          <p:cNvPr id="20" name="Obrázok 19">
            <a:extLst>
              <a:ext uri="{FF2B5EF4-FFF2-40B4-BE49-F238E27FC236}">
                <a16:creationId xmlns:a16="http://schemas.microsoft.com/office/drawing/2014/main" id="{944F1439-19F9-48B4-8603-438B7070BB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49"/>
          <a:stretch/>
        </p:blipFill>
        <p:spPr>
          <a:xfrm>
            <a:off x="2752324" y="3539473"/>
            <a:ext cx="5060272" cy="780292"/>
          </a:xfrm>
          <a:prstGeom prst="rect">
            <a:avLst/>
          </a:prstGeom>
        </p:spPr>
      </p:pic>
      <p:pic>
        <p:nvPicPr>
          <p:cNvPr id="21" name="Obrázok 20">
            <a:extLst>
              <a:ext uri="{FF2B5EF4-FFF2-40B4-BE49-F238E27FC236}">
                <a16:creationId xmlns:a16="http://schemas.microsoft.com/office/drawing/2014/main" id="{06A3E6C9-D81B-42B1-8C8E-5482943AF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389" y="1064989"/>
            <a:ext cx="3457575" cy="828675"/>
          </a:xfrm>
          <a:prstGeom prst="rect">
            <a:avLst/>
          </a:prstGeom>
        </p:spPr>
      </p:pic>
      <p:sp>
        <p:nvSpPr>
          <p:cNvPr id="23" name="Obdĺžnik 22">
            <a:extLst>
              <a:ext uri="{FF2B5EF4-FFF2-40B4-BE49-F238E27FC236}">
                <a16:creationId xmlns:a16="http://schemas.microsoft.com/office/drawing/2014/main" id="{F8A37066-25CC-4413-A2AC-CF7FBC0363A5}"/>
              </a:ext>
            </a:extLst>
          </p:cNvPr>
          <p:cNvSpPr/>
          <p:nvPr/>
        </p:nvSpPr>
        <p:spPr>
          <a:xfrm>
            <a:off x="146482" y="4773923"/>
            <a:ext cx="1604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dkiaľ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vyplýva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pic>
        <p:nvPicPr>
          <p:cNvPr id="24" name="Obrázok 23">
            <a:extLst>
              <a:ext uri="{FF2B5EF4-FFF2-40B4-BE49-F238E27FC236}">
                <a16:creationId xmlns:a16="http://schemas.microsoft.com/office/drawing/2014/main" id="{7A4F2A8C-D9B5-44E1-AC8D-A32E8F977D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4240" y="4773923"/>
            <a:ext cx="1988737" cy="491697"/>
          </a:xfrm>
          <a:prstGeom prst="rect">
            <a:avLst/>
          </a:prstGeom>
        </p:spPr>
      </p:pic>
      <p:pic>
        <p:nvPicPr>
          <p:cNvPr id="25" name="Obrázok 24">
            <a:extLst>
              <a:ext uri="{FF2B5EF4-FFF2-40B4-BE49-F238E27FC236}">
                <a16:creationId xmlns:a16="http://schemas.microsoft.com/office/drawing/2014/main" id="{31FE2581-DF02-4670-9A74-C583476149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8482" y="4429269"/>
            <a:ext cx="2737638" cy="220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2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0151BA-5483-42C9-A00A-2129409B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Odvodenie MOM</a:t>
            </a:r>
            <a:endParaRPr lang="en-GB" dirty="0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62D2DC48-6FD2-411E-B1D6-5DFAA28D5BC1}"/>
              </a:ext>
            </a:extLst>
          </p:cNvPr>
          <p:cNvSpPr/>
          <p:nvPr/>
        </p:nvSpPr>
        <p:spPr>
          <a:xfrm>
            <a:off x="307759" y="237253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Rozložíme na reálnu a imaginárnu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zložku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B43955E1-B709-4EFD-900C-982F330CAA5F}"/>
              </a:ext>
            </a:extLst>
          </p:cNvPr>
          <p:cNvSpPr/>
          <p:nvPr/>
        </p:nvSpPr>
        <p:spPr>
          <a:xfrm>
            <a:off x="307759" y="135307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Určíme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frekvenčnú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prenosovú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otvoreného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regulačného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obvodu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7FACE221-5D21-4FFE-ABAA-7A45CBB25C4A}"/>
              </a:ext>
            </a:extLst>
          </p:cNvPr>
          <p:cNvSpPr/>
          <p:nvPr/>
        </p:nvSpPr>
        <p:spPr>
          <a:xfrm>
            <a:off x="307759" y="41622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Porovnaním koeficientov pri rovnakých mocninách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získame rovnice pre výpočet parametrov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8AC9BB79-9873-4EB9-B088-3B634CD8C363}"/>
              </a:ext>
            </a:extLst>
          </p:cNvPr>
          <p:cNvSpPr/>
          <p:nvPr/>
        </p:nvSpPr>
        <p:spPr>
          <a:xfrm>
            <a:off x="307759" y="326778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Reálnu zložku položíme rovnú – 0,5: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5B2417A0-0EF2-4833-BCA0-899BD50D1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759" y="1439395"/>
            <a:ext cx="3572800" cy="473697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29CD0F7B-68E1-4A28-8EF0-6A3F7089A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759" y="2319126"/>
            <a:ext cx="3448605" cy="495097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7A616898-E326-477E-8B40-4FDC99AC2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759" y="3220257"/>
            <a:ext cx="1863016" cy="411206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343B3327-4144-4305-AD5C-109B1BA64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984" y="4798605"/>
            <a:ext cx="6853132" cy="184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9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E433E8-88D2-454E-AEA4-138B289E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Postup pri návrhu pomocou vzorcov</a:t>
            </a:r>
            <a:endParaRPr lang="en-GB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3EC6911-A272-4545-BC40-436B012EF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89"/>
          <a:stretch/>
        </p:blipFill>
        <p:spPr>
          <a:xfrm>
            <a:off x="364638" y="1051901"/>
            <a:ext cx="5834021" cy="885825"/>
          </a:xfrm>
          <a:prstGeom prst="rect">
            <a:avLst/>
          </a:prstGeom>
        </p:spPr>
      </p:pic>
      <p:sp>
        <p:nvSpPr>
          <p:cNvPr id="5" name="Obdĺžnik 4">
            <a:extLst>
              <a:ext uri="{FF2B5EF4-FFF2-40B4-BE49-F238E27FC236}">
                <a16:creationId xmlns:a16="http://schemas.microsoft.com/office/drawing/2014/main" id="{AC95D124-AE82-4FEF-B990-DAC8CF0ED1F0}"/>
              </a:ext>
            </a:extLst>
          </p:cNvPr>
          <p:cNvSpPr/>
          <p:nvPr/>
        </p:nvSpPr>
        <p:spPr>
          <a:xfrm>
            <a:off x="364638" y="1808200"/>
            <a:ext cx="5641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Zvolíme si štruktúru regulačného obvodu a regulátora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D05DA2AB-7643-48C5-87E9-AD842559D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"/>
          <a:stretch/>
        </p:blipFill>
        <p:spPr>
          <a:xfrm>
            <a:off x="306790" y="2206589"/>
            <a:ext cx="6829678" cy="1379783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34FFED47-CD27-48C7-805B-80DAC7279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38" y="3743070"/>
            <a:ext cx="5818400" cy="873157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2FAD0D9F-B868-475C-9B18-224A75916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37" y="4772925"/>
            <a:ext cx="5818401" cy="880509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0ED88E83-A433-4B0B-A6FE-E190FD2805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638" y="5810132"/>
            <a:ext cx="3356991" cy="72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63BDB9-C257-4833-BF97-16610ED0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Vypočítajte</a:t>
            </a:r>
            <a:r>
              <a:rPr lang="en-GB" dirty="0"/>
              <a:t> </a:t>
            </a:r>
            <a:r>
              <a:rPr lang="en-GB" dirty="0" err="1"/>
              <a:t>optimálne</a:t>
            </a:r>
            <a:r>
              <a:rPr lang="en-GB" dirty="0"/>
              <a:t> </a:t>
            </a:r>
            <a:r>
              <a:rPr lang="en-GB" dirty="0" err="1"/>
              <a:t>nastavenie</a:t>
            </a:r>
            <a:r>
              <a:rPr lang="en-GB" dirty="0"/>
              <a:t> </a:t>
            </a:r>
            <a:r>
              <a:rPr lang="en-GB" dirty="0" err="1"/>
              <a:t>parametrov</a:t>
            </a:r>
            <a:br>
              <a:rPr lang="en-GB" dirty="0"/>
            </a:br>
            <a:r>
              <a:rPr lang="pt-BR" dirty="0"/>
              <a:t>PI regulátora pre sústavu s PF:</a:t>
            </a:r>
            <a:endParaRPr lang="en-GB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29E0FDD6-ADBB-470E-8C08-81CFD4481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68" y="1023905"/>
            <a:ext cx="2543175" cy="762000"/>
          </a:xfrm>
          <a:prstGeom prst="rect">
            <a:avLst/>
          </a:prstGeom>
        </p:spPr>
      </p:pic>
      <p:sp>
        <p:nvSpPr>
          <p:cNvPr id="5" name="Obdĺžnik 4">
            <a:extLst>
              <a:ext uri="{FF2B5EF4-FFF2-40B4-BE49-F238E27FC236}">
                <a16:creationId xmlns:a16="http://schemas.microsoft.com/office/drawing/2014/main" id="{53AEC942-DACE-4BFA-B80C-9ABE0E7E8F73}"/>
              </a:ext>
            </a:extLst>
          </p:cNvPr>
          <p:cNvSpPr/>
          <p:nvPr/>
        </p:nvSpPr>
        <p:spPr>
          <a:xfrm>
            <a:off x="261461" y="2053668"/>
            <a:ext cx="1386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Riešenie: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7D49D245-3403-4DEA-A33F-4D85A911DC34}"/>
              </a:ext>
            </a:extLst>
          </p:cNvPr>
          <p:cNvSpPr/>
          <p:nvPr/>
        </p:nvSpPr>
        <p:spPr>
          <a:xfrm>
            <a:off x="199168" y="2541247"/>
            <a:ext cx="3295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Prenosová funkcia regulátora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A30F23C4-5953-4AA4-A609-E701ADA0984A}"/>
              </a:ext>
            </a:extLst>
          </p:cNvPr>
          <p:cNvSpPr/>
          <p:nvPr/>
        </p:nvSpPr>
        <p:spPr>
          <a:xfrm>
            <a:off x="199168" y="3380518"/>
            <a:ext cx="408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Prenosová funkcia 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otvoreného obvodu: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94FF993F-D983-47E2-B38C-F850A98F3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814" y="3236572"/>
            <a:ext cx="3028950" cy="657225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ADCFC9EB-D3D4-4DDB-9CD1-19A1F86CD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61" y="5125613"/>
            <a:ext cx="4272724" cy="892808"/>
          </a:xfrm>
          <a:prstGeom prst="rect">
            <a:avLst/>
          </a:prstGeo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4CA65950-12ED-42D3-8E95-2B2227C27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1549" y="2359201"/>
            <a:ext cx="3000375" cy="733425"/>
          </a:xfrm>
          <a:prstGeom prst="rect">
            <a:avLst/>
          </a:prstGeom>
        </p:spPr>
      </p:pic>
      <p:pic>
        <p:nvPicPr>
          <p:cNvPr id="14" name="Obrázok 13">
            <a:extLst>
              <a:ext uri="{FF2B5EF4-FFF2-40B4-BE49-F238E27FC236}">
                <a16:creationId xmlns:a16="http://schemas.microsoft.com/office/drawing/2014/main" id="{80327FE4-B0D2-4BCA-BF35-6D27867C2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461" y="4037742"/>
            <a:ext cx="56102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8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D88F94-E52A-45E3-ACC3-775B7105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Vypočítajte</a:t>
            </a:r>
            <a:r>
              <a:rPr lang="en-GB" dirty="0"/>
              <a:t> </a:t>
            </a:r>
            <a:r>
              <a:rPr lang="en-GB" dirty="0" err="1"/>
              <a:t>optimálne</a:t>
            </a:r>
            <a:r>
              <a:rPr lang="en-GB" dirty="0"/>
              <a:t> </a:t>
            </a:r>
            <a:r>
              <a:rPr lang="en-GB" dirty="0" err="1"/>
              <a:t>nastavenie</a:t>
            </a:r>
            <a:r>
              <a:rPr lang="en-GB" dirty="0"/>
              <a:t> </a:t>
            </a:r>
            <a:r>
              <a:rPr lang="en-GB" dirty="0" err="1"/>
              <a:t>parametrov</a:t>
            </a:r>
            <a:br>
              <a:rPr lang="en-GB" dirty="0"/>
            </a:br>
            <a:r>
              <a:rPr lang="pt-BR" dirty="0"/>
              <a:t>PI regulátora pre sústavu s PF:</a:t>
            </a:r>
            <a:endParaRPr lang="en-GB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783F0B4-15A3-433F-92F8-030E9570A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96" y="1042044"/>
            <a:ext cx="5886450" cy="981075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38977C66-F764-4CA8-88F2-35C3DF01E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46" y="2168847"/>
            <a:ext cx="5829300" cy="1114425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CEA690BF-F32C-43F6-905D-0C6C6E93D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46" y="3429000"/>
            <a:ext cx="5172075" cy="110490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2D47D2E1-DB4B-4882-9448-0BCA14D90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342" y="2461036"/>
            <a:ext cx="2267712" cy="446227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BECCAB53-E0FB-485D-B66B-D2795AF046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8100" y="4533900"/>
            <a:ext cx="68199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8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A9BBDF-F7BE-4E1F-9F24-327E4E0F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Vypočítajte</a:t>
            </a:r>
            <a:r>
              <a:rPr lang="en-GB" dirty="0"/>
              <a:t> </a:t>
            </a:r>
            <a:r>
              <a:rPr lang="en-GB" dirty="0" err="1"/>
              <a:t>optimálne</a:t>
            </a:r>
            <a:r>
              <a:rPr lang="en-GB" dirty="0"/>
              <a:t> </a:t>
            </a:r>
            <a:r>
              <a:rPr lang="en-GB" dirty="0" err="1"/>
              <a:t>nastavenie</a:t>
            </a:r>
            <a:r>
              <a:rPr lang="en-GB" dirty="0"/>
              <a:t> </a:t>
            </a:r>
            <a:r>
              <a:rPr lang="en-GB" dirty="0" err="1"/>
              <a:t>parametrov</a:t>
            </a:r>
            <a:br>
              <a:rPr lang="en-GB" dirty="0"/>
            </a:br>
            <a:r>
              <a:rPr lang="pt-BR" dirty="0"/>
              <a:t>PI regulátora pre sústavu s PF:</a:t>
            </a:r>
            <a:endParaRPr lang="en-GB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D692552F-532B-4382-90FF-3DC36A76709C}"/>
              </a:ext>
            </a:extLst>
          </p:cNvPr>
          <p:cNvSpPr/>
          <p:nvPr/>
        </p:nvSpPr>
        <p:spPr>
          <a:xfrm>
            <a:off x="104775" y="1211131"/>
            <a:ext cx="1431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sk-SK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Reálna časť: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3002B9E-36E2-42DE-B6DE-1B192232F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536519"/>
            <a:ext cx="4935707" cy="925445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4C7C5D76-2910-4BC0-86B1-E6A8EE697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2528639"/>
            <a:ext cx="6129384" cy="900361"/>
          </a:xfrm>
          <a:prstGeom prst="rect">
            <a:avLst/>
          </a:prstGeom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9B3E4DE9-8A66-4EA4-9D03-7D920090A3A9}"/>
              </a:ext>
            </a:extLst>
          </p:cNvPr>
          <p:cNvSpPr/>
          <p:nvPr/>
        </p:nvSpPr>
        <p:spPr>
          <a:xfrm>
            <a:off x="104775" y="3311009"/>
            <a:ext cx="5195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Porovnanie rovnakých mocnín </a:t>
            </a: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ꞷ</a:t>
            </a: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 oboch stranách</a:t>
            </a:r>
            <a:r>
              <a:rPr lang="sk-SK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C9D051B5-4FD6-4E8C-9388-3531D98DC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" y="3680341"/>
            <a:ext cx="5298119" cy="252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771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2301</Words>
  <Application>Microsoft Office PowerPoint</Application>
  <PresentationFormat>Prezentácia na obrazovke (4:3)</PresentationFormat>
  <Paragraphs>188</Paragraphs>
  <Slides>34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Times New Roman</vt:lpstr>
      <vt:lpstr>Retrospektíva</vt:lpstr>
      <vt:lpstr>Equation</vt:lpstr>
      <vt:lpstr>Bitmap Image</vt:lpstr>
      <vt:lpstr>Návrh optimálnych parametrov PID regulátorov</vt:lpstr>
      <vt:lpstr>Návrh PID regulátorov</vt:lpstr>
      <vt:lpstr>Určenie optimálnych parametrov PID regulátora</vt:lpstr>
      <vt:lpstr>Metóda optimálneho modulu(MOM) (R. C. Oldenburg a H. Sartorius)</vt:lpstr>
      <vt:lpstr>Odvodenie MOM</vt:lpstr>
      <vt:lpstr>Postup pri návrhu pomocou vzorcov</vt:lpstr>
      <vt:lpstr>Vypočítajte optimálne nastavenie parametrov PI regulátora pre sústavu s PF:</vt:lpstr>
      <vt:lpstr>Vypočítajte optimálne nastavenie parametrov PI regulátora pre sústavu s PF:</vt:lpstr>
      <vt:lpstr>Vypočítajte optimálne nastavenie parametrov PI regulátora pre sústavu s PF:</vt:lpstr>
      <vt:lpstr>PI regulátor nastavený pomocou metódy optimálneho modulu pre sústavu</vt:lpstr>
      <vt:lpstr>Vypočítajte optimálne nastavenie PID regulátora metódou optimálneho modulu pre sústavu:</vt:lpstr>
      <vt:lpstr>Vypočítajte optimálne nastavenie PID regulátora metódou optimálneho modulu pre sústavu:</vt:lpstr>
      <vt:lpstr>Vypočítajte optimálne nastavenie PID regulátora metódou optimálneho modulu pre sústavu:</vt:lpstr>
      <vt:lpstr>Optimálne nastavenie PID regulátora metódou optimálneho modulu pre sústavu</vt:lpstr>
      <vt:lpstr>Návrh parametrov PID regulátora pomocou metódy Ziegler-Nichols </vt:lpstr>
      <vt:lpstr>Návrh parametrov PID regulátora pomocou metódy Ziegler-Nichols </vt:lpstr>
      <vt:lpstr>Návrh parametrov PID regulátora pomocou metódy Ziegler-Nichols </vt:lpstr>
      <vt:lpstr>Návrh parametrov PID regulátora pomocou metódy Ziegler-Nichols </vt:lpstr>
      <vt:lpstr>Návrh parametrov PID regulátora pomocou metódy Ziegler-Nichols </vt:lpstr>
      <vt:lpstr>Vypočítajte optimálne nastavenie PID regulátora metódou Ziegler-Nichols:</vt:lpstr>
      <vt:lpstr>Vypočítajte optimálne nastavenie PID regulátora metódou Ziegler-Nichols:</vt:lpstr>
      <vt:lpstr>Vypočítajte optimálne nastavenie PID regulátora metódou Ziegler-Nichols:</vt:lpstr>
      <vt:lpstr>Vypočítajte optimálne nastavenie PID regulátora metódou Ziegler-Nichols:</vt:lpstr>
      <vt:lpstr>Návrh parametrov PID regulátora pomocou metódy voľby pólov</vt:lpstr>
      <vt:lpstr>Návrh parametrov PID regulátora pomocou metódy voľby pólov</vt:lpstr>
      <vt:lpstr>Návrh parametrov PID regulátora pomocou metódy voľby pólov</vt:lpstr>
      <vt:lpstr>Návrh parametrov PID regulátora pomocou metódy voľby pólov</vt:lpstr>
      <vt:lpstr>Vypočítajte optimálne nastavenie PI regulátora metódou voľby pólov:</vt:lpstr>
      <vt:lpstr>Vypočítajte optimálne nastavenie PI regulátora metódou voľby pólov:</vt:lpstr>
      <vt:lpstr>Vypočítajte optimálne nastavenie PI regulátora metódou voľby pólov:</vt:lpstr>
      <vt:lpstr>Vypočítajte optimálne nastavenie PI regulátora metódou voľby pólov:</vt:lpstr>
      <vt:lpstr>Vypočítajte optimálne nastavenie PI regulátora metódou voľby pólov:</vt:lpstr>
      <vt:lpstr>Vypočítajte optimálne nastavenie PI regulátora metódou voľby pólov: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Dominik Dano</dc:creator>
  <cp:lastModifiedBy>Marek Štipčák</cp:lastModifiedBy>
  <cp:revision>71</cp:revision>
  <dcterms:created xsi:type="dcterms:W3CDTF">2019-04-19T14:18:55Z</dcterms:created>
  <dcterms:modified xsi:type="dcterms:W3CDTF">2019-06-05T20:53:22Z</dcterms:modified>
</cp:coreProperties>
</file>