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6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59" r:id="rId3"/>
    <p:sldId id="265" r:id="rId4"/>
    <p:sldId id="264" r:id="rId5"/>
    <p:sldId id="266" r:id="rId6"/>
    <p:sldId id="289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8" r:id="rId15"/>
    <p:sldId id="279" r:id="rId16"/>
    <p:sldId id="280" r:id="rId17"/>
    <p:sldId id="281" r:id="rId18"/>
    <p:sldId id="274" r:id="rId19"/>
    <p:sldId id="275" r:id="rId20"/>
    <p:sldId id="276" r:id="rId21"/>
    <p:sldId id="277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png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27.wmf"/><Relationship Id="rId1" Type="http://schemas.openxmlformats.org/officeDocument/2006/relationships/image" Target="../media/image53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0.bin"/><Relationship Id="rId3" Type="http://schemas.openxmlformats.org/officeDocument/2006/relationships/image" Target="../media/image22.png"/><Relationship Id="rId7" Type="http://schemas.openxmlformats.org/officeDocument/2006/relationships/image" Target="../media/image40.wmf"/><Relationship Id="rId12" Type="http://schemas.openxmlformats.org/officeDocument/2006/relationships/image" Target="../media/image45.emf"/><Relationship Id="rId1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1.wmf"/><Relationship Id="rId14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50.wmf"/><Relationship Id="rId4" Type="http://schemas.openxmlformats.org/officeDocument/2006/relationships/image" Target="../media/image47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5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62.png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11" Type="http://schemas.openxmlformats.org/officeDocument/2006/relationships/image" Target="../media/image59.wmf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48.wmf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73.png"/><Relationship Id="rId4" Type="http://schemas.openxmlformats.org/officeDocument/2006/relationships/image" Target="../media/image7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75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7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8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6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7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98.png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7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10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wmf"/><Relationship Id="rId11" Type="http://schemas.openxmlformats.org/officeDocument/2006/relationships/image" Target="../media/image104.png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103.png"/><Relationship Id="rId4" Type="http://schemas.openxmlformats.org/officeDocument/2006/relationships/image" Target="../media/image99.wmf"/><Relationship Id="rId9" Type="http://schemas.openxmlformats.org/officeDocument/2006/relationships/image" Target="../media/image102.png"/><Relationship Id="rId14" Type="http://schemas.openxmlformats.org/officeDocument/2006/relationships/image" Target="../media/image9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8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0.wmf"/><Relationship Id="rId3" Type="http://schemas.openxmlformats.org/officeDocument/2006/relationships/image" Target="../media/image22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Riadenie</a:t>
            </a:r>
            <a:r>
              <a:rPr lang="en-GB" dirty="0"/>
              <a:t> </a:t>
            </a:r>
            <a:r>
              <a:rPr lang="en-GB" dirty="0" err="1"/>
              <a:t>procesov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68A787-B84E-4FBF-8147-3479E920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A4C93D-0A9A-44FC-99FB-286CF63C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28" y="936178"/>
            <a:ext cx="8567418" cy="5195254"/>
          </a:xfrm>
        </p:spPr>
        <p:txBody>
          <a:bodyPr/>
          <a:lstStyle/>
          <a:p>
            <a:r>
              <a:rPr lang="sk-SK" b="1" dirty="0"/>
              <a:t>1. Najskôr vyšetríme podmienky stability. Otázkou je kedy môže byť uzavretý obvod nestabilný v závislosti na parametroch regulátora.</a:t>
            </a:r>
            <a:endParaRPr lang="en-GB" b="1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DEBEF132-C3B4-472E-B582-5EB7681EAB37}"/>
              </a:ext>
            </a:extLst>
          </p:cNvPr>
          <p:cNvSpPr/>
          <p:nvPr/>
        </p:nvSpPr>
        <p:spPr>
          <a:xfrm>
            <a:off x="182880" y="1637324"/>
            <a:ext cx="4456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Prenosová funkcia uzavretého obvodu je: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DB54067A-7572-49D9-B5AF-8F0FA07B1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608" y="2272737"/>
            <a:ext cx="2016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T </a:t>
            </a:r>
            <a:r>
              <a:rPr lang="en-US" dirty="0"/>
              <a:t>&gt; 0, K &gt; 0, </a:t>
            </a:r>
            <a:endParaRPr lang="cs-CZ" dirty="0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64991B6E-5D09-45EF-B037-9DD00A1C5D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845916"/>
              </p:ext>
            </p:extLst>
          </p:nvPr>
        </p:nvGraphicFramePr>
        <p:xfrm>
          <a:off x="4864608" y="1544245"/>
          <a:ext cx="3174492" cy="76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Rovnica" r:id="rId3" imgW="3466800" imgH="838080" progId="Equation.3">
                  <p:embed/>
                </p:oleObj>
              </mc:Choice>
              <mc:Fallback>
                <p:oleObj name="Rovnica" r:id="rId3" imgW="3466800" imgH="838080" progId="Equation.3">
                  <p:embed/>
                  <p:pic>
                    <p:nvPicPr>
                      <p:cNvPr id="16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608" y="1544245"/>
                        <a:ext cx="3174492" cy="76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id="{BA0A398C-4E0E-4240-909D-62B7E3108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39" y="2571892"/>
            <a:ext cx="28326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Charakteristická rovnica: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EDF62ECD-6B38-4B0F-9C6B-B2CEE0B6C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39" y="5510324"/>
            <a:ext cx="78629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Nakoľko ide o 2 rád nutná aj postačujúca podmienka stability je kladnosť všetkých koeficientov CH.R.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3E67FB05-EA89-4FC2-8FE2-06E2B3DC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39" y="6163387"/>
            <a:ext cx="2016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T </a:t>
            </a:r>
            <a:r>
              <a:rPr lang="en-US" dirty="0"/>
              <a:t>&gt; 0, K &gt; 0, </a:t>
            </a:r>
            <a:endParaRPr lang="cs-CZ" dirty="0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3561C755-BCA6-4277-86A6-2F945A273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540036"/>
              </p:ext>
            </p:extLst>
          </p:nvPr>
        </p:nvGraphicFramePr>
        <p:xfrm>
          <a:off x="1936384" y="6164982"/>
          <a:ext cx="1234761" cy="66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Rovnica" r:id="rId5" imgW="1117440" imgH="711000" progId="Equation.3">
                  <p:embed/>
                </p:oleObj>
              </mc:Choice>
              <mc:Fallback>
                <p:oleObj name="Rovnica" r:id="rId5" imgW="1117440" imgH="711000" progId="Equation.3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384" y="6164982"/>
                        <a:ext cx="1234761" cy="667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>
            <a:extLst>
              <a:ext uri="{FF2B5EF4-FFF2-40B4-BE49-F238E27FC236}">
                <a16:creationId xmlns:a16="http://schemas.microsoft.com/office/drawing/2014/main" id="{8B821EE9-D333-43BE-AEF2-4154EEE6F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39" y="2897252"/>
            <a:ext cx="6839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je, keď položíme menovateľ prenosovej funkcie URO nule</a:t>
            </a:r>
          </a:p>
        </p:txBody>
      </p:sp>
      <p:pic>
        <p:nvPicPr>
          <p:cNvPr id="15" name="Obrázok 14">
            <a:extLst>
              <a:ext uri="{FF2B5EF4-FFF2-40B4-BE49-F238E27FC236}">
                <a16:creationId xmlns:a16="http://schemas.microsoft.com/office/drawing/2014/main" id="{63F8B3E0-4F89-4AAC-B5B7-253C09644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063" y="2863568"/>
            <a:ext cx="1703511" cy="536290"/>
          </a:xfrm>
          <a:prstGeom prst="rect">
            <a:avLst/>
          </a:prstGeom>
        </p:spPr>
      </p:pic>
      <p:pic>
        <p:nvPicPr>
          <p:cNvPr id="16" name="Obrázok 15">
            <a:extLst>
              <a:ext uri="{FF2B5EF4-FFF2-40B4-BE49-F238E27FC236}">
                <a16:creationId xmlns:a16="http://schemas.microsoft.com/office/drawing/2014/main" id="{499A4C15-00B5-440F-BAA4-EE99EB68B5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54" y="3328876"/>
            <a:ext cx="5503163" cy="20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1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E9AC1-D804-417E-B814-B816334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5669B20-FA33-468F-983E-18A07BB0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1040446"/>
            <a:ext cx="8567418" cy="5195254"/>
          </a:xfrm>
        </p:spPr>
        <p:txBody>
          <a:bodyPr/>
          <a:lstStyle/>
          <a:p>
            <a:r>
              <a:rPr lang="sk-SK" b="1" dirty="0"/>
              <a:t>2. Vyšetríme aká môže byť kvalita regulácie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A) </a:t>
            </a:r>
            <a:r>
              <a:rPr lang="sk-SK" u="sng" dirty="0"/>
              <a:t>Kvalita regulácie v ustálených stavoch: </a:t>
            </a:r>
            <a:r>
              <a:rPr lang="sk-SK" dirty="0">
                <a:latin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</a:rPr>
              <a:t>ie</a:t>
            </a:r>
            <a:r>
              <a:rPr lang="sk-SK" dirty="0" err="1">
                <a:latin typeface="Calibri" panose="020F0502020204030204" pitchFamily="34" charset="0"/>
              </a:rPr>
              <a:t>ľom</a:t>
            </a:r>
            <a:r>
              <a:rPr lang="sk-SK" dirty="0">
                <a:latin typeface="Calibri" panose="020F0502020204030204" pitchFamily="34" charset="0"/>
              </a:rPr>
              <a:t> je zistiť aká je dosiahnuteľná kvalita v ustálených stavoch, </a:t>
            </a:r>
            <a:r>
              <a:rPr lang="sk-SK" dirty="0" err="1">
                <a:latin typeface="Calibri" panose="020F0502020204030204" pitchFamily="34" charset="0"/>
              </a:rPr>
              <a:t>t.j</a:t>
            </a:r>
            <a:r>
              <a:rPr lang="sk-SK" dirty="0">
                <a:latin typeface="Calibri" panose="020F0502020204030204" pitchFamily="34" charset="0"/>
              </a:rPr>
              <a:t>. akú najmenšiu hodnotu môže dosiahnuť trvalá regulačná odchýlka, ktorá je:</a:t>
            </a:r>
            <a:endParaRPr lang="en-GB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E9B7860-B807-48BC-9B95-8B2C1107D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871653"/>
              </p:ext>
            </p:extLst>
          </p:nvPr>
        </p:nvGraphicFramePr>
        <p:xfrm>
          <a:off x="2313940" y="1943462"/>
          <a:ext cx="25019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Equation" r:id="rId3" imgW="2501900" imgH="355600" progId="Equation.3">
                  <p:embed/>
                </p:oleObj>
              </mc:Choice>
              <mc:Fallback>
                <p:oleObj name="Equation" r:id="rId3" imgW="2501900" imgH="35560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940" y="1943462"/>
                        <a:ext cx="25019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F0448D73-2ECA-488E-9F3B-C1DCE04A9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463218"/>
              </p:ext>
            </p:extLst>
          </p:nvPr>
        </p:nvGraphicFramePr>
        <p:xfrm>
          <a:off x="182881" y="2420888"/>
          <a:ext cx="434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Rovnica" r:id="rId5" imgW="4343400" imgH="711000" progId="Equation.3">
                  <p:embed/>
                </p:oleObj>
              </mc:Choice>
              <mc:Fallback>
                <p:oleObj name="Rovnica" r:id="rId5" imgW="4343400" imgH="711000" progId="Equation.3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1" y="2420888"/>
                        <a:ext cx="4343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D8B17C22-1C86-4071-8617-F0C416D14836}"/>
              </a:ext>
            </a:extLst>
          </p:cNvPr>
          <p:cNvSpPr txBox="1"/>
          <p:nvPr/>
        </p:nvSpPr>
        <p:spPr>
          <a:xfrm>
            <a:off x="182881" y="3575677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Veta o konečnej hodnote: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88893E8-EE33-4035-977A-7D2380B07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126604"/>
              </p:ext>
            </p:extLst>
          </p:nvPr>
        </p:nvGraphicFramePr>
        <p:xfrm>
          <a:off x="3057705" y="3471456"/>
          <a:ext cx="215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Rovnica" r:id="rId7" imgW="2158920" imgH="761760" progId="Equation.3">
                  <p:embed/>
                </p:oleObj>
              </mc:Choice>
              <mc:Fallback>
                <p:oleObj name="Rovnica" r:id="rId7" imgW="2158920" imgH="761760" progId="Equation.3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705" y="3471456"/>
                        <a:ext cx="2159000" cy="762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54208539-3C77-4DE1-9EB7-FCC79C883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553445"/>
              </p:ext>
            </p:extLst>
          </p:nvPr>
        </p:nvGraphicFramePr>
        <p:xfrm>
          <a:off x="5794553" y="3471456"/>
          <a:ext cx="2400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Rovnica" r:id="rId9" imgW="2400120" imgH="711000" progId="Equation.3">
                  <p:embed/>
                </p:oleObj>
              </mc:Choice>
              <mc:Fallback>
                <p:oleObj name="Rovnica" r:id="rId9" imgW="2400120" imgH="711000" progId="Equation.3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553" y="3471456"/>
                        <a:ext cx="2400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5FBEB22D-80FD-474B-A189-4D96AB853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78159"/>
              </p:ext>
            </p:extLst>
          </p:nvPr>
        </p:nvGraphicFramePr>
        <p:xfrm>
          <a:off x="243839" y="4724743"/>
          <a:ext cx="414020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Rovnica" r:id="rId11" imgW="4140000" imgH="761760" progId="Equation.3">
                  <p:embed/>
                </p:oleObj>
              </mc:Choice>
              <mc:Fallback>
                <p:oleObj name="Rovnica" r:id="rId11" imgW="4140000" imgH="761760" progId="Equation.3">
                  <p:embed/>
                  <p:pic>
                    <p:nvPicPr>
                      <p:cNvPr id="14" name="Objekt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39" y="4724743"/>
                        <a:ext cx="4140201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174641E2-E304-45C6-AC1F-E37508163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865345"/>
              </p:ext>
            </p:extLst>
          </p:nvPr>
        </p:nvGraphicFramePr>
        <p:xfrm>
          <a:off x="243839" y="5696254"/>
          <a:ext cx="351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Rovnica" r:id="rId13" imgW="3517560" imgH="850680" progId="Equation.3">
                  <p:embed/>
                </p:oleObj>
              </mc:Choice>
              <mc:Fallback>
                <p:oleObj name="Rovnica" r:id="rId13" imgW="3517560" imgH="850680" progId="Equation.3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" y="5696254"/>
                        <a:ext cx="3517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16798A20-BA79-4644-B810-901FFBE5C4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187579"/>
              </p:ext>
            </p:extLst>
          </p:nvPr>
        </p:nvGraphicFramePr>
        <p:xfrm>
          <a:off x="5144770" y="5486743"/>
          <a:ext cx="34671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Rovnica" r:id="rId15" imgW="3466800" imgH="330120" progId="Equation.3">
                  <p:embed/>
                </p:oleObj>
              </mc:Choice>
              <mc:Fallback>
                <p:oleObj name="Rovnica" r:id="rId15" imgW="3466800" imgH="33012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770" y="5486743"/>
                        <a:ext cx="34671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B09F1E9E-CF48-4BB6-A5EC-3E05DB8D7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00942"/>
              </p:ext>
            </p:extLst>
          </p:nvPr>
        </p:nvGraphicFramePr>
        <p:xfrm>
          <a:off x="5144770" y="6046940"/>
          <a:ext cx="11176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Rovnica" r:id="rId17" imgW="1117115" imgH="342751" progId="Equation.3">
                  <p:embed/>
                </p:oleObj>
              </mc:Choice>
              <mc:Fallback>
                <p:oleObj name="Rovnica" r:id="rId17" imgW="1117115" imgH="342751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770" y="6046940"/>
                        <a:ext cx="1117600" cy="34448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93402D-243B-47D1-8EE9-FB508A4F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01D9CD4-787E-453B-B01B-CB9EE2B8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7" y="1040446"/>
            <a:ext cx="8591802" cy="5713922"/>
          </a:xfrm>
        </p:spPr>
        <p:txBody>
          <a:bodyPr/>
          <a:lstStyle/>
          <a:p>
            <a:r>
              <a:rPr lang="sk-SK" b="1" dirty="0"/>
              <a:t>2. Vyšetríme aká môže byť kvalita regulácie</a:t>
            </a:r>
          </a:p>
          <a:p>
            <a:pPr lvl="1"/>
            <a:r>
              <a:rPr lang="sk-SK" dirty="0"/>
              <a:t>B) </a:t>
            </a:r>
            <a:r>
              <a:rPr lang="sk-SK" u="sng" dirty="0"/>
              <a:t>Kvalita prechodných procesov</a:t>
            </a:r>
          </a:p>
          <a:p>
            <a:endParaRPr lang="sk-SK" dirty="0"/>
          </a:p>
          <a:p>
            <a:endParaRPr lang="en-GB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2235737A-A9B7-49FF-8743-704E84BC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97" y="1947124"/>
            <a:ext cx="4766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Korene charakteristickej rovnice: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067C9EEB-7D2E-493C-953F-AC8518EB4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121937"/>
              </p:ext>
            </p:extLst>
          </p:nvPr>
        </p:nvGraphicFramePr>
        <p:xfrm>
          <a:off x="-1" y="2286508"/>
          <a:ext cx="3124201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3" imgW="3124200" imgH="1701800" progId="Equation.3">
                  <p:embed/>
                </p:oleObj>
              </mc:Choice>
              <mc:Fallback>
                <p:oleObj name="Equation" r:id="rId3" imgW="3124200" imgH="1701800" progId="Equation.3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2286508"/>
                        <a:ext cx="3124201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1">
            <a:extLst>
              <a:ext uri="{FF2B5EF4-FFF2-40B4-BE49-F238E27FC236}">
                <a16:creationId xmlns:a16="http://schemas.microsoft.com/office/drawing/2014/main" id="{8E4B2396-CC3B-4093-8E87-F8DD3560D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398" y="2704720"/>
            <a:ext cx="36736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Reálne korene  - aperiodický priebeh</a:t>
            </a:r>
            <a:endParaRPr lang="cs-C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862DE793-FA48-4B61-8891-749B5C4BB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272709"/>
              </p:ext>
            </p:extLst>
          </p:nvPr>
        </p:nvGraphicFramePr>
        <p:xfrm>
          <a:off x="5813298" y="3039865"/>
          <a:ext cx="647700" cy="18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Rovnica" r:id="rId5" imgW="647640" imgH="266400" progId="Equation.3">
                  <p:embed/>
                </p:oleObj>
              </mc:Choice>
              <mc:Fallback>
                <p:oleObj name="Rovnica" r:id="rId5" imgW="647640" imgH="266400" progId="Equation.3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298" y="3039865"/>
                        <a:ext cx="647700" cy="188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98A948B1-F501-498E-8A37-86C93F3DC2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55366"/>
              </p:ext>
            </p:extLst>
          </p:nvPr>
        </p:nvGraphicFramePr>
        <p:xfrm>
          <a:off x="4454398" y="3646982"/>
          <a:ext cx="2717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7" imgW="2717640" imgH="1422360" progId="Equation.3">
                  <p:embed/>
                </p:oleObj>
              </mc:Choice>
              <mc:Fallback>
                <p:oleObj name="Equation" r:id="rId7" imgW="2717640" imgH="142236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398" y="3646982"/>
                        <a:ext cx="2717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1">
            <a:extLst>
              <a:ext uri="{FF2B5EF4-FFF2-40B4-BE49-F238E27FC236}">
                <a16:creationId xmlns:a16="http://schemas.microsoft.com/office/drawing/2014/main" id="{A3578845-99A7-4AA4-8154-B17776FC5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9" y="5817554"/>
            <a:ext cx="58490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Komplexne združené  korene  - aperiodický priebeh</a:t>
            </a:r>
            <a:endParaRPr lang="cs-C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8503A933-80DA-4B5A-940E-9E2F7ADB3F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703882"/>
              </p:ext>
            </p:extLst>
          </p:nvPr>
        </p:nvGraphicFramePr>
        <p:xfrm>
          <a:off x="2759276" y="6159403"/>
          <a:ext cx="635000" cy="271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Rovnica" r:id="rId9" imgW="634680" imgH="266400" progId="Equation.3">
                  <p:embed/>
                </p:oleObj>
              </mc:Choice>
              <mc:Fallback>
                <p:oleObj name="Rovnica" r:id="rId9" imgW="634680" imgH="266400" progId="Equation.3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276" y="6159403"/>
                        <a:ext cx="635000" cy="271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85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7B67FB-1555-43FE-A83E-91D9C93C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8128001" cy="774158"/>
          </a:xfrm>
        </p:spPr>
        <p:txBody>
          <a:bodyPr/>
          <a:lstStyle/>
          <a:p>
            <a:r>
              <a:rPr lang="sk-SK" dirty="0"/>
              <a:t>Príklad</a:t>
            </a:r>
            <a:endParaRPr lang="en-GB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D0CA8BA-C9DA-491E-8CD2-07E8E82CB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8511"/>
          <a:stretch/>
        </p:blipFill>
        <p:spPr bwMode="auto">
          <a:xfrm>
            <a:off x="143350" y="1088990"/>
            <a:ext cx="3467099" cy="130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C6953FAA-B426-4BCB-8491-015B7512E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467144"/>
              </p:ext>
            </p:extLst>
          </p:nvPr>
        </p:nvGraphicFramePr>
        <p:xfrm>
          <a:off x="4498802" y="1084808"/>
          <a:ext cx="346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Rovnica" r:id="rId4" imgW="3466800" imgH="838080" progId="Equation.3">
                  <p:embed/>
                </p:oleObj>
              </mc:Choice>
              <mc:Fallback>
                <p:oleObj name="Rovnica" r:id="rId4" imgW="3466800" imgH="83808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802" y="1084808"/>
                        <a:ext cx="346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DBF2212A-33A0-49A9-AFE8-AE62E527D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227622"/>
              </p:ext>
            </p:extLst>
          </p:nvPr>
        </p:nvGraphicFramePr>
        <p:xfrm>
          <a:off x="4289128" y="2009958"/>
          <a:ext cx="420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Rovnica" r:id="rId6" imgW="4203360" imgH="368280" progId="Equation.3">
                  <p:embed/>
                </p:oleObj>
              </mc:Choice>
              <mc:Fallback>
                <p:oleObj name="Rovnica" r:id="rId6" imgW="4203360" imgH="36828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128" y="2009958"/>
                        <a:ext cx="4203700" cy="3683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6FE32732-C6F2-4A71-B77C-EE687AB72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095952"/>
              </p:ext>
            </p:extLst>
          </p:nvPr>
        </p:nvGraphicFramePr>
        <p:xfrm>
          <a:off x="4572000" y="2470194"/>
          <a:ext cx="325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Rovnica" r:id="rId8" imgW="3251160" imgH="825480" progId="Equation.3">
                  <p:embed/>
                </p:oleObj>
              </mc:Choice>
              <mc:Fallback>
                <p:oleObj name="Rovnica" r:id="rId8" imgW="3251160" imgH="82548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70194"/>
                        <a:ext cx="325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305AF889-FD41-43BB-9928-E73A04887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13108"/>
              </p:ext>
            </p:extLst>
          </p:nvPr>
        </p:nvGraphicFramePr>
        <p:xfrm>
          <a:off x="482006" y="2706787"/>
          <a:ext cx="234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Rovnica" r:id="rId10" imgW="2349360" imgH="965160" progId="Equation.3">
                  <p:embed/>
                </p:oleObj>
              </mc:Choice>
              <mc:Fallback>
                <p:oleObj name="Rovnica" r:id="rId10" imgW="2349360" imgH="965160" progId="Equation.3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06" y="2706787"/>
                        <a:ext cx="2349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5">
            <a:extLst>
              <a:ext uri="{FF2B5EF4-FFF2-40B4-BE49-F238E27FC236}">
                <a16:creationId xmlns:a16="http://schemas.microsoft.com/office/drawing/2014/main" id="{B7E81072-D919-4875-902C-D7E6A094E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63" y="4150682"/>
            <a:ext cx="43719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BF8CEF2E-2199-4EB3-8D83-E9D894D8E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402546"/>
              </p:ext>
            </p:extLst>
          </p:nvPr>
        </p:nvGraphicFramePr>
        <p:xfrm>
          <a:off x="5286078" y="3355750"/>
          <a:ext cx="201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Rovnica" r:id="rId13" imgW="2019240" imgH="368280" progId="Equation.3">
                  <p:embed/>
                </p:oleObj>
              </mc:Choice>
              <mc:Fallback>
                <p:oleObj name="Rovnica" r:id="rId13" imgW="2019240" imgH="368280" progId="Equation.3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078" y="3355750"/>
                        <a:ext cx="2019300" cy="368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264EF6DA-BA43-4EFB-AF24-292E66DCB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512057"/>
              </p:ext>
            </p:extLst>
          </p:nvPr>
        </p:nvGraphicFramePr>
        <p:xfrm>
          <a:off x="4225752" y="3784106"/>
          <a:ext cx="4013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Rovnica" r:id="rId15" imgW="4012920" imgH="863280" progId="Equation.3">
                  <p:embed/>
                </p:oleObj>
              </mc:Choice>
              <mc:Fallback>
                <p:oleObj name="Rovnica" r:id="rId15" imgW="4012920" imgH="863280" progId="Equation.3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52" y="3784106"/>
                        <a:ext cx="4013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lokTextu 14">
            <a:extLst>
              <a:ext uri="{FF2B5EF4-FFF2-40B4-BE49-F238E27FC236}">
                <a16:creationId xmlns:a16="http://schemas.microsoft.com/office/drawing/2014/main" id="{14D9908B-A3A4-42B9-A3CF-171E3A0BE5C1}"/>
              </a:ext>
            </a:extLst>
          </p:cNvPr>
          <p:cNvSpPr txBox="1"/>
          <p:nvPr/>
        </p:nvSpPr>
        <p:spPr>
          <a:xfrm>
            <a:off x="1058506" y="6413980"/>
            <a:ext cx="227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Aperiodický priebeh</a:t>
            </a:r>
          </a:p>
        </p:txBody>
      </p:sp>
      <p:pic>
        <p:nvPicPr>
          <p:cNvPr id="16" name="Picture 63">
            <a:extLst>
              <a:ext uri="{FF2B5EF4-FFF2-40B4-BE49-F238E27FC236}">
                <a16:creationId xmlns:a16="http://schemas.microsoft.com/office/drawing/2014/main" id="{F1B04B64-9DC8-4D7F-B59B-149781E4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63" y="4045505"/>
            <a:ext cx="396044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BlokTextu 16">
            <a:extLst>
              <a:ext uri="{FF2B5EF4-FFF2-40B4-BE49-F238E27FC236}">
                <a16:creationId xmlns:a16="http://schemas.microsoft.com/office/drawing/2014/main" id="{25A95905-22E1-4299-9ABC-15C248EF028E}"/>
              </a:ext>
            </a:extLst>
          </p:cNvPr>
          <p:cNvSpPr txBox="1"/>
          <p:nvPr/>
        </p:nvSpPr>
        <p:spPr>
          <a:xfrm>
            <a:off x="6295728" y="6398582"/>
            <a:ext cx="178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Kmitavý priebeh</a:t>
            </a:r>
          </a:p>
        </p:txBody>
      </p:sp>
    </p:spTree>
    <p:extLst>
      <p:ext uri="{BB962C8B-B14F-4D97-AF65-F5344CB8AC3E}">
        <p14:creationId xmlns:p14="http://schemas.microsoft.com/office/powerpoint/2010/main" val="160900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283333-6AF4-4905-BE3C-0B5CFD47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Vyšetrite</a:t>
            </a:r>
            <a:r>
              <a:rPr lang="en-GB" dirty="0"/>
              <a:t> </a:t>
            </a:r>
            <a:r>
              <a:rPr lang="en-GB" dirty="0" err="1"/>
              <a:t>podmienky</a:t>
            </a:r>
            <a:r>
              <a:rPr lang="en-GB" dirty="0"/>
              <a:t> </a:t>
            </a:r>
            <a:r>
              <a:rPr lang="en-GB" dirty="0" err="1"/>
              <a:t>regulácie</a:t>
            </a:r>
            <a:r>
              <a:rPr lang="en-GB" dirty="0"/>
              <a:t> </a:t>
            </a:r>
            <a:r>
              <a:rPr lang="en-GB" dirty="0" err="1"/>
              <a:t>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 s P </a:t>
            </a:r>
            <a:r>
              <a:rPr lang="en-GB" dirty="0" err="1"/>
              <a:t>regulátorom</a:t>
            </a:r>
            <a:endParaRPr lang="en-GB" dirty="0"/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A32A6A47-333A-4922-941E-8083AFE85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181664"/>
              </p:ext>
            </p:extLst>
          </p:nvPr>
        </p:nvGraphicFramePr>
        <p:xfrm>
          <a:off x="233010" y="1002368"/>
          <a:ext cx="4229262" cy="155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Rastrový obrázek" r:id="rId3" imgW="3161905" imgH="1438095" progId="PBrush">
                  <p:embed/>
                </p:oleObj>
              </mc:Choice>
              <mc:Fallback>
                <p:oleObj name="Rastrový obrázek" r:id="rId3" imgW="3161905" imgH="1438095" progId="PBrush">
                  <p:embed/>
                  <p:pic>
                    <p:nvPicPr>
                      <p:cNvPr id="1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1002368"/>
                        <a:ext cx="4229262" cy="15572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1C92AFD6-5A23-4F54-B002-B9DBA967B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381159"/>
              </p:ext>
            </p:extLst>
          </p:nvPr>
        </p:nvGraphicFramePr>
        <p:xfrm>
          <a:off x="233010" y="3639080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Rovnica" r:id="rId5" imgW="2158920" imgH="368280" progId="Equation.3">
                  <p:embed/>
                </p:oleObj>
              </mc:Choice>
              <mc:Fallback>
                <p:oleObj name="Rovnica" r:id="rId5" imgW="2158920" imgH="368280" progId="Equation.3">
                  <p:embed/>
                  <p:pic>
                    <p:nvPicPr>
                      <p:cNvPr id="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3639080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AA2FE684-A70D-4870-8164-3B3082023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16252"/>
              </p:ext>
            </p:extLst>
          </p:nvPr>
        </p:nvGraphicFramePr>
        <p:xfrm>
          <a:off x="2719878" y="3426226"/>
          <a:ext cx="1193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Rovnica" r:id="rId7" imgW="1193760" imgH="711000" progId="Equation.3">
                  <p:embed/>
                </p:oleObj>
              </mc:Choice>
              <mc:Fallback>
                <p:oleObj name="Rovnica" r:id="rId7" imgW="1193760" imgH="711000" progId="Equation.3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878" y="3426226"/>
                        <a:ext cx="1193800" cy="711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5C6D8BEF-11C0-485F-9118-6774C4E2F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64475"/>
              </p:ext>
            </p:extLst>
          </p:nvPr>
        </p:nvGraphicFramePr>
        <p:xfrm>
          <a:off x="233010" y="5307714"/>
          <a:ext cx="240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Rovnica" r:id="rId9" imgW="2400120" imgH="787320" progId="Equation.3">
                  <p:embed/>
                </p:oleObj>
              </mc:Choice>
              <mc:Fallback>
                <p:oleObj name="Rovnica" r:id="rId9" imgW="2400120" imgH="787320" progId="Equation.3">
                  <p:embed/>
                  <p:pic>
                    <p:nvPicPr>
                      <p:cNvPr id="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5307714"/>
                        <a:ext cx="240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>
            <a:extLst>
              <a:ext uri="{FF2B5EF4-FFF2-40B4-BE49-F238E27FC236}">
                <a16:creationId xmlns:a16="http://schemas.microsoft.com/office/drawing/2014/main" id="{7A59073D-3275-418D-8B0A-4725AE530625}"/>
              </a:ext>
            </a:extLst>
          </p:cNvPr>
          <p:cNvSpPr txBox="1"/>
          <p:nvPr/>
        </p:nvSpPr>
        <p:spPr>
          <a:xfrm>
            <a:off x="123477" y="450458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2D45E3C9-F1DD-4588-94AF-C6E5051C4C12}"/>
              </a:ext>
            </a:extLst>
          </p:cNvPr>
          <p:cNvSpPr txBox="1"/>
          <p:nvPr/>
        </p:nvSpPr>
        <p:spPr>
          <a:xfrm>
            <a:off x="123477" y="2962681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DEE16B8B-47C7-4A3B-97FD-7509FF218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682680"/>
              </p:ext>
            </p:extLst>
          </p:nvPr>
        </p:nvGraphicFramePr>
        <p:xfrm>
          <a:off x="2657659" y="4964885"/>
          <a:ext cx="1409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Rovnica" r:id="rId11" imgW="1409400" imgH="1447560" progId="Equation.3">
                  <p:embed/>
                </p:oleObj>
              </mc:Choice>
              <mc:Fallback>
                <p:oleObj name="Rovnica" r:id="rId11" imgW="1409400" imgH="1447560" progId="Equation.3">
                  <p:embed/>
                  <p:pic>
                    <p:nvPicPr>
                      <p:cNvPr id="2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659" y="4964885"/>
                        <a:ext cx="14097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8AA4914D-03A1-48F3-A3E8-E06BEB3E0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585820"/>
              </p:ext>
            </p:extLst>
          </p:nvPr>
        </p:nvGraphicFramePr>
        <p:xfrm>
          <a:off x="4091708" y="5307714"/>
          <a:ext cx="1752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Rovnica" r:id="rId13" imgW="1752480" imgH="799920" progId="Equation.3">
                  <p:embed/>
                </p:oleObj>
              </mc:Choice>
              <mc:Fallback>
                <p:oleObj name="Rovnica" r:id="rId13" imgW="1752480" imgH="79992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120EB5AF-61A9-4217-8627-A30128213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708" y="5307714"/>
                        <a:ext cx="1752600" cy="8032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96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10DBE2-C647-49B6-8927-54A1F69B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Vyšetrite</a:t>
            </a:r>
            <a:r>
              <a:rPr lang="en-GB" dirty="0"/>
              <a:t> </a:t>
            </a:r>
            <a:r>
              <a:rPr lang="en-GB" dirty="0" err="1"/>
              <a:t>podmienky</a:t>
            </a:r>
            <a:r>
              <a:rPr lang="en-GB" dirty="0"/>
              <a:t> </a:t>
            </a:r>
            <a:r>
              <a:rPr lang="en-GB" dirty="0" err="1"/>
              <a:t>regulácie</a:t>
            </a:r>
            <a:r>
              <a:rPr lang="en-GB" dirty="0"/>
              <a:t> </a:t>
            </a:r>
            <a:r>
              <a:rPr lang="en-GB" dirty="0" err="1"/>
              <a:t>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 s P </a:t>
            </a:r>
            <a:r>
              <a:rPr lang="en-GB" dirty="0" err="1"/>
              <a:t>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B994F5A-1C0A-456F-A04E-DD8DAB06C59A}"/>
              </a:ext>
            </a:extLst>
          </p:cNvPr>
          <p:cNvSpPr txBox="1"/>
          <p:nvPr/>
        </p:nvSpPr>
        <p:spPr>
          <a:xfrm>
            <a:off x="163828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object 40">
            <a:extLst>
              <a:ext uri="{FF2B5EF4-FFF2-40B4-BE49-F238E27FC236}">
                <a16:creationId xmlns:a16="http://schemas.microsoft.com/office/drawing/2014/main" id="{18088580-07B1-4B66-BC34-12F1D0921358}"/>
              </a:ext>
            </a:extLst>
          </p:cNvPr>
          <p:cNvSpPr txBox="1"/>
          <p:nvPr/>
        </p:nvSpPr>
        <p:spPr>
          <a:xfrm>
            <a:off x="224063" y="1643331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4DEA3ED-5172-42CB-AA2E-407E4AB55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111853"/>
              </p:ext>
            </p:extLst>
          </p:nvPr>
        </p:nvGraphicFramePr>
        <p:xfrm>
          <a:off x="224063" y="2091693"/>
          <a:ext cx="1863344" cy="114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Rovnica" r:id="rId3" imgW="1955520" imgH="1193760" progId="Equation.3">
                  <p:embed/>
                </p:oleObj>
              </mc:Choice>
              <mc:Fallback>
                <p:oleObj name="Rovnica" r:id="rId3" imgW="1955520" imgH="1193760" progId="Equation.3">
                  <p:embed/>
                  <p:pic>
                    <p:nvPicPr>
                      <p:cNvPr id="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2091693"/>
                        <a:ext cx="1863344" cy="11419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A847BFBF-83EA-401D-951C-C2FDFCC08E84}"/>
              </a:ext>
            </a:extLst>
          </p:cNvPr>
          <p:cNvSpPr txBox="1"/>
          <p:nvPr/>
        </p:nvSpPr>
        <p:spPr>
          <a:xfrm>
            <a:off x="163828" y="342434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393BB7E2-87BE-4561-9918-54679FEE9053}"/>
              </a:ext>
            </a:extLst>
          </p:cNvPr>
          <p:cNvSpPr txBox="1"/>
          <p:nvPr/>
        </p:nvSpPr>
        <p:spPr>
          <a:xfrm>
            <a:off x="163828" y="3859610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Veľkosť trvalej regulačnej odchýlky</a:t>
            </a:r>
          </a:p>
        </p:txBody>
      </p: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A68A2338-C311-4645-8D0E-0A9D79730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90011"/>
              </p:ext>
            </p:extLst>
          </p:nvPr>
        </p:nvGraphicFramePr>
        <p:xfrm>
          <a:off x="224063" y="5711518"/>
          <a:ext cx="25019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5" imgW="2501640" imgH="355320" progId="Equation.3">
                  <p:embed/>
                </p:oleObj>
              </mc:Choice>
              <mc:Fallback>
                <p:oleObj name="Equation" r:id="rId5" imgW="2501640" imgH="355320" progId="Equation.3">
                  <p:embed/>
                  <p:pic>
                    <p:nvPicPr>
                      <p:cNvPr id="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5711518"/>
                        <a:ext cx="25019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id="{A2EB3949-5C6B-4A4D-82DE-7AC33DFF3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934524"/>
              </p:ext>
            </p:extLst>
          </p:nvPr>
        </p:nvGraphicFramePr>
        <p:xfrm>
          <a:off x="6409346" y="4084926"/>
          <a:ext cx="196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Rovnica" r:id="rId7" imgW="1968480" imgH="1015920" progId="Equation.3">
                  <p:embed/>
                </p:oleObj>
              </mc:Choice>
              <mc:Fallback>
                <p:oleObj name="Rovnica" r:id="rId7" imgW="1968480" imgH="1015920" progId="Equation.3">
                  <p:embed/>
                  <p:pic>
                    <p:nvPicPr>
                      <p:cNvPr id="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346" y="4084926"/>
                        <a:ext cx="1968500" cy="1016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">
            <a:extLst>
              <a:ext uri="{FF2B5EF4-FFF2-40B4-BE49-F238E27FC236}">
                <a16:creationId xmlns:a16="http://schemas.microsoft.com/office/drawing/2014/main" id="{707C4A92-AE3D-4382-B327-DD11B575D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78996"/>
              </p:ext>
            </p:extLst>
          </p:nvPr>
        </p:nvGraphicFramePr>
        <p:xfrm>
          <a:off x="224063" y="4228942"/>
          <a:ext cx="5334001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Rovnica" r:id="rId9" imgW="5333760" imgH="876240" progId="Equation.3">
                  <p:embed/>
                </p:oleObj>
              </mc:Choice>
              <mc:Fallback>
                <p:oleObj name="Rovnica" r:id="rId9" imgW="5333760" imgH="876240" progId="Equation.3">
                  <p:embed/>
                  <p:pic>
                    <p:nvPicPr>
                      <p:cNvPr id="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4228942"/>
                        <a:ext cx="5334001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47DC81E3-23AF-4AE6-8BA2-0E1E74CCE0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501097"/>
              </p:ext>
            </p:extLst>
          </p:nvPr>
        </p:nvGraphicFramePr>
        <p:xfrm>
          <a:off x="2950915" y="5525086"/>
          <a:ext cx="2209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11" imgW="2209800" imgH="800100" progId="Equation.3">
                  <p:embed/>
                </p:oleObj>
              </mc:Choice>
              <mc:Fallback>
                <p:oleObj name="Equation" r:id="rId11" imgW="2209800" imgH="800100" progId="Equation.3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915" y="5525086"/>
                        <a:ext cx="2209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B643DF3B-04A7-443B-BFA2-A4C18F877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215143"/>
              </p:ext>
            </p:extLst>
          </p:nvPr>
        </p:nvGraphicFramePr>
        <p:xfrm>
          <a:off x="6409346" y="5525086"/>
          <a:ext cx="1955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Rovnica" r:id="rId13" imgW="1955800" imgH="1003300" progId="Equation.3">
                  <p:embed/>
                </p:oleObj>
              </mc:Choice>
              <mc:Fallback>
                <p:oleObj name="Rovnica" r:id="rId13" imgW="1955800" imgH="1003300" progId="Equation.3">
                  <p:embed/>
                  <p:pic>
                    <p:nvPicPr>
                      <p:cNvPr id="18" name="Objek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346" y="5525086"/>
                        <a:ext cx="1955800" cy="10064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91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8A2906-AEB9-48C7-A509-B6AB3F23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705601" cy="88582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PI </a:t>
            </a:r>
            <a:r>
              <a:rPr lang="en-GB" dirty="0" err="1"/>
              <a:t>regulátorom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D6B9B81A-9BDF-4C75-AF8E-9416B3F1D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58803"/>
              </p:ext>
            </p:extLst>
          </p:nvPr>
        </p:nvGraphicFramePr>
        <p:xfrm>
          <a:off x="233010" y="3639080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Rovnica" r:id="rId3" imgW="2158920" imgH="368280" progId="Equation.3">
                  <p:embed/>
                </p:oleObj>
              </mc:Choice>
              <mc:Fallback>
                <p:oleObj name="Rovnica" r:id="rId3" imgW="2158920" imgH="368280" progId="Equation.3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1C92AFD6-5A23-4F54-B002-B9DBA967B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3639080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49413D2C-8483-48B8-B498-4D52B0A64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901810"/>
              </p:ext>
            </p:extLst>
          </p:nvPr>
        </p:nvGraphicFramePr>
        <p:xfrm>
          <a:off x="292726" y="5490070"/>
          <a:ext cx="240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Rovnica" r:id="rId5" imgW="2400120" imgH="787320" progId="Equation.3">
                  <p:embed/>
                </p:oleObj>
              </mc:Choice>
              <mc:Fallback>
                <p:oleObj name="Rovnica" r:id="rId5" imgW="2400120" imgH="787320" progId="Equation.3">
                  <p:embed/>
                  <p:pic>
                    <p:nvPicPr>
                      <p:cNvPr id="8" name="Object 10">
                        <a:extLst>
                          <a:ext uri="{FF2B5EF4-FFF2-40B4-BE49-F238E27FC236}">
                            <a16:creationId xmlns:a16="http://schemas.microsoft.com/office/drawing/2014/main" id="{5C6D8BEF-11C0-485F-9118-6774C4E2F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26" y="5490070"/>
                        <a:ext cx="240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lokTextu 7">
            <a:extLst>
              <a:ext uri="{FF2B5EF4-FFF2-40B4-BE49-F238E27FC236}">
                <a16:creationId xmlns:a16="http://schemas.microsoft.com/office/drawing/2014/main" id="{EBD3C7DA-2A8C-4E37-8E53-2547D7976A98}"/>
              </a:ext>
            </a:extLst>
          </p:cNvPr>
          <p:cNvSpPr txBox="1"/>
          <p:nvPr/>
        </p:nvSpPr>
        <p:spPr>
          <a:xfrm>
            <a:off x="123477" y="450458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81E062BB-4171-497F-B64F-D2F2556AFF28}"/>
              </a:ext>
            </a:extLst>
          </p:cNvPr>
          <p:cNvSpPr txBox="1"/>
          <p:nvPr/>
        </p:nvSpPr>
        <p:spPr>
          <a:xfrm>
            <a:off x="123477" y="2962681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E1B27580-BDDF-42F6-8017-39D94E817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/>
          <a:srcRect t="17148"/>
          <a:stretch/>
        </p:blipFill>
        <p:spPr bwMode="auto">
          <a:xfrm>
            <a:off x="123477" y="1107785"/>
            <a:ext cx="385127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38F90557-F294-424A-BAB0-CEFC01E3E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6745"/>
              </p:ext>
            </p:extLst>
          </p:nvPr>
        </p:nvGraphicFramePr>
        <p:xfrm>
          <a:off x="3293193" y="3440897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Rovnica" r:id="rId8" imgW="2374560" imgH="838080" progId="Equation.3">
                  <p:embed/>
                </p:oleObj>
              </mc:Choice>
              <mc:Fallback>
                <p:oleObj name="Rovnica" r:id="rId8" imgW="2374560" imgH="838080" progId="Equation.3">
                  <p:embed/>
                  <p:pic>
                    <p:nvPicPr>
                      <p:cNvPr id="542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193" y="3440897"/>
                        <a:ext cx="23749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90B43950-B138-4939-8505-30BB1DFC2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594870"/>
              </p:ext>
            </p:extLst>
          </p:nvPr>
        </p:nvGraphicFramePr>
        <p:xfrm>
          <a:off x="5833292" y="3441542"/>
          <a:ext cx="1384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Rovnica" r:id="rId10" imgW="1384200" imgH="774360" progId="Equation.3">
                  <p:embed/>
                </p:oleObj>
              </mc:Choice>
              <mc:Fallback>
                <p:oleObj name="Rovnica" r:id="rId10" imgW="1384200" imgH="774360" progId="Equation.3">
                  <p:embed/>
                  <p:pic>
                    <p:nvPicPr>
                      <p:cNvPr id="54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292" y="3441542"/>
                        <a:ext cx="1384300" cy="774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A5AA4E20-7AEF-4E54-99B5-12F970CB7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056209"/>
              </p:ext>
            </p:extLst>
          </p:nvPr>
        </p:nvGraphicFramePr>
        <p:xfrm>
          <a:off x="5292725" y="5490070"/>
          <a:ext cx="292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Rovnica" r:id="rId12" imgW="2920680" imgH="850680" progId="Equation.3">
                  <p:embed/>
                </p:oleObj>
              </mc:Choice>
              <mc:Fallback>
                <p:oleObj name="Rovnica" r:id="rId12" imgW="2920680" imgH="850680" progId="Equation.3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B700FB93-CD0E-4657-A3FF-3EA165030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490070"/>
                        <a:ext cx="2921000" cy="8509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0660376B-05F2-46A6-A177-C4F388291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037823"/>
              </p:ext>
            </p:extLst>
          </p:nvPr>
        </p:nvGraphicFramePr>
        <p:xfrm>
          <a:off x="2768600" y="5074145"/>
          <a:ext cx="1803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Rovnica" r:id="rId14" imgW="1803240" imgH="1549080" progId="Equation.3">
                  <p:embed/>
                </p:oleObj>
              </mc:Choice>
              <mc:Fallback>
                <p:oleObj name="Rovnica" r:id="rId14" imgW="1803240" imgH="1549080" progId="Equation.3">
                  <p:embed/>
                  <p:pic>
                    <p:nvPicPr>
                      <p:cNvPr id="16" name="Object 11">
                        <a:extLst>
                          <a:ext uri="{FF2B5EF4-FFF2-40B4-BE49-F238E27FC236}">
                            <a16:creationId xmlns:a16="http://schemas.microsoft.com/office/drawing/2014/main" id="{E472A796-9269-47F2-96E3-1C91F2631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5074145"/>
                        <a:ext cx="18034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80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48ED48-9E7E-48BA-814F-E0FD2BB8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PI </a:t>
            </a:r>
            <a:r>
              <a:rPr lang="en-GB" dirty="0" err="1"/>
              <a:t>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C0E178-6EC6-48C7-812B-10F18B349079}"/>
              </a:ext>
            </a:extLst>
          </p:cNvPr>
          <p:cNvSpPr txBox="1"/>
          <p:nvPr/>
        </p:nvSpPr>
        <p:spPr>
          <a:xfrm>
            <a:off x="163828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object 40">
            <a:extLst>
              <a:ext uri="{FF2B5EF4-FFF2-40B4-BE49-F238E27FC236}">
                <a16:creationId xmlns:a16="http://schemas.microsoft.com/office/drawing/2014/main" id="{1E038FF6-F9B7-4CD4-8D9C-EB6681042B50}"/>
              </a:ext>
            </a:extLst>
          </p:cNvPr>
          <p:cNvSpPr txBox="1"/>
          <p:nvPr/>
        </p:nvSpPr>
        <p:spPr>
          <a:xfrm>
            <a:off x="224063" y="1643331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F0FA729-A0DC-4FA2-AE93-02307DA2576E}"/>
              </a:ext>
            </a:extLst>
          </p:cNvPr>
          <p:cNvSpPr txBox="1"/>
          <p:nvPr/>
        </p:nvSpPr>
        <p:spPr>
          <a:xfrm>
            <a:off x="163828" y="4036558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C33604A-DB1C-4384-B926-D284F8683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16350"/>
              </p:ext>
            </p:extLst>
          </p:nvPr>
        </p:nvGraphicFramePr>
        <p:xfrm>
          <a:off x="3284764" y="1511491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Rovnica" r:id="rId3" imgW="2273040" imgH="482400" progId="Equation.3">
                  <p:embed/>
                </p:oleObj>
              </mc:Choice>
              <mc:Fallback>
                <p:oleObj name="Rovnica" r:id="rId3" imgW="2273040" imgH="482400" progId="Equation.3">
                  <p:embed/>
                  <p:pic>
                    <p:nvPicPr>
                      <p:cNvPr id="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764" y="1511491"/>
                        <a:ext cx="2273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AB59EF6-DC37-4FCF-BB45-5F2F2D1D8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940814"/>
              </p:ext>
            </p:extLst>
          </p:nvPr>
        </p:nvGraphicFramePr>
        <p:xfrm>
          <a:off x="224063" y="2161568"/>
          <a:ext cx="317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Rovnica" r:id="rId5" imgW="3174840" imgH="914400" progId="Equation.3">
                  <p:embed/>
                </p:oleObj>
              </mc:Choice>
              <mc:Fallback>
                <p:oleObj name="Rovnica" r:id="rId5" imgW="3174840" imgH="914400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2161568"/>
                        <a:ext cx="3175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>
            <a:extLst>
              <a:ext uri="{FF2B5EF4-FFF2-40B4-BE49-F238E27FC236}">
                <a16:creationId xmlns:a16="http://schemas.microsoft.com/office/drawing/2014/main" id="{1F070C7D-D6E1-4FC4-B160-B24010EBF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71838"/>
              </p:ext>
            </p:extLst>
          </p:nvPr>
        </p:nvGraphicFramePr>
        <p:xfrm>
          <a:off x="4310470" y="2233576"/>
          <a:ext cx="165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Rovnica" r:id="rId7" imgW="1650960" imgH="888840" progId="Equation.3">
                  <p:embed/>
                </p:oleObj>
              </mc:Choice>
              <mc:Fallback>
                <p:oleObj name="Rovnica" r:id="rId7" imgW="1650960" imgH="888840" progId="Equation.3">
                  <p:embed/>
                  <p:pic>
                    <p:nvPicPr>
                      <p:cNvPr id="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470" y="2233576"/>
                        <a:ext cx="1651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BlokTextu 17">
            <a:extLst>
              <a:ext uri="{FF2B5EF4-FFF2-40B4-BE49-F238E27FC236}">
                <a16:creationId xmlns:a16="http://schemas.microsoft.com/office/drawing/2014/main" id="{53AFAA82-EF54-472B-9207-313DC62AC008}"/>
              </a:ext>
            </a:extLst>
          </p:cNvPr>
          <p:cNvSpPr txBox="1"/>
          <p:nvPr/>
        </p:nvSpPr>
        <p:spPr>
          <a:xfrm>
            <a:off x="163828" y="312834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Nutná a postačujúca podmienka stability pre CHR  2. rádu je kladnosť všetkých koeficientov </a:t>
            </a:r>
          </a:p>
        </p:txBody>
      </p:sp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E100292C-F0B9-4FE6-98AC-736AF4CE5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061668"/>
              </p:ext>
            </p:extLst>
          </p:nvPr>
        </p:nvGraphicFramePr>
        <p:xfrm>
          <a:off x="4243918" y="4694829"/>
          <a:ext cx="990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Rovnica" r:id="rId9" imgW="990360" imgH="330120" progId="Equation.3">
                  <p:embed/>
                </p:oleObj>
              </mc:Choice>
              <mc:Fallback>
                <p:oleObj name="Rovnica" r:id="rId9" imgW="990360" imgH="330120" progId="Equation.3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918" y="4694829"/>
                        <a:ext cx="990600" cy="3317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id="{BD56445A-8DF5-46E5-BC68-0E53BDEF4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13088"/>
              </p:ext>
            </p:extLst>
          </p:nvPr>
        </p:nvGraphicFramePr>
        <p:xfrm>
          <a:off x="224063" y="4622821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Rovnica" r:id="rId11" imgW="3047760" imgH="571320" progId="Equation.3">
                  <p:embed/>
                </p:oleObj>
              </mc:Choice>
              <mc:Fallback>
                <p:oleObj name="Rovnica" r:id="rId11" imgW="3047760" imgH="571320" progId="Equation.3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4622821"/>
                        <a:ext cx="3048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BlokTextu 20">
            <a:extLst>
              <a:ext uri="{FF2B5EF4-FFF2-40B4-BE49-F238E27FC236}">
                <a16:creationId xmlns:a16="http://schemas.microsoft.com/office/drawing/2014/main" id="{251244D2-A687-43ED-A229-1155438C4957}"/>
              </a:ext>
            </a:extLst>
          </p:cNvPr>
          <p:cNvSpPr txBox="1"/>
          <p:nvPr/>
        </p:nvSpPr>
        <p:spPr>
          <a:xfrm>
            <a:off x="163828" y="545027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mo</a:t>
            </a:r>
            <a:r>
              <a:rPr lang="sk-SK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žné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zabezpečiť maximálnu kvalitu v ustálených stavoch</a:t>
            </a:r>
          </a:p>
        </p:txBody>
      </p:sp>
    </p:spTree>
    <p:extLst>
      <p:ext uri="{BB962C8B-B14F-4D97-AF65-F5344CB8AC3E}">
        <p14:creationId xmlns:p14="http://schemas.microsoft.com/office/powerpoint/2010/main" val="48066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95EED2-3CDB-4EA4-B741-0403C9F8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9616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Vyšetrite podmienky regulácie </a:t>
            </a:r>
            <a:r>
              <a:rPr lang="sk-SK" dirty="0" err="1"/>
              <a:t>astatickej</a:t>
            </a:r>
            <a:r>
              <a:rPr lang="sk-SK" dirty="0"/>
              <a:t> sústavy prvého rádu  s P regulátorom</a:t>
            </a:r>
            <a:endParaRPr lang="en-GB" dirty="0"/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D8FAE29D-6051-46CA-90C7-C7FCA4757DB7}"/>
              </a:ext>
            </a:extLst>
          </p:cNvPr>
          <p:cNvSpPr/>
          <p:nvPr/>
        </p:nvSpPr>
        <p:spPr>
          <a:xfrm>
            <a:off x="256765" y="1084905"/>
            <a:ext cx="3777747" cy="1484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id="{D0D8D864-963E-4EF4-9C10-CA584785EEE6}"/>
              </a:ext>
            </a:extLst>
          </p:cNvPr>
          <p:cNvSpPr txBox="1"/>
          <p:nvPr/>
        </p:nvSpPr>
        <p:spPr>
          <a:xfrm>
            <a:off x="346708" y="3391927"/>
            <a:ext cx="2354561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000" spc="75" baseline="-156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00" spc="50" dirty="0">
                <a:solidFill>
                  <a:srgbClr val="231F20"/>
                </a:solidFill>
                <a:latin typeface="Arial"/>
                <a:cs typeface="Arial"/>
              </a:rPr>
              <a:t>(s) </a:t>
            </a:r>
            <a:r>
              <a:rPr sz="2000" spc="2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2000" spc="-3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000" spc="60" baseline="-156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00" spc="40" dirty="0">
                <a:solidFill>
                  <a:srgbClr val="231F20"/>
                </a:solidFill>
                <a:latin typeface="Arial"/>
                <a:cs typeface="Arial"/>
              </a:rPr>
              <a:t>(s)G</a:t>
            </a:r>
            <a:r>
              <a:rPr sz="2000" spc="60" baseline="-156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00" spc="40" dirty="0">
                <a:solidFill>
                  <a:srgbClr val="231F20"/>
                </a:solidFill>
                <a:latin typeface="Arial"/>
                <a:cs typeface="Arial"/>
              </a:rPr>
              <a:t>(s)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9" name="Obrázok 28">
            <a:extLst>
              <a:ext uri="{FF2B5EF4-FFF2-40B4-BE49-F238E27FC236}">
                <a16:creationId xmlns:a16="http://schemas.microsoft.com/office/drawing/2014/main" id="{A00E9942-9975-4FB7-B39E-21BB91256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242" y="3228835"/>
            <a:ext cx="527114" cy="689303"/>
          </a:xfrm>
          <a:prstGeom prst="rect">
            <a:avLst/>
          </a:prstGeom>
        </p:spPr>
      </p:pic>
      <p:pic>
        <p:nvPicPr>
          <p:cNvPr id="31" name="Obrázok 30">
            <a:extLst>
              <a:ext uri="{FF2B5EF4-FFF2-40B4-BE49-F238E27FC236}">
                <a16:creationId xmlns:a16="http://schemas.microsoft.com/office/drawing/2014/main" id="{21D2E9B3-AEB0-4493-81BB-B3BE8D433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7" y="4982671"/>
            <a:ext cx="5867400" cy="1171575"/>
          </a:xfrm>
          <a:prstGeom prst="rect">
            <a:avLst/>
          </a:prstGeom>
        </p:spPr>
      </p:pic>
      <p:sp>
        <p:nvSpPr>
          <p:cNvPr id="35" name="BlokTextu 34">
            <a:extLst>
              <a:ext uri="{FF2B5EF4-FFF2-40B4-BE49-F238E27FC236}">
                <a16:creationId xmlns:a16="http://schemas.microsoft.com/office/drawing/2014/main" id="{7628D5AA-CD4A-425D-8003-1FE960D16161}"/>
              </a:ext>
            </a:extLst>
          </p:cNvPr>
          <p:cNvSpPr txBox="1"/>
          <p:nvPr/>
        </p:nvSpPr>
        <p:spPr>
          <a:xfrm>
            <a:off x="242787" y="4577081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36" name="BlokTextu 35">
            <a:extLst>
              <a:ext uri="{FF2B5EF4-FFF2-40B4-BE49-F238E27FC236}">
                <a16:creationId xmlns:a16="http://schemas.microsoft.com/office/drawing/2014/main" id="{2D75B423-ABBE-4E5B-8683-9A1D6E6C1A27}"/>
              </a:ext>
            </a:extLst>
          </p:cNvPr>
          <p:cNvSpPr txBox="1"/>
          <p:nvPr/>
        </p:nvSpPr>
        <p:spPr>
          <a:xfrm>
            <a:off x="256765" y="2708094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</p:spTree>
    <p:extLst>
      <p:ext uri="{BB962C8B-B14F-4D97-AF65-F5344CB8AC3E}">
        <p14:creationId xmlns:p14="http://schemas.microsoft.com/office/powerpoint/2010/main" val="468826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FD2A8-E674-4DB9-9642-A27AB35D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132321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Vyšetrite podmienky regulácie </a:t>
            </a:r>
            <a:r>
              <a:rPr lang="sk-SK" dirty="0" err="1"/>
              <a:t>astatickej</a:t>
            </a:r>
            <a:r>
              <a:rPr lang="sk-SK" dirty="0"/>
              <a:t> sústavy prvého rádu  s P 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7FF7AE02-2A42-48D7-ABF0-B10A6F121EAE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object 40">
            <a:extLst>
              <a:ext uri="{FF2B5EF4-FFF2-40B4-BE49-F238E27FC236}">
                <a16:creationId xmlns:a16="http://schemas.microsoft.com/office/drawing/2014/main" id="{9516C194-6D83-4F32-9077-1EF5A5134C8C}"/>
              </a:ext>
            </a:extLst>
          </p:cNvPr>
          <p:cNvSpPr txBox="1"/>
          <p:nvPr/>
        </p:nvSpPr>
        <p:spPr>
          <a:xfrm>
            <a:off x="248447" y="2198885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3ED5683-BBA7-43B6-ABFF-C679CFB0D189}"/>
              </a:ext>
            </a:extLst>
          </p:cNvPr>
          <p:cNvSpPr txBox="1"/>
          <p:nvPr/>
        </p:nvSpPr>
        <p:spPr>
          <a:xfrm>
            <a:off x="3572875" y="2198885"/>
            <a:ext cx="192913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0" dirty="0">
                <a:solidFill>
                  <a:srgbClr val="231F20"/>
                </a:solidFill>
                <a:latin typeface="Arial"/>
                <a:cs typeface="Arial"/>
              </a:rPr>
              <a:t>A(s)</a:t>
            </a:r>
            <a:r>
              <a:rPr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231F20"/>
                </a:solidFill>
                <a:latin typeface="Symbol"/>
                <a:cs typeface="Symbol"/>
              </a:rPr>
              <a:t></a:t>
            </a:r>
            <a:r>
              <a:rPr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pc="52" baseline="27777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pc="30" baseline="2777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231F20"/>
                </a:solidFill>
                <a:latin typeface="Symbol"/>
                <a:cs typeface="Symbol"/>
              </a:rPr>
              <a:t></a:t>
            </a:r>
            <a:r>
              <a:rPr spc="-1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pc="-15" baseline="-1562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pc="-1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231F20"/>
                </a:solidFill>
                <a:latin typeface="Symbol"/>
                <a:cs typeface="Symbol"/>
              </a:rPr>
              <a:t></a:t>
            </a:r>
            <a:r>
              <a:rPr spc="-1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pc="-44" baseline="-15625" dirty="0">
                <a:solidFill>
                  <a:srgbClr val="231F20"/>
                </a:solidFill>
                <a:latin typeface="Symbol"/>
                <a:cs typeface="Symbol"/>
              </a:rPr>
              <a:t></a:t>
            </a:r>
            <a:r>
              <a:rPr spc="-44" baseline="-1562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baseline="-15625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86CA6F7-46DC-4797-B6ED-7DAE860603C0}"/>
              </a:ext>
            </a:extLst>
          </p:cNvPr>
          <p:cNvSpPr/>
          <p:nvPr/>
        </p:nvSpPr>
        <p:spPr>
          <a:xfrm>
            <a:off x="975426" y="301193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061" y="0"/>
                </a:lnTo>
              </a:path>
            </a:pathLst>
          </a:custGeom>
          <a:ln w="4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2449DAC-7A59-479B-9614-07D05F6F4F5A}"/>
              </a:ext>
            </a:extLst>
          </p:cNvPr>
          <p:cNvSpPr/>
          <p:nvPr/>
        </p:nvSpPr>
        <p:spPr>
          <a:xfrm>
            <a:off x="1673999" y="301193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245" y="0"/>
                </a:lnTo>
              </a:path>
            </a:pathLst>
          </a:custGeom>
          <a:ln w="4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75B8DF1E-CA3D-4D4E-B781-AA65CAFC9B84}"/>
              </a:ext>
            </a:extLst>
          </p:cNvPr>
          <p:cNvSpPr/>
          <p:nvPr/>
        </p:nvSpPr>
        <p:spPr>
          <a:xfrm>
            <a:off x="1392810" y="3040539"/>
            <a:ext cx="31750" cy="17145"/>
          </a:xfrm>
          <a:custGeom>
            <a:avLst/>
            <a:gdLst/>
            <a:ahLst/>
            <a:cxnLst/>
            <a:rect l="l" t="t" r="r" b="b"/>
            <a:pathLst>
              <a:path w="31750" h="17144">
                <a:moveTo>
                  <a:pt x="0" y="16843"/>
                </a:moveTo>
                <a:lnTo>
                  <a:pt x="31275" y="0"/>
                </a:lnTo>
              </a:path>
            </a:pathLst>
          </a:custGeom>
          <a:ln w="461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F0490D6-D831-4B1F-A9B2-784C84CFACEF}"/>
              </a:ext>
            </a:extLst>
          </p:cNvPr>
          <p:cNvSpPr/>
          <p:nvPr/>
        </p:nvSpPr>
        <p:spPr>
          <a:xfrm>
            <a:off x="1424086" y="3042835"/>
            <a:ext cx="46355" cy="243204"/>
          </a:xfrm>
          <a:custGeom>
            <a:avLst/>
            <a:gdLst/>
            <a:ahLst/>
            <a:cxnLst/>
            <a:rect l="l" t="t" r="r" b="b"/>
            <a:pathLst>
              <a:path w="46355" h="243205">
                <a:moveTo>
                  <a:pt x="0" y="0"/>
                </a:moveTo>
                <a:lnTo>
                  <a:pt x="46141" y="242764"/>
                </a:lnTo>
              </a:path>
            </a:pathLst>
          </a:custGeom>
          <a:ln w="95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5ECAE1E-2110-4ECD-B4DE-A1897DB0AEFE}"/>
              </a:ext>
            </a:extLst>
          </p:cNvPr>
          <p:cNvSpPr/>
          <p:nvPr/>
        </p:nvSpPr>
        <p:spPr>
          <a:xfrm>
            <a:off x="1472565" y="2653788"/>
            <a:ext cx="53340" cy="631825"/>
          </a:xfrm>
          <a:custGeom>
            <a:avLst/>
            <a:gdLst/>
            <a:ahLst/>
            <a:cxnLst/>
            <a:rect l="l" t="t" r="r" b="b"/>
            <a:pathLst>
              <a:path w="53339" h="631825">
                <a:moveTo>
                  <a:pt x="0" y="631811"/>
                </a:moveTo>
                <a:lnTo>
                  <a:pt x="52803" y="0"/>
                </a:lnTo>
              </a:path>
            </a:pathLst>
          </a:custGeom>
          <a:ln w="46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EFC69958-2A9E-471E-B021-6023A7582E03}"/>
              </a:ext>
            </a:extLst>
          </p:cNvPr>
          <p:cNvSpPr/>
          <p:nvPr/>
        </p:nvSpPr>
        <p:spPr>
          <a:xfrm>
            <a:off x="1525368" y="2653788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204" y="0"/>
                </a:lnTo>
              </a:path>
            </a:pathLst>
          </a:custGeom>
          <a:ln w="4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AF8E5F6-D3CE-435D-A7BF-A6F6AE4BA59E}"/>
              </a:ext>
            </a:extLst>
          </p:cNvPr>
          <p:cNvSpPr txBox="1"/>
          <p:nvPr/>
        </p:nvSpPr>
        <p:spPr>
          <a:xfrm>
            <a:off x="1999865" y="2617234"/>
            <a:ext cx="14097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6285BACB-76F2-455C-B230-B2BD8714D887}"/>
              </a:ext>
            </a:extLst>
          </p:cNvPr>
          <p:cNvSpPr txBox="1"/>
          <p:nvPr/>
        </p:nvSpPr>
        <p:spPr>
          <a:xfrm>
            <a:off x="1656590" y="2647727"/>
            <a:ext cx="201295" cy="650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 marR="5080" indent="-41910">
              <a:lnSpc>
                <a:spcPct val="117200"/>
              </a:lnSpc>
              <a:spcBef>
                <a:spcPts val="95"/>
              </a:spcBef>
            </a:pPr>
            <a:r>
              <a:rPr sz="1750" spc="-1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15" baseline="-15625" dirty="0">
                <a:solidFill>
                  <a:srgbClr val="231F20"/>
                </a:solidFill>
                <a:latin typeface="Arial"/>
                <a:cs typeface="Arial"/>
              </a:rPr>
              <a:t>0 </a:t>
            </a:r>
            <a:r>
              <a:rPr sz="2400" spc="7" baseline="-156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3B849B77-A21D-4979-BC8A-1C6B118866A2}"/>
              </a:ext>
            </a:extLst>
          </p:cNvPr>
          <p:cNvSpPr txBox="1"/>
          <p:nvPr/>
        </p:nvSpPr>
        <p:spPr>
          <a:xfrm>
            <a:off x="957859" y="2690401"/>
            <a:ext cx="20193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1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22" baseline="-1562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2400" baseline="-15625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E30C909B-AC45-4A72-85FD-25C1EA68556E}"/>
              </a:ext>
            </a:extLst>
          </p:cNvPr>
          <p:cNvSpPr txBox="1"/>
          <p:nvPr/>
        </p:nvSpPr>
        <p:spPr>
          <a:xfrm>
            <a:off x="2173655" y="2851713"/>
            <a:ext cx="641972" cy="2846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5904" algn="l"/>
              </a:tabLst>
            </a:pPr>
            <a:r>
              <a:rPr sz="1750" spc="5" dirty="0">
                <a:solidFill>
                  <a:srgbClr val="231F20"/>
                </a:solidFill>
                <a:latin typeface="Times New Roman"/>
                <a:cs typeface="Times New Roman"/>
              </a:rPr>
              <a:t>-	</a:t>
            </a:r>
            <a:r>
              <a:rPr lang="en-GB" sz="175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sk-SK" sz="17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0" spc="22" baseline="-1562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2400" baseline="-15625" dirty="0">
              <a:latin typeface="Arial"/>
              <a:cs typeface="Arial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3192B605-B13A-47F7-9F14-6B48F35BBC2E}"/>
              </a:ext>
            </a:extLst>
          </p:cNvPr>
          <p:cNvSpPr txBox="1"/>
          <p:nvPr/>
        </p:nvSpPr>
        <p:spPr>
          <a:xfrm>
            <a:off x="248447" y="2851713"/>
            <a:ext cx="110617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120" dirty="0">
                <a:solidFill>
                  <a:srgbClr val="231F20"/>
                </a:solidFill>
                <a:latin typeface="Symbol"/>
                <a:cs typeface="Symbol"/>
              </a:rPr>
              <a:t></a:t>
            </a:r>
            <a:r>
              <a:rPr sz="2400" spc="-179" baseline="-15625" dirty="0">
                <a:solidFill>
                  <a:srgbClr val="231F20"/>
                </a:solidFill>
                <a:latin typeface="Arial"/>
                <a:cs typeface="Arial"/>
              </a:rPr>
              <a:t>1,2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1750" spc="5" dirty="0">
                <a:solidFill>
                  <a:srgbClr val="231F20"/>
                </a:solidFill>
                <a:latin typeface="Times New Roman"/>
                <a:cs typeface="Times New Roman"/>
              </a:rPr>
              <a:t>- </a:t>
            </a:r>
            <a:r>
              <a:rPr sz="2625" spc="22" baseline="-3809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2625" spc="-135" baseline="-380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±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0EFF448-B488-4ADE-88DC-A01F552BE56E}"/>
              </a:ext>
            </a:extLst>
          </p:cNvPr>
          <p:cNvSpPr/>
          <p:nvPr/>
        </p:nvSpPr>
        <p:spPr>
          <a:xfrm>
            <a:off x="3787157" y="2998048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3809" y="0"/>
                </a:lnTo>
              </a:path>
            </a:pathLst>
          </a:custGeom>
          <a:ln w="45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D652979-4CA2-4BBB-AF8C-AD402A27E2CB}"/>
              </a:ext>
            </a:extLst>
          </p:cNvPr>
          <p:cNvSpPr/>
          <p:nvPr/>
        </p:nvSpPr>
        <p:spPr>
          <a:xfrm>
            <a:off x="3633468" y="2718619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645"/>
                </a:lnTo>
              </a:path>
            </a:pathLst>
          </a:custGeom>
          <a:ln w="460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A527B66-2E46-438E-9B05-9F67D4EF8655}"/>
              </a:ext>
            </a:extLst>
          </p:cNvPr>
          <p:cNvSpPr/>
          <p:nvPr/>
        </p:nvSpPr>
        <p:spPr>
          <a:xfrm>
            <a:off x="4132367" y="2718619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645"/>
                </a:lnTo>
              </a:path>
            </a:pathLst>
          </a:custGeom>
          <a:ln w="460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8FC2539-D896-446E-9589-B224F31EBA87}"/>
              </a:ext>
            </a:extLst>
          </p:cNvPr>
          <p:cNvSpPr txBox="1"/>
          <p:nvPr/>
        </p:nvSpPr>
        <p:spPr>
          <a:xfrm>
            <a:off x="4139018" y="2592685"/>
            <a:ext cx="14097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916EE86-A116-47DD-B4AC-2BCF50B79817}"/>
              </a:ext>
            </a:extLst>
          </p:cNvPr>
          <p:cNvSpPr txBox="1"/>
          <p:nvPr/>
        </p:nvSpPr>
        <p:spPr>
          <a:xfrm>
            <a:off x="3769869" y="2632552"/>
            <a:ext cx="201930" cy="65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 marR="5080" indent="-41910">
              <a:lnSpc>
                <a:spcPct val="117500"/>
              </a:lnSpc>
              <a:spcBef>
                <a:spcPts val="95"/>
              </a:spcBef>
            </a:pPr>
            <a:r>
              <a:rPr sz="1750" spc="-10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15" baseline="-15625" dirty="0">
                <a:solidFill>
                  <a:srgbClr val="231F20"/>
                </a:solidFill>
                <a:latin typeface="Arial"/>
                <a:cs typeface="Arial"/>
              </a:rPr>
              <a:t>0 </a:t>
            </a:r>
            <a:r>
              <a:rPr sz="2400" spc="7" baseline="-156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9C2EDC7-4248-46A1-B016-164A0507187C}"/>
              </a:ext>
            </a:extLst>
          </p:cNvPr>
          <p:cNvSpPr txBox="1"/>
          <p:nvPr/>
        </p:nvSpPr>
        <p:spPr>
          <a:xfrm>
            <a:off x="4313465" y="2837403"/>
            <a:ext cx="63754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sz="1750" spc="-2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750" spc="-9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-142" baseline="-1562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2400" spc="-240" baseline="-156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&lt;</a:t>
            </a:r>
            <a:r>
              <a:rPr sz="1750" spc="-1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C17DA5BE-25F5-4F29-9393-2FBA02863D76}"/>
              </a:ext>
            </a:extLst>
          </p:cNvPr>
          <p:cNvSpPr txBox="1"/>
          <p:nvPr/>
        </p:nvSpPr>
        <p:spPr>
          <a:xfrm>
            <a:off x="194560" y="3612523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795B7764-B96E-49E3-BE4D-8C7CEF390792}"/>
              </a:ext>
            </a:extLst>
          </p:cNvPr>
          <p:cNvSpPr txBox="1"/>
          <p:nvPr/>
        </p:nvSpPr>
        <p:spPr>
          <a:xfrm>
            <a:off x="1140949" y="4388451"/>
            <a:ext cx="457834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600" spc="40" dirty="0">
                <a:solidFill>
                  <a:srgbClr val="231F20"/>
                </a:solidFill>
                <a:latin typeface="Arial"/>
                <a:cs typeface="Arial"/>
              </a:rPr>
              <a:t>→</a:t>
            </a:r>
            <a:r>
              <a:rPr sz="1600" spc="1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518F631B-DD81-4917-B102-BE9C987C180B}"/>
              </a:ext>
            </a:extLst>
          </p:cNvPr>
          <p:cNvSpPr txBox="1"/>
          <p:nvPr/>
        </p:nvSpPr>
        <p:spPr>
          <a:xfrm>
            <a:off x="492757" y="3995463"/>
            <a:ext cx="2402840" cy="49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700" spc="7" baseline="4629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750" spc="5" dirty="0">
                <a:solidFill>
                  <a:srgbClr val="231F20"/>
                </a:solidFill>
                <a:latin typeface="Arial"/>
                <a:cs typeface="Arial"/>
              </a:rPr>
              <a:t>∞</a:t>
            </a:r>
            <a:r>
              <a:rPr sz="2700" spc="7" baseline="4629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750" spc="10" dirty="0">
                <a:solidFill>
                  <a:srgbClr val="231F20"/>
                </a:solidFill>
                <a:latin typeface="Arial"/>
                <a:cs typeface="Arial"/>
              </a:rPr>
              <a:t>= lim </a:t>
            </a:r>
            <a:r>
              <a:rPr sz="4650" spc="-307" baseline="2688" dirty="0">
                <a:solidFill>
                  <a:srgbClr val="231F20"/>
                </a:solidFill>
                <a:latin typeface="Arial"/>
                <a:cs typeface="Arial"/>
              </a:rPr>
              <a:t>{</a:t>
            </a:r>
            <a:r>
              <a:rPr sz="1750" spc="-204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400" spc="-307" baseline="-15625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2400" spc="7" baseline="-15625" dirty="0">
                <a:solidFill>
                  <a:srgbClr val="231F20"/>
                </a:solidFill>
                <a:latin typeface="Arial"/>
                <a:cs typeface="Arial"/>
              </a:rPr>
              <a:t>/ </a:t>
            </a:r>
            <a:r>
              <a:rPr sz="2400" spc="30" baseline="-15625" dirty="0">
                <a:solidFill>
                  <a:srgbClr val="231F20"/>
                </a:solidFill>
                <a:latin typeface="Arial"/>
                <a:cs typeface="Arial"/>
              </a:rPr>
              <a:t>w </a:t>
            </a:r>
            <a:r>
              <a:rPr sz="2700" spc="-127" baseline="4629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750" spc="-8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700" spc="-127" baseline="4629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4650" spc="-127" baseline="2688" dirty="0">
                <a:solidFill>
                  <a:srgbClr val="231F20"/>
                </a:solidFill>
                <a:latin typeface="Arial"/>
                <a:cs typeface="Arial"/>
              </a:rPr>
              <a:t>}</a:t>
            </a:r>
            <a:r>
              <a:rPr sz="1750" spc="-8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750" spc="-1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4791297B-E71A-4E50-9309-1DF278DDEA24}"/>
              </a:ext>
            </a:extLst>
          </p:cNvPr>
          <p:cNvSpPr txBox="1"/>
          <p:nvPr/>
        </p:nvSpPr>
        <p:spPr>
          <a:xfrm>
            <a:off x="188212" y="5006055"/>
            <a:ext cx="353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3. Kvalita prechodných procesov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32" name="Objekt 31">
            <a:extLst>
              <a:ext uri="{FF2B5EF4-FFF2-40B4-BE49-F238E27FC236}">
                <a16:creationId xmlns:a16="http://schemas.microsoft.com/office/drawing/2014/main" id="{24EBB57D-09FD-4D38-A380-DF8AFF9BC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274940"/>
              </p:ext>
            </p:extLst>
          </p:nvPr>
        </p:nvGraphicFramePr>
        <p:xfrm>
          <a:off x="176277" y="5646642"/>
          <a:ext cx="113004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Rovnica" r:id="rId3" imgW="1130040" imgH="368280" progId="Equation.3">
                  <p:embed/>
                </p:oleObj>
              </mc:Choice>
              <mc:Fallback>
                <p:oleObj name="Rovnica" r:id="rId3" imgW="1130040" imgH="368280" progId="Equation.3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77" y="5646642"/>
                        <a:ext cx="1130040" cy="36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1">
            <a:extLst>
              <a:ext uri="{FF2B5EF4-FFF2-40B4-BE49-F238E27FC236}">
                <a16:creationId xmlns:a16="http://schemas.microsoft.com/office/drawing/2014/main" id="{F5140020-1817-4D44-BCB5-7E0517045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630" y="5593651"/>
            <a:ext cx="3168818" cy="3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Regula</a:t>
            </a:r>
            <a:r>
              <a:rPr lang="sk-SK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čný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proces aperiodický</a:t>
            </a:r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FE445A3A-D2B0-49E6-97AB-B092E4F12700}"/>
              </a:ext>
            </a:extLst>
          </p:cNvPr>
          <p:cNvSpPr txBox="1"/>
          <p:nvPr/>
        </p:nvSpPr>
        <p:spPr>
          <a:xfrm>
            <a:off x="248447" y="1680008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35" name="Obrázok 34">
            <a:extLst>
              <a:ext uri="{FF2B5EF4-FFF2-40B4-BE49-F238E27FC236}">
                <a16:creationId xmlns:a16="http://schemas.microsoft.com/office/drawing/2014/main" id="{453129AD-D24B-44D6-A6D7-B416306A8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757" y="1618497"/>
            <a:ext cx="1295400" cy="400050"/>
          </a:xfrm>
          <a:prstGeom prst="rect">
            <a:avLst/>
          </a:prstGeom>
        </p:spPr>
      </p:pic>
      <p:graphicFrame>
        <p:nvGraphicFramePr>
          <p:cNvPr id="36" name="Object 5">
            <a:extLst>
              <a:ext uri="{FF2B5EF4-FFF2-40B4-BE49-F238E27FC236}">
                <a16:creationId xmlns:a16="http://schemas.microsoft.com/office/drawing/2014/main" id="{E635C7D6-257B-4C14-879F-3E5658FF4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51830"/>
              </p:ext>
            </p:extLst>
          </p:nvPr>
        </p:nvGraphicFramePr>
        <p:xfrm>
          <a:off x="3351347" y="4163597"/>
          <a:ext cx="156204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Rovnica" r:id="rId6" imgW="1562040" imgH="368280" progId="Equation.3">
                  <p:embed/>
                </p:oleObj>
              </mc:Choice>
              <mc:Fallback>
                <p:oleObj name="Rovnica" r:id="rId6" imgW="1562040" imgH="368280" progId="Equation.3">
                  <p:embed/>
                  <p:pic>
                    <p:nvPicPr>
                      <p:cNvPr id="34" name="Object 5">
                        <a:extLst>
                          <a:ext uri="{FF2B5EF4-FFF2-40B4-BE49-F238E27FC236}">
                            <a16:creationId xmlns:a16="http://schemas.microsoft.com/office/drawing/2014/main" id="{CCFB2F04-628E-4696-8BB6-C8DDBA273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347" y="4163597"/>
                        <a:ext cx="1562040" cy="36828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29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Kybernetika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Defin</a:t>
            </a:r>
            <a:r>
              <a:rPr lang="sk-SK" dirty="0"/>
              <a:t>í</a:t>
            </a:r>
            <a:r>
              <a:rPr lang="en-GB" dirty="0" err="1"/>
              <a:t>cia</a:t>
            </a:r>
            <a:r>
              <a:rPr lang="sk-SK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dirty="0"/>
              <a:t> Vznikla ako samostatný vedný odbor po 2. svetovej vojne. Je to veda o riadení a komunikácii v dynamických systémoch, skúmajúca spoločné zákonitosti na základe analógie medzi systémami rôznej fyzickej podstaty, ktorými sú technické zariadenia, živé organizmy i spoločnosť.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dirty="0"/>
              <a:t> Kybernetika je disciplína, ktorá skúma riadiace a regulačné procesy v biologickej   sfére, v technike, v spoločnosti a navrhuje modely na znázornenie, transformáciu a spracovanie informácií. Všetky automatické zariadenia na spracovanie dát sú v tomto zmysle kybernetickými strojmi a samotná informatika je náuka o kybernetických strojoch a metódach.</a:t>
            </a:r>
          </a:p>
        </p:txBody>
      </p:sp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D240E7-40B4-4128-A1F8-4F12692C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systému</a:t>
            </a:r>
            <a:r>
              <a:rPr lang="en-GB" dirty="0"/>
              <a:t> 2. </a:t>
            </a:r>
            <a:r>
              <a:rPr lang="en-GB" dirty="0" err="1"/>
              <a:t>rádu</a:t>
            </a:r>
            <a:r>
              <a:rPr lang="en-GB" dirty="0"/>
              <a:t> bez </a:t>
            </a:r>
            <a:r>
              <a:rPr lang="en-GB" dirty="0" err="1"/>
              <a:t>astatizmu</a:t>
            </a:r>
            <a:r>
              <a:rPr lang="en-GB" dirty="0"/>
              <a:t> s PID </a:t>
            </a:r>
            <a:r>
              <a:rPr lang="en-GB" dirty="0" err="1"/>
              <a:t>regulátorom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65A5844F-670A-47C4-805D-3E76B96ED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504816"/>
              </p:ext>
            </p:extLst>
          </p:nvPr>
        </p:nvGraphicFramePr>
        <p:xfrm>
          <a:off x="233010" y="3639080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Rovnica" r:id="rId3" imgW="2158920" imgH="368280" progId="Equation.3">
                  <p:embed/>
                </p:oleObj>
              </mc:Choice>
              <mc:Fallback>
                <p:oleObj name="Rovnica" r:id="rId3" imgW="2158920" imgH="368280" progId="Equation.3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D6B9B81A-9BDF-4C75-AF8E-9416B3F1D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3639080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5604325D-4521-4D95-96F8-2ACCE009B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921340"/>
              </p:ext>
            </p:extLst>
          </p:nvPr>
        </p:nvGraphicFramePr>
        <p:xfrm>
          <a:off x="240684" y="5482616"/>
          <a:ext cx="2151326" cy="70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Rovnica" r:id="rId5" imgW="2400120" imgH="787320" progId="Equation.3">
                  <p:embed/>
                </p:oleObj>
              </mc:Choice>
              <mc:Fallback>
                <p:oleObj name="Rovnica" r:id="rId5" imgW="2400120" imgH="787320" progId="Equation.3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49413D2C-8483-48B8-B498-4D52B0A64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84" y="5482616"/>
                        <a:ext cx="2151326" cy="7057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id="{8D267952-9712-4ED3-8286-5B131808F132}"/>
              </a:ext>
            </a:extLst>
          </p:cNvPr>
          <p:cNvSpPr txBox="1"/>
          <p:nvPr/>
        </p:nvSpPr>
        <p:spPr>
          <a:xfrm>
            <a:off x="123477" y="450458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372844F-A87F-4862-9DC6-4BF5FAB156AA}"/>
              </a:ext>
            </a:extLst>
          </p:cNvPr>
          <p:cNvSpPr txBox="1"/>
          <p:nvPr/>
        </p:nvSpPr>
        <p:spPr>
          <a:xfrm>
            <a:off x="123477" y="2962681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aphicFrame>
        <p:nvGraphicFramePr>
          <p:cNvPr id="13" name="Object 1026">
            <a:extLst>
              <a:ext uri="{FF2B5EF4-FFF2-40B4-BE49-F238E27FC236}">
                <a16:creationId xmlns:a16="http://schemas.microsoft.com/office/drawing/2014/main" id="{C33D59AA-B795-4473-A49A-60A469874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43872"/>
              </p:ext>
            </p:extLst>
          </p:nvPr>
        </p:nvGraphicFramePr>
        <p:xfrm>
          <a:off x="18462" y="1104038"/>
          <a:ext cx="4855144" cy="141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Rastrový obrázek" r:id="rId7" imgW="4295880" imgH="1247760" progId="Paint.Picture">
                  <p:embed/>
                </p:oleObj>
              </mc:Choice>
              <mc:Fallback>
                <p:oleObj name="Rastrový obrázek" r:id="rId7" imgW="4295880" imgH="1247760" progId="Paint.Picture">
                  <p:embed/>
                  <p:pic>
                    <p:nvPicPr>
                      <p:cNvPr id="3072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" y="1104038"/>
                        <a:ext cx="4855144" cy="14102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31">
            <a:extLst>
              <a:ext uri="{FF2B5EF4-FFF2-40B4-BE49-F238E27FC236}">
                <a16:creationId xmlns:a16="http://schemas.microsoft.com/office/drawing/2014/main" id="{E4846934-3C73-4039-A2E6-57CD05CE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472395"/>
              </p:ext>
            </p:extLst>
          </p:nvPr>
        </p:nvGraphicFramePr>
        <p:xfrm>
          <a:off x="2514029" y="3307995"/>
          <a:ext cx="3384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Rovnica" r:id="rId9" imgW="3759120" imgH="990360" progId="Equation.3">
                  <p:embed/>
                </p:oleObj>
              </mc:Choice>
              <mc:Fallback>
                <p:oleObj name="Rovnica" r:id="rId9" imgW="3759120" imgH="990360" progId="Equation.3">
                  <p:embed/>
                  <p:pic>
                    <p:nvPicPr>
                      <p:cNvPr id="30727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029" y="3307995"/>
                        <a:ext cx="3384550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34">
            <a:extLst>
              <a:ext uri="{FF2B5EF4-FFF2-40B4-BE49-F238E27FC236}">
                <a16:creationId xmlns:a16="http://schemas.microsoft.com/office/drawing/2014/main" id="{ADE7928F-D894-4A60-9E97-CA2E9D6FE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953113"/>
              </p:ext>
            </p:extLst>
          </p:nvPr>
        </p:nvGraphicFramePr>
        <p:xfrm>
          <a:off x="6201791" y="3328633"/>
          <a:ext cx="23447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Rovnica" r:id="rId11" imgW="2197080" imgH="965160" progId="Equation.3">
                  <p:embed/>
                </p:oleObj>
              </mc:Choice>
              <mc:Fallback>
                <p:oleObj name="Rovnica" r:id="rId11" imgW="2197080" imgH="965160" progId="Equation.3">
                  <p:embed/>
                  <p:pic>
                    <p:nvPicPr>
                      <p:cNvPr id="3073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791" y="3328633"/>
                        <a:ext cx="2344738" cy="965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08EBC0C5-D039-4BA9-86B0-AA096406D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892659"/>
              </p:ext>
            </p:extLst>
          </p:nvPr>
        </p:nvGraphicFramePr>
        <p:xfrm>
          <a:off x="4842558" y="5401902"/>
          <a:ext cx="4087244" cy="82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Rovnica" r:id="rId13" imgW="4762440" imgH="965160" progId="Equation.3">
                  <p:embed/>
                </p:oleObj>
              </mc:Choice>
              <mc:Fallback>
                <p:oleObj name="Rovnica" r:id="rId13" imgW="4762440" imgH="96516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558" y="5401902"/>
                        <a:ext cx="4087244" cy="828324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35">
            <a:extLst>
              <a:ext uri="{FF2B5EF4-FFF2-40B4-BE49-F238E27FC236}">
                <a16:creationId xmlns:a16="http://schemas.microsoft.com/office/drawing/2014/main" id="{FFF93460-0030-42D5-B87F-D8DC7543B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769563"/>
              </p:ext>
            </p:extLst>
          </p:nvPr>
        </p:nvGraphicFramePr>
        <p:xfrm>
          <a:off x="2392010" y="4936409"/>
          <a:ext cx="2342844" cy="173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Rovnica" r:id="rId15" imgW="2603160" imgH="1930320" progId="Equation.3">
                  <p:embed/>
                </p:oleObj>
              </mc:Choice>
              <mc:Fallback>
                <p:oleObj name="Rovnica" r:id="rId15" imgW="2603160" imgH="1930320" progId="Equation.3">
                  <p:embed/>
                  <p:pic>
                    <p:nvPicPr>
                      <p:cNvPr id="30731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010" y="4936409"/>
                        <a:ext cx="2342844" cy="1737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79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64D8F-4AC0-4351-A7CD-657599C5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systému</a:t>
            </a:r>
            <a:r>
              <a:rPr lang="en-GB" dirty="0"/>
              <a:t> 2. </a:t>
            </a:r>
            <a:r>
              <a:rPr lang="en-GB" dirty="0" err="1"/>
              <a:t>rádu</a:t>
            </a:r>
            <a:r>
              <a:rPr lang="en-GB" dirty="0"/>
              <a:t> bez </a:t>
            </a:r>
            <a:r>
              <a:rPr lang="en-GB" dirty="0" err="1"/>
              <a:t>astatizmu</a:t>
            </a:r>
            <a:r>
              <a:rPr lang="en-GB" dirty="0"/>
              <a:t> s PID </a:t>
            </a:r>
            <a:r>
              <a:rPr lang="en-GB" dirty="0" err="1"/>
              <a:t>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E4359F4-6672-4697-889A-BF47AB524AF9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7E06A3A9-B31D-4B23-B8B1-4123B6FF3956}"/>
              </a:ext>
            </a:extLst>
          </p:cNvPr>
          <p:cNvSpPr txBox="1"/>
          <p:nvPr/>
        </p:nvSpPr>
        <p:spPr>
          <a:xfrm>
            <a:off x="248447" y="300152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8F4207BD-E825-43F6-89B8-5DED57148DBC}"/>
              </a:ext>
            </a:extLst>
          </p:cNvPr>
          <p:cNvSpPr txBox="1"/>
          <p:nvPr/>
        </p:nvSpPr>
        <p:spPr>
          <a:xfrm>
            <a:off x="188212" y="5006055"/>
            <a:ext cx="353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3. Kvalita prechodných procesov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D5661909-2937-479C-9EA2-B249556F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" y="5611033"/>
            <a:ext cx="5882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sk-SK" dirty="0">
                <a:latin typeface="Calibri" panose="020F0502020204030204" pitchFamily="34" charset="0"/>
              </a:rPr>
              <a:t>možné pomocou parametrov PI</a:t>
            </a:r>
            <a:r>
              <a:rPr lang="en-GB" dirty="0">
                <a:latin typeface="Calibri" panose="020F0502020204030204" pitchFamily="34" charset="0"/>
              </a:rPr>
              <a:t>D </a:t>
            </a:r>
            <a:r>
              <a:rPr lang="sk-SK" dirty="0">
                <a:latin typeface="Calibri" panose="020F0502020204030204" pitchFamily="34" charset="0"/>
              </a:rPr>
              <a:t>nastaviť ľubovoľný</a:t>
            </a:r>
          </a:p>
        </p:txBody>
      </p:sp>
      <p:sp>
        <p:nvSpPr>
          <p:cNvPr id="31" name="object 40">
            <a:extLst>
              <a:ext uri="{FF2B5EF4-FFF2-40B4-BE49-F238E27FC236}">
                <a16:creationId xmlns:a16="http://schemas.microsoft.com/office/drawing/2014/main" id="{32361A77-DCFA-4E86-A473-2F0D299136BD}"/>
              </a:ext>
            </a:extLst>
          </p:cNvPr>
          <p:cNvSpPr txBox="1"/>
          <p:nvPr/>
        </p:nvSpPr>
        <p:spPr>
          <a:xfrm>
            <a:off x="248447" y="1680008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graphicFrame>
        <p:nvGraphicFramePr>
          <p:cNvPr id="33" name="Object 12">
            <a:extLst>
              <a:ext uri="{FF2B5EF4-FFF2-40B4-BE49-F238E27FC236}">
                <a16:creationId xmlns:a16="http://schemas.microsoft.com/office/drawing/2014/main" id="{EFB08AA4-5664-49A0-8599-AF8A65D42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36701"/>
              </p:ext>
            </p:extLst>
          </p:nvPr>
        </p:nvGraphicFramePr>
        <p:xfrm>
          <a:off x="248447" y="2127807"/>
          <a:ext cx="52339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Rovnica" r:id="rId3" imgW="5232240" imgH="482400" progId="Equation.3">
                  <p:embed/>
                </p:oleObj>
              </mc:Choice>
              <mc:Fallback>
                <p:oleObj name="Rovnica" r:id="rId3" imgW="5232240" imgH="482400" progId="Equation.3">
                  <p:embed/>
                  <p:pic>
                    <p:nvPicPr>
                      <p:cNvPr id="51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7" y="2127807"/>
                        <a:ext cx="523398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">
            <a:extLst>
              <a:ext uri="{FF2B5EF4-FFF2-40B4-BE49-F238E27FC236}">
                <a16:creationId xmlns:a16="http://schemas.microsoft.com/office/drawing/2014/main" id="{CCFB2F04-628E-4696-8BB6-C8DDBA273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09953"/>
              </p:ext>
            </p:extLst>
          </p:nvPr>
        </p:nvGraphicFramePr>
        <p:xfrm>
          <a:off x="341335" y="3734062"/>
          <a:ext cx="156204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Rovnica" r:id="rId5" imgW="1562040" imgH="368280" progId="Equation.3">
                  <p:embed/>
                </p:oleObj>
              </mc:Choice>
              <mc:Fallback>
                <p:oleObj name="Rovnica" r:id="rId5" imgW="1562040" imgH="368280" progId="Equation.3">
                  <p:embed/>
                  <p:pic>
                    <p:nvPicPr>
                      <p:cNvPr id="266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35" y="3734062"/>
                        <a:ext cx="1562040" cy="36828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568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88D14D-C175-4981-ACCE-189F64EA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Regulácia systému 2. rádu s astatizmom a PID regulátorom</a:t>
            </a:r>
            <a:br>
              <a:rPr lang="pt-BR" dirty="0"/>
            </a:br>
            <a:endParaRPr lang="en-GB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F3E5A417-6511-494B-A8FD-8492D5090918}"/>
              </a:ext>
            </a:extLst>
          </p:cNvPr>
          <p:cNvSpPr txBox="1"/>
          <p:nvPr/>
        </p:nvSpPr>
        <p:spPr>
          <a:xfrm>
            <a:off x="123477" y="2956202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1057CABD-F9D8-40E9-A7AE-068C00782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824500"/>
              </p:ext>
            </p:extLst>
          </p:nvPr>
        </p:nvGraphicFramePr>
        <p:xfrm>
          <a:off x="123477" y="1163562"/>
          <a:ext cx="4432920" cy="12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Rastrový obrázek" r:id="rId3" imgW="4276800" imgH="1219320" progId="Paint.Picture">
                  <p:embed/>
                </p:oleObj>
              </mc:Choice>
              <mc:Fallback>
                <p:oleObj name="Rastrový obrázek" r:id="rId3" imgW="4276800" imgH="1219320" progId="Paint.Picture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77" y="1163562"/>
                        <a:ext cx="4432920" cy="126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34E95C89-2ECC-4D4A-AC63-05F0B3B13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58649"/>
              </p:ext>
            </p:extLst>
          </p:nvPr>
        </p:nvGraphicFramePr>
        <p:xfrm>
          <a:off x="237000" y="3654205"/>
          <a:ext cx="4489612" cy="84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Rovnica" r:id="rId5" imgW="5143320" imgH="965160" progId="Equation.3">
                  <p:embed/>
                </p:oleObj>
              </mc:Choice>
              <mc:Fallback>
                <p:oleObj name="Rovnica" r:id="rId5" imgW="5143320" imgH="96516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00" y="3654205"/>
                        <a:ext cx="4489612" cy="843621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lokTextu 14">
            <a:extLst>
              <a:ext uri="{FF2B5EF4-FFF2-40B4-BE49-F238E27FC236}">
                <a16:creationId xmlns:a16="http://schemas.microsoft.com/office/drawing/2014/main" id="{17DFF831-EED9-4F79-B92D-8D20DEAE86C8}"/>
              </a:ext>
            </a:extLst>
          </p:cNvPr>
          <p:cNvSpPr txBox="1"/>
          <p:nvPr/>
        </p:nvSpPr>
        <p:spPr>
          <a:xfrm>
            <a:off x="123477" y="502657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EA3B69B5-27D8-48E5-8A2B-6A0D3043A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56838"/>
              </p:ext>
            </p:extLst>
          </p:nvPr>
        </p:nvGraphicFramePr>
        <p:xfrm>
          <a:off x="237000" y="5694438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7" imgW="1117440" imgH="342720" progId="Equation.3">
                  <p:embed/>
                </p:oleObj>
              </mc:Choice>
              <mc:Fallback>
                <p:oleObj name="Equation" r:id="rId7" imgW="1117440" imgH="34272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00" y="5694438"/>
                        <a:ext cx="1117600" cy="342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721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59CED-D9CB-4E60-9F42-D82D3814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Regulačné</a:t>
            </a:r>
            <a:r>
              <a:rPr lang="en-GB" dirty="0"/>
              <a:t> </a:t>
            </a:r>
            <a:r>
              <a:rPr lang="en-GB" dirty="0" err="1"/>
              <a:t>obvody</a:t>
            </a:r>
            <a:r>
              <a:rPr lang="en-GB" dirty="0"/>
              <a:t> s PD </a:t>
            </a:r>
            <a:r>
              <a:rPr lang="en-GB" dirty="0" err="1"/>
              <a:t>regulátorom</a:t>
            </a:r>
            <a:r>
              <a:rPr lang="en-GB" dirty="0"/>
              <a:t> a </a:t>
            </a:r>
            <a:r>
              <a:rPr lang="en-GB" dirty="0" err="1"/>
              <a:t>astatizmom</a:t>
            </a:r>
            <a:endParaRPr lang="en-GB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4B0D74B7-BFDA-48BF-BDA6-FA8A914AF4C0}"/>
              </a:ext>
            </a:extLst>
          </p:cNvPr>
          <p:cNvSpPr/>
          <p:nvPr/>
        </p:nvSpPr>
        <p:spPr>
          <a:xfrm>
            <a:off x="152400" y="1223879"/>
            <a:ext cx="7150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b="1" dirty="0">
                <a:latin typeface="Calibri" panose="020F0502020204030204" pitchFamily="34" charset="0"/>
              </a:rPr>
              <a:t>Pre </a:t>
            </a:r>
            <a:r>
              <a:rPr lang="sk-SK" b="1" dirty="0" err="1">
                <a:latin typeface="Calibri" panose="020F0502020204030204" pitchFamily="34" charset="0"/>
              </a:rPr>
              <a:t>astatické</a:t>
            </a:r>
            <a:r>
              <a:rPr lang="sk-SK" b="1" dirty="0">
                <a:latin typeface="Calibri" panose="020F0502020204030204" pitchFamily="34" charset="0"/>
              </a:rPr>
              <a:t> systémy druhého a vyššieho rádu s </a:t>
            </a:r>
            <a:r>
              <a:rPr lang="sk-SK" b="1" dirty="0" err="1">
                <a:latin typeface="Calibri" panose="020F0502020204030204" pitchFamily="34" charset="0"/>
              </a:rPr>
              <a:t>astatizmom</a:t>
            </a:r>
            <a:r>
              <a:rPr lang="sk-SK" b="1" dirty="0">
                <a:latin typeface="Calibri" panose="020F0502020204030204" pitchFamily="34" charset="0"/>
              </a:rPr>
              <a:t> druhého rádu je vhodný PD – regulátor. </a:t>
            </a:r>
          </a:p>
        </p:txBody>
      </p:sp>
      <p:graphicFrame>
        <p:nvGraphicFramePr>
          <p:cNvPr id="5" name="Object 0">
            <a:extLst>
              <a:ext uri="{FF2B5EF4-FFF2-40B4-BE49-F238E27FC236}">
                <a16:creationId xmlns:a16="http://schemas.microsoft.com/office/drawing/2014/main" id="{B23CC3DF-9C9D-4FF0-9525-C5271630F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879907"/>
              </p:ext>
            </p:extLst>
          </p:nvPr>
        </p:nvGraphicFramePr>
        <p:xfrm>
          <a:off x="152400" y="1838270"/>
          <a:ext cx="4205288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Bitmap Image" r:id="rId3" imgW="3362400" imgH="1200240" progId="Paint.Picture">
                  <p:embed/>
                </p:oleObj>
              </mc:Choice>
              <mc:Fallback>
                <p:oleObj name="Bitmap Image" r:id="rId3" imgW="3362400" imgH="1200240" progId="Paint.Picture">
                  <p:embed/>
                  <p:pic>
                    <p:nvPicPr>
                      <p:cNvPr id="6860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38270"/>
                        <a:ext cx="4205288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>
            <a:extLst>
              <a:ext uri="{FF2B5EF4-FFF2-40B4-BE49-F238E27FC236}">
                <a16:creationId xmlns:a16="http://schemas.microsoft.com/office/drawing/2014/main" id="{0ADDFC0C-684C-4308-8134-C80E9A75DA24}"/>
              </a:ext>
            </a:extLst>
          </p:cNvPr>
          <p:cNvSpPr txBox="1"/>
          <p:nvPr/>
        </p:nvSpPr>
        <p:spPr>
          <a:xfrm>
            <a:off x="181223" y="464119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AA69204-8784-4793-88DE-CD7185FAE53F}"/>
              </a:ext>
            </a:extLst>
          </p:cNvPr>
          <p:cNvSpPr txBox="1"/>
          <p:nvPr/>
        </p:nvSpPr>
        <p:spPr>
          <a:xfrm>
            <a:off x="152400" y="3364075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8B9363B1-EEB6-426A-AD6B-9E7278167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670281"/>
              </p:ext>
            </p:extLst>
          </p:nvPr>
        </p:nvGraphicFramePr>
        <p:xfrm>
          <a:off x="273844" y="3789743"/>
          <a:ext cx="1981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Rovnica" r:id="rId5" imgW="1981080" imgH="774360" progId="Equation.3">
                  <p:embed/>
                </p:oleObj>
              </mc:Choice>
              <mc:Fallback>
                <p:oleObj name="Rovnica" r:id="rId5" imgW="1981080" imgH="774360" progId="Equation.3">
                  <p:embed/>
                  <p:pic>
                    <p:nvPicPr>
                      <p:cNvPr id="686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4" y="3789743"/>
                        <a:ext cx="1981200" cy="774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8FE5700B-8B51-4EF7-AF57-BCD649E5F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0680"/>
              </p:ext>
            </p:extLst>
          </p:nvPr>
        </p:nvGraphicFramePr>
        <p:xfrm>
          <a:off x="273844" y="5441455"/>
          <a:ext cx="1815840" cy="7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Rovnica" r:id="rId7" imgW="1815840" imgH="787320" progId="Equation.3">
                  <p:embed/>
                </p:oleObj>
              </mc:Choice>
              <mc:Fallback>
                <p:oleObj name="Rovnica" r:id="rId7" imgW="1815840" imgH="787320" progId="Equation.3">
                  <p:embed/>
                  <p:pic>
                    <p:nvPicPr>
                      <p:cNvPr id="686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4" y="5441455"/>
                        <a:ext cx="1815840" cy="787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F364345A-74DE-4D9C-8C14-1D543A95E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253615"/>
              </p:ext>
            </p:extLst>
          </p:nvPr>
        </p:nvGraphicFramePr>
        <p:xfrm>
          <a:off x="2154274" y="5041307"/>
          <a:ext cx="1663560" cy="154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Rovnica" r:id="rId9" imgW="1663560" imgH="1549080" progId="Equation.3">
                  <p:embed/>
                </p:oleObj>
              </mc:Choice>
              <mc:Fallback>
                <p:oleObj name="Rovnica" r:id="rId9" imgW="1663560" imgH="1549080" progId="Equation.3">
                  <p:embed/>
                  <p:pic>
                    <p:nvPicPr>
                      <p:cNvPr id="686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74" y="5041307"/>
                        <a:ext cx="1663560" cy="1549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C298D94C-70DD-41B0-BB48-6A9101B3E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126020"/>
              </p:ext>
            </p:extLst>
          </p:nvPr>
        </p:nvGraphicFramePr>
        <p:xfrm>
          <a:off x="3882424" y="5448794"/>
          <a:ext cx="1638000" cy="85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Rovnica" r:id="rId11" imgW="1638000" imgH="850680" progId="Equation.3">
                  <p:embed/>
                </p:oleObj>
              </mc:Choice>
              <mc:Fallback>
                <p:oleObj name="Rovnica" r:id="rId11" imgW="1638000" imgH="85068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424" y="5448794"/>
                        <a:ext cx="1638000" cy="85068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95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562DDE-374C-498C-80CE-5A4EF39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CB4AD21-533C-4C6D-870A-C9BFA3417521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A0D9E73C-A1A7-4A54-8A7D-1248D7B2BCC9}"/>
              </a:ext>
            </a:extLst>
          </p:cNvPr>
          <p:cNvSpPr txBox="1"/>
          <p:nvPr/>
        </p:nvSpPr>
        <p:spPr>
          <a:xfrm>
            <a:off x="248447" y="300152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2BCA12A2-6E16-421E-B055-7B98171FDC28}"/>
              </a:ext>
            </a:extLst>
          </p:cNvPr>
          <p:cNvSpPr txBox="1"/>
          <p:nvPr/>
        </p:nvSpPr>
        <p:spPr>
          <a:xfrm>
            <a:off x="188212" y="5006055"/>
            <a:ext cx="353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3. Kvalita prechodných procesov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830D905D-CB00-4FB5-8A0F-CD4344D8E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" y="5611033"/>
            <a:ext cx="5882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možné pomocou parametrov PI nastaviť ľubovoľný</a:t>
            </a:r>
          </a:p>
        </p:txBody>
      </p:sp>
      <p:sp>
        <p:nvSpPr>
          <p:cNvPr id="11" name="Text Box 36">
            <a:extLst>
              <a:ext uri="{FF2B5EF4-FFF2-40B4-BE49-F238E27FC236}">
                <a16:creationId xmlns:a16="http://schemas.microsoft.com/office/drawing/2014/main" id="{301030FB-0ADC-4118-902D-17B4C11ED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" y="1838844"/>
            <a:ext cx="404177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Calibri" panose="020F0502020204030204" pitchFamily="34" charset="0"/>
              </a:rPr>
              <a:t>s</a:t>
            </a:r>
            <a:r>
              <a:rPr lang="en-US" sz="2000" baseline="30000" dirty="0">
                <a:latin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</a:rPr>
              <a:t> + sr</a:t>
            </a:r>
            <a:r>
              <a:rPr lang="en-US" sz="2000" baseline="-25000" dirty="0">
                <a:latin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</a:rPr>
              <a:t>+ r</a:t>
            </a:r>
            <a:r>
              <a:rPr lang="en-US" sz="2000" baseline="-25000" dirty="0">
                <a:latin typeface="Calibri" panose="020F0502020204030204" pitchFamily="34" charset="0"/>
              </a:rPr>
              <a:t>0</a:t>
            </a:r>
            <a:r>
              <a:rPr lang="sk-SK" sz="2000" baseline="-25000" dirty="0">
                <a:latin typeface="Calibri" panose="020F0502020204030204" pitchFamily="34" charset="0"/>
              </a:rPr>
              <a:t>, </a:t>
            </a:r>
            <a:r>
              <a:rPr lang="en-US" sz="2000" baseline="-25000" dirty="0">
                <a:latin typeface="Calibri" panose="020F0502020204030204" pitchFamily="34" charset="0"/>
              </a:rPr>
              <a:t>      </a:t>
            </a:r>
            <a:r>
              <a:rPr lang="sk-SK" sz="2000" dirty="0">
                <a:latin typeface="Calibri" panose="020F0502020204030204" pitchFamily="34" charset="0"/>
              </a:rPr>
              <a:t>r0</a:t>
            </a:r>
            <a:r>
              <a:rPr lang="en-US" sz="2000" dirty="0">
                <a:latin typeface="Calibri" panose="020F0502020204030204" pitchFamily="34" charset="0"/>
              </a:rPr>
              <a:t>&gt; 0</a:t>
            </a:r>
            <a:r>
              <a:rPr lang="sk-SK" sz="2000" dirty="0">
                <a:latin typeface="Calibri" panose="020F0502020204030204" pitchFamily="34" charset="0"/>
              </a:rPr>
              <a:t>,</a:t>
            </a:r>
            <a:r>
              <a:rPr lang="en-GB" sz="2000" dirty="0">
                <a:latin typeface="Calibri" panose="020F0502020204030204" pitchFamily="34" charset="0"/>
              </a:rPr>
              <a:t>    </a:t>
            </a:r>
            <a:r>
              <a:rPr lang="en-US" sz="2000" dirty="0">
                <a:latin typeface="Calibri" panose="020F0502020204030204" pitchFamily="34" charset="0"/>
              </a:rPr>
              <a:t>r1 &gt; 0</a:t>
            </a:r>
            <a:endParaRPr lang="sk-SK" sz="2000" dirty="0">
              <a:latin typeface="Calibri" panose="020F0502020204030204" pitchFamily="34" charset="0"/>
            </a:endParaRPr>
          </a:p>
          <a:p>
            <a:pPr marL="457200" indent="-457200" eaLnBrk="0" hangingPunct="0"/>
            <a:endParaRPr 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0ECE0369-ABB7-4142-B84D-107C63E9CD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327745"/>
              </p:ext>
            </p:extLst>
          </p:nvPr>
        </p:nvGraphicFramePr>
        <p:xfrm>
          <a:off x="3726922" y="3790168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Rovnica" r:id="rId3" imgW="990360" imgH="330120" progId="Equation.3">
                  <p:embed/>
                </p:oleObj>
              </mc:Choice>
              <mc:Fallback>
                <p:oleObj name="Rovnica" r:id="rId3" imgW="990360" imgH="33012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922" y="3790168"/>
                        <a:ext cx="990600" cy="330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D0D8C6B6-D6AF-45A0-B110-90254390F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1351"/>
              </p:ext>
            </p:extLst>
          </p:nvPr>
        </p:nvGraphicFramePr>
        <p:xfrm>
          <a:off x="338074" y="3770549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Rovnica" r:id="rId5" imgW="3047760" imgH="571320" progId="Equation.3">
                  <p:embed/>
                </p:oleObj>
              </mc:Choice>
              <mc:Fallback>
                <p:oleObj name="Rovnica" r:id="rId5" imgW="3047760" imgH="57132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74" y="3770549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311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A1B96A-5B08-47B4-A615-9C082871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PD </a:t>
            </a:r>
            <a:r>
              <a:rPr lang="en-GB" dirty="0" err="1"/>
              <a:t>regulátorom</a:t>
            </a:r>
            <a:r>
              <a:rPr lang="en-GB" dirty="0"/>
              <a:t> a </a:t>
            </a:r>
            <a:r>
              <a:rPr lang="en-GB" dirty="0" err="1"/>
              <a:t>astatizmom</a:t>
            </a:r>
            <a:r>
              <a:rPr lang="en-GB" dirty="0"/>
              <a:t> </a:t>
            </a:r>
            <a:r>
              <a:rPr lang="en-GB" dirty="0" err="1"/>
              <a:t>druhého</a:t>
            </a:r>
            <a:r>
              <a:rPr lang="en-GB" dirty="0"/>
              <a:t> </a:t>
            </a:r>
            <a:r>
              <a:rPr lang="en-GB" dirty="0" err="1"/>
              <a:t>rádu</a:t>
            </a:r>
            <a:br>
              <a:rPr lang="en-GB" dirty="0"/>
            </a:br>
            <a:endParaRPr lang="en-GB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6AC1260-70B6-45E5-B74D-6115A7380753}"/>
              </a:ext>
            </a:extLst>
          </p:cNvPr>
          <p:cNvSpPr txBox="1"/>
          <p:nvPr/>
        </p:nvSpPr>
        <p:spPr>
          <a:xfrm>
            <a:off x="96483" y="276441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64BE2959-FF93-4511-B3AB-AC6BB7D6E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80364"/>
              </p:ext>
            </p:extLst>
          </p:nvPr>
        </p:nvGraphicFramePr>
        <p:xfrm>
          <a:off x="179188" y="984097"/>
          <a:ext cx="4216898" cy="1698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Bitmap Image" r:id="rId3" imgW="2629080" imgH="1059120" progId="Paint.Picture">
                  <p:embed/>
                </p:oleObj>
              </mc:Choice>
              <mc:Fallback>
                <p:oleObj name="Bitmap Image" r:id="rId3" imgW="2629080" imgH="1059120" progId="Paint.Picture">
                  <p:embed/>
                  <p:pic>
                    <p:nvPicPr>
                      <p:cNvPr id="69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88" y="984097"/>
                        <a:ext cx="4216898" cy="16987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0">
            <a:extLst>
              <a:ext uri="{FF2B5EF4-FFF2-40B4-BE49-F238E27FC236}">
                <a16:creationId xmlns:a16="http://schemas.microsoft.com/office/drawing/2014/main" id="{BB0F0E92-3909-48C1-88BF-CAB77A0C6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611791"/>
              </p:ext>
            </p:extLst>
          </p:nvPr>
        </p:nvGraphicFramePr>
        <p:xfrm>
          <a:off x="179188" y="3273677"/>
          <a:ext cx="37719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Rovnica" r:id="rId5" imgW="3771720" imgH="850680" progId="Equation.3">
                  <p:embed/>
                </p:oleObj>
              </mc:Choice>
              <mc:Fallback>
                <p:oleObj name="Rovnica" r:id="rId5" imgW="3771720" imgH="850680" progId="Equation.3">
                  <p:embed/>
                  <p:pic>
                    <p:nvPicPr>
                      <p:cNvPr id="6963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88" y="3273677"/>
                        <a:ext cx="3771900" cy="85248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BlokTextu 11">
            <a:extLst>
              <a:ext uri="{FF2B5EF4-FFF2-40B4-BE49-F238E27FC236}">
                <a16:creationId xmlns:a16="http://schemas.microsoft.com/office/drawing/2014/main" id="{9EA3F360-0B59-4F48-83C2-6DCA958D0237}"/>
              </a:ext>
            </a:extLst>
          </p:cNvPr>
          <p:cNvSpPr txBox="1"/>
          <p:nvPr/>
        </p:nvSpPr>
        <p:spPr>
          <a:xfrm>
            <a:off x="96483" y="436134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3" name="Object 1">
            <a:extLst>
              <a:ext uri="{FF2B5EF4-FFF2-40B4-BE49-F238E27FC236}">
                <a16:creationId xmlns:a16="http://schemas.microsoft.com/office/drawing/2014/main" id="{4E9E9A36-E2F6-456F-8AB8-FBDABD24B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469019"/>
              </p:ext>
            </p:extLst>
          </p:nvPr>
        </p:nvGraphicFramePr>
        <p:xfrm>
          <a:off x="3774330" y="4823406"/>
          <a:ext cx="990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Rovnica" r:id="rId7" imgW="990360" imgH="330120" progId="Equation.3">
                  <p:embed/>
                </p:oleObj>
              </mc:Choice>
              <mc:Fallback>
                <p:oleObj name="Rovnica" r:id="rId7" imgW="990360" imgH="330120" progId="Equation.3">
                  <p:embed/>
                  <p:pic>
                    <p:nvPicPr>
                      <p:cNvPr id="696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330" y="4823406"/>
                        <a:ext cx="990600" cy="3317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77E14C2C-FEDF-4BEA-9116-4201ED89D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331693"/>
              </p:ext>
            </p:extLst>
          </p:nvPr>
        </p:nvGraphicFramePr>
        <p:xfrm>
          <a:off x="179188" y="4895414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Rovnica" r:id="rId9" imgW="3047760" imgH="571320" progId="Equation.3">
                  <p:embed/>
                </p:oleObj>
              </mc:Choice>
              <mc:Fallback>
                <p:oleObj name="Rovnica" r:id="rId9" imgW="3047760" imgH="57132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88" y="4895414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bdĺžnik 14">
            <a:extLst>
              <a:ext uri="{FF2B5EF4-FFF2-40B4-BE49-F238E27FC236}">
                <a16:creationId xmlns:a16="http://schemas.microsoft.com/office/drawing/2014/main" id="{7E52A801-E202-4A02-931A-3C3C27203D71}"/>
              </a:ext>
            </a:extLst>
          </p:cNvPr>
          <p:cNvSpPr/>
          <p:nvPr/>
        </p:nvSpPr>
        <p:spPr>
          <a:xfrm>
            <a:off x="96483" y="5774010"/>
            <a:ext cx="8474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Pripojenie I alebo PI regulátora k systému s </a:t>
            </a:r>
            <a:r>
              <a:rPr lang="sk-SK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astatizmom</a:t>
            </a: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druhého rádu má vyložene destabilizačný účinok. </a:t>
            </a:r>
          </a:p>
        </p:txBody>
      </p:sp>
    </p:spTree>
    <p:extLst>
      <p:ext uri="{BB962C8B-B14F-4D97-AF65-F5344CB8AC3E}">
        <p14:creationId xmlns:p14="http://schemas.microsoft.com/office/powerpoint/2010/main" val="171275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6D803F-8A7A-49B5-A1BC-D91A6D2D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PD </a:t>
            </a:r>
            <a:r>
              <a:rPr lang="en-GB" dirty="0" err="1"/>
              <a:t>regulátorom</a:t>
            </a:r>
            <a:r>
              <a:rPr lang="en-GB" dirty="0"/>
              <a:t> a </a:t>
            </a:r>
            <a:r>
              <a:rPr lang="en-GB" dirty="0" err="1"/>
              <a:t>astatizmom</a:t>
            </a:r>
            <a:br>
              <a:rPr lang="en-GB" dirty="0"/>
            </a:br>
            <a:endParaRPr lang="en-GB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633AA410-9C0A-4238-9F12-410939D97A24}"/>
              </a:ext>
            </a:extLst>
          </p:cNvPr>
          <p:cNvSpPr txBox="1"/>
          <p:nvPr/>
        </p:nvSpPr>
        <p:spPr>
          <a:xfrm>
            <a:off x="249936" y="4121253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0478CDF5-2461-4FDB-8D07-D446BE488E4A}"/>
              </a:ext>
            </a:extLst>
          </p:cNvPr>
          <p:cNvSpPr txBox="1"/>
          <p:nvPr/>
        </p:nvSpPr>
        <p:spPr>
          <a:xfrm>
            <a:off x="249936" y="2632555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pSp>
        <p:nvGrpSpPr>
          <p:cNvPr id="11" name="Group 16">
            <a:extLst>
              <a:ext uri="{FF2B5EF4-FFF2-40B4-BE49-F238E27FC236}">
                <a16:creationId xmlns:a16="http://schemas.microsoft.com/office/drawing/2014/main" id="{20E60CDC-1637-43D1-B54E-A42130B54C38}"/>
              </a:ext>
            </a:extLst>
          </p:cNvPr>
          <p:cNvGrpSpPr>
            <a:grpSpLocks/>
          </p:cNvGrpSpPr>
          <p:nvPr/>
        </p:nvGrpSpPr>
        <p:grpSpPr bwMode="auto">
          <a:xfrm>
            <a:off x="531440" y="1340768"/>
            <a:ext cx="5336704" cy="1059904"/>
            <a:chOff x="528" y="480"/>
            <a:chExt cx="5040" cy="864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E35674FE-AEC3-42A6-B73A-9046B019D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672"/>
              <a:ext cx="1132" cy="376"/>
            </a:xfrm>
            <a:prstGeom prst="rect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dirty="0"/>
                <a:t>r</a:t>
              </a:r>
              <a:r>
                <a:rPr lang="en-US" baseline="-25000" dirty="0"/>
                <a:t>0</a:t>
              </a:r>
              <a:r>
                <a:rPr lang="en-US" dirty="0"/>
                <a:t> + r</a:t>
              </a:r>
              <a:r>
                <a:rPr lang="en-US" baseline="-25000" dirty="0"/>
                <a:t>1</a:t>
              </a:r>
              <a:r>
                <a:rPr lang="en-US" dirty="0"/>
                <a:t>s</a:t>
              </a:r>
              <a:endParaRPr lang="sk-SK" dirty="0"/>
            </a:p>
          </p:txBody>
        </p:sp>
        <p:graphicFrame>
          <p:nvGraphicFramePr>
            <p:cNvPr id="13" name="Object 6">
              <a:extLst>
                <a:ext uri="{FF2B5EF4-FFF2-40B4-BE49-F238E27FC236}">
                  <a16:creationId xmlns:a16="http://schemas.microsoft.com/office/drawing/2014/main" id="{017AABD5-DCA2-4057-ABA4-D1AC8421AA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624"/>
            <a:ext cx="64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9" name="Rovnica" r:id="rId3" imgW="1015920" imgH="787320" progId="Equation.3">
                    <p:embed/>
                  </p:oleObj>
                </mc:Choice>
                <mc:Fallback>
                  <p:oleObj name="Rovnica" r:id="rId3" imgW="1015920" imgH="787320" progId="Equation.3">
                    <p:embed/>
                    <p:pic>
                      <p:nvPicPr>
                        <p:cNvPr id="3175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624"/>
                          <a:ext cx="640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F8CFA5A8-9507-4E21-B95D-EBA576361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480"/>
              <a:ext cx="1296" cy="657"/>
            </a:xfrm>
            <a:prstGeom prst="rect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dirty="0"/>
            </a:p>
            <a:p>
              <a:pPr eaLnBrk="0" hangingPunct="0">
                <a:spcBef>
                  <a:spcPct val="50000"/>
                </a:spcBef>
              </a:pPr>
              <a:endParaRPr lang="sk-SK" dirty="0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B1BCE0AB-95B6-42A7-B615-6F6B929CA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2" y="816"/>
              <a:ext cx="404" cy="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DC47329-BF76-43EF-BC2D-67008B7BC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81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0FA8E732-2341-4170-AFB0-2E8E352D0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8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534B7653-441A-4F2E-94D4-75DEBFCFA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67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sk-SK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F2F8764D-D7AD-4075-B902-21445B622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81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5F5B3AE0-B7C2-4E58-9976-8FB30DFB7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F2614A22-240C-4282-87B9-E14B5B523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4E90138D-BA36-41BD-BDB2-B1CB865D2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23" name="Text Box 17">
            <a:extLst>
              <a:ext uri="{FF2B5EF4-FFF2-40B4-BE49-F238E27FC236}">
                <a16:creationId xmlns:a16="http://schemas.microsoft.com/office/drawing/2014/main" id="{9ECA9480-D493-4C69-93CE-721F91014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96" y="1408269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w</a:t>
            </a:r>
            <a:endParaRPr lang="sk-SK" dirty="0"/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A455363E-D7B2-495C-8B76-A989E2BE4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656" y="1528357"/>
            <a:ext cx="168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y</a:t>
            </a:r>
            <a:endParaRPr lang="sk-SK" dirty="0"/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1E117FFD-6C96-4234-B9B8-2A607A721B48}"/>
              </a:ext>
            </a:extLst>
          </p:cNvPr>
          <p:cNvSpPr txBox="1"/>
          <p:nvPr/>
        </p:nvSpPr>
        <p:spPr>
          <a:xfrm>
            <a:off x="1412991" y="1795805"/>
            <a:ext cx="15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</a:p>
        </p:txBody>
      </p:sp>
      <p:graphicFrame>
        <p:nvGraphicFramePr>
          <p:cNvPr id="27" name="Object 27">
            <a:extLst>
              <a:ext uri="{FF2B5EF4-FFF2-40B4-BE49-F238E27FC236}">
                <a16:creationId xmlns:a16="http://schemas.microsoft.com/office/drawing/2014/main" id="{73857E4A-0521-4ED1-B849-5490105E5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46090"/>
              </p:ext>
            </p:extLst>
          </p:nvPr>
        </p:nvGraphicFramePr>
        <p:xfrm>
          <a:off x="335027" y="5119754"/>
          <a:ext cx="1615511" cy="70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Rovnica" r:id="rId5" imgW="1815840" imgH="787320" progId="Equation.3">
                  <p:embed/>
                </p:oleObj>
              </mc:Choice>
              <mc:Fallback>
                <p:oleObj name="Rovnica" r:id="rId5" imgW="1815840" imgH="787320" progId="Equation.3">
                  <p:embed/>
                  <p:pic>
                    <p:nvPicPr>
                      <p:cNvPr id="399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27" y="5119754"/>
                        <a:ext cx="1615511" cy="700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9">
            <a:extLst>
              <a:ext uri="{FF2B5EF4-FFF2-40B4-BE49-F238E27FC236}">
                <a16:creationId xmlns:a16="http://schemas.microsoft.com/office/drawing/2014/main" id="{48584913-480F-4D6B-875B-C3E2335C9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248656"/>
              </p:ext>
            </p:extLst>
          </p:nvPr>
        </p:nvGraphicFramePr>
        <p:xfrm>
          <a:off x="2005387" y="4687706"/>
          <a:ext cx="1803240" cy="152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Rovnica" r:id="rId7" imgW="1803240" imgH="1523880" progId="Equation.3">
                  <p:embed/>
                </p:oleObj>
              </mc:Choice>
              <mc:Fallback>
                <p:oleObj name="Rovnica" r:id="rId7" imgW="1803240" imgH="1523880" progId="Equation.3">
                  <p:embed/>
                  <p:pic>
                    <p:nvPicPr>
                      <p:cNvPr id="399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387" y="4687706"/>
                        <a:ext cx="1803240" cy="15238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0">
            <a:extLst>
              <a:ext uri="{FF2B5EF4-FFF2-40B4-BE49-F238E27FC236}">
                <a16:creationId xmlns:a16="http://schemas.microsoft.com/office/drawing/2014/main" id="{98FECDA6-0B98-41CE-9D88-79B66EDE0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737935"/>
              </p:ext>
            </p:extLst>
          </p:nvPr>
        </p:nvGraphicFramePr>
        <p:xfrm>
          <a:off x="3901687" y="5047746"/>
          <a:ext cx="2425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Rovnica" r:id="rId9" imgW="2425680" imgH="787320" progId="Equation.3">
                  <p:embed/>
                </p:oleObj>
              </mc:Choice>
              <mc:Fallback>
                <p:oleObj name="Rovnica" r:id="rId9" imgW="2425680" imgH="787320" progId="Equation.3">
                  <p:embed/>
                  <p:pic>
                    <p:nvPicPr>
                      <p:cNvPr id="399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687" y="5047746"/>
                        <a:ext cx="2425700" cy="787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1">
            <a:extLst>
              <a:ext uri="{FF2B5EF4-FFF2-40B4-BE49-F238E27FC236}">
                <a16:creationId xmlns:a16="http://schemas.microsoft.com/office/drawing/2014/main" id="{9C8B7DE9-7A34-4CB5-94ED-31A4A3EF1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181281"/>
              </p:ext>
            </p:extLst>
          </p:nvPr>
        </p:nvGraphicFramePr>
        <p:xfrm>
          <a:off x="6420447" y="5047746"/>
          <a:ext cx="2425701" cy="829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Rovnica" r:id="rId11" imgW="2489040" imgH="850680" progId="Equation.3">
                  <p:embed/>
                </p:oleObj>
              </mc:Choice>
              <mc:Fallback>
                <p:oleObj name="Rovnica" r:id="rId11" imgW="2489040" imgH="850680" progId="Equation.3">
                  <p:embed/>
                  <p:pic>
                    <p:nvPicPr>
                      <p:cNvPr id="399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447" y="5047746"/>
                        <a:ext cx="2425701" cy="829033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Obrázok 30">
            <a:extLst>
              <a:ext uri="{FF2B5EF4-FFF2-40B4-BE49-F238E27FC236}">
                <a16:creationId xmlns:a16="http://schemas.microsoft.com/office/drawing/2014/main" id="{D8E2CAEA-E735-4A97-9DDC-6DBF0E2BA1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395" y="3027292"/>
            <a:ext cx="2965378" cy="11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16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3AB83E-C110-4100-9732-220DBDE0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C3CB414-31FF-4B7B-9F1C-97D956216816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72D9EA4B-BCC7-4661-B1DE-AA9F93F5D3A7}"/>
              </a:ext>
            </a:extLst>
          </p:cNvPr>
          <p:cNvSpPr txBox="1"/>
          <p:nvPr/>
        </p:nvSpPr>
        <p:spPr>
          <a:xfrm>
            <a:off x="188212" y="3934188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36">
            <a:extLst>
              <a:ext uri="{FF2B5EF4-FFF2-40B4-BE49-F238E27FC236}">
                <a16:creationId xmlns:a16="http://schemas.microsoft.com/office/drawing/2014/main" id="{04F409FF-C164-47E8-895E-1882330F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12" y="1744818"/>
            <a:ext cx="3989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latin typeface="Calibri" panose="020F0502020204030204" pitchFamily="34" charset="0"/>
              </a:rPr>
              <a:t>s</a:t>
            </a:r>
            <a:r>
              <a:rPr lang="en-US" baseline="30000" dirty="0">
                <a:latin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</a:rPr>
              <a:t> + s(a + kr</a:t>
            </a:r>
            <a:r>
              <a:rPr lang="en-US" baseline="-25000" dirty="0">
                <a:latin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</a:rPr>
              <a:t>) + kr</a:t>
            </a:r>
            <a:r>
              <a:rPr lang="en-US" baseline="-25000" dirty="0">
                <a:latin typeface="Calibri" panose="020F0502020204030204" pitchFamily="34" charset="0"/>
              </a:rPr>
              <a:t>0</a:t>
            </a:r>
            <a:r>
              <a:rPr lang="sk-SK" baseline="-25000" dirty="0">
                <a:latin typeface="Calibri" panose="020F0502020204030204" pitchFamily="34" charset="0"/>
              </a:rPr>
              <a:t>, </a:t>
            </a:r>
            <a:r>
              <a:rPr lang="en-US" baseline="-25000" dirty="0">
                <a:latin typeface="Calibri" panose="020F0502020204030204" pitchFamily="34" charset="0"/>
              </a:rPr>
              <a:t>      </a:t>
            </a:r>
            <a:r>
              <a:rPr lang="en-US" dirty="0">
                <a:latin typeface="Calibri" panose="020F0502020204030204" pitchFamily="34" charset="0"/>
              </a:rPr>
              <a:t>kr0</a:t>
            </a:r>
            <a:r>
              <a:rPr lang="sk-SK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&gt; 0,   a + kr1 &gt; 0</a:t>
            </a:r>
            <a:endParaRPr lang="sk-SK" dirty="0">
              <a:latin typeface="Calibri" panose="020F0502020204030204" pitchFamily="34" charset="0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B312877D-33BF-4FD6-B2E4-42D9619D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12" y="2141605"/>
            <a:ext cx="4879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latin typeface="Calibri" panose="020F0502020204030204" pitchFamily="34" charset="0"/>
              </a:rPr>
              <a:t>Korene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charakteristickej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rovnice</a:t>
            </a:r>
            <a:r>
              <a:rPr lang="en-US" dirty="0">
                <a:latin typeface="Calibri" panose="020F0502020204030204" pitchFamily="34" charset="0"/>
              </a:rPr>
              <a:t> URO:</a:t>
            </a:r>
            <a:endParaRPr 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23" name="Object 0">
            <a:extLst>
              <a:ext uri="{FF2B5EF4-FFF2-40B4-BE49-F238E27FC236}">
                <a16:creationId xmlns:a16="http://schemas.microsoft.com/office/drawing/2014/main" id="{B804EEC0-2F91-4CB1-BD08-358C0276D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853620"/>
              </p:ext>
            </p:extLst>
          </p:nvPr>
        </p:nvGraphicFramePr>
        <p:xfrm>
          <a:off x="256212" y="2470461"/>
          <a:ext cx="3989217" cy="88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Rovnica" r:id="rId3" imgW="4140000" imgH="914400" progId="Equation.3">
                  <p:embed/>
                </p:oleObj>
              </mc:Choice>
              <mc:Fallback>
                <p:oleObj name="Rovnica" r:id="rId3" imgW="4140000" imgH="914400" progId="Equation.3">
                  <p:embed/>
                  <p:pic>
                    <p:nvPicPr>
                      <p:cNvPr id="7168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12" y="2470461"/>
                        <a:ext cx="3989217" cy="8810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">
            <a:extLst>
              <a:ext uri="{FF2B5EF4-FFF2-40B4-BE49-F238E27FC236}">
                <a16:creationId xmlns:a16="http://schemas.microsoft.com/office/drawing/2014/main" id="{154D2963-F7A0-413C-8D22-689761B13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783" y="1728924"/>
            <a:ext cx="1675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a)   Re</a:t>
            </a:r>
            <a:r>
              <a:rPr lang="sk-SK" dirty="0" err="1"/>
              <a:t>álne</a:t>
            </a:r>
            <a:r>
              <a:rPr lang="sk-SK" dirty="0"/>
              <a:t> póly:        </a:t>
            </a:r>
          </a:p>
        </p:txBody>
      </p:sp>
      <p:graphicFrame>
        <p:nvGraphicFramePr>
          <p:cNvPr id="25" name="Object 1">
            <a:extLst>
              <a:ext uri="{FF2B5EF4-FFF2-40B4-BE49-F238E27FC236}">
                <a16:creationId xmlns:a16="http://schemas.microsoft.com/office/drawing/2014/main" id="{BD2D92C5-4DBE-435C-A718-DC4EDB568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321319"/>
              </p:ext>
            </p:extLst>
          </p:nvPr>
        </p:nvGraphicFramePr>
        <p:xfrm>
          <a:off x="6359797" y="1619049"/>
          <a:ext cx="2163341" cy="62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5" imgW="3124080" imgH="901440" progId="Equation.3">
                  <p:embed/>
                </p:oleObj>
              </mc:Choice>
              <mc:Fallback>
                <p:oleObj name="Equation" r:id="rId5" imgW="3124080" imgH="901440" progId="Equation.3">
                  <p:embed/>
                  <p:pic>
                    <p:nvPicPr>
                      <p:cNvPr id="716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797" y="1619049"/>
                        <a:ext cx="2163341" cy="6243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">
            <a:extLst>
              <a:ext uri="{FF2B5EF4-FFF2-40B4-BE49-F238E27FC236}">
                <a16:creationId xmlns:a16="http://schemas.microsoft.com/office/drawing/2014/main" id="{FBB365C3-47B1-40CA-84E5-C8F926E4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783" y="2760967"/>
            <a:ext cx="2077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sk-SK" dirty="0"/>
              <a:t>b)  Komplexné póly:</a:t>
            </a:r>
          </a:p>
        </p:txBody>
      </p:sp>
      <p:graphicFrame>
        <p:nvGraphicFramePr>
          <p:cNvPr id="27" name="Object 2">
            <a:extLst>
              <a:ext uri="{FF2B5EF4-FFF2-40B4-BE49-F238E27FC236}">
                <a16:creationId xmlns:a16="http://schemas.microsoft.com/office/drawing/2014/main" id="{5933DF02-F52E-4C10-A8E2-A4D60D8A2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03623"/>
              </p:ext>
            </p:extLst>
          </p:nvPr>
        </p:nvGraphicFramePr>
        <p:xfrm>
          <a:off x="6736763" y="2633443"/>
          <a:ext cx="2166555" cy="62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7" imgW="3124080" imgH="901440" progId="Equation.3">
                  <p:embed/>
                </p:oleObj>
              </mc:Choice>
              <mc:Fallback>
                <p:oleObj name="Equation" r:id="rId7" imgW="3124080" imgH="901440" progId="Equation.3">
                  <p:embed/>
                  <p:pic>
                    <p:nvPicPr>
                      <p:cNvPr id="71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763" y="2633443"/>
                        <a:ext cx="2166555" cy="6243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Obrázok 27">
            <a:extLst>
              <a:ext uri="{FF2B5EF4-FFF2-40B4-BE49-F238E27FC236}">
                <a16:creationId xmlns:a16="http://schemas.microsoft.com/office/drawing/2014/main" id="{87C488B4-E2A2-4DB5-9D70-455C60C41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926" y="4327288"/>
            <a:ext cx="3989217" cy="961155"/>
          </a:xfrm>
          <a:prstGeom prst="rect">
            <a:avLst/>
          </a:prstGeom>
        </p:spPr>
      </p:pic>
      <p:pic>
        <p:nvPicPr>
          <p:cNvPr id="29" name="Obrázok 28">
            <a:extLst>
              <a:ext uri="{FF2B5EF4-FFF2-40B4-BE49-F238E27FC236}">
                <a16:creationId xmlns:a16="http://schemas.microsoft.com/office/drawing/2014/main" id="{0D848AC6-01FD-4567-9C02-BB031D2A52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2325" y="4473593"/>
            <a:ext cx="1109472" cy="704665"/>
          </a:xfrm>
          <a:prstGeom prst="rect">
            <a:avLst/>
          </a:prstGeom>
        </p:spPr>
      </p:pic>
      <p:pic>
        <p:nvPicPr>
          <p:cNvPr id="30" name="Obrázok 29">
            <a:extLst>
              <a:ext uri="{FF2B5EF4-FFF2-40B4-BE49-F238E27FC236}">
                <a16:creationId xmlns:a16="http://schemas.microsoft.com/office/drawing/2014/main" id="{103E6F4E-ACFC-4487-A25A-C6D0FDC714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926" y="5321379"/>
            <a:ext cx="2640747" cy="378353"/>
          </a:xfrm>
          <a:prstGeom prst="rect">
            <a:avLst/>
          </a:prstGeom>
        </p:spPr>
      </p:pic>
      <p:pic>
        <p:nvPicPr>
          <p:cNvPr id="31" name="Obrázok 30">
            <a:extLst>
              <a:ext uri="{FF2B5EF4-FFF2-40B4-BE49-F238E27FC236}">
                <a16:creationId xmlns:a16="http://schemas.microsoft.com/office/drawing/2014/main" id="{14624846-BAB3-4054-BE43-EF090B2357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926" y="5823838"/>
            <a:ext cx="2361617" cy="324832"/>
          </a:xfrm>
          <a:prstGeom prst="rect">
            <a:avLst/>
          </a:prstGeom>
        </p:spPr>
      </p:pic>
      <p:graphicFrame>
        <p:nvGraphicFramePr>
          <p:cNvPr id="32" name="Object 1">
            <a:extLst>
              <a:ext uri="{FF2B5EF4-FFF2-40B4-BE49-F238E27FC236}">
                <a16:creationId xmlns:a16="http://schemas.microsoft.com/office/drawing/2014/main" id="{BF4E08AF-D86C-4526-9CDE-CC2AF71A3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99601"/>
              </p:ext>
            </p:extLst>
          </p:nvPr>
        </p:nvGraphicFramePr>
        <p:xfrm>
          <a:off x="3013164" y="5816882"/>
          <a:ext cx="990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Rovnica" r:id="rId13" imgW="990360" imgH="330120" progId="Equation.3">
                  <p:embed/>
                </p:oleObj>
              </mc:Choice>
              <mc:Fallback>
                <p:oleObj name="Rovnica" r:id="rId13" imgW="990360" imgH="330120" progId="Equation.3">
                  <p:embed/>
                  <p:pic>
                    <p:nvPicPr>
                      <p:cNvPr id="13" name="Object 1">
                        <a:extLst>
                          <a:ext uri="{FF2B5EF4-FFF2-40B4-BE49-F238E27FC236}">
                            <a16:creationId xmlns:a16="http://schemas.microsoft.com/office/drawing/2014/main" id="{4E9E9A36-E2F6-456F-8AB8-FBDABD24B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164" y="5816882"/>
                        <a:ext cx="990600" cy="3317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404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07A1E5-9CB2-4A90-82F0-3EAC9E48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Štruktúrne</a:t>
            </a:r>
            <a:r>
              <a:rPr lang="en-GB" dirty="0"/>
              <a:t> </a:t>
            </a:r>
            <a:r>
              <a:rPr lang="en-GB" dirty="0" err="1"/>
              <a:t>nestabilné</a:t>
            </a:r>
            <a:r>
              <a:rPr lang="en-GB" dirty="0"/>
              <a:t> </a:t>
            </a:r>
            <a:r>
              <a:rPr lang="en-GB" dirty="0" err="1"/>
              <a:t>regulačné</a:t>
            </a:r>
            <a:r>
              <a:rPr lang="en-GB" dirty="0"/>
              <a:t> </a:t>
            </a:r>
            <a:r>
              <a:rPr lang="en-GB" dirty="0" err="1"/>
              <a:t>obvody</a:t>
            </a:r>
            <a:endParaRPr lang="en-GB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F2994B35-FAB1-4583-BAE5-5DC51ADDC1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459277"/>
              </p:ext>
            </p:extLst>
          </p:nvPr>
        </p:nvGraphicFramePr>
        <p:xfrm>
          <a:off x="168275" y="1210056"/>
          <a:ext cx="4059238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Bitmap Image" r:id="rId3" imgW="3257640" imgH="1400040" progId="Paint.Picture">
                  <p:embed/>
                </p:oleObj>
              </mc:Choice>
              <mc:Fallback>
                <p:oleObj name="Bitmap Image" r:id="rId3" imgW="3257640" imgH="1400040" progId="Paint.Picture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1210056"/>
                        <a:ext cx="4059238" cy="174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63EB382E-95D9-4A30-B49E-52B8A690A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780998"/>
              </p:ext>
            </p:extLst>
          </p:nvPr>
        </p:nvGraphicFramePr>
        <p:xfrm>
          <a:off x="4733609" y="1310069"/>
          <a:ext cx="40989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Bitmap Image" r:id="rId5" imgW="3276720" imgH="1314360" progId="Paint.Picture">
                  <p:embed/>
                </p:oleObj>
              </mc:Choice>
              <mc:Fallback>
                <p:oleObj name="Bitmap Image" r:id="rId5" imgW="3276720" imgH="1314360" progId="Paint.Picture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609" y="1310069"/>
                        <a:ext cx="409892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11F27909-04FE-4903-A5C9-ED567BB555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16751"/>
              </p:ext>
            </p:extLst>
          </p:nvPr>
        </p:nvGraphicFramePr>
        <p:xfrm>
          <a:off x="168275" y="3146688"/>
          <a:ext cx="33274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7" imgW="3327120" imgH="876240" progId="Equation.3">
                  <p:embed/>
                </p:oleObj>
              </mc:Choice>
              <mc:Fallback>
                <p:oleObj name="Equation" r:id="rId7" imgW="3327120" imgH="876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3146688"/>
                        <a:ext cx="3327400" cy="8794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09CC8AC-D567-49A6-96EC-CD26A452F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699472"/>
              </p:ext>
            </p:extLst>
          </p:nvPr>
        </p:nvGraphicFramePr>
        <p:xfrm>
          <a:off x="4733609" y="3176698"/>
          <a:ext cx="4403725" cy="84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9" imgW="4559040" imgH="876240" progId="Equation.3">
                  <p:embed/>
                </p:oleObj>
              </mc:Choice>
              <mc:Fallback>
                <p:oleObj name="Equation" r:id="rId9" imgW="4559040" imgH="8762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609" y="3176698"/>
                        <a:ext cx="4403725" cy="84946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697BAA-33F6-49F6-B668-42B5CC11C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04264"/>
              </p:ext>
            </p:extLst>
          </p:nvPr>
        </p:nvGraphicFramePr>
        <p:xfrm>
          <a:off x="168275" y="4218132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11" imgW="1168200" imgH="342720" progId="Equation.3">
                  <p:embed/>
                </p:oleObj>
              </mc:Choice>
              <mc:Fallback>
                <p:oleObj name="Equation" r:id="rId11" imgW="1168200" imgH="3427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4218132"/>
                        <a:ext cx="1168400" cy="342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C16772C7-D8A3-4881-87D4-0BC446CFC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72345"/>
              </p:ext>
            </p:extLst>
          </p:nvPr>
        </p:nvGraphicFramePr>
        <p:xfrm>
          <a:off x="4733609" y="4218132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Equation" r:id="rId11" imgW="1168200" imgH="342720" progId="Equation.3">
                  <p:embed/>
                </p:oleObj>
              </mc:Choice>
              <mc:Fallback>
                <p:oleObj name="Equation" r:id="rId11" imgW="1168200" imgH="3427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609" y="4218132"/>
                        <a:ext cx="1168400" cy="342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bdĺžnik 9">
            <a:extLst>
              <a:ext uri="{FF2B5EF4-FFF2-40B4-BE49-F238E27FC236}">
                <a16:creationId xmlns:a16="http://schemas.microsoft.com/office/drawing/2014/main" id="{519A3A61-1196-411C-A286-2EB5D0974E4F}"/>
              </a:ext>
            </a:extLst>
          </p:cNvPr>
          <p:cNvSpPr/>
          <p:nvPr/>
        </p:nvSpPr>
        <p:spPr>
          <a:xfrm>
            <a:off x="168275" y="4901600"/>
            <a:ext cx="7568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Systémy s </a:t>
            </a:r>
            <a:r>
              <a:rPr lang="sk-SK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astatizmom</a:t>
            </a: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tretieho a vyššieho rádu nie sú PID – regulátorom stabilizovateľné.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711A1CD4-20E7-4F2F-B1D2-2BA7457984B8}"/>
              </a:ext>
            </a:extLst>
          </p:cNvPr>
          <p:cNvSpPr/>
          <p:nvPr/>
        </p:nvSpPr>
        <p:spPr>
          <a:xfrm>
            <a:off x="168274" y="5777037"/>
            <a:ext cx="7568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Regulátor s I – zložkou odstráni u statických systémov trvalú regulačnú odchýlku.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2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Návrh regulačných obvodov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" y="1003869"/>
            <a:ext cx="8356599" cy="5574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200" dirty="0"/>
              <a:t> </a:t>
            </a:r>
            <a:r>
              <a:rPr lang="en-GB" sz="2200" dirty="0" err="1"/>
              <a:t>Vstupnými</a:t>
            </a:r>
            <a:r>
              <a:rPr lang="en-GB" sz="2200" dirty="0"/>
              <a:t> </a:t>
            </a:r>
            <a:r>
              <a:rPr lang="en-GB" sz="2200" dirty="0" err="1"/>
              <a:t>veličinami</a:t>
            </a:r>
            <a:r>
              <a:rPr lang="en-GB" sz="2200" dirty="0"/>
              <a:t> do </a:t>
            </a:r>
            <a:r>
              <a:rPr lang="en-GB" sz="2200" dirty="0" err="1"/>
              <a:t>obvodu</a:t>
            </a:r>
            <a:r>
              <a:rPr lang="en-GB" sz="2200" dirty="0"/>
              <a:t> </a:t>
            </a:r>
            <a:r>
              <a:rPr lang="en-GB" sz="2200" dirty="0" err="1"/>
              <a:t>sú</a:t>
            </a:r>
            <a:r>
              <a:rPr lang="en-GB" sz="2200" dirty="0"/>
              <a:t> </a:t>
            </a:r>
            <a:r>
              <a:rPr lang="en-GB" sz="2200" dirty="0" err="1"/>
              <a:t>žiadaná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w(t)</a:t>
            </a:r>
            <a:r>
              <a:rPr lang="sk-SK" sz="2200" dirty="0"/>
              <a:t>. </a:t>
            </a:r>
            <a:r>
              <a:rPr lang="en-GB" sz="2200" dirty="0" err="1"/>
              <a:t>Výstupnou</a:t>
            </a:r>
            <a:r>
              <a:rPr lang="en-GB" sz="2200" dirty="0"/>
              <a:t> </a:t>
            </a:r>
            <a:r>
              <a:rPr lang="en-GB" sz="2200" dirty="0" err="1"/>
              <a:t>veličinou</a:t>
            </a:r>
            <a:r>
              <a:rPr lang="en-GB" sz="2200" dirty="0"/>
              <a:t> je </a:t>
            </a:r>
            <a:r>
              <a:rPr lang="en-GB" sz="2200" dirty="0" err="1"/>
              <a:t>regulovaná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y(t). </a:t>
            </a:r>
            <a:r>
              <a:rPr lang="en-GB" sz="2200" dirty="0" err="1"/>
              <a:t>Pokiaľ</a:t>
            </a:r>
            <a:r>
              <a:rPr lang="en-GB" sz="2200" dirty="0"/>
              <a:t> </a:t>
            </a:r>
            <a:r>
              <a:rPr lang="en-GB" sz="2200" dirty="0" err="1"/>
              <a:t>má</a:t>
            </a:r>
            <a:r>
              <a:rPr lang="en-GB" sz="2200" dirty="0"/>
              <a:t> </a:t>
            </a:r>
            <a:r>
              <a:rPr lang="en-GB" sz="2200" dirty="0" err="1"/>
              <a:t>regulačný</a:t>
            </a:r>
            <a:r>
              <a:rPr lang="en-GB" sz="2200" dirty="0"/>
              <a:t> </a:t>
            </a:r>
            <a:r>
              <a:rPr lang="en-GB" sz="2200" dirty="0" err="1"/>
              <a:t>obvod</a:t>
            </a:r>
            <a:r>
              <a:rPr lang="en-GB" sz="2200" dirty="0"/>
              <a:t> </a:t>
            </a:r>
            <a:r>
              <a:rPr lang="en-GB" sz="2200" dirty="0" err="1"/>
              <a:t>plniť</a:t>
            </a:r>
            <a:r>
              <a:rPr lang="en-GB" sz="2200" dirty="0"/>
              <a:t> </a:t>
            </a:r>
            <a:r>
              <a:rPr lang="en-GB" sz="2200" dirty="0" err="1"/>
              <a:t>svoj</a:t>
            </a:r>
            <a:r>
              <a:rPr lang="en-GB" sz="2200" dirty="0"/>
              <a:t> </a:t>
            </a:r>
            <a:r>
              <a:rPr lang="en-GB" sz="2200" dirty="0" err="1"/>
              <a:t>účel</a:t>
            </a:r>
            <a:r>
              <a:rPr lang="en-GB" sz="2200" dirty="0"/>
              <a:t> je </a:t>
            </a:r>
            <a:r>
              <a:rPr lang="en-GB" sz="2200" dirty="0" err="1"/>
              <a:t>potrebné</a:t>
            </a:r>
            <a:r>
              <a:rPr lang="en-GB" sz="2200" dirty="0"/>
              <a:t>, aby </a:t>
            </a:r>
            <a:r>
              <a:rPr lang="en-GB" sz="2200" dirty="0" err="1"/>
              <a:t>regulovaná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y(t) </a:t>
            </a:r>
            <a:r>
              <a:rPr lang="en-GB" sz="2200" dirty="0" err="1"/>
              <a:t>kopírovala</a:t>
            </a:r>
            <a:r>
              <a:rPr lang="en-GB" sz="2200" dirty="0"/>
              <a:t> </a:t>
            </a:r>
            <a:r>
              <a:rPr lang="en-GB" sz="2200" dirty="0" err="1"/>
              <a:t>žiadanú</a:t>
            </a:r>
            <a:r>
              <a:rPr lang="en-GB" sz="2200" dirty="0"/>
              <a:t> </a:t>
            </a:r>
            <a:r>
              <a:rPr lang="en-GB" sz="2200" dirty="0" err="1"/>
              <a:t>veličinu</a:t>
            </a:r>
            <a:r>
              <a:rPr lang="en-GB" sz="2200" dirty="0"/>
              <a:t> w(t)</a:t>
            </a:r>
            <a:r>
              <a:rPr lang="sk-SK" sz="2200" dirty="0"/>
              <a:t>. </a:t>
            </a:r>
            <a:r>
              <a:rPr lang="en-GB" sz="2200" dirty="0" err="1"/>
              <a:t>Žiadaná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</a:t>
            </a:r>
            <a:r>
              <a:rPr lang="en-GB" sz="2200" dirty="0" err="1"/>
              <a:t>pritom</a:t>
            </a:r>
            <a:r>
              <a:rPr lang="en-GB" sz="2200" dirty="0"/>
              <a:t> </a:t>
            </a:r>
            <a:r>
              <a:rPr lang="en-GB" sz="2200" dirty="0" err="1"/>
              <a:t>môže</a:t>
            </a:r>
            <a:r>
              <a:rPr lang="en-GB" sz="2200" dirty="0"/>
              <a:t> </a:t>
            </a:r>
            <a:r>
              <a:rPr lang="en-GB" sz="2200" dirty="0" err="1"/>
              <a:t>byť</a:t>
            </a:r>
            <a:r>
              <a:rPr lang="en-GB" sz="2200" dirty="0"/>
              <a:t> v </a:t>
            </a:r>
            <a:r>
              <a:rPr lang="en-GB" sz="2200" dirty="0" err="1"/>
              <a:t>podobe</a:t>
            </a:r>
            <a:r>
              <a:rPr lang="en-GB" sz="2200" dirty="0"/>
              <a:t> </a:t>
            </a:r>
            <a:r>
              <a:rPr lang="en-GB" sz="2200" dirty="0" err="1"/>
              <a:t>pevne</a:t>
            </a:r>
            <a:r>
              <a:rPr lang="en-GB" sz="2200" dirty="0"/>
              <a:t> </a:t>
            </a:r>
            <a:r>
              <a:rPr lang="en-GB" sz="2200" dirty="0" err="1"/>
              <a:t>danej</a:t>
            </a:r>
            <a:r>
              <a:rPr lang="en-GB" sz="2200" dirty="0"/>
              <a:t> </a:t>
            </a:r>
            <a:r>
              <a:rPr lang="en-GB" sz="2200" dirty="0" err="1"/>
              <a:t>veličiny</a:t>
            </a:r>
            <a:r>
              <a:rPr lang="en-GB" sz="2200" dirty="0"/>
              <a:t>, </a:t>
            </a:r>
            <a:r>
              <a:rPr lang="en-GB" sz="2200" dirty="0" err="1"/>
              <a:t>časovej</a:t>
            </a:r>
            <a:r>
              <a:rPr lang="en-GB" sz="2200" dirty="0"/>
              <a:t> </a:t>
            </a:r>
            <a:r>
              <a:rPr lang="en-GB" sz="2200" dirty="0" err="1"/>
              <a:t>funkcie</a:t>
            </a:r>
            <a:r>
              <a:rPr lang="en-GB" sz="2200" dirty="0"/>
              <a:t> </a:t>
            </a:r>
            <a:r>
              <a:rPr lang="en-GB" sz="2200" dirty="0" err="1"/>
              <a:t>alebo</a:t>
            </a:r>
            <a:r>
              <a:rPr lang="en-GB" sz="2200" dirty="0"/>
              <a:t> </a:t>
            </a:r>
            <a:r>
              <a:rPr lang="en-GB" sz="2200" dirty="0" err="1"/>
              <a:t>funkčnej</a:t>
            </a:r>
            <a:r>
              <a:rPr lang="en-GB" sz="2200" dirty="0"/>
              <a:t> </a:t>
            </a:r>
            <a:r>
              <a:rPr lang="en-GB" sz="2200" dirty="0" err="1"/>
              <a:t>závislosti</a:t>
            </a:r>
            <a:r>
              <a:rPr lang="en-GB" sz="2200" dirty="0"/>
              <a:t> </a:t>
            </a:r>
            <a:r>
              <a:rPr lang="en-GB" sz="2200" dirty="0" err="1"/>
              <a:t>na</a:t>
            </a:r>
            <a:r>
              <a:rPr lang="en-GB" sz="2200" dirty="0"/>
              <a:t> </a:t>
            </a:r>
            <a:r>
              <a:rPr lang="en-GB" sz="2200" dirty="0" err="1"/>
              <a:t>inej</a:t>
            </a:r>
            <a:r>
              <a:rPr lang="en-GB" sz="2200" dirty="0"/>
              <a:t> </a:t>
            </a:r>
            <a:r>
              <a:rPr lang="en-GB" sz="2200" dirty="0" err="1"/>
              <a:t>veličine</a:t>
            </a:r>
            <a:r>
              <a:rPr lang="en-GB" sz="2200" dirty="0"/>
              <a:t>.</a:t>
            </a:r>
            <a:endParaRPr lang="sk-SK" sz="22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200" dirty="0"/>
              <a:t> </a:t>
            </a:r>
            <a:r>
              <a:rPr lang="en-GB" sz="2200" dirty="0" err="1"/>
              <a:t>Podstata</a:t>
            </a:r>
            <a:r>
              <a:rPr lang="en-GB" sz="2200" dirty="0"/>
              <a:t> </a:t>
            </a:r>
            <a:r>
              <a:rPr lang="en-GB" sz="2200" dirty="0" err="1"/>
              <a:t>činnosti</a:t>
            </a:r>
            <a:r>
              <a:rPr lang="en-GB" sz="2200" dirty="0"/>
              <a:t> </a:t>
            </a:r>
            <a:r>
              <a:rPr lang="en-GB" sz="2200" dirty="0" err="1"/>
              <a:t>regulátora</a:t>
            </a:r>
            <a:r>
              <a:rPr lang="en-GB" sz="2200" dirty="0"/>
              <a:t> </a:t>
            </a:r>
            <a:r>
              <a:rPr lang="en-GB" sz="2200" dirty="0" err="1"/>
              <a:t>spočíva</a:t>
            </a:r>
            <a:r>
              <a:rPr lang="en-GB" sz="2200" dirty="0"/>
              <a:t> </a:t>
            </a:r>
            <a:r>
              <a:rPr lang="en-GB" sz="2200" dirty="0" err="1"/>
              <a:t>vo</a:t>
            </a:r>
            <a:r>
              <a:rPr lang="en-GB" sz="2200" dirty="0"/>
              <a:t> </a:t>
            </a:r>
            <a:r>
              <a:rPr lang="en-GB" sz="2200" dirty="0" err="1"/>
              <a:t>vyhodnocovaní</a:t>
            </a:r>
            <a:r>
              <a:rPr lang="en-GB" sz="2200" dirty="0"/>
              <a:t> </a:t>
            </a:r>
            <a:r>
              <a:rPr lang="en-GB" sz="2200" dirty="0" err="1"/>
              <a:t>regulačnej</a:t>
            </a:r>
            <a:r>
              <a:rPr lang="en-GB" sz="2200" dirty="0"/>
              <a:t> </a:t>
            </a:r>
            <a:r>
              <a:rPr lang="en-GB" sz="2200" dirty="0" err="1"/>
              <a:t>odchýlky</a:t>
            </a:r>
            <a:r>
              <a:rPr lang="en-GB" sz="2200" dirty="0"/>
              <a:t> </a:t>
            </a:r>
            <a:r>
              <a:rPr lang="sk-SK" sz="2200" dirty="0"/>
              <a:t>   </a:t>
            </a:r>
            <a:r>
              <a:rPr lang="en-GB" sz="2200" dirty="0"/>
              <a:t>e(t) = w(t) – y(t) </a:t>
            </a:r>
            <a:r>
              <a:rPr lang="en-GB" sz="2200" dirty="0" err="1"/>
              <a:t>ako</a:t>
            </a:r>
            <a:r>
              <a:rPr lang="en-GB" sz="2200" dirty="0"/>
              <a:t> </a:t>
            </a:r>
            <a:r>
              <a:rPr lang="en-GB" sz="2200" dirty="0" err="1"/>
              <a:t>vstupného</a:t>
            </a:r>
            <a:r>
              <a:rPr lang="en-GB" sz="2200" dirty="0"/>
              <a:t> </a:t>
            </a:r>
            <a:r>
              <a:rPr lang="en-GB" sz="2200" dirty="0" err="1"/>
              <a:t>signálu</a:t>
            </a:r>
            <a:r>
              <a:rPr lang="en-GB" sz="2200" dirty="0"/>
              <a:t>, v </a:t>
            </a:r>
            <a:r>
              <a:rPr lang="en-GB" sz="2200" dirty="0" err="1"/>
              <a:t>spracovaní</a:t>
            </a:r>
            <a:r>
              <a:rPr lang="en-GB" sz="2200" dirty="0"/>
              <a:t> </a:t>
            </a:r>
            <a:r>
              <a:rPr lang="en-GB" sz="2200" dirty="0" err="1"/>
              <a:t>tejto</a:t>
            </a:r>
            <a:r>
              <a:rPr lang="en-GB" sz="2200" dirty="0"/>
              <a:t> </a:t>
            </a:r>
            <a:r>
              <a:rPr lang="en-GB" sz="2200" dirty="0" err="1"/>
              <a:t>odchýlky</a:t>
            </a:r>
            <a:r>
              <a:rPr lang="en-GB" sz="2200" dirty="0"/>
              <a:t> </a:t>
            </a:r>
            <a:r>
              <a:rPr lang="en-GB" sz="2200" dirty="0" err="1"/>
              <a:t>podľa</a:t>
            </a:r>
            <a:r>
              <a:rPr lang="en-GB" sz="2200" dirty="0"/>
              <a:t> </a:t>
            </a:r>
            <a:r>
              <a:rPr lang="en-GB" sz="2200" dirty="0" err="1"/>
              <a:t>zákonov</a:t>
            </a:r>
            <a:r>
              <a:rPr lang="en-GB" sz="2200" dirty="0"/>
              <a:t> </a:t>
            </a:r>
            <a:r>
              <a:rPr lang="en-GB" sz="2200" dirty="0" err="1"/>
              <a:t>riadenia</a:t>
            </a:r>
            <a:r>
              <a:rPr lang="en-GB" sz="2200" dirty="0"/>
              <a:t>, </a:t>
            </a:r>
            <a:r>
              <a:rPr lang="en-GB" sz="2200" dirty="0" err="1"/>
              <a:t>ktorý</a:t>
            </a:r>
            <a:r>
              <a:rPr lang="en-GB" sz="2200" dirty="0"/>
              <a:t> je </a:t>
            </a:r>
            <a:r>
              <a:rPr lang="en-GB" sz="2200" dirty="0" err="1"/>
              <a:t>vlastný</a:t>
            </a:r>
            <a:r>
              <a:rPr lang="en-GB" sz="2200" dirty="0"/>
              <a:t> </a:t>
            </a:r>
            <a:r>
              <a:rPr lang="en-GB" sz="2200" dirty="0" err="1"/>
              <a:t>použitému</a:t>
            </a:r>
            <a:r>
              <a:rPr lang="en-GB" sz="2200" dirty="0"/>
              <a:t> </a:t>
            </a:r>
            <a:r>
              <a:rPr lang="en-GB" sz="2200" dirty="0" err="1"/>
              <a:t>regulátoru</a:t>
            </a:r>
            <a:r>
              <a:rPr lang="en-GB" sz="2200" dirty="0"/>
              <a:t> a </a:t>
            </a:r>
            <a:r>
              <a:rPr lang="en-GB" sz="2200" dirty="0" err="1"/>
              <a:t>vo</a:t>
            </a:r>
            <a:r>
              <a:rPr lang="en-GB" sz="2200" dirty="0"/>
              <a:t> </a:t>
            </a:r>
            <a:r>
              <a:rPr lang="en-GB" sz="2200" dirty="0" err="1"/>
              <a:t>vytvorení</a:t>
            </a:r>
            <a:r>
              <a:rPr lang="en-GB" sz="2200" dirty="0"/>
              <a:t> </a:t>
            </a:r>
            <a:r>
              <a:rPr lang="en-GB" sz="2200" dirty="0" err="1"/>
              <a:t>výstupného</a:t>
            </a:r>
            <a:r>
              <a:rPr lang="en-GB" sz="2200" dirty="0"/>
              <a:t> </a:t>
            </a:r>
            <a:r>
              <a:rPr lang="en-GB" sz="2200" dirty="0" err="1"/>
              <a:t>signálu</a:t>
            </a:r>
            <a:r>
              <a:rPr lang="en-GB" sz="2200" dirty="0"/>
              <a:t> – </a:t>
            </a:r>
            <a:r>
              <a:rPr lang="en-GB" sz="2200" dirty="0" err="1"/>
              <a:t>akčnej</a:t>
            </a:r>
            <a:r>
              <a:rPr lang="en-GB" sz="2200" dirty="0"/>
              <a:t> </a:t>
            </a:r>
            <a:r>
              <a:rPr lang="en-GB" sz="2200" dirty="0" err="1"/>
              <a:t>veličiny</a:t>
            </a:r>
            <a:r>
              <a:rPr lang="en-GB" sz="2200" dirty="0"/>
              <a:t> u(t) s </a:t>
            </a:r>
            <a:r>
              <a:rPr lang="en-GB" sz="2200" dirty="0" err="1"/>
              <a:t>cieľom</a:t>
            </a:r>
            <a:r>
              <a:rPr lang="en-GB" sz="2200" dirty="0"/>
              <a:t> </a:t>
            </a:r>
            <a:r>
              <a:rPr lang="en-GB" sz="2200" dirty="0" err="1"/>
              <a:t>takým</a:t>
            </a:r>
            <a:r>
              <a:rPr lang="en-GB" sz="2200" dirty="0"/>
              <a:t>, aby </a:t>
            </a:r>
            <a:r>
              <a:rPr lang="en-GB" sz="2200" dirty="0" err="1"/>
              <a:t>odchýlka</a:t>
            </a:r>
            <a:r>
              <a:rPr lang="en-GB" sz="2200" dirty="0"/>
              <a:t> e(t) bola </a:t>
            </a:r>
            <a:r>
              <a:rPr lang="en-GB" sz="2200" dirty="0" err="1"/>
              <a:t>eliminovaná</a:t>
            </a:r>
            <a:r>
              <a:rPr lang="en-GB" sz="2200" dirty="0"/>
              <a:t> </a:t>
            </a:r>
            <a:r>
              <a:rPr lang="en-GB" sz="2200" dirty="0" err="1"/>
              <a:t>úplne</a:t>
            </a:r>
            <a:r>
              <a:rPr lang="en-GB" sz="2200" dirty="0"/>
              <a:t> </a:t>
            </a:r>
            <a:r>
              <a:rPr lang="en-GB" sz="2200" dirty="0" err="1"/>
              <a:t>alebo</a:t>
            </a:r>
            <a:r>
              <a:rPr lang="en-GB" sz="2200" dirty="0"/>
              <a:t> aby bola </a:t>
            </a:r>
            <a:r>
              <a:rPr lang="en-GB" sz="2200" dirty="0" err="1"/>
              <a:t>čo</a:t>
            </a:r>
            <a:r>
              <a:rPr lang="en-GB" sz="2200" dirty="0"/>
              <a:t> </a:t>
            </a:r>
            <a:r>
              <a:rPr lang="en-GB" sz="2200" dirty="0" err="1"/>
              <a:t>najmenšia</a:t>
            </a:r>
            <a:r>
              <a:rPr lang="en-GB" sz="2200" dirty="0"/>
              <a:t>.</a:t>
            </a:r>
            <a:endParaRPr lang="sk-SK" sz="2200" dirty="0"/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id="{BE13CF61-C9EF-4109-A26F-19D8517D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" y="1003870"/>
            <a:ext cx="7111556" cy="18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9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regulačných obvodov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2588075"/>
            <a:ext cx="8356599" cy="4263074"/>
          </a:xfrm>
        </p:spPr>
        <p:txBody>
          <a:bodyPr/>
          <a:lstStyle/>
          <a:p>
            <a:pPr marL="0" indent="0">
              <a:buNone/>
            </a:pPr>
            <a:r>
              <a:rPr lang="sk-SK" b="1" dirty="0"/>
              <a:t>Východiskové podmienky:</a:t>
            </a:r>
          </a:p>
          <a:p>
            <a:pPr lvl="1"/>
            <a:r>
              <a:rPr lang="sk-SK" sz="2000" dirty="0"/>
              <a:t>Je daná štruktúra a určujú sa parametre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Navrhujú sa parametre a štruktúra zatiaľ neurčených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dirty="0"/>
              <a:t>     blokov. Štruktúra je daná len čiastočne.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Štruktúra a parametre regulačného obvodu sú predmetom návrhu.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endParaRPr lang="sk-SK" sz="2000" b="1" dirty="0"/>
          </a:p>
          <a:p>
            <a:pPr marL="0" eaLnBrk="0" hangingPunct="0">
              <a:lnSpc>
                <a:spcPct val="80000"/>
              </a:lnSpc>
              <a:spcBef>
                <a:spcPct val="20000"/>
              </a:spcBef>
              <a:buNone/>
            </a:pPr>
            <a:r>
              <a:rPr lang="sk-SK" b="1" dirty="0"/>
              <a:t>Pri návrhu regulačného obvodu pomôže znalosť: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vlastností riadeného systému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priebehu riadenej veličiny</a:t>
            </a:r>
            <a:r>
              <a:rPr lang="en-GB" sz="2000" dirty="0"/>
              <a:t> w(t)</a:t>
            </a:r>
            <a:endParaRPr lang="sk-SK" sz="2000" dirty="0"/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priebehu a miesta vstupu poruchových veličín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obmedzení akčných zásahov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požiadaviek na kvalitu riadenia</a:t>
            </a:r>
            <a:endParaRPr lang="sk-SK" sz="2000" b="1" dirty="0"/>
          </a:p>
          <a:p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36AFDC0A-446E-4C3B-BB69-5C9DA4AEAFB2}"/>
              </a:ext>
            </a:extLst>
          </p:cNvPr>
          <p:cNvSpPr/>
          <p:nvPr/>
        </p:nvSpPr>
        <p:spPr>
          <a:xfrm>
            <a:off x="286511" y="1096602"/>
            <a:ext cx="84637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návrhom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ného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obvodu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rozumieme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enie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jeho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truktúry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parametrov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tak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aby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vyhovovali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itým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iadavkám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Sú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hlavne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stabilita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predpísaná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presnos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ť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regulácie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ustálenom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ime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po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adovaná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kvalita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prechodového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procesu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riadení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potlá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aní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porúch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EBE115-ABC9-4D9D-94DE-DF7AADF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PID regulátorov</a:t>
            </a:r>
            <a:endParaRPr lang="en-GB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6D21546-520E-4CAD-B0B2-E7D099E632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b="1" dirty="0"/>
              <a:t>Interakčný tvar:</a:t>
            </a:r>
          </a:p>
          <a:p>
            <a:endParaRPr lang="en-GB" b="1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F7DF870F-3EF9-4A6B-AA9E-EAF8E31D6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638" y="1092199"/>
            <a:ext cx="4183380" cy="5605782"/>
          </a:xfrm>
        </p:spPr>
        <p:txBody>
          <a:bodyPr/>
          <a:lstStyle/>
          <a:p>
            <a:r>
              <a:rPr lang="sk-SK" b="1" dirty="0"/>
              <a:t>Zložkový tvar:</a:t>
            </a:r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>
                <a:solidFill>
                  <a:srgbClr val="FF0000"/>
                </a:solidFill>
              </a:rPr>
              <a:t>Štruktúra ideálneho PID regulátora</a:t>
            </a:r>
            <a:endParaRPr lang="en-GB" b="1" dirty="0">
              <a:solidFill>
                <a:srgbClr val="FF0000"/>
              </a:solidFill>
            </a:endParaRPr>
          </a:p>
          <a:p>
            <a:endParaRPr lang="sk-SK" b="1" dirty="0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1CE6BA3-96F7-40A0-AFA0-0306A1D37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070693"/>
              </p:ext>
            </p:extLst>
          </p:nvPr>
        </p:nvGraphicFramePr>
        <p:xfrm>
          <a:off x="451104" y="1539556"/>
          <a:ext cx="2860176" cy="7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3" imgW="3136680" imgH="799920" progId="Equation.3">
                  <p:embed/>
                </p:oleObj>
              </mc:Choice>
              <mc:Fallback>
                <p:oleObj name="Equation" r:id="rId3" imgW="3136680" imgH="799920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4" y="1539556"/>
                        <a:ext cx="2860176" cy="732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896D4BD4-44F3-4790-99B9-D34AF69277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40208"/>
              </p:ext>
            </p:extLst>
          </p:nvPr>
        </p:nvGraphicFramePr>
        <p:xfrm>
          <a:off x="451104" y="2375264"/>
          <a:ext cx="3200400" cy="74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5" imgW="3429000" imgH="799920" progId="Equation.3">
                  <p:embed/>
                </p:oleObj>
              </mc:Choice>
              <mc:Fallback>
                <p:oleObj name="Equation" r:id="rId5" imgW="3429000" imgH="799920" progId="Equation.3">
                  <p:embed/>
                  <p:pic>
                    <p:nvPicPr>
                      <p:cNvPr id="41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4" y="2375264"/>
                        <a:ext cx="3200400" cy="7482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AA88D39-46E9-4282-AB65-050F4C15F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167292"/>
              </p:ext>
            </p:extLst>
          </p:nvPr>
        </p:nvGraphicFramePr>
        <p:xfrm>
          <a:off x="4771644" y="1581573"/>
          <a:ext cx="2624836" cy="69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7" imgW="2717640" imgH="723600" progId="Equation.3">
                  <p:embed/>
                </p:oleObj>
              </mc:Choice>
              <mc:Fallback>
                <p:oleObj name="Equation" r:id="rId7" imgW="2717640" imgH="723600" progId="Equation.3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44" y="1581573"/>
                        <a:ext cx="2624836" cy="6991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2DCCD1FF-DE44-421E-BFF3-16BDC6798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971193"/>
              </p:ext>
            </p:extLst>
          </p:nvPr>
        </p:nvGraphicFramePr>
        <p:xfrm>
          <a:off x="4771644" y="2384006"/>
          <a:ext cx="3280156" cy="73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9" imgW="3555720" imgH="799920" progId="Equation.3">
                  <p:embed/>
                </p:oleObj>
              </mc:Choice>
              <mc:Fallback>
                <p:oleObj name="Equation" r:id="rId9" imgW="3555720" imgH="799920" progId="Equation.3">
                  <p:embed/>
                  <p:pic>
                    <p:nvPicPr>
                      <p:cNvPr id="41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44" y="2384006"/>
                        <a:ext cx="3280156" cy="739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578A7430-0281-4E08-AE45-E1A1C33E2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413797"/>
              </p:ext>
            </p:extLst>
          </p:nvPr>
        </p:nvGraphicFramePr>
        <p:xfrm>
          <a:off x="361188" y="3938906"/>
          <a:ext cx="436245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Bitmap Image" r:id="rId11" imgW="2723810" imgH="1724266" progId="PBrush">
                  <p:embed/>
                </p:oleObj>
              </mc:Choice>
              <mc:Fallback>
                <p:oleObj name="Bitmap Image" r:id="rId11" imgW="2723810" imgH="1724266" progId="PBrush">
                  <p:embed/>
                  <p:pic>
                    <p:nvPicPr>
                      <p:cNvPr id="41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88" y="3938906"/>
                        <a:ext cx="4362450" cy="275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04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07CFA1-E66E-463D-9547-4560B97F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Vybran</a:t>
            </a:r>
            <a:r>
              <a:rPr lang="sk-SK" dirty="0"/>
              <a:t>é štruktúry regulátora k danej regulovanej sústave</a:t>
            </a:r>
            <a:endParaRPr lang="en-GB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0D157A30-1BF9-4E3F-B547-FA0F22478B7A}"/>
              </a:ext>
            </a:extLst>
          </p:cNvPr>
          <p:cNvSpPr/>
          <p:nvPr/>
        </p:nvSpPr>
        <p:spPr>
          <a:xfrm>
            <a:off x="238730" y="1196078"/>
            <a:ext cx="1791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regulátora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28723F0-B03C-4E81-9EDC-58152BCF6642}"/>
              </a:ext>
            </a:extLst>
          </p:cNvPr>
          <p:cNvSpPr/>
          <p:nvPr/>
        </p:nvSpPr>
        <p:spPr>
          <a:xfrm>
            <a:off x="230079" y="1877108"/>
            <a:ext cx="6283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regulátor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vhodný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náro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né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aplikácie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nevadí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trvalá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odchýlka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AF53B40-1F6F-4CCC-8412-65E280638994}"/>
              </a:ext>
            </a:extLst>
          </p:cNvPr>
          <p:cNvSpPr/>
          <p:nvPr/>
        </p:nvSpPr>
        <p:spPr>
          <a:xfrm>
            <a:off x="238730" y="2686185"/>
            <a:ext cx="6454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regulátor - pracuje bez trvalej regulačnej odchýlky, nie je vhodný pre astatické systémy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F58A764A-E46E-4802-AA63-40BD7D9E13B5}"/>
              </a:ext>
            </a:extLst>
          </p:cNvPr>
          <p:cNvSpPr/>
          <p:nvPr/>
        </p:nvSpPr>
        <p:spPr>
          <a:xfrm>
            <a:off x="230079" y="3495262"/>
            <a:ext cx="6625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 regulátor - zlepšuje stabilitu oproti I regulátoru a pracuje bez trvalej regulačnej odchýlky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7B711F81-F667-4208-8961-D46CBA71D35E}"/>
              </a:ext>
            </a:extLst>
          </p:cNvPr>
          <p:cNvSpPr/>
          <p:nvPr/>
        </p:nvSpPr>
        <p:spPr>
          <a:xfrm>
            <a:off x="230079" y="4304339"/>
            <a:ext cx="7100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regulátor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zanecháva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trvalú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nú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odchýlku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zlo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 D je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citlivá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 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zlep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uje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stabilitu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oproti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regulátoru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9813878F-BB2F-463A-81DD-C0E6AF69560E}"/>
              </a:ext>
            </a:extLst>
          </p:cNvPr>
          <p:cNvSpPr/>
          <p:nvPr/>
        </p:nvSpPr>
        <p:spPr>
          <a:xfrm>
            <a:off x="238730" y="5113416"/>
            <a:ext cx="7978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regulátor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vhodný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náro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né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aplikácie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pracuje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bez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trvalej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odchýlky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zlo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zlep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uje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stabilitu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obvodu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je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citlivá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oproti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regulátoru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doká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lep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regulova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ť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rýchle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deje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B56E87-706F-491A-BD63-8C0DAD0E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 dirty="0"/>
              <a:t>Voľba štruktúry PID regulátora</a:t>
            </a:r>
            <a:endParaRPr lang="en-GB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740D6F2-AC11-42B9-BB07-D8F55297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928" y="1201927"/>
            <a:ext cx="4386072" cy="5656071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201168" lvl="1" indent="0">
              <a:lnSpc>
                <a:spcPct val="100000"/>
              </a:lnSpc>
              <a:buNone/>
            </a:pPr>
            <a:endParaRPr lang="sk-SK" sz="2000" b="1" dirty="0"/>
          </a:p>
          <a:p>
            <a:pPr marL="201168" lvl="1" indent="0">
              <a:lnSpc>
                <a:spcPct val="100000"/>
              </a:lnSpc>
              <a:buNone/>
            </a:pPr>
            <a:r>
              <a:rPr lang="sk-SK" sz="2000" b="1" dirty="0"/>
              <a:t>Prechodová charakteristika                       P-regulátora</a:t>
            </a:r>
            <a:endParaRPr lang="en-GB" sz="2000" b="1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FC370025-27B4-489D-9D3A-4D3269812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4016" y="1066800"/>
            <a:ext cx="4097084" cy="4776895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/>
              <a:t>Prechodová charakteristika                       I-regulátora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025BDAEF-A060-44E6-9E61-92C31D749528}"/>
              </a:ext>
            </a:extLst>
          </p:cNvPr>
          <p:cNvSpPr txBox="1"/>
          <p:nvPr/>
        </p:nvSpPr>
        <p:spPr>
          <a:xfrm>
            <a:off x="3361181" y="5417597"/>
            <a:ext cx="311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Prechodová charakteristika D-regulátora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Obrázok 24">
            <a:extLst>
              <a:ext uri="{FF2B5EF4-FFF2-40B4-BE49-F238E27FC236}">
                <a16:creationId xmlns:a16="http://schemas.microsoft.com/office/drawing/2014/main" id="{F67CF25C-0C61-4C49-ADCF-39E35A3F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" y="1254606"/>
            <a:ext cx="3086100" cy="2047875"/>
          </a:xfrm>
          <a:prstGeom prst="rect">
            <a:avLst/>
          </a:prstGeom>
        </p:spPr>
      </p:pic>
      <p:pic>
        <p:nvPicPr>
          <p:cNvPr id="26" name="Obrázok 25">
            <a:extLst>
              <a:ext uri="{FF2B5EF4-FFF2-40B4-BE49-F238E27FC236}">
                <a16:creationId xmlns:a16="http://schemas.microsoft.com/office/drawing/2014/main" id="{D4FE9216-7E84-45CB-93AC-17D03F69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45081"/>
            <a:ext cx="3000375" cy="2057400"/>
          </a:xfrm>
          <a:prstGeom prst="rect">
            <a:avLst/>
          </a:prstGeom>
        </p:spPr>
      </p:pic>
      <p:pic>
        <p:nvPicPr>
          <p:cNvPr id="27" name="Obrázok 26">
            <a:extLst>
              <a:ext uri="{FF2B5EF4-FFF2-40B4-BE49-F238E27FC236}">
                <a16:creationId xmlns:a16="http://schemas.microsoft.com/office/drawing/2014/main" id="{6BBBC145-FF85-4DE1-B7D7-B07E0942A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90" y="4346035"/>
            <a:ext cx="30003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83F1B8-85DD-4F14-BAC8-941C6CCE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Voľba štruktúry PID regulátora</a:t>
            </a:r>
            <a:endParaRPr lang="en-GB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45C7D6A-78B3-43E6-9E62-A517A6955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" y="1092199"/>
            <a:ext cx="4183381" cy="5765799"/>
          </a:xfrm>
        </p:spPr>
        <p:txBody>
          <a:bodyPr/>
          <a:lstStyle/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Prechodová charakteristika                  PI-regulátora</a:t>
            </a:r>
            <a:endParaRPr lang="en-GB" b="1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031B5D7C-D11C-4BA9-B3F2-6A0B50ED9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4424" y="1092200"/>
            <a:ext cx="3922396" cy="5765800"/>
          </a:xfrm>
        </p:spPr>
        <p:txBody>
          <a:bodyPr/>
          <a:lstStyle/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Prechodová charakteristika                 PD-regulátora</a:t>
            </a:r>
            <a:endParaRPr lang="en-GB" b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AA1DEC2-1A91-43AD-AE15-59F3A308EACD}"/>
              </a:ext>
            </a:extLst>
          </p:cNvPr>
          <p:cNvSpPr txBox="1"/>
          <p:nvPr/>
        </p:nvSpPr>
        <p:spPr>
          <a:xfrm>
            <a:off x="3504982" y="5411857"/>
            <a:ext cx="3197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Prechodová charakteristika PID-regulátora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BCD270A5-D8C3-46AB-B18B-DC55A5952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1280881"/>
            <a:ext cx="2981325" cy="2085975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0BCC48A8-1ACA-4E5C-A4B9-43A7796E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16" y="1257068"/>
            <a:ext cx="2981325" cy="213360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2C7E9F1A-9586-41B1-A4DB-B353BA2B8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4418351"/>
            <a:ext cx="3028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8FEA0D-E657-4AF6-A6FD-54A0A7E4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034273" cy="88582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72786DED-708D-4309-B4C3-E0FCC1E418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t="18511"/>
          <a:stretch/>
        </p:blipFill>
        <p:spPr bwMode="auto">
          <a:xfrm>
            <a:off x="510890" y="1247788"/>
            <a:ext cx="4582962" cy="134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9875BDB2-8142-4E99-BB13-3F12B9EAFC6C}"/>
              </a:ext>
            </a:extLst>
          </p:cNvPr>
          <p:cNvSpPr txBox="1"/>
          <p:nvPr/>
        </p:nvSpPr>
        <p:spPr>
          <a:xfrm>
            <a:off x="207908" y="2885707"/>
            <a:ext cx="444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 funkcia otvoreného obvodu: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928AD8C7-EF91-49A5-A00E-634A58F88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790288"/>
              </p:ext>
            </p:extLst>
          </p:nvPr>
        </p:nvGraphicFramePr>
        <p:xfrm>
          <a:off x="2545716" y="3429000"/>
          <a:ext cx="220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Rovnica" r:id="rId4" imgW="2209680" imgH="761760" progId="Equation.3">
                  <p:embed/>
                </p:oleObj>
              </mc:Choice>
              <mc:Fallback>
                <p:oleObj name="Rovnica" r:id="rId4" imgW="2209680" imgH="761760" progId="Equation.3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716" y="3429000"/>
                        <a:ext cx="2209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47B7584C-500A-4487-9614-0F06589EE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35640"/>
              </p:ext>
            </p:extLst>
          </p:nvPr>
        </p:nvGraphicFramePr>
        <p:xfrm>
          <a:off x="313468" y="3645024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Rovnica" r:id="rId6" imgW="2158920" imgH="368280" progId="Equation.3">
                  <p:embed/>
                </p:oleObj>
              </mc:Choice>
              <mc:Fallback>
                <p:oleObj name="Rovnica" r:id="rId6" imgW="2158920" imgH="368280" progId="Equation.3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68" y="3645024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B4BB5960-99A5-4215-AEC3-668E51C2B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161319"/>
              </p:ext>
            </p:extLst>
          </p:nvPr>
        </p:nvGraphicFramePr>
        <p:xfrm>
          <a:off x="4820752" y="3429000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Rovnica" r:id="rId8" imgW="1498320" imgH="774360" progId="Equation.3">
                  <p:embed/>
                </p:oleObj>
              </mc:Choice>
              <mc:Fallback>
                <p:oleObj name="Rovnica" r:id="rId8" imgW="1498320" imgH="77436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752" y="3429000"/>
                        <a:ext cx="1498600" cy="774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8A874A90-169C-43B0-8F7B-8840C16E5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09756"/>
              </p:ext>
            </p:extLst>
          </p:nvPr>
        </p:nvGraphicFramePr>
        <p:xfrm>
          <a:off x="274760" y="5546590"/>
          <a:ext cx="240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Rovnica" r:id="rId10" imgW="2400120" imgH="787320" progId="Equation.3">
                  <p:embed/>
                </p:oleObj>
              </mc:Choice>
              <mc:Fallback>
                <p:oleObj name="Rovnica" r:id="rId10" imgW="2400120" imgH="787320" progId="Equation.3">
                  <p:embed/>
                  <p:pic>
                    <p:nvPicPr>
                      <p:cNvPr id="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60" y="5546590"/>
                        <a:ext cx="240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D7EBE946-F377-47CB-BD16-198F5DBC9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32489"/>
              </p:ext>
            </p:extLst>
          </p:nvPr>
        </p:nvGraphicFramePr>
        <p:xfrm>
          <a:off x="5246214" y="5474582"/>
          <a:ext cx="273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Rovnica" r:id="rId12" imgW="2730240" imgH="838080" progId="Equation.3">
                  <p:embed/>
                </p:oleObj>
              </mc:Choice>
              <mc:Fallback>
                <p:oleObj name="Rovnica" r:id="rId12" imgW="2730240" imgH="83808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214" y="5474582"/>
                        <a:ext cx="2730500" cy="838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>
            <a:extLst>
              <a:ext uri="{FF2B5EF4-FFF2-40B4-BE49-F238E27FC236}">
                <a16:creationId xmlns:a16="http://schemas.microsoft.com/office/drawing/2014/main" id="{193DE5E1-36E5-424F-B100-CA288A759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234011"/>
              </p:ext>
            </p:extLst>
          </p:nvPr>
        </p:nvGraphicFramePr>
        <p:xfrm>
          <a:off x="2903052" y="5114542"/>
          <a:ext cx="1917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Rovnica" r:id="rId14" imgW="1917360" imgH="1549080" progId="Equation.3">
                  <p:embed/>
                </p:oleObj>
              </mc:Choice>
              <mc:Fallback>
                <p:oleObj name="Rovnica" r:id="rId14" imgW="1917360" imgH="1549080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052" y="5114542"/>
                        <a:ext cx="19177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lokTextu 12">
            <a:extLst>
              <a:ext uri="{FF2B5EF4-FFF2-40B4-BE49-F238E27FC236}">
                <a16:creationId xmlns:a16="http://schemas.microsoft.com/office/drawing/2014/main" id="{EED843AC-9553-41D5-9A15-CA22C5D84157}"/>
              </a:ext>
            </a:extLst>
          </p:cNvPr>
          <p:cNvSpPr txBox="1"/>
          <p:nvPr/>
        </p:nvSpPr>
        <p:spPr>
          <a:xfrm>
            <a:off x="207908" y="4649566"/>
            <a:ext cx="444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 funkcia uzavretého obvodu: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516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3347</TotalTime>
  <Words>1186</Words>
  <Application>Microsoft Office PowerPoint</Application>
  <PresentationFormat>Prezentácia na obrazovke (4:3)</PresentationFormat>
  <Paragraphs>182</Paragraphs>
  <Slides>28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4</vt:i4>
      </vt:variant>
      <vt:variant>
        <vt:lpstr>Nadpisy snímok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Times New Roman</vt:lpstr>
      <vt:lpstr>Retrospektíva</vt:lpstr>
      <vt:lpstr>Rovnica</vt:lpstr>
      <vt:lpstr>Equation</vt:lpstr>
      <vt:lpstr>Bitmap Image</vt:lpstr>
      <vt:lpstr>Rastrový obrázek</vt:lpstr>
      <vt:lpstr>Riadenie procesov</vt:lpstr>
      <vt:lpstr>Kybernetika</vt:lpstr>
      <vt:lpstr>Návrh regulačných obvodov</vt:lpstr>
      <vt:lpstr>Návrh regulačných obvodov</vt:lpstr>
      <vt:lpstr>Návrh PID regulátorov</vt:lpstr>
      <vt:lpstr>Vybrané štruktúry regulátora k danej regulovanej sústave</vt:lpstr>
      <vt:lpstr>Voľba štruktúry PID regulátora</vt:lpstr>
      <vt:lpstr>Voľba štruktúry PID regulátora</vt:lpstr>
      <vt:lpstr>Regulácia statickej sústavy prvého rádu s PI regulátorom</vt:lpstr>
      <vt:lpstr>Regulácia statickej sústavy prvého rádu s PI regulátorom</vt:lpstr>
      <vt:lpstr>Regulácia statickej sústavy prvého rádu s PI regulátorom</vt:lpstr>
      <vt:lpstr>Regulácia statickej sústavy prvého rádu s PI regulátorom</vt:lpstr>
      <vt:lpstr>Príklad</vt:lpstr>
      <vt:lpstr>Vyšetrite podmienky regulácie statickej sústavy prvého rádu  s P regulátorom</vt:lpstr>
      <vt:lpstr>Vyšetrite podmienky regulácie statickej sústavy prvého rádu  s P regulátorom</vt:lpstr>
      <vt:lpstr>Regulácia astatickej sústavy prvého rádu s PI regulátorom </vt:lpstr>
      <vt:lpstr>Regulácia astatickej sústavy prvého rádu s PI regulátorom</vt:lpstr>
      <vt:lpstr>Vyšetrite podmienky regulácie astatickej sústavy prvého rádu  s P regulátorom</vt:lpstr>
      <vt:lpstr>Vyšetrite podmienky regulácie astatickej sústavy prvého rádu  s P regulátorom</vt:lpstr>
      <vt:lpstr>Regulácia systému 2. rádu bez astatizmu s PID regulátorom </vt:lpstr>
      <vt:lpstr>Regulácia systému 2. rádu bez astatizmu s PID regulátorom</vt:lpstr>
      <vt:lpstr>Regulácia systému 2. rádu s astatizmom a PID regulátorom </vt:lpstr>
      <vt:lpstr>Regulačné obvody s PD regulátorom a astatizmom</vt:lpstr>
      <vt:lpstr>Prezentácia programu PowerPoint</vt:lpstr>
      <vt:lpstr>Regulácia astatickej sústavy prvého rádu s PD regulátorom a astatizmom druhého rádu </vt:lpstr>
      <vt:lpstr>Regulácia astatickej sústavy prvého rádu s PD regulátorom a astatizmom </vt:lpstr>
      <vt:lpstr>Prezentácia programu PowerPoint</vt:lpstr>
      <vt:lpstr>Štruktúrne nestabilné regulačné obvody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Marek Štipčák</cp:lastModifiedBy>
  <cp:revision>56</cp:revision>
  <dcterms:created xsi:type="dcterms:W3CDTF">2019-03-28T07:06:37Z</dcterms:created>
  <dcterms:modified xsi:type="dcterms:W3CDTF">2019-06-05T21:01:38Z</dcterms:modified>
</cp:coreProperties>
</file>