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331" r:id="rId18"/>
    <p:sldId id="332" r:id="rId19"/>
    <p:sldId id="273" r:id="rId20"/>
    <p:sldId id="317" r:id="rId21"/>
    <p:sldId id="321" r:id="rId22"/>
    <p:sldId id="319" r:id="rId23"/>
    <p:sldId id="324" r:id="rId24"/>
    <p:sldId id="323" r:id="rId25"/>
    <p:sldId id="283" r:id="rId26"/>
    <p:sldId id="320" r:id="rId27"/>
    <p:sldId id="316" r:id="rId28"/>
    <p:sldId id="322" r:id="rId29"/>
    <p:sldId id="282" r:id="rId30"/>
    <p:sldId id="276" r:id="rId31"/>
    <p:sldId id="278" r:id="rId32"/>
    <p:sldId id="326" r:id="rId33"/>
    <p:sldId id="274" r:id="rId34"/>
    <p:sldId id="284" r:id="rId35"/>
    <p:sldId id="285" r:id="rId36"/>
    <p:sldId id="299" r:id="rId37"/>
    <p:sldId id="300" r:id="rId38"/>
    <p:sldId id="275" r:id="rId39"/>
    <p:sldId id="292" r:id="rId40"/>
    <p:sldId id="293" r:id="rId41"/>
    <p:sldId id="294" r:id="rId42"/>
    <p:sldId id="279" r:id="rId43"/>
    <p:sldId id="314" r:id="rId44"/>
    <p:sldId id="315" r:id="rId45"/>
    <p:sldId id="313" r:id="rId46"/>
    <p:sldId id="328" r:id="rId47"/>
    <p:sldId id="280" r:id="rId48"/>
    <p:sldId id="308" r:id="rId49"/>
    <p:sldId id="309" r:id="rId50"/>
    <p:sldId id="311" r:id="rId51"/>
    <p:sldId id="312" r:id="rId52"/>
    <p:sldId id="310" r:id="rId53"/>
    <p:sldId id="281" r:id="rId54"/>
    <p:sldId id="290" r:id="rId55"/>
    <p:sldId id="291" r:id="rId56"/>
    <p:sldId id="286" r:id="rId57"/>
    <p:sldId id="327" r:id="rId58"/>
    <p:sldId id="287" r:id="rId59"/>
    <p:sldId id="288" r:id="rId60"/>
    <p:sldId id="329" r:id="rId61"/>
    <p:sldId id="330" r:id="rId62"/>
    <p:sldId id="28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4. 6. 2019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sčasti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Kyvadlo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40" y="3617232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6" y="3157999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Hornopriepustný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2. </a:t>
                </a:r>
                <a:r>
                  <a:rPr lang="sk-SK" dirty="0" err="1" smtClean="0"/>
                  <a:t>Kirchhofov</a:t>
                </a:r>
                <a:r>
                  <a:rPr lang="sk-SK" dirty="0" smtClean="0"/>
                  <a:t> zákon – súčet napätí v slučke</a:t>
                </a:r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42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62" y="4390767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Dolnopriepustný </a:t>
                </a:r>
                <a:r>
                  <a:rPr lang="sk-SK" dirty="0"/>
                  <a:t>RC </a:t>
                </a:r>
                <a:r>
                  <a:rPr lang="sk-SK" dirty="0" smtClean="0"/>
                  <a:t>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</a:t>
                </a:r>
                <a:r>
                  <a:rPr lang="sk-SK" dirty="0" smtClean="0"/>
                  <a:t>slučke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2" y="3604643"/>
            <a:ext cx="3726860" cy="18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model RLC filtra 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/>
          <a:stretch/>
        </p:blipFill>
        <p:spPr>
          <a:xfrm>
            <a:off x="904446" y="1649852"/>
            <a:ext cx="7613478" cy="2756610"/>
          </a:xfrm>
        </p:spPr>
      </p:pic>
    </p:spTree>
    <p:extLst>
      <p:ext uri="{BB962C8B-B14F-4D97-AF65-F5344CB8AC3E}">
        <p14:creationId xmlns:p14="http://schemas.microsoft.com/office/powerpoint/2010/main" val="33419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</a:t>
            </a:r>
            <a:r>
              <a:rPr lang="sk-SK" dirty="0"/>
              <a:t>RLC </a:t>
            </a:r>
            <a:r>
              <a:rPr lang="sk-SK" dirty="0" smtClean="0"/>
              <a:t>filtra - postup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Použitie </a:t>
                </a:r>
                <a:r>
                  <a:rPr lang="sk-SK" dirty="0"/>
                  <a:t>Laplaceovej transformácie ponúka veľmi jednoduché a elegantné riešenie lineárnych diferenciálnych rovníc s konštantnými koeficientmi.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Zjednodušuje </a:t>
                </a:r>
                <a:r>
                  <a:rPr lang="sk-SK" dirty="0"/>
                  <a:t>kvalitatívnu analýzu odoziev procesov na rôzne typy priebehov vstupných veličín.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opisuje </a:t>
                </a:r>
                <a:r>
                  <a:rPr lang="sk-SK" u="sng" dirty="0" smtClean="0"/>
                  <a:t>spojité</a:t>
                </a:r>
                <a:r>
                  <a:rPr lang="sk-SK" dirty="0" smtClean="0"/>
                  <a:t> </a:t>
                </a:r>
                <a:r>
                  <a:rPr lang="sk-SK" u="sng" dirty="0" smtClean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Mnohé zložité vzťahy medzi funkciami sa tak zjednodušia- práca s polynómami a racionálnymi funkciami namiesto diferenciálnych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Časová oblasť </a:t>
                </a:r>
                <a:r>
                  <a:rPr lang="sk-SK" b="1" i="1" dirty="0" smtClean="0"/>
                  <a:t>t</a:t>
                </a:r>
                <a:r>
                  <a:rPr lang="sk-SK" i="1" dirty="0" smtClean="0"/>
                  <a:t> </a:t>
                </a:r>
                <a:r>
                  <a:rPr lang="en-US" i="1" dirty="0" smtClean="0"/>
                  <a:t>-&gt;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komplexná </a:t>
                </a:r>
                <a:r>
                  <a:rPr lang="sk-SK" b="1" i="1" dirty="0" smtClean="0"/>
                  <a:t>s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je „zovšeobecnením“ </a:t>
                </a:r>
                <a:r>
                  <a:rPr lang="sk-SK" dirty="0" err="1" smtClean="0"/>
                  <a:t>Fourierovej</a:t>
                </a:r>
                <a:r>
                  <a:rPr lang="sk-SK" dirty="0" smtClean="0"/>
                  <a:t> transformácie pre nekmitavé priebehy</a:t>
                </a:r>
              </a:p>
              <a:p>
                <a:r>
                  <a:rPr lang="sk-SK" dirty="0" smtClean="0"/>
                  <a:t>Priama </a:t>
                </a:r>
                <a:r>
                  <a:rPr lang="sk-SK" dirty="0"/>
                  <a:t>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 smtClean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</a:t>
            </a:r>
            <a:r>
              <a:rPr lang="sk-SK" dirty="0" err="1" smtClean="0"/>
              <a:t>Laplaceovej</a:t>
            </a:r>
            <a:r>
              <a:rPr lang="sk-SK" dirty="0" smtClean="0"/>
              <a:t> transformácie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Definičný integrál LPT môžeme interpretovať </a:t>
                </a:r>
                <a:r>
                  <a:rPr lang="sk-SK" dirty="0" err="1" smtClean="0"/>
                  <a:t>nasedovne</a:t>
                </a:r>
                <a:r>
                  <a:rPr lang="sk-SK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Komplexnú premennú </a:t>
                </a:r>
                <a:r>
                  <a:rPr lang="sk-SK" b="1" i="1" dirty="0" smtClean="0"/>
                  <a:t>s </a:t>
                </a:r>
                <a:r>
                  <a:rPr lang="sk-SK" dirty="0" smtClean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komplexnej </a:t>
                </a:r>
                <a:r>
                  <a:rPr lang="sk-SK" dirty="0" err="1" smtClean="0"/>
                  <a:t>exponenciály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potom prejde do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exponenciála</a:t>
                </a:r>
                <a:r>
                  <a:rPr lang="sk-SK" dirty="0" smtClean="0"/>
                  <a:t> však podľa </a:t>
                </a:r>
                <a:r>
                  <a:rPr lang="sk-SK" dirty="0" err="1" smtClean="0"/>
                  <a:t>Eulerovho</a:t>
                </a:r>
                <a:r>
                  <a:rPr lang="sk-SK" dirty="0" smtClean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Samotná LPT tak realizuje integrál súčinu exponenciálnej funkcie s periodickými funkciami </a:t>
                </a:r>
                <a:r>
                  <a:rPr lang="sk-SK" i="1" dirty="0" smtClean="0"/>
                  <a:t>sin </a:t>
                </a:r>
                <a:r>
                  <a:rPr lang="sk-SK" dirty="0" smtClean="0"/>
                  <a:t>a</a:t>
                </a:r>
                <a:r>
                  <a:rPr lang="sk-SK" i="1" dirty="0" smtClean="0"/>
                  <a:t> cos </a:t>
                </a:r>
                <a:r>
                  <a:rPr lang="sk-SK" dirty="0" smtClean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825" b="-1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Opakovanie  - matematická analýza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Deriv</a:t>
                </a:r>
                <a:r>
                  <a:rPr lang="sk-SK" dirty="0" err="1" smtClean="0"/>
                  <a:t>ácia</a:t>
                </a:r>
                <a:r>
                  <a:rPr lang="en-US" dirty="0" smtClean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álnej</a:t>
                </a:r>
                <a:r>
                  <a:rPr lang="sk-SK" dirty="0"/>
                  <a:t> </a:t>
                </a:r>
                <a:r>
                  <a:rPr lang="sk-SK" dirty="0" smtClean="0"/>
                  <a:t>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738" t="-1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Jednotkov</a:t>
            </a:r>
            <a:r>
              <a:rPr lang="sk-SK" dirty="0" smtClean="0"/>
              <a:t>ý </a:t>
            </a:r>
            <a:r>
              <a:rPr lang="sk-SK" dirty="0"/>
              <a:t>skok</a:t>
            </a:r>
            <a:br>
              <a:rPr lang="sk-SK" dirty="0"/>
            </a:br>
            <a:r>
              <a:rPr lang="sk-SK" dirty="0" err="1" smtClean="0"/>
              <a:t>Unit</a:t>
            </a:r>
            <a:r>
              <a:rPr lang="sk-SK" dirty="0" smtClean="0"/>
              <a:t> </a:t>
            </a:r>
            <a:r>
              <a:rPr lang="sk-SK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Zvyčajne sa používa ako žiadaná hodnota pri riadení regulátormi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Vyšetrujeme pomocou neho prechodové charakteristiky systémov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 to ideálny signál – v praxi </a:t>
                </a:r>
                <a:r>
                  <a:rPr lang="sk-SK" dirty="0"/>
                  <a:t>ť</a:t>
                </a:r>
                <a:r>
                  <a:rPr lang="sk-SK" dirty="0" smtClean="0"/>
                  <a:t>ažko realizovateľný (nekonečne široké frekvenčné spektrum, nekonečne rýchla zmena signálu)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 – pomocou </a:t>
                </a:r>
                <a:r>
                  <a:rPr lang="sk-SK" dirty="0" err="1" smtClean="0"/>
                  <a:t>Heavisideovej</a:t>
                </a:r>
                <a:r>
                  <a:rPr lang="sk-SK" dirty="0" smtClean="0"/>
                  <a:t> funkcie</a:t>
                </a:r>
              </a:p>
              <a:p>
                <a:pPr lvl="1"/>
                <a:r>
                  <a:rPr lang="sk-SK" dirty="0" smtClean="0"/>
                  <a:t>V čase nula je hodnota </a:t>
                </a:r>
                <a:r>
                  <a:rPr lang="sk-SK" dirty="0"/>
                  <a:t>signálu </a:t>
                </a:r>
                <a:r>
                  <a:rPr lang="sk-SK" dirty="0" smtClean="0"/>
                  <a:t>nula </a:t>
                </a:r>
                <a:endParaRPr lang="sk-SK" dirty="0"/>
              </a:p>
              <a:p>
                <a:pPr lvl="1"/>
                <a:r>
                  <a:rPr lang="sk-SK" dirty="0" smtClean="0"/>
                  <a:t>V čase väčšom ako nula je hodnota jedna</a:t>
                </a:r>
                <a:endParaRPr lang="en-US" dirty="0" smtClean="0"/>
              </a:p>
              <a:p>
                <a:pPr lvl="1"/>
                <a:endParaRPr lang="sk-SK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Použitím definičného integrálu LPT odvodíme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Dirackov</a:t>
            </a:r>
            <a:r>
              <a:rPr lang="sk-SK" dirty="0" smtClean="0"/>
              <a:t> impulz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Alebo iným názvom </a:t>
                </a:r>
                <a:r>
                  <a:rPr lang="sk-SK" dirty="0" err="1" smtClean="0"/>
                  <a:t>Dirackovo</a:t>
                </a:r>
                <a:r>
                  <a:rPr lang="sk-SK" dirty="0" smtClean="0"/>
                  <a:t> delta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Abstr</a:t>
                </a:r>
                <a:r>
                  <a:rPr lang="sk-SK" dirty="0" err="1" smtClean="0"/>
                  <a:t>aktný</a:t>
                </a:r>
                <a:r>
                  <a:rPr lang="sk-SK" dirty="0" smtClean="0"/>
                  <a:t> teoretický signál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Funkcia, ktorá </a:t>
                </a:r>
                <a:r>
                  <a:rPr lang="sk-SK" dirty="0"/>
                  <a:t>má v </a:t>
                </a:r>
                <a:r>
                  <a:rPr lang="sk-SK" dirty="0" smtClean="0"/>
                  <a:t>čase nula</a:t>
                </a:r>
                <a:r>
                  <a:rPr lang="sk-SK" dirty="0"/>
                  <a:t> hodnotu </a:t>
                </a:r>
                <a:r>
                  <a:rPr lang="sk-SK" dirty="0" smtClean="0"/>
                  <a:t>nekonečno</a:t>
                </a:r>
                <a:r>
                  <a:rPr lang="sk-SK" dirty="0"/>
                  <a:t> </a:t>
                </a:r>
                <a:r>
                  <a:rPr lang="sk-SK" dirty="0" smtClean="0"/>
                  <a:t>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Jej </a:t>
                </a:r>
                <a:r>
                  <a:rPr lang="sk-SK" dirty="0"/>
                  <a:t>integrál </a:t>
                </a:r>
                <a:r>
                  <a:rPr lang="sk-SK" dirty="0" smtClean="0"/>
                  <a:t>cez </a:t>
                </a:r>
                <a:r>
                  <a:rPr lang="sk-SK" dirty="0"/>
                  <a:t>celý </a:t>
                </a:r>
                <a:r>
                  <a:rPr lang="sk-SK" dirty="0" smtClean="0"/>
                  <a:t>priestor je </a:t>
                </a:r>
                <a:r>
                  <a:rPr lang="sk-SK" u="sng" dirty="0" smtClean="0"/>
                  <a:t>rovný jednej </a:t>
                </a:r>
                <a:r>
                  <a:rPr lang="sk-SK" dirty="0" smtClean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</a:t>
                </a:r>
                <a:r>
                  <a:rPr lang="sk-SK" dirty="0" err="1" smtClean="0"/>
                  <a:t>Dirackovho</a:t>
                </a:r>
                <a:r>
                  <a:rPr lang="sk-SK" dirty="0" smtClean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 smtClean="0"/>
                  <a:t> </a:t>
                </a:r>
              </a:p>
              <a:p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771" t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1115590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Posun v čase – dopravné oneskorenie</a:t>
            </a:r>
            <a:br>
              <a:rPr lang="sk-SK" dirty="0" smtClean="0"/>
            </a:br>
            <a:r>
              <a:rPr lang="sk-SK" dirty="0" smtClean="0"/>
              <a:t>Transport </a:t>
            </a:r>
            <a:r>
              <a:rPr lang="sk-SK" dirty="0" err="1" smtClean="0"/>
              <a:t>delay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Predpokladajme, že máme </a:t>
                </a:r>
                <a:r>
                  <a:rPr lang="sk-SK" dirty="0" err="1" smtClean="0"/>
                  <a:t>máme</a:t>
                </a:r>
                <a:r>
                  <a:rPr lang="sk-SK" dirty="0" smtClean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poznáme jeho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sa nazýva dopravné oneskorenie</a:t>
                </a:r>
              </a:p>
              <a:p>
                <a:pPr lvl="1"/>
                <a:r>
                  <a:rPr lang="sk-SK" dirty="0" smtClean="0"/>
                  <a:t>Bežný jav v reálnych systémoch</a:t>
                </a:r>
              </a:p>
              <a:p>
                <a:pPr lvl="1"/>
                <a:r>
                  <a:rPr lang="sk-SK" dirty="0" smtClean="0"/>
                  <a:t>Napríklad </a:t>
                </a:r>
                <a:r>
                  <a:rPr lang="sk-SK" dirty="0"/>
                  <a:t>o</a:t>
                </a:r>
                <a:r>
                  <a:rPr lang="sk-SK" dirty="0" smtClean="0"/>
                  <a:t>neskorenie v prenose informácie od snímačov, oneskorenie prítoku látky potrubím</a:t>
                </a:r>
              </a:p>
              <a:p>
                <a:pPr lvl="1"/>
                <a:r>
                  <a:rPr lang="sk-SK" dirty="0" smtClean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má takto oneskorený signál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 exponenciálnej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transformácie a derivácie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Pomocou nej vieme riešiť lineárne diferenciálne rovnice a abstrahovať vlastnosti systémov do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</a:t>
                </a:r>
                <a:r>
                  <a:rPr lang="sk-SK" dirty="0" smtClean="0"/>
                  <a:t>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dirty="0" smtClean="0"/>
                  <a:t> jeho prvú deriváciu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</a:t>
                </a:r>
                <a:r>
                  <a:rPr lang="sk-SK" dirty="0"/>
                  <a:t>poznáme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má </a:t>
                </a:r>
                <a:r>
                  <a:rPr lang="sk-SK" dirty="0" err="1"/>
                  <a:t>Laplaceov</a:t>
                </a:r>
                <a:r>
                  <a:rPr lang="sk-SK" dirty="0"/>
                  <a:t> obraz</a:t>
                </a:r>
                <a:r>
                  <a:rPr lang="sk-SK" dirty="0" smtClean="0"/>
                  <a:t> prvá derivácia signálu?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 smtClean="0"/>
                  <a:t>partes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627" t="-19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Obraz </a:t>
                </a:r>
                <a:r>
                  <a:rPr lang="en-US" dirty="0" err="1" smtClean="0"/>
                  <a:t>deriv</a:t>
                </a:r>
                <a:r>
                  <a:rPr lang="sk-SK" dirty="0" err="1" smtClean="0"/>
                  <a:t>ácie</a:t>
                </a:r>
                <a:r>
                  <a:rPr lang="sk-SK" dirty="0" smtClean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sa po prenásobení komplexnou premennou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 smtClean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Derivácie vyšších stupňov realizujú viacnásobnú (reťazenú) aplikáciu operátora derivácie – </a:t>
                </a:r>
                <a:r>
                  <a:rPr lang="sk-SK" dirty="0" err="1" smtClean="0"/>
                  <a:t>derivátora</a:t>
                </a:r>
                <a:r>
                  <a:rPr lang="sk-SK" dirty="0" smtClean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Ak</a:t>
                </a:r>
                <a:r>
                  <a:rPr lang="sk-SK" dirty="0"/>
                  <a:t> </a:t>
                </a:r>
                <a:r>
                  <a:rPr lang="sk-SK" dirty="0" smtClean="0"/>
                  <a:t>považujeme počiatočné podmienky za nulové potom (čo vo väčšine prípadov budeme) môžeme pre obraz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Veta o počiatočnej a koncovej hodnote</a:t>
            </a:r>
            <a:br>
              <a:rPr lang="sk-SK" dirty="0" smtClean="0"/>
            </a:br>
            <a:r>
              <a:rPr lang="sk-SK" dirty="0" err="1" smtClean="0"/>
              <a:t>Initial</a:t>
            </a:r>
            <a:r>
              <a:rPr lang="sk-SK" dirty="0" smtClean="0"/>
              <a:t> </a:t>
            </a:r>
            <a:r>
              <a:rPr lang="sk-SK" dirty="0" err="1" smtClean="0"/>
              <a:t>value</a:t>
            </a:r>
            <a:r>
              <a:rPr lang="sk-SK" dirty="0" smtClean="0"/>
              <a:t> </a:t>
            </a:r>
            <a:r>
              <a:rPr lang="sk-SK" dirty="0" err="1" smtClean="0"/>
              <a:t>theorem</a:t>
            </a:r>
            <a:r>
              <a:rPr lang="sk-SK" dirty="0" smtClean="0"/>
              <a:t> -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</a:t>
                </a:r>
                <a:r>
                  <a:rPr lang="sk-SK" dirty="0" err="1" smtClean="0"/>
                  <a:t>zťahy</a:t>
                </a:r>
                <a:r>
                  <a:rPr lang="sk-SK" dirty="0" smtClean="0"/>
                  <a:t> 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Počiatočná hodnota – 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Konečná hodnota – 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Užitočná pomôcka – zisťovanie hodnôt v ustálených stavoch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určiť hodnoty signálov v týchto prípadoch ak máme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(sme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pre analýzu a návrh systémov riadenia, keďže dáva </a:t>
                </a:r>
                <a:r>
                  <a:rPr lang="sk-SK" dirty="0" smtClean="0"/>
                  <a:t>informáciu o konečnej hodnote </a:t>
                </a:r>
                <a:r>
                  <a:rPr lang="sk-SK" dirty="0"/>
                  <a:t>časovej funkcie na známu odozvu jej Laplaceovej </a:t>
                </a:r>
                <a:r>
                  <a:rPr lang="sk-SK" dirty="0" smtClean="0"/>
                  <a:t>transformácie.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1533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Prenosová funkcia </a:t>
            </a:r>
            <a:r>
              <a:rPr lang="sk-SK" dirty="0"/>
              <a:t>systému</a:t>
            </a:r>
            <a:br>
              <a:rPr lang="sk-SK" dirty="0"/>
            </a:br>
            <a:r>
              <a:rPr lang="sk-SK" dirty="0"/>
              <a:t>Transfer </a:t>
            </a:r>
            <a:r>
              <a:rPr lang="sk-SK" dirty="0" err="1"/>
              <a:t>function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19642" cy="5665154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Racionálna (lomená) funkcia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Obsahuje polynóm čitateľa a polynóm menovateľa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Definícia:</a:t>
                </a: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k </a:t>
                </a:r>
                <a:r>
                  <a:rPr lang="sk-SK" dirty="0" err="1" smtClean="0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</a:t>
                </a:r>
                <a:r>
                  <a:rPr lang="sk-SK" u="sng" dirty="0" smtClean="0">
                    <a:solidFill>
                      <a:srgbClr val="FF0000"/>
                    </a:solidFill>
                  </a:rPr>
                  <a:t>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nezávisí </a:t>
                </a:r>
                <a:r>
                  <a:rPr lang="sk-SK" dirty="0"/>
                  <a:t>od konkrétneho signálu, ktorý na vstup dáme</a:t>
                </a:r>
                <a:r>
                  <a:rPr lang="sk-SK" dirty="0" smtClean="0"/>
                  <a:t>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Veľmi dobre opisuje dynamické vlastnosti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je model SISO systému (single </a:t>
                </a:r>
                <a:r>
                  <a:rPr lang="sk-SK" dirty="0" err="1" smtClean="0"/>
                  <a:t>input</a:t>
                </a:r>
                <a:r>
                  <a:rPr lang="sk-SK" dirty="0"/>
                  <a:t> </a:t>
                </a:r>
                <a:r>
                  <a:rPr lang="sk-SK" dirty="0" smtClean="0"/>
                  <a:t>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19642" cy="5665154"/>
              </a:xfrm>
              <a:blipFill rotWithShape="0">
                <a:blip r:embed="rId2"/>
                <a:stretch>
                  <a:fillRect l="-1861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 - podmienky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</a:t>
            </a:r>
            <a:r>
              <a:rPr lang="sk-SK" dirty="0" smtClean="0"/>
              <a:t>transformácia jej </a:t>
            </a:r>
            <a:r>
              <a:rPr lang="sk-SK" u="sng" dirty="0"/>
              <a:t>impulznej </a:t>
            </a:r>
            <a:r>
              <a:rPr lang="sk-SK" u="sng" dirty="0" smtClean="0"/>
              <a:t>charakteristiky</a:t>
            </a:r>
            <a:endParaRPr lang="sk-SK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</a:t>
            </a:r>
            <a:r>
              <a:rPr lang="sk-SK" dirty="0" smtClean="0"/>
              <a:t>ovnako je ale </a:t>
            </a:r>
            <a:r>
              <a:rPr lang="sk-SK" dirty="0"/>
              <a:t>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</a:t>
            </a:r>
            <a:r>
              <a:rPr lang="sk-SK" dirty="0" smtClean="0"/>
              <a:t>.</a:t>
            </a:r>
          </a:p>
          <a:p>
            <a:r>
              <a:rPr lang="sk-SK" dirty="0"/>
              <a:t>Prečo </a:t>
            </a:r>
            <a:r>
              <a:rPr lang="sk-SK" dirty="0" smtClean="0"/>
              <a:t>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</a:t>
            </a:r>
            <a:r>
              <a:rPr lang="sk-SK" dirty="0" err="1"/>
              <a:t>funk</a:t>
            </a:r>
            <a:r>
              <a:rPr lang="sk-SK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</a:t>
            </a:r>
            <a:r>
              <a:rPr lang="sk-SK" dirty="0" smtClean="0"/>
              <a:t>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</a:t>
            </a:r>
            <a:r>
              <a:rPr lang="sk-SK" dirty="0" smtClean="0"/>
              <a:t>charakteristík</a:t>
            </a:r>
            <a:endParaRPr lang="sk-SK" dirty="0"/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Integrátor a </a:t>
            </a:r>
            <a:r>
              <a:rPr lang="sk-SK" dirty="0" err="1" smtClean="0"/>
              <a:t>derivátor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367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 (</a:t>
            </a:r>
            <a:r>
              <a:rPr lang="sk-SK" dirty="0" err="1" smtClean="0"/>
              <a:t>residue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dynamiky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Zisk</a:t>
            </a:r>
            <a:r>
              <a:rPr lang="en-US" dirty="0" smtClean="0"/>
              <a:t> </a:t>
            </a:r>
            <a:r>
              <a:rPr lang="en-US" dirty="0" err="1" smtClean="0"/>
              <a:t>obvodu</a:t>
            </a:r>
            <a:r>
              <a:rPr lang="en-US" dirty="0" smtClean="0"/>
              <a:t> v </a:t>
            </a:r>
            <a:r>
              <a:rPr lang="en-US" dirty="0" err="1" smtClean="0"/>
              <a:t>ust</a:t>
            </a:r>
            <a:r>
              <a:rPr lang="sk-SK" dirty="0" err="1" smtClean="0"/>
              <a:t>álených</a:t>
            </a:r>
            <a:r>
              <a:rPr lang="sk-SK" dirty="0" smtClean="0"/>
              <a:t> stavoch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Ustálený stav </a:t>
            </a:r>
            <a:r>
              <a:rPr lang="en-US" dirty="0" smtClean="0"/>
              <a:t>-&gt; </a:t>
            </a:r>
            <a:r>
              <a:rPr lang="en-US" dirty="0" err="1" smtClean="0"/>
              <a:t>nulov</a:t>
            </a:r>
            <a:r>
              <a:rPr lang="sk-SK" dirty="0" smtClean="0"/>
              <a:t>é derivácie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Operátor derivácie je </a:t>
            </a:r>
            <a:r>
              <a:rPr lang="sk-SK" i="1" dirty="0" smtClean="0"/>
              <a:t>s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 komplexnú premennú </a:t>
            </a:r>
            <a:r>
              <a:rPr lang="sk-SK" i="1" dirty="0" smtClean="0"/>
              <a:t>s </a:t>
            </a:r>
            <a:r>
              <a:rPr lang="sk-SK" dirty="0" smtClean="0"/>
              <a:t>dosadíme  nulu </a:t>
            </a:r>
            <a:endParaRPr lang="sk-SK" i="1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Statické zosilnenie je pomer absolútnych členov polynómov prenosovej funkcie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Prevodová charakteristika lineárnych systémov je vždy priamka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Sklon tejto priamky je statické zosilnenie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Svet okolo nás je </a:t>
            </a:r>
            <a:r>
              <a:rPr lang="sk-SK" sz="2300" u="sng" dirty="0" smtClean="0"/>
              <a:t>dynamický = mení sa v čase</a:t>
            </a:r>
            <a:r>
              <a:rPr lang="sk-SK" sz="2300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 smtClean="0"/>
              <a:t>Čas</a:t>
            </a:r>
            <a:r>
              <a:rPr lang="sk-SK" sz="2300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 smtClean="0"/>
              <a:t>Matematická analýza (</a:t>
            </a:r>
            <a:r>
              <a:rPr lang="sk-SK" sz="2100" dirty="0" err="1" smtClean="0"/>
              <a:t>calculus</a:t>
            </a:r>
            <a:r>
              <a:rPr lang="sk-SK" sz="2100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Energia</a:t>
            </a:r>
            <a:endParaRPr lang="sk-SK" sz="1800" dirty="0"/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a</a:t>
            </a:r>
            <a:r>
              <a:rPr lang="sk-SK" dirty="0" smtClean="0"/>
              <a:t> – </a:t>
            </a:r>
            <a:r>
              <a:rPr lang="sk-SK" dirty="0" err="1" smtClean="0"/>
              <a:t>statizmus</a:t>
            </a:r>
            <a:r>
              <a:rPr lang="sk-SK" dirty="0" smtClean="0"/>
              <a:t> = nemá statické zosilnenie 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Chýba absolútny člen v menovateli prenosovej funkcie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Inak povedané – vieme z menovateľa vyňať </a:t>
            </a:r>
            <a:r>
              <a:rPr lang="sk-SK" i="1" dirty="0" smtClean="0"/>
              <a:t>s </a:t>
            </a:r>
            <a:r>
              <a:rPr lang="sk-SK" dirty="0" smtClean="0"/>
              <a:t>alebo jeho vyššie mocniny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Môžeme si ho prestaviť ako integrátor zaradený za prenosovou funkciou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Realizovateľnosť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9864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</a:t>
            </a:r>
            <a:r>
              <a:rPr lang="sk-SK" dirty="0"/>
              <a:t>štruktúry</a:t>
            </a:r>
            <a:br>
              <a:rPr lang="sk-SK" dirty="0"/>
            </a:br>
            <a:r>
              <a:rPr lang="sk-SK" dirty="0" smtClean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191555" cy="579284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obvode máme štyri rôzne signály</a:t>
                </a:r>
              </a:p>
              <a:p>
                <a:pPr lvl="1"/>
                <a:r>
                  <a:rPr lang="sk-SK" dirty="0" smtClean="0"/>
                  <a:t>Výstup celej </a:t>
                </a:r>
                <a:r>
                  <a:rPr lang="sk-SK" dirty="0" err="1" smtClean="0"/>
                  <a:t>spätnoväzobnej</a:t>
                </a:r>
                <a:r>
                  <a:rPr lang="sk-SK" dirty="0" smtClean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b="0" dirty="0" smtClean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191555" cy="5792842"/>
              </a:xfrm>
              <a:blipFill rotWithShape="0">
                <a:blip r:embed="rId2"/>
                <a:stretch>
                  <a:fillRect l="-2817" t="-11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621426" y="2660355"/>
            <a:ext cx="4464908" cy="26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Prenos </a:t>
            </a:r>
            <a:r>
              <a:rPr lang="sk-SK" dirty="0" err="1"/>
              <a:t>spätnoväzobnej</a:t>
            </a:r>
            <a:r>
              <a:rPr lang="sk-SK" dirty="0"/>
              <a:t> štruktúry</a:t>
            </a:r>
            <a:br>
              <a:rPr lang="sk-SK" dirty="0"/>
            </a:br>
            <a:r>
              <a:rPr lang="sk-SK" dirty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väzba</a:t>
            </a:r>
          </a:p>
          <a:p>
            <a:pPr lvl="1"/>
            <a:r>
              <a:rPr lang="sk-SK" dirty="0"/>
              <a:t>= 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 smtClean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err="1" smtClean="0"/>
              <a:t>Algebraická</a:t>
            </a:r>
            <a:r>
              <a:rPr lang="sk-SK" dirty="0" smtClean="0"/>
              <a:t> slučka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809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dynamiky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Impulzná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rády diferenciálnych </a:t>
                </a:r>
                <a:r>
                  <a:rPr lang="sk-SK" dirty="0" smtClean="0"/>
                  <a:t>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601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769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využívajú kybernetici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3893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 smtClean="0"/>
              <a:t>Simulink</a:t>
            </a:r>
            <a:r>
              <a:rPr lang="sk-SK" dirty="0" smtClean="0"/>
              <a:t> využíva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46052"/>
            <a:ext cx="4145280" cy="466367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853228"/>
            <a:ext cx="4191000" cy="480372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aj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1927</Words>
  <Application>Microsoft Office PowerPoint</Application>
  <PresentationFormat>Prezentácia na obrazovke (4:3)</PresentationFormat>
  <Paragraphs>495</Paragraphs>
  <Slides>62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Odvoďte model RLC filtra </vt:lpstr>
      <vt:lpstr>Model RLC filtra - postup</vt:lpstr>
      <vt:lpstr>Laplaceova transformácia</vt:lpstr>
      <vt:lpstr>Význam Laplaceovej transformácie</vt:lpstr>
      <vt:lpstr>Opakovanie  - matematická analýza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Veta o počiatočnej a koncovej hodnote Initial value theorem - final value theorem </vt:lpstr>
      <vt:lpstr>Obrazy vybraných funkcii</vt:lpstr>
      <vt:lpstr>Prenosová funkcia systému Transfer function</vt:lpstr>
      <vt:lpstr>Prenosová funkcia systému - podmienky</vt:lpstr>
      <vt:lpstr>Integrátor a derivátor</vt:lpstr>
      <vt:lpstr>Inverzná Laplaceova transformácia</vt:lpstr>
      <vt:lpstr>Rozklad na parciálne zlomky (residue)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Realizovateľnosť</vt:lpstr>
      <vt:lpstr>Algebra prenosových funkcii</vt:lpstr>
      <vt:lpstr>Sériové zapojenie</vt:lpstr>
      <vt:lpstr>Paralelné zapojenie</vt:lpstr>
      <vt:lpstr>Prenos spätnoväzobnej štruktúry Feedback loop</vt:lpstr>
      <vt:lpstr>Prenos spätnoväzobnej štruktúry Feedback loop</vt:lpstr>
      <vt:lpstr>Model systému</vt:lpstr>
      <vt:lpstr>Vytvorenie modelu z diferenciálnych rovníc</vt:lpstr>
      <vt:lpstr>Model harmonického oscilátora</vt:lpstr>
      <vt:lpstr>Model harmonického oscilátora</vt:lpstr>
      <vt:lpstr>Budený harmonický oscilátor</vt:lpstr>
      <vt:lpstr>Model harmonického oscilátora</vt:lpstr>
      <vt:lpstr>Póly-nuly-charakteristický polynóm</vt:lpstr>
      <vt:lpstr>Stabilita systémov</vt:lpstr>
      <vt:lpstr>Všeobecné kritérium stability</vt:lpstr>
      <vt:lpstr>Charakteristiky systémov</vt:lpstr>
      <vt:lpstr>Impulzná charakteristika</vt:lpstr>
      <vt:lpstr>Prechodová charakteristika</vt:lpstr>
      <vt:lpstr>Vplyv pólov a núl na dynamiku systému</vt:lpstr>
      <vt:lpstr>Vplyv pólov a núl na dynamiku systému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125</cp:revision>
  <dcterms:created xsi:type="dcterms:W3CDTF">2019-03-28T07:06:37Z</dcterms:created>
  <dcterms:modified xsi:type="dcterms:W3CDTF">2019-06-04T17:21:35Z</dcterms:modified>
</cp:coreProperties>
</file>