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65" r:id="rId3"/>
    <p:sldId id="259" r:id="rId4"/>
    <p:sldId id="264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9.png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7.wmf"/><Relationship Id="rId23" Type="http://schemas.openxmlformats.org/officeDocument/2006/relationships/image" Target="../media/image31.png"/><Relationship Id="rId10" Type="http://schemas.openxmlformats.org/officeDocument/2006/relationships/image" Target="../media/image25.wmf"/><Relationship Id="rId19" Type="http://schemas.openxmlformats.org/officeDocument/2006/relationships/image" Target="../media/image30.png"/><Relationship Id="rId4" Type="http://schemas.openxmlformats.org/officeDocument/2006/relationships/image" Target="../media/image2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Prenosová funkcia</a:t>
            </a:r>
            <a:br>
              <a:rPr lang="sk-SK" dirty="0"/>
            </a:br>
            <a:r>
              <a:rPr lang="sk-SK" dirty="0"/>
              <a:t>Bloková schéma a jej modifikácia</a:t>
            </a:r>
            <a:br>
              <a:rPr lang="sk-SK" dirty="0"/>
            </a:br>
            <a:r>
              <a:rPr lang="sk-SK" dirty="0"/>
              <a:t>Vlastnosti prenosových funkcií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788259-F9CF-4701-AE0D-15DE5B14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Modelovaný proces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362CB03-E518-4C50-9103-6CABE50E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to dynamický objekt, ktorý je v reálnom svete spojitý.</a:t>
            </a:r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Vstupy:  veličiny vstupujúce do objektu, ktoré sa menia v čase</a:t>
            </a:r>
          </a:p>
          <a:p>
            <a:r>
              <a:rPr lang="sk-SK" dirty="0"/>
              <a:t>Výstupy: veličiny vystupujúce z objektu, ktoré sa menia v čase </a:t>
            </a:r>
          </a:p>
          <a:p>
            <a:endParaRPr lang="sk-SK" dirty="0"/>
          </a:p>
          <a:p>
            <a:r>
              <a:rPr lang="sk-SK" dirty="0"/>
              <a:t>Jeden vstup/ jeden výstup  - SISO objekt</a:t>
            </a:r>
          </a:p>
          <a:p>
            <a:r>
              <a:rPr lang="sk-SK" dirty="0"/>
              <a:t>Viac vstupov / viac výstupov  - MIMO objekt</a:t>
            </a:r>
          </a:p>
          <a:p>
            <a:endParaRPr lang="sk-SK" dirty="0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60959378-A582-40EF-B1CB-44F5616E2BA5}"/>
              </a:ext>
            </a:extLst>
          </p:cNvPr>
          <p:cNvGrpSpPr/>
          <p:nvPr/>
        </p:nvGrpSpPr>
        <p:grpSpPr>
          <a:xfrm>
            <a:off x="2104830" y="1939693"/>
            <a:ext cx="4529973" cy="692498"/>
            <a:chOff x="1979712" y="2446729"/>
            <a:chExt cx="3751867" cy="692498"/>
          </a:xfrm>
        </p:grpSpPr>
        <p:sp>
          <p:nvSpPr>
            <p:cNvPr id="5" name="BlokTextu 4">
              <a:extLst>
                <a:ext uri="{FF2B5EF4-FFF2-40B4-BE49-F238E27FC236}">
                  <a16:creationId xmlns:a16="http://schemas.microsoft.com/office/drawing/2014/main" id="{7648AE2C-92BA-4D0F-A0E3-C6A8FEBD3A46}"/>
                </a:ext>
              </a:extLst>
            </p:cNvPr>
            <p:cNvSpPr txBox="1"/>
            <p:nvPr/>
          </p:nvSpPr>
          <p:spPr>
            <a:xfrm>
              <a:off x="3059832" y="2492896"/>
              <a:ext cx="1584176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/>
                <a:t>Modelovaný proces</a:t>
              </a:r>
            </a:p>
          </p:txBody>
        </p:sp>
        <p:sp>
          <p:nvSpPr>
            <p:cNvPr id="6" name="Šípka doprava 5">
              <a:extLst>
                <a:ext uri="{FF2B5EF4-FFF2-40B4-BE49-F238E27FC236}">
                  <a16:creationId xmlns:a16="http://schemas.microsoft.com/office/drawing/2014/main" id="{6560A19B-AC5F-4002-99AF-8D3976D369CE}"/>
                </a:ext>
              </a:extLst>
            </p:cNvPr>
            <p:cNvSpPr/>
            <p:nvPr/>
          </p:nvSpPr>
          <p:spPr>
            <a:xfrm>
              <a:off x="2123728" y="2813004"/>
              <a:ext cx="936104" cy="659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Šípka doprava 6">
              <a:extLst>
                <a:ext uri="{FF2B5EF4-FFF2-40B4-BE49-F238E27FC236}">
                  <a16:creationId xmlns:a16="http://schemas.microsoft.com/office/drawing/2014/main" id="{7432B34B-64C1-40CB-9364-69B3C786E98F}"/>
                </a:ext>
              </a:extLst>
            </p:cNvPr>
            <p:cNvSpPr/>
            <p:nvPr/>
          </p:nvSpPr>
          <p:spPr>
            <a:xfrm>
              <a:off x="4656259" y="2847111"/>
              <a:ext cx="936104" cy="659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BlokTextu 7">
              <a:extLst>
                <a:ext uri="{FF2B5EF4-FFF2-40B4-BE49-F238E27FC236}">
                  <a16:creationId xmlns:a16="http://schemas.microsoft.com/office/drawing/2014/main" id="{4CB9FC28-E0AA-45DA-A540-02FA35CEE6AC}"/>
                </a:ext>
              </a:extLst>
            </p:cNvPr>
            <p:cNvSpPr txBox="1"/>
            <p:nvPr/>
          </p:nvSpPr>
          <p:spPr>
            <a:xfrm>
              <a:off x="1979712" y="2446729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vstupy </a:t>
              </a:r>
            </a:p>
          </p:txBody>
        </p:sp>
        <p:sp>
          <p:nvSpPr>
            <p:cNvPr id="9" name="BlokTextu 8">
              <a:extLst>
                <a:ext uri="{FF2B5EF4-FFF2-40B4-BE49-F238E27FC236}">
                  <a16:creationId xmlns:a16="http://schemas.microsoft.com/office/drawing/2014/main" id="{BCA5FD2D-91CD-4D30-B8C3-7518D5EA00A8}"/>
                </a:ext>
              </a:extLst>
            </p:cNvPr>
            <p:cNvSpPr txBox="1"/>
            <p:nvPr/>
          </p:nvSpPr>
          <p:spPr>
            <a:xfrm>
              <a:off x="4723467" y="246341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výstupy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79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Prenosová funkcia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74476A0-8C3D-4B4B-ABC1-78C4925E5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b="1" dirty="0"/>
                  <a:t>Definícia:</a:t>
                </a:r>
              </a:p>
              <a:p>
                <a:r>
                  <a:rPr lang="sk-SK" dirty="0"/>
                  <a:t>Pomer </a:t>
                </a:r>
                <a:r>
                  <a:rPr lang="sk-SK" dirty="0" err="1"/>
                  <a:t>Laplaceovho</a:t>
                </a:r>
                <a:r>
                  <a:rPr lang="sk-SK" dirty="0"/>
                  <a:t> obrazu výstupu systému k </a:t>
                </a:r>
                <a:r>
                  <a:rPr lang="sk-SK" dirty="0" err="1"/>
                  <a:t>Laplaceovmu</a:t>
                </a:r>
                <a:r>
                  <a:rPr lang="sk-SK" dirty="0"/>
                  <a:t> obrazu vstupu systému pri nulových počiatočných podmienkach.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b="1" dirty="0"/>
                  <a:t>Prečo prenosová funkcia?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Jednoduchosť vytvárania schém zložitého procesu z blokov (algebra prenosových funkcií)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Prenosové funkcie sú nositeľom podstatných vlastností dynamiky procesov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Je ich možné </a:t>
                </a:r>
                <a:r>
                  <a:rPr lang="sk-SK" dirty="0" err="1"/>
                  <a:t>parametrizovať</a:t>
                </a:r>
                <a:r>
                  <a:rPr lang="sk-SK" dirty="0"/>
                  <a:t> z nameraných dynamických charakteristík</a:t>
                </a:r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74476A0-8C3D-4B4B-ABC1-78C4925E5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8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Prenosová funkcia</a:t>
            </a:r>
            <a:br>
              <a:rPr lang="sk-SK" dirty="0"/>
            </a:br>
            <a:r>
              <a:rPr lang="sk-SK" sz="2700" dirty="0"/>
              <a:t>Získanie prenosovej funkcie z dynamického systému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BD42F2B-ABA1-4F3A-865F-32330FB15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Majme lineárnu diferenciálnu rovnicu vo všeobecnom tvare: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Po aplikovaní </a:t>
                </a:r>
                <a:r>
                  <a:rPr lang="sk-SK" dirty="0" err="1"/>
                  <a:t>Laplaceovej</a:t>
                </a:r>
                <a:r>
                  <a:rPr lang="sk-SK" dirty="0"/>
                  <a:t> transformácie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sk-SK" b="0" dirty="0"/>
                  <a:t> nadobudne rovnica tvar:</a:t>
                </a:r>
              </a:p>
              <a:p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r>
                  <a:rPr lang="sk-SK" dirty="0"/>
                  <a:t>Po vyjadrení pomeru Výstup/Vstup získame </a:t>
                </a:r>
                <a:r>
                  <a:rPr lang="sk-SK" b="1" dirty="0"/>
                  <a:t>Prenosovú funkciu</a:t>
                </a: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BD42F2B-ABA1-4F3A-865F-32330FB15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kt 4">
                <a:extLst>
                  <a:ext uri="{FF2B5EF4-FFF2-40B4-BE49-F238E27FC236}">
                    <a16:creationId xmlns:a16="http://schemas.microsoft.com/office/drawing/2014/main" id="{2B9530D7-50B8-49D5-9421-24DA6AA8D50A}"/>
                  </a:ext>
                </a:extLst>
              </p:cNvPr>
              <p:cNvSpPr txBox="1"/>
              <p:nvPr/>
            </p:nvSpPr>
            <p:spPr bwMode="auto">
              <a:xfrm>
                <a:off x="-3" y="1604234"/>
                <a:ext cx="9144001" cy="812800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5" name="Objekt 4">
                <a:extLst>
                  <a:ext uri="{FF2B5EF4-FFF2-40B4-BE49-F238E27FC236}">
                    <a16:creationId xmlns:a16="http://schemas.microsoft.com/office/drawing/2014/main" id="{2B9530D7-50B8-49D5-9421-24DA6AA8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" y="1604234"/>
                <a:ext cx="9144001" cy="812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kt 6">
                <a:extLst>
                  <a:ext uri="{FF2B5EF4-FFF2-40B4-BE49-F238E27FC236}">
                    <a16:creationId xmlns:a16="http://schemas.microsoft.com/office/drawing/2014/main" id="{16432777-2D70-476C-B3FC-DEC9E60D4A22}"/>
                  </a:ext>
                </a:extLst>
              </p:cNvPr>
              <p:cNvSpPr txBox="1"/>
              <p:nvPr/>
            </p:nvSpPr>
            <p:spPr bwMode="auto">
              <a:xfrm>
                <a:off x="-3" y="3575479"/>
                <a:ext cx="9144000" cy="41275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Objekt 6">
                <a:extLst>
                  <a:ext uri="{FF2B5EF4-FFF2-40B4-BE49-F238E27FC236}">
                    <a16:creationId xmlns:a16="http://schemas.microsoft.com/office/drawing/2014/main" id="{16432777-2D70-476C-B3FC-DEC9E60D4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" y="3575479"/>
                <a:ext cx="9144000" cy="412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kt 7">
                <a:extLst>
                  <a:ext uri="{FF2B5EF4-FFF2-40B4-BE49-F238E27FC236}">
                    <a16:creationId xmlns:a16="http://schemas.microsoft.com/office/drawing/2014/main" id="{864B9980-FFC7-47C1-A1E4-B6188693B32A}"/>
                  </a:ext>
                </a:extLst>
              </p:cNvPr>
              <p:cNvSpPr txBox="1"/>
              <p:nvPr/>
            </p:nvSpPr>
            <p:spPr bwMode="auto">
              <a:xfrm>
                <a:off x="0" y="5482114"/>
                <a:ext cx="9144000" cy="670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Objekt 7">
                <a:extLst>
                  <a:ext uri="{FF2B5EF4-FFF2-40B4-BE49-F238E27FC236}">
                    <a16:creationId xmlns:a16="http://schemas.microsoft.com/office/drawing/2014/main" id="{864B9980-FFC7-47C1-A1E4-B6188693B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482114"/>
                <a:ext cx="9144000" cy="670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758640-2A56-43A9-9F27-EEC95C7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Prenosová funkcia</a:t>
            </a:r>
            <a:br>
              <a:rPr lang="sk-SK" dirty="0"/>
            </a:br>
            <a:r>
              <a:rPr lang="sk-SK" sz="2700" dirty="0"/>
              <a:t>Úloha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05BCF15-A292-4435-871D-2EFF4A833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1132303"/>
              </a:xfrm>
            </p:spPr>
            <p:txBody>
              <a:bodyPr/>
              <a:lstStyle/>
              <a:p>
                <a:r>
                  <a:rPr lang="sk-SK" dirty="0"/>
                  <a:t>Nájdite prenosovú funkciu diferenciálnej rovnice s nulovými počiatočnými podmienkami: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̇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sk-SK" b="0" dirty="0"/>
              </a:p>
              <a:p>
                <a:endParaRPr lang="sk-SK" b="0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05BCF15-A292-4435-871D-2EFF4A833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1132303"/>
              </a:xfrm>
              <a:blipFill>
                <a:blip r:embed="rId2"/>
                <a:stretch>
                  <a:fillRect l="-803" t="-59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kt 7">
                <a:extLst>
                  <a:ext uri="{FF2B5EF4-FFF2-40B4-BE49-F238E27FC236}">
                    <a16:creationId xmlns:a16="http://schemas.microsoft.com/office/drawing/2014/main" id="{2D91840E-5BE7-455C-9F02-0C8AFB7E7AEF}"/>
                  </a:ext>
                </a:extLst>
              </p:cNvPr>
              <p:cNvSpPr txBox="1"/>
              <p:nvPr/>
            </p:nvSpPr>
            <p:spPr bwMode="auto">
              <a:xfrm>
                <a:off x="0" y="2411743"/>
                <a:ext cx="9144000" cy="465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)=5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" name="Objekt 7">
                <a:extLst>
                  <a:ext uri="{FF2B5EF4-FFF2-40B4-BE49-F238E27FC236}">
                    <a16:creationId xmlns:a16="http://schemas.microsoft.com/office/drawing/2014/main" id="{2D91840E-5BE7-455C-9F02-0C8AFB7E7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411743"/>
                <a:ext cx="9144000" cy="465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kt 7">
                <a:extLst>
                  <a:ext uri="{FF2B5EF4-FFF2-40B4-BE49-F238E27FC236}">
                    <a16:creationId xmlns:a16="http://schemas.microsoft.com/office/drawing/2014/main" id="{A4C71449-6785-48FE-AC0D-3650D4886D16}"/>
                  </a:ext>
                </a:extLst>
              </p:cNvPr>
              <p:cNvSpPr txBox="1"/>
              <p:nvPr/>
            </p:nvSpPr>
            <p:spPr bwMode="auto">
              <a:xfrm>
                <a:off x="0" y="3980575"/>
                <a:ext cx="9144000" cy="6148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5" name="Objekt 7">
                <a:extLst>
                  <a:ext uri="{FF2B5EF4-FFF2-40B4-BE49-F238E27FC236}">
                    <a16:creationId xmlns:a16="http://schemas.microsoft.com/office/drawing/2014/main" id="{A4C71449-6785-48FE-AC0D-3650D4886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980575"/>
                <a:ext cx="9144000" cy="614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kt 7">
                <a:extLst>
                  <a:ext uri="{FF2B5EF4-FFF2-40B4-BE49-F238E27FC236}">
                    <a16:creationId xmlns:a16="http://schemas.microsoft.com/office/drawing/2014/main" id="{DFABCE19-0ABB-4765-AC16-7276B766F8F2}"/>
                  </a:ext>
                </a:extLst>
              </p:cNvPr>
              <p:cNvSpPr txBox="1"/>
              <p:nvPr/>
            </p:nvSpPr>
            <p:spPr bwMode="auto">
              <a:xfrm>
                <a:off x="0" y="3196159"/>
                <a:ext cx="9144000" cy="465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𝑌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+1)=5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6" name="Objekt 7">
                <a:extLst>
                  <a:ext uri="{FF2B5EF4-FFF2-40B4-BE49-F238E27FC236}">
                    <a16:creationId xmlns:a16="http://schemas.microsoft.com/office/drawing/2014/main" id="{DFABCE19-0ABB-4765-AC16-7276B766F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196159"/>
                <a:ext cx="9144000" cy="4656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487C83-A1BC-4D2F-B508-FFDD1C7F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Prenosov</a:t>
            </a:r>
            <a:r>
              <a:rPr lang="sk-SK" sz="4000" dirty="0"/>
              <a:t>á funkcia</a:t>
            </a:r>
            <a:br>
              <a:rPr lang="sk-SK" dirty="0"/>
            </a:br>
            <a:r>
              <a:rPr lang="sk-SK" sz="2700" dirty="0"/>
              <a:t>Podmienky definovania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48877EA-2F33-4517-9D24-C9C13221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je definovaná iba pre lineárne časovo invariantné systémy. Nie je definovaná pre nelineárne systémy.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medzi vstupnou a výstupnou premennou je definovaná ako </a:t>
            </a:r>
            <a:r>
              <a:rPr lang="sk-SK" dirty="0" err="1"/>
              <a:t>Laplaceova</a:t>
            </a:r>
            <a:r>
              <a:rPr lang="sk-SK" dirty="0"/>
              <a:t> transformácia impulznej charakteristiky, rovnako je definovaná ako pomer obrazu výstupnej veličiny k obrazu vstupnej veličiny.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Začiatočné podmienky systému musia byť nulové.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je nezávislá od vstupu systému.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je funkcia komplexnej premennej s.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117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E21988-E3BF-4FD1-8E07-E43E0317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Bloková schéma</a:t>
            </a:r>
            <a:br>
              <a:rPr lang="sk-SK" dirty="0"/>
            </a:br>
            <a:r>
              <a:rPr lang="sk-SK" sz="2700" dirty="0"/>
              <a:t>Algebra prenosových funkcií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3CF823-BA42-4B64-B335-265C7E76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5"/>
            <a:ext cx="8356599" cy="5670747"/>
          </a:xfrm>
        </p:spPr>
        <p:txBody>
          <a:bodyPr/>
          <a:lstStyle/>
          <a:p>
            <a:r>
              <a:rPr lang="sk-SK" dirty="0"/>
              <a:t>Grafický opis systému, ktorý pozostáva z logického zapojenia prenosových funkcií.</a:t>
            </a:r>
          </a:p>
          <a:p>
            <a:r>
              <a:rPr lang="sk-SK" b="1" dirty="0"/>
              <a:t>Sériové zapojene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Paraleln</a:t>
            </a:r>
            <a:r>
              <a:rPr lang="sk-SK" b="1" dirty="0"/>
              <a:t>é zapojenie</a:t>
            </a:r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 err="1"/>
              <a:t>Spätnoväzobné</a:t>
            </a:r>
            <a:endParaRPr lang="sk-SK" b="1" dirty="0"/>
          </a:p>
          <a:p>
            <a:endParaRPr lang="sk-SK" b="1" dirty="0"/>
          </a:p>
          <a:p>
            <a:endParaRPr lang="en-US" b="1" dirty="0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85D76E94-F41C-4091-9433-A89042AE58D5}"/>
              </a:ext>
            </a:extLst>
          </p:cNvPr>
          <p:cNvGrpSpPr/>
          <p:nvPr/>
        </p:nvGrpSpPr>
        <p:grpSpPr>
          <a:xfrm>
            <a:off x="758631" y="2296886"/>
            <a:ext cx="3197893" cy="376282"/>
            <a:chOff x="160825" y="1090736"/>
            <a:chExt cx="3438452" cy="3762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bjekt 4">
                  <a:extLst>
                    <a:ext uri="{FF2B5EF4-FFF2-40B4-BE49-F238E27FC236}">
                      <a16:creationId xmlns:a16="http://schemas.microsoft.com/office/drawing/2014/main" id="{1FFC86C8-D8AF-4D58-B9FF-2799247BD579}"/>
                    </a:ext>
                  </a:extLst>
                </p:cNvPr>
                <p:cNvSpPr txBox="1"/>
                <p:nvPr/>
              </p:nvSpPr>
              <p:spPr bwMode="auto">
                <a:xfrm>
                  <a:off x="1115229" y="1125189"/>
                  <a:ext cx="585321" cy="30162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alpha val="98000"/>
                    </a:schemeClr>
                  </a:solidFill>
                </a:ln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k-SK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sk-SK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sk-SK" dirty="0"/>
                </a:p>
              </p:txBody>
            </p:sp>
          </mc:Choice>
          <mc:Fallback>
            <p:sp>
              <p:nvSpPr>
                <p:cNvPr id="5" name="Objekt 4">
                  <a:extLst>
                    <a:ext uri="{FF2B5EF4-FFF2-40B4-BE49-F238E27FC236}">
                      <a16:creationId xmlns:a16="http://schemas.microsoft.com/office/drawing/2014/main" id="{1FFC86C8-D8AF-4D58-B9FF-2799247BD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5229" y="1125189"/>
                  <a:ext cx="585321" cy="3016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>
                      <a:alpha val="98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bjekt 5">
                  <a:extLst>
                    <a:ext uri="{FF2B5EF4-FFF2-40B4-BE49-F238E27FC236}">
                      <a16:creationId xmlns:a16="http://schemas.microsoft.com/office/drawing/2014/main" id="{37611B64-1F30-492C-9158-678CB8A3C80A}"/>
                    </a:ext>
                  </a:extLst>
                </p:cNvPr>
                <p:cNvSpPr txBox="1"/>
                <p:nvPr/>
              </p:nvSpPr>
              <p:spPr bwMode="auto">
                <a:xfrm>
                  <a:off x="1979801" y="1125189"/>
                  <a:ext cx="583744" cy="30162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alpha val="98000"/>
                    </a:schemeClr>
                  </a:solidFill>
                </a:ln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k-SK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sk-SK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sk-SK" dirty="0"/>
                </a:p>
              </p:txBody>
            </p:sp>
          </mc:Choice>
          <mc:Fallback>
            <p:sp>
              <p:nvSpPr>
                <p:cNvPr id="6" name="Objekt 5">
                  <a:extLst>
                    <a:ext uri="{FF2B5EF4-FFF2-40B4-BE49-F238E27FC236}">
                      <a16:creationId xmlns:a16="http://schemas.microsoft.com/office/drawing/2014/main" id="{37611B64-1F30-492C-9158-678CB8A3C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9801" y="1125189"/>
                  <a:ext cx="583744" cy="3016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>
                      <a:alpha val="98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Rovná spojovacia šípka 7">
              <a:extLst>
                <a:ext uri="{FF2B5EF4-FFF2-40B4-BE49-F238E27FC236}">
                  <a16:creationId xmlns:a16="http://schemas.microsoft.com/office/drawing/2014/main" id="{DC01E07C-DA9F-4743-B783-8E34D5A9ECD6}"/>
                </a:ext>
              </a:extLst>
            </p:cNvPr>
            <p:cNvCxnSpPr/>
            <p:nvPr/>
          </p:nvCxnSpPr>
          <p:spPr>
            <a:xfrm>
              <a:off x="2555776" y="1275556"/>
              <a:ext cx="288032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ovná spojovacia šípka 8">
              <a:extLst>
                <a:ext uri="{FF2B5EF4-FFF2-40B4-BE49-F238E27FC236}">
                  <a16:creationId xmlns:a16="http://schemas.microsoft.com/office/drawing/2014/main" id="{0FE67F80-40BF-4959-BE78-1ABA42B28BB6}"/>
                </a:ext>
              </a:extLst>
            </p:cNvPr>
            <p:cNvCxnSpPr/>
            <p:nvPr/>
          </p:nvCxnSpPr>
          <p:spPr>
            <a:xfrm>
              <a:off x="1691680" y="1282352"/>
              <a:ext cx="288032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BlokTextu 10">
              <a:extLst>
                <a:ext uri="{FF2B5EF4-FFF2-40B4-BE49-F238E27FC236}">
                  <a16:creationId xmlns:a16="http://schemas.microsoft.com/office/drawing/2014/main" id="{7ED2522F-0C9E-4C4C-9252-1696975FCE3A}"/>
                </a:ext>
              </a:extLst>
            </p:cNvPr>
            <p:cNvSpPr txBox="1"/>
            <p:nvPr/>
          </p:nvSpPr>
          <p:spPr>
            <a:xfrm>
              <a:off x="2842795" y="1097686"/>
              <a:ext cx="75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Y(s)</a:t>
              </a:r>
            </a:p>
          </p:txBody>
        </p:sp>
        <p:sp>
          <p:nvSpPr>
            <p:cNvPr id="13" name="BlokTextu 12">
              <a:extLst>
                <a:ext uri="{FF2B5EF4-FFF2-40B4-BE49-F238E27FC236}">
                  <a16:creationId xmlns:a16="http://schemas.microsoft.com/office/drawing/2014/main" id="{CF60EC08-B003-4E23-AA14-7167882AEB93}"/>
                </a:ext>
              </a:extLst>
            </p:cNvPr>
            <p:cNvSpPr txBox="1"/>
            <p:nvPr/>
          </p:nvSpPr>
          <p:spPr>
            <a:xfrm>
              <a:off x="160825" y="1090736"/>
              <a:ext cx="68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U(s)</a:t>
              </a:r>
            </a:p>
          </p:txBody>
        </p:sp>
        <p:cxnSp>
          <p:nvCxnSpPr>
            <p:cNvPr id="14" name="Rovná spojovacia šípka 13">
              <a:extLst>
                <a:ext uri="{FF2B5EF4-FFF2-40B4-BE49-F238E27FC236}">
                  <a16:creationId xmlns:a16="http://schemas.microsoft.com/office/drawing/2014/main" id="{7637FD71-9519-4D83-B364-188D80182B5A}"/>
                </a:ext>
              </a:extLst>
            </p:cNvPr>
            <p:cNvCxnSpPr/>
            <p:nvPr/>
          </p:nvCxnSpPr>
          <p:spPr>
            <a:xfrm>
              <a:off x="837455" y="1275402"/>
              <a:ext cx="276923" cy="3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4A5874C2-56F3-464F-9AF6-979414AD0252}"/>
                  </a:ext>
                </a:extLst>
              </p:cNvPr>
              <p:cNvSpPr txBox="1"/>
              <p:nvPr/>
            </p:nvSpPr>
            <p:spPr>
              <a:xfrm>
                <a:off x="5520321" y="2331339"/>
                <a:ext cx="2153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4A5874C2-56F3-464F-9AF6-979414AD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321" y="2331339"/>
                <a:ext cx="2153346" cy="276999"/>
              </a:xfrm>
              <a:prstGeom prst="rect">
                <a:avLst/>
              </a:prstGeom>
              <a:blipFill>
                <a:blip r:embed="rId4"/>
                <a:stretch>
                  <a:fillRect l="-3966" t="-2174" b="-326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Skupina 58">
            <a:extLst>
              <a:ext uri="{FF2B5EF4-FFF2-40B4-BE49-F238E27FC236}">
                <a16:creationId xmlns:a16="http://schemas.microsoft.com/office/drawing/2014/main" id="{7EADF480-6DA6-41C5-A4D1-C635074264BE}"/>
              </a:ext>
            </a:extLst>
          </p:cNvPr>
          <p:cNvGrpSpPr/>
          <p:nvPr/>
        </p:nvGrpSpPr>
        <p:grpSpPr>
          <a:xfrm>
            <a:off x="640002" y="3677269"/>
            <a:ext cx="4120166" cy="993147"/>
            <a:chOff x="1360310" y="3688259"/>
            <a:chExt cx="4120166" cy="993147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6910A3EE-B505-4EDA-8FBB-AB4AF3662A66}"/>
                </a:ext>
              </a:extLst>
            </p:cNvPr>
            <p:cNvGrpSpPr/>
            <p:nvPr/>
          </p:nvGrpSpPr>
          <p:grpSpPr>
            <a:xfrm>
              <a:off x="1360310" y="3688259"/>
              <a:ext cx="4120166" cy="993147"/>
              <a:chOff x="4472188" y="1629159"/>
              <a:chExt cx="4218389" cy="993147"/>
            </a:xfrm>
          </p:grpSpPr>
          <p:sp>
            <p:nvSpPr>
              <p:cNvPr id="23" name="BlokTextu 22">
                <a:extLst>
                  <a:ext uri="{FF2B5EF4-FFF2-40B4-BE49-F238E27FC236}">
                    <a16:creationId xmlns:a16="http://schemas.microsoft.com/office/drawing/2014/main" id="{62DAAD06-4E8E-46C1-83C5-B28FBBA295EE}"/>
                  </a:ext>
                </a:extLst>
              </p:cNvPr>
              <p:cNvSpPr txBox="1"/>
              <p:nvPr/>
            </p:nvSpPr>
            <p:spPr>
              <a:xfrm>
                <a:off x="4472188" y="1629159"/>
                <a:ext cx="648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U(s)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Objekt 23">
                    <a:extLst>
                      <a:ext uri="{FF2B5EF4-FFF2-40B4-BE49-F238E27FC236}">
                        <a16:creationId xmlns:a16="http://schemas.microsoft.com/office/drawing/2014/main" id="{D822BD18-5EEB-423D-ADB9-364CCB691D8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913428" y="1665043"/>
                    <a:ext cx="583499" cy="30162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alpha val="98000"/>
                      </a:schemeClr>
                    </a:solidFill>
                  </a:ln>
                </p:spPr>
                <p:txBody>
                  <a:bodyPr>
                    <a:normAutofit fontScale="700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sk-SK" dirty="0"/>
                  </a:p>
                </p:txBody>
              </p:sp>
            </mc:Choice>
            <mc:Fallback>
              <p:sp>
                <p:nvSpPr>
                  <p:cNvPr id="24" name="Objekt 23">
                    <a:extLst>
                      <a:ext uri="{FF2B5EF4-FFF2-40B4-BE49-F238E27FC236}">
                        <a16:creationId xmlns:a16="http://schemas.microsoft.com/office/drawing/2014/main" id="{D822BD18-5EEB-423D-ADB9-364CCB691D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13428" y="1665043"/>
                    <a:ext cx="583499" cy="30162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>
                        <a:alpha val="98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sk-S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Objekt 24">
                    <a:extLst>
                      <a:ext uri="{FF2B5EF4-FFF2-40B4-BE49-F238E27FC236}">
                        <a16:creationId xmlns:a16="http://schemas.microsoft.com/office/drawing/2014/main" id="{8DE88714-C789-404A-9B0B-A979E5C5636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913428" y="2320681"/>
                    <a:ext cx="583499" cy="30162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alpha val="98000"/>
                      </a:schemeClr>
                    </a:solidFill>
                  </a:ln>
                </p:spPr>
                <p:txBody>
                  <a:bodyPr>
                    <a:normAutofit fontScale="700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sk-SK" dirty="0"/>
                  </a:p>
                </p:txBody>
              </p:sp>
            </mc:Choice>
            <mc:Fallback>
              <p:sp>
                <p:nvSpPr>
                  <p:cNvPr id="25" name="Objekt 24">
                    <a:extLst>
                      <a:ext uri="{FF2B5EF4-FFF2-40B4-BE49-F238E27FC236}">
                        <a16:creationId xmlns:a16="http://schemas.microsoft.com/office/drawing/2014/main" id="{8DE88714-C789-404A-9B0B-A979E5C563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13428" y="2320681"/>
                    <a:ext cx="583499" cy="30162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>
                        <a:alpha val="98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sk-S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Rovná spojovacia šípka 26">
                <a:extLst>
                  <a:ext uri="{FF2B5EF4-FFF2-40B4-BE49-F238E27FC236}">
                    <a16:creationId xmlns:a16="http://schemas.microsoft.com/office/drawing/2014/main" id="{C47CA678-087A-4029-A69E-0E44955E0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0663" y="1815889"/>
                <a:ext cx="7925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ovná spojovacia šípka 27">
                <a:extLst>
                  <a:ext uri="{FF2B5EF4-FFF2-40B4-BE49-F238E27FC236}">
                    <a16:creationId xmlns:a16="http://schemas.microsoft.com/office/drawing/2014/main" id="{F9B5FD89-19C6-49F0-86D3-73F67644A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5603" y="2463961"/>
                <a:ext cx="44761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bjekt 30">
                <a:extLst>
                  <a:ext uri="{FF2B5EF4-FFF2-40B4-BE49-F238E27FC236}">
                    <a16:creationId xmlns:a16="http://schemas.microsoft.com/office/drawing/2014/main" id="{276D97C1-28CD-4F17-9FB2-84E6F613753C}"/>
                  </a:ext>
                </a:extLst>
              </p:cNvPr>
              <p:cNvSpPr txBox="1"/>
              <p:nvPr/>
            </p:nvSpPr>
            <p:spPr bwMode="auto">
              <a:xfrm>
                <a:off x="7280295" y="1983021"/>
                <a:ext cx="354325" cy="369328"/>
              </a:xfrm>
              <a:prstGeom prst="rect">
                <a:avLst/>
              </a:prstGeom>
              <a:noFill/>
              <a:ln>
                <a:solidFill>
                  <a:schemeClr val="tx1">
                    <a:alpha val="98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:r>
                  <a:rPr lang="sk-SK" dirty="0"/>
                  <a:t>+</a:t>
                </a:r>
              </a:p>
            </p:txBody>
          </p:sp>
          <p:cxnSp>
            <p:nvCxnSpPr>
              <p:cNvPr id="32" name="Rovná spojovacia šípka 31">
                <a:extLst>
                  <a:ext uri="{FF2B5EF4-FFF2-40B4-BE49-F238E27FC236}">
                    <a16:creationId xmlns:a16="http://schemas.microsoft.com/office/drawing/2014/main" id="{7D47B909-9C94-4DA5-93C6-53D2F5063A0C}"/>
                  </a:ext>
                </a:extLst>
              </p:cNvPr>
              <p:cNvCxnSpPr/>
              <p:nvPr/>
            </p:nvCxnSpPr>
            <p:spPr>
              <a:xfrm>
                <a:off x="6921325" y="2058125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ovná spojovacia šípka 32">
                <a:extLst>
                  <a:ext uri="{FF2B5EF4-FFF2-40B4-BE49-F238E27FC236}">
                    <a16:creationId xmlns:a16="http://schemas.microsoft.com/office/drawing/2014/main" id="{89F28728-7E51-4E5D-8784-1AD97E07C818}"/>
                  </a:ext>
                </a:extLst>
              </p:cNvPr>
              <p:cNvCxnSpPr/>
              <p:nvPr/>
            </p:nvCxnSpPr>
            <p:spPr>
              <a:xfrm>
                <a:off x="6929438" y="2273537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ovná spojovacia šípka 34">
                <a:extLst>
                  <a:ext uri="{FF2B5EF4-FFF2-40B4-BE49-F238E27FC236}">
                    <a16:creationId xmlns:a16="http://schemas.microsoft.com/office/drawing/2014/main" id="{056EDEA2-FDBE-40E6-983A-FB38ACCE5934}"/>
                  </a:ext>
                </a:extLst>
              </p:cNvPr>
              <p:cNvCxnSpPr/>
              <p:nvPr/>
            </p:nvCxnSpPr>
            <p:spPr>
              <a:xfrm>
                <a:off x="7650552" y="2167685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ovná spojnica 35">
                <a:extLst>
                  <a:ext uri="{FF2B5EF4-FFF2-40B4-BE49-F238E27FC236}">
                    <a16:creationId xmlns:a16="http://schemas.microsoft.com/office/drawing/2014/main" id="{9A9524AA-0323-471D-A855-18D552B03DF8}"/>
                  </a:ext>
                </a:extLst>
              </p:cNvPr>
              <p:cNvCxnSpPr/>
              <p:nvPr/>
            </p:nvCxnSpPr>
            <p:spPr>
              <a:xfrm>
                <a:off x="6489277" y="1815889"/>
                <a:ext cx="440161" cy="2422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ovná spojnica 36">
                <a:extLst>
                  <a:ext uri="{FF2B5EF4-FFF2-40B4-BE49-F238E27FC236}">
                    <a16:creationId xmlns:a16="http://schemas.microsoft.com/office/drawing/2014/main" id="{7F1DD1C6-5CC9-4112-A370-5835E9A19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15212" y="2273537"/>
                <a:ext cx="414226" cy="1559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BlokTextu 41">
                <a:extLst>
                  <a:ext uri="{FF2B5EF4-FFF2-40B4-BE49-F238E27FC236}">
                    <a16:creationId xmlns:a16="http://schemas.microsoft.com/office/drawing/2014/main" id="{D7C71C0C-4988-486E-91FE-29483C569A4E}"/>
                  </a:ext>
                </a:extLst>
              </p:cNvPr>
              <p:cNvSpPr txBox="1"/>
              <p:nvPr/>
            </p:nvSpPr>
            <p:spPr>
              <a:xfrm>
                <a:off x="7986263" y="1977429"/>
                <a:ext cx="704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Y(s)</a:t>
                </a:r>
              </a:p>
            </p:txBody>
          </p:sp>
        </p:grpSp>
        <p:sp>
          <p:nvSpPr>
            <p:cNvPr id="57" name="Ovál 56">
              <a:extLst>
                <a:ext uri="{FF2B5EF4-FFF2-40B4-BE49-F238E27FC236}">
                  <a16:creationId xmlns:a16="http://schemas.microsoft.com/office/drawing/2014/main" id="{E560713A-DF23-4E6B-BB3B-B267E02A6922}"/>
                </a:ext>
              </a:extLst>
            </p:cNvPr>
            <p:cNvSpPr/>
            <p:nvPr/>
          </p:nvSpPr>
          <p:spPr>
            <a:xfrm>
              <a:off x="2308559" y="3835173"/>
              <a:ext cx="83209" cy="795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58" name="Rovná spojnica 57">
              <a:extLst>
                <a:ext uri="{FF2B5EF4-FFF2-40B4-BE49-F238E27FC236}">
                  <a16:creationId xmlns:a16="http://schemas.microsoft.com/office/drawing/2014/main" id="{6C5848A4-6B36-4814-B26C-6A7C77A0D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8145" y="3868193"/>
              <a:ext cx="0" cy="6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bdĺžnik 59">
                <a:extLst>
                  <a:ext uri="{FF2B5EF4-FFF2-40B4-BE49-F238E27FC236}">
                    <a16:creationId xmlns:a16="http://schemas.microsoft.com/office/drawing/2014/main" id="{F62BA229-AA4B-42C9-AFB7-2FC753207EE9}"/>
                  </a:ext>
                </a:extLst>
              </p:cNvPr>
              <p:cNvSpPr/>
              <p:nvPr/>
            </p:nvSpPr>
            <p:spPr>
              <a:xfrm>
                <a:off x="5520321" y="3933134"/>
                <a:ext cx="24520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60" name="Obdĺžnik 59">
                <a:extLst>
                  <a:ext uri="{FF2B5EF4-FFF2-40B4-BE49-F238E27FC236}">
                    <a16:creationId xmlns:a16="http://schemas.microsoft.com/office/drawing/2014/main" id="{F62BA229-AA4B-42C9-AFB7-2FC753207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321" y="3933134"/>
                <a:ext cx="245201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Obdĺžnik 80">
                <a:extLst>
                  <a:ext uri="{FF2B5EF4-FFF2-40B4-BE49-F238E27FC236}">
                    <a16:creationId xmlns:a16="http://schemas.microsoft.com/office/drawing/2014/main" id="{E8407130-3B97-4DD3-9829-156F32BEE4F9}"/>
                  </a:ext>
                </a:extLst>
              </p:cNvPr>
              <p:cNvSpPr/>
              <p:nvPr/>
            </p:nvSpPr>
            <p:spPr>
              <a:xfrm>
                <a:off x="5520321" y="5532078"/>
                <a:ext cx="2697277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1" name="Obdĺžnik 80">
                <a:extLst>
                  <a:ext uri="{FF2B5EF4-FFF2-40B4-BE49-F238E27FC236}">
                    <a16:creationId xmlns:a16="http://schemas.microsoft.com/office/drawing/2014/main" id="{E8407130-3B97-4DD3-9829-156F32BEE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321" y="5532078"/>
                <a:ext cx="2697277" cy="679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Skupina 83">
            <a:extLst>
              <a:ext uri="{FF2B5EF4-FFF2-40B4-BE49-F238E27FC236}">
                <a16:creationId xmlns:a16="http://schemas.microsoft.com/office/drawing/2014/main" id="{6B274EA3-54CE-4823-AD17-91AAD8DD6FDD}"/>
              </a:ext>
            </a:extLst>
          </p:cNvPr>
          <p:cNvGrpSpPr/>
          <p:nvPr/>
        </p:nvGrpSpPr>
        <p:grpSpPr>
          <a:xfrm>
            <a:off x="638049" y="5404564"/>
            <a:ext cx="3624433" cy="907336"/>
            <a:chOff x="638049" y="5404564"/>
            <a:chExt cx="3624433" cy="907336"/>
          </a:xfrm>
        </p:grpSpPr>
        <p:grpSp>
          <p:nvGrpSpPr>
            <p:cNvPr id="61" name="Skupina 60">
              <a:extLst>
                <a:ext uri="{FF2B5EF4-FFF2-40B4-BE49-F238E27FC236}">
                  <a16:creationId xmlns:a16="http://schemas.microsoft.com/office/drawing/2014/main" id="{F710C626-6A69-4B55-AE60-5F04475D65C6}"/>
                </a:ext>
              </a:extLst>
            </p:cNvPr>
            <p:cNvGrpSpPr/>
            <p:nvPr/>
          </p:nvGrpSpPr>
          <p:grpSpPr>
            <a:xfrm>
              <a:off x="638049" y="5404564"/>
              <a:ext cx="3624433" cy="907336"/>
              <a:chOff x="107504" y="2679606"/>
              <a:chExt cx="3624433" cy="907336"/>
            </a:xfrm>
          </p:grpSpPr>
          <p:cxnSp>
            <p:nvCxnSpPr>
              <p:cNvPr id="62" name="Rovná spojovacia šípka 61">
                <a:extLst>
                  <a:ext uri="{FF2B5EF4-FFF2-40B4-BE49-F238E27FC236}">
                    <a16:creationId xmlns:a16="http://schemas.microsoft.com/office/drawing/2014/main" id="{1D033F8D-0ECC-49A1-94BC-2CE6719A505D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>
                <a:off x="561770" y="2852936"/>
                <a:ext cx="337822" cy="33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Objekt 62">
                    <a:extLst>
                      <a:ext uri="{FF2B5EF4-FFF2-40B4-BE49-F238E27FC236}">
                        <a16:creationId xmlns:a16="http://schemas.microsoft.com/office/drawing/2014/main" id="{975D5F80-72AE-496C-A854-A2948FB4E86D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476055" y="3285317"/>
                    <a:ext cx="584200" cy="3016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>
                        <a:alpha val="98038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>
                    <a:normAutofit fontScale="700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sk-SK" dirty="0"/>
                  </a:p>
                </p:txBody>
              </p:sp>
            </mc:Choice>
            <mc:Fallback>
              <p:sp>
                <p:nvSpPr>
                  <p:cNvPr id="63" name="Objekt 62">
                    <a:extLst>
                      <a:ext uri="{FF2B5EF4-FFF2-40B4-BE49-F238E27FC236}">
                        <a16:creationId xmlns:a16="http://schemas.microsoft.com/office/drawing/2014/main" id="{975D5F80-72AE-496C-A854-A2948FB4E8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76055" y="3285317"/>
                    <a:ext cx="584200" cy="30162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>
                    <a:solidFill>
                      <a:schemeClr val="tx1">
                        <a:alpha val="98038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r>
                      <a:rPr lang="sk-S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Objekt 63">
                    <a:extLst>
                      <a:ext uri="{FF2B5EF4-FFF2-40B4-BE49-F238E27FC236}">
                        <a16:creationId xmlns:a16="http://schemas.microsoft.com/office/drawing/2014/main" id="{6A37A3EF-7B74-43FA-9A6D-80A06CD71106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476055" y="2709055"/>
                    <a:ext cx="584200" cy="3016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>
                        <a:alpha val="98038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>
                    <a:normAutofit fontScale="700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sk-SK" dirty="0"/>
                  </a:p>
                </p:txBody>
              </p:sp>
            </mc:Choice>
            <mc:Fallback>
              <p:sp>
                <p:nvSpPr>
                  <p:cNvPr id="64" name="Objekt 63">
                    <a:extLst>
                      <a:ext uri="{FF2B5EF4-FFF2-40B4-BE49-F238E27FC236}">
                        <a16:creationId xmlns:a16="http://schemas.microsoft.com/office/drawing/2014/main" id="{6A37A3EF-7B74-43FA-9A6D-80A06CD711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76055" y="2709055"/>
                    <a:ext cx="584200" cy="30162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>
                    <a:solidFill>
                      <a:schemeClr val="tx1">
                        <a:alpha val="98038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r>
                      <a:rPr lang="sk-S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Rovná spojovacia šípka 64">
                <a:extLst>
                  <a:ext uri="{FF2B5EF4-FFF2-40B4-BE49-F238E27FC236}">
                    <a16:creationId xmlns:a16="http://schemas.microsoft.com/office/drawing/2014/main" id="{2826A265-652C-4622-AF95-265C6B42C0E2}"/>
                  </a:ext>
                </a:extLst>
              </p:cNvPr>
              <p:cNvCxnSpPr/>
              <p:nvPr/>
            </p:nvCxnSpPr>
            <p:spPr>
              <a:xfrm>
                <a:off x="2051720" y="2852936"/>
                <a:ext cx="1035426" cy="33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Rovná spojovacia šípka 65">
                <a:extLst>
                  <a:ext uri="{FF2B5EF4-FFF2-40B4-BE49-F238E27FC236}">
                    <a16:creationId xmlns:a16="http://schemas.microsoft.com/office/drawing/2014/main" id="{1D40FA6E-672C-405F-9DD4-899FECF69EBC}"/>
                  </a:ext>
                </a:extLst>
              </p:cNvPr>
              <p:cNvCxnSpPr/>
              <p:nvPr/>
            </p:nvCxnSpPr>
            <p:spPr>
              <a:xfrm flipH="1">
                <a:off x="2051720" y="3429000"/>
                <a:ext cx="3736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ál 66">
                <a:extLst>
                  <a:ext uri="{FF2B5EF4-FFF2-40B4-BE49-F238E27FC236}">
                    <a16:creationId xmlns:a16="http://schemas.microsoft.com/office/drawing/2014/main" id="{D25C6052-F110-46FE-9340-BB2300884741}"/>
                  </a:ext>
                </a:extLst>
              </p:cNvPr>
              <p:cNvSpPr/>
              <p:nvPr/>
            </p:nvSpPr>
            <p:spPr>
              <a:xfrm>
                <a:off x="899592" y="2748322"/>
                <a:ext cx="216024" cy="2160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68" name="Rovná spojovacia šípka 67">
                <a:extLst>
                  <a:ext uri="{FF2B5EF4-FFF2-40B4-BE49-F238E27FC236}">
                    <a16:creationId xmlns:a16="http://schemas.microsoft.com/office/drawing/2014/main" id="{BAD803A1-4F5F-4963-BD40-1225B0CB4A9C}"/>
                  </a:ext>
                </a:extLst>
              </p:cNvPr>
              <p:cNvCxnSpPr>
                <a:cxnSpLocks/>
                <a:stCxn id="67" idx="6"/>
                <a:endCxn id="64" idx="1"/>
              </p:cNvCxnSpPr>
              <p:nvPr/>
            </p:nvCxnSpPr>
            <p:spPr>
              <a:xfrm>
                <a:off x="1115616" y="2856334"/>
                <a:ext cx="360439" cy="3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Rovná spojovacia šípka 68">
                <a:extLst>
                  <a:ext uri="{FF2B5EF4-FFF2-40B4-BE49-F238E27FC236}">
                    <a16:creationId xmlns:a16="http://schemas.microsoft.com/office/drawing/2014/main" id="{24C918BF-1DF8-4567-ADEE-8E554F03FBAC}"/>
                  </a:ext>
                </a:extLst>
              </p:cNvPr>
              <p:cNvCxnSpPr/>
              <p:nvPr/>
            </p:nvCxnSpPr>
            <p:spPr>
              <a:xfrm flipV="1">
                <a:off x="1007604" y="2964346"/>
                <a:ext cx="0" cy="464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Rovná spojnica 69">
                <a:extLst>
                  <a:ext uri="{FF2B5EF4-FFF2-40B4-BE49-F238E27FC236}">
                    <a16:creationId xmlns:a16="http://schemas.microsoft.com/office/drawing/2014/main" id="{D6E39B27-5A49-4B16-BF28-456D08EA8B3A}"/>
                  </a:ext>
                </a:extLst>
              </p:cNvPr>
              <p:cNvCxnSpPr/>
              <p:nvPr/>
            </p:nvCxnSpPr>
            <p:spPr>
              <a:xfrm>
                <a:off x="1007604" y="3429000"/>
                <a:ext cx="4569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Rovná spojnica 70">
                <a:extLst>
                  <a:ext uri="{FF2B5EF4-FFF2-40B4-BE49-F238E27FC236}">
                    <a16:creationId xmlns:a16="http://schemas.microsoft.com/office/drawing/2014/main" id="{03ABCCF9-7A56-49EA-B518-6EFFC7A7D353}"/>
                  </a:ext>
                </a:extLst>
              </p:cNvPr>
              <p:cNvCxnSpPr/>
              <p:nvPr/>
            </p:nvCxnSpPr>
            <p:spPr>
              <a:xfrm flipV="1">
                <a:off x="2425416" y="2864272"/>
                <a:ext cx="0" cy="5647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BlokTextu 71">
                <a:extLst>
                  <a:ext uri="{FF2B5EF4-FFF2-40B4-BE49-F238E27FC236}">
                    <a16:creationId xmlns:a16="http://schemas.microsoft.com/office/drawing/2014/main" id="{850B025D-68D7-47CC-A7A5-38ACF21AADD2}"/>
                  </a:ext>
                </a:extLst>
              </p:cNvPr>
              <p:cNvSpPr txBox="1"/>
              <p:nvPr/>
            </p:nvSpPr>
            <p:spPr>
              <a:xfrm>
                <a:off x="107504" y="2679606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U(s)</a:t>
                </a:r>
              </a:p>
            </p:txBody>
          </p:sp>
          <p:sp>
            <p:nvSpPr>
              <p:cNvPr id="73" name="BlokTextu 72">
                <a:extLst>
                  <a:ext uri="{FF2B5EF4-FFF2-40B4-BE49-F238E27FC236}">
                    <a16:creationId xmlns:a16="http://schemas.microsoft.com/office/drawing/2014/main" id="{ED89988E-2F19-4592-90BD-F537E776E25C}"/>
                  </a:ext>
                </a:extLst>
              </p:cNvPr>
              <p:cNvSpPr txBox="1"/>
              <p:nvPr/>
            </p:nvSpPr>
            <p:spPr>
              <a:xfrm>
                <a:off x="3083865" y="2748322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/>
                  <a:t>Y(s)</a:t>
                </a:r>
                <a:endParaRPr lang="sk-SK" dirty="0"/>
              </a:p>
            </p:txBody>
          </p:sp>
        </p:grpSp>
        <p:sp>
          <p:nvSpPr>
            <p:cNvPr id="82" name="Znak plus 81">
              <a:extLst>
                <a:ext uri="{FF2B5EF4-FFF2-40B4-BE49-F238E27FC236}">
                  <a16:creationId xmlns:a16="http://schemas.microsoft.com/office/drawing/2014/main" id="{7E3642A5-4DDA-4C9E-998F-722B26CABF35}"/>
                </a:ext>
              </a:extLst>
            </p:cNvPr>
            <p:cNvSpPr/>
            <p:nvPr/>
          </p:nvSpPr>
          <p:spPr>
            <a:xfrm>
              <a:off x="1280387" y="5416650"/>
              <a:ext cx="108012" cy="10646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3" name="Znak plus 82">
              <a:extLst>
                <a:ext uri="{FF2B5EF4-FFF2-40B4-BE49-F238E27FC236}">
                  <a16:creationId xmlns:a16="http://schemas.microsoft.com/office/drawing/2014/main" id="{969FBB28-976E-4808-9D13-2E8316F4985E}"/>
                </a:ext>
              </a:extLst>
            </p:cNvPr>
            <p:cNvSpPr/>
            <p:nvPr/>
          </p:nvSpPr>
          <p:spPr>
            <a:xfrm>
              <a:off x="1372451" y="5730589"/>
              <a:ext cx="108012" cy="10646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211537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DA299-936A-423A-AA14-1F9EB95C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Bloková schéma</a:t>
            </a:r>
            <a:br>
              <a:rPr lang="sk-SK" dirty="0"/>
            </a:br>
            <a:r>
              <a:rPr lang="sk-SK" sz="2700" dirty="0"/>
              <a:t>Úloha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B49B2309-B051-4555-BAB0-FF9855B2CE0F}"/>
              </a:ext>
            </a:extLst>
          </p:cNvPr>
          <p:cNvGrpSpPr/>
          <p:nvPr/>
        </p:nvGrpSpPr>
        <p:grpSpPr>
          <a:xfrm>
            <a:off x="166744" y="1499230"/>
            <a:ext cx="5105403" cy="1395413"/>
            <a:chOff x="612188" y="685800"/>
            <a:chExt cx="5105403" cy="1395413"/>
          </a:xfrm>
        </p:grpSpPr>
        <p:cxnSp>
          <p:nvCxnSpPr>
            <p:cNvPr id="5" name="Rovná spojovacia šípka 4">
              <a:extLst>
                <a:ext uri="{FF2B5EF4-FFF2-40B4-BE49-F238E27FC236}">
                  <a16:creationId xmlns:a16="http://schemas.microsoft.com/office/drawing/2014/main" id="{FC6864A7-45F9-407A-B7E2-27B74395154A}"/>
                </a:ext>
              </a:extLst>
            </p:cNvPr>
            <p:cNvCxnSpPr/>
            <p:nvPr/>
          </p:nvCxnSpPr>
          <p:spPr>
            <a:xfrm>
              <a:off x="2807513" y="872716"/>
              <a:ext cx="276923" cy="3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Objekt 5">
              <a:extLst>
                <a:ext uri="{FF2B5EF4-FFF2-40B4-BE49-F238E27FC236}">
                  <a16:creationId xmlns:a16="http://schemas.microsoft.com/office/drawing/2014/main" id="{6BD1FD0C-003F-4DA9-9A76-9594437672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2959981"/>
                </p:ext>
              </p:extLst>
            </p:nvPr>
          </p:nvGraphicFramePr>
          <p:xfrm>
            <a:off x="3182938" y="1768475"/>
            <a:ext cx="5842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" name="Rovnica" r:id="rId3" imgW="583920" imgH="317160" progId="Equation.3">
                    <p:embed/>
                  </p:oleObj>
                </mc:Choice>
                <mc:Fallback>
                  <p:oleObj name="Rovnica" r:id="rId3" imgW="583920" imgH="317160" progId="Equation.3">
                    <p:embed/>
                    <p:pic>
                      <p:nvPicPr>
                        <p:cNvPr id="4" name="Objekt 3">
                          <a:extLst>
                            <a:ext uri="{FF2B5EF4-FFF2-40B4-BE49-F238E27FC236}">
                              <a16:creationId xmlns:a16="http://schemas.microsoft.com/office/drawing/2014/main" id="{CDA409D3-3184-4B01-A5CB-3D3E09E863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938" y="1768475"/>
                          <a:ext cx="584200" cy="3127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kt 6">
              <a:extLst>
                <a:ext uri="{FF2B5EF4-FFF2-40B4-BE49-F238E27FC236}">
                  <a16:creationId xmlns:a16="http://schemas.microsoft.com/office/drawing/2014/main" id="{F33CDCCD-E22D-4F49-9BFB-F0D0ED3623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0071681"/>
                </p:ext>
              </p:extLst>
            </p:nvPr>
          </p:nvGraphicFramePr>
          <p:xfrm>
            <a:off x="3124200" y="1250950"/>
            <a:ext cx="5969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Rovnica" r:id="rId5" imgW="596880" imgH="304560" progId="Equation.3">
                    <p:embed/>
                  </p:oleObj>
                </mc:Choice>
                <mc:Fallback>
                  <p:oleObj name="Rovnica" r:id="rId5" imgW="596880" imgH="304560" progId="Equation.3">
                    <p:embed/>
                    <p:pic>
                      <p:nvPicPr>
                        <p:cNvPr id="5" name="Objekt 4">
                          <a:extLst>
                            <a:ext uri="{FF2B5EF4-FFF2-40B4-BE49-F238E27FC236}">
                              <a16:creationId xmlns:a16="http://schemas.microsoft.com/office/drawing/2014/main" id="{CD3187EA-560B-42EE-A987-31BD6AA6D4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1250950"/>
                          <a:ext cx="5969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Rovná spojovacia šípka 7">
              <a:extLst>
                <a:ext uri="{FF2B5EF4-FFF2-40B4-BE49-F238E27FC236}">
                  <a16:creationId xmlns:a16="http://schemas.microsoft.com/office/drawing/2014/main" id="{D9D018C8-EE07-48CC-B03F-070436F902DF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3714441" y="843508"/>
              <a:ext cx="7135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ovná spojovacia šípka 8">
              <a:extLst>
                <a:ext uri="{FF2B5EF4-FFF2-40B4-BE49-F238E27FC236}">
                  <a16:creationId xmlns:a16="http://schemas.microsoft.com/office/drawing/2014/main" id="{E0B5E415-093E-4FD8-AA9C-CE07901785DB}"/>
                </a:ext>
              </a:extLst>
            </p:cNvPr>
            <p:cNvCxnSpPr/>
            <p:nvPr/>
          </p:nvCxnSpPr>
          <p:spPr>
            <a:xfrm flipH="1">
              <a:off x="3697516" y="1411147"/>
              <a:ext cx="3736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ál 9">
              <a:extLst>
                <a:ext uri="{FF2B5EF4-FFF2-40B4-BE49-F238E27FC236}">
                  <a16:creationId xmlns:a16="http://schemas.microsoft.com/office/drawing/2014/main" id="{AE3A9730-BE7D-434E-B2D2-6D6EB440F677}"/>
                </a:ext>
              </a:extLst>
            </p:cNvPr>
            <p:cNvSpPr/>
            <p:nvPr/>
          </p:nvSpPr>
          <p:spPr>
            <a:xfrm>
              <a:off x="985276" y="747418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1" name="Rovná spojovacia šípka 10">
              <a:extLst>
                <a:ext uri="{FF2B5EF4-FFF2-40B4-BE49-F238E27FC236}">
                  <a16:creationId xmlns:a16="http://schemas.microsoft.com/office/drawing/2014/main" id="{11A02123-56E8-427B-BCEB-B9A09AEFB82A}"/>
                </a:ext>
              </a:extLst>
            </p:cNvPr>
            <p:cNvCxnSpPr>
              <a:stCxn id="10" idx="6"/>
            </p:cNvCxnSpPr>
            <p:nvPr/>
          </p:nvCxnSpPr>
          <p:spPr>
            <a:xfrm>
              <a:off x="1201300" y="855430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ovacia šípka 11">
              <a:extLst>
                <a:ext uri="{FF2B5EF4-FFF2-40B4-BE49-F238E27FC236}">
                  <a16:creationId xmlns:a16="http://schemas.microsoft.com/office/drawing/2014/main" id="{0263D40F-E866-4534-A060-15E79C459901}"/>
                </a:ext>
              </a:extLst>
            </p:cNvPr>
            <p:cNvCxnSpPr/>
            <p:nvPr/>
          </p:nvCxnSpPr>
          <p:spPr>
            <a:xfrm flipV="1">
              <a:off x="2698723" y="955504"/>
              <a:ext cx="0" cy="4646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>
              <a:extLst>
                <a:ext uri="{FF2B5EF4-FFF2-40B4-BE49-F238E27FC236}">
                  <a16:creationId xmlns:a16="http://schemas.microsoft.com/office/drawing/2014/main" id="{B9A34302-0A81-4FCA-85F1-61D190FF9930}"/>
                </a:ext>
              </a:extLst>
            </p:cNvPr>
            <p:cNvCxnSpPr/>
            <p:nvPr/>
          </p:nvCxnSpPr>
          <p:spPr>
            <a:xfrm>
              <a:off x="2726711" y="1420003"/>
              <a:ext cx="456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ovná spojnica 13">
              <a:extLst>
                <a:ext uri="{FF2B5EF4-FFF2-40B4-BE49-F238E27FC236}">
                  <a16:creationId xmlns:a16="http://schemas.microsoft.com/office/drawing/2014/main" id="{7995A962-7A64-4F9D-9365-0873FF02320C}"/>
                </a:ext>
              </a:extLst>
            </p:cNvPr>
            <p:cNvCxnSpPr/>
            <p:nvPr/>
          </p:nvCxnSpPr>
          <p:spPr>
            <a:xfrm flipV="1">
              <a:off x="4071212" y="855430"/>
              <a:ext cx="0" cy="564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Objekt 16">
              <a:extLst>
                <a:ext uri="{FF2B5EF4-FFF2-40B4-BE49-F238E27FC236}">
                  <a16:creationId xmlns:a16="http://schemas.microsoft.com/office/drawing/2014/main" id="{E6E799E6-12F0-4748-9CE4-677B3B8189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0649037"/>
                </p:ext>
              </p:extLst>
            </p:nvPr>
          </p:nvGraphicFramePr>
          <p:xfrm>
            <a:off x="3130241" y="692696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Rovnica" r:id="rId7" imgW="583920" imgH="304560" progId="Equation.3">
                    <p:embed/>
                  </p:oleObj>
                </mc:Choice>
                <mc:Fallback>
                  <p:oleObj name="Rovnica" r:id="rId7" imgW="583920" imgH="304560" progId="Equation.3">
                    <p:embed/>
                    <p:pic>
                      <p:nvPicPr>
                        <p:cNvPr id="15" name="Objekt 14">
                          <a:extLst>
                            <a:ext uri="{FF2B5EF4-FFF2-40B4-BE49-F238E27FC236}">
                              <a16:creationId xmlns:a16="http://schemas.microsoft.com/office/drawing/2014/main" id="{AFAFD10C-B8C0-43E1-A42E-FBBC7264C8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241" y="692696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kt 17">
              <a:extLst>
                <a:ext uri="{FF2B5EF4-FFF2-40B4-BE49-F238E27FC236}">
                  <a16:creationId xmlns:a16="http://schemas.microsoft.com/office/drawing/2014/main" id="{C60549A4-E6E2-4A5C-8FF1-47FB642798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6019759"/>
                </p:ext>
              </p:extLst>
            </p:nvPr>
          </p:nvGraphicFramePr>
          <p:xfrm>
            <a:off x="4427538" y="685800"/>
            <a:ext cx="5842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" name="Rovnica" r:id="rId9" imgW="583920" imgH="317160" progId="Equation.3">
                    <p:embed/>
                  </p:oleObj>
                </mc:Choice>
                <mc:Fallback>
                  <p:oleObj name="Rovnica" r:id="rId9" imgW="583920" imgH="317160" progId="Equation.3">
                    <p:embed/>
                    <p:pic>
                      <p:nvPicPr>
                        <p:cNvPr id="16" name="Objekt 15">
                          <a:extLst>
                            <a:ext uri="{FF2B5EF4-FFF2-40B4-BE49-F238E27FC236}">
                              <a16:creationId xmlns:a16="http://schemas.microsoft.com/office/drawing/2014/main" id="{D2CEF4DE-C1E3-4BA0-8379-A121AB434C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538" y="685800"/>
                          <a:ext cx="584200" cy="3143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kt 18">
              <a:extLst>
                <a:ext uri="{FF2B5EF4-FFF2-40B4-BE49-F238E27FC236}">
                  <a16:creationId xmlns:a16="http://schemas.microsoft.com/office/drawing/2014/main" id="{8310F674-9609-4BEB-B8A4-9F7EEC1529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3360528"/>
                </p:ext>
              </p:extLst>
            </p:nvPr>
          </p:nvGraphicFramePr>
          <p:xfrm>
            <a:off x="1568265" y="692696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" name="Rovnica" r:id="rId11" imgW="583920" imgH="304560" progId="Equation.3">
                    <p:embed/>
                  </p:oleObj>
                </mc:Choice>
                <mc:Fallback>
                  <p:oleObj name="Rovnica" r:id="rId11" imgW="583920" imgH="304560" progId="Equation.3">
                    <p:embed/>
                    <p:pic>
                      <p:nvPicPr>
                        <p:cNvPr id="17" name="Objekt 16">
                          <a:extLst>
                            <a:ext uri="{FF2B5EF4-FFF2-40B4-BE49-F238E27FC236}">
                              <a16:creationId xmlns:a16="http://schemas.microsoft.com/office/drawing/2014/main" id="{1198D4AF-DA2E-4A42-831D-E2116D752F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265" y="692696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Ovál 19">
              <a:extLst>
                <a:ext uri="{FF2B5EF4-FFF2-40B4-BE49-F238E27FC236}">
                  <a16:creationId xmlns:a16="http://schemas.microsoft.com/office/drawing/2014/main" id="{FEB8E4E4-17DC-42ED-AB11-7E59A89AE92F}"/>
                </a:ext>
              </a:extLst>
            </p:cNvPr>
            <p:cNvSpPr/>
            <p:nvPr/>
          </p:nvSpPr>
          <p:spPr>
            <a:xfrm>
              <a:off x="2591489" y="764704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21" name="Rovná spojovacia šípka 20">
              <a:extLst>
                <a:ext uri="{FF2B5EF4-FFF2-40B4-BE49-F238E27FC236}">
                  <a16:creationId xmlns:a16="http://schemas.microsoft.com/office/drawing/2014/main" id="{63C389A1-CB97-4502-89F2-A82D8EB21124}"/>
                </a:ext>
              </a:extLst>
            </p:cNvPr>
            <p:cNvCxnSpPr/>
            <p:nvPr/>
          </p:nvCxnSpPr>
          <p:spPr>
            <a:xfrm flipV="1">
              <a:off x="2159441" y="863368"/>
              <a:ext cx="432048" cy="110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ovná spojovacia šípka 21">
              <a:extLst>
                <a:ext uri="{FF2B5EF4-FFF2-40B4-BE49-F238E27FC236}">
                  <a16:creationId xmlns:a16="http://schemas.microsoft.com/office/drawing/2014/main" id="{36538112-65B4-4674-86FB-14AB602F00DD}"/>
                </a:ext>
              </a:extLst>
            </p:cNvPr>
            <p:cNvCxnSpPr/>
            <p:nvPr/>
          </p:nvCxnSpPr>
          <p:spPr>
            <a:xfrm>
              <a:off x="5004048" y="832643"/>
              <a:ext cx="7135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ovná spojovacia šípka 22">
              <a:extLst>
                <a:ext uri="{FF2B5EF4-FFF2-40B4-BE49-F238E27FC236}">
                  <a16:creationId xmlns:a16="http://schemas.microsoft.com/office/drawing/2014/main" id="{A275CA71-A190-444E-ACA3-315F491EFD1A}"/>
                </a:ext>
              </a:extLst>
            </p:cNvPr>
            <p:cNvCxnSpPr>
              <a:endCxn id="6" idx="3"/>
            </p:cNvCxnSpPr>
            <p:nvPr/>
          </p:nvCxnSpPr>
          <p:spPr>
            <a:xfrm flipH="1">
              <a:off x="3767854" y="1916832"/>
              <a:ext cx="1524226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ovná spojnica 23">
              <a:extLst>
                <a:ext uri="{FF2B5EF4-FFF2-40B4-BE49-F238E27FC236}">
                  <a16:creationId xmlns:a16="http://schemas.microsoft.com/office/drawing/2014/main" id="{CB53A08A-95E3-4ABA-9544-47F3A8F9FEFB}"/>
                </a:ext>
              </a:extLst>
            </p:cNvPr>
            <p:cNvCxnSpPr/>
            <p:nvPr/>
          </p:nvCxnSpPr>
          <p:spPr>
            <a:xfrm flipV="1">
              <a:off x="5292080" y="843508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ovná spojovacia šípka 24">
              <a:extLst>
                <a:ext uri="{FF2B5EF4-FFF2-40B4-BE49-F238E27FC236}">
                  <a16:creationId xmlns:a16="http://schemas.microsoft.com/office/drawing/2014/main" id="{E29184BD-E935-42BC-BC6C-FCD50759CFDE}"/>
                </a:ext>
              </a:extLst>
            </p:cNvPr>
            <p:cNvCxnSpPr/>
            <p:nvPr/>
          </p:nvCxnSpPr>
          <p:spPr>
            <a:xfrm flipV="1">
              <a:off x="1093288" y="980728"/>
              <a:ext cx="0" cy="9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ovná spojnica 25">
              <a:extLst>
                <a:ext uri="{FF2B5EF4-FFF2-40B4-BE49-F238E27FC236}">
                  <a16:creationId xmlns:a16="http://schemas.microsoft.com/office/drawing/2014/main" id="{C21112AB-D244-4580-AA8A-51DA2B548F01}"/>
                </a:ext>
              </a:extLst>
            </p:cNvPr>
            <p:cNvCxnSpPr/>
            <p:nvPr/>
          </p:nvCxnSpPr>
          <p:spPr>
            <a:xfrm>
              <a:off x="1093288" y="1916832"/>
              <a:ext cx="2108139" cy="6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ovná spojovacia šípka 26">
              <a:extLst>
                <a:ext uri="{FF2B5EF4-FFF2-40B4-BE49-F238E27FC236}">
                  <a16:creationId xmlns:a16="http://schemas.microsoft.com/office/drawing/2014/main" id="{C3814D06-FE8C-4789-A55A-2850CC9C5316}"/>
                </a:ext>
              </a:extLst>
            </p:cNvPr>
            <p:cNvCxnSpPr/>
            <p:nvPr/>
          </p:nvCxnSpPr>
          <p:spPr>
            <a:xfrm>
              <a:off x="612188" y="863368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lokTextu 27">
              <a:extLst>
                <a:ext uri="{FF2B5EF4-FFF2-40B4-BE49-F238E27FC236}">
                  <a16:creationId xmlns:a16="http://schemas.microsoft.com/office/drawing/2014/main" id="{968A7D96-D14D-48D2-B552-239CF6A88B65}"/>
                </a:ext>
              </a:extLst>
            </p:cNvPr>
            <p:cNvSpPr txBox="1"/>
            <p:nvPr/>
          </p:nvSpPr>
          <p:spPr>
            <a:xfrm>
              <a:off x="1093288" y="796062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-</a:t>
              </a:r>
            </a:p>
          </p:txBody>
        </p:sp>
        <p:sp>
          <p:nvSpPr>
            <p:cNvPr id="29" name="BlokTextu 28">
              <a:extLst>
                <a:ext uri="{FF2B5EF4-FFF2-40B4-BE49-F238E27FC236}">
                  <a16:creationId xmlns:a16="http://schemas.microsoft.com/office/drawing/2014/main" id="{FE128852-42EE-4184-B372-3EF2681B65CA}"/>
                </a:ext>
              </a:extLst>
            </p:cNvPr>
            <p:cNvSpPr txBox="1"/>
            <p:nvPr/>
          </p:nvSpPr>
          <p:spPr>
            <a:xfrm>
              <a:off x="2739158" y="765102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-</a:t>
              </a:r>
            </a:p>
          </p:txBody>
        </p: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1096B67C-2390-40D0-89EF-CD1A497059FB}"/>
              </a:ext>
            </a:extLst>
          </p:cNvPr>
          <p:cNvGrpSpPr/>
          <p:nvPr/>
        </p:nvGrpSpPr>
        <p:grpSpPr>
          <a:xfrm>
            <a:off x="229199" y="3132346"/>
            <a:ext cx="5105403" cy="1395413"/>
            <a:chOff x="468214" y="2564904"/>
            <a:chExt cx="5105403" cy="1395413"/>
          </a:xfrm>
        </p:grpSpPr>
        <p:graphicFrame>
          <p:nvGraphicFramePr>
            <p:cNvPr id="33" name="Objekt 32">
              <a:extLst>
                <a:ext uri="{FF2B5EF4-FFF2-40B4-BE49-F238E27FC236}">
                  <a16:creationId xmlns:a16="http://schemas.microsoft.com/office/drawing/2014/main" id="{250B2446-4956-4BA9-AE9E-A22862895B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2872114"/>
                </p:ext>
              </p:extLst>
            </p:nvPr>
          </p:nvGraphicFramePr>
          <p:xfrm>
            <a:off x="3038964" y="3647579"/>
            <a:ext cx="5842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" name="Rovnica" r:id="rId13" imgW="583920" imgH="317160" progId="Equation.3">
                    <p:embed/>
                  </p:oleObj>
                </mc:Choice>
                <mc:Fallback>
                  <p:oleObj name="Rovnica" r:id="rId13" imgW="583920" imgH="317160" progId="Equation.3">
                    <p:embed/>
                    <p:pic>
                      <p:nvPicPr>
                        <p:cNvPr id="32" name="Objekt 31">
                          <a:extLst>
                            <a:ext uri="{FF2B5EF4-FFF2-40B4-BE49-F238E27FC236}">
                              <a16:creationId xmlns:a16="http://schemas.microsoft.com/office/drawing/2014/main" id="{46BB05E3-3433-4430-B9DD-AE85AC6E55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8964" y="3647579"/>
                          <a:ext cx="584200" cy="3127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Rovná spojovacia šípka 33">
              <a:extLst>
                <a:ext uri="{FF2B5EF4-FFF2-40B4-BE49-F238E27FC236}">
                  <a16:creationId xmlns:a16="http://schemas.microsoft.com/office/drawing/2014/main" id="{DA2E46DC-4CD7-4868-820E-07278F04EB85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3570467" y="2722612"/>
              <a:ext cx="7135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ál 34">
              <a:extLst>
                <a:ext uri="{FF2B5EF4-FFF2-40B4-BE49-F238E27FC236}">
                  <a16:creationId xmlns:a16="http://schemas.microsoft.com/office/drawing/2014/main" id="{6B8DF0FD-BC51-4A00-95D5-AE7D78A2EA83}"/>
                </a:ext>
              </a:extLst>
            </p:cNvPr>
            <p:cNvSpPr/>
            <p:nvPr/>
          </p:nvSpPr>
          <p:spPr>
            <a:xfrm>
              <a:off x="841302" y="2626522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6" name="Rovná spojovacia šípka 35">
              <a:extLst>
                <a:ext uri="{FF2B5EF4-FFF2-40B4-BE49-F238E27FC236}">
                  <a16:creationId xmlns:a16="http://schemas.microsoft.com/office/drawing/2014/main" id="{489B0DB0-6F78-412D-B6AF-087F45B8B13E}"/>
                </a:ext>
              </a:extLst>
            </p:cNvPr>
            <p:cNvCxnSpPr>
              <a:stCxn id="35" idx="6"/>
            </p:cNvCxnSpPr>
            <p:nvPr/>
          </p:nvCxnSpPr>
          <p:spPr>
            <a:xfrm>
              <a:off x="1057326" y="2734534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Objekt 37">
              <a:extLst>
                <a:ext uri="{FF2B5EF4-FFF2-40B4-BE49-F238E27FC236}">
                  <a16:creationId xmlns:a16="http://schemas.microsoft.com/office/drawing/2014/main" id="{20948155-27D8-4998-A51A-4618C2F75B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1810589"/>
                </p:ext>
              </p:extLst>
            </p:nvPr>
          </p:nvGraphicFramePr>
          <p:xfrm>
            <a:off x="2922588" y="2571750"/>
            <a:ext cx="711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" name="Rovnica" r:id="rId14" imgW="711000" imgH="304560" progId="Equation.3">
                    <p:embed/>
                  </p:oleObj>
                </mc:Choice>
                <mc:Fallback>
                  <p:oleObj name="Rovnica" r:id="rId14" imgW="711000" imgH="304560" progId="Equation.3">
                    <p:embed/>
                    <p:pic>
                      <p:nvPicPr>
                        <p:cNvPr id="37" name="Objekt 36">
                          <a:extLst>
                            <a:ext uri="{FF2B5EF4-FFF2-40B4-BE49-F238E27FC236}">
                              <a16:creationId xmlns:a16="http://schemas.microsoft.com/office/drawing/2014/main" id="{AA31B627-CC35-449F-BA05-D1F54C3EEB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588" y="2571750"/>
                          <a:ext cx="711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kt 38">
              <a:extLst>
                <a:ext uri="{FF2B5EF4-FFF2-40B4-BE49-F238E27FC236}">
                  <a16:creationId xmlns:a16="http://schemas.microsoft.com/office/drawing/2014/main" id="{14165F50-CCA8-48DA-93B2-27D87D17DC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9800131"/>
                </p:ext>
              </p:extLst>
            </p:nvPr>
          </p:nvGraphicFramePr>
          <p:xfrm>
            <a:off x="4283564" y="2564904"/>
            <a:ext cx="5842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" name="Rovnica" r:id="rId16" imgW="583920" imgH="317160" progId="Equation.3">
                    <p:embed/>
                  </p:oleObj>
                </mc:Choice>
                <mc:Fallback>
                  <p:oleObj name="Rovnica" r:id="rId16" imgW="583920" imgH="317160" progId="Equation.3">
                    <p:embed/>
                    <p:pic>
                      <p:nvPicPr>
                        <p:cNvPr id="38" name="Objekt 37">
                          <a:extLst>
                            <a:ext uri="{FF2B5EF4-FFF2-40B4-BE49-F238E27FC236}">
                              <a16:creationId xmlns:a16="http://schemas.microsoft.com/office/drawing/2014/main" id="{985A319E-920C-4BEC-8E8A-AA769EEB8C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564" y="2564904"/>
                          <a:ext cx="584200" cy="3143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kt 39">
              <a:extLst>
                <a:ext uri="{FF2B5EF4-FFF2-40B4-BE49-F238E27FC236}">
                  <a16:creationId xmlns:a16="http://schemas.microsoft.com/office/drawing/2014/main" id="{1021EA87-8DBA-4DE8-963D-BC041193DE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718873"/>
                </p:ext>
              </p:extLst>
            </p:nvPr>
          </p:nvGraphicFramePr>
          <p:xfrm>
            <a:off x="1424291" y="2571800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" name="Rovnica" r:id="rId17" imgW="583920" imgH="304560" progId="Equation.3">
                    <p:embed/>
                  </p:oleObj>
                </mc:Choice>
                <mc:Fallback>
                  <p:oleObj name="Rovnica" r:id="rId17" imgW="583920" imgH="304560" progId="Equation.3">
                    <p:embed/>
                    <p:pic>
                      <p:nvPicPr>
                        <p:cNvPr id="39" name="Objekt 38">
                          <a:extLst>
                            <a:ext uri="{FF2B5EF4-FFF2-40B4-BE49-F238E27FC236}">
                              <a16:creationId xmlns:a16="http://schemas.microsoft.com/office/drawing/2014/main" id="{9FD7A907-CEE6-415D-9150-FA5724929D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291" y="2571800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Rovná spojovacia šípka 40">
              <a:extLst>
                <a:ext uri="{FF2B5EF4-FFF2-40B4-BE49-F238E27FC236}">
                  <a16:creationId xmlns:a16="http://schemas.microsoft.com/office/drawing/2014/main" id="{9ED84358-B2D2-4168-903D-026130AF7958}"/>
                </a:ext>
              </a:extLst>
            </p:cNvPr>
            <p:cNvCxnSpPr/>
            <p:nvPr/>
          </p:nvCxnSpPr>
          <p:spPr>
            <a:xfrm flipV="1">
              <a:off x="2015467" y="2751820"/>
              <a:ext cx="930507" cy="1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ovná spojovacia šípka 41">
              <a:extLst>
                <a:ext uri="{FF2B5EF4-FFF2-40B4-BE49-F238E27FC236}">
                  <a16:creationId xmlns:a16="http://schemas.microsoft.com/office/drawing/2014/main" id="{5BFF1FA3-E231-42DA-9290-D2659D5813CA}"/>
                </a:ext>
              </a:extLst>
            </p:cNvPr>
            <p:cNvCxnSpPr/>
            <p:nvPr/>
          </p:nvCxnSpPr>
          <p:spPr>
            <a:xfrm>
              <a:off x="4860074" y="2711747"/>
              <a:ext cx="7135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ovná spojovacia šípka 42">
              <a:extLst>
                <a:ext uri="{FF2B5EF4-FFF2-40B4-BE49-F238E27FC236}">
                  <a16:creationId xmlns:a16="http://schemas.microsoft.com/office/drawing/2014/main" id="{C69A2F5B-9D01-4212-BA7B-4A29B64F324B}"/>
                </a:ext>
              </a:extLst>
            </p:cNvPr>
            <p:cNvCxnSpPr>
              <a:endCxn id="33" idx="3"/>
            </p:cNvCxnSpPr>
            <p:nvPr/>
          </p:nvCxnSpPr>
          <p:spPr>
            <a:xfrm flipH="1">
              <a:off x="3623880" y="3795936"/>
              <a:ext cx="1524226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ovná spojnica 43">
              <a:extLst>
                <a:ext uri="{FF2B5EF4-FFF2-40B4-BE49-F238E27FC236}">
                  <a16:creationId xmlns:a16="http://schemas.microsoft.com/office/drawing/2014/main" id="{65585A04-B4F3-42AF-9E50-225079B62CF6}"/>
                </a:ext>
              </a:extLst>
            </p:cNvPr>
            <p:cNvCxnSpPr/>
            <p:nvPr/>
          </p:nvCxnSpPr>
          <p:spPr>
            <a:xfrm flipV="1">
              <a:off x="5148106" y="2722612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ovná spojovacia šípka 44">
              <a:extLst>
                <a:ext uri="{FF2B5EF4-FFF2-40B4-BE49-F238E27FC236}">
                  <a16:creationId xmlns:a16="http://schemas.microsoft.com/office/drawing/2014/main" id="{082AF6BB-4AD4-4503-9FDE-687916ABD55A}"/>
                </a:ext>
              </a:extLst>
            </p:cNvPr>
            <p:cNvCxnSpPr/>
            <p:nvPr/>
          </p:nvCxnSpPr>
          <p:spPr>
            <a:xfrm flipV="1">
              <a:off x="949314" y="2859832"/>
              <a:ext cx="0" cy="9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ovná spojnica 45">
              <a:extLst>
                <a:ext uri="{FF2B5EF4-FFF2-40B4-BE49-F238E27FC236}">
                  <a16:creationId xmlns:a16="http://schemas.microsoft.com/office/drawing/2014/main" id="{EDE01E1D-DAB6-4EFA-851D-FAE48448546B}"/>
                </a:ext>
              </a:extLst>
            </p:cNvPr>
            <p:cNvCxnSpPr/>
            <p:nvPr/>
          </p:nvCxnSpPr>
          <p:spPr>
            <a:xfrm>
              <a:off x="949314" y="3795936"/>
              <a:ext cx="2108139" cy="6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ovná spojovacia šípka 46">
              <a:extLst>
                <a:ext uri="{FF2B5EF4-FFF2-40B4-BE49-F238E27FC236}">
                  <a16:creationId xmlns:a16="http://schemas.microsoft.com/office/drawing/2014/main" id="{83CD6AC1-0CAF-4101-9E61-00DE31D45CAC}"/>
                </a:ext>
              </a:extLst>
            </p:cNvPr>
            <p:cNvCxnSpPr/>
            <p:nvPr/>
          </p:nvCxnSpPr>
          <p:spPr>
            <a:xfrm>
              <a:off x="468214" y="2742472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BlokTextu 47">
              <a:extLst>
                <a:ext uri="{FF2B5EF4-FFF2-40B4-BE49-F238E27FC236}">
                  <a16:creationId xmlns:a16="http://schemas.microsoft.com/office/drawing/2014/main" id="{303AD875-7CE8-47F1-A9DF-0F80C8580CD0}"/>
                </a:ext>
              </a:extLst>
            </p:cNvPr>
            <p:cNvSpPr txBox="1"/>
            <p:nvPr/>
          </p:nvSpPr>
          <p:spPr>
            <a:xfrm>
              <a:off x="949314" y="267516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-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bjekt 48">
                <a:extLst>
                  <a:ext uri="{FF2B5EF4-FFF2-40B4-BE49-F238E27FC236}">
                    <a16:creationId xmlns:a16="http://schemas.microsoft.com/office/drawing/2014/main" id="{4D5FAC38-D746-4B31-B177-F590800CA899}"/>
                  </a:ext>
                </a:extLst>
              </p:cNvPr>
              <p:cNvSpPr txBox="1"/>
              <p:nvPr/>
            </p:nvSpPr>
            <p:spPr bwMode="auto">
              <a:xfrm>
                <a:off x="5678921" y="1646763"/>
                <a:ext cx="1892014" cy="954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&amp;4</m:t>
                                  </m:r>
                                </m:e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</m:eqAr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9" name="Objekt 48">
                <a:extLst>
                  <a:ext uri="{FF2B5EF4-FFF2-40B4-BE49-F238E27FC236}">
                    <a16:creationId xmlns:a16="http://schemas.microsoft.com/office/drawing/2014/main" id="{4D5FAC38-D746-4B31-B177-F590800CA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8921" y="1646763"/>
                <a:ext cx="1892014" cy="9540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bjekt 49">
                <a:extLst>
                  <a:ext uri="{FF2B5EF4-FFF2-40B4-BE49-F238E27FC236}">
                    <a16:creationId xmlns:a16="http://schemas.microsoft.com/office/drawing/2014/main" id="{82E746DC-460C-4D48-8B4D-E49B5B0511CF}"/>
                  </a:ext>
                </a:extLst>
              </p:cNvPr>
              <p:cNvSpPr txBox="1"/>
              <p:nvPr/>
            </p:nvSpPr>
            <p:spPr bwMode="auto">
              <a:xfrm>
                <a:off x="5666218" y="3326844"/>
                <a:ext cx="3446586" cy="9941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&amp;4</m:t>
                                  </m:r>
                                </m:e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</m:eqAr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50" name="Objekt 49">
                <a:extLst>
                  <a:ext uri="{FF2B5EF4-FFF2-40B4-BE49-F238E27FC236}">
                    <a16:creationId xmlns:a16="http://schemas.microsoft.com/office/drawing/2014/main" id="{82E746DC-460C-4D48-8B4D-E49B5B051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6218" y="3326844"/>
                <a:ext cx="3446586" cy="99417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Skupina 50">
            <a:extLst>
              <a:ext uri="{FF2B5EF4-FFF2-40B4-BE49-F238E27FC236}">
                <a16:creationId xmlns:a16="http://schemas.microsoft.com/office/drawing/2014/main" id="{CECB5B7F-9058-432C-8180-F19F06026468}"/>
              </a:ext>
            </a:extLst>
          </p:cNvPr>
          <p:cNvGrpSpPr/>
          <p:nvPr/>
        </p:nvGrpSpPr>
        <p:grpSpPr>
          <a:xfrm>
            <a:off x="369335" y="5049817"/>
            <a:ext cx="2252962" cy="1375973"/>
            <a:chOff x="1317505" y="4461081"/>
            <a:chExt cx="2252962" cy="1375973"/>
          </a:xfrm>
        </p:grpSpPr>
        <p:graphicFrame>
          <p:nvGraphicFramePr>
            <p:cNvPr id="53" name="Objekt 52">
              <a:extLst>
                <a:ext uri="{FF2B5EF4-FFF2-40B4-BE49-F238E27FC236}">
                  <a16:creationId xmlns:a16="http://schemas.microsoft.com/office/drawing/2014/main" id="{F21A303E-115F-4CBB-AA5C-428D57B9A6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5581549"/>
                </p:ext>
              </p:extLst>
            </p:nvPr>
          </p:nvGraphicFramePr>
          <p:xfrm>
            <a:off x="2205365" y="5524316"/>
            <a:ext cx="5842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" name="Rovnica" r:id="rId20" imgW="583920" imgH="317160" progId="Equation.3">
                    <p:embed/>
                  </p:oleObj>
                </mc:Choice>
                <mc:Fallback>
                  <p:oleObj name="Rovnica" r:id="rId20" imgW="583920" imgH="317160" progId="Equation.3">
                    <p:embed/>
                    <p:pic>
                      <p:nvPicPr>
                        <p:cNvPr id="52" name="Objekt 51">
                          <a:extLst>
                            <a:ext uri="{FF2B5EF4-FFF2-40B4-BE49-F238E27FC236}">
                              <a16:creationId xmlns:a16="http://schemas.microsoft.com/office/drawing/2014/main" id="{F3D4F0A7-7409-4AB2-9EFD-9761925E4A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365" y="5524316"/>
                          <a:ext cx="584200" cy="3127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Ovál 53">
              <a:extLst>
                <a:ext uri="{FF2B5EF4-FFF2-40B4-BE49-F238E27FC236}">
                  <a16:creationId xmlns:a16="http://schemas.microsoft.com/office/drawing/2014/main" id="{98DB740E-AC07-49D2-8237-C42B63C4DE3A}"/>
                </a:ext>
              </a:extLst>
            </p:cNvPr>
            <p:cNvSpPr/>
            <p:nvPr/>
          </p:nvSpPr>
          <p:spPr>
            <a:xfrm>
              <a:off x="1690593" y="4511271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55" name="Rovná spojovacia šípka 54">
              <a:extLst>
                <a:ext uri="{FF2B5EF4-FFF2-40B4-BE49-F238E27FC236}">
                  <a16:creationId xmlns:a16="http://schemas.microsoft.com/office/drawing/2014/main" id="{2022C7DD-69EA-43DB-97E2-EFEB6CEC66C2}"/>
                </a:ext>
              </a:extLst>
            </p:cNvPr>
            <p:cNvCxnSpPr>
              <a:stCxn id="54" idx="6"/>
              <a:endCxn id="56" idx="1"/>
            </p:cNvCxnSpPr>
            <p:nvPr/>
          </p:nvCxnSpPr>
          <p:spPr>
            <a:xfrm flipV="1">
              <a:off x="1906617" y="4618243"/>
              <a:ext cx="223736" cy="1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6" name="Objekt 55">
              <a:extLst>
                <a:ext uri="{FF2B5EF4-FFF2-40B4-BE49-F238E27FC236}">
                  <a16:creationId xmlns:a16="http://schemas.microsoft.com/office/drawing/2014/main" id="{9D3D9DA6-0225-4151-A9C5-53980D5F3D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4751721"/>
                </p:ext>
              </p:extLst>
            </p:nvPr>
          </p:nvGraphicFramePr>
          <p:xfrm>
            <a:off x="2130353" y="4461081"/>
            <a:ext cx="9271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" name="Rovnica" r:id="rId21" imgW="927000" imgH="317160" progId="Equation.3">
                    <p:embed/>
                  </p:oleObj>
                </mc:Choice>
                <mc:Fallback>
                  <p:oleObj name="Rovnica" r:id="rId21" imgW="927000" imgH="317160" progId="Equation.3">
                    <p:embed/>
                    <p:pic>
                      <p:nvPicPr>
                        <p:cNvPr id="55" name="Objekt 54">
                          <a:extLst>
                            <a:ext uri="{FF2B5EF4-FFF2-40B4-BE49-F238E27FC236}">
                              <a16:creationId xmlns:a16="http://schemas.microsoft.com/office/drawing/2014/main" id="{4E30611F-E4A1-4877-BAE0-B2F1CA2EE1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353" y="4461081"/>
                          <a:ext cx="927100" cy="3143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7" name="Rovná spojovacia šípka 56">
              <a:extLst>
                <a:ext uri="{FF2B5EF4-FFF2-40B4-BE49-F238E27FC236}">
                  <a16:creationId xmlns:a16="http://schemas.microsoft.com/office/drawing/2014/main" id="{81A94FF2-4037-427F-A7E0-D12DDF462850}"/>
                </a:ext>
              </a:extLst>
            </p:cNvPr>
            <p:cNvCxnSpPr/>
            <p:nvPr/>
          </p:nvCxnSpPr>
          <p:spPr>
            <a:xfrm>
              <a:off x="3084436" y="4636569"/>
              <a:ext cx="4860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ovná spojovacia šípka 57">
              <a:extLst>
                <a:ext uri="{FF2B5EF4-FFF2-40B4-BE49-F238E27FC236}">
                  <a16:creationId xmlns:a16="http://schemas.microsoft.com/office/drawing/2014/main" id="{49D1C5DF-83CB-43AD-BE44-434D455C9604}"/>
                </a:ext>
              </a:extLst>
            </p:cNvPr>
            <p:cNvCxnSpPr>
              <a:endCxn id="53" idx="3"/>
            </p:cNvCxnSpPr>
            <p:nvPr/>
          </p:nvCxnSpPr>
          <p:spPr>
            <a:xfrm flipH="1" flipV="1">
              <a:off x="2789565" y="5680685"/>
              <a:ext cx="408820" cy="3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Rovná spojnica 58">
              <a:extLst>
                <a:ext uri="{FF2B5EF4-FFF2-40B4-BE49-F238E27FC236}">
                  <a16:creationId xmlns:a16="http://schemas.microsoft.com/office/drawing/2014/main" id="{271E3873-5792-4003-AF0B-2EA15EC37968}"/>
                </a:ext>
              </a:extLst>
            </p:cNvPr>
            <p:cNvCxnSpPr/>
            <p:nvPr/>
          </p:nvCxnSpPr>
          <p:spPr>
            <a:xfrm flipV="1">
              <a:off x="3213695" y="4619283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Rovná spojovacia šípka 59">
              <a:extLst>
                <a:ext uri="{FF2B5EF4-FFF2-40B4-BE49-F238E27FC236}">
                  <a16:creationId xmlns:a16="http://schemas.microsoft.com/office/drawing/2014/main" id="{B019BA21-17CD-4ECC-B316-3B6BD7277BEB}"/>
                </a:ext>
              </a:extLst>
            </p:cNvPr>
            <p:cNvCxnSpPr/>
            <p:nvPr/>
          </p:nvCxnSpPr>
          <p:spPr>
            <a:xfrm flipV="1">
              <a:off x="1798605" y="4744581"/>
              <a:ext cx="0" cy="9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Rovná spojnica 60">
              <a:extLst>
                <a:ext uri="{FF2B5EF4-FFF2-40B4-BE49-F238E27FC236}">
                  <a16:creationId xmlns:a16="http://schemas.microsoft.com/office/drawing/2014/main" id="{29C42FD4-D7A6-449B-8F80-5A31FD27F02A}"/>
                </a:ext>
              </a:extLst>
            </p:cNvPr>
            <p:cNvCxnSpPr/>
            <p:nvPr/>
          </p:nvCxnSpPr>
          <p:spPr>
            <a:xfrm>
              <a:off x="1798605" y="5680685"/>
              <a:ext cx="381673" cy="3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Rovná spojovacia šípka 61">
              <a:extLst>
                <a:ext uri="{FF2B5EF4-FFF2-40B4-BE49-F238E27FC236}">
                  <a16:creationId xmlns:a16="http://schemas.microsoft.com/office/drawing/2014/main" id="{2CB5737D-FC10-4B45-96E3-8625B11A2254}"/>
                </a:ext>
              </a:extLst>
            </p:cNvPr>
            <p:cNvCxnSpPr/>
            <p:nvPr/>
          </p:nvCxnSpPr>
          <p:spPr>
            <a:xfrm>
              <a:off x="1317505" y="4627221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BlokTextu 62">
              <a:extLst>
                <a:ext uri="{FF2B5EF4-FFF2-40B4-BE49-F238E27FC236}">
                  <a16:creationId xmlns:a16="http://schemas.microsoft.com/office/drawing/2014/main" id="{0B6FC303-5CB5-4760-9F21-3D0C21761B3A}"/>
                </a:ext>
              </a:extLst>
            </p:cNvPr>
            <p:cNvSpPr txBox="1"/>
            <p:nvPr/>
          </p:nvSpPr>
          <p:spPr>
            <a:xfrm>
              <a:off x="1798605" y="4559915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-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bjekt 63">
                <a:extLst>
                  <a:ext uri="{FF2B5EF4-FFF2-40B4-BE49-F238E27FC236}">
                    <a16:creationId xmlns:a16="http://schemas.microsoft.com/office/drawing/2014/main" id="{71E69A95-2DE8-4AD5-964F-C7ACACA092EA}"/>
                  </a:ext>
                </a:extLst>
              </p:cNvPr>
              <p:cNvSpPr txBox="1"/>
              <p:nvPr/>
            </p:nvSpPr>
            <p:spPr bwMode="auto">
              <a:xfrm>
                <a:off x="3524372" y="4517172"/>
                <a:ext cx="6102535" cy="2200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1234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1234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&amp;4</m:t>
                                      </m:r>
                                    </m:e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</m:e>
                                  </m:eqAr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&amp;4</m:t>
                                      </m:r>
                                    </m:e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</m:e>
                                  </m:eqAr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&amp;4</m:t>
                                      </m:r>
                                    </m:e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</m:e>
                                  </m:eqAr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eqArr>
                                        <m:eqArr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&amp;4</m:t>
                                          </m:r>
                                        </m:e>
                                        <m:e>
                                          <m: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&amp;</m:t>
                                          </m:r>
                                        </m:e>
                                      </m:eqArr>
                                    </m:sub>
                                  </m:s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)+ </m:t>
                                  </m:r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&amp;4</m:t>
                                      </m:r>
                                    </m:e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</m:e>
                                  </m:eqAr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&amp;4</m:t>
                                      </m:r>
                                    </m:e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</m:e>
                                  </m:eqAr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64" name="Objekt 63">
                <a:extLst>
                  <a:ext uri="{FF2B5EF4-FFF2-40B4-BE49-F238E27FC236}">
                    <a16:creationId xmlns:a16="http://schemas.microsoft.com/office/drawing/2014/main" id="{71E69A95-2DE8-4AD5-964F-C7ACACA09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372" y="4517172"/>
                <a:ext cx="6102535" cy="220037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Zástupný objekt pre obsah 2">
            <a:extLst>
              <a:ext uri="{FF2B5EF4-FFF2-40B4-BE49-F238E27FC236}">
                <a16:creationId xmlns:a16="http://schemas.microsoft.com/office/drawing/2014/main" id="{B8554EE4-EE3C-42E8-8739-C72A83F7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5"/>
            <a:ext cx="8356599" cy="380081"/>
          </a:xfrm>
        </p:spPr>
        <p:txBody>
          <a:bodyPr/>
          <a:lstStyle/>
          <a:p>
            <a:r>
              <a:rPr lang="sk-SK" dirty="0"/>
              <a:t>Nájdite výsledný prenos blokovej schémy: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8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32E871-E5E1-4EA7-B974-28B1593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Vlastnosti prenosových funkcií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D0F4A2-7F67-43D0-B475-A4654B96E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2628900"/>
            <a:ext cx="8559801" cy="3606800"/>
          </a:xfrm>
        </p:spPr>
        <p:txBody>
          <a:bodyPr>
            <a:normAutofit/>
          </a:bodyPr>
          <a:lstStyle/>
          <a:p>
            <a:r>
              <a:rPr lang="sk-SK" b="1" dirty="0"/>
              <a:t>Charakteristický polynóm </a:t>
            </a:r>
            <a:r>
              <a:rPr lang="sk-SK" dirty="0"/>
              <a:t>= menovateľ prenosovej funkcie = A(s)</a:t>
            </a:r>
          </a:p>
          <a:p>
            <a:r>
              <a:rPr lang="sk-SK" b="1" dirty="0"/>
              <a:t>Rád charakteristického polynómu prenosovej funkcie – najdôležitejšia vlastnosť!</a:t>
            </a:r>
          </a:p>
          <a:p>
            <a:r>
              <a:rPr lang="sk-SK" b="1" dirty="0"/>
              <a:t>Rád </a:t>
            </a:r>
            <a:r>
              <a:rPr lang="sk-SK" dirty="0"/>
              <a:t>čitateľa prenosovej funkcie</a:t>
            </a:r>
          </a:p>
          <a:p>
            <a:r>
              <a:rPr lang="sk-SK" b="1" dirty="0"/>
              <a:t>Póly - </a:t>
            </a:r>
            <a:r>
              <a:rPr lang="sk-SK" dirty="0"/>
              <a:t>korene polynómu A(s)=0</a:t>
            </a:r>
          </a:p>
          <a:p>
            <a:r>
              <a:rPr lang="sk-SK" b="1" dirty="0"/>
              <a:t>Nuly - </a:t>
            </a:r>
            <a:r>
              <a:rPr lang="sk-SK" dirty="0"/>
              <a:t>korene polynómu B(s)=0</a:t>
            </a:r>
          </a:p>
          <a:p>
            <a:r>
              <a:rPr lang="sk-SK" b="1" dirty="0"/>
              <a:t>Stupeň </a:t>
            </a:r>
            <a:r>
              <a:rPr lang="sk-SK" b="1" dirty="0" err="1"/>
              <a:t>astatizmu</a:t>
            </a:r>
            <a:r>
              <a:rPr lang="sk-SK" b="1" dirty="0"/>
              <a:t> - </a:t>
            </a:r>
            <a:r>
              <a:rPr lang="sk-SK" dirty="0"/>
              <a:t>počet nulových pólov</a:t>
            </a:r>
          </a:p>
          <a:p>
            <a:pPr lvl="1"/>
            <a:r>
              <a:rPr lang="sk-SK" sz="2000" i="1" dirty="0"/>
              <a:t>Statické sústavy</a:t>
            </a:r>
            <a:r>
              <a:rPr lang="sk-SK" sz="2000" dirty="0"/>
              <a:t>: nemajú nulové póly, nemajú </a:t>
            </a:r>
            <a:r>
              <a:rPr lang="sk-SK" sz="2000" dirty="0" err="1"/>
              <a:t>astatizmus</a:t>
            </a:r>
            <a:endParaRPr lang="sk-SK" sz="2000" dirty="0"/>
          </a:p>
          <a:p>
            <a:pPr lvl="1"/>
            <a:r>
              <a:rPr lang="sk-SK" sz="2000" i="1" dirty="0" err="1"/>
              <a:t>Astatické</a:t>
            </a:r>
            <a:r>
              <a:rPr lang="sk-SK" sz="2000" i="1" dirty="0"/>
              <a:t> sústavy: </a:t>
            </a:r>
            <a:r>
              <a:rPr lang="sk-SK" sz="2000" dirty="0"/>
              <a:t>majú minimálne jeden nulový pól</a:t>
            </a:r>
          </a:p>
          <a:p>
            <a:pPr lvl="1"/>
            <a:endParaRPr lang="sk-SK" sz="2000" dirty="0"/>
          </a:p>
          <a:p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kt 3">
                <a:extLst>
                  <a:ext uri="{FF2B5EF4-FFF2-40B4-BE49-F238E27FC236}">
                    <a16:creationId xmlns:a16="http://schemas.microsoft.com/office/drawing/2014/main" id="{8902A743-C9E5-4569-8750-8238CE1EEA40}"/>
                  </a:ext>
                </a:extLst>
              </p:cNvPr>
              <p:cNvSpPr txBox="1"/>
              <p:nvPr/>
            </p:nvSpPr>
            <p:spPr bwMode="auto">
              <a:xfrm>
                <a:off x="-1" y="1370012"/>
                <a:ext cx="9143999" cy="885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" name="Objekt 3">
                <a:extLst>
                  <a:ext uri="{FF2B5EF4-FFF2-40B4-BE49-F238E27FC236}">
                    <a16:creationId xmlns:a16="http://schemas.microsoft.com/office/drawing/2014/main" id="{8902A743-C9E5-4569-8750-8238CE1E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1370012"/>
                <a:ext cx="9143999" cy="885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8192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473</Words>
  <Application>Microsoft Office PowerPoint</Application>
  <PresentationFormat>Prezentácia na obrazovke (4:3)</PresentationFormat>
  <Paragraphs>96</Paragraphs>
  <Slides>9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Retrospektíva</vt:lpstr>
      <vt:lpstr>Rovnica</vt:lpstr>
      <vt:lpstr>Prenosová funkcia Bloková schéma a jej modifikácia Vlastnosti prenosových funkcií</vt:lpstr>
      <vt:lpstr>Modelovaný proces</vt:lpstr>
      <vt:lpstr>Prenosová funkcia</vt:lpstr>
      <vt:lpstr>Prenosová funkcia Získanie prenosovej funkcie z dynamického systému</vt:lpstr>
      <vt:lpstr>Prenosová funkcia Úloha</vt:lpstr>
      <vt:lpstr>Prenosová funkcia Podmienky definovania</vt:lpstr>
      <vt:lpstr>Bloková schéma Algebra prenosových funkcií</vt:lpstr>
      <vt:lpstr>Bloková schéma Úloha</vt:lpstr>
      <vt:lpstr>Vlastnosti prenosových funkcií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jakub</cp:lastModifiedBy>
  <cp:revision>30</cp:revision>
  <dcterms:created xsi:type="dcterms:W3CDTF">2019-03-28T07:06:37Z</dcterms:created>
  <dcterms:modified xsi:type="dcterms:W3CDTF">2019-03-28T12:44:51Z</dcterms:modified>
</cp:coreProperties>
</file>