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0"/>
  </p:notesMasterIdLst>
  <p:sldIdLst>
    <p:sldId id="263" r:id="rId2"/>
    <p:sldId id="317" r:id="rId3"/>
    <p:sldId id="268" r:id="rId4"/>
    <p:sldId id="270" r:id="rId5"/>
    <p:sldId id="271" r:id="rId6"/>
    <p:sldId id="273" r:id="rId7"/>
    <p:sldId id="274" r:id="rId8"/>
    <p:sldId id="318" r:id="rId9"/>
    <p:sldId id="319" r:id="rId10"/>
    <p:sldId id="320" r:id="rId11"/>
    <p:sldId id="279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321" r:id="rId25"/>
    <p:sldId id="322" r:id="rId26"/>
    <p:sldId id="291" r:id="rId27"/>
    <p:sldId id="292" r:id="rId28"/>
    <p:sldId id="293" r:id="rId29"/>
    <p:sldId id="294" r:id="rId30"/>
    <p:sldId id="297" r:id="rId31"/>
    <p:sldId id="298" r:id="rId32"/>
    <p:sldId id="299" r:id="rId33"/>
    <p:sldId id="300" r:id="rId34"/>
    <p:sldId id="301" r:id="rId35"/>
    <p:sldId id="302" r:id="rId36"/>
    <p:sldId id="325" r:id="rId37"/>
    <p:sldId id="304" r:id="rId38"/>
    <p:sldId id="326" r:id="rId39"/>
    <p:sldId id="305" r:id="rId40"/>
    <p:sldId id="306" r:id="rId41"/>
    <p:sldId id="327" r:id="rId42"/>
    <p:sldId id="311" r:id="rId43"/>
    <p:sldId id="312" r:id="rId44"/>
    <p:sldId id="313" r:id="rId45"/>
    <p:sldId id="314" r:id="rId46"/>
    <p:sldId id="308" r:id="rId47"/>
    <p:sldId id="315" r:id="rId48"/>
    <p:sldId id="31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 Dano" initials="DD" lastIdx="1" clrIdx="0">
    <p:extLst>
      <p:ext uri="{19B8F6BF-5375-455C-9EA6-DF929625EA0E}">
        <p15:presenceInfo xmlns:p15="http://schemas.microsoft.com/office/powerpoint/2012/main" userId="296b85fa6df4e4b3" providerId="Windows Live"/>
      </p:ext>
    </p:extLst>
  </p:cmAuthor>
  <p:cmAuthor id="2" name="Martin Dodek" initials="MD" lastIdx="17" clrIdx="1">
    <p:extLst>
      <p:ext uri="{19B8F6BF-5375-455C-9EA6-DF929625EA0E}">
        <p15:presenceInfo xmlns:p15="http://schemas.microsoft.com/office/powerpoint/2012/main" userId="Martin Dod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0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28E4-7EAA-45AD-975D-100210207737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6D71-44CD-485E-BF93-B1D1DC1415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8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Matlab</a:t>
            </a:r>
            <a:r>
              <a:rPr lang="sk-SK" dirty="0"/>
              <a:t> a </a:t>
            </a:r>
            <a:r>
              <a:rPr lang="sk-SK" dirty="0" err="1"/>
              <a:t>Simulink</a:t>
            </a:r>
            <a:r>
              <a:rPr lang="sk-SK" dirty="0"/>
              <a:t> pre dynamické systémy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3A899-453D-4DAF-BBC0-AB6B3817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Sp</a:t>
            </a:r>
            <a:r>
              <a:rPr lang="sk-SK" dirty="0"/>
              <a:t>úšťanie po sekciách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55609B-662E-43B5-A273-E2C477BE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6AC5CC-6F9E-42EE-BFCF-44B57C88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002"/>
            <a:ext cx="9144000" cy="5143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9525574F-6DEC-4FE9-8349-0E2C76906F29}"/>
              </a:ext>
            </a:extLst>
          </p:cNvPr>
          <p:cNvCxnSpPr/>
          <p:nvPr/>
        </p:nvCxnSpPr>
        <p:spPr>
          <a:xfrm flipH="1" flipV="1">
            <a:off x="3882044" y="1421476"/>
            <a:ext cx="955963" cy="112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6A63D6-EC56-48C3-B0B7-A88F2650E719}"/>
              </a:ext>
            </a:extLst>
          </p:cNvPr>
          <p:cNvSpPr txBox="1"/>
          <p:nvPr/>
        </p:nvSpPr>
        <p:spPr>
          <a:xfrm>
            <a:off x="4431782" y="2574645"/>
            <a:ext cx="3202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Klikneme</a:t>
            </a:r>
            <a:r>
              <a:rPr lang="en-GB" sz="1400" dirty="0"/>
              <a:t> </a:t>
            </a:r>
            <a:r>
              <a:rPr lang="en-GB" sz="1400" dirty="0" err="1" smtClean="0"/>
              <a:t>na</a:t>
            </a:r>
            <a:r>
              <a:rPr lang="sk-SK" sz="1400" dirty="0" smtClean="0"/>
              <a:t> sekciu (ostane vysvietená) </a:t>
            </a:r>
            <a:r>
              <a:rPr lang="sk-SK" sz="1400" dirty="0"/>
              <a:t>a následne na tlačítko Run </a:t>
            </a:r>
            <a:r>
              <a:rPr lang="sk-SK" sz="1400" dirty="0" err="1" smtClean="0"/>
              <a:t>Section</a:t>
            </a:r>
            <a:r>
              <a:rPr lang="sk-SK" sz="1400" dirty="0" smtClean="0"/>
              <a:t>. Vykonáva sa úsek kódu oddelený </a:t>
            </a:r>
            <a:r>
              <a:rPr lang="en-US" sz="1400" dirty="0" smtClean="0"/>
              <a:t>%%</a:t>
            </a:r>
            <a:r>
              <a:rPr lang="sk-SK" sz="1400" dirty="0" smtClean="0"/>
              <a:t> , čo definuje sekciu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58391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20AF44-0A52-4A7C-A7D8-B2A1D6C8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0ACBFD-C0D4-4CDD-AE65-B80DDF0B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240471"/>
            <a:ext cx="8356599" cy="5195254"/>
          </a:xfrm>
        </p:spPr>
        <p:txBody>
          <a:bodyPr/>
          <a:lstStyle/>
          <a:p>
            <a:pPr lvl="1" algn="just"/>
            <a:r>
              <a:rPr lang="sk-SK" sz="2000" dirty="0"/>
              <a:t>Matica - základný dátový typ v MATLABe</a:t>
            </a:r>
          </a:p>
          <a:p>
            <a:pPr lvl="1" algn="just"/>
            <a:r>
              <a:rPr lang="sk-SK" sz="2000" dirty="0"/>
              <a:t>V klasickej lineárnej algebre sa stretávame so základnými štruktúrami ako je skalár, vektor alebo matica.</a:t>
            </a:r>
          </a:p>
          <a:p>
            <a:pPr lvl="1" algn="just"/>
            <a:r>
              <a:rPr lang="sk-SK" sz="2000" dirty="0"/>
              <a:t>Ak sa v matematickom výraze vyskytuje vektor  - je to vždy stĺpcový vektor !!! </a:t>
            </a:r>
          </a:p>
          <a:p>
            <a:pPr lvl="1" algn="just"/>
            <a:r>
              <a:rPr lang="sk-SK" sz="2000" dirty="0" err="1"/>
              <a:t>Skalár</a:t>
            </a:r>
            <a:endParaRPr lang="sk-SK" sz="2000" dirty="0"/>
          </a:p>
          <a:p>
            <a:pPr lvl="2" algn="just"/>
            <a:r>
              <a:rPr lang="sk-SK" sz="1600" dirty="0"/>
              <a:t>Je to matica s rozmerom 1x1</a:t>
            </a:r>
          </a:p>
          <a:p>
            <a:pPr lvl="1" algn="just"/>
            <a:r>
              <a:rPr lang="sk-SK" sz="2000" dirty="0"/>
              <a:t>Vektor</a:t>
            </a:r>
          </a:p>
          <a:p>
            <a:pPr lvl="2" algn="just"/>
            <a:r>
              <a:rPr lang="sk-SK" sz="1600" dirty="0"/>
              <a:t>Je matica 1xN (riadkový vektor) alebo Nx1 (stĺpcový vektor) </a:t>
            </a:r>
          </a:p>
          <a:p>
            <a:pPr lvl="3" algn="just"/>
            <a:r>
              <a:rPr lang="sk-SK" sz="1600" dirty="0"/>
              <a:t>Vektor v literatúre označuje vždy stĺpcový vektor !!!</a:t>
            </a:r>
          </a:p>
          <a:p>
            <a:pPr lvl="1" algn="just"/>
            <a:r>
              <a:rPr lang="sk-SK" sz="2000" dirty="0"/>
              <a:t>Matica</a:t>
            </a:r>
          </a:p>
          <a:p>
            <a:pPr lvl="2" algn="just"/>
            <a:r>
              <a:rPr lang="sk-SK" sz="1600" dirty="0"/>
              <a:t>Má rozmer MxN (riadky x stĺpce)</a:t>
            </a:r>
          </a:p>
          <a:p>
            <a:pPr lvl="1" algn="just"/>
            <a:endParaRPr lang="sk-SK" sz="2000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231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7E552-9BC8-455F-B866-F10C60C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8E2CB4-D518-4B7D-A963-ECB2487F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556DEE-7459-4951-97A2-9CF5D3A8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E41A0-11E8-495F-B8D2-E14DA9B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26D76-2963-45AB-A54A-D554A534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1120CF-B128-459D-913B-B7B076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23FE84-368A-444B-B950-6CE81EEB5C7F}"/>
              </a:ext>
            </a:extLst>
          </p:cNvPr>
          <p:cNvSpPr txBox="1"/>
          <p:nvPr/>
        </p:nvSpPr>
        <p:spPr>
          <a:xfrm>
            <a:off x="4502156" y="3029433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Vytvorenie vektora rôznymi spôsobmi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xmlns="" id="{9560CBD0-4E75-4D00-B5B8-F196F563F288}"/>
              </a:ext>
            </a:extLst>
          </p:cNvPr>
          <p:cNvSpPr/>
          <p:nvPr/>
        </p:nvSpPr>
        <p:spPr>
          <a:xfrm>
            <a:off x="3809194" y="3029433"/>
            <a:ext cx="731520" cy="24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425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45588-87FF-46EE-B263-2E1718B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6E7DD-BD5F-478A-B7EA-E3E68C4B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97" y="974543"/>
            <a:ext cx="8074798" cy="5195254"/>
          </a:xfrm>
        </p:spPr>
        <p:txBody>
          <a:bodyPr/>
          <a:lstStyle/>
          <a:p>
            <a:pPr lvl="1"/>
            <a:r>
              <a:rPr lang="sk-SK" dirty="0"/>
              <a:t>Operácie s vektormi</a:t>
            </a:r>
          </a:p>
          <a:p>
            <a:pPr lvl="1"/>
            <a:r>
              <a:rPr lang="sk-SK" dirty="0"/>
              <a:t>Ak chceme vytvoriť z riadkového vektora stĺpcový, tak nasledovne: v1 = v1‘</a:t>
            </a:r>
            <a:r>
              <a:rPr lang="en-GB" dirty="0" smtClean="0"/>
              <a:t>;</a:t>
            </a:r>
            <a:r>
              <a:rPr lang="sk-SK" dirty="0" smtClean="0"/>
              <a:t> (operátor apostrof)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649DDB-AC34-4047-AC0C-4DB49A5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9144000" cy="4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608B8-7298-4F9B-B7B9-CCFE941C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E0A482-E4FD-469B-93C4-C2518580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Vytvorenie matice s rozmerom MxN</a:t>
            </a:r>
          </a:p>
          <a:p>
            <a:pPr lvl="2"/>
            <a:r>
              <a:rPr lang="sk-SK" sz="1600" dirty="0"/>
              <a:t>Pomomcou hranatých zátvoriek, v ktorých sú jednotlivé riadky oddelené bodkočiarkou, pričom prvky každého riadku oddeľujeme medzerou alebo čiarkou</a:t>
            </a:r>
          </a:p>
          <a:p>
            <a:pPr lvl="2"/>
            <a:r>
              <a:rPr lang="sk-SK" sz="1600" dirty="0"/>
              <a:t>Každý prvok v matici je určený dvomi indexmi</a:t>
            </a:r>
          </a:p>
          <a:p>
            <a:pPr lvl="3"/>
            <a:r>
              <a:rPr lang="sk-SK" sz="1600" dirty="0"/>
              <a:t>Tieto indexi určujú polohu prvku v matici, pričom prvý index vyjadruje riadok a druhý index stĺpec</a:t>
            </a:r>
          </a:p>
          <a:p>
            <a:pPr lvl="3"/>
            <a:r>
              <a:rPr lang="sk-SK" sz="1600" dirty="0"/>
              <a:t>V MATLABe indexujeme od 1 !!!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sk-SK" sz="1600" dirty="0"/>
              <a:t>Poloha prvku „6“ v matici „M1“ je: M1</a:t>
            </a:r>
            <a:r>
              <a:rPr lang="en-GB" sz="1600" dirty="0"/>
              <a:t>(</a:t>
            </a:r>
            <a:r>
              <a:rPr lang="sk-SK" sz="1600" dirty="0"/>
              <a:t>2, 3</a:t>
            </a:r>
            <a:r>
              <a:rPr lang="en-GB" sz="1600" dirty="0"/>
              <a:t>)</a:t>
            </a:r>
            <a:r>
              <a:rPr lang="sk-SK" sz="16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3314CC-6412-4DE7-BF8B-64959280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7" y="3180963"/>
            <a:ext cx="2905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50C0F-E81B-4DD4-AF9D-F5B0F157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81618E-ECB4-4B54-A61C-641ACF36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matice pomocou funkcií v </a:t>
            </a:r>
            <a:r>
              <a:rPr lang="sk-SK" dirty="0" err="1"/>
              <a:t>MATLABe</a:t>
            </a: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0F02D6-F4E7-49EC-B69B-A077B281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650068"/>
            <a:ext cx="2009775" cy="2181225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E40CE5-A026-4FF6-BD4B-2B25E7ED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1650068"/>
            <a:ext cx="2552700" cy="1924050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D2288B8-E732-4F7F-AB41-BDCA265E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9" y="4379257"/>
            <a:ext cx="2200275" cy="1657350"/>
          </a:xfrm>
          <a:prstGeom prst="rect">
            <a:avLst/>
          </a:prstGeom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16416E-B63A-400C-A1A8-C31F4065A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9" y="4379257"/>
            <a:ext cx="3048000" cy="1638300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83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DF990-A8DE-4E89-861E-84BCA354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Funkcie</a:t>
            </a:r>
            <a:r>
              <a:rPr lang="en-US" dirty="0"/>
              <a:t> </a:t>
            </a:r>
            <a:r>
              <a:rPr lang="sk-SK" dirty="0"/>
              <a:t>pre manipuláciu s maticami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20050-8A9C-4D4B-9194-177D9B6C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Užitočné funkcie</a:t>
            </a:r>
          </a:p>
          <a:p>
            <a:pPr lvl="1"/>
            <a:r>
              <a:rPr lang="sk-SK" sz="2000" dirty="0"/>
              <a:t>zistenie rozmerov matice </a:t>
            </a:r>
            <a:r>
              <a:rPr lang="sk-SK" sz="2000" dirty="0" err="1"/>
              <a:t>size</a:t>
            </a:r>
            <a:r>
              <a:rPr lang="sk-SK" sz="2000" dirty="0"/>
              <a:t>(A) – </a:t>
            </a:r>
          </a:p>
          <a:p>
            <a:pPr lvl="1"/>
            <a:r>
              <a:rPr lang="sk-SK" sz="2000" dirty="0"/>
              <a:t>Inverzia matice  - </a:t>
            </a:r>
            <a:r>
              <a:rPr lang="sk-SK" sz="2000" dirty="0" err="1"/>
              <a:t>inv</a:t>
            </a:r>
            <a:r>
              <a:rPr lang="sk-SK" sz="2000" dirty="0"/>
              <a:t>(A)</a:t>
            </a:r>
          </a:p>
          <a:p>
            <a:pPr lvl="1"/>
            <a:r>
              <a:rPr lang="sk-SK" sz="2000" dirty="0"/>
              <a:t>Determinant matice - </a:t>
            </a:r>
            <a:r>
              <a:rPr lang="sk-SK" sz="2000" dirty="0" err="1"/>
              <a:t>det</a:t>
            </a:r>
            <a:r>
              <a:rPr lang="sk-SK" sz="2000" dirty="0"/>
              <a:t>(A)</a:t>
            </a:r>
          </a:p>
          <a:p>
            <a:pPr lvl="1"/>
            <a:r>
              <a:rPr lang="sk-SK" sz="2000" dirty="0"/>
              <a:t>Vlastné čísla matice – </a:t>
            </a:r>
            <a:r>
              <a:rPr lang="sk-SK" sz="2000" dirty="0" err="1"/>
              <a:t>eig</a:t>
            </a:r>
            <a:r>
              <a:rPr lang="sk-SK" sz="2000" dirty="0"/>
              <a:t>(A)</a:t>
            </a:r>
          </a:p>
          <a:p>
            <a:pPr marL="201168" lvl="1" indent="0">
              <a:buNone/>
            </a:pPr>
            <a:endParaRPr lang="sk-SK" sz="2000" dirty="0"/>
          </a:p>
          <a:p>
            <a:pPr lvl="1"/>
            <a:r>
              <a:rPr lang="sk-SK" sz="2000" dirty="0"/>
              <a:t>Operácie v maticových zápisoch</a:t>
            </a:r>
          </a:p>
          <a:p>
            <a:pPr lvl="1"/>
            <a:r>
              <a:rPr lang="sk-SK" sz="2000" dirty="0"/>
              <a:t>Sčítanie – A+B</a:t>
            </a:r>
          </a:p>
          <a:p>
            <a:pPr lvl="1"/>
            <a:r>
              <a:rPr lang="sk-SK" sz="2000" dirty="0"/>
              <a:t>Odčítanie – A-B</a:t>
            </a:r>
          </a:p>
          <a:p>
            <a:pPr lvl="1"/>
            <a:r>
              <a:rPr lang="sk-SK" sz="2000" dirty="0"/>
              <a:t>Násobenie po prvkoch – A.*B</a:t>
            </a:r>
          </a:p>
          <a:p>
            <a:pPr lvl="1"/>
            <a:r>
              <a:rPr lang="sk-SK" sz="2000" dirty="0"/>
              <a:t>Umocnenie po prvkoch – A.</a:t>
            </a:r>
            <a:r>
              <a:rPr lang="en-GB" sz="2000" dirty="0"/>
              <a:t>^</a:t>
            </a:r>
            <a:r>
              <a:rPr lang="sk-SK" sz="2000" dirty="0"/>
              <a:t>B</a:t>
            </a:r>
          </a:p>
          <a:p>
            <a:pPr lvl="1"/>
            <a:r>
              <a:rPr lang="sk-SK" sz="2000" dirty="0"/>
              <a:t>Delenie po prvkoch – A./B</a:t>
            </a:r>
          </a:p>
          <a:p>
            <a:pPr lvl="1"/>
            <a:r>
              <a:rPr lang="sk-SK" sz="2000" dirty="0"/>
              <a:t>Klasické násobenie matíc A*B</a:t>
            </a:r>
          </a:p>
          <a:p>
            <a:pPr lvl="2"/>
            <a:r>
              <a:rPr lang="sk-SK" sz="1600" dirty="0"/>
              <a:t>Pozor na korektné rozmery násobených matíc -</a:t>
            </a:r>
            <a:r>
              <a:rPr lang="en-US" sz="1600" dirty="0"/>
              <a:t>&gt; </a:t>
            </a:r>
            <a:r>
              <a:rPr lang="sk-SK" sz="1600" dirty="0"/>
              <a:t>Lineárna </a:t>
            </a:r>
            <a:r>
              <a:rPr lang="sk-SK" sz="1600" dirty="0" smtClean="0"/>
              <a:t>algebra 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13720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A3B10-52CE-4B58-90D1-8A9F4E56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Riešenie systému lineárnych rovníc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E79F8F-8844-4366-995E-FCFC88A0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44CDE3-0272-4647-8380-C8829D7E1604}"/>
              </a:ext>
            </a:extLst>
          </p:cNvPr>
          <p:cNvSpPr txBox="1"/>
          <p:nvPr/>
        </p:nvSpPr>
        <p:spPr>
          <a:xfrm>
            <a:off x="393699" y="1040446"/>
            <a:ext cx="377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Príklad:</a:t>
            </a:r>
            <a:endParaRPr lang="en-US" dirty="0"/>
          </a:p>
          <a:p>
            <a:r>
              <a:rPr lang="en-US" dirty="0"/>
              <a:t>5x – 3y + 2z = 4</a:t>
            </a:r>
          </a:p>
          <a:p>
            <a:r>
              <a:rPr lang="en-US" dirty="0"/>
              <a:t>1x + 4y – 1z = -13</a:t>
            </a:r>
          </a:p>
          <a:p>
            <a:r>
              <a:rPr lang="en-US" dirty="0"/>
              <a:t>3x + 5y + 1z = 8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4C2CD3-0E2E-4072-A16B-D1D5E5E3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67" y="1132521"/>
            <a:ext cx="3171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C9CCC-0B97-4789-8DB6-D27F96D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Komplexné čísla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A5E127-342B-47A5-861F-43727FF8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6569076" cy="5195254"/>
          </a:xfrm>
        </p:spPr>
        <p:txBody>
          <a:bodyPr>
            <a:normAutofit/>
          </a:bodyPr>
          <a:lstStyle/>
          <a:p>
            <a:pPr lvl="1"/>
            <a:r>
              <a:rPr lang="sk-SK" sz="2000" dirty="0"/>
              <a:t>Komplexné čísla pozostávajú z dvoch častí a to z reálnej a imaginárnej</a:t>
            </a:r>
          </a:p>
          <a:p>
            <a:pPr lvl="1"/>
            <a:r>
              <a:rPr lang="sk-SK" sz="2000" dirty="0"/>
              <a:t>I</a:t>
            </a:r>
            <a:r>
              <a:rPr lang="sk-SK" sz="2000" dirty="0" smtClean="0"/>
              <a:t>maginárna </a:t>
            </a:r>
            <a:r>
              <a:rPr lang="sk-SK" sz="2000" dirty="0"/>
              <a:t>jednotka je rovná odmocnine z čísla -1</a:t>
            </a:r>
          </a:p>
          <a:p>
            <a:pPr lvl="1"/>
            <a:r>
              <a:rPr lang="sk-SK" sz="2000" dirty="0"/>
              <a:t>MATLAB reprezentuje imaginárnu jednotku dvoma písmenami „i“ a „j“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B7A05F-EEF1-471B-8784-14AE02D5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1162669"/>
            <a:ext cx="1619250" cy="5337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2F4B27-90E6-4A5F-951B-C5807B7B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9" y="2980553"/>
            <a:ext cx="4784057" cy="14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dirty="0"/>
              <a:t>Rýchle opakovanie základov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039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2F40D-332C-448B-A4E7-81FC2C4A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D69473-1B1F-4B4A-96D0-AAE6381C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sk-SK" sz="2000" dirty="0"/>
              <a:t>Funckie sú m-súbory, ktoré môžu prijímať vstupné argumenty a vracať výstupné argumenty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Funckie pracujú s vlastným „Workspace“, ktorý je iný ako používa príkazový riadok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Meno </a:t>
            </a:r>
            <a:r>
              <a:rPr lang="sk-SK" sz="2000" dirty="0" smtClean="0"/>
              <a:t>m</a:t>
            </a:r>
            <a:r>
              <a:rPr lang="sk-SK" sz="2000" dirty="0" smtClean="0"/>
              <a:t>-súboru </a:t>
            </a:r>
            <a:r>
              <a:rPr lang="sk-SK" sz="2000" dirty="0"/>
              <a:t>sa musí zhodovať s menom funkcie, </a:t>
            </a:r>
            <a:r>
              <a:rPr lang="sk-SK" sz="2000" dirty="0" smtClean="0"/>
              <a:t>pretože</a:t>
            </a:r>
            <a:r>
              <a:rPr lang="sk-SK" sz="2000" dirty="0" smtClean="0"/>
              <a:t> </a:t>
            </a:r>
            <a:r>
              <a:rPr lang="sk-SK" sz="2000" dirty="0"/>
              <a:t>toto meno sa stáva novým príkazom MATLABu</a:t>
            </a:r>
          </a:p>
        </p:txBody>
      </p:sp>
    </p:spTree>
    <p:extLst>
      <p:ext uri="{BB962C8B-B14F-4D97-AF65-F5344CB8AC3E}">
        <p14:creationId xmlns:p14="http://schemas.microsoft.com/office/powerpoint/2010/main" val="99301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2726D-D260-476F-B92F-661E8D25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Funkcia-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143A2A-B76A-489C-9A85-E611E406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624DC1A-FB7D-4D63-9569-BE447780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5D806-951B-432F-BFD7-8CFB627D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7" y="66675"/>
            <a:ext cx="8128001" cy="885825"/>
          </a:xfrm>
        </p:spPr>
        <p:txBody>
          <a:bodyPr/>
          <a:lstStyle/>
          <a:p>
            <a:pPr algn="ctr"/>
            <a:r>
              <a:rPr lang="sk-SK" dirty="0"/>
              <a:t>Funkcia- čo treba o nej </a:t>
            </a:r>
            <a:r>
              <a:rPr lang="sk-SK" dirty="0" smtClean="0"/>
              <a:t>vedieť 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F4138-DF1A-4917-8FB0-5ABADAEF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Funkcia môže mať jeden alebo viac výstupných paramterov</a:t>
            </a:r>
          </a:p>
          <a:p>
            <a:pPr lvl="1" algn="just"/>
            <a:r>
              <a:rPr lang="sk-SK" sz="2000" dirty="0"/>
              <a:t>Zoznam výstupných parametrov je písaný pred meno funkcie v hranatých zátvorkách napr: </a:t>
            </a:r>
            <a:r>
              <a:rPr lang="sk-SK" sz="2000" i="1" dirty="0"/>
              <a:t>function [output1, output2, output3] = MenoFunkcie</a:t>
            </a:r>
          </a:p>
          <a:p>
            <a:pPr lvl="1" algn="just"/>
            <a:r>
              <a:rPr lang="sk-SK" sz="2000" dirty="0"/>
              <a:t>Každý deklarovaný výstupný parameter musí byť v zdrojovom kóde funkcie </a:t>
            </a:r>
            <a:r>
              <a:rPr lang="sk-SK" sz="2000" dirty="0" smtClean="0"/>
              <a:t>vypočítaný !</a:t>
            </a:r>
            <a:endParaRPr lang="sk-SK" sz="2000" dirty="0"/>
          </a:p>
          <a:p>
            <a:pPr lvl="1" algn="just"/>
            <a:r>
              <a:rPr lang="sk-SK" sz="2000" dirty="0"/>
              <a:t>Funkcie s deklarovanými výstupnými parametrami voláme: </a:t>
            </a:r>
          </a:p>
          <a:p>
            <a:pPr lvl="2" algn="just"/>
            <a:r>
              <a:rPr lang="sk-SK" sz="1600" i="1" dirty="0"/>
              <a:t>[a, b, c] = MenoFunkcie</a:t>
            </a:r>
          </a:p>
          <a:p>
            <a:pPr lvl="1" algn="just"/>
            <a:r>
              <a:rPr lang="sk-SK" sz="2000" dirty="0"/>
              <a:t>Počet výstupných param</a:t>
            </a:r>
            <a:r>
              <a:rPr lang="en-US" sz="2000" dirty="0"/>
              <a:t>e</a:t>
            </a:r>
            <a:r>
              <a:rPr lang="sk-SK" sz="2000" dirty="0"/>
              <a:t>trov pri volaní nemusí </a:t>
            </a:r>
            <a:r>
              <a:rPr lang="sk-SK" sz="2000" dirty="0" smtClean="0"/>
              <a:t>byť rovný deklarovanému </a:t>
            </a:r>
            <a:r>
              <a:rPr lang="sk-SK" sz="2000" dirty="0"/>
              <a:t>počtu</a:t>
            </a:r>
            <a:r>
              <a:rPr lang="sk-SK" sz="2000" dirty="0" smtClean="0"/>
              <a:t>, </a:t>
            </a:r>
            <a:r>
              <a:rPr lang="sk-SK" sz="2000" dirty="0"/>
              <a:t>nemôže </a:t>
            </a:r>
            <a:r>
              <a:rPr lang="sk-SK" sz="2000" dirty="0" smtClean="0"/>
              <a:t>byť ale </a:t>
            </a:r>
            <a:r>
              <a:rPr lang="sk-SK" sz="2000" dirty="0"/>
              <a:t>väčší. </a:t>
            </a:r>
            <a:endParaRPr lang="sk-SK" sz="2000" dirty="0" smtClean="0"/>
          </a:p>
          <a:p>
            <a:pPr lvl="1" algn="just"/>
            <a:r>
              <a:rPr lang="sk-SK" sz="2000" dirty="0" smtClean="0"/>
              <a:t>Ak </a:t>
            </a:r>
            <a:r>
              <a:rPr lang="sk-SK" sz="2000" dirty="0"/>
              <a:t>je ich počet menší ako je deklarované, tak sa priradia volaným premenným tie, ktoré sú deklarované v poradí ich zápisu</a:t>
            </a:r>
          </a:p>
        </p:txBody>
      </p:sp>
    </p:spTree>
    <p:extLst>
      <p:ext uri="{BB962C8B-B14F-4D97-AF65-F5344CB8AC3E}">
        <p14:creationId xmlns:p14="http://schemas.microsoft.com/office/powerpoint/2010/main" val="102798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EDA497-3C6C-4AFA-B03A-6914C14D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Polynóm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A1B3422-EA19-4A2E-A6C5-BA28AF666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/>
                <a:r>
                  <a:rPr lang="sk-SK" sz="2000" dirty="0"/>
                  <a:t>Polynóm je reprezentovaný svojimi koeficientmi</a:t>
                </a:r>
              </a:p>
              <a:p>
                <a:pPr lvl="1" algn="just"/>
                <a:r>
                  <a:rPr lang="sk-SK" sz="2000" dirty="0"/>
                  <a:t>V MATLABe je polynóm uložený ako vektor, ktorého prvý prvok je koeficient pri najvyššej mocnine, posledný prvok je absolútny člen</a:t>
                </a:r>
              </a:p>
              <a:p>
                <a:pPr lvl="1" algn="just"/>
                <a:r>
                  <a:rPr lang="sk-SK" sz="2000" dirty="0"/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sz="2000" dirty="0"/>
                  <a:t> + 3x – 5</a:t>
                </a:r>
              </a:p>
              <a:p>
                <a:pPr lvl="1" algn="just"/>
                <a:r>
                  <a:rPr lang="sk-SK" sz="2000" dirty="0"/>
                  <a:t>V MATLABe: </a:t>
                </a:r>
                <a:r>
                  <a:rPr lang="en-US" sz="2000" dirty="0"/>
                  <a:t>&gt;&gt;</a:t>
                </a:r>
                <a:r>
                  <a:rPr lang="sk-SK" sz="2000" dirty="0"/>
                  <a:t>P = [5 2 3 -5</a:t>
                </a:r>
                <a:r>
                  <a:rPr lang="sk-SK" sz="2000" dirty="0" smtClean="0"/>
                  <a:t>]</a:t>
                </a:r>
                <a:endParaRPr lang="sk-SK" sz="2000" dirty="0"/>
              </a:p>
              <a:p>
                <a:pPr lvl="1" algn="just"/>
                <a:r>
                  <a:rPr lang="sk-SK" sz="2000" dirty="0"/>
                  <a:t>Výpočet koreňov polynómu</a:t>
                </a:r>
              </a:p>
              <a:p>
                <a:pPr lvl="2" algn="just"/>
                <a:r>
                  <a:rPr lang="sk-SK" sz="1600" dirty="0"/>
                  <a:t>Príkaz „roots“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1B3422-EA19-4A2E-A6C5-BA28AF666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91" r="-1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79BD79-0775-4DEA-B6A8-3488FCBD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12" y="3638073"/>
            <a:ext cx="2152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50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A1DE1-0720-4CB0-AE74-4A11C498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Polynóm- funkcia polyval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2902793-4262-44F6-84A7-AAAB51829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</a:pPr>
                <a:r>
                  <a:rPr lang="sk-SK" sz="2000" dirty="0"/>
                  <a:t>Máme polynóm: </a:t>
                </a:r>
                <a:r>
                  <a:rPr lang="sk-SK" sz="2000" i="1" dirty="0"/>
                  <a:t>p</a:t>
                </a:r>
                <a:r>
                  <a:rPr lang="sk-SK" sz="2000" dirty="0"/>
                  <a:t>(</a:t>
                </a:r>
                <a:r>
                  <a:rPr lang="sk-SK" sz="2000" i="1" dirty="0"/>
                  <a:t>x</a:t>
                </a:r>
                <a:r>
                  <a:rPr lang="sk-SK" sz="2000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sk-SK" sz="2000" b="0" dirty="0"/>
              </a:p>
              <a:p>
                <a:pPr lvl="1">
                  <a:lnSpc>
                    <a:spcPct val="150000"/>
                  </a:lnSpc>
                </a:pPr>
                <a:r>
                  <a:rPr lang="sk-SK" sz="2000" dirty="0"/>
                  <a:t>Ak chceme zistiť, čomu sa tento polynóm rovná po dosadení </a:t>
                </a:r>
                <a:r>
                  <a:rPr lang="sk-SK" sz="2000" dirty="0" smtClean="0"/>
                  <a:t>konkrétnej hodnoty, </a:t>
                </a:r>
                <a:r>
                  <a:rPr lang="sk-SK" sz="2000" dirty="0"/>
                  <a:t>použijeme </a:t>
                </a:r>
                <a:r>
                  <a:rPr lang="sk-SK" sz="2000" dirty="0" smtClean="0"/>
                  <a:t>funkciu </a:t>
                </a:r>
                <a:r>
                  <a:rPr lang="sk-SK" sz="2000" i="1" dirty="0" err="1" smtClean="0"/>
                  <a:t>polyval</a:t>
                </a:r>
                <a:r>
                  <a:rPr lang="sk-SK" sz="2000" i="1" dirty="0" smtClean="0"/>
                  <a:t> </a:t>
                </a:r>
                <a:r>
                  <a:rPr lang="sk-SK" sz="2000" dirty="0" smtClean="0"/>
                  <a:t>v nasledujúcom tvare:</a:t>
                </a:r>
                <a:endParaRPr lang="en-GB" sz="2000" dirty="0"/>
              </a:p>
              <a:p>
                <a:pPr lvl="1">
                  <a:lnSpc>
                    <a:spcPct val="150000"/>
                  </a:lnSpc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sk-SK" sz="1600" dirty="0" smtClean="0"/>
              </a:p>
              <a:p>
                <a:pPr lvl="1"/>
                <a:endParaRPr lang="sk-SK" sz="1600" dirty="0" smtClean="0"/>
              </a:p>
              <a:p>
                <a:pPr lvl="1"/>
                <a:r>
                  <a:rPr lang="en-GB" sz="1600" dirty="0" smtClean="0"/>
                  <a:t>y </a:t>
                </a:r>
                <a:r>
                  <a:rPr lang="en-GB" sz="1600" dirty="0"/>
                  <a:t>= 3*25 + 2*5 + 1 = 86</a:t>
                </a:r>
                <a:endParaRPr lang="sk-SK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902793-4262-44F6-84A7-AAAB51829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8BF02C-369A-4325-A627-1FD4F51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1" y="2881095"/>
            <a:ext cx="1902674" cy="7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0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762F3-0844-4700-9266-18388FDB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Pol</a:t>
            </a:r>
            <a:r>
              <a:rPr lang="sk-SK" dirty="0"/>
              <a:t>ynóm- funkcia poly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977DB2-2E60-43ED-97AC-C2589A1D5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</a:pPr>
                <a:r>
                  <a:rPr lang="sk-SK" dirty="0"/>
                  <a:t>Ak </a:t>
                </a:r>
                <a:r>
                  <a:rPr lang="sk-SK" dirty="0" smtClean="0"/>
                  <a:t>máme zadané </a:t>
                </a:r>
                <a:r>
                  <a:rPr lang="sk-SK" dirty="0"/>
                  <a:t>korene polynómu a chceme zistiť aký polynóm </a:t>
                </a:r>
                <a:r>
                  <a:rPr lang="sk-SK" dirty="0" smtClean="0"/>
                  <a:t>tieto korene  </a:t>
                </a:r>
                <a:r>
                  <a:rPr lang="sk-SK" dirty="0" smtClean="0"/>
                  <a:t>tvoria (po roznásobení zátvoriek)</a:t>
                </a:r>
                <a:r>
                  <a:rPr lang="sk-SK" dirty="0" smtClean="0"/>
                  <a:t>, </a:t>
                </a:r>
                <a:r>
                  <a:rPr lang="sk-SK" dirty="0"/>
                  <a:t>tak použijeme funkciu </a:t>
                </a:r>
                <a:r>
                  <a:rPr lang="sk-SK" i="1" dirty="0" smtClean="0"/>
                  <a:t>poly, </a:t>
                </a:r>
                <a:r>
                  <a:rPr lang="sk-SK" dirty="0" smtClean="0"/>
                  <a:t>v nasledovnom tvare:</a:t>
                </a:r>
                <a:endParaRPr lang="sk-SK" i="1" dirty="0"/>
              </a:p>
              <a:p>
                <a:pPr lvl="1">
                  <a:lnSpc>
                    <a:spcPct val="150000"/>
                  </a:lnSpc>
                </a:pPr>
                <a:r>
                  <a:rPr lang="sk-SK" dirty="0" smtClean="0"/>
                  <a:t>Korene polynómu: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=−5,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sk-SK" b="0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977DB2-2E60-43ED-97AC-C2589A1D5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0898A9-D99B-4929-B9FD-D93B4895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2653767"/>
            <a:ext cx="10668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D0B515-AEEB-401A-B6C0-336A0EAB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" y="3531177"/>
            <a:ext cx="1866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17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F80DB-02B2-4807-8F74-ED8DA89E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Pokročilé</a:t>
            </a:r>
            <a:r>
              <a:rPr lang="sk-SK" dirty="0" smtClean="0"/>
              <a:t> </a:t>
            </a:r>
            <a:r>
              <a:rPr lang="sk-SK" dirty="0"/>
              <a:t>funkcie </a:t>
            </a:r>
            <a:r>
              <a:rPr lang="sk-SK" dirty="0" smtClean="0"/>
              <a:t>na</a:t>
            </a:r>
            <a:r>
              <a:rPr lang="sk-SK" dirty="0" smtClean="0"/>
              <a:t> </a:t>
            </a:r>
            <a:r>
              <a:rPr lang="sk-SK" dirty="0"/>
              <a:t>prácu s polynómami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B9ED9-A899-4FCF-B3FF-539923A6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4" y="992821"/>
            <a:ext cx="8356599" cy="5195254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sk-SK" dirty="0"/>
              <a:t>Sčítanie a </a:t>
            </a:r>
            <a:r>
              <a:rPr lang="sk-SK" dirty="0" err="1" smtClean="0"/>
              <a:t>odčitanie</a:t>
            </a:r>
            <a:r>
              <a:rPr lang="sk-SK" dirty="0" smtClean="0"/>
              <a:t> (rovnako ako vektory): </a:t>
            </a:r>
            <a:r>
              <a:rPr lang="sk-SK" i="1" dirty="0"/>
              <a:t>p1 + p2, p1 – p2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Násobenie polynómov: </a:t>
            </a:r>
            <a:r>
              <a:rPr lang="sk-SK" i="1" dirty="0"/>
              <a:t>conv(p1,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Delenie polynómov: </a:t>
            </a:r>
            <a:r>
              <a:rPr lang="sk-SK" i="1" dirty="0"/>
              <a:t>deconv(p1,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Delenie polynómov so zvyškom: </a:t>
            </a:r>
            <a:r>
              <a:rPr lang="sk-SK" i="1" dirty="0"/>
              <a:t>[d,r] = deconv(p1,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Rozdelenie polynómu na praciálne zlomky: </a:t>
            </a:r>
            <a:r>
              <a:rPr lang="sk-SK" i="1" dirty="0"/>
              <a:t>[r p k] = residue(p1, p2)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Derivácia polynómu: </a:t>
            </a:r>
            <a:r>
              <a:rPr lang="sk-SK" i="1" dirty="0"/>
              <a:t>polyder(p1)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Integrácia polynómu: </a:t>
            </a:r>
            <a:r>
              <a:rPr lang="sk-SK" i="1" dirty="0"/>
              <a:t>polyint(p1, c)</a:t>
            </a:r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69D3B8-220D-4177-B25F-A66DBC2D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4" y="3590448"/>
            <a:ext cx="3590925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4C4FB2-70F4-419C-AD36-9919C85A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3590448"/>
            <a:ext cx="2948816" cy="3023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C08B83-D818-4DD8-8792-902CCFC06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25" y="3590448"/>
            <a:ext cx="1809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42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76595-A768-46B1-8FDB-D1F6444C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sk-SK" dirty="0"/>
              <a:t>D 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1945D2-3DD5-4CFC-A4E5-1E2602C4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4" y="1088071"/>
            <a:ext cx="8356599" cy="5195254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sk-SK" sz="2000" dirty="0"/>
              <a:t>Silnou stránkou prostredia </a:t>
            </a:r>
            <a:r>
              <a:rPr lang="sk-SK" sz="2000" dirty="0" smtClean="0"/>
              <a:t>MATLAB </a:t>
            </a:r>
            <a:r>
              <a:rPr lang="sk-SK" sz="2000" dirty="0"/>
              <a:t>je grafika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Grafika je nástroj na prehľadné zobrazovanie výsledkov, ktoré nie </a:t>
            </a:r>
            <a:r>
              <a:rPr lang="sk-SK" sz="2000" dirty="0" smtClean="0"/>
              <a:t>sú z</a:t>
            </a:r>
            <a:r>
              <a:rPr lang="sk-SK" sz="2000" dirty="0" smtClean="0"/>
              <a:t> </a:t>
            </a:r>
            <a:r>
              <a:rPr lang="sk-SK" sz="2000" dirty="0"/>
              <a:t>čísiel zjavné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MATLAB disponuje </a:t>
            </a:r>
            <a:r>
              <a:rPr lang="sk-SK" sz="2000" dirty="0" smtClean="0"/>
              <a:t>pokročilou </a:t>
            </a:r>
            <a:r>
              <a:rPr lang="sk-SK" sz="2000" dirty="0"/>
              <a:t>grafikou v oblasti 2D a </a:t>
            </a:r>
            <a:r>
              <a:rPr lang="sk-SK" sz="2000" dirty="0" smtClean="0"/>
              <a:t>3D</a:t>
            </a:r>
            <a:endParaRPr lang="sk-SK" sz="2000" dirty="0"/>
          </a:p>
          <a:p>
            <a:pPr lvl="1" algn="just">
              <a:lnSpc>
                <a:spcPct val="150000"/>
              </a:lnSpc>
            </a:pPr>
            <a:r>
              <a:rPr lang="sk-SK" sz="2000" dirty="0"/>
              <a:t>Obsahuje tiež aj pokročilejšie nástroje pre animáciu a virtuálnu </a:t>
            </a:r>
            <a:r>
              <a:rPr lang="sk-SK" sz="2000" dirty="0" smtClean="0"/>
              <a:t>realitu</a:t>
            </a:r>
            <a:endParaRPr lang="sk-SK" sz="2000" dirty="0"/>
          </a:p>
          <a:p>
            <a:pPr lvl="1" algn="just">
              <a:lnSpc>
                <a:spcPct val="150000"/>
              </a:lnSpc>
            </a:pPr>
            <a:r>
              <a:rPr lang="sk-SK" sz="2000" dirty="0"/>
              <a:t>Z matematického pohľadu pomocou 2D grafu obvykle zobrazujeme závislosť jednej veličiny od druhej veličiny</a:t>
            </a:r>
          </a:p>
          <a:p>
            <a:pPr lvl="1" algn="just">
              <a:lnSpc>
                <a:spcPct val="150000"/>
              </a:lnSpc>
            </a:pPr>
            <a:r>
              <a:rPr lang="sk-SK" sz="2000" dirty="0"/>
              <a:t>Túto závislosť môžeme zapísať jednoduchou rovnicou: </a:t>
            </a:r>
            <a:r>
              <a:rPr lang="sk-SK" sz="2000" i="1" dirty="0"/>
              <a:t>y = f(x)</a:t>
            </a:r>
            <a:r>
              <a:rPr lang="sk-SK" sz="2000" dirty="0"/>
              <a:t>, kde „x“ je premennou nezávislou a „y“ je </a:t>
            </a:r>
            <a:r>
              <a:rPr lang="sk-SK" sz="2000" dirty="0" smtClean="0"/>
              <a:t>závislá premenná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54204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C75AE-5110-43C9-B3CF-E6AACBAA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C9F5021-B342-41E4-9DAB-031D35138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Pre demonštráciu možností </a:t>
                </a:r>
                <a:r>
                  <a:rPr lang="sk-SK" dirty="0" err="1"/>
                  <a:t>MATLABu</a:t>
                </a:r>
                <a:r>
                  <a:rPr lang="sk-SK" dirty="0"/>
                  <a:t> </a:t>
                </a:r>
                <a:r>
                  <a:rPr lang="sk-SK" dirty="0" smtClean="0"/>
                  <a:t>na</a:t>
                </a:r>
                <a:r>
                  <a:rPr lang="sk-SK" dirty="0" smtClean="0"/>
                  <a:t> </a:t>
                </a:r>
                <a:r>
                  <a:rPr lang="sk-SK" dirty="0"/>
                  <a:t>tvorenie 2D grafov využijeme funkciu: </a:t>
                </a:r>
                <a:endParaRPr lang="sk-SK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y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Budeme ju vyšetrovať na intervale </a:t>
                </a:r>
                <a:r>
                  <a:rPr lang="sk-SK" i="1" dirty="0" smtClean="0"/>
                  <a:t>(-2 ,+2)</a:t>
                </a:r>
                <a:endParaRPr lang="sk-SK" i="1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9F5021-B342-41E4-9DAB-031D35138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7A4016-FF4C-4F64-B208-F1489757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17079"/>
            <a:ext cx="489585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5DA10B-8BEA-4AB5-927B-BA7FE03A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2" y="327437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5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317A8-308D-416E-8F00-1D2AB8AF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 </a:t>
            </a:r>
            <a:r>
              <a:rPr lang="en-US" dirty="0" err="1"/>
              <a:t>grafy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2CA61F-FE17-498A-BD46-3D461C44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sk-SK" dirty="0"/>
              <a:t>Dôležitá skupina príkazov je určená pre popis grafu</a:t>
            </a:r>
          </a:p>
          <a:p>
            <a:pPr lvl="1" algn="just"/>
            <a:r>
              <a:rPr lang="sk-SK" dirty="0"/>
              <a:t>Príkazmi tak pridáme do grafu popisy </a:t>
            </a:r>
            <a:r>
              <a:rPr lang="sk-SK" dirty="0" smtClean="0"/>
              <a:t>osí </a:t>
            </a:r>
            <a:r>
              <a:rPr lang="sk-SK" i="1" dirty="0" smtClean="0"/>
              <a:t>(„</a:t>
            </a:r>
            <a:r>
              <a:rPr lang="sk-SK" i="1" dirty="0"/>
              <a:t>xlabel“ a „ylabel“), </a:t>
            </a:r>
            <a:r>
              <a:rPr lang="sk-SK" dirty="0"/>
              <a:t>nadpis grafu </a:t>
            </a:r>
            <a:r>
              <a:rPr lang="sk-SK" i="1" dirty="0"/>
              <a:t>(„title“) </a:t>
            </a:r>
            <a:r>
              <a:rPr lang="sk-SK" dirty="0"/>
              <a:t>alebo legendu</a:t>
            </a:r>
            <a:r>
              <a:rPr lang="sk-SK" i="1" dirty="0"/>
              <a:t>(„legend“)</a:t>
            </a:r>
          </a:p>
          <a:p>
            <a:pPr lvl="1" algn="just"/>
            <a:r>
              <a:rPr lang="sk-SK" dirty="0"/>
              <a:t>Paramterom týchto príkazov je reťazec, ktorý chceme na danej pozícii umiestniť</a:t>
            </a:r>
            <a:endParaRPr lang="en-US" dirty="0"/>
          </a:p>
          <a:p>
            <a:pPr lvl="1" algn="just"/>
            <a:r>
              <a:rPr lang="sk-SK" dirty="0"/>
              <a:t>Výsledkom tejto sekvencie príkazov je nasledovný </a:t>
            </a:r>
            <a:r>
              <a:rPr lang="sk-SK" dirty="0" smtClean="0"/>
              <a:t>graf: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7C72CF-4F5D-4868-A5F1-E93ACE65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5" y="2847498"/>
            <a:ext cx="175260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944F23-2213-4BC2-873D-4963B6700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13" y="2594800"/>
            <a:ext cx="5499861" cy="41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B0098-24C5-43A4-ABD0-DC9A7F9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Užívateľské prostredie MATLABu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E9717-DB7C-454B-A21F-C961D073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11" y="949830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Základné pracovné rozhranie:</a:t>
            </a:r>
          </a:p>
          <a:p>
            <a:pPr lvl="2"/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Window</a:t>
            </a:r>
            <a:r>
              <a:rPr lang="sk-SK" dirty="0"/>
              <a:t> – zadávame priamo príkazy</a:t>
            </a:r>
          </a:p>
          <a:p>
            <a:pPr lvl="2"/>
            <a:r>
              <a:rPr lang="sk-SK" dirty="0"/>
              <a:t>Editor – editácia skriptu/kódu</a:t>
            </a:r>
          </a:p>
          <a:p>
            <a:pPr lvl="2"/>
            <a:r>
              <a:rPr lang="sk-SK" dirty="0" err="1"/>
              <a:t>Current</a:t>
            </a:r>
            <a:r>
              <a:rPr lang="sk-SK" dirty="0"/>
              <a:t> </a:t>
            </a:r>
            <a:r>
              <a:rPr lang="sk-SK" dirty="0" err="1"/>
              <a:t>folder</a:t>
            </a:r>
            <a:r>
              <a:rPr lang="sk-SK" dirty="0"/>
              <a:t> – súbory v pracovnom priečinku</a:t>
            </a:r>
          </a:p>
          <a:p>
            <a:pPr lvl="2"/>
            <a:r>
              <a:rPr lang="sk-SK" dirty="0" err="1"/>
              <a:t>Workspace</a:t>
            </a:r>
            <a:r>
              <a:rPr lang="sk-SK" dirty="0"/>
              <a:t> – aktuálne existujúce pracovné premenné (</a:t>
            </a:r>
            <a:r>
              <a:rPr lang="sk-SK" dirty="0" err="1"/>
              <a:t>skaláry,matice,štruktúry</a:t>
            </a:r>
            <a:r>
              <a:rPr lang="sk-SK" dirty="0" smtClean="0"/>
              <a:t>...)</a:t>
            </a:r>
            <a:endParaRPr lang="sk-SK" dirty="0"/>
          </a:p>
          <a:p>
            <a:pPr lvl="2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2D49D0-20BD-46E3-B888-932D3001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7" y="2493490"/>
            <a:ext cx="7619085" cy="42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4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7E7DC-FAC5-419F-A8B8-D734A3B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8846A05-7FDA-4BF8-BBF9-C08347A1C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8759"/>
                <a:ext cx="8356599" cy="5195254"/>
              </a:xfrm>
            </p:spPr>
            <p:txBody>
              <a:bodyPr/>
              <a:lstStyle/>
              <a:p>
                <a:pPr lvl="1" algn="just"/>
                <a:r>
                  <a:rPr lang="sk-SK" sz="2000" dirty="0" smtClean="0"/>
                  <a:t>MATLAB </a:t>
                </a:r>
                <a:r>
                  <a:rPr lang="sk-SK" sz="2000" dirty="0"/>
                  <a:t>dokáže </a:t>
                </a:r>
                <a:r>
                  <a:rPr lang="sk-SK" sz="2000" dirty="0" smtClean="0"/>
                  <a:t>zobrazovať </a:t>
                </a:r>
                <a:r>
                  <a:rPr lang="sk-SK" sz="2000" dirty="0"/>
                  <a:t>v jednom grafe viacero priebehov</a:t>
                </a:r>
              </a:p>
              <a:p>
                <a:pPr lvl="2" algn="just"/>
                <a:r>
                  <a:rPr lang="sk-SK" sz="1600" dirty="0"/>
                  <a:t>Zadefinujeme si druhú závislú premennú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16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1600" dirty="0"/>
              </a:p>
              <a:p>
                <a:pPr lvl="2" algn="just"/>
                <a:r>
                  <a:rPr lang="sk-SK" sz="1600" dirty="0"/>
                  <a:t>Predpokladajme, že chceme aj túto premennú zobrazovať na rovnakom intervale ako premennú „y“</a:t>
                </a:r>
              </a:p>
              <a:p>
                <a:pPr lvl="1" algn="just"/>
                <a:r>
                  <a:rPr lang="sk-SK" sz="2000" dirty="0"/>
                  <a:t>Ak chceme zobraziť viacero priebehov na jednom grafe, tak musíme použiť príkaz </a:t>
                </a:r>
                <a:r>
                  <a:rPr lang="sk-SK" sz="2000" i="1" dirty="0"/>
                  <a:t>„hold on“</a:t>
                </a:r>
              </a:p>
              <a:p>
                <a:pPr lvl="1" algn="just"/>
                <a:r>
                  <a:rPr lang="sk-SK" sz="2000" dirty="0"/>
                  <a:t>Vykreslenie druhého grafu bude </a:t>
                </a:r>
                <a:r>
                  <a:rPr lang="sk-SK" sz="2000" i="1" dirty="0"/>
                  <a:t>„plot(x, y2, '-r‘)“</a:t>
                </a:r>
              </a:p>
              <a:p>
                <a:pPr lvl="1" algn="just"/>
                <a:r>
                  <a:rPr lang="sk-SK" sz="2000" dirty="0"/>
                  <a:t>„-r“ znamená, že priebeh bude červenej farby („r“) a čiara bude spojitá („-“)</a:t>
                </a:r>
              </a:p>
              <a:p>
                <a:pPr lvl="1"/>
                <a:r>
                  <a:rPr lang="sk-SK" dirty="0" smtClean="0"/>
                  <a:t>Definovanie</a:t>
                </a:r>
                <a:r>
                  <a:rPr lang="sk-SK" dirty="0" smtClean="0"/>
                  <a:t> </a:t>
                </a:r>
                <a:r>
                  <a:rPr lang="sk-SK" dirty="0"/>
                  <a:t>hrúbky </a:t>
                </a:r>
                <a:r>
                  <a:rPr lang="sk-SK" dirty="0" smtClean="0"/>
                  <a:t>čiary grafu:</a:t>
                </a:r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8846A05-7FDA-4BF8-BBF9-C08347A1C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8759"/>
                <a:ext cx="8356599" cy="5195254"/>
              </a:xfrm>
              <a:blipFill rotWithShape="0">
                <a:blip r:embed="rId2"/>
                <a:stretch>
                  <a:fillRect t="-1174" r="-1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FBAC9B-881F-4FB2-B2C0-33F66612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2" y="4099560"/>
            <a:ext cx="2863908" cy="8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60AE9-2E14-41AE-9572-FF5945A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2D grafy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1C2A1FE-7547-4B9B-BE4B-B65B26DD8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12" y="2462784"/>
            <a:ext cx="5860288" cy="43952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6F7517-E4D4-4645-95B7-14FB5A86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825"/>
            <a:ext cx="3228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3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DAABF-FC05-49C7-8171-6A7354C1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</a:t>
            </a:r>
            <a:r>
              <a:rPr lang="sk-SK" dirty="0"/>
              <a:t> grafy - 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407E1-7CFF-48FF-97E2-AF535CE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Subplot(m,n,p) rozdeľuje aktuálny „figure“ na „m-krát-n“ miežku a vytvára grafy na pozícii, ktorá je špecifikovaná parametrom „p“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E14521-D470-47E9-B50E-67CE91D5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25168"/>
            <a:ext cx="2352675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A4DCBC-79DB-41D1-89B5-32646E142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56" y="3584448"/>
            <a:ext cx="7114272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0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B89E7-266A-4ADF-A41F-C7ADA90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4A9AF-EFAD-462D-8F9D-4B24E56F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Modelovanie a simulácia dynamických systémov</a:t>
            </a:r>
          </a:p>
          <a:p>
            <a:pPr lvl="1"/>
            <a:r>
              <a:rPr lang="sk-SK" sz="2000" dirty="0"/>
              <a:t>Obsahuje algoritmy pre numerické riešenie diferenciálnych rovníc – takzvané </a:t>
            </a:r>
            <a:r>
              <a:rPr lang="sk-SK" sz="2000" i="1" dirty="0" err="1"/>
              <a:t>solvre</a:t>
            </a:r>
            <a:endParaRPr lang="sk-SK" sz="2000" i="1" dirty="0"/>
          </a:p>
          <a:p>
            <a:pPr lvl="1"/>
            <a:r>
              <a:rPr lang="sk-SK" sz="2000" dirty="0"/>
              <a:t>Intuitívne grafické programovanie na základe blokových schém</a:t>
            </a:r>
          </a:p>
          <a:p>
            <a:pPr lvl="1"/>
            <a:r>
              <a:rPr lang="sk-SK" sz="2000" dirty="0"/>
              <a:t>Základné objekty v kybernetike – prenosové funkcie, regulátory...</a:t>
            </a:r>
          </a:p>
          <a:p>
            <a:pPr lvl="1"/>
            <a:endParaRPr lang="sk-SK" sz="2000" dirty="0"/>
          </a:p>
          <a:p>
            <a:pPr lvl="1"/>
            <a:r>
              <a:rPr lang="sk-SK" sz="2000" dirty="0"/>
              <a:t>Modelovanie stavových automatov, riadiacej logiky a udalostí riadených systémov</a:t>
            </a:r>
          </a:p>
          <a:p>
            <a:pPr lvl="2"/>
            <a:r>
              <a:rPr lang="sk-SK" sz="1600" dirty="0" err="1"/>
              <a:t>Stateflow</a:t>
            </a:r>
            <a:r>
              <a:rPr lang="sk-SK" sz="1600" dirty="0"/>
              <a:t> – </a:t>
            </a:r>
            <a:r>
              <a:rPr lang="sk-SK" sz="1600" dirty="0" smtClean="0"/>
              <a:t>diskrétne </a:t>
            </a:r>
            <a:r>
              <a:rPr lang="sk-SK" sz="1600" dirty="0" err="1" smtClean="0"/>
              <a:t>udalostné</a:t>
            </a:r>
            <a:r>
              <a:rPr lang="sk-SK" sz="1600" dirty="0" smtClean="0"/>
              <a:t> systémy</a:t>
            </a:r>
          </a:p>
          <a:p>
            <a:pPr lvl="2"/>
            <a:endParaRPr lang="sk-SK" sz="1600" dirty="0"/>
          </a:p>
          <a:p>
            <a:pPr lvl="1"/>
            <a:r>
              <a:rPr lang="sk-SK" sz="2000" dirty="0"/>
              <a:t>Vývoj metódou Model Based Design</a:t>
            </a:r>
          </a:p>
          <a:p>
            <a:pPr lvl="2"/>
            <a:r>
              <a:rPr lang="sk-SK" sz="1600" dirty="0"/>
              <a:t>Modelovanie algoritmov pre riadiace systémy a systémy spracovania signálov a obrazu</a:t>
            </a:r>
          </a:p>
          <a:p>
            <a:pPr lvl="2"/>
            <a:r>
              <a:rPr lang="sk-SK" sz="1600" dirty="0"/>
              <a:t>Mám model – odsimulujem správanie sa systému s použitím riadenia</a:t>
            </a:r>
          </a:p>
          <a:p>
            <a:pPr lvl="2"/>
            <a:r>
              <a:rPr lang="sk-SK" sz="1600" dirty="0"/>
              <a:t>Aplikácie v reálnom čase – prepojenie s HW</a:t>
            </a:r>
          </a:p>
        </p:txBody>
      </p:sp>
    </p:spTree>
    <p:extLst>
      <p:ext uri="{BB962C8B-B14F-4D97-AF65-F5344CB8AC3E}">
        <p14:creationId xmlns:p14="http://schemas.microsoft.com/office/powerpoint/2010/main" val="546455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79CAD-CC0C-4479-A72A-2419F49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3146CB-82DC-40CB-B264-03256389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sk-SK" sz="2400" dirty="0"/>
              <a:t>Schéma v Simulinku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Vstupný signál – blok – výstupný signál</a:t>
            </a:r>
          </a:p>
          <a:p>
            <a:pPr lvl="1">
              <a:lnSpc>
                <a:spcPct val="100000"/>
              </a:lnSpc>
            </a:pPr>
            <a:r>
              <a:rPr lang="sk-SK" sz="2400" dirty="0"/>
              <a:t>Dynamický systém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Výstup „y“ sa počíta na základe vstupu „u“ a stavov „x“ – rieši za vás </a:t>
            </a:r>
            <a:r>
              <a:rPr lang="sk-SK" sz="1800" dirty="0" err="1"/>
              <a:t>Simulink</a:t>
            </a:r>
            <a:r>
              <a:rPr lang="sk-SK" sz="1800" dirty="0"/>
              <a:t> (</a:t>
            </a:r>
            <a:r>
              <a:rPr lang="sk-SK" sz="1800" dirty="0" err="1"/>
              <a:t>solver</a:t>
            </a:r>
            <a:r>
              <a:rPr lang="sk-SK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Integrátor, prenosová funkcia, ... (stavy)</a:t>
            </a:r>
          </a:p>
          <a:p>
            <a:pPr lvl="1">
              <a:lnSpc>
                <a:spcPct val="100000"/>
              </a:lnSpc>
            </a:pPr>
            <a:r>
              <a:rPr lang="sk-SK" sz="2400" dirty="0"/>
              <a:t>Statické bloky</a:t>
            </a:r>
          </a:p>
          <a:p>
            <a:pPr lvl="2">
              <a:lnSpc>
                <a:spcPct val="100000"/>
              </a:lnSpc>
            </a:pPr>
            <a:r>
              <a:rPr lang="sk-SK" sz="1800" dirty="0"/>
              <a:t>Neobsahujú stavy ani dynamiku</a:t>
            </a:r>
          </a:p>
          <a:p>
            <a:pPr lvl="2">
              <a:lnSpc>
                <a:spcPct val="100000"/>
              </a:lnSpc>
            </a:pPr>
            <a:r>
              <a:rPr lang="sk-SK" sz="1800" dirty="0" smtClean="0"/>
              <a:t>Napríklad : </a:t>
            </a:r>
            <a:r>
              <a:rPr lang="sk-SK" sz="1800" dirty="0"/>
              <a:t>z</a:t>
            </a:r>
            <a:r>
              <a:rPr lang="sk-SK" sz="1800" dirty="0" smtClean="0"/>
              <a:t>osilnenia</a:t>
            </a:r>
            <a:r>
              <a:rPr lang="sk-SK" sz="1800" dirty="0"/>
              <a:t>, suma, </a:t>
            </a:r>
            <a:r>
              <a:rPr lang="sk-SK" sz="1800" dirty="0" err="1"/>
              <a:t>signal</a:t>
            </a:r>
            <a:r>
              <a:rPr lang="sk-SK" sz="1800" dirty="0"/>
              <a:t> </a:t>
            </a:r>
            <a:r>
              <a:rPr lang="sk-SK" sz="1800" dirty="0" err="1"/>
              <a:t>product</a:t>
            </a:r>
            <a:r>
              <a:rPr lang="sk-SK" sz="1800" dirty="0"/>
              <a:t>, matematické funkcie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12CB134C-38F3-448E-BB6C-A9EF96954B98}"/>
              </a:ext>
            </a:extLst>
          </p:cNvPr>
          <p:cNvSpPr/>
          <p:nvPr/>
        </p:nvSpPr>
        <p:spPr>
          <a:xfrm>
            <a:off x="2987421" y="508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44D28D9-7298-48D8-A92B-B91D21F234F2}"/>
              </a:ext>
            </a:extLst>
          </p:cNvPr>
          <p:cNvSpPr/>
          <p:nvPr/>
        </p:nvSpPr>
        <p:spPr>
          <a:xfrm>
            <a:off x="3965829" y="4869942"/>
            <a:ext cx="1776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 (stavy)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48082614-30FA-4CA1-BDD0-F405569E574F}"/>
              </a:ext>
            </a:extLst>
          </p:cNvPr>
          <p:cNvSpPr/>
          <p:nvPr/>
        </p:nvSpPr>
        <p:spPr>
          <a:xfrm>
            <a:off x="5742813" y="508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AA5FFE-4A23-401D-A2BB-3923A2D7F441}"/>
              </a:ext>
            </a:extLst>
          </p:cNvPr>
          <p:cNvSpPr txBox="1"/>
          <p:nvPr/>
        </p:nvSpPr>
        <p:spPr>
          <a:xfrm>
            <a:off x="2859405" y="474553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u(vstupy)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B49827-CE42-4F83-93FB-7AA91C00D7DE}"/>
              </a:ext>
            </a:extLst>
          </p:cNvPr>
          <p:cNvSpPr txBox="1"/>
          <p:nvPr/>
        </p:nvSpPr>
        <p:spPr>
          <a:xfrm>
            <a:off x="5780191" y="4745539"/>
            <a:ext cx="11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y(výstupy)</a:t>
            </a:r>
          </a:p>
        </p:txBody>
      </p:sp>
    </p:spTree>
    <p:extLst>
      <p:ext uri="{BB962C8B-B14F-4D97-AF65-F5344CB8AC3E}">
        <p14:creationId xmlns:p14="http://schemas.microsoft.com/office/powerpoint/2010/main" val="18773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59485-9673-4535-AEF1-DDE4B672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7DE64-0D4C-4E04-B20D-29EBA219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6" y="1256888"/>
            <a:ext cx="8331109" cy="519525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sk-SK" sz="2400" dirty="0"/>
              <a:t>Bloky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Funkčné stavebné prvky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Rozkliknutím daného bloku nastavujeme jeho parametre</a:t>
            </a:r>
          </a:p>
          <a:p>
            <a:pPr lvl="1">
              <a:lnSpc>
                <a:spcPct val="150000"/>
              </a:lnSpc>
            </a:pPr>
            <a:r>
              <a:rPr lang="sk-SK" sz="2400" dirty="0"/>
              <a:t>Signály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Tok dát vstup-</a:t>
            </a:r>
            <a:r>
              <a:rPr lang="en-US" sz="1800" dirty="0"/>
              <a:t>&gt;v</a:t>
            </a:r>
            <a:r>
              <a:rPr lang="sk-SK" sz="1800" dirty="0" err="1"/>
              <a:t>ýstup</a:t>
            </a:r>
            <a:r>
              <a:rPr lang="sk-SK" sz="1800" dirty="0"/>
              <a:t> 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Možná spätná väzba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Pozor na </a:t>
            </a:r>
            <a:r>
              <a:rPr lang="sk-SK" sz="1800" dirty="0" err="1"/>
              <a:t>algebraické</a:t>
            </a:r>
            <a:r>
              <a:rPr lang="sk-SK" sz="1800" dirty="0"/>
              <a:t> slučky – spätná väzba bez dynamiky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Používajú sa na komunikáciu medzi jednotlivými blokmi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A4F773-C6DE-463F-B16F-E2E52DB1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3709058"/>
            <a:ext cx="3552825" cy="1828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E3A6BB-F7B9-473F-9537-572D66D26176}"/>
              </a:ext>
            </a:extLst>
          </p:cNvPr>
          <p:cNvCxnSpPr>
            <a:stCxn id="4" idx="0"/>
          </p:cNvCxnSpPr>
          <p:nvPr/>
        </p:nvCxnSpPr>
        <p:spPr>
          <a:xfrm flipH="1">
            <a:off x="6632450" y="3709058"/>
            <a:ext cx="735138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B1FD9AC-6B26-40EB-BA41-252AD6919EE3}"/>
              </a:ext>
            </a:extLst>
          </p:cNvPr>
          <p:cNvCxnSpPr>
            <a:stCxn id="4" idx="0"/>
          </p:cNvCxnSpPr>
          <p:nvPr/>
        </p:nvCxnSpPr>
        <p:spPr>
          <a:xfrm>
            <a:off x="7367588" y="3709058"/>
            <a:ext cx="459678" cy="5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6B86A03-6D3D-4C2C-AF71-0A56B49B8847}"/>
              </a:ext>
            </a:extLst>
          </p:cNvPr>
          <p:cNvSpPr txBox="1"/>
          <p:nvPr/>
        </p:nvSpPr>
        <p:spPr>
          <a:xfrm>
            <a:off x="6965983" y="32909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signály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7661D7D-487F-46DA-8AF1-3E063FEA53EA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6352034" y="4742330"/>
            <a:ext cx="1015554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DD464E5-11A0-4521-9026-D283B1B98E11}"/>
              </a:ext>
            </a:extLst>
          </p:cNvPr>
          <p:cNvCxnSpPr/>
          <p:nvPr/>
        </p:nvCxnSpPr>
        <p:spPr>
          <a:xfrm flipV="1">
            <a:off x="7378917" y="4742330"/>
            <a:ext cx="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9717A7F-70A3-4782-8275-049AA22F153B}"/>
              </a:ext>
            </a:extLst>
          </p:cNvPr>
          <p:cNvCxnSpPr>
            <a:stCxn id="4" idx="2"/>
          </p:cNvCxnSpPr>
          <p:nvPr/>
        </p:nvCxnSpPr>
        <p:spPr>
          <a:xfrm flipV="1">
            <a:off x="7367588" y="4742330"/>
            <a:ext cx="849822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46AF44C-EE32-4793-84F0-7AED1C4B59CD}"/>
              </a:ext>
            </a:extLst>
          </p:cNvPr>
          <p:cNvSpPr txBox="1"/>
          <p:nvPr/>
        </p:nvSpPr>
        <p:spPr>
          <a:xfrm>
            <a:off x="7102238" y="55866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bloky</a:t>
            </a:r>
          </a:p>
        </p:txBody>
      </p:sp>
    </p:spTree>
    <p:extLst>
      <p:ext uri="{BB962C8B-B14F-4D97-AF65-F5344CB8AC3E}">
        <p14:creationId xmlns:p14="http://schemas.microsoft.com/office/powerpoint/2010/main" val="198977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B575C-E4F2-4650-BEB0-DF3DE0FB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6B07CF-432D-4FC5-B0AA-A86BF085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2000" dirty="0"/>
              <a:t>Algebraická slučka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V </a:t>
            </a:r>
            <a:r>
              <a:rPr lang="sk-SK" sz="1800" dirty="0" smtClean="0"/>
              <a:t>schéme</a:t>
            </a:r>
            <a:r>
              <a:rPr lang="sk-SK" sz="1800" dirty="0" smtClean="0"/>
              <a:t> sa môže vyskytnúť algebrická </a:t>
            </a:r>
            <a:r>
              <a:rPr lang="sk-SK" sz="1800" dirty="0"/>
              <a:t>slučka</a:t>
            </a:r>
            <a:r>
              <a:rPr lang="sk-SK" sz="1800" dirty="0" smtClean="0"/>
              <a:t>, ak je zavedená spätná </a:t>
            </a:r>
            <a:r>
              <a:rPr lang="sk-SK" sz="1800" dirty="0" smtClean="0"/>
              <a:t>väzba so signálmi bez  dynamiky alebo oneskorenia – priama väzba</a:t>
            </a:r>
          </a:p>
          <a:p>
            <a:pPr lvl="2">
              <a:lnSpc>
                <a:spcPct val="150000"/>
              </a:lnSpc>
            </a:pPr>
            <a:r>
              <a:rPr lang="sk-SK" sz="1800" dirty="0" smtClean="0"/>
              <a:t>Priama väzba </a:t>
            </a:r>
            <a:r>
              <a:rPr lang="sk-SK" sz="1800" dirty="0"/>
              <a:t>znamená, že </a:t>
            </a:r>
            <a:r>
              <a:rPr lang="sk-SK" sz="1800" dirty="0" err="1"/>
              <a:t>Simulink</a:t>
            </a:r>
            <a:r>
              <a:rPr lang="sk-SK" sz="1800" dirty="0"/>
              <a:t> </a:t>
            </a:r>
            <a:r>
              <a:rPr lang="sk-SK" sz="1800" dirty="0" smtClean="0"/>
              <a:t>potrebuje vedieť </a:t>
            </a:r>
            <a:r>
              <a:rPr lang="sk-SK" sz="1800" dirty="0"/>
              <a:t>hodnotu </a:t>
            </a:r>
            <a:r>
              <a:rPr lang="sk-SK" sz="1800" dirty="0" smtClean="0"/>
              <a:t>signálu v aktuálnom kroku, aby vedel vypočítať </a:t>
            </a:r>
            <a:r>
              <a:rPr lang="sk-SK" sz="1800" dirty="0"/>
              <a:t>výstup v aktuálnom </a:t>
            </a:r>
            <a:r>
              <a:rPr lang="sk-SK" sz="1800" dirty="0" smtClean="0"/>
              <a:t>kroku</a:t>
            </a:r>
            <a:endParaRPr lang="sk-SK" sz="1800" dirty="0"/>
          </a:p>
          <a:p>
            <a:pPr lvl="2">
              <a:lnSpc>
                <a:spcPct val="150000"/>
              </a:lnSpc>
            </a:pPr>
            <a:r>
              <a:rPr lang="sk-SK" sz="1800" dirty="0"/>
              <a:t>Takáto signálová slučka vytvára cyklickú závislosť výstupov a vstupov </a:t>
            </a:r>
            <a:r>
              <a:rPr lang="sk-SK" sz="1800" dirty="0" smtClean="0"/>
              <a:t>bloku.</a:t>
            </a:r>
            <a:endParaRPr lang="sk-SK" sz="1800" dirty="0"/>
          </a:p>
          <a:p>
            <a:pPr marL="201168" lvl="1" indent="0">
              <a:buNone/>
            </a:pPr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877FC6-01DC-4915-82B1-1B0E0D6B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75" y="4368112"/>
            <a:ext cx="5815581" cy="15432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xmlns="" id="{D5BF25C5-90A7-44F8-99DF-A0D62965C5AA}"/>
              </a:ext>
            </a:extLst>
          </p:cNvPr>
          <p:cNvSpPr/>
          <p:nvPr/>
        </p:nvSpPr>
        <p:spPr>
          <a:xfrm>
            <a:off x="4125618" y="4542853"/>
            <a:ext cx="897612" cy="9274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A58530-EB59-4152-AF48-FD594AC3B08C}"/>
              </a:ext>
            </a:extLst>
          </p:cNvPr>
          <p:cNvSpPr txBox="1"/>
          <p:nvPr/>
        </p:nvSpPr>
        <p:spPr>
          <a:xfrm>
            <a:off x="1186276" y="3736804"/>
            <a:ext cx="18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Algebrická </a:t>
            </a:r>
            <a:r>
              <a:rPr lang="sk-SK" dirty="0" smtClean="0"/>
              <a:t>slučka: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283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15509-F4CE-4D9D-A239-3A3959E2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Simulink</a:t>
            </a:r>
            <a:br>
              <a:rPr lang="en-US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6F99F-B23F-47F7-A5FD-BE03446C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nového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0B1163-A373-4F3B-B7E2-5FF8A99A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319"/>
            <a:ext cx="9144000" cy="59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627C57-702B-432E-B8F7-7CC826E8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7E828A-77E6-4726-9E7E-B67BA392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Nastavenie periódy </a:t>
            </a:r>
            <a:r>
              <a:rPr lang="sk-SK" dirty="0" smtClean="0"/>
              <a:t>vzorkovania – konštantná alebo premenlivá</a:t>
            </a: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781E45-8DC9-4500-8967-70E33382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265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0E76EC-6FEA-4F59-AA38-F5443320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404" y="2317498"/>
            <a:ext cx="5675810" cy="382560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33685E9-C829-4D8A-8A03-C8C10ED79AEE}"/>
              </a:ext>
            </a:extLst>
          </p:cNvPr>
          <p:cNvCxnSpPr>
            <a:cxnSpLocks/>
          </p:cNvCxnSpPr>
          <p:nvPr/>
        </p:nvCxnSpPr>
        <p:spPr>
          <a:xfrm flipH="1" flipV="1">
            <a:off x="2926080" y="1845426"/>
            <a:ext cx="490451" cy="21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A9EBFC4-BB66-471E-919F-5408313D9E63}"/>
              </a:ext>
            </a:extLst>
          </p:cNvPr>
          <p:cNvCxnSpPr>
            <a:cxnSpLocks/>
          </p:cNvCxnSpPr>
          <p:nvPr/>
        </p:nvCxnSpPr>
        <p:spPr>
          <a:xfrm flipH="1">
            <a:off x="5278583" y="3358342"/>
            <a:ext cx="490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29470FE-AFE6-4C64-8201-4A784B2574E6}"/>
              </a:ext>
            </a:extLst>
          </p:cNvPr>
          <p:cNvCxnSpPr/>
          <p:nvPr/>
        </p:nvCxnSpPr>
        <p:spPr>
          <a:xfrm flipH="1">
            <a:off x="6550429" y="3832167"/>
            <a:ext cx="889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3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063D4-2F19-436D-8691-537DC44C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361117-5379-45A1-802A-5F915F28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Pridávanie blokov do schémy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Následne pomocou </a:t>
            </a:r>
          </a:p>
          <a:p>
            <a:pPr marL="201168" lvl="1" indent="0">
              <a:buNone/>
            </a:pPr>
            <a:r>
              <a:rPr lang="sk-SK" dirty="0"/>
              <a:t>Drag </a:t>
            </a:r>
            <a:r>
              <a:rPr lang="en-GB" dirty="0"/>
              <a:t>&amp;</a:t>
            </a:r>
            <a:r>
              <a:rPr lang="sk-SK" dirty="0"/>
              <a:t> Drop presunieme</a:t>
            </a:r>
          </a:p>
          <a:p>
            <a:pPr marL="201168" lvl="1" indent="0">
              <a:buNone/>
            </a:pPr>
            <a:r>
              <a:rPr lang="sk-SK" dirty="0"/>
              <a:t>blok do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573CB6-EE5C-45B0-938B-14E3DEF4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324165"/>
            <a:ext cx="5638800" cy="7715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856DE5C1-3526-42B5-BE19-A77437FFA770}"/>
              </a:ext>
            </a:extLst>
          </p:cNvPr>
          <p:cNvCxnSpPr>
            <a:cxnSpLocks/>
          </p:cNvCxnSpPr>
          <p:nvPr/>
        </p:nvCxnSpPr>
        <p:spPr>
          <a:xfrm flipV="1">
            <a:off x="2767584" y="2024791"/>
            <a:ext cx="145907" cy="22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6B3177-14D5-48AC-B07F-E225A0E8411D}"/>
              </a:ext>
            </a:extLst>
          </p:cNvPr>
          <p:cNvSpPr txBox="1"/>
          <p:nvPr/>
        </p:nvSpPr>
        <p:spPr>
          <a:xfrm>
            <a:off x="503823" y="2250311"/>
            <a:ext cx="513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Kliknutím na túto ikonu sa zobrazí nasledujúce okno: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550ED5C-5963-4871-BAD7-EF5D65F3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9" y="2619643"/>
            <a:ext cx="4672717" cy="42513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A52AA3B-ABE1-469B-9385-3F43039E0C3B}"/>
              </a:ext>
            </a:extLst>
          </p:cNvPr>
          <p:cNvCxnSpPr/>
          <p:nvPr/>
        </p:nvCxnSpPr>
        <p:spPr>
          <a:xfrm flipV="1">
            <a:off x="2267712" y="3072384"/>
            <a:ext cx="1621536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FC6D91-0F0A-4EAB-B668-BEA7B3FD81EF}"/>
              </a:ext>
            </a:extLst>
          </p:cNvPr>
          <p:cNvSpPr txBox="1"/>
          <p:nvPr/>
        </p:nvSpPr>
        <p:spPr>
          <a:xfrm>
            <a:off x="670279" y="3268741"/>
            <a:ext cx="209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Zadanie názvu bloku</a:t>
            </a:r>
          </a:p>
        </p:txBody>
      </p:sp>
    </p:spTree>
    <p:extLst>
      <p:ext uri="{BB962C8B-B14F-4D97-AF65-F5344CB8AC3E}">
        <p14:creationId xmlns:p14="http://schemas.microsoft.com/office/powerpoint/2010/main" val="28788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44664-A701-438B-A689-FD5FFE1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Command Window</a:t>
            </a:r>
            <a:r>
              <a:rPr lang="en-US" dirty="0"/>
              <a:t>, Workspace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5E8290-ED09-4976-AF5F-2E27F4AD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34" y="1312295"/>
            <a:ext cx="8356599" cy="5195254"/>
          </a:xfrm>
        </p:spPr>
        <p:txBody>
          <a:bodyPr>
            <a:normAutofit/>
          </a:bodyPr>
          <a:lstStyle/>
          <a:p>
            <a:pPr lvl="1" algn="just"/>
            <a:r>
              <a:rPr lang="sk-SK" sz="2000" dirty="0"/>
              <a:t>Command window je okno, do ktorého sa zadávajú výrazy, spúšťajú funkcie a skripty</a:t>
            </a:r>
          </a:p>
          <a:p>
            <a:pPr lvl="1" algn="just"/>
            <a:r>
              <a:rPr lang="sk-SK" sz="2000" dirty="0"/>
              <a:t>Editor – úprava spustiteľného zdrojového kódu – kód sa nekompiluje ale iba spúšťa</a:t>
            </a:r>
          </a:p>
          <a:p>
            <a:pPr lvl="1" algn="just"/>
            <a:r>
              <a:rPr lang="sk-SK" sz="2000" dirty="0" err="1"/>
              <a:t>Matlab</a:t>
            </a:r>
            <a:r>
              <a:rPr lang="sk-SK" sz="2000" dirty="0"/>
              <a:t> si pamätá príkazy, ktoré s</a:t>
            </a:r>
            <a:r>
              <a:rPr lang="en-US" sz="2000" dirty="0"/>
              <a:t>m</a:t>
            </a:r>
            <a:r>
              <a:rPr lang="sk-SK" sz="2000" dirty="0"/>
              <a:t>e využívali a v príkazovom riadku ich nalistujete šípkou hore (predchádzajúci príkaz) alebo šípkou dole (nasledujúci príkaz)</a:t>
            </a:r>
          </a:p>
          <a:p>
            <a:pPr lvl="1" algn="just"/>
            <a:r>
              <a:rPr lang="sk-SK" sz="2000" dirty="0"/>
              <a:t>Príkazy zadané do Command Window môže</a:t>
            </a:r>
            <a:r>
              <a:rPr lang="en-US" sz="2000" dirty="0"/>
              <a:t>m</a:t>
            </a:r>
            <a:r>
              <a:rPr lang="sk-SK" sz="2000" dirty="0"/>
              <a:t>e vymazať príkazom „</a:t>
            </a:r>
            <a:r>
              <a:rPr lang="sk-SK" sz="2000" dirty="0" err="1"/>
              <a:t>clc</a:t>
            </a:r>
            <a:r>
              <a:rPr lang="sk-SK" sz="2000" dirty="0"/>
              <a:t>“</a:t>
            </a:r>
            <a:endParaRPr lang="en-US" sz="2000" dirty="0"/>
          </a:p>
          <a:p>
            <a:pPr lvl="1" algn="just"/>
            <a:r>
              <a:rPr lang="en-US" sz="2000" dirty="0"/>
              <a:t>Workspace </a:t>
            </a:r>
            <a:r>
              <a:rPr lang="en-US" sz="2000" dirty="0" err="1"/>
              <a:t>MATLABu</a:t>
            </a:r>
            <a:r>
              <a:rPr lang="en-US" sz="2000" dirty="0"/>
              <a:t> </a:t>
            </a:r>
            <a:r>
              <a:rPr lang="en-US" sz="2000" dirty="0" err="1"/>
              <a:t>tvoria</a:t>
            </a:r>
            <a:r>
              <a:rPr lang="en-US" sz="2000" dirty="0"/>
              <a:t> </a:t>
            </a:r>
            <a:r>
              <a:rPr lang="en-US" sz="2000" dirty="0" err="1"/>
              <a:t>premenn</a:t>
            </a:r>
            <a:r>
              <a:rPr lang="sk-SK" sz="2000" dirty="0"/>
              <a:t>é, ktoré sú vytvorené počas práce s MATLABom a sú uložené v pamäti</a:t>
            </a:r>
          </a:p>
          <a:p>
            <a:pPr lvl="1" algn="just"/>
            <a:r>
              <a:rPr lang="sk-SK" sz="2000" dirty="0"/>
              <a:t>Vymazanie premennej </a:t>
            </a:r>
          </a:p>
          <a:p>
            <a:pPr lvl="2" algn="just"/>
            <a:r>
              <a:rPr lang="sk-SK" sz="1800" dirty="0" err="1"/>
              <a:t>clear</a:t>
            </a:r>
            <a:r>
              <a:rPr lang="sk-SK" sz="1800" dirty="0"/>
              <a:t> </a:t>
            </a:r>
            <a:r>
              <a:rPr lang="sk-SK" sz="1800" dirty="0" err="1"/>
              <a:t>premenna</a:t>
            </a:r>
            <a:endParaRPr lang="sk-SK" sz="2400" dirty="0"/>
          </a:p>
          <a:p>
            <a:pPr lvl="1" algn="just"/>
            <a:r>
              <a:rPr lang="sk-SK" sz="2000" dirty="0"/>
              <a:t>Vymazanie celého </a:t>
            </a:r>
            <a:r>
              <a:rPr lang="sk-SK" sz="2000" dirty="0" err="1"/>
              <a:t>workspace</a:t>
            </a:r>
            <a:r>
              <a:rPr lang="sk-SK" sz="2000" dirty="0"/>
              <a:t> – </a:t>
            </a:r>
            <a:r>
              <a:rPr lang="sk-SK" sz="2000" dirty="0" err="1"/>
              <a:t>clear</a:t>
            </a:r>
            <a:r>
              <a:rPr lang="sk-SK" sz="2000" dirty="0"/>
              <a:t> </a:t>
            </a:r>
            <a:r>
              <a:rPr lang="sk-SK" sz="2000" dirty="0" err="1"/>
              <a:t>all</a:t>
            </a:r>
            <a:endParaRPr lang="sk-SK" sz="1500" dirty="0"/>
          </a:p>
          <a:p>
            <a:pPr lvl="2" algn="just"/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1633832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BB628-57AF-4AEB-99D7-B5474F3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53684F-138F-42E9-B427-7C38200D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sk-SK" sz="2400" dirty="0"/>
              <a:t>Vytvorenie signálov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Ľavý klik a ťahanie čiary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Ctrl + ľavý klik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Podržaním pravého tlačítka myši a ťahanie čiary</a:t>
            </a:r>
          </a:p>
          <a:p>
            <a:pPr lvl="1">
              <a:lnSpc>
                <a:spcPct val="150000"/>
              </a:lnSpc>
            </a:pPr>
            <a:r>
              <a:rPr lang="sk-SK" sz="2400" dirty="0"/>
              <a:t>Vytvorenie schémy</a:t>
            </a:r>
          </a:p>
          <a:p>
            <a:pPr lvl="2">
              <a:lnSpc>
                <a:spcPct val="150000"/>
              </a:lnSpc>
            </a:pPr>
            <a:r>
              <a:rPr lang="sk-SK" sz="1800" dirty="0"/>
              <a:t>Základné užitočné bloky</a:t>
            </a:r>
          </a:p>
          <a:p>
            <a:pPr lvl="3">
              <a:lnSpc>
                <a:spcPct val="150000"/>
              </a:lnSpc>
            </a:pPr>
            <a:r>
              <a:rPr lang="sk-SK" sz="1800" dirty="0"/>
              <a:t>Step – zdroj </a:t>
            </a:r>
            <a:r>
              <a:rPr lang="sk-SK" sz="1800" dirty="0" err="1"/>
              <a:t>singnálu</a:t>
            </a:r>
            <a:endParaRPr lang="sk-SK" sz="1800" dirty="0"/>
          </a:p>
          <a:p>
            <a:pPr lvl="3">
              <a:lnSpc>
                <a:spcPct val="150000"/>
              </a:lnSpc>
            </a:pPr>
            <a:r>
              <a:rPr lang="sk-SK" sz="1800" dirty="0"/>
              <a:t>Transfer </a:t>
            </a:r>
            <a:r>
              <a:rPr lang="sk-SK" sz="1800" dirty="0" err="1"/>
              <a:t>function</a:t>
            </a:r>
            <a:r>
              <a:rPr lang="sk-SK" sz="1800" dirty="0"/>
              <a:t> – prenosová funkcia</a:t>
            </a:r>
          </a:p>
          <a:p>
            <a:pPr lvl="4">
              <a:lnSpc>
                <a:spcPct val="150000"/>
              </a:lnSpc>
            </a:pPr>
            <a:r>
              <a:rPr lang="sk-SK" sz="1800" dirty="0"/>
              <a:t>Vektory pre čitateľa a </a:t>
            </a:r>
            <a:r>
              <a:rPr lang="sk-SK" sz="1800" dirty="0" err="1"/>
              <a:t>menovetaľa</a:t>
            </a:r>
            <a:endParaRPr lang="sk-SK" sz="1800" dirty="0"/>
          </a:p>
          <a:p>
            <a:pPr lvl="3">
              <a:lnSpc>
                <a:spcPct val="150000"/>
              </a:lnSpc>
            </a:pPr>
            <a:r>
              <a:rPr lang="sk-SK" sz="1800" dirty="0" err="1"/>
              <a:t>Scope</a:t>
            </a:r>
            <a:r>
              <a:rPr lang="sk-SK" sz="1800" dirty="0"/>
              <a:t> – grafické zobrazenie priebehu</a:t>
            </a:r>
          </a:p>
          <a:p>
            <a:pPr lvl="3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B7C8F0-69DC-41E8-B30B-5AAC23A4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30" y="3395185"/>
            <a:ext cx="3640370" cy="9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F5E84-F4D9-447E-ACF9-1A1FA0D3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7A9D92-D4A6-45E2-B667-B0BD400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Práca so subsystémami</a:t>
            </a:r>
          </a:p>
          <a:p>
            <a:pPr lvl="1"/>
            <a:r>
              <a:rPr lang="sk-SK" dirty="0"/>
              <a:t>Blok subsystému v Simulink: Subsystem</a:t>
            </a:r>
          </a:p>
          <a:p>
            <a:pPr lvl="1"/>
            <a:r>
              <a:rPr lang="sk-SK" dirty="0"/>
              <a:t>Schéma: (vstupom do subsystému je odchýlka a výstupom je výstup z prenosovej funkcie)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384048" lvl="2" indent="0">
              <a:buNone/>
            </a:pPr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marL="201168" lvl="1" indent="0">
              <a:buNone/>
            </a:pPr>
            <a:endParaRPr lang="sk-SK" dirty="0"/>
          </a:p>
          <a:p>
            <a:pPr lvl="1"/>
            <a:r>
              <a:rPr lang="sk-SK" dirty="0"/>
              <a:t>Vo vnútri subsystému: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69225A-2582-4EF3-96D8-1C3BE382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25" y="2380773"/>
            <a:ext cx="4438650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2F326D-8887-4BD4-A946-5E887EB1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9" y="4484054"/>
            <a:ext cx="5524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7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BF0A1-7AD1-4E5C-9874-A9514A73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3AF2E-A0F7-42FE-9579-1E29FD84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Signál: </a:t>
            </a:r>
            <a:r>
              <a:rPr lang="sk-SK" sz="2000" dirty="0" err="1" smtClean="0"/>
              <a:t>multiplexor</a:t>
            </a:r>
            <a:endParaRPr lang="sk-SK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3A22058-529A-401B-839B-6948992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" y="1738884"/>
            <a:ext cx="302895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4F14B6-C794-403B-A7EE-65FDCE3E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12" y="2026275"/>
            <a:ext cx="4865180" cy="43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5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02A2-3DFC-4AA5-81B5-9035F08B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4AC3B3-50EC-444A-8686-D2F7C485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2000" dirty="0"/>
              <a:t>Signál: </a:t>
            </a:r>
            <a:r>
              <a:rPr lang="sk-SK" sz="2000" dirty="0" err="1" smtClean="0"/>
              <a:t>demulitiplexor</a:t>
            </a:r>
            <a:endParaRPr lang="sk-SK" sz="2000" dirty="0"/>
          </a:p>
          <a:p>
            <a:pPr lvl="1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6F7140-D2D8-4D30-A90F-3539FCFA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8" y="2080735"/>
            <a:ext cx="3581400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F01BDD-DB9F-45F8-8C53-C6AE5CBE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7" y="1040446"/>
            <a:ext cx="3142209" cy="282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716D48D-53F0-4831-BABA-3B3451E77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96" y="4019021"/>
            <a:ext cx="3142209" cy="28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3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A3D00-BBA0-489A-B6D5-1A17B72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48838-F4FD-42F7-BFA5-5EE5D010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92821"/>
            <a:ext cx="5111750" cy="5195254"/>
          </a:xfrm>
        </p:spPr>
        <p:txBody>
          <a:bodyPr/>
          <a:lstStyle/>
          <a:p>
            <a:pPr lvl="1"/>
            <a:r>
              <a:rPr lang="sk-SK" dirty="0"/>
              <a:t>Odovzdávanie dát / komunikácia medzi MATLABom a Simulinkom</a:t>
            </a:r>
            <a:endParaRPr lang="en-US" dirty="0"/>
          </a:p>
          <a:p>
            <a:pPr lvl="1"/>
            <a:r>
              <a:rPr lang="sk-SK" dirty="0"/>
              <a:t>Použité </a:t>
            </a:r>
            <a:r>
              <a:rPr lang="sk-SK" dirty="0" smtClean="0"/>
              <a:t>bloky:</a:t>
            </a:r>
            <a:endParaRPr lang="sk-SK" dirty="0"/>
          </a:p>
          <a:p>
            <a:pPr lvl="2">
              <a:lnSpc>
                <a:spcPct val="150000"/>
              </a:lnSpc>
            </a:pPr>
            <a:r>
              <a:rPr lang="sk-SK" sz="1800" dirty="0" err="1"/>
              <a:t>c</a:t>
            </a:r>
            <a:r>
              <a:rPr lang="sk-SK" sz="1800" dirty="0" err="1" smtClean="0"/>
              <a:t>onstant</a:t>
            </a:r>
            <a:r>
              <a:rPr lang="sk-SK" sz="1800" dirty="0"/>
              <a:t>, gain, </a:t>
            </a:r>
            <a:r>
              <a:rPr lang="sk-SK" sz="1800" u="sng" dirty="0"/>
              <a:t>toWorkspace</a:t>
            </a:r>
            <a:endParaRPr lang="en-US" sz="1800" u="sng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en-US" sz="1600" dirty="0"/>
          </a:p>
          <a:p>
            <a:pPr lvl="2">
              <a:lnSpc>
                <a:spcPct val="150000"/>
              </a:lnSpc>
            </a:pPr>
            <a:endParaRPr lang="sk-SK" sz="1600" dirty="0"/>
          </a:p>
          <a:p>
            <a:pPr lvl="2">
              <a:lnSpc>
                <a:spcPct val="150000"/>
              </a:lnSpc>
            </a:pPr>
            <a:r>
              <a:rPr lang="sk-SK" sz="1600" dirty="0"/>
              <a:t>Do príkazového riadku v MATLABe napíšeme príkaz „&gt;&gt;a = 5“, čiže do premennej „a“ priradíme hodnotu 5, ktorú následne používame v bloku „gain“</a:t>
            </a:r>
          </a:p>
          <a:p>
            <a:pPr lvl="2">
              <a:lnSpc>
                <a:spcPct val="150000"/>
              </a:lnSpc>
            </a:pPr>
            <a:r>
              <a:rPr lang="sk-SK" sz="1600" dirty="0"/>
              <a:t>Blok „toWorkspace“ slúži na ukladanie hodnôt </a:t>
            </a:r>
            <a:r>
              <a:rPr lang="sk-SK" sz="1600" dirty="0" smtClean="0"/>
              <a:t>výstupu do prostredia </a:t>
            </a:r>
            <a:r>
              <a:rPr lang="sk-SK" sz="1600" dirty="0" err="1" smtClean="0"/>
              <a:t>Matlabu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166E64-2D4A-4C84-A2CC-F44896C2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2648364"/>
            <a:ext cx="2846008" cy="774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B139476-599E-4974-A607-E0938A44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6" y="2892701"/>
            <a:ext cx="3667124" cy="34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7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D949D-F154-4F73-972A-4D21A8DB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pPr algn="ctr"/>
            <a:r>
              <a:rPr lang="sk-SK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0E991A-9565-4C46-824E-351E3462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Odovzdávanie dát / komunikácia medzi MATLABom a Simulinkom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sk-SK" dirty="0"/>
              <a:t>Vykreslenie grafu z </a:t>
            </a:r>
            <a:r>
              <a:rPr lang="sk-SK" dirty="0" smtClean="0"/>
              <a:t>dát, </a:t>
            </a:r>
            <a:r>
              <a:rPr lang="sk-SK" dirty="0"/>
              <a:t>získaných cez blok „toWorkspace“</a:t>
            </a:r>
          </a:p>
          <a:p>
            <a:pPr lvl="1"/>
            <a:r>
              <a:rPr lang="sk-SK" dirty="0" smtClean="0"/>
              <a:t>Príkazom </a:t>
            </a:r>
            <a:r>
              <a:rPr lang="en-US" i="1" dirty="0" smtClean="0"/>
              <a:t>plot(tout</a:t>
            </a:r>
            <a:r>
              <a:rPr lang="en-US" i="1" dirty="0"/>
              <a:t>, </a:t>
            </a:r>
            <a:r>
              <a:rPr lang="en-US" i="1" dirty="0" err="1"/>
              <a:t>output.signals.values</a:t>
            </a:r>
            <a:r>
              <a:rPr lang="en-US" i="1" dirty="0"/>
              <a:t>)</a:t>
            </a:r>
          </a:p>
          <a:p>
            <a:pPr marL="201168" lvl="1" indent="0">
              <a:buNone/>
            </a:pPr>
            <a:endParaRPr lang="en-US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00D062-4362-452F-83BA-32D311FF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8" y="2401823"/>
            <a:ext cx="5138166" cy="38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AD867-3A49-43F6-B1DC-17F20D31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 – </a:t>
            </a:r>
            <a:r>
              <a:rPr lang="en-US" dirty="0" err="1"/>
              <a:t>pr</a:t>
            </a:r>
            <a:r>
              <a:rPr lang="sk-SK" dirty="0"/>
              <a:t>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B8CECDD-5FEF-4380-BA7C-C8222D30B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sz="2000" dirty="0"/>
                  <a:t>Pre riadený systém s prenosovou funkciou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sk-SK" sz="2000" dirty="0"/>
                  <a:t> zobrazte</a:t>
                </a:r>
                <a:r>
                  <a:rPr lang="sk-SK" sz="2000" dirty="0" smtClean="0"/>
                  <a:t>:</a:t>
                </a:r>
                <a:endParaRPr lang="sk-SK" sz="2000" dirty="0"/>
              </a:p>
              <a:p>
                <a:pPr lvl="2"/>
                <a:r>
                  <a:rPr lang="sk-SK" sz="1600" dirty="0"/>
                  <a:t>Prechodovú charakteristiku (je to odozva systému na jednotkový </a:t>
                </a:r>
                <a:r>
                  <a:rPr lang="sk-SK" sz="1600" dirty="0" smtClean="0"/>
                  <a:t>skok)</a:t>
                </a:r>
                <a:endParaRPr lang="sk-SK" sz="1600" dirty="0"/>
              </a:p>
              <a:p>
                <a:pPr lvl="2"/>
                <a:r>
                  <a:rPr lang="sk-SK" sz="1600" dirty="0"/>
                  <a:t>Prevodovú charakteristiku riadeného systému </a:t>
                </a:r>
                <a:r>
                  <a:rPr lang="sk-SK" sz="1600" dirty="0" smtClean="0"/>
                  <a:t>(</a:t>
                </a:r>
                <a:r>
                  <a:rPr lang="sk-SK" sz="1600" dirty="0"/>
                  <a:t>prevodová charakteristika hovorí o tom aká je veľkosť výstupu pri nejakej hodnote vstupu do systému)</a:t>
                </a:r>
              </a:p>
              <a:p>
                <a:pPr lvl="2"/>
                <a:endParaRPr lang="sk-SK" dirty="0"/>
              </a:p>
              <a:p>
                <a:pPr marL="384048" lvl="2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8CECDD-5FEF-4380-BA7C-C8222D30B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7" r="-1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F7D58F-84BE-484A-8B94-830878D65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09" b="18107"/>
          <a:stretch/>
        </p:blipFill>
        <p:spPr>
          <a:xfrm>
            <a:off x="2616132" y="2465104"/>
            <a:ext cx="3679891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BF6BA2-F06A-43EA-AA34-552A5CEB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1" y="3553175"/>
            <a:ext cx="3321388" cy="30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76C0C4-021E-48F1-B715-79AAE2E64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22" y="3553175"/>
            <a:ext cx="2974282" cy="31938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E366C58D-8BA8-4D0E-96D2-C1A2B27248F0}"/>
              </a:ext>
            </a:extLst>
          </p:cNvPr>
          <p:cNvCxnSpPr/>
          <p:nvPr/>
        </p:nvCxnSpPr>
        <p:spPr>
          <a:xfrm flipV="1">
            <a:off x="3089529" y="3114263"/>
            <a:ext cx="0" cy="8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55546ED-6A47-4A02-B63A-A0F8C5E2933B}"/>
              </a:ext>
            </a:extLst>
          </p:cNvPr>
          <p:cNvCxnSpPr/>
          <p:nvPr/>
        </p:nvCxnSpPr>
        <p:spPr>
          <a:xfrm flipH="1" flipV="1">
            <a:off x="4918327" y="2955767"/>
            <a:ext cx="1377696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AAA26-C24E-4D74-BFAE-2AE1A516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pPr algn="ctr"/>
            <a:r>
              <a:rPr lang="sk-SK"/>
              <a:t>Simulink- príklad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4D15E6-A7B8-4B47-AE6A-8D0CB6EF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Postup </a:t>
            </a:r>
          </a:p>
          <a:p>
            <a:pPr lvl="2"/>
            <a:r>
              <a:rPr lang="sk-SK" dirty="0"/>
              <a:t>Vychádzame z predchádzajúcej simulačnej </a:t>
            </a:r>
            <a:r>
              <a:rPr lang="sk-SK" dirty="0" smtClean="0"/>
              <a:t>schémy </a:t>
            </a:r>
          </a:p>
          <a:p>
            <a:pPr lvl="2"/>
            <a:r>
              <a:rPr lang="sk-SK" dirty="0"/>
              <a:t>D</a:t>
            </a:r>
            <a:r>
              <a:rPr lang="sk-SK" dirty="0" smtClean="0"/>
              <a:t>o </a:t>
            </a:r>
            <a:r>
              <a:rPr lang="sk-SK" dirty="0"/>
              <a:t>vstupného bloku „step“ zadávame rôzne hodnoty vstupov do </a:t>
            </a:r>
            <a:r>
              <a:rPr lang="sk-SK" dirty="0" smtClean="0"/>
              <a:t>a zaznamenávame </a:t>
            </a:r>
            <a:r>
              <a:rPr lang="sk-SK" dirty="0"/>
              <a:t>ustálenú hodnotu výstupu</a:t>
            </a:r>
          </a:p>
          <a:p>
            <a:pPr lvl="2"/>
            <a:r>
              <a:rPr lang="sk-SK" dirty="0"/>
              <a:t>Ak na vstupe bude veľkosť signálu 1, tak ustálená hodnota výstupu bude mať hodnotu 0.05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E80A40-1B57-46DF-9E5B-1D940646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2" y="2447924"/>
            <a:ext cx="4464124" cy="40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3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805F78-5CCC-441F-832E-59CB47CE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86FE6-07B0-489C-9B2C-EACF01C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Vytvoríme si tabuľku vstupných hodnôt a ustálených výstupných hodnôt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Do „Command Window“ pridáme nasledovné príkazy:</a:t>
            </a:r>
          </a:p>
          <a:p>
            <a:pPr lvl="1"/>
            <a:endParaRPr lang="sk-S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EDD61FD-0B10-4F04-AEB3-749F1FB6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1"/>
              </p:ext>
            </p:extLst>
          </p:nvPr>
        </p:nvGraphicFramePr>
        <p:xfrm>
          <a:off x="1524000" y="1397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xmlns="" val="18812948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1652202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4440349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22193488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1204169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74481231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xmlns="" val="408120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63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výstup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49014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2F6FCB-428F-4AF9-BF56-4D022D05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6" y="2802021"/>
            <a:ext cx="3742563" cy="35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D08078-E363-4804-AC2D-D4E97427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82" y="2700855"/>
            <a:ext cx="4919288" cy="36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A9DF2-94D1-46B3-9E65-AB7B328E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Folder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6E638A-AAAB-496A-B7AF-05C4415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3" y="1065160"/>
            <a:ext cx="8356599" cy="519525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Ak</a:t>
            </a:r>
            <a:r>
              <a:rPr lang="sk-SK" dirty="0"/>
              <a:t>ýkoľvek súbor, s ktorým chce</a:t>
            </a:r>
            <a:r>
              <a:rPr lang="en-US" dirty="0"/>
              <a:t>m</a:t>
            </a:r>
            <a:r>
              <a:rPr lang="sk-SK" dirty="0"/>
              <a:t>e pracovať v MATLABe, sa musí nachádzať v aktuánom priečinku (Current Folder)</a:t>
            </a:r>
          </a:p>
          <a:p>
            <a:pPr lvl="1"/>
            <a:r>
              <a:rPr lang="sk-SK" dirty="0"/>
              <a:t>Current Folder je nástroj na prácu so súbormi</a:t>
            </a:r>
          </a:p>
          <a:p>
            <a:pPr lvl="1"/>
            <a:r>
              <a:rPr lang="sk-SK" dirty="0" smtClean="0"/>
              <a:t>Úplnú </a:t>
            </a:r>
            <a:r>
              <a:rPr lang="sk-SK" dirty="0"/>
              <a:t>cestu k aktuálnemu priečinku môže</a:t>
            </a:r>
            <a:r>
              <a:rPr lang="en-US" dirty="0"/>
              <a:t>m</a:t>
            </a:r>
            <a:r>
              <a:rPr lang="sk-SK" dirty="0"/>
              <a:t>e vidieť na lište nástrojov MATLABu alebo ju získať pomocou príkazu </a:t>
            </a:r>
            <a:r>
              <a:rPr lang="sk-SK" i="1" dirty="0"/>
              <a:t>„</a:t>
            </a:r>
            <a:r>
              <a:rPr lang="sk-SK" i="1" dirty="0" err="1"/>
              <a:t>pwd</a:t>
            </a:r>
            <a:r>
              <a:rPr lang="sk-SK" i="1" dirty="0"/>
              <a:t>“</a:t>
            </a:r>
          </a:p>
          <a:p>
            <a:pPr lvl="1"/>
            <a:r>
              <a:rPr lang="sk-SK" dirty="0" err="1"/>
              <a:t>Spúšťateľné</a:t>
            </a:r>
            <a:r>
              <a:rPr lang="sk-SK" dirty="0"/>
              <a:t> skripty </a:t>
            </a:r>
            <a:r>
              <a:rPr lang="sk-SK" dirty="0" err="1"/>
              <a:t>Matlabu</a:t>
            </a:r>
            <a:r>
              <a:rPr lang="sk-SK" dirty="0"/>
              <a:t> majú príponu </a:t>
            </a:r>
            <a:r>
              <a:rPr lang="sk-SK" i="1" dirty="0"/>
              <a:t>.m</a:t>
            </a:r>
          </a:p>
          <a:p>
            <a:pPr lvl="1"/>
            <a:r>
              <a:rPr lang="sk-SK" dirty="0"/>
              <a:t>Dáta (</a:t>
            </a:r>
            <a:r>
              <a:rPr lang="sk-SK" dirty="0" err="1"/>
              <a:t>vektory,matice</a:t>
            </a:r>
            <a:r>
              <a:rPr lang="sk-SK" dirty="0"/>
              <a:t>) sa ukladajú s príponou </a:t>
            </a:r>
            <a:r>
              <a:rPr lang="sk-SK" i="1" dirty="0"/>
              <a:t>.mat</a:t>
            </a:r>
          </a:p>
          <a:p>
            <a:pPr lvl="1"/>
            <a:r>
              <a:rPr lang="sk-SK" dirty="0"/>
              <a:t>Simulačné schémy </a:t>
            </a:r>
            <a:r>
              <a:rPr lang="sk-SK" i="1" dirty="0"/>
              <a:t>.</a:t>
            </a:r>
            <a:r>
              <a:rPr lang="sk-SK" i="1" dirty="0" err="1"/>
              <a:t>slx</a:t>
            </a:r>
            <a:endParaRPr lang="sk-SK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5FA2AA-F1B8-4921-9B2B-87637E60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3" y="3955192"/>
            <a:ext cx="4181475" cy="2647950"/>
          </a:xfrm>
          <a:prstGeom prst="rect">
            <a:avLst/>
          </a:prstGeom>
          <a:effectLst>
            <a:outerShdw blurRad="6731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9787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0B230-B7B6-4DCB-8BCF-1B17557D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</a:t>
            </a:r>
            <a:r>
              <a:rPr lang="sk-SK" dirty="0"/>
              <a:t>ytvorenie scriptu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740CE5-DE92-456C-88B2-167811F8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188727"/>
            <a:ext cx="8356599" cy="519525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err="1"/>
              <a:t>Najje</a:t>
            </a:r>
            <a:r>
              <a:rPr lang="sk-SK" dirty="0" err="1"/>
              <a:t>dnoduchší</a:t>
            </a:r>
            <a:r>
              <a:rPr lang="sk-SK" dirty="0"/>
              <a:t> typ programu v MATLABe sa nazýva skript  - nie je nutná kompilácia (ako napríklad C)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Je to súbor, ktorý obsahuje viacero riadkov príkazov a volania funkcií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C0EBB4-BB77-4959-90BB-5E0F5BC6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02"/>
          <a:stretch/>
        </p:blipFill>
        <p:spPr>
          <a:xfrm>
            <a:off x="-1" y="2765787"/>
            <a:ext cx="9144000" cy="398608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xmlns="" id="{AD2FC1BE-AC40-4A61-933C-89B8FAC2DCA2}"/>
              </a:ext>
            </a:extLst>
          </p:cNvPr>
          <p:cNvSpPr/>
          <p:nvPr/>
        </p:nvSpPr>
        <p:spPr>
          <a:xfrm>
            <a:off x="853739" y="403272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63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28622-3A59-4839-97C3-AACBE9B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Script 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7795B-0166-438C-A04C-591473CC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68B8B-8943-446F-88EA-16C4A718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1D8026-C387-4CD1-9FEA-912676073E91}"/>
              </a:ext>
            </a:extLst>
          </p:cNvPr>
          <p:cNvSpPr txBox="1"/>
          <p:nvPr/>
        </p:nvSpPr>
        <p:spPr>
          <a:xfrm>
            <a:off x="3092332" y="2875002"/>
            <a:ext cx="439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Priradenie hodnoty premenným. Premennú „a“ chceme vypísať do „Command Window“ a premennú „b“ nie, tak na koniec riadku dáme „</a:t>
            </a:r>
            <a:r>
              <a:rPr lang="en-US" sz="1000" dirty="0"/>
              <a:t>;</a:t>
            </a:r>
            <a:r>
              <a:rPr lang="sk-SK" sz="1000" dirty="0"/>
              <a:t>“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xmlns="" id="{EF35070C-0EE2-4D2D-8B80-B6521C6BF306}"/>
              </a:ext>
            </a:extLst>
          </p:cNvPr>
          <p:cNvSpPr/>
          <p:nvPr/>
        </p:nvSpPr>
        <p:spPr>
          <a:xfrm>
            <a:off x="2793074" y="3000294"/>
            <a:ext cx="448890" cy="1419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xmlns="" id="{469E95CA-94CD-4BE5-81DC-BC30914829AB}"/>
              </a:ext>
            </a:extLst>
          </p:cNvPr>
          <p:cNvSpPr/>
          <p:nvPr/>
        </p:nvSpPr>
        <p:spPr>
          <a:xfrm>
            <a:off x="7714210" y="3347128"/>
            <a:ext cx="182880" cy="4601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33DF6D-5098-4198-A38F-47CE903C33A4}"/>
              </a:ext>
            </a:extLst>
          </p:cNvPr>
          <p:cNvSpPr txBox="1"/>
          <p:nvPr/>
        </p:nvSpPr>
        <p:spPr>
          <a:xfrm>
            <a:off x="7496924" y="3807230"/>
            <a:ext cx="1580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Premenné, ktoré sa </a:t>
            </a:r>
            <a:r>
              <a:rPr lang="sk-SK" sz="1000" dirty="0" smtClean="0"/>
              <a:t>využívajú, a ich priradené hodnoty</a:t>
            </a:r>
            <a:endParaRPr lang="sk-SK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3C6974-B37A-4455-BE33-21DFECA3F21E}"/>
              </a:ext>
            </a:extLst>
          </p:cNvPr>
          <p:cNvSpPr txBox="1"/>
          <p:nvPr/>
        </p:nvSpPr>
        <p:spPr>
          <a:xfrm>
            <a:off x="3474720" y="3272211"/>
            <a:ext cx="366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000" dirty="0"/>
              <a:t>„if“ je podmienka, ak je splnená, tak sa vykoná nasledujúci príkaz a </a:t>
            </a:r>
          </a:p>
          <a:p>
            <a:pPr algn="ctr"/>
            <a:r>
              <a:rPr lang="sk-SK" sz="1000" dirty="0"/>
              <a:t>výsledok sa vypíše do „ Commnad Window“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xmlns="" id="{2808AB71-C0A4-46D9-854C-C63415674DF7}"/>
              </a:ext>
            </a:extLst>
          </p:cNvPr>
          <p:cNvSpPr/>
          <p:nvPr/>
        </p:nvSpPr>
        <p:spPr>
          <a:xfrm>
            <a:off x="3092332" y="3319288"/>
            <a:ext cx="382388" cy="81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96CCDD-DBCF-4BEF-8FD3-A3D7319D2DBC}"/>
              </a:ext>
            </a:extLst>
          </p:cNvPr>
          <p:cNvSpPr txBox="1"/>
          <p:nvPr/>
        </p:nvSpPr>
        <p:spPr>
          <a:xfrm>
            <a:off x="3557848" y="623570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Výpis premenných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84622B5-DB2D-4A24-AFF6-EC462A34A044}"/>
              </a:ext>
            </a:extLst>
          </p:cNvPr>
          <p:cNvCxnSpPr/>
          <p:nvPr/>
        </p:nvCxnSpPr>
        <p:spPr>
          <a:xfrm flipH="1" flipV="1">
            <a:off x="2709949" y="5752407"/>
            <a:ext cx="764771" cy="63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EABE1DF4-E06E-4E0F-9642-FD77D303B23D}"/>
              </a:ext>
            </a:extLst>
          </p:cNvPr>
          <p:cNvCxnSpPr/>
          <p:nvPr/>
        </p:nvCxnSpPr>
        <p:spPr>
          <a:xfrm flipH="1">
            <a:off x="2876204" y="6390321"/>
            <a:ext cx="59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5146E3-E3F2-4F7B-A15F-422D32386DA0}"/>
              </a:ext>
            </a:extLst>
          </p:cNvPr>
          <p:cNvSpPr txBox="1"/>
          <p:nvPr/>
        </p:nvSpPr>
        <p:spPr>
          <a:xfrm>
            <a:off x="3241964" y="5259965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Názov scriptu, ktorý spúšťame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5C99591-A6EA-4594-974A-043DC37AAB7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793074" y="5383075"/>
            <a:ext cx="44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78DC07E-D64F-4AA7-BBC5-448DDCBD80E7}"/>
              </a:ext>
            </a:extLst>
          </p:cNvPr>
          <p:cNvCxnSpPr/>
          <p:nvPr/>
        </p:nvCxnSpPr>
        <p:spPr>
          <a:xfrm flipV="1">
            <a:off x="1429789" y="2269375"/>
            <a:ext cx="1662543" cy="100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F2E9B1-7CEE-4751-BC5D-87B498C748A2}"/>
              </a:ext>
            </a:extLst>
          </p:cNvPr>
          <p:cNvSpPr txBox="1"/>
          <p:nvPr/>
        </p:nvSpPr>
        <p:spPr>
          <a:xfrm>
            <a:off x="853464" y="3277293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Spustenie scritpu</a:t>
            </a:r>
          </a:p>
        </p:txBody>
      </p:sp>
    </p:spTree>
    <p:extLst>
      <p:ext uri="{BB962C8B-B14F-4D97-AF65-F5344CB8AC3E}">
        <p14:creationId xmlns:p14="http://schemas.microsoft.com/office/powerpoint/2010/main" val="26763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56C31-EA82-4F52-AC7F-EB790197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Sp</a:t>
            </a:r>
            <a:r>
              <a:rPr lang="sk-SK" dirty="0"/>
              <a:t>úšťanie po sekciách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18F87-4C0D-49E6-8EC4-0D89F0D1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308E84-0393-4DB8-A91A-60C9AD5A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A93F26E-721E-4209-8157-BCCB2CF7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159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857AD-78A5-47CC-833C-C44B85C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Sp</a:t>
            </a:r>
            <a:r>
              <a:rPr lang="sk-SK" dirty="0"/>
              <a:t>úšťanie po sekciách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8EFBC8-FC02-4E26-A6E1-06E19764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7906589-3E7B-4D06-BAB9-A41FF2B54199}"/>
              </a:ext>
            </a:extLst>
          </p:cNvPr>
          <p:cNvCxnSpPr/>
          <p:nvPr/>
        </p:nvCxnSpPr>
        <p:spPr>
          <a:xfrm flipH="1" flipV="1">
            <a:off x="2144684" y="1371600"/>
            <a:ext cx="1919315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CF74FD2-7943-4FA2-A235-EE1605A5ECEC}"/>
              </a:ext>
            </a:extLst>
          </p:cNvPr>
          <p:cNvSpPr txBox="1"/>
          <p:nvPr/>
        </p:nvSpPr>
        <p:spPr>
          <a:xfrm>
            <a:off x="4664943" y="2291646"/>
            <a:ext cx="3117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Klikneme </a:t>
            </a:r>
            <a:r>
              <a:rPr lang="sk-SK" dirty="0" smtClean="0"/>
              <a:t>na tlačidlo - vytvorenie </a:t>
            </a:r>
            <a:r>
              <a:rPr lang="sk-SK" dirty="0"/>
              <a:t>sekcie. Rovnako to aplikujeme aj na druhý </a:t>
            </a:r>
            <a:r>
              <a:rPr lang="sk-SK" dirty="0" smtClean="0"/>
              <a:t>úsek</a:t>
            </a:r>
            <a:r>
              <a:rPr lang="sk-SK" dirty="0" smtClean="0"/>
              <a:t> kódu.</a:t>
            </a:r>
          </a:p>
          <a:p>
            <a:r>
              <a:rPr lang="sk-SK" dirty="0" smtClean="0"/>
              <a:t>Sekcie vieme definovať aj ručne – napísaním </a:t>
            </a:r>
            <a:r>
              <a:rPr lang="en-US" dirty="0" smtClean="0"/>
              <a:t>%%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5291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1806</Words>
  <Application>Microsoft Office PowerPoint</Application>
  <PresentationFormat>Prezentácia na obrazovke (4:3)</PresentationFormat>
  <Paragraphs>305</Paragraphs>
  <Slides>48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Retrospektíva</vt:lpstr>
      <vt:lpstr>Matlab a Simulink pre dynamické systémy</vt:lpstr>
      <vt:lpstr>Rýchle opakovanie základov</vt:lpstr>
      <vt:lpstr>Užívateľské prostredie MATLABu</vt:lpstr>
      <vt:lpstr>Command Window, Workspace</vt:lpstr>
      <vt:lpstr>Current Folder</vt:lpstr>
      <vt:lpstr>Vytvorenie scriptu</vt:lpstr>
      <vt:lpstr>Script - príklad</vt:lpstr>
      <vt:lpstr>Spúšťanie po sekciách</vt:lpstr>
      <vt:lpstr>Spúšťanie po sekciách</vt:lpstr>
      <vt:lpstr>Spúšťanie po sekciách</vt:lpstr>
      <vt:lpstr>Skalár, vektor, matica</vt:lpstr>
      <vt:lpstr>Príklad: skalár, vektor, matica</vt:lpstr>
      <vt:lpstr>Príklad: skalár, vektor, matica</vt:lpstr>
      <vt:lpstr>Príklad: skalár, vektor, matica</vt:lpstr>
      <vt:lpstr>Príklad: skalár, vektor, matica</vt:lpstr>
      <vt:lpstr>Príklad: skalár, vektor, matica</vt:lpstr>
      <vt:lpstr>Funkcie pre manipuláciu s maticami</vt:lpstr>
      <vt:lpstr>Riešenie systému lineárnych rovníc</vt:lpstr>
      <vt:lpstr>Komplexné čísla</vt:lpstr>
      <vt:lpstr>Funkcie</vt:lpstr>
      <vt:lpstr>Funkcia- príklad</vt:lpstr>
      <vt:lpstr>Funkcia- čo treba o nej vedieť ?</vt:lpstr>
      <vt:lpstr>Polynóm</vt:lpstr>
      <vt:lpstr>Polynóm- funkcia polyval</vt:lpstr>
      <vt:lpstr>Polynóm- funkcia poly</vt:lpstr>
      <vt:lpstr>Pokročilé funkcie na prácu s polynómami</vt:lpstr>
      <vt:lpstr>2D grafy</vt:lpstr>
      <vt:lpstr>2D grafy</vt:lpstr>
      <vt:lpstr>2D grafy</vt:lpstr>
      <vt:lpstr>2D grafy</vt:lpstr>
      <vt:lpstr>2D grafy</vt:lpstr>
      <vt:lpstr>2D grafy - subplot</vt:lpstr>
      <vt:lpstr>Simulink</vt:lpstr>
      <vt:lpstr>Simulink</vt:lpstr>
      <vt:lpstr>Simulink</vt:lpstr>
      <vt:lpstr>Simulink</vt:lpstr>
      <vt:lpstr>Simulink </vt:lpstr>
      <vt:lpstr>Simulink</vt:lpstr>
      <vt:lpstr>Simulink</vt:lpstr>
      <vt:lpstr>Simulink</vt:lpstr>
      <vt:lpstr>Simulink</vt:lpstr>
      <vt:lpstr>Simulink</vt:lpstr>
      <vt:lpstr>Simulink</vt:lpstr>
      <vt:lpstr>Simulink</vt:lpstr>
      <vt:lpstr>Simulink</vt:lpstr>
      <vt:lpstr>Simulink – príklad</vt:lpstr>
      <vt:lpstr>Simulink- príklad</vt:lpstr>
      <vt:lpstr>Simulink- príklad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Dano</dc:creator>
  <cp:lastModifiedBy>Používateľ systému Windows</cp:lastModifiedBy>
  <cp:revision>56</cp:revision>
  <dcterms:created xsi:type="dcterms:W3CDTF">2019-04-19T14:18:55Z</dcterms:created>
  <dcterms:modified xsi:type="dcterms:W3CDTF">2019-06-02T14:27:19Z</dcterms:modified>
</cp:coreProperties>
</file>