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0" r:id="rId1"/>
  </p:sldMasterIdLst>
  <p:sldIdLst>
    <p:sldId id="256" r:id="rId2"/>
    <p:sldId id="265" r:id="rId3"/>
    <p:sldId id="266" r:id="rId4"/>
    <p:sldId id="270" r:id="rId5"/>
    <p:sldId id="267" r:id="rId6"/>
    <p:sldId id="273" r:id="rId7"/>
    <p:sldId id="272" r:id="rId8"/>
    <p:sldId id="271" r:id="rId9"/>
    <p:sldId id="281" r:id="rId10"/>
    <p:sldId id="268" r:id="rId11"/>
    <p:sldId id="269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20640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5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7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17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85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8BE4D-CF5E-47BF-B1E2-E0E9F08C4F0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73620E-121D-4382-B4F8-EF3CF73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  <p:sldLayoutId id="2147484283" r:id="rId13"/>
    <p:sldLayoutId id="2147484284" r:id="rId14"/>
    <p:sldLayoutId id="2147484285" r:id="rId15"/>
    <p:sldLayoutId id="2147484286" r:id="rId16"/>
    <p:sldLayoutId id="21474842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2.wmf"/><Relationship Id="rId3" Type="http://schemas.openxmlformats.org/officeDocument/2006/relationships/image" Target="../media/image2.jpe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1.w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3.jpeg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emf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27.png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28" Type="http://schemas.openxmlformats.org/officeDocument/2006/relationships/image" Target="../media/image29.png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emf"/><Relationship Id="rId7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447207-5DD3-4E21-A0B8-FE0112EDC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9853"/>
            <a:ext cx="6858000" cy="1932472"/>
          </a:xfrm>
        </p:spPr>
        <p:txBody>
          <a:bodyPr anchor="b">
            <a:normAutofit/>
          </a:bodyPr>
          <a:lstStyle/>
          <a:p>
            <a:pPr algn="ctr"/>
            <a:r>
              <a:rPr lang="sk-SK" sz="5400" dirty="0"/>
              <a:t>Úvod do kybernetiky</a:t>
            </a:r>
            <a:endParaRPr lang="en-US" sz="5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5529B1-CC4C-461C-A019-14BF6202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59" y="3429000"/>
            <a:ext cx="5064681" cy="1452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sk-SK" sz="1800" dirty="0"/>
              <a:t>1. Prednáška</a:t>
            </a:r>
          </a:p>
          <a:p>
            <a:pPr algn="ctr">
              <a:lnSpc>
                <a:spcPct val="150000"/>
              </a:lnSpc>
            </a:pPr>
            <a:r>
              <a:rPr lang="sk-SK" sz="2400" b="1" dirty="0"/>
              <a:t>Úvod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47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253D63-2BB3-40AB-AAB3-EA383D6C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88264"/>
          </a:xfrm>
        </p:spPr>
        <p:txBody>
          <a:bodyPr/>
          <a:lstStyle/>
          <a:p>
            <a:r>
              <a:rPr lang="sk-SK" dirty="0"/>
              <a:t>Dynamika v kybernetike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AB143D-EE05-4721-A2D6-11846101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661376"/>
            <a:ext cx="7704667" cy="393056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Riadenie procesov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1ED4FF7-A8F3-48E7-BA0D-4B75A23C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667" y="2054432"/>
            <a:ext cx="4460133" cy="18955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4147CB1A-D82D-4F48-BE66-9B4A6BFEF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109" y="4599023"/>
            <a:ext cx="5765691" cy="18017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918D149-739F-4361-8D97-EC576EE044ED}"/>
              </a:ext>
            </a:extLst>
          </p:cNvPr>
          <p:cNvSpPr txBox="1"/>
          <p:nvPr/>
        </p:nvSpPr>
        <p:spPr>
          <a:xfrm>
            <a:off x="1547701" y="2171429"/>
            <a:ext cx="211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Regulovanie ventila,</a:t>
            </a:r>
          </a:p>
          <a:p>
            <a:r>
              <a:rPr lang="sk-SK" dirty="0"/>
              <a:t>podľa teplomera</a:t>
            </a:r>
            <a:endParaRPr lang="en-US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4395DEA8-8ADB-4D7C-B319-F735FE77DBD6}"/>
              </a:ext>
            </a:extLst>
          </p:cNvPr>
          <p:cNvSpPr txBox="1"/>
          <p:nvPr/>
        </p:nvSpPr>
        <p:spPr>
          <a:xfrm>
            <a:off x="1284137" y="4066985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Prechodová charakteristika regulovaného systému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6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B80301-A1D5-4D7A-A360-CF81639E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400"/>
              <a:t>Matematické modelovanie</a:t>
            </a:r>
            <a:br>
              <a:rPr lang="sk-SK" sz="3400"/>
            </a:br>
            <a:r>
              <a:rPr lang="sk-SK" sz="3400"/>
              <a:t>Diferenciálne rovnice – spojité procesy </a:t>
            </a:r>
            <a:endParaRPr lang="en-US" sz="340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70E619-7A8D-49F3-B51C-7437287B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552" y="1871133"/>
            <a:ext cx="5602716" cy="4301067"/>
          </a:xfrm>
        </p:spPr>
        <p:txBody>
          <a:bodyPr>
            <a:normAutofit/>
          </a:bodyPr>
          <a:lstStyle/>
          <a:p>
            <a:r>
              <a:rPr lang="sk-SK" sz="2000" dirty="0"/>
              <a:t>Matematické modely spojitých procesov</a:t>
            </a:r>
          </a:p>
          <a:p>
            <a:pPr lvl="1"/>
            <a:r>
              <a:rPr lang="sk-SK" b="1" dirty="0"/>
              <a:t>Lineárne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b="1" dirty="0"/>
              <a:t>Nelineárne</a:t>
            </a:r>
            <a:r>
              <a:rPr lang="sk-SK" dirty="0"/>
              <a:t> </a:t>
            </a:r>
          </a:p>
          <a:p>
            <a:pPr lvl="1"/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b="1" dirty="0"/>
              <a:t>Ustálený stav</a:t>
            </a:r>
          </a:p>
          <a:p>
            <a:pPr lvl="1"/>
            <a:endParaRPr lang="sk-SK" dirty="0"/>
          </a:p>
          <a:p>
            <a:pPr marL="457200" lvl="1" indent="0">
              <a:buNone/>
            </a:pPr>
            <a:r>
              <a:rPr lang="sk-SK" dirty="0"/>
              <a:t> </a:t>
            </a:r>
            <a:endParaRPr lang="en-US" dirty="0"/>
          </a:p>
        </p:txBody>
      </p:sp>
      <p:pic>
        <p:nvPicPr>
          <p:cNvPr id="4" name="Picture 34" descr="http://fyzikapg.webzdarma.cz/index_htm_files/540.jpg">
            <a:extLst>
              <a:ext uri="{FF2B5EF4-FFF2-40B4-BE49-F238E27FC236}">
                <a16:creationId xmlns:a16="http://schemas.microsoft.com/office/drawing/2014/main" id="{54729D85-A69E-4FE6-9EEC-9E13A511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6538" y="1871133"/>
            <a:ext cx="1803484" cy="1893658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1">
            <a:extLst>
              <a:ext uri="{FF2B5EF4-FFF2-40B4-BE49-F238E27FC236}">
                <a16:creationId xmlns:a16="http://schemas.microsoft.com/office/drawing/2014/main" id="{A61AF5D8-6344-4EC7-933F-A56620C6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705" y="4024538"/>
            <a:ext cx="2019151" cy="176666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277E184C-30C4-40C2-921A-A0B759129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00858"/>
              </p:ext>
            </p:extLst>
          </p:nvPr>
        </p:nvGraphicFramePr>
        <p:xfrm>
          <a:off x="5620622" y="2578155"/>
          <a:ext cx="2264283" cy="5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Rovnica" r:id="rId6" imgW="3098520" imgH="749160" progId="Equation.3">
                  <p:embed/>
                </p:oleObj>
              </mc:Choice>
              <mc:Fallback>
                <p:oleObj name="Rovnica" r:id="rId6" imgW="3098520" imgH="749160" progId="Equation.3">
                  <p:embed/>
                  <p:pic>
                    <p:nvPicPr>
                      <p:cNvPr id="10" name="Objekt 9">
                        <a:extLst>
                          <a:ext uri="{FF2B5EF4-FFF2-40B4-BE49-F238E27FC236}">
                            <a16:creationId xmlns:a16="http://schemas.microsoft.com/office/drawing/2014/main" id="{5E4B1C90-B599-44E5-AFB0-8584D910D8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22" y="2578155"/>
                        <a:ext cx="2264283" cy="546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8DDE833A-EDB8-4584-872A-413332268DB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73067012"/>
              </p:ext>
            </p:extLst>
          </p:nvPr>
        </p:nvGraphicFramePr>
        <p:xfrm>
          <a:off x="5620622" y="3583169"/>
          <a:ext cx="2264285" cy="76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Rovnica" r:id="rId8" imgW="3619440" imgH="1218960" progId="Equation.3">
                  <p:embed/>
                </p:oleObj>
              </mc:Choice>
              <mc:Fallback>
                <p:oleObj name="Rovnica" r:id="rId8" imgW="3619440" imgH="1218960" progId="Equation.3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480D4539-9EE1-4F51-A84F-C1CA2F74196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22" y="3583169"/>
                        <a:ext cx="2264285" cy="76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700421E0-C44B-4AF8-B1F3-5597B96E4B9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9722580"/>
              </p:ext>
            </p:extLst>
          </p:nvPr>
        </p:nvGraphicFramePr>
        <p:xfrm>
          <a:off x="5620622" y="4803784"/>
          <a:ext cx="2264283" cy="49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Rovnica" r:id="rId10" imgW="3441600" imgH="749160" progId="Equation.3">
                  <p:embed/>
                </p:oleObj>
              </mc:Choice>
              <mc:Fallback>
                <p:oleObj name="Rovnica" r:id="rId10" imgW="3441600" imgH="749160" progId="Equation.3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7E25B26D-BA40-4304-A8E0-4413B811D3A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22" y="4803784"/>
                        <a:ext cx="2264283" cy="491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964DD82E-979C-4FBD-BF3A-EB9E92EA0BD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96992318"/>
              </p:ext>
            </p:extLst>
          </p:nvPr>
        </p:nvGraphicFramePr>
        <p:xfrm>
          <a:off x="3966379" y="5593432"/>
          <a:ext cx="3719061" cy="53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Rovnica" r:id="rId12" imgW="4736880" imgH="685800" progId="Equation.3">
                  <p:embed/>
                </p:oleObj>
              </mc:Choice>
              <mc:Fallback>
                <p:oleObj name="Rovnica" r:id="rId12" imgW="4736880" imgH="685800" progId="Equation.3">
                  <p:embed/>
                  <p:pic>
                    <p:nvPicPr>
                      <p:cNvPr id="15" name="Objekt 14">
                        <a:extLst>
                          <a:ext uri="{FF2B5EF4-FFF2-40B4-BE49-F238E27FC236}">
                            <a16:creationId xmlns:a16="http://schemas.microsoft.com/office/drawing/2014/main" id="{017F67E5-0143-4FDB-B9BC-0B7E407E882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379" y="5593432"/>
                        <a:ext cx="3719061" cy="53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3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6BEAD-F39E-4C82-A80B-3712566B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1081548"/>
            <a:ext cx="2500121" cy="1149249"/>
          </a:xfrm>
        </p:spPr>
        <p:txBody>
          <a:bodyPr>
            <a:normAutofit/>
          </a:bodyPr>
          <a:lstStyle/>
          <a:p>
            <a:r>
              <a:rPr lang="sk-SK" sz="2800" dirty="0"/>
              <a:t>Príklad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8D08CE0-C5C0-4D7A-85F7-543498F88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3233" y="2230797"/>
                <a:ext cx="2500122" cy="3560403"/>
              </a:xfrm>
            </p:spPr>
            <p:txBody>
              <a:bodyPr anchor="t">
                <a:normAutofit/>
              </a:bodyPr>
              <a:lstStyle/>
              <a:p>
                <a:r>
                  <a:rPr lang="sk-SK" sz="1400" dirty="0"/>
                  <a:t>Nájdite hodnotu napätia (označenie y(t)) v čase t=2s v procese  opísanom diferenciálnou rovnicou:</a:t>
                </a:r>
              </a:p>
              <a:p>
                <a:endParaRPr lang="sk-SK" sz="1400" dirty="0"/>
              </a:p>
              <a:p>
                <a:endParaRPr lang="sk-SK" sz="1400" dirty="0"/>
              </a:p>
              <a:p>
                <a:endParaRPr lang="sk-SK" sz="1400" dirty="0"/>
              </a:p>
              <a:p>
                <a:r>
                  <a:rPr lang="sk-SK" sz="1400" dirty="0"/>
                  <a:t>Ak začiatočné hodnoty sú: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sz="1400" b="0" i="1" smtClean="0">
                          <a:latin typeface="Cambria Math" panose="02040503050406030204" pitchFamily="18" charset="0"/>
                        </a:rPr>
                        <m:t>=3,  </m:t>
                      </m:r>
                      <m:f>
                        <m:fPr>
                          <m:ctrlPr>
                            <a:rPr lang="sk-SK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sk-SK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sk-SK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sz="1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sk-SK" sz="1400" b="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8D08CE0-C5C0-4D7A-85F7-543498F88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3233" y="2230797"/>
                <a:ext cx="2500122" cy="3560403"/>
              </a:xfrm>
              <a:blipFill>
                <a:blip r:embed="rId4"/>
                <a:stretch>
                  <a:fillRect l="-2195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94FBF68-336C-4739-8811-7E8074E4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6524" y="1734229"/>
            <a:ext cx="4680743" cy="2956189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7AD1E939-AE0C-4581-AF09-D9AB084F1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39470"/>
              </p:ext>
            </p:extLst>
          </p:nvPr>
        </p:nvGraphicFramePr>
        <p:xfrm>
          <a:off x="722349" y="3380046"/>
          <a:ext cx="3057590" cy="52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Rovnica" r:id="rId6" imgW="4368600" imgH="863280" progId="Equation.3">
                  <p:embed/>
                </p:oleObj>
              </mc:Choice>
              <mc:Fallback>
                <p:oleObj name="Rovnica" r:id="rId6" imgW="4368600" imgH="863280" progId="Equation.3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49" y="3380046"/>
                        <a:ext cx="3057590" cy="522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37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908D36-9A9A-4D6E-8667-50B3FED3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583" y="457202"/>
            <a:ext cx="7579217" cy="534472"/>
          </a:xfrm>
        </p:spPr>
        <p:txBody>
          <a:bodyPr>
            <a:normAutofit/>
          </a:bodyPr>
          <a:lstStyle/>
          <a:p>
            <a:pPr algn="l"/>
            <a:r>
              <a:rPr lang="sk-SK" sz="2800" dirty="0"/>
              <a:t>Príklad – pokračovanie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8471336-D17A-42CA-9669-7C4C73996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584" y="991674"/>
                <a:ext cx="5125792" cy="530010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sz="1600" dirty="0"/>
                  <a:t>Partikulárne riešenie príslušnej diferenciálnej rovnice</a:t>
                </a:r>
                <a:r>
                  <a:rPr lang="en-US" sz="1600" dirty="0"/>
                  <a:t>:</a:t>
                </a:r>
                <a:r>
                  <a:rPr lang="sk-SK" sz="1600" dirty="0"/>
                  <a:t> </a:t>
                </a:r>
              </a:p>
              <a:p>
                <a:r>
                  <a:rPr lang="sk-SK" sz="1600" dirty="0"/>
                  <a:t>Korene charakteristickej rovnice:</a:t>
                </a:r>
              </a:p>
              <a:p>
                <a:pPr marL="0" indent="0">
                  <a:buNone/>
                </a:pPr>
                <a:endParaRPr lang="sk-SK" sz="1600" dirty="0"/>
              </a:p>
              <a:p>
                <a:r>
                  <a:rPr lang="sk-SK" sz="1600" dirty="0"/>
                  <a:t>Fundamentálny systém riešení má tvar</a:t>
                </a:r>
              </a:p>
              <a:p>
                <a:endParaRPr lang="sk-SK" sz="1200" dirty="0"/>
              </a:p>
              <a:p>
                <a:r>
                  <a:rPr lang="sk-SK" sz="1600" dirty="0"/>
                  <a:t>Všeobecné riešenie lineárnej diferenciálnej rovnice bez pravej strany je</a:t>
                </a:r>
              </a:p>
              <a:p>
                <a:r>
                  <a:rPr lang="sk-SK" sz="1600" dirty="0"/>
                  <a:t>Derivácia všeobecného riešenia je:</a:t>
                </a:r>
              </a:p>
              <a:p>
                <a:endParaRPr lang="sk-SK" sz="1200" dirty="0"/>
              </a:p>
              <a:p>
                <a:r>
                  <a:rPr lang="sk-SK" sz="1600" dirty="0"/>
                  <a:t>Ideme</a:t>
                </a:r>
                <a:r>
                  <a:rPr lang="en-US" sz="1600" dirty="0"/>
                  <a:t> n</a:t>
                </a:r>
                <a:r>
                  <a:rPr lang="sk-SK" sz="1600" dirty="0" err="1"/>
                  <a:t>ájsť</a:t>
                </a:r>
                <a:r>
                  <a:rPr lang="sk-SK" sz="1600" dirty="0"/>
                  <a:t> konkrétne hodnoty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1600" dirty="0"/>
                  <a:t>keď vieme že</a:t>
                </a:r>
              </a:p>
              <a:p>
                <a:r>
                  <a:rPr lang="sk-SK" sz="1600" dirty="0"/>
                  <a:t>Dosadíme podmienku 0 do všeobecného riešenia: </a:t>
                </a:r>
              </a:p>
              <a:p>
                <a:r>
                  <a:rPr lang="sk-SK" sz="1600" dirty="0"/>
                  <a:t>Dosadíme začiatočnú podmienku do  derivácie všeobecného riešenia: </a:t>
                </a:r>
              </a:p>
              <a:p>
                <a:r>
                  <a:rPr lang="sk-SK" sz="1600" dirty="0"/>
                  <a:t>Nakoniec </a:t>
                </a:r>
                <a:r>
                  <a:rPr lang="sk-SK" sz="1600" b="1" dirty="0"/>
                  <a:t>riešenie</a:t>
                </a:r>
                <a:r>
                  <a:rPr lang="sk-SK" sz="1600" dirty="0"/>
                  <a:t>: </a:t>
                </a:r>
              </a:p>
              <a:p>
                <a:r>
                  <a:rPr lang="sk-SK" sz="1600" dirty="0"/>
                  <a:t>Riešime 2 rovnice o dvoch neznámych: </a:t>
                </a:r>
              </a:p>
              <a:p>
                <a:r>
                  <a:rPr lang="sk-SK" sz="1600" dirty="0"/>
                  <a:t>Pre t=2s bude </a:t>
                </a:r>
              </a:p>
              <a:p>
                <a:r>
                  <a:rPr lang="sk-SK" sz="1600" dirty="0"/>
                  <a:t>Pre t=0s  bude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8471336-D17A-42CA-9669-7C4C73996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584" y="991674"/>
                <a:ext cx="5125792" cy="5300102"/>
              </a:xfrm>
              <a:blipFill>
                <a:blip r:embed="rId3"/>
                <a:stretch>
                  <a:fillRect l="-1308" t="-1151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2268A9C9-88F3-4954-9F42-C5A61BBDAE30}"/>
              </a:ext>
            </a:extLst>
          </p:cNvPr>
          <p:cNvSpPr/>
          <p:nvPr/>
        </p:nvSpPr>
        <p:spPr>
          <a:xfrm>
            <a:off x="5878177" y="880455"/>
            <a:ext cx="2829631" cy="54288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D9032950-9CBC-4889-9EF3-BC1C77800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854669"/>
              </p:ext>
            </p:extLst>
          </p:nvPr>
        </p:nvGraphicFramePr>
        <p:xfrm>
          <a:off x="6377038" y="1111114"/>
          <a:ext cx="1481738" cy="26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Rovnica" r:id="rId4" imgW="1625400" imgH="291960" progId="Equation.3">
                  <p:embed/>
                </p:oleObj>
              </mc:Choice>
              <mc:Fallback>
                <p:oleObj name="Rovnica" r:id="rId4" imgW="1625400" imgH="291960" progId="Equation.3">
                  <p:embed/>
                  <p:pic>
                    <p:nvPicPr>
                      <p:cNvPr id="25" name="Objek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038" y="1111114"/>
                        <a:ext cx="1481738" cy="266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83627BE9-DFCD-4202-8BF2-62ABC4DC6C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089929"/>
              </p:ext>
            </p:extLst>
          </p:nvPr>
        </p:nvGraphicFramePr>
        <p:xfrm>
          <a:off x="6529429" y="1694577"/>
          <a:ext cx="1372532" cy="25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Rovnica" r:id="rId6" imgW="1587240" imgH="291960" progId="Equation.3">
                  <p:embed/>
                </p:oleObj>
              </mc:Choice>
              <mc:Fallback>
                <p:oleObj name="Rovnica" r:id="rId6" imgW="1587240" imgH="29196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429" y="1694577"/>
                        <a:ext cx="1372532" cy="259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4C6E753A-EFA6-4575-8D73-4597E6C1A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04891"/>
              </p:ext>
            </p:extLst>
          </p:nvPr>
        </p:nvGraphicFramePr>
        <p:xfrm>
          <a:off x="6529429" y="1406530"/>
          <a:ext cx="1372532" cy="2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Rovnica" r:id="rId8" imgW="1244520" imgH="317160" progId="Equation.3">
                  <p:embed/>
                </p:oleObj>
              </mc:Choice>
              <mc:Fallback>
                <p:oleObj name="Rovnica" r:id="rId8" imgW="1244520" imgH="31716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429" y="1406530"/>
                        <a:ext cx="1372532" cy="29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6FD99854-0AB8-45FF-B8C0-76C0C5F193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93038"/>
              </p:ext>
            </p:extLst>
          </p:nvPr>
        </p:nvGraphicFramePr>
        <p:xfrm>
          <a:off x="6361619" y="2142826"/>
          <a:ext cx="1708151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Rovnica" r:id="rId10" imgW="1269720" imgH="253800" progId="Equation.3">
                  <p:embed/>
                </p:oleObj>
              </mc:Choice>
              <mc:Fallback>
                <p:oleObj name="Rovnica" r:id="rId10" imgW="1269720" imgH="253800" progId="Equation.3">
                  <p:embed/>
                  <p:pic>
                    <p:nvPicPr>
                      <p:cNvPr id="8" name="Objek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619" y="2142826"/>
                        <a:ext cx="1708151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99CB6F39-3537-4E1B-8887-EF4ED08CD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389463"/>
              </p:ext>
            </p:extLst>
          </p:nvPr>
        </p:nvGraphicFramePr>
        <p:xfrm>
          <a:off x="6159662" y="3222453"/>
          <a:ext cx="22177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Rovnica" r:id="rId12" imgW="1600200" imgH="393480" progId="Equation.3">
                  <p:embed/>
                </p:oleObj>
              </mc:Choice>
              <mc:Fallback>
                <p:oleObj name="Rovnica" r:id="rId12" imgW="1600200" imgH="393480" progId="Equation.3">
                  <p:embed/>
                  <p:pic>
                    <p:nvPicPr>
                      <p:cNvPr id="11" name="Objek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662" y="3222453"/>
                        <a:ext cx="22177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55B74F0A-8272-4225-BF86-CE7C11B6A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25104"/>
              </p:ext>
            </p:extLst>
          </p:nvPr>
        </p:nvGraphicFramePr>
        <p:xfrm>
          <a:off x="6503282" y="3800085"/>
          <a:ext cx="1566487" cy="24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Rovnica" r:id="rId14" imgW="1726920" imgH="266400" progId="Equation.3">
                  <p:embed/>
                </p:oleObj>
              </mc:Choice>
              <mc:Fallback>
                <p:oleObj name="Rovnica" r:id="rId14" imgW="1726920" imgH="266400" progId="Equation.3">
                  <p:embed/>
                  <p:pic>
                    <p:nvPicPr>
                      <p:cNvPr id="26" name="Objek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282" y="3800085"/>
                        <a:ext cx="1566487" cy="241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52D12BB9-D2BC-4BF2-951A-7ED8971A1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194868"/>
              </p:ext>
            </p:extLst>
          </p:nvPr>
        </p:nvGraphicFramePr>
        <p:xfrm>
          <a:off x="6361619" y="2762058"/>
          <a:ext cx="1708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Rovnica" r:id="rId16" imgW="1206360" imgH="253800" progId="Equation.3">
                  <p:embed/>
                </p:oleObj>
              </mc:Choice>
              <mc:Fallback>
                <p:oleObj name="Rovnica" r:id="rId16" imgW="1206360" imgH="253800" progId="Equation.3">
                  <p:embed/>
                  <p:pic>
                    <p:nvPicPr>
                      <p:cNvPr id="10" name="Objek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619" y="2762058"/>
                        <a:ext cx="17081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1414ED32-E41B-428D-866E-5AE21FF479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199674"/>
              </p:ext>
            </p:extLst>
          </p:nvPr>
        </p:nvGraphicFramePr>
        <p:xfrm>
          <a:off x="6529429" y="4155571"/>
          <a:ext cx="1329347" cy="298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Rovnica" r:id="rId18" imgW="749160" imgH="203040" progId="Equation.3">
                  <p:embed/>
                </p:oleObj>
              </mc:Choice>
              <mc:Fallback>
                <p:oleObj name="Rovnica" r:id="rId18" imgW="749160" imgH="203040" progId="Equation.3">
                  <p:embed/>
                  <p:pic>
                    <p:nvPicPr>
                      <p:cNvPr id="14" name="Objek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429" y="4155571"/>
                        <a:ext cx="1329347" cy="298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F2907AFF-89C7-498E-B0FA-8AE785EBFEA2}"/>
              </a:ext>
            </a:extLst>
          </p:cNvPr>
          <p:cNvCxnSpPr/>
          <p:nvPr/>
        </p:nvCxnSpPr>
        <p:spPr>
          <a:xfrm>
            <a:off x="6131746" y="1390148"/>
            <a:ext cx="2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60269571-0F99-4A83-A41B-CBA7F68B1297}"/>
              </a:ext>
            </a:extLst>
          </p:cNvPr>
          <p:cNvCxnSpPr/>
          <p:nvPr/>
        </p:nvCxnSpPr>
        <p:spPr>
          <a:xfrm>
            <a:off x="6138652" y="2005716"/>
            <a:ext cx="2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40D9562F-CA0D-4248-85A5-D764703949FC}"/>
              </a:ext>
            </a:extLst>
          </p:cNvPr>
          <p:cNvCxnSpPr/>
          <p:nvPr/>
        </p:nvCxnSpPr>
        <p:spPr>
          <a:xfrm>
            <a:off x="6138651" y="2598616"/>
            <a:ext cx="2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40A68826-00EA-49F9-B6F7-BB459A850E7F}"/>
              </a:ext>
            </a:extLst>
          </p:cNvPr>
          <p:cNvCxnSpPr/>
          <p:nvPr/>
        </p:nvCxnSpPr>
        <p:spPr>
          <a:xfrm>
            <a:off x="6159662" y="3156295"/>
            <a:ext cx="2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id="{C9A4348F-1BBD-4906-BF09-0235655472EE}"/>
              </a:ext>
            </a:extLst>
          </p:cNvPr>
          <p:cNvCxnSpPr/>
          <p:nvPr/>
        </p:nvCxnSpPr>
        <p:spPr>
          <a:xfrm>
            <a:off x="6159662" y="3762969"/>
            <a:ext cx="2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>
            <a:extLst>
              <a:ext uri="{FF2B5EF4-FFF2-40B4-BE49-F238E27FC236}">
                <a16:creationId xmlns:a16="http://schemas.microsoft.com/office/drawing/2014/main" id="{466C24E0-C0B9-4FBD-8DB4-635AEDC20983}"/>
              </a:ext>
            </a:extLst>
          </p:cNvPr>
          <p:cNvCxnSpPr/>
          <p:nvPr/>
        </p:nvCxnSpPr>
        <p:spPr>
          <a:xfrm>
            <a:off x="6159662" y="4080373"/>
            <a:ext cx="2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74AAA539-6778-418E-A61C-4A1C6CC23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875728"/>
              </p:ext>
            </p:extLst>
          </p:nvPr>
        </p:nvGraphicFramePr>
        <p:xfrm>
          <a:off x="6412356" y="4600142"/>
          <a:ext cx="1489605" cy="29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Rovnica" r:id="rId20" imgW="977760" imgH="203040" progId="Equation.3">
                  <p:embed/>
                </p:oleObj>
              </mc:Choice>
              <mc:Fallback>
                <p:oleObj name="Rovnica" r:id="rId20" imgW="977760" imgH="203040" progId="Equation.3">
                  <p:embed/>
                  <p:pic>
                    <p:nvPicPr>
                      <p:cNvPr id="16" name="Objek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356" y="4600142"/>
                        <a:ext cx="1489605" cy="292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Rovná spojnica 20">
            <a:extLst>
              <a:ext uri="{FF2B5EF4-FFF2-40B4-BE49-F238E27FC236}">
                <a16:creationId xmlns:a16="http://schemas.microsoft.com/office/drawing/2014/main" id="{578B9033-C703-43BD-9E31-C8AF8DD7AC85}"/>
              </a:ext>
            </a:extLst>
          </p:cNvPr>
          <p:cNvCxnSpPr/>
          <p:nvPr/>
        </p:nvCxnSpPr>
        <p:spPr>
          <a:xfrm>
            <a:off x="6138651" y="4479848"/>
            <a:ext cx="2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kt 22">
            <a:extLst>
              <a:ext uri="{FF2B5EF4-FFF2-40B4-BE49-F238E27FC236}">
                <a16:creationId xmlns:a16="http://schemas.microsoft.com/office/drawing/2014/main" id="{AE2F7CC2-8C1D-41DD-AD3D-19CC856DD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281963"/>
              </p:ext>
            </p:extLst>
          </p:nvPr>
        </p:nvGraphicFramePr>
        <p:xfrm>
          <a:off x="6503282" y="4977558"/>
          <a:ext cx="1504136" cy="32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Rovnica" r:id="rId22" imgW="1028520" imgH="253800" progId="Equation.3">
                  <p:embed/>
                </p:oleObj>
              </mc:Choice>
              <mc:Fallback>
                <p:oleObj name="Rovnica" r:id="rId22" imgW="1028520" imgH="253800" progId="Equation.3">
                  <p:embed/>
                  <p:pic>
                    <p:nvPicPr>
                      <p:cNvPr id="23" name="Objek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282" y="4977558"/>
                        <a:ext cx="1504136" cy="32474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C152EF67-5568-40B5-BA31-0988D3624D84}"/>
              </a:ext>
            </a:extLst>
          </p:cNvPr>
          <p:cNvCxnSpPr/>
          <p:nvPr/>
        </p:nvCxnSpPr>
        <p:spPr>
          <a:xfrm>
            <a:off x="6131746" y="4956541"/>
            <a:ext cx="2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>
            <a:extLst>
              <a:ext uri="{FF2B5EF4-FFF2-40B4-BE49-F238E27FC236}">
                <a16:creationId xmlns:a16="http://schemas.microsoft.com/office/drawing/2014/main" id="{0CDEA02D-D275-402F-BD31-EF1F2EDF21A2}"/>
              </a:ext>
            </a:extLst>
          </p:cNvPr>
          <p:cNvCxnSpPr/>
          <p:nvPr/>
        </p:nvCxnSpPr>
        <p:spPr>
          <a:xfrm>
            <a:off x="6138651" y="5304444"/>
            <a:ext cx="2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kt 25">
            <a:extLst>
              <a:ext uri="{FF2B5EF4-FFF2-40B4-BE49-F238E27FC236}">
                <a16:creationId xmlns:a16="http://schemas.microsoft.com/office/drawing/2014/main" id="{A1FC0500-3D99-4CEB-A38F-C4C06CBF9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155002"/>
              </p:ext>
            </p:extLst>
          </p:nvPr>
        </p:nvGraphicFramePr>
        <p:xfrm>
          <a:off x="6529429" y="5292625"/>
          <a:ext cx="1372532" cy="2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Rovnica" r:id="rId24" imgW="990360" imgH="203040" progId="Equation.3">
                  <p:embed/>
                </p:oleObj>
              </mc:Choice>
              <mc:Fallback>
                <p:oleObj name="Rovnica" r:id="rId24" imgW="990360" imgH="203040" progId="Equation.3">
                  <p:embed/>
                  <p:pic>
                    <p:nvPicPr>
                      <p:cNvPr id="21" name="Objek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429" y="5292625"/>
                        <a:ext cx="1372532" cy="25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Rovná spojnica 26">
            <a:extLst>
              <a:ext uri="{FF2B5EF4-FFF2-40B4-BE49-F238E27FC236}">
                <a16:creationId xmlns:a16="http://schemas.microsoft.com/office/drawing/2014/main" id="{3194F9FE-DB1F-4B1C-85FD-B89B10B378BB}"/>
              </a:ext>
            </a:extLst>
          </p:cNvPr>
          <p:cNvCxnSpPr/>
          <p:nvPr/>
        </p:nvCxnSpPr>
        <p:spPr>
          <a:xfrm>
            <a:off x="6177137" y="5561491"/>
            <a:ext cx="2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kt 27">
            <a:extLst>
              <a:ext uri="{FF2B5EF4-FFF2-40B4-BE49-F238E27FC236}">
                <a16:creationId xmlns:a16="http://schemas.microsoft.com/office/drawing/2014/main" id="{40647925-E63B-41FA-AFFF-F853C0130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826605"/>
              </p:ext>
            </p:extLst>
          </p:nvPr>
        </p:nvGraphicFramePr>
        <p:xfrm>
          <a:off x="6206933" y="5568366"/>
          <a:ext cx="2207069" cy="30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Rovnica" r:id="rId26" imgW="3340080" imgH="457200" progId="Equation.3">
                  <p:embed/>
                </p:oleObj>
              </mc:Choice>
              <mc:Fallback>
                <p:oleObj name="Rovnica" r:id="rId26" imgW="3340080" imgH="457200" progId="Equation.3">
                  <p:embed/>
                  <p:pic>
                    <p:nvPicPr>
                      <p:cNvPr id="27" name="Objek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6933" y="5568366"/>
                        <a:ext cx="2207069" cy="301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D67DDFEC-4EAD-43DF-941D-455A74A3754A}"/>
              </a:ext>
            </a:extLst>
          </p:cNvPr>
          <p:cNvCxnSpPr/>
          <p:nvPr/>
        </p:nvCxnSpPr>
        <p:spPr>
          <a:xfrm>
            <a:off x="6187868" y="5907075"/>
            <a:ext cx="226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Obrázok 29">
            <a:extLst>
              <a:ext uri="{FF2B5EF4-FFF2-40B4-BE49-F238E27FC236}">
                <a16:creationId xmlns:a16="http://schemas.microsoft.com/office/drawing/2014/main" id="{4E0C45B0-5409-440D-B5E0-60F11F52E67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61619" y="5933546"/>
            <a:ext cx="1910374" cy="26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1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6AA4D1-B31D-450D-B212-CB3AA5B3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1081548"/>
            <a:ext cx="2500121" cy="1504335"/>
          </a:xfrm>
        </p:spPr>
        <p:txBody>
          <a:bodyPr>
            <a:normAutofit/>
          </a:bodyPr>
          <a:lstStyle/>
          <a:p>
            <a:r>
              <a:rPr lang="sk-SK" sz="1900"/>
              <a:t>Modelovanie procesov v ES SR po uvedení do prevádzky novej elektrárne </a:t>
            </a:r>
            <a:endParaRPr lang="en-US" sz="190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9DFEC6-AD12-4E43-8DCB-31FCE08E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2666999"/>
            <a:ext cx="2500122" cy="3124201"/>
          </a:xfrm>
        </p:spPr>
        <p:txBody>
          <a:bodyPr anchor="t">
            <a:normAutofit/>
          </a:bodyPr>
          <a:lstStyle/>
          <a:p>
            <a:pPr>
              <a:spcAft>
                <a:spcPts val="425"/>
              </a:spcAft>
            </a:pPr>
            <a:r>
              <a:rPr lang="sk-SK" sz="1400" dirty="0"/>
              <a:t>Analýza vplyvu nového zdroja</a:t>
            </a:r>
          </a:p>
          <a:p>
            <a:pPr>
              <a:spcAft>
                <a:spcPts val="425"/>
              </a:spcAft>
            </a:pPr>
            <a:r>
              <a:rPr lang="sk-SK" sz="1400" dirty="0"/>
              <a:t>Strážske na PS SR </a:t>
            </a:r>
          </a:p>
          <a:p>
            <a:pPr>
              <a:spcAft>
                <a:spcPts val="425"/>
              </a:spcAft>
            </a:pPr>
            <a:r>
              <a:rPr lang="sk-SK" sz="1400" dirty="0"/>
              <a:t>Pre: J&amp;T </a:t>
            </a:r>
            <a:r>
              <a:rPr lang="en-US" sz="1400" dirty="0"/>
              <a:t>2008</a:t>
            </a:r>
            <a:endParaRPr lang="sk-SK" sz="1400" dirty="0"/>
          </a:p>
          <a:p>
            <a:endParaRPr lang="en-US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27342AC-3DAE-43E7-94BC-67EE11D86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6524" y="1095462"/>
            <a:ext cx="4680743" cy="423372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60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EB1544-CD42-42A3-B662-A73091F4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41399"/>
          </a:xfrm>
        </p:spPr>
        <p:txBody>
          <a:bodyPr>
            <a:normAutofit fontScale="90000"/>
          </a:bodyPr>
          <a:lstStyle/>
          <a:p>
            <a:r>
              <a:rPr lang="sk-SK" dirty="0"/>
              <a:t>Dynamika ako najdôležitejší pojem v kybernetike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F2691C-1BBF-4ED2-B36D-9035B7B6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2" y="2122646"/>
            <a:ext cx="7704667" cy="1992154"/>
          </a:xfrm>
        </p:spPr>
        <p:txBody>
          <a:bodyPr>
            <a:normAutofit/>
          </a:bodyPr>
          <a:lstStyle/>
          <a:p>
            <a:r>
              <a:rPr lang="sk-SK" dirty="0"/>
              <a:t>Dynamika elektrických  obvodov</a:t>
            </a:r>
          </a:p>
          <a:p>
            <a:endParaRPr lang="sk-SK" dirty="0"/>
          </a:p>
          <a:p>
            <a:r>
              <a:rPr lang="sk-SK" b="1" dirty="0"/>
              <a:t>Ohmov zákon</a:t>
            </a:r>
          </a:p>
          <a:p>
            <a:endParaRPr lang="en-US" dirty="0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7B636808-35F7-4D75-85DB-6302EBCF08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46307"/>
              </p:ext>
            </p:extLst>
          </p:nvPr>
        </p:nvGraphicFramePr>
        <p:xfrm>
          <a:off x="1646766" y="3607498"/>
          <a:ext cx="6375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766" y="3607498"/>
                        <a:ext cx="6375400" cy="180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7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0E5B04-2115-4DD3-87F8-3B3A1EE3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r>
              <a:rPr lang="sk-SK" dirty="0"/>
              <a:t>Model </a:t>
            </a:r>
            <a:r>
              <a:rPr lang="sk-SK" dirty="0" err="1"/>
              <a:t>dolnopriepustného</a:t>
            </a:r>
            <a:r>
              <a:rPr lang="sk-SK" dirty="0"/>
              <a:t> filtra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8DA543-E7F3-4BB5-9871-274E6C8A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2197859"/>
            <a:ext cx="5141517" cy="452967"/>
          </a:xfrm>
        </p:spPr>
        <p:txBody>
          <a:bodyPr>
            <a:normAutofit lnSpcReduction="10000"/>
          </a:bodyPr>
          <a:lstStyle/>
          <a:p>
            <a:r>
              <a:rPr lang="sk-SK" b="1" dirty="0" err="1"/>
              <a:t>Kirchhoffov</a:t>
            </a:r>
            <a:r>
              <a:rPr lang="sk-SK" b="1" dirty="0"/>
              <a:t> zákon</a:t>
            </a:r>
            <a:endParaRPr lang="en-US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9CE3A8-8E74-497D-B7C9-DFD85C5B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2635" y="3167066"/>
            <a:ext cx="2708950" cy="157569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7552BACF-E682-4BDA-920E-552609E92458}"/>
                  </a:ext>
                </a:extLst>
              </p:cNvPr>
              <p:cNvSpPr txBox="1"/>
              <p:nvPr/>
            </p:nvSpPr>
            <p:spPr>
              <a:xfrm>
                <a:off x="1494322" y="2977552"/>
                <a:ext cx="1730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𝑖𝑅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7552BACF-E682-4BDA-920E-552609E9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22" y="2977552"/>
                <a:ext cx="1730923" cy="276999"/>
              </a:xfrm>
              <a:prstGeom prst="rect">
                <a:avLst/>
              </a:prstGeom>
              <a:blipFill>
                <a:blip r:embed="rId4"/>
                <a:stretch>
                  <a:fillRect l="-1761" r="-31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65060BC1-4940-452A-9C9F-064B8003A3BA}"/>
                  </a:ext>
                </a:extLst>
              </p:cNvPr>
              <p:cNvSpPr txBox="1"/>
              <p:nvPr/>
            </p:nvSpPr>
            <p:spPr>
              <a:xfrm>
                <a:off x="3959542" y="2817099"/>
                <a:ext cx="988796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65060BC1-4940-452A-9C9F-064B8003A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542" y="2817099"/>
                <a:ext cx="988796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C82BE57D-DAA0-414B-8D72-29B8728BC559}"/>
                  </a:ext>
                </a:extLst>
              </p:cNvPr>
              <p:cNvSpPr txBox="1"/>
              <p:nvPr/>
            </p:nvSpPr>
            <p:spPr>
              <a:xfrm>
                <a:off x="1494322" y="3736224"/>
                <a:ext cx="314849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𝐶𝑅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   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C82BE57D-DAA0-414B-8D72-29B8728BC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22" y="3736224"/>
                <a:ext cx="3148491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906ED7E6-F924-41B3-99C0-E6B7B58A9F3E}"/>
                  </a:ext>
                </a:extLst>
              </p:cNvPr>
              <p:cNvSpPr/>
              <p:nvPr/>
            </p:nvSpPr>
            <p:spPr>
              <a:xfrm>
                <a:off x="1414876" y="4742759"/>
                <a:ext cx="1889813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𝑇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906ED7E6-F924-41B3-99C0-E6B7B58A9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76" y="4742759"/>
                <a:ext cx="1889813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0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E3433-875C-46BB-8724-3B8649AA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723550"/>
          </a:xfrm>
        </p:spPr>
        <p:txBody>
          <a:bodyPr>
            <a:normAutofit/>
          </a:bodyPr>
          <a:lstStyle/>
          <a:p>
            <a:r>
              <a:rPr lang="sk-SK" dirty="0"/>
              <a:t>Vytvorte model sústavy </a:t>
            </a:r>
            <a:endParaRPr lang="en-US" dirty="0"/>
          </a:p>
        </p:txBody>
      </p:sp>
      <p:pic>
        <p:nvPicPr>
          <p:cNvPr id="8" name="Zástupný objekt pre obsah 4">
            <a:extLst>
              <a:ext uri="{FF2B5EF4-FFF2-40B4-BE49-F238E27FC236}">
                <a16:creationId xmlns:a16="http://schemas.microsoft.com/office/drawing/2014/main" id="{9F3F74D9-9DD5-4D48-AC57-10E597F4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60" y="1740561"/>
            <a:ext cx="2969408" cy="131707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05ECF37E-F39D-476D-8868-23D88B3A9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4566" y="1740561"/>
                <a:ext cx="4115015" cy="4070505"/>
              </a:xfrm>
            </p:spPr>
            <p:txBody>
              <a:bodyPr anchor="t"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dirty="0" err="1"/>
                  <a:t>Kirchhoffov</a:t>
                </a:r>
                <a:r>
                  <a:rPr lang="sk-SK" dirty="0"/>
                  <a:t> zákon</a:t>
                </a:r>
              </a:p>
              <a:p>
                <a:pPr>
                  <a:lnSpc>
                    <a:spcPct val="150000"/>
                  </a:lnSpc>
                </a:pPr>
                <a:endParaRPr lang="sk-SK" dirty="0"/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Ohmov zákon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Dosadíme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:endParaRPr lang="sk-SK" dirty="0"/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Výsledok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05ECF37E-F39D-476D-8868-23D88B3A9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4566" y="1740561"/>
                <a:ext cx="4115015" cy="4070505"/>
              </a:xfrm>
              <a:blipFill>
                <a:blip r:embed="rId4"/>
                <a:stretch>
                  <a:fillRect l="-3704" t="-2249" b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9B0F1B16-B14D-4C6A-82E3-DD4F892B4D13}"/>
                  </a:ext>
                </a:extLst>
              </p:cNvPr>
              <p:cNvSpPr txBox="1"/>
              <p:nvPr/>
            </p:nvSpPr>
            <p:spPr>
              <a:xfrm>
                <a:off x="1540486" y="2423926"/>
                <a:ext cx="276453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9B0F1B16-B14D-4C6A-82E3-DD4F892B4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86" y="2423926"/>
                <a:ext cx="2764539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B820EFC3-8584-41DF-BA45-FA6595FC268E}"/>
                  </a:ext>
                </a:extLst>
              </p:cNvPr>
              <p:cNvSpPr txBox="1"/>
              <p:nvPr/>
            </p:nvSpPr>
            <p:spPr>
              <a:xfrm>
                <a:off x="3817801" y="3166941"/>
                <a:ext cx="1083502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B820EFC3-8584-41DF-BA45-FA6595FC2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801" y="3166941"/>
                <a:ext cx="1083502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9BA5967C-041E-4722-AD12-C483A1F19DD9}"/>
                  </a:ext>
                </a:extLst>
              </p:cNvPr>
              <p:cNvSpPr txBox="1"/>
              <p:nvPr/>
            </p:nvSpPr>
            <p:spPr>
              <a:xfrm>
                <a:off x="1540486" y="4376219"/>
                <a:ext cx="3457165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𝐿𝐶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9BA5967C-041E-4722-AD12-C483A1F19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86" y="4376219"/>
                <a:ext cx="3457165" cy="5557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lokTextu 8">
            <a:extLst>
              <a:ext uri="{FF2B5EF4-FFF2-40B4-BE49-F238E27FC236}">
                <a16:creationId xmlns:a16="http://schemas.microsoft.com/office/drawing/2014/main" id="{0B461FED-2F56-4BF8-856F-F75E9D7D05CE}"/>
              </a:ext>
            </a:extLst>
          </p:cNvPr>
          <p:cNvSpPr txBox="1"/>
          <p:nvPr/>
        </p:nvSpPr>
        <p:spPr>
          <a:xfrm>
            <a:off x="5657860" y="3219134"/>
            <a:ext cx="2969408" cy="173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Zaveďme označenie: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T – časová konštanta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k-SK" sz="2000" dirty="0"/>
              <a:t>b – pomerné tlmenie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6923F51C-27F1-431B-A5CB-C6C21AD20F8D}"/>
                  </a:ext>
                </a:extLst>
              </p:cNvPr>
              <p:cNvSpPr txBox="1"/>
              <p:nvPr/>
            </p:nvSpPr>
            <p:spPr>
              <a:xfrm>
                <a:off x="6685676" y="4092245"/>
                <a:ext cx="913776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6923F51C-27F1-431B-A5CB-C6C21AD20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676" y="4092245"/>
                <a:ext cx="913776" cy="309637"/>
              </a:xfrm>
              <a:prstGeom prst="rect">
                <a:avLst/>
              </a:prstGeom>
              <a:blipFill>
                <a:blip r:embed="rId8"/>
                <a:stretch>
                  <a:fillRect l="-6667" r="-5333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E49DBCA2-60A8-4A7B-B2F1-BE608E0F40CB}"/>
                  </a:ext>
                </a:extLst>
              </p:cNvPr>
              <p:cNvSpPr txBox="1"/>
              <p:nvPr/>
            </p:nvSpPr>
            <p:spPr>
              <a:xfrm>
                <a:off x="6644992" y="4956533"/>
                <a:ext cx="995144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E49DBCA2-60A8-4A7B-B2F1-BE608E0F4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992" y="4956533"/>
                <a:ext cx="995144" cy="818366"/>
              </a:xfrm>
              <a:prstGeom prst="rect">
                <a:avLst/>
              </a:prstGeom>
              <a:blipFill>
                <a:blip r:embed="rId9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dĺžnik 13">
                <a:extLst>
                  <a:ext uri="{FF2B5EF4-FFF2-40B4-BE49-F238E27FC236}">
                    <a16:creationId xmlns:a16="http://schemas.microsoft.com/office/drawing/2014/main" id="{165C78CF-85C7-435E-B7C9-3900E126DF0E}"/>
                  </a:ext>
                </a:extLst>
              </p:cNvPr>
              <p:cNvSpPr/>
              <p:nvPr/>
            </p:nvSpPr>
            <p:spPr>
              <a:xfrm>
                <a:off x="1503864" y="5715171"/>
                <a:ext cx="3324756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𝑏𝑇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bdĺžnik 13">
                <a:extLst>
                  <a:ext uri="{FF2B5EF4-FFF2-40B4-BE49-F238E27FC236}">
                    <a16:creationId xmlns:a16="http://schemas.microsoft.com/office/drawing/2014/main" id="{165C78CF-85C7-435E-B7C9-3900E126D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64" y="5715171"/>
                <a:ext cx="3324756" cy="648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18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9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2528E3-D669-430F-AA79-10B1A13F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r>
              <a:rPr lang="sk-SK" dirty="0"/>
              <a:t>Príklady na domáce 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E99A54-8AE9-4303-A461-5FC7486B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2" y="1998131"/>
            <a:ext cx="7514035" cy="3951407"/>
          </a:xfrm>
        </p:spPr>
        <p:txBody>
          <a:bodyPr>
            <a:normAutofit/>
          </a:bodyPr>
          <a:lstStyle/>
          <a:p>
            <a:r>
              <a:rPr lang="sk-SK" dirty="0"/>
              <a:t>Vytvorte model sústavy z nasledujúcich obvodov pomocou </a:t>
            </a:r>
            <a:r>
              <a:rPr lang="sk-SK" b="1" dirty="0" err="1"/>
              <a:t>Kirchhoffov</a:t>
            </a:r>
            <a:r>
              <a:rPr lang="sk-SK" b="1" dirty="0"/>
              <a:t> a Ohmov zákona</a:t>
            </a:r>
          </a:p>
          <a:p>
            <a:endParaRPr lang="sk-SK" dirty="0"/>
          </a:p>
          <a:p>
            <a:r>
              <a:rPr lang="sk-SK" dirty="0"/>
              <a:t>Úloha 1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Úloha 2</a:t>
            </a:r>
            <a:endParaRPr lang="en-US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0F680A2B-EF20-451C-97D8-CCE55DB41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333371"/>
            <a:ext cx="2037837" cy="12809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0B2E839-896E-4423-8FFE-E40346B00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4970974"/>
            <a:ext cx="2037837" cy="124211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0535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B03F14-3372-4416-8276-E1B6435A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52817"/>
          </a:xfrm>
        </p:spPr>
        <p:txBody>
          <a:bodyPr>
            <a:normAutofit fontScale="90000"/>
          </a:bodyPr>
          <a:lstStyle/>
          <a:p>
            <a:r>
              <a:rPr lang="sk-SK" dirty="0"/>
              <a:t>Študijný program: Robotika a kybernetika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F537D7-9060-4666-BCD9-5D5BC8D78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02965"/>
            <a:ext cx="7704667" cy="4697834"/>
          </a:xfrm>
        </p:spPr>
        <p:txBody>
          <a:bodyPr/>
          <a:lstStyle/>
          <a:p>
            <a:r>
              <a:rPr lang="sk-SK" dirty="0"/>
              <a:t>Študijný odbor: Kybernetika</a:t>
            </a:r>
          </a:p>
          <a:p>
            <a:r>
              <a:rPr lang="sk-SK" dirty="0"/>
              <a:t>Študijný program FEI STU: Robotika a kybernetika</a:t>
            </a:r>
          </a:p>
          <a:p>
            <a:r>
              <a:rPr lang="sk-SK" dirty="0"/>
              <a:t>Finalizácia – Riadenie procesov, Robotika, Umelá inteligencia</a:t>
            </a:r>
          </a:p>
          <a:p>
            <a:r>
              <a:rPr lang="sk-SK" b="1" dirty="0"/>
              <a:t>Štruktúra predmetu</a:t>
            </a:r>
            <a:r>
              <a:rPr lang="sk-SK" dirty="0"/>
              <a:t>: </a:t>
            </a:r>
          </a:p>
          <a:p>
            <a:pPr lvl="1"/>
            <a:r>
              <a:rPr lang="sk-SK" dirty="0"/>
              <a:t>Skúška 60b, cvičenia 40b</a:t>
            </a:r>
          </a:p>
          <a:p>
            <a:pPr lvl="1"/>
            <a:r>
              <a:rPr lang="sk-SK" dirty="0"/>
              <a:t>Skúška:</a:t>
            </a:r>
          </a:p>
          <a:p>
            <a:pPr lvl="2"/>
            <a:r>
              <a:rPr lang="sk-SK" u="sng" dirty="0"/>
              <a:t>počas semestra </a:t>
            </a:r>
            <a:r>
              <a:rPr lang="sk-SK" dirty="0"/>
              <a:t>(2 písomky)</a:t>
            </a:r>
          </a:p>
          <a:p>
            <a:pPr lvl="2"/>
            <a:r>
              <a:rPr lang="sk-SK" u="sng" dirty="0"/>
              <a:t>Klasicky, počas vypísaných termínov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B03F14-3372-4416-8276-E1B6435A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700" dirty="0"/>
              <a:t>Kybernetika, robotika a umelá inteligencia</a:t>
            </a:r>
            <a:endParaRPr lang="en-US" sz="37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F537D7-9060-4666-BCD9-5D5BC8D78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998133"/>
            <a:ext cx="7091200" cy="1430867"/>
          </a:xfrm>
        </p:spPr>
        <p:txBody>
          <a:bodyPr>
            <a:normAutofit/>
          </a:bodyPr>
          <a:lstStyle/>
          <a:p>
            <a:r>
              <a:rPr lang="sk-SK" dirty="0"/>
              <a:t>Kybernetika je veda o modelovaní a riadení procesov</a:t>
            </a:r>
          </a:p>
          <a:p>
            <a:endParaRPr lang="en-US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095426ED-76F1-4D61-8B00-B6C350AD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41" y="3020994"/>
            <a:ext cx="6163918" cy="286622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645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DD4CF0-155C-46F5-BE94-404C84B6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91295"/>
          </a:xfrm>
        </p:spPr>
        <p:txBody>
          <a:bodyPr/>
          <a:lstStyle/>
          <a:p>
            <a:r>
              <a:rPr lang="sk-SK" dirty="0"/>
              <a:t>Hlavné prínosy kybernetiky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FE3E4C-8B43-4F66-AD3B-CBEE31A4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648496"/>
            <a:ext cx="7704667" cy="4546242"/>
          </a:xfrm>
        </p:spPr>
        <p:txBody>
          <a:bodyPr/>
          <a:lstStyle/>
          <a:p>
            <a:r>
              <a:rPr lang="sk-SK" dirty="0"/>
              <a:t>K dovtedy uznávaným pojmom prírodovedného obrazu sveta </a:t>
            </a:r>
            <a:r>
              <a:rPr lang="sk-SK" b="1" i="1" dirty="0"/>
              <a:t>hmotnosť a energia</a:t>
            </a:r>
            <a:r>
              <a:rPr lang="sk-SK" i="1" dirty="0"/>
              <a:t> </a:t>
            </a:r>
            <a:r>
              <a:rPr lang="sk-SK" dirty="0"/>
              <a:t>priniesla nový aspekt  </a:t>
            </a:r>
            <a:r>
              <a:rPr lang="sk-SK" b="1" i="1" dirty="0"/>
              <a:t>informácia</a:t>
            </a:r>
          </a:p>
          <a:p>
            <a:r>
              <a:rPr lang="sk-SK" dirty="0"/>
              <a:t>Zaviedla modelovanie procesov v oblastiach: technické vedy, jadrové skúšky, biologické objekty,  ekonómia, sociológia, politika, ...</a:t>
            </a:r>
          </a:p>
          <a:p>
            <a:r>
              <a:rPr lang="sk-SK" dirty="0"/>
              <a:t>Zaviedla  </a:t>
            </a:r>
            <a:r>
              <a:rPr lang="sk-SK" b="1" dirty="0"/>
              <a:t>automatické riadenie</a:t>
            </a:r>
            <a:r>
              <a:rPr lang="sk-SK" dirty="0"/>
              <a:t>: Niet stroja bez aut. riadenia, ani počítač, ani rakety, lietadlá, ale ani moderné autá (mercedes viac ako 100 riadiacich systémov)</a:t>
            </a:r>
          </a:p>
          <a:p>
            <a:r>
              <a:rPr lang="sk-SK" dirty="0"/>
              <a:t>Kybernetika je podstatou </a:t>
            </a:r>
            <a:r>
              <a:rPr lang="sk-SK" b="1" dirty="0"/>
              <a:t>Industry 4.0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6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DD4CF0-155C-46F5-BE94-404C84B6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rPr lang="sk-SK" dirty="0"/>
              <a:t>4. Priemyselná revolúcia</a:t>
            </a:r>
            <a:endParaRPr lang="en-US" dirty="0"/>
          </a:p>
        </p:txBody>
      </p:sp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C7EBF37B-177F-4390-92BA-A7193F8E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sk-SK" dirty="0"/>
              <a:t>Priemyselná výroba vstupuje do prelomovej etapy </a:t>
            </a:r>
          </a:p>
          <a:p>
            <a:pPr>
              <a:lnSpc>
                <a:spcPct val="90000"/>
              </a:lnSpc>
            </a:pPr>
            <a:r>
              <a:rPr lang="sk-SK" dirty="0"/>
              <a:t>Prichádza ďalší technologický skok v podobe </a:t>
            </a:r>
            <a:r>
              <a:rPr lang="sk-SK" b="1" dirty="0"/>
              <a:t>Industry 4.0</a:t>
            </a:r>
          </a:p>
          <a:p>
            <a:pPr>
              <a:lnSpc>
                <a:spcPct val="90000"/>
              </a:lnSpc>
            </a:pPr>
            <a:r>
              <a:rPr lang="sk-SK" dirty="0"/>
              <a:t>Do desiatich rokov zmení výrobné závody na nepoznanie. </a:t>
            </a:r>
          </a:p>
          <a:p>
            <a:pPr>
              <a:lnSpc>
                <a:spcPct val="90000"/>
              </a:lnSpc>
            </a:pPr>
            <a:r>
              <a:rPr lang="sk-SK" dirty="0"/>
              <a:t>Výsledkom bude „</a:t>
            </a:r>
            <a:r>
              <a:rPr lang="sk-SK" i="1" dirty="0" err="1"/>
              <a:t>smart</a:t>
            </a:r>
            <a:r>
              <a:rPr lang="sk-SK" i="1" dirty="0"/>
              <a:t> fabrika</a:t>
            </a:r>
            <a:r>
              <a:rPr lang="sk-SK" dirty="0"/>
              <a:t>“</a:t>
            </a:r>
          </a:p>
          <a:p>
            <a:pPr>
              <a:lnSpc>
                <a:spcPct val="90000"/>
              </a:lnSpc>
            </a:pPr>
            <a:r>
              <a:rPr lang="sk-SK" dirty="0"/>
              <a:t>Inteligentné zariadenia prevezmú: </a:t>
            </a:r>
          </a:p>
          <a:p>
            <a:pPr lvl="1">
              <a:lnSpc>
                <a:spcPct val="90000"/>
              </a:lnSpc>
            </a:pPr>
            <a:r>
              <a:rPr lang="sk-SK" dirty="0"/>
              <a:t>všetky manuálne a obslužné činnosti </a:t>
            </a:r>
          </a:p>
          <a:p>
            <a:pPr lvl="1">
              <a:lnSpc>
                <a:spcPct val="90000"/>
              </a:lnSpc>
            </a:pPr>
            <a:r>
              <a:rPr lang="sk-SK" dirty="0"/>
              <a:t>riadiace systémy budú samy organizovať efektívny chod výroby.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031" name="Picture 4" descr="VÃ½sledok vyhÄ¾adÃ¡vania obrÃ¡zkov pre dopyt industry 4.0">
            <a:extLst>
              <a:ext uri="{FF2B5EF4-FFF2-40B4-BE49-F238E27FC236}">
                <a16:creationId xmlns:a16="http://schemas.microsoft.com/office/drawing/2014/main" id="{F5E7989B-7E44-4DAE-9050-783BDE654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0" r="46398" b="-1"/>
          <a:stretch/>
        </p:blipFill>
        <p:spPr bwMode="auto">
          <a:xfrm>
            <a:off x="20" y="10"/>
            <a:ext cx="2594352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294466 w 5448300"/>
              <a:gd name="connsiteY2" fmla="*/ 5223932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3458633"/>
              <a:gd name="connsiteY0" fmla="*/ 0 h 6858000"/>
              <a:gd name="connsiteX1" fmla="*/ 3174999 w 3458633"/>
              <a:gd name="connsiteY1" fmla="*/ 0 h 6858000"/>
              <a:gd name="connsiteX2" fmla="*/ 2294466 w 3458633"/>
              <a:gd name="connsiteY2" fmla="*/ 5223932 h 6858000"/>
              <a:gd name="connsiteX3" fmla="*/ 3458633 w 3458633"/>
              <a:gd name="connsiteY3" fmla="*/ 6853767 h 6858000"/>
              <a:gd name="connsiteX4" fmla="*/ 0 w 3458633"/>
              <a:gd name="connsiteY4" fmla="*/ 6858000 h 6858000"/>
              <a:gd name="connsiteX5" fmla="*/ 0 w 34586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8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DD4CF0-155C-46F5-BE94-404C84B6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rPr lang="sk-SK" dirty="0"/>
              <a:t>4. Priemyselná revolúcia</a:t>
            </a:r>
            <a:endParaRPr lang="en-US" dirty="0"/>
          </a:p>
        </p:txBody>
      </p:sp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C7EBF37B-177F-4390-92BA-A7193F8E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4123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dirty="0"/>
              <a:t>Cieľom je:</a:t>
            </a:r>
          </a:p>
          <a:p>
            <a:pPr lvl="1">
              <a:lnSpc>
                <a:spcPct val="90000"/>
              </a:lnSpc>
            </a:pPr>
            <a:r>
              <a:rPr lang="sk-SK" dirty="0" err="1"/>
              <a:t>reindustrializovať</a:t>
            </a:r>
            <a:r>
              <a:rPr lang="sk-SK" dirty="0"/>
              <a:t> Nemecko špičkovými technológiami</a:t>
            </a:r>
          </a:p>
          <a:p>
            <a:pPr lvl="1">
              <a:lnSpc>
                <a:spcPct val="90000"/>
              </a:lnSpc>
            </a:pPr>
            <a:r>
              <a:rPr lang="sk-SK" dirty="0"/>
              <a:t>schopnosť konkurovať aj tej najlacnejšej pracovnej sile</a:t>
            </a:r>
          </a:p>
          <a:p>
            <a:pPr lvl="1">
              <a:lnSpc>
                <a:spcPct val="90000"/>
              </a:lnSpc>
            </a:pPr>
            <a:r>
              <a:rPr lang="sk-SK" dirty="0"/>
              <a:t>vytvorí množstvo pracovných miest pre vysoko kvalifikovaných ľudí</a:t>
            </a:r>
          </a:p>
          <a:p>
            <a:pPr lvl="1">
              <a:lnSpc>
                <a:spcPct val="90000"/>
              </a:lnSpc>
            </a:pPr>
            <a:r>
              <a:rPr lang="sk-SK" dirty="0"/>
              <a:t>rozšíria príležitosti pre ďalší výskum a vývoj</a:t>
            </a:r>
          </a:p>
          <a:p>
            <a:pPr lvl="1">
              <a:lnSpc>
                <a:spcPct val="90000"/>
              </a:lnSpc>
            </a:pPr>
            <a:r>
              <a:rPr lang="sk-SK" b="1" dirty="0"/>
              <a:t>Spojenie fyzického a digitálneho sveta</a:t>
            </a:r>
            <a:r>
              <a:rPr lang="sk-SK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je od </a:t>
            </a:r>
            <a:r>
              <a:rPr lang="sk-SK" dirty="0"/>
              <a:t>predmetom odboru Kybernetika a dá sa označiť za štvrtú etapu priemyselnej revolúcie </a:t>
            </a:r>
          </a:p>
        </p:txBody>
      </p:sp>
      <p:pic>
        <p:nvPicPr>
          <p:cNvPr id="1031" name="Picture 4" descr="VÃ½sledok vyhÄ¾adÃ¡vania obrÃ¡zkov pre dopyt industry 4.0">
            <a:extLst>
              <a:ext uri="{FF2B5EF4-FFF2-40B4-BE49-F238E27FC236}">
                <a16:creationId xmlns:a16="http://schemas.microsoft.com/office/drawing/2014/main" id="{F5E7989B-7E44-4DAE-9050-783BDE654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0" r="46398" b="-1"/>
          <a:stretch/>
        </p:blipFill>
        <p:spPr bwMode="auto">
          <a:xfrm>
            <a:off x="20" y="10"/>
            <a:ext cx="2594352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294466 w 5448300"/>
              <a:gd name="connsiteY2" fmla="*/ 5223932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3458633"/>
              <a:gd name="connsiteY0" fmla="*/ 0 h 6858000"/>
              <a:gd name="connsiteX1" fmla="*/ 3174999 w 3458633"/>
              <a:gd name="connsiteY1" fmla="*/ 0 h 6858000"/>
              <a:gd name="connsiteX2" fmla="*/ 2294466 w 3458633"/>
              <a:gd name="connsiteY2" fmla="*/ 5223932 h 6858000"/>
              <a:gd name="connsiteX3" fmla="*/ 3458633 w 3458633"/>
              <a:gd name="connsiteY3" fmla="*/ 6853767 h 6858000"/>
              <a:gd name="connsiteX4" fmla="*/ 0 w 3458633"/>
              <a:gd name="connsiteY4" fmla="*/ 6858000 h 6858000"/>
              <a:gd name="connsiteX5" fmla="*/ 0 w 34586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77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DD4CF0-155C-46F5-BE94-404C84B6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494950"/>
            <a:ext cx="7514035" cy="1073791"/>
          </a:xfrm>
        </p:spPr>
        <p:txBody>
          <a:bodyPr>
            <a:normAutofit/>
          </a:bodyPr>
          <a:lstStyle/>
          <a:p>
            <a:r>
              <a:rPr lang="sk-SK" dirty="0"/>
              <a:t>Etapy priemyselných revolúcií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FE3E4C-8B43-4F66-AD3B-CBEE31A4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3673956"/>
            <a:ext cx="3594389" cy="2689092"/>
          </a:xfrm>
        </p:spPr>
        <p:txBody>
          <a:bodyPr anchor="t"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sk-SK" sz="1600" u="sng" dirty="0">
                <a:solidFill>
                  <a:srgbClr val="00B050"/>
                </a:solidFill>
              </a:rPr>
              <a:t>Priemyselná revolúcia - Para</a:t>
            </a:r>
          </a:p>
          <a:p>
            <a:r>
              <a:rPr lang="sk-SK" sz="1600" dirty="0"/>
              <a:t>Zaradenie parného stroja do výroby, rok 1784. Mechanické riadiace systémy. Neskôr hydraulické a pneumatické.</a:t>
            </a:r>
          </a:p>
          <a:p>
            <a:pPr marL="342900" indent="-342900">
              <a:buAutoNum type="arabicPeriod" startAt="2"/>
            </a:pPr>
            <a:r>
              <a:rPr lang="sk-SK" sz="1600" u="sng" dirty="0">
                <a:solidFill>
                  <a:srgbClr val="FF0000"/>
                </a:solidFill>
              </a:rPr>
              <a:t>Priemyselná revolúcia: Elektrina</a:t>
            </a:r>
          </a:p>
          <a:p>
            <a:r>
              <a:rPr lang="sk-SK" sz="1600" dirty="0"/>
              <a:t>Zavedenie elektrických zariadení do výroby. Pásová výroba. Optimalizácia procesov. Analógové riadiace systémy</a:t>
            </a:r>
            <a:endParaRPr lang="en-US" sz="1600" dirty="0"/>
          </a:p>
        </p:txBody>
      </p:sp>
      <p:pic>
        <p:nvPicPr>
          <p:cNvPr id="4" name="Obrázok 3" descr="http://www.allaboutlean.com/wp-content/uploads/2015/11/Industry-4.0.png">
            <a:extLst>
              <a:ext uri="{FF2B5EF4-FFF2-40B4-BE49-F238E27FC236}">
                <a16:creationId xmlns:a16="http://schemas.microsoft.com/office/drawing/2014/main" id="{53741284-A66B-49B8-8B95-27DADA85CA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262" y="1568741"/>
            <a:ext cx="4679976" cy="1860259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54057FC2-7584-4D2D-9BE8-64111B3D41F0}"/>
              </a:ext>
            </a:extLst>
          </p:cNvPr>
          <p:cNvSpPr txBox="1">
            <a:spLocks/>
          </p:cNvSpPr>
          <p:nvPr/>
        </p:nvSpPr>
        <p:spPr>
          <a:xfrm>
            <a:off x="4707622" y="3673957"/>
            <a:ext cx="3919646" cy="24563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sk-SK" sz="2900" u="sng" dirty="0">
                <a:solidFill>
                  <a:srgbClr val="00B0F0"/>
                </a:solidFill>
              </a:rPr>
              <a:t>Priemyselná revolúcia: Riadiace počítače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900" dirty="0"/>
              <a:t>Počítačmi riadená výroba. Číslicové riadiace systémy. Roboty vo výrobe.</a:t>
            </a:r>
          </a:p>
          <a:p>
            <a:pPr marL="0" indent="0">
              <a:buNone/>
            </a:pPr>
            <a:endParaRPr lang="sk-SK" sz="2900" dirty="0"/>
          </a:p>
          <a:p>
            <a:pPr marL="342900" indent="-342900">
              <a:buAutoNum type="arabicPeriod" startAt="4"/>
            </a:pPr>
            <a:r>
              <a:rPr lang="sk-SK" sz="2900" u="sng" dirty="0">
                <a:solidFill>
                  <a:srgbClr val="7030A0"/>
                </a:solidFill>
              </a:rPr>
              <a:t>Priemyselná revolúcia: „</a:t>
            </a:r>
            <a:r>
              <a:rPr lang="sk-SK" sz="2900" u="sng" dirty="0" err="1">
                <a:solidFill>
                  <a:srgbClr val="7030A0"/>
                </a:solidFill>
              </a:rPr>
              <a:t>smart</a:t>
            </a:r>
            <a:r>
              <a:rPr lang="sk-SK" sz="2900" u="sng" dirty="0">
                <a:solidFill>
                  <a:srgbClr val="7030A0"/>
                </a:solidFill>
              </a:rPr>
              <a:t> výroba“</a:t>
            </a:r>
          </a:p>
          <a:p>
            <a:r>
              <a:rPr lang="sk-SK" sz="2900" dirty="0"/>
              <a:t>Inteligentné riadiace systémy a roboty. Presun pracovnej sily do sféry rozvoja. Internet vecí - </a:t>
            </a:r>
            <a:r>
              <a:rPr lang="sk-SK" sz="2900" dirty="0" err="1"/>
              <a:t>IoT</a:t>
            </a:r>
            <a:endParaRPr lang="sk-SK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87CC76-6183-41F8-A8A3-B9E20697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883607"/>
          </a:xfrm>
        </p:spPr>
        <p:txBody>
          <a:bodyPr>
            <a:normAutofit/>
          </a:bodyPr>
          <a:lstStyle/>
          <a:p>
            <a:r>
              <a:rPr lang="sk-SK" dirty="0"/>
              <a:t>Kybernetika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6F1535-B8F9-4E33-91E8-4235AF0F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00" y="1569407"/>
            <a:ext cx="5744367" cy="4221793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N. Wiener (1894-1964) klasifikoval ako vedu o riadení živých aj neživých systémov.</a:t>
            </a:r>
          </a:p>
          <a:p>
            <a:r>
              <a:rPr lang="en-US" dirty="0"/>
              <a:t>Wiener </a:t>
            </a:r>
            <a:r>
              <a:rPr lang="sk-SK" dirty="0" err="1"/>
              <a:t>považ</a:t>
            </a:r>
            <a:r>
              <a:rPr lang="en-US" dirty="0"/>
              <a:t>oval za </a:t>
            </a:r>
            <a:r>
              <a:rPr lang="sk-SK" dirty="0"/>
              <a:t>zakladateľ</a:t>
            </a:r>
            <a:r>
              <a:rPr lang="en-US" dirty="0"/>
              <a:t>a </a:t>
            </a:r>
            <a:r>
              <a:rPr lang="sk-SK" dirty="0"/>
              <a:t>kybernetiky</a:t>
            </a:r>
            <a:r>
              <a:rPr lang="en-US" dirty="0"/>
              <a:t> </a:t>
            </a:r>
            <a:r>
              <a:rPr lang="sk-SK" dirty="0"/>
              <a:t>nemeckého matematika a filozofa </a:t>
            </a:r>
            <a:r>
              <a:rPr lang="sk-SK" dirty="0" err="1"/>
              <a:t>Gottfrieda</a:t>
            </a:r>
            <a:r>
              <a:rPr lang="sk-SK" dirty="0"/>
              <a:t> </a:t>
            </a:r>
            <a:r>
              <a:rPr lang="sk-SK" dirty="0" err="1"/>
              <a:t>Wilhelma</a:t>
            </a:r>
            <a:r>
              <a:rPr lang="sk-SK" dirty="0"/>
              <a:t> </a:t>
            </a:r>
            <a:r>
              <a:rPr lang="sk-SK" dirty="0" err="1"/>
              <a:t>Leibniza</a:t>
            </a:r>
            <a:r>
              <a:rPr lang="sk-SK" dirty="0"/>
              <a:t> (1646-1716), ktorý sa okrem matematiky venoval pozorovaniu vesmíru</a:t>
            </a:r>
          </a:p>
          <a:p>
            <a:r>
              <a:rPr lang="sk-SK" dirty="0"/>
              <a:t>História však za </a:t>
            </a:r>
            <a:r>
              <a:rPr lang="sk-SK" b="1" dirty="0"/>
              <a:t>zakladateľa kybernetiky </a:t>
            </a:r>
            <a:r>
              <a:rPr lang="sk-SK" dirty="0"/>
              <a:t>považuje prof. Wienera</a:t>
            </a:r>
          </a:p>
          <a:p>
            <a:r>
              <a:rPr lang="sk-SK" dirty="0"/>
              <a:t>Riadenie procesov:</a:t>
            </a:r>
          </a:p>
          <a:p>
            <a:pPr lvl="1"/>
            <a:r>
              <a:rPr lang="sk-SK" dirty="0"/>
              <a:t>dôležitý smer pri rozvoji kybernetiky</a:t>
            </a:r>
          </a:p>
          <a:p>
            <a:pPr lvl="1"/>
            <a:r>
              <a:rPr lang="sk-SK" dirty="0"/>
              <a:t>je založené na modelovaní riadeného procesu</a:t>
            </a:r>
            <a:endParaRPr lang="en-US" dirty="0"/>
          </a:p>
        </p:txBody>
      </p:sp>
      <p:pic>
        <p:nvPicPr>
          <p:cNvPr id="2050" name="Picture 2" descr="VÃ½sledok vyhÄ¾adÃ¡vania obrÃ¡zkov pre dopyt N. Wiener (1894-1964">
            <a:extLst>
              <a:ext uri="{FF2B5EF4-FFF2-40B4-BE49-F238E27FC236}">
                <a16:creationId xmlns:a16="http://schemas.microsoft.com/office/drawing/2014/main" id="{16F58ACA-6646-41A8-BE40-C47C9C785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7" r="33164" b="-2"/>
          <a:stretch/>
        </p:blipFill>
        <p:spPr bwMode="auto">
          <a:xfrm>
            <a:off x="20" y="10"/>
            <a:ext cx="2594352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294466 w 5448300"/>
              <a:gd name="connsiteY2" fmla="*/ 5223932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3458633"/>
              <a:gd name="connsiteY0" fmla="*/ 0 h 6858000"/>
              <a:gd name="connsiteX1" fmla="*/ 3174999 w 3458633"/>
              <a:gd name="connsiteY1" fmla="*/ 0 h 6858000"/>
              <a:gd name="connsiteX2" fmla="*/ 2294466 w 3458633"/>
              <a:gd name="connsiteY2" fmla="*/ 5223932 h 6858000"/>
              <a:gd name="connsiteX3" fmla="*/ 3458633 w 3458633"/>
              <a:gd name="connsiteY3" fmla="*/ 6853767 h 6858000"/>
              <a:gd name="connsiteX4" fmla="*/ 0 w 3458633"/>
              <a:gd name="connsiteY4" fmla="*/ 6858000 h 6858000"/>
              <a:gd name="connsiteX5" fmla="*/ 0 w 34586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4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7F54F4-EC9F-4A41-A93D-14C0F260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49085"/>
          </a:xfrm>
        </p:spPr>
        <p:txBody>
          <a:bodyPr/>
          <a:lstStyle/>
          <a:p>
            <a:r>
              <a:rPr lang="sk-SK" dirty="0"/>
              <a:t>Aká je história slova kybernetika</a:t>
            </a:r>
            <a:r>
              <a:rPr lang="en-US" dirty="0"/>
              <a:t>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76A392-CABB-42E9-87E5-12DD657B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306286"/>
            <a:ext cx="7704667" cy="4693530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Pojem: vytvorený z gréckeho „</a:t>
            </a:r>
            <a:r>
              <a:rPr lang="sk-SK" dirty="0" err="1"/>
              <a:t>kybernetés</a:t>
            </a:r>
            <a:r>
              <a:rPr lang="sk-SK" dirty="0"/>
              <a:t>“ – kormidelník – Platón (427-347)</a:t>
            </a:r>
          </a:p>
          <a:p>
            <a:r>
              <a:rPr lang="sk-SK" dirty="0"/>
              <a:t>A.M. </a:t>
            </a:r>
            <a:r>
              <a:rPr lang="sk-SK" dirty="0" err="1"/>
              <a:t>Ampére</a:t>
            </a:r>
            <a:r>
              <a:rPr lang="sk-SK" dirty="0"/>
              <a:t> (1775-1836) nazval náuka o riadení spoločnosti</a:t>
            </a:r>
          </a:p>
          <a:p>
            <a:r>
              <a:rPr lang="sk-SK" dirty="0"/>
              <a:t>W.R. </a:t>
            </a:r>
            <a:r>
              <a:rPr lang="sk-SK" dirty="0" err="1"/>
              <a:t>Ashby</a:t>
            </a:r>
            <a:r>
              <a:rPr lang="sk-SK" dirty="0"/>
              <a:t> (britský neurológ) – náuka o riadení strojov</a:t>
            </a:r>
          </a:p>
          <a:p>
            <a:r>
              <a:rPr lang="sk-SK" dirty="0"/>
              <a:t>N. Wiener (1894-1964) klasifikoval ako vedu o riadení živých aj neživých systémov</a:t>
            </a:r>
            <a:r>
              <a:rPr lang="en-US" dirty="0"/>
              <a:t>.</a:t>
            </a:r>
            <a:endParaRPr lang="sk-SK" dirty="0"/>
          </a:p>
          <a:p>
            <a:r>
              <a:rPr lang="sk-SK" dirty="0"/>
              <a:t>Kybernetika sa stala prirodzeným záverom všetkých snažení, ktoré sa</a:t>
            </a:r>
            <a:r>
              <a:rPr lang="en-US" dirty="0"/>
              <a:t> z</a:t>
            </a:r>
            <a:r>
              <a:rPr lang="sk-SK" dirty="0" err="1"/>
              <a:t>aobe</a:t>
            </a:r>
            <a:r>
              <a:rPr lang="en-US" dirty="0"/>
              <a:t>r</a:t>
            </a:r>
            <a:r>
              <a:rPr lang="sk-SK" dirty="0" err="1"/>
              <a:t>ali</a:t>
            </a:r>
            <a:r>
              <a:rPr lang="sk-SK" dirty="0"/>
              <a:t> problémami</a:t>
            </a:r>
            <a:r>
              <a:rPr lang="en-US" dirty="0"/>
              <a:t>:</a:t>
            </a:r>
          </a:p>
          <a:p>
            <a:pPr lvl="1"/>
            <a:r>
              <a:rPr lang="sk-SK" dirty="0"/>
              <a:t>Automatického riadenia procesov, technických aj biologických</a:t>
            </a:r>
          </a:p>
          <a:p>
            <a:pPr lvl="1"/>
            <a:r>
              <a:rPr lang="sk-SK" dirty="0"/>
              <a:t>Mechanickej ľudskej činnosti</a:t>
            </a:r>
          </a:p>
          <a:p>
            <a:pPr lvl="1"/>
            <a:r>
              <a:rPr lang="sk-SK" dirty="0"/>
              <a:t>Prenosu a spracovania informácií</a:t>
            </a:r>
          </a:p>
          <a:p>
            <a:pPr lvl="1"/>
            <a:r>
              <a:rPr lang="sk-SK" dirty="0"/>
              <a:t>Konštrukciou samočinných počítačov</a:t>
            </a:r>
          </a:p>
        </p:txBody>
      </p:sp>
    </p:spTree>
    <p:extLst>
      <p:ext uri="{BB962C8B-B14F-4D97-AF65-F5344CB8AC3E}">
        <p14:creationId xmlns:p14="http://schemas.microsoft.com/office/powerpoint/2010/main" val="10807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787</Words>
  <Application>Microsoft Office PowerPoint</Application>
  <PresentationFormat>Prezentácia na obrazovke (4:3)</PresentationFormat>
  <Paragraphs>139</Paragraphs>
  <Slides>18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Corbel</vt:lpstr>
      <vt:lpstr>Paralaxa</vt:lpstr>
      <vt:lpstr>Rovnica</vt:lpstr>
      <vt:lpstr>Úvod do kybernetiky</vt:lpstr>
      <vt:lpstr>Študijný program: Robotika a kybernetika</vt:lpstr>
      <vt:lpstr>Kybernetika, robotika a umelá inteligencia</vt:lpstr>
      <vt:lpstr>Hlavné prínosy kybernetiky</vt:lpstr>
      <vt:lpstr>4. Priemyselná revolúcia</vt:lpstr>
      <vt:lpstr>4. Priemyselná revolúcia</vt:lpstr>
      <vt:lpstr>Etapy priemyselných revolúcií</vt:lpstr>
      <vt:lpstr>Kybernetika</vt:lpstr>
      <vt:lpstr>Aká je história slova kybernetika?</vt:lpstr>
      <vt:lpstr>Dynamika v kybernetike</vt:lpstr>
      <vt:lpstr>Matematické modelovanie Diferenciálne rovnice – spojité procesy </vt:lpstr>
      <vt:lpstr>Príklad</vt:lpstr>
      <vt:lpstr>Príklad – pokračovanie </vt:lpstr>
      <vt:lpstr>Modelovanie procesov v ES SR po uvedení do prevádzky novej elektrárne </vt:lpstr>
      <vt:lpstr>Dynamika ako najdôležitejší pojem v kybernetike</vt:lpstr>
      <vt:lpstr>Model dolnopriepustného filtra</vt:lpstr>
      <vt:lpstr>Vytvorte model sústavy </vt:lpstr>
      <vt:lpstr>Príklady na domáce riešenie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kybernetiky</dc:title>
  <dc:creator>Dávid Polák</dc:creator>
  <cp:lastModifiedBy>Dávid Polák</cp:lastModifiedBy>
  <cp:revision>2</cp:revision>
  <dcterms:created xsi:type="dcterms:W3CDTF">2019-05-08T15:09:39Z</dcterms:created>
  <dcterms:modified xsi:type="dcterms:W3CDTF">2019-05-08T15:16:53Z</dcterms:modified>
</cp:coreProperties>
</file>