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0" r:id="rId2"/>
    <p:sldId id="310" r:id="rId3"/>
    <p:sldId id="311" r:id="rId4"/>
    <p:sldId id="312" r:id="rId5"/>
    <p:sldId id="301" r:id="rId6"/>
    <p:sldId id="303" r:id="rId7"/>
    <p:sldId id="305" r:id="rId8"/>
    <p:sldId id="306" r:id="rId9"/>
    <p:sldId id="313" r:id="rId10"/>
    <p:sldId id="314" r:id="rId11"/>
    <p:sldId id="308" r:id="rId12"/>
    <p:sldId id="309" r:id="rId13"/>
    <p:sldId id="302" r:id="rId14"/>
    <p:sldId id="293" r:id="rId15"/>
    <p:sldId id="291" r:id="rId16"/>
    <p:sldId id="278" r:id="rId17"/>
    <p:sldId id="289" r:id="rId18"/>
    <p:sldId id="279" r:id="rId19"/>
    <p:sldId id="280" r:id="rId20"/>
    <p:sldId id="294" r:id="rId21"/>
    <p:sldId id="281" r:id="rId22"/>
    <p:sldId id="282" r:id="rId23"/>
    <p:sldId id="295" r:id="rId24"/>
    <p:sldId id="296" r:id="rId25"/>
    <p:sldId id="297" r:id="rId26"/>
    <p:sldId id="299" r:id="rId27"/>
    <p:sldId id="300" r:id="rId28"/>
    <p:sldId id="285" r:id="rId29"/>
    <p:sldId id="286" r:id="rId30"/>
    <p:sldId id="272" r:id="rId31"/>
    <p:sldId id="283" r:id="rId32"/>
    <p:sldId id="269" r:id="rId33"/>
    <p:sldId id="288" r:id="rId34"/>
    <p:sldId id="276" r:id="rId35"/>
    <p:sldId id="275" r:id="rId36"/>
    <p:sldId id="268" r:id="rId3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53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17.wmf"/><Relationship Id="rId10" Type="http://schemas.openxmlformats.org/officeDocument/2006/relationships/image" Target="../media/image27.wmf"/><Relationship Id="rId4" Type="http://schemas.openxmlformats.org/officeDocument/2006/relationships/image" Target="../media/image22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183AF-5475-4031-A754-87635E2359C9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3FF0C-3AD2-4C0F-86AD-16C8A86FBC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664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FF0C-3AD2-4C0F-86AD-16C8A86FBC2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4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6587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35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8616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82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7144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012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4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4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11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74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93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669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395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174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20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58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56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45D84B-B606-498F-BDB9-1BB691D2561D}" type="datetimeFigureOut">
              <a:rPr lang="sk-SK" smtClean="0"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B6BFE4-B72F-4787-A2FE-1D372FA494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88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6.bin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3.wmf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28.wmf"/><Relationship Id="rId10" Type="http://schemas.openxmlformats.org/officeDocument/2006/relationships/image" Target="../media/image22.wmf"/><Relationship Id="rId19" Type="http://schemas.openxmlformats.org/officeDocument/2006/relationships/image" Target="../media/image2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9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50.emf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0.emf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11" Type="http://schemas.openxmlformats.org/officeDocument/2006/relationships/image" Target="../media/image52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image" Target="../media/image55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62.emf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9.wmf"/><Relationship Id="rId3" Type="http://schemas.openxmlformats.org/officeDocument/2006/relationships/image" Target="../media/image70.e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11" Type="http://schemas.openxmlformats.org/officeDocument/2006/relationships/image" Target="../media/image78.png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7.png"/><Relationship Id="rId4" Type="http://schemas.openxmlformats.org/officeDocument/2006/relationships/image" Target="../media/image71.wmf"/><Relationship Id="rId9" Type="http://schemas.openxmlformats.org/officeDocument/2006/relationships/image" Target="../media/image7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4.emf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81.bin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9.emf"/><Relationship Id="rId4" Type="http://schemas.openxmlformats.org/officeDocument/2006/relationships/image" Target="../media/image86.wmf"/><Relationship Id="rId9" Type="http://schemas.openxmlformats.org/officeDocument/2006/relationships/image" Target="../media/image8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11" Type="http://schemas.openxmlformats.org/officeDocument/2006/relationships/image" Target="../media/image101.png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09.emf"/><Relationship Id="rId4" Type="http://schemas.openxmlformats.org/officeDocument/2006/relationships/image" Target="../media/image10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1.wmf"/><Relationship Id="rId11" Type="http://schemas.openxmlformats.org/officeDocument/2006/relationships/image" Target="../media/image114.e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5.wmf"/><Relationship Id="rId9" Type="http://schemas.openxmlformats.org/officeDocument/2006/relationships/image" Target="../media/image11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cid:6079530E-AD25-40DA-B2AA-AB96FF801A99@kasr.elf.stuba.sk" TargetMode="Externa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51620" y="234888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/>
              <a:t>Úvod do kybernetiky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807804" y="3717032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3. Prednáška</a:t>
            </a:r>
          </a:p>
          <a:p>
            <a:pPr algn="ctr"/>
            <a:endParaRPr lang="sk-SK" dirty="0"/>
          </a:p>
          <a:p>
            <a:pPr algn="ctr"/>
            <a:r>
              <a:rPr lang="sk-SK" sz="2400" b="1" dirty="0"/>
              <a:t>Modelovanie procesov</a:t>
            </a: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70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152266" y="2031499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Antiparalelné</a:t>
            </a:r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zapojenie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C6562F46-CD28-423A-BCD8-A1C1309DFA19}"/>
              </a:ext>
            </a:extLst>
          </p:cNvPr>
          <p:cNvGrpSpPr/>
          <p:nvPr/>
        </p:nvGrpSpPr>
        <p:grpSpPr>
          <a:xfrm>
            <a:off x="1661407" y="3140968"/>
            <a:ext cx="3624433" cy="907003"/>
            <a:chOff x="107504" y="2679606"/>
            <a:chExt cx="3624433" cy="907003"/>
          </a:xfrm>
        </p:grpSpPr>
        <p:cxnSp>
          <p:nvCxnSpPr>
            <p:cNvPr id="5" name="Rovná spojovacia šípka 4">
              <a:extLst>
                <a:ext uri="{FF2B5EF4-FFF2-40B4-BE49-F238E27FC236}">
                  <a16:creationId xmlns:a16="http://schemas.microsoft.com/office/drawing/2014/main" id="{A7C8FB0D-1340-481B-8900-B229D7D57052}"/>
                </a:ext>
              </a:extLst>
            </p:cNvPr>
            <p:cNvCxnSpPr/>
            <p:nvPr/>
          </p:nvCxnSpPr>
          <p:spPr>
            <a:xfrm>
              <a:off x="561770" y="2852936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kt 5">
              <a:extLst>
                <a:ext uri="{FF2B5EF4-FFF2-40B4-BE49-F238E27FC236}">
                  <a16:creationId xmlns:a16="http://schemas.microsoft.com/office/drawing/2014/main" id="{406DF64A-D35F-4A33-B216-91081C9CE5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922689"/>
                </p:ext>
              </p:extLst>
            </p:nvPr>
          </p:nvGraphicFramePr>
          <p:xfrm>
            <a:off x="1475656" y="3284984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5" name="Rovnica" r:id="rId3" imgW="583920" imgH="304560" progId="Equation.3">
                    <p:embed/>
                  </p:oleObj>
                </mc:Choice>
                <mc:Fallback>
                  <p:oleObj name="Rovnica" r:id="rId3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284984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kt 6">
              <a:extLst>
                <a:ext uri="{FF2B5EF4-FFF2-40B4-BE49-F238E27FC236}">
                  <a16:creationId xmlns:a16="http://schemas.microsoft.com/office/drawing/2014/main" id="{27710D95-3899-48B6-9A4C-750E9764BA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7260512"/>
                </p:ext>
              </p:extLst>
            </p:nvPr>
          </p:nvGraphicFramePr>
          <p:xfrm>
            <a:off x="1475656" y="2708920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6" name="Rovnica" r:id="rId5" imgW="583920" imgH="304560" progId="Equation.3">
                    <p:embed/>
                  </p:oleObj>
                </mc:Choice>
                <mc:Fallback>
                  <p:oleObj name="Rovnica" r:id="rId5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708920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Rovná spojovacia šípka 7">
              <a:extLst>
                <a:ext uri="{FF2B5EF4-FFF2-40B4-BE49-F238E27FC236}">
                  <a16:creationId xmlns:a16="http://schemas.microsoft.com/office/drawing/2014/main" id="{0AD8F4AC-1A2C-4174-A03F-24D4C9C3D9F5}"/>
                </a:ext>
              </a:extLst>
            </p:cNvPr>
            <p:cNvCxnSpPr/>
            <p:nvPr/>
          </p:nvCxnSpPr>
          <p:spPr>
            <a:xfrm>
              <a:off x="2051720" y="2852936"/>
              <a:ext cx="1035426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ovacia šípka 8">
              <a:extLst>
                <a:ext uri="{FF2B5EF4-FFF2-40B4-BE49-F238E27FC236}">
                  <a16:creationId xmlns:a16="http://schemas.microsoft.com/office/drawing/2014/main" id="{5D32D840-6243-4CBF-8431-E9BA96C34E55}"/>
                </a:ext>
              </a:extLst>
            </p:cNvPr>
            <p:cNvCxnSpPr/>
            <p:nvPr/>
          </p:nvCxnSpPr>
          <p:spPr>
            <a:xfrm flipH="1">
              <a:off x="2051720" y="3429000"/>
              <a:ext cx="3736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EE260C22-3A27-4246-AB18-029713FB751E}"/>
                </a:ext>
              </a:extLst>
            </p:cNvPr>
            <p:cNvSpPr/>
            <p:nvPr/>
          </p:nvSpPr>
          <p:spPr>
            <a:xfrm>
              <a:off x="899592" y="274832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1" name="Rovná spojovacia šípka 10">
              <a:extLst>
                <a:ext uri="{FF2B5EF4-FFF2-40B4-BE49-F238E27FC236}">
                  <a16:creationId xmlns:a16="http://schemas.microsoft.com/office/drawing/2014/main" id="{3068141A-1828-4550-8856-DC070846C47F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1115616" y="2856334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ovacia šípka 11">
              <a:extLst>
                <a:ext uri="{FF2B5EF4-FFF2-40B4-BE49-F238E27FC236}">
                  <a16:creationId xmlns:a16="http://schemas.microsoft.com/office/drawing/2014/main" id="{ECA74B2B-6508-48C4-9568-E1F467E23059}"/>
                </a:ext>
              </a:extLst>
            </p:cNvPr>
            <p:cNvCxnSpPr/>
            <p:nvPr/>
          </p:nvCxnSpPr>
          <p:spPr>
            <a:xfrm flipV="1">
              <a:off x="1007604" y="2964346"/>
              <a:ext cx="0" cy="464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>
              <a:extLst>
                <a:ext uri="{FF2B5EF4-FFF2-40B4-BE49-F238E27FC236}">
                  <a16:creationId xmlns:a16="http://schemas.microsoft.com/office/drawing/2014/main" id="{8731FDA3-486A-416F-A6CF-DDB72DD5FBBC}"/>
                </a:ext>
              </a:extLst>
            </p:cNvPr>
            <p:cNvCxnSpPr/>
            <p:nvPr/>
          </p:nvCxnSpPr>
          <p:spPr>
            <a:xfrm>
              <a:off x="1007604" y="3429000"/>
              <a:ext cx="456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>
              <a:extLst>
                <a:ext uri="{FF2B5EF4-FFF2-40B4-BE49-F238E27FC236}">
                  <a16:creationId xmlns:a16="http://schemas.microsoft.com/office/drawing/2014/main" id="{887982CA-6935-4787-A602-5FD73F9A5EBB}"/>
                </a:ext>
              </a:extLst>
            </p:cNvPr>
            <p:cNvCxnSpPr/>
            <p:nvPr/>
          </p:nvCxnSpPr>
          <p:spPr>
            <a:xfrm flipV="1">
              <a:off x="2425416" y="2864272"/>
              <a:ext cx="0" cy="56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kTextu 14">
              <a:extLst>
                <a:ext uri="{FF2B5EF4-FFF2-40B4-BE49-F238E27FC236}">
                  <a16:creationId xmlns:a16="http://schemas.microsoft.com/office/drawing/2014/main" id="{DD51795D-C874-42E0-84A8-128DB68DFBB1}"/>
                </a:ext>
              </a:extLst>
            </p:cNvPr>
            <p:cNvSpPr txBox="1"/>
            <p:nvPr/>
          </p:nvSpPr>
          <p:spPr>
            <a:xfrm>
              <a:off x="107504" y="267960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sp>
          <p:nvSpPr>
            <p:cNvPr id="16" name="BlokTextu 15">
              <a:extLst>
                <a:ext uri="{FF2B5EF4-FFF2-40B4-BE49-F238E27FC236}">
                  <a16:creationId xmlns:a16="http://schemas.microsoft.com/office/drawing/2014/main" id="{E63612F4-65AC-47B2-88C4-A99036305ED9}"/>
                </a:ext>
              </a:extLst>
            </p:cNvPr>
            <p:cNvSpPr txBox="1"/>
            <p:nvPr/>
          </p:nvSpPr>
          <p:spPr>
            <a:xfrm>
              <a:off x="3083865" y="274832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</p:grpSp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0A871E05-F94E-4241-B730-6DA334264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63332"/>
              </p:ext>
            </p:extLst>
          </p:nvPr>
        </p:nvGraphicFramePr>
        <p:xfrm>
          <a:off x="5796136" y="3104115"/>
          <a:ext cx="2234905" cy="73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Rovnica" r:id="rId7" imgW="2019240" imgH="672840" progId="Equation.3">
                  <p:embed/>
                </p:oleObj>
              </mc:Choice>
              <mc:Fallback>
                <p:oleObj name="Rovnica" r:id="rId7" imgW="20192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104115"/>
                        <a:ext cx="2234905" cy="7355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dĺžnik 17"/>
          <p:cNvSpPr/>
          <p:nvPr/>
        </p:nvSpPr>
        <p:spPr>
          <a:xfrm>
            <a:off x="2392596" y="692696"/>
            <a:ext cx="526246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400" dirty="0"/>
              <a:t>Algebra prenosových funkcií</a:t>
            </a:r>
          </a:p>
        </p:txBody>
      </p:sp>
    </p:spTree>
    <p:extLst>
      <p:ext uri="{BB962C8B-B14F-4D97-AF65-F5344CB8AC3E}">
        <p14:creationId xmlns:p14="http://schemas.microsoft.com/office/powerpoint/2010/main" val="16979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dĺžnik: zaoblené rohy 75">
            <a:extLst>
              <a:ext uri="{FF2B5EF4-FFF2-40B4-BE49-F238E27FC236}">
                <a16:creationId xmlns:a16="http://schemas.microsoft.com/office/drawing/2014/main" id="{FB697EAF-F2CF-447D-85F8-C81629FB8F09}"/>
              </a:ext>
            </a:extLst>
          </p:cNvPr>
          <p:cNvSpPr/>
          <p:nvPr/>
        </p:nvSpPr>
        <p:spPr>
          <a:xfrm>
            <a:off x="6424678" y="6021288"/>
            <a:ext cx="2321673" cy="788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bdĺžnik: zaoblené rohy 74">
            <a:extLst>
              <a:ext uri="{FF2B5EF4-FFF2-40B4-BE49-F238E27FC236}">
                <a16:creationId xmlns:a16="http://schemas.microsoft.com/office/drawing/2014/main" id="{C5F19B82-D596-490B-AD5A-B4FF6A159972}"/>
              </a:ext>
            </a:extLst>
          </p:cNvPr>
          <p:cNvSpPr/>
          <p:nvPr/>
        </p:nvSpPr>
        <p:spPr>
          <a:xfrm>
            <a:off x="7140615" y="2996952"/>
            <a:ext cx="1944207" cy="4179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bdĺžnik: zaoblené rohy 73">
            <a:extLst>
              <a:ext uri="{FF2B5EF4-FFF2-40B4-BE49-F238E27FC236}">
                <a16:creationId xmlns:a16="http://schemas.microsoft.com/office/drawing/2014/main" id="{A58F93FC-0E43-49CC-B539-459441D9C2E0}"/>
              </a:ext>
            </a:extLst>
          </p:cNvPr>
          <p:cNvSpPr/>
          <p:nvPr/>
        </p:nvSpPr>
        <p:spPr>
          <a:xfrm>
            <a:off x="7140615" y="1014850"/>
            <a:ext cx="1597021" cy="842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lokTextu 71"/>
          <p:cNvSpPr txBox="1"/>
          <p:nvPr/>
        </p:nvSpPr>
        <p:spPr>
          <a:xfrm>
            <a:off x="1885800" y="4322071"/>
            <a:ext cx="1231569" cy="17106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9" name="BlokTextu 68"/>
          <p:cNvSpPr txBox="1"/>
          <p:nvPr/>
        </p:nvSpPr>
        <p:spPr>
          <a:xfrm>
            <a:off x="1955916" y="2777779"/>
            <a:ext cx="3892252" cy="75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7" name="BlokTextu 66"/>
          <p:cNvSpPr txBox="1"/>
          <p:nvPr/>
        </p:nvSpPr>
        <p:spPr>
          <a:xfrm>
            <a:off x="3106083" y="1112973"/>
            <a:ext cx="1802621" cy="1138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k-SK" dirty="0"/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FD4C4E08-4763-4E4A-BD7F-E9ECBD41CA15}"/>
              </a:ext>
            </a:extLst>
          </p:cNvPr>
          <p:cNvGrpSpPr/>
          <p:nvPr/>
        </p:nvGrpSpPr>
        <p:grpSpPr>
          <a:xfrm>
            <a:off x="743777" y="1187144"/>
            <a:ext cx="6203673" cy="1443003"/>
            <a:chOff x="130415" y="638210"/>
            <a:chExt cx="6203673" cy="1443003"/>
          </a:xfrm>
        </p:grpSpPr>
        <p:cxnSp>
          <p:nvCxnSpPr>
            <p:cNvPr id="3" name="Rovná spojovacia šípka 2">
              <a:extLst>
                <a:ext uri="{FF2B5EF4-FFF2-40B4-BE49-F238E27FC236}">
                  <a16:creationId xmlns:a16="http://schemas.microsoft.com/office/drawing/2014/main" id="{9DB7D4D1-4F48-49E5-9525-5720E755E8F4}"/>
                </a:ext>
              </a:extLst>
            </p:cNvPr>
            <p:cNvCxnSpPr/>
            <p:nvPr/>
          </p:nvCxnSpPr>
          <p:spPr>
            <a:xfrm>
              <a:off x="2807513" y="872716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kt 3">
              <a:extLst>
                <a:ext uri="{FF2B5EF4-FFF2-40B4-BE49-F238E27FC236}">
                  <a16:creationId xmlns:a16="http://schemas.microsoft.com/office/drawing/2014/main" id="{CDA409D3-3184-4B01-A5CB-3D3E09E863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473239"/>
                </p:ext>
              </p:extLst>
            </p:nvPr>
          </p:nvGraphicFramePr>
          <p:xfrm>
            <a:off x="3182938" y="1768475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6" name="Rovnica" r:id="rId3" imgW="583920" imgH="317160" progId="Equation.3">
                    <p:embed/>
                  </p:oleObj>
                </mc:Choice>
                <mc:Fallback>
                  <p:oleObj name="Rovnica" r:id="rId3" imgW="583920" imgH="317160" progId="Equation.3">
                    <p:embed/>
                    <p:pic>
                      <p:nvPicPr>
                        <p:cNvPr id="4" name="Objek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938" y="1768475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kt 4">
              <a:extLst>
                <a:ext uri="{FF2B5EF4-FFF2-40B4-BE49-F238E27FC236}">
                  <a16:creationId xmlns:a16="http://schemas.microsoft.com/office/drawing/2014/main" id="{CD3187EA-560B-42EE-A987-31BD6AA6D4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146461"/>
                </p:ext>
              </p:extLst>
            </p:nvPr>
          </p:nvGraphicFramePr>
          <p:xfrm>
            <a:off x="3124200" y="1250950"/>
            <a:ext cx="5969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7" name="Rovnica" r:id="rId5" imgW="596880" imgH="304560" progId="Equation.3">
                    <p:embed/>
                  </p:oleObj>
                </mc:Choice>
                <mc:Fallback>
                  <p:oleObj name="Rovnica" r:id="rId5" imgW="596880" imgH="304560" progId="Equation.3">
                    <p:embed/>
                    <p:pic>
                      <p:nvPicPr>
                        <p:cNvPr id="5" name="Objek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1250950"/>
                          <a:ext cx="5969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Rovná spojovacia šípka 5">
              <a:extLst>
                <a:ext uri="{FF2B5EF4-FFF2-40B4-BE49-F238E27FC236}">
                  <a16:creationId xmlns:a16="http://schemas.microsoft.com/office/drawing/2014/main" id="{829236D8-2865-4100-B26C-B4B13480A40E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714441" y="843508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ovacia šípka 6">
              <a:extLst>
                <a:ext uri="{FF2B5EF4-FFF2-40B4-BE49-F238E27FC236}">
                  <a16:creationId xmlns:a16="http://schemas.microsoft.com/office/drawing/2014/main" id="{FFBA5F8F-EBA7-4D83-A7EB-15077AFDDD0B}"/>
                </a:ext>
              </a:extLst>
            </p:cNvPr>
            <p:cNvCxnSpPr/>
            <p:nvPr/>
          </p:nvCxnSpPr>
          <p:spPr>
            <a:xfrm flipH="1">
              <a:off x="3697516" y="1411147"/>
              <a:ext cx="3736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ál 7">
              <a:extLst>
                <a:ext uri="{FF2B5EF4-FFF2-40B4-BE49-F238E27FC236}">
                  <a16:creationId xmlns:a16="http://schemas.microsoft.com/office/drawing/2014/main" id="{E6E0FBE7-7E3E-4837-9EF5-69779924864F}"/>
                </a:ext>
              </a:extLst>
            </p:cNvPr>
            <p:cNvSpPr/>
            <p:nvPr/>
          </p:nvSpPr>
          <p:spPr>
            <a:xfrm>
              <a:off x="985276" y="74741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9" name="Rovná spojovacia šípka 8">
              <a:extLst>
                <a:ext uri="{FF2B5EF4-FFF2-40B4-BE49-F238E27FC236}">
                  <a16:creationId xmlns:a16="http://schemas.microsoft.com/office/drawing/2014/main" id="{8C607699-7AD1-4DD5-B4E0-1041534AFDFF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1201300" y="855430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ovacia šípka 9">
              <a:extLst>
                <a:ext uri="{FF2B5EF4-FFF2-40B4-BE49-F238E27FC236}">
                  <a16:creationId xmlns:a16="http://schemas.microsoft.com/office/drawing/2014/main" id="{28392549-919B-4A35-A517-9B47301DFFC3}"/>
                </a:ext>
              </a:extLst>
            </p:cNvPr>
            <p:cNvCxnSpPr/>
            <p:nvPr/>
          </p:nvCxnSpPr>
          <p:spPr>
            <a:xfrm flipV="1">
              <a:off x="2698723" y="955504"/>
              <a:ext cx="0" cy="464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>
              <a:extLst>
                <a:ext uri="{FF2B5EF4-FFF2-40B4-BE49-F238E27FC236}">
                  <a16:creationId xmlns:a16="http://schemas.microsoft.com/office/drawing/2014/main" id="{0816076A-A9A9-41C4-8B84-6C48DA537013}"/>
                </a:ext>
              </a:extLst>
            </p:cNvPr>
            <p:cNvCxnSpPr/>
            <p:nvPr/>
          </p:nvCxnSpPr>
          <p:spPr>
            <a:xfrm>
              <a:off x="2726711" y="1420003"/>
              <a:ext cx="456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>
              <a:extLst>
                <a:ext uri="{FF2B5EF4-FFF2-40B4-BE49-F238E27FC236}">
                  <a16:creationId xmlns:a16="http://schemas.microsoft.com/office/drawing/2014/main" id="{CF75A6A8-40AC-4E4C-A3B7-D757F4E0DD29}"/>
                </a:ext>
              </a:extLst>
            </p:cNvPr>
            <p:cNvCxnSpPr/>
            <p:nvPr/>
          </p:nvCxnSpPr>
          <p:spPr>
            <a:xfrm flipV="1">
              <a:off x="4071212" y="855430"/>
              <a:ext cx="0" cy="56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>
              <a:extLst>
                <a:ext uri="{FF2B5EF4-FFF2-40B4-BE49-F238E27FC236}">
                  <a16:creationId xmlns:a16="http://schemas.microsoft.com/office/drawing/2014/main" id="{80B3A13E-D0B2-4B69-A6AB-8399B160639F}"/>
                </a:ext>
              </a:extLst>
            </p:cNvPr>
            <p:cNvSpPr txBox="1"/>
            <p:nvPr/>
          </p:nvSpPr>
          <p:spPr>
            <a:xfrm>
              <a:off x="130415" y="67870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8C279C4B-F135-4478-AC9A-8167EB0DACAE}"/>
                </a:ext>
              </a:extLst>
            </p:cNvPr>
            <p:cNvSpPr txBox="1"/>
            <p:nvPr/>
          </p:nvSpPr>
          <p:spPr>
            <a:xfrm>
              <a:off x="5686016" y="63821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graphicFrame>
          <p:nvGraphicFramePr>
            <p:cNvPr id="15" name="Objekt 14">
              <a:extLst>
                <a:ext uri="{FF2B5EF4-FFF2-40B4-BE49-F238E27FC236}">
                  <a16:creationId xmlns:a16="http://schemas.microsoft.com/office/drawing/2014/main" id="{AFAFD10C-B8C0-43E1-A42E-FBBC7264C8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0420665"/>
                </p:ext>
              </p:extLst>
            </p:nvPr>
          </p:nvGraphicFramePr>
          <p:xfrm>
            <a:off x="3130241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8" name="Rovnica" r:id="rId7" imgW="583920" imgH="304560" progId="Equation.3">
                    <p:embed/>
                  </p:oleObj>
                </mc:Choice>
                <mc:Fallback>
                  <p:oleObj name="Rovnica" r:id="rId7" imgW="583920" imgH="304560" progId="Equation.3">
                    <p:embed/>
                    <p:pic>
                      <p:nvPicPr>
                        <p:cNvPr id="15" name="Objek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241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kt 15">
              <a:extLst>
                <a:ext uri="{FF2B5EF4-FFF2-40B4-BE49-F238E27FC236}">
                  <a16:creationId xmlns:a16="http://schemas.microsoft.com/office/drawing/2014/main" id="{D2CEF4DE-C1E3-4BA0-8379-A121AB434C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118060"/>
                </p:ext>
              </p:extLst>
            </p:nvPr>
          </p:nvGraphicFramePr>
          <p:xfrm>
            <a:off x="4427538" y="685800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9" name="Rovnica" r:id="rId9" imgW="583920" imgH="317160" progId="Equation.3">
                    <p:embed/>
                  </p:oleObj>
                </mc:Choice>
                <mc:Fallback>
                  <p:oleObj name="Rovnica" r:id="rId9" imgW="583920" imgH="317160" progId="Equation.3">
                    <p:embed/>
                    <p:pic>
                      <p:nvPicPr>
                        <p:cNvPr id="16" name="Objek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538" y="685800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kt 16">
              <a:extLst>
                <a:ext uri="{FF2B5EF4-FFF2-40B4-BE49-F238E27FC236}">
                  <a16:creationId xmlns:a16="http://schemas.microsoft.com/office/drawing/2014/main" id="{1198D4AF-DA2E-4A42-831D-E2116D752F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300471"/>
                </p:ext>
              </p:extLst>
            </p:nvPr>
          </p:nvGraphicFramePr>
          <p:xfrm>
            <a:off x="1568265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0" name="Rovnica" r:id="rId11" imgW="583920" imgH="304560" progId="Equation.3">
                    <p:embed/>
                  </p:oleObj>
                </mc:Choice>
                <mc:Fallback>
                  <p:oleObj name="Rovnica" r:id="rId11" imgW="583920" imgH="304560" progId="Equation.3">
                    <p:embed/>
                    <p:pic>
                      <p:nvPicPr>
                        <p:cNvPr id="17" name="Objek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265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ál 17">
              <a:extLst>
                <a:ext uri="{FF2B5EF4-FFF2-40B4-BE49-F238E27FC236}">
                  <a16:creationId xmlns:a16="http://schemas.microsoft.com/office/drawing/2014/main" id="{5D6A26E2-EEF9-4377-A731-D528984F72DC}"/>
                </a:ext>
              </a:extLst>
            </p:cNvPr>
            <p:cNvSpPr/>
            <p:nvPr/>
          </p:nvSpPr>
          <p:spPr>
            <a:xfrm>
              <a:off x="2591489" y="764704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9" name="Rovná spojovacia šípka 18">
              <a:extLst>
                <a:ext uri="{FF2B5EF4-FFF2-40B4-BE49-F238E27FC236}">
                  <a16:creationId xmlns:a16="http://schemas.microsoft.com/office/drawing/2014/main" id="{74147A8F-9970-43E3-A050-368ADA35A1D1}"/>
                </a:ext>
              </a:extLst>
            </p:cNvPr>
            <p:cNvCxnSpPr/>
            <p:nvPr/>
          </p:nvCxnSpPr>
          <p:spPr>
            <a:xfrm flipV="1">
              <a:off x="2159441" y="863368"/>
              <a:ext cx="432048" cy="11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ovacia šípka 19">
              <a:extLst>
                <a:ext uri="{FF2B5EF4-FFF2-40B4-BE49-F238E27FC236}">
                  <a16:creationId xmlns:a16="http://schemas.microsoft.com/office/drawing/2014/main" id="{C7FCF52B-46EB-4760-994A-41415CE89719}"/>
                </a:ext>
              </a:extLst>
            </p:cNvPr>
            <p:cNvCxnSpPr/>
            <p:nvPr/>
          </p:nvCxnSpPr>
          <p:spPr>
            <a:xfrm>
              <a:off x="5004048" y="832643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ovacia šípka 20">
              <a:extLst>
                <a:ext uri="{FF2B5EF4-FFF2-40B4-BE49-F238E27FC236}">
                  <a16:creationId xmlns:a16="http://schemas.microsoft.com/office/drawing/2014/main" id="{319F395E-82E7-48C5-9A7C-B2F2106B8565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3767854" y="1916832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>
              <a:extLst>
                <a:ext uri="{FF2B5EF4-FFF2-40B4-BE49-F238E27FC236}">
                  <a16:creationId xmlns:a16="http://schemas.microsoft.com/office/drawing/2014/main" id="{CCF812EF-EAD7-4C1A-BEF1-C5DD79A55DB8}"/>
                </a:ext>
              </a:extLst>
            </p:cNvPr>
            <p:cNvCxnSpPr/>
            <p:nvPr/>
          </p:nvCxnSpPr>
          <p:spPr>
            <a:xfrm flipV="1">
              <a:off x="5292080" y="843508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ovacia šípka 22">
              <a:extLst>
                <a:ext uri="{FF2B5EF4-FFF2-40B4-BE49-F238E27FC236}">
                  <a16:creationId xmlns:a16="http://schemas.microsoft.com/office/drawing/2014/main" id="{87B6FE1A-7C8B-491A-8C47-568FACF6ED48}"/>
                </a:ext>
              </a:extLst>
            </p:cNvPr>
            <p:cNvCxnSpPr/>
            <p:nvPr/>
          </p:nvCxnSpPr>
          <p:spPr>
            <a:xfrm flipV="1">
              <a:off x="1093288" y="980728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>
              <a:extLst>
                <a:ext uri="{FF2B5EF4-FFF2-40B4-BE49-F238E27FC236}">
                  <a16:creationId xmlns:a16="http://schemas.microsoft.com/office/drawing/2014/main" id="{7D8881F8-E2C0-45F5-ACEC-D8E6BC4D08A8}"/>
                </a:ext>
              </a:extLst>
            </p:cNvPr>
            <p:cNvCxnSpPr/>
            <p:nvPr/>
          </p:nvCxnSpPr>
          <p:spPr>
            <a:xfrm>
              <a:off x="1093288" y="1916832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ovacia šípka 24">
              <a:extLst>
                <a:ext uri="{FF2B5EF4-FFF2-40B4-BE49-F238E27FC236}">
                  <a16:creationId xmlns:a16="http://schemas.microsoft.com/office/drawing/2014/main" id="{1E51C924-D097-4EB5-AEC5-CDDB8BB901CB}"/>
                </a:ext>
              </a:extLst>
            </p:cNvPr>
            <p:cNvCxnSpPr/>
            <p:nvPr/>
          </p:nvCxnSpPr>
          <p:spPr>
            <a:xfrm>
              <a:off x="612188" y="863368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lokTextu 25">
              <a:extLst>
                <a:ext uri="{FF2B5EF4-FFF2-40B4-BE49-F238E27FC236}">
                  <a16:creationId xmlns:a16="http://schemas.microsoft.com/office/drawing/2014/main" id="{B21F50E6-4292-4561-AAC8-70CCE9CD71FF}"/>
                </a:ext>
              </a:extLst>
            </p:cNvPr>
            <p:cNvSpPr txBox="1"/>
            <p:nvPr/>
          </p:nvSpPr>
          <p:spPr>
            <a:xfrm>
              <a:off x="1093288" y="79606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  <p:sp>
          <p:nvSpPr>
            <p:cNvPr id="27" name="BlokTextu 26">
              <a:extLst>
                <a:ext uri="{FF2B5EF4-FFF2-40B4-BE49-F238E27FC236}">
                  <a16:creationId xmlns:a16="http://schemas.microsoft.com/office/drawing/2014/main" id="{7C7CD4BE-2B9C-4ED7-9F38-3FACF0F45818}"/>
                </a:ext>
              </a:extLst>
            </p:cNvPr>
            <p:cNvSpPr txBox="1"/>
            <p:nvPr/>
          </p:nvSpPr>
          <p:spPr>
            <a:xfrm>
              <a:off x="2739158" y="76510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sp>
        <p:nvSpPr>
          <p:cNvPr id="28" name="BlokTextu 27">
            <a:extLst>
              <a:ext uri="{FF2B5EF4-FFF2-40B4-BE49-F238E27FC236}">
                <a16:creationId xmlns:a16="http://schemas.microsoft.com/office/drawing/2014/main" id="{B1255287-C987-4400-97ED-E038EB4C2A03}"/>
              </a:ext>
            </a:extLst>
          </p:cNvPr>
          <p:cNvSpPr txBox="1"/>
          <p:nvPr/>
        </p:nvSpPr>
        <p:spPr>
          <a:xfrm>
            <a:off x="4402780" y="816758"/>
            <a:ext cx="5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Y1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E781D95A-5644-4345-B4AA-759027C245DC}"/>
              </a:ext>
            </a:extLst>
          </p:cNvPr>
          <p:cNvSpPr txBox="1"/>
          <p:nvPr/>
        </p:nvSpPr>
        <p:spPr>
          <a:xfrm>
            <a:off x="2709943" y="817203"/>
            <a:ext cx="5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U1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89922A57-1C31-427E-933D-D8754651B092}"/>
              </a:ext>
            </a:extLst>
          </p:cNvPr>
          <p:cNvSpPr txBox="1"/>
          <p:nvPr/>
        </p:nvSpPr>
        <p:spPr>
          <a:xfrm>
            <a:off x="698768" y="29872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U(s)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A11EFCD-3F45-4E2C-BB43-E1F308C898BB}"/>
              </a:ext>
            </a:extLst>
          </p:cNvPr>
          <p:cNvGrpSpPr/>
          <p:nvPr/>
        </p:nvGrpSpPr>
        <p:grpSpPr>
          <a:xfrm>
            <a:off x="1225550" y="2971022"/>
            <a:ext cx="5739068" cy="1411645"/>
            <a:chOff x="468214" y="2548672"/>
            <a:chExt cx="5739068" cy="1411645"/>
          </a:xfrm>
        </p:grpSpPr>
        <p:graphicFrame>
          <p:nvGraphicFramePr>
            <p:cNvPr id="32" name="Objekt 31">
              <a:extLst>
                <a:ext uri="{FF2B5EF4-FFF2-40B4-BE49-F238E27FC236}">
                  <a16:creationId xmlns:a16="http://schemas.microsoft.com/office/drawing/2014/main" id="{46BB05E3-3433-4430-B9DD-AE85AC6E55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445577"/>
                </p:ext>
              </p:extLst>
            </p:nvPr>
          </p:nvGraphicFramePr>
          <p:xfrm>
            <a:off x="3038964" y="3647579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1" name="Rovnica" r:id="rId13" imgW="583920" imgH="317160" progId="Equation.3">
                    <p:embed/>
                  </p:oleObj>
                </mc:Choice>
                <mc:Fallback>
                  <p:oleObj name="Rovnica" r:id="rId13" imgW="583920" imgH="317160" progId="Equation.3">
                    <p:embed/>
                    <p:pic>
                      <p:nvPicPr>
                        <p:cNvPr id="32" name="Objek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964" y="3647579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Rovná spojovacia šípka 32">
              <a:extLst>
                <a:ext uri="{FF2B5EF4-FFF2-40B4-BE49-F238E27FC236}">
                  <a16:creationId xmlns:a16="http://schemas.microsoft.com/office/drawing/2014/main" id="{E67F170C-304D-4112-9661-D3E8A88856A5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3570467" y="2722612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ál 33">
              <a:extLst>
                <a:ext uri="{FF2B5EF4-FFF2-40B4-BE49-F238E27FC236}">
                  <a16:creationId xmlns:a16="http://schemas.microsoft.com/office/drawing/2014/main" id="{3C64CD8E-8D11-4B65-8C9C-30380C18F9E1}"/>
                </a:ext>
              </a:extLst>
            </p:cNvPr>
            <p:cNvSpPr/>
            <p:nvPr/>
          </p:nvSpPr>
          <p:spPr>
            <a:xfrm>
              <a:off x="841302" y="262652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5" name="Rovná spojovacia šípka 34">
              <a:extLst>
                <a:ext uri="{FF2B5EF4-FFF2-40B4-BE49-F238E27FC236}">
                  <a16:creationId xmlns:a16="http://schemas.microsoft.com/office/drawing/2014/main" id="{1AA2DCB2-58B3-4316-8BCD-0C75021BDDFA}"/>
                </a:ext>
              </a:extLst>
            </p:cNvPr>
            <p:cNvCxnSpPr>
              <a:stCxn id="34" idx="6"/>
            </p:cNvCxnSpPr>
            <p:nvPr/>
          </p:nvCxnSpPr>
          <p:spPr>
            <a:xfrm>
              <a:off x="1057326" y="2734534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lokTextu 35">
              <a:extLst>
                <a:ext uri="{FF2B5EF4-FFF2-40B4-BE49-F238E27FC236}">
                  <a16:creationId xmlns:a16="http://schemas.microsoft.com/office/drawing/2014/main" id="{9A3A7A0E-2A0F-45EF-877C-A323F4C34B49}"/>
                </a:ext>
              </a:extLst>
            </p:cNvPr>
            <p:cNvSpPr txBox="1"/>
            <p:nvPr/>
          </p:nvSpPr>
          <p:spPr>
            <a:xfrm>
              <a:off x="5559210" y="25486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graphicFrame>
          <p:nvGraphicFramePr>
            <p:cNvPr id="37" name="Objekt 36">
              <a:extLst>
                <a:ext uri="{FF2B5EF4-FFF2-40B4-BE49-F238E27FC236}">
                  <a16:creationId xmlns:a16="http://schemas.microsoft.com/office/drawing/2014/main" id="{AA31B627-CC35-449F-BA05-D1F54C3EEB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295443"/>
                </p:ext>
              </p:extLst>
            </p:nvPr>
          </p:nvGraphicFramePr>
          <p:xfrm>
            <a:off x="2922588" y="2571750"/>
            <a:ext cx="711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2" name="Rovnica" r:id="rId14" imgW="711000" imgH="304560" progId="Equation.3">
                    <p:embed/>
                  </p:oleObj>
                </mc:Choice>
                <mc:Fallback>
                  <p:oleObj name="Rovnica" r:id="rId14" imgW="711000" imgH="304560" progId="Equation.3">
                    <p:embed/>
                    <p:pic>
                      <p:nvPicPr>
                        <p:cNvPr id="37" name="Objek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88" y="2571750"/>
                          <a:ext cx="711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kt 37">
              <a:extLst>
                <a:ext uri="{FF2B5EF4-FFF2-40B4-BE49-F238E27FC236}">
                  <a16:creationId xmlns:a16="http://schemas.microsoft.com/office/drawing/2014/main" id="{985A319E-920C-4BEC-8E8A-AA769EEB8C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797058"/>
                </p:ext>
              </p:extLst>
            </p:nvPr>
          </p:nvGraphicFramePr>
          <p:xfrm>
            <a:off x="4283564" y="2564904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3" name="Rovnica" r:id="rId16" imgW="583920" imgH="317160" progId="Equation.3">
                    <p:embed/>
                  </p:oleObj>
                </mc:Choice>
                <mc:Fallback>
                  <p:oleObj name="Rovnica" r:id="rId16" imgW="583920" imgH="317160" progId="Equation.3">
                    <p:embed/>
                    <p:pic>
                      <p:nvPicPr>
                        <p:cNvPr id="38" name="Objek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564" y="2564904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kt 38">
              <a:extLst>
                <a:ext uri="{FF2B5EF4-FFF2-40B4-BE49-F238E27FC236}">
                  <a16:creationId xmlns:a16="http://schemas.microsoft.com/office/drawing/2014/main" id="{9FD7A907-CEE6-415D-9150-FA5724929D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054439"/>
                </p:ext>
              </p:extLst>
            </p:nvPr>
          </p:nvGraphicFramePr>
          <p:xfrm>
            <a:off x="1424291" y="2571800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4" name="Rovnica" r:id="rId17" imgW="583920" imgH="304560" progId="Equation.3">
                    <p:embed/>
                  </p:oleObj>
                </mc:Choice>
                <mc:Fallback>
                  <p:oleObj name="Rovnica" r:id="rId17" imgW="583920" imgH="304560" progId="Equation.3">
                    <p:embed/>
                    <p:pic>
                      <p:nvPicPr>
                        <p:cNvPr id="39" name="Objek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291" y="2571800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Rovná spojovacia šípka 39">
              <a:extLst>
                <a:ext uri="{FF2B5EF4-FFF2-40B4-BE49-F238E27FC236}">
                  <a16:creationId xmlns:a16="http://schemas.microsoft.com/office/drawing/2014/main" id="{76C90511-06F9-4CEA-A681-4B5633C1DA83}"/>
                </a:ext>
              </a:extLst>
            </p:cNvPr>
            <p:cNvCxnSpPr/>
            <p:nvPr/>
          </p:nvCxnSpPr>
          <p:spPr>
            <a:xfrm flipV="1">
              <a:off x="2015467" y="2751820"/>
              <a:ext cx="930507" cy="1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ovná spojovacia šípka 40">
              <a:extLst>
                <a:ext uri="{FF2B5EF4-FFF2-40B4-BE49-F238E27FC236}">
                  <a16:creationId xmlns:a16="http://schemas.microsoft.com/office/drawing/2014/main" id="{1E370AB4-B1A9-4DD2-B426-C06566B31A6E}"/>
                </a:ext>
              </a:extLst>
            </p:cNvPr>
            <p:cNvCxnSpPr/>
            <p:nvPr/>
          </p:nvCxnSpPr>
          <p:spPr>
            <a:xfrm>
              <a:off x="4860074" y="2711747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ovná spojovacia šípka 41">
              <a:extLst>
                <a:ext uri="{FF2B5EF4-FFF2-40B4-BE49-F238E27FC236}">
                  <a16:creationId xmlns:a16="http://schemas.microsoft.com/office/drawing/2014/main" id="{354106B4-11B1-4ED8-8944-B112557FFAD8}"/>
                </a:ext>
              </a:extLst>
            </p:cNvPr>
            <p:cNvCxnSpPr>
              <a:endCxn id="32" idx="3"/>
            </p:cNvCxnSpPr>
            <p:nvPr/>
          </p:nvCxnSpPr>
          <p:spPr>
            <a:xfrm flipH="1">
              <a:off x="3623880" y="3795936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ovná spojnica 42">
              <a:extLst>
                <a:ext uri="{FF2B5EF4-FFF2-40B4-BE49-F238E27FC236}">
                  <a16:creationId xmlns:a16="http://schemas.microsoft.com/office/drawing/2014/main" id="{A2F7CD7F-C406-4D05-B623-AE6D72FD7487}"/>
                </a:ext>
              </a:extLst>
            </p:cNvPr>
            <p:cNvCxnSpPr/>
            <p:nvPr/>
          </p:nvCxnSpPr>
          <p:spPr>
            <a:xfrm flipV="1">
              <a:off x="5148106" y="2722612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ovacia šípka 43">
              <a:extLst>
                <a:ext uri="{FF2B5EF4-FFF2-40B4-BE49-F238E27FC236}">
                  <a16:creationId xmlns:a16="http://schemas.microsoft.com/office/drawing/2014/main" id="{6CA4AC7B-57BC-4AE8-8E6C-1E4AC72A5F44}"/>
                </a:ext>
              </a:extLst>
            </p:cNvPr>
            <p:cNvCxnSpPr/>
            <p:nvPr/>
          </p:nvCxnSpPr>
          <p:spPr>
            <a:xfrm flipV="1">
              <a:off x="949314" y="2859832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ovná spojnica 44">
              <a:extLst>
                <a:ext uri="{FF2B5EF4-FFF2-40B4-BE49-F238E27FC236}">
                  <a16:creationId xmlns:a16="http://schemas.microsoft.com/office/drawing/2014/main" id="{126332CD-78F1-45D5-A982-2F17DBAD5DD8}"/>
                </a:ext>
              </a:extLst>
            </p:cNvPr>
            <p:cNvCxnSpPr/>
            <p:nvPr/>
          </p:nvCxnSpPr>
          <p:spPr>
            <a:xfrm>
              <a:off x="949314" y="3795936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ovacia šípka 45">
              <a:extLst>
                <a:ext uri="{FF2B5EF4-FFF2-40B4-BE49-F238E27FC236}">
                  <a16:creationId xmlns:a16="http://schemas.microsoft.com/office/drawing/2014/main" id="{6ADDDDE4-1384-4C35-B1BC-D9F69E8AF5FD}"/>
                </a:ext>
              </a:extLst>
            </p:cNvPr>
            <p:cNvCxnSpPr/>
            <p:nvPr/>
          </p:nvCxnSpPr>
          <p:spPr>
            <a:xfrm>
              <a:off x="468214" y="2742472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lokTextu 46">
              <a:extLst>
                <a:ext uri="{FF2B5EF4-FFF2-40B4-BE49-F238E27FC236}">
                  <a16:creationId xmlns:a16="http://schemas.microsoft.com/office/drawing/2014/main" id="{0D5B6BF1-0251-4C81-8730-2AA0C4C33BEA}"/>
                </a:ext>
              </a:extLst>
            </p:cNvPr>
            <p:cNvSpPr txBox="1"/>
            <p:nvPr/>
          </p:nvSpPr>
          <p:spPr>
            <a:xfrm>
              <a:off x="949314" y="267516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graphicFrame>
        <p:nvGraphicFramePr>
          <p:cNvPr id="48" name="Objekt 47">
            <a:extLst>
              <a:ext uri="{FF2B5EF4-FFF2-40B4-BE49-F238E27FC236}">
                <a16:creationId xmlns:a16="http://schemas.microsoft.com/office/drawing/2014/main" id="{85A7A445-B838-4752-8501-D30133EA4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26162"/>
              </p:ext>
            </p:extLst>
          </p:nvPr>
        </p:nvGraphicFramePr>
        <p:xfrm>
          <a:off x="7149326" y="1106761"/>
          <a:ext cx="15970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5" name="Rovnica" r:id="rId18" imgW="1600200" imgH="965160" progId="Equation.3">
                  <p:embed/>
                </p:oleObj>
              </mc:Choice>
              <mc:Fallback>
                <p:oleObj name="Rovnica" r:id="rId18" imgW="1600200" imgH="965160" progId="Equation.3">
                  <p:embed/>
                  <p:pic>
                    <p:nvPicPr>
                      <p:cNvPr id="48" name="Objek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326" y="1106761"/>
                        <a:ext cx="15970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>
            <a:extLst>
              <a:ext uri="{FF2B5EF4-FFF2-40B4-BE49-F238E27FC236}">
                <a16:creationId xmlns:a16="http://schemas.microsoft.com/office/drawing/2014/main" id="{1241ECBA-23F8-4604-92C6-06AC66851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53713"/>
              </p:ext>
            </p:extLst>
          </p:nvPr>
        </p:nvGraphicFramePr>
        <p:xfrm>
          <a:off x="7140615" y="3011031"/>
          <a:ext cx="1944216" cy="33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6" name="Rovnica" r:id="rId20" imgW="1815840" imgH="317160" progId="Equation.3">
                  <p:embed/>
                </p:oleObj>
              </mc:Choice>
              <mc:Fallback>
                <p:oleObj name="Rovnica" r:id="rId20" imgW="1815840" imgH="317160" progId="Equation.3">
                  <p:embed/>
                  <p:pic>
                    <p:nvPicPr>
                      <p:cNvPr id="49" name="Objek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15" y="3011031"/>
                        <a:ext cx="1944216" cy="33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4B04A4C-4F88-42FD-B1DB-BCB10F1D4B19}"/>
              </a:ext>
            </a:extLst>
          </p:cNvPr>
          <p:cNvGrpSpPr/>
          <p:nvPr/>
        </p:nvGrpSpPr>
        <p:grpSpPr>
          <a:xfrm>
            <a:off x="1278971" y="4533912"/>
            <a:ext cx="2861944" cy="1375973"/>
            <a:chOff x="1317505" y="4461081"/>
            <a:chExt cx="2861944" cy="1375973"/>
          </a:xfrm>
        </p:grpSpPr>
        <p:sp>
          <p:nvSpPr>
            <p:cNvPr id="51" name="BlokTextu 50">
              <a:extLst>
                <a:ext uri="{FF2B5EF4-FFF2-40B4-BE49-F238E27FC236}">
                  <a16:creationId xmlns:a16="http://schemas.microsoft.com/office/drawing/2014/main" id="{35833543-11CC-482F-8282-9E45D2376AF9}"/>
                </a:ext>
              </a:extLst>
            </p:cNvPr>
            <p:cNvSpPr txBox="1"/>
            <p:nvPr/>
          </p:nvSpPr>
          <p:spPr>
            <a:xfrm>
              <a:off x="3531377" y="449873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graphicFrame>
          <p:nvGraphicFramePr>
            <p:cNvPr id="52" name="Objekt 51">
              <a:extLst>
                <a:ext uri="{FF2B5EF4-FFF2-40B4-BE49-F238E27FC236}">
                  <a16:creationId xmlns:a16="http://schemas.microsoft.com/office/drawing/2014/main" id="{F3D4F0A7-7409-4AB2-9EFD-9761925E4A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7184573"/>
                </p:ext>
              </p:extLst>
            </p:nvPr>
          </p:nvGraphicFramePr>
          <p:xfrm>
            <a:off x="2205365" y="5524316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7" name="Rovnica" r:id="rId22" imgW="583920" imgH="317160" progId="Equation.3">
                    <p:embed/>
                  </p:oleObj>
                </mc:Choice>
                <mc:Fallback>
                  <p:oleObj name="Rovnica" r:id="rId22" imgW="583920" imgH="317160" progId="Equation.3">
                    <p:embed/>
                    <p:pic>
                      <p:nvPicPr>
                        <p:cNvPr id="52" name="Objek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365" y="5524316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Ovál 52">
              <a:extLst>
                <a:ext uri="{FF2B5EF4-FFF2-40B4-BE49-F238E27FC236}">
                  <a16:creationId xmlns:a16="http://schemas.microsoft.com/office/drawing/2014/main" id="{33464B6D-9EB1-4ADF-99F6-CB21DBADD8BE}"/>
                </a:ext>
              </a:extLst>
            </p:cNvPr>
            <p:cNvSpPr/>
            <p:nvPr/>
          </p:nvSpPr>
          <p:spPr>
            <a:xfrm>
              <a:off x="1690593" y="4511271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4" name="Rovná spojovacia šípka 53">
              <a:extLst>
                <a:ext uri="{FF2B5EF4-FFF2-40B4-BE49-F238E27FC236}">
                  <a16:creationId xmlns:a16="http://schemas.microsoft.com/office/drawing/2014/main" id="{B1184920-9437-4F11-ADEA-BB4A8486E2FB}"/>
                </a:ext>
              </a:extLst>
            </p:cNvPr>
            <p:cNvCxnSpPr>
              <a:stCxn id="53" idx="6"/>
              <a:endCxn id="55" idx="1"/>
            </p:cNvCxnSpPr>
            <p:nvPr/>
          </p:nvCxnSpPr>
          <p:spPr>
            <a:xfrm flipV="1">
              <a:off x="1906617" y="4618243"/>
              <a:ext cx="223736" cy="1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kt 54">
              <a:extLst>
                <a:ext uri="{FF2B5EF4-FFF2-40B4-BE49-F238E27FC236}">
                  <a16:creationId xmlns:a16="http://schemas.microsoft.com/office/drawing/2014/main" id="{4E30611F-E4A1-4877-BAE0-B2F1CA2EE1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5703644"/>
                </p:ext>
              </p:extLst>
            </p:nvPr>
          </p:nvGraphicFramePr>
          <p:xfrm>
            <a:off x="2130353" y="4461081"/>
            <a:ext cx="9271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8" name="Rovnica" r:id="rId23" imgW="927000" imgH="317160" progId="Equation.3">
                    <p:embed/>
                  </p:oleObj>
                </mc:Choice>
                <mc:Fallback>
                  <p:oleObj name="Rovnica" r:id="rId23" imgW="927000" imgH="317160" progId="Equation.3">
                    <p:embed/>
                    <p:pic>
                      <p:nvPicPr>
                        <p:cNvPr id="55" name="Objek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353" y="4461081"/>
                          <a:ext cx="9271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Rovná spojovacia šípka 55">
              <a:extLst>
                <a:ext uri="{FF2B5EF4-FFF2-40B4-BE49-F238E27FC236}">
                  <a16:creationId xmlns:a16="http://schemas.microsoft.com/office/drawing/2014/main" id="{63258FBF-605D-4075-B44A-46882A1F592A}"/>
                </a:ext>
              </a:extLst>
            </p:cNvPr>
            <p:cNvCxnSpPr/>
            <p:nvPr/>
          </p:nvCxnSpPr>
          <p:spPr>
            <a:xfrm>
              <a:off x="3084436" y="4636569"/>
              <a:ext cx="4860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Rovná spojovacia šípka 56">
              <a:extLst>
                <a:ext uri="{FF2B5EF4-FFF2-40B4-BE49-F238E27FC236}">
                  <a16:creationId xmlns:a16="http://schemas.microsoft.com/office/drawing/2014/main" id="{82351150-C447-4878-9709-83D60E785403}"/>
                </a:ext>
              </a:extLst>
            </p:cNvPr>
            <p:cNvCxnSpPr>
              <a:endCxn id="52" idx="3"/>
            </p:cNvCxnSpPr>
            <p:nvPr/>
          </p:nvCxnSpPr>
          <p:spPr>
            <a:xfrm flipH="1" flipV="1">
              <a:off x="2789565" y="5680685"/>
              <a:ext cx="408820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ovná spojnica 57">
              <a:extLst>
                <a:ext uri="{FF2B5EF4-FFF2-40B4-BE49-F238E27FC236}">
                  <a16:creationId xmlns:a16="http://schemas.microsoft.com/office/drawing/2014/main" id="{16BC4927-388D-45F3-A5A3-1A36BB517608}"/>
                </a:ext>
              </a:extLst>
            </p:cNvPr>
            <p:cNvCxnSpPr/>
            <p:nvPr/>
          </p:nvCxnSpPr>
          <p:spPr>
            <a:xfrm flipV="1">
              <a:off x="3213695" y="4619283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ovná spojovacia šípka 58">
              <a:extLst>
                <a:ext uri="{FF2B5EF4-FFF2-40B4-BE49-F238E27FC236}">
                  <a16:creationId xmlns:a16="http://schemas.microsoft.com/office/drawing/2014/main" id="{618438AC-F035-4885-8C7A-F019AB0E0C02}"/>
                </a:ext>
              </a:extLst>
            </p:cNvPr>
            <p:cNvCxnSpPr/>
            <p:nvPr/>
          </p:nvCxnSpPr>
          <p:spPr>
            <a:xfrm flipV="1">
              <a:off x="1798605" y="4744581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ovná spojnica 59">
              <a:extLst>
                <a:ext uri="{FF2B5EF4-FFF2-40B4-BE49-F238E27FC236}">
                  <a16:creationId xmlns:a16="http://schemas.microsoft.com/office/drawing/2014/main" id="{91B701B5-80A4-4615-B891-B95148953BE9}"/>
                </a:ext>
              </a:extLst>
            </p:cNvPr>
            <p:cNvCxnSpPr/>
            <p:nvPr/>
          </p:nvCxnSpPr>
          <p:spPr>
            <a:xfrm>
              <a:off x="1798605" y="5680685"/>
              <a:ext cx="381673" cy="3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ovná spojovacia šípka 60">
              <a:extLst>
                <a:ext uri="{FF2B5EF4-FFF2-40B4-BE49-F238E27FC236}">
                  <a16:creationId xmlns:a16="http://schemas.microsoft.com/office/drawing/2014/main" id="{CC5BEFED-8216-441B-8AE7-3BFCEE83110C}"/>
                </a:ext>
              </a:extLst>
            </p:cNvPr>
            <p:cNvCxnSpPr/>
            <p:nvPr/>
          </p:nvCxnSpPr>
          <p:spPr>
            <a:xfrm>
              <a:off x="1317505" y="4627221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BlokTextu 61">
              <a:extLst>
                <a:ext uri="{FF2B5EF4-FFF2-40B4-BE49-F238E27FC236}">
                  <a16:creationId xmlns:a16="http://schemas.microsoft.com/office/drawing/2014/main" id="{18869489-C15C-49E7-A03A-180F7AF1EDCB}"/>
                </a:ext>
              </a:extLst>
            </p:cNvPr>
            <p:cNvSpPr txBox="1"/>
            <p:nvPr/>
          </p:nvSpPr>
          <p:spPr>
            <a:xfrm>
              <a:off x="1798605" y="4559915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graphicFrame>
        <p:nvGraphicFramePr>
          <p:cNvPr id="63" name="Objekt 62">
            <a:extLst>
              <a:ext uri="{FF2B5EF4-FFF2-40B4-BE49-F238E27FC236}">
                <a16:creationId xmlns:a16="http://schemas.microsoft.com/office/drawing/2014/main" id="{7A951144-C2D0-42D4-A8E5-A40BEBFA2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4374"/>
              </p:ext>
            </p:extLst>
          </p:nvPr>
        </p:nvGraphicFramePr>
        <p:xfrm>
          <a:off x="3315063" y="4502164"/>
          <a:ext cx="584676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9" name="Rovnica" r:id="rId25" imgW="5854680" imgH="1523880" progId="Equation.3">
                  <p:embed/>
                </p:oleObj>
              </mc:Choice>
              <mc:Fallback>
                <p:oleObj name="Rovnica" r:id="rId25" imgW="5854680" imgH="1523880" progId="Equation.3">
                  <p:embed/>
                  <p:pic>
                    <p:nvPicPr>
                      <p:cNvPr id="63" name="Objek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063" y="4502164"/>
                        <a:ext cx="5846763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>
            <a:extLst>
              <a:ext uri="{FF2B5EF4-FFF2-40B4-BE49-F238E27FC236}">
                <a16:creationId xmlns:a16="http://schemas.microsoft.com/office/drawing/2014/main" id="{1C196B6B-3D00-4909-9A8F-E53FEE40A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68823"/>
              </p:ext>
            </p:extLst>
          </p:nvPr>
        </p:nvGraphicFramePr>
        <p:xfrm>
          <a:off x="3316942" y="6069672"/>
          <a:ext cx="29876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0" name="Rovnica" r:id="rId27" imgW="2997000" imgH="672840" progId="Equation.3">
                  <p:embed/>
                </p:oleObj>
              </mc:Choice>
              <mc:Fallback>
                <p:oleObj name="Rovnica" r:id="rId27" imgW="2997000" imgH="672840" progId="Equation.3">
                  <p:embed/>
                  <p:pic>
                    <p:nvPicPr>
                      <p:cNvPr id="64" name="Objek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942" y="6069672"/>
                        <a:ext cx="298767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>
            <a:extLst>
              <a:ext uri="{FF2B5EF4-FFF2-40B4-BE49-F238E27FC236}">
                <a16:creationId xmlns:a16="http://schemas.microsoft.com/office/drawing/2014/main" id="{3380D748-0E0A-48B7-832C-B3AFB2B80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37276"/>
              </p:ext>
            </p:extLst>
          </p:nvPr>
        </p:nvGraphicFramePr>
        <p:xfrm>
          <a:off x="6445502" y="6093943"/>
          <a:ext cx="226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1" name="Rovnica" r:id="rId29" imgW="2260440" imgH="672840" progId="Equation.3">
                  <p:embed/>
                </p:oleObj>
              </mc:Choice>
              <mc:Fallback>
                <p:oleObj name="Rovnica" r:id="rId29" imgW="2260440" imgH="672840" progId="Equation.3">
                  <p:embed/>
                  <p:pic>
                    <p:nvPicPr>
                      <p:cNvPr id="65" name="Objekt 6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445502" y="6093943"/>
                        <a:ext cx="2260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BlokTextu 65"/>
          <p:cNvSpPr txBox="1"/>
          <p:nvPr/>
        </p:nvSpPr>
        <p:spPr>
          <a:xfrm>
            <a:off x="4175956" y="111208"/>
            <a:ext cx="5112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/>
              <a:t>Príklad</a:t>
            </a:r>
          </a:p>
        </p:txBody>
      </p:sp>
      <p:sp>
        <p:nvSpPr>
          <p:cNvPr id="68" name="BlokTextu 67"/>
          <p:cNvSpPr txBox="1"/>
          <p:nvPr/>
        </p:nvSpPr>
        <p:spPr>
          <a:xfrm>
            <a:off x="3239134" y="784637"/>
            <a:ext cx="1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</a:rPr>
              <a:t>1.krok</a:t>
            </a:r>
          </a:p>
        </p:txBody>
      </p:sp>
      <p:sp>
        <p:nvSpPr>
          <p:cNvPr id="70" name="BlokTextu 69"/>
          <p:cNvSpPr txBox="1"/>
          <p:nvPr/>
        </p:nvSpPr>
        <p:spPr>
          <a:xfrm>
            <a:off x="2238649" y="2455997"/>
            <a:ext cx="97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</a:rPr>
              <a:t>2.krok</a:t>
            </a:r>
          </a:p>
        </p:txBody>
      </p:sp>
      <p:sp>
        <p:nvSpPr>
          <p:cNvPr id="71" name="Obdĺžnik 70"/>
          <p:cNvSpPr/>
          <p:nvPr/>
        </p:nvSpPr>
        <p:spPr>
          <a:xfrm>
            <a:off x="771418" y="451538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U(s)</a:t>
            </a:r>
          </a:p>
        </p:txBody>
      </p:sp>
      <p:sp>
        <p:nvSpPr>
          <p:cNvPr id="73" name="Obdĺžnik 72"/>
          <p:cNvSpPr/>
          <p:nvPr/>
        </p:nvSpPr>
        <p:spPr>
          <a:xfrm>
            <a:off x="2121608" y="509388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0070C0"/>
                </a:solidFill>
              </a:rPr>
              <a:t>3.krok</a:t>
            </a:r>
          </a:p>
        </p:txBody>
      </p:sp>
    </p:spTree>
    <p:extLst>
      <p:ext uri="{BB962C8B-B14F-4D97-AF65-F5344CB8AC3E}">
        <p14:creationId xmlns:p14="http://schemas.microsoft.com/office/powerpoint/2010/main" val="13089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69" grpId="0" animBg="1"/>
      <p:bldP spid="30" grpId="0"/>
      <p:bldP spid="70" grpId="0"/>
      <p:bldP spid="71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4EAC4E69-96BB-4443-A0B2-FF26BB2A6BF1}"/>
              </a:ext>
            </a:extLst>
          </p:cNvPr>
          <p:cNvSpPr txBox="1"/>
          <p:nvPr/>
        </p:nvSpPr>
        <p:spPr>
          <a:xfrm>
            <a:off x="2339752" y="260648"/>
            <a:ext cx="5616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/>
              <a:t>3 príklady na domáce cvičenie</a:t>
            </a:r>
          </a:p>
        </p:txBody>
      </p:sp>
    </p:spTree>
    <p:extLst>
      <p:ext uri="{BB962C8B-B14F-4D97-AF65-F5344CB8AC3E}">
        <p14:creationId xmlns:p14="http://schemas.microsoft.com/office/powerpoint/2010/main" val="328513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CB4A1A91-3B98-447D-967B-DC164125F982}"/>
              </a:ext>
            </a:extLst>
          </p:cNvPr>
          <p:cNvSpPr txBox="1"/>
          <p:nvPr/>
        </p:nvSpPr>
        <p:spPr>
          <a:xfrm>
            <a:off x="1043608" y="348467"/>
            <a:ext cx="8503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/>
              <a:t>Vlastnosti</a:t>
            </a:r>
            <a:r>
              <a:rPr lang="en-US" sz="3400" dirty="0"/>
              <a:t> </a:t>
            </a:r>
            <a:r>
              <a:rPr lang="en-US" sz="3400" dirty="0" err="1"/>
              <a:t>prenosov</a:t>
            </a:r>
            <a:r>
              <a:rPr lang="sk-SK" sz="3400" dirty="0"/>
              <a:t>ý</a:t>
            </a:r>
            <a:r>
              <a:rPr lang="en-US" sz="3400" dirty="0" err="1"/>
              <a:t>ch</a:t>
            </a:r>
            <a:r>
              <a:rPr lang="en-US" sz="3400" dirty="0"/>
              <a:t> </a:t>
            </a:r>
            <a:r>
              <a:rPr lang="en-US" sz="3400" dirty="0" err="1"/>
              <a:t>funkci</a:t>
            </a:r>
            <a:r>
              <a:rPr lang="sk-SK" sz="3400" dirty="0"/>
              <a:t>í - opakovanie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0093AF77-1CB9-4A7F-83C1-92FC1C556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40405"/>
              </p:ext>
            </p:extLst>
          </p:nvPr>
        </p:nvGraphicFramePr>
        <p:xfrm>
          <a:off x="2182043" y="1566764"/>
          <a:ext cx="5788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Rovnica" r:id="rId3" imgW="5778360" imgH="965160" progId="Equation.3">
                  <p:embed/>
                </p:oleObj>
              </mc:Choice>
              <mc:Fallback>
                <p:oleObj name="Rovnica" r:id="rId3" imgW="5778360" imgH="96516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043" y="1566764"/>
                        <a:ext cx="57880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C4A9E71A-5D1E-4F6F-85C7-35FFBE8BCC91}"/>
              </a:ext>
            </a:extLst>
          </p:cNvPr>
          <p:cNvSpPr txBox="1"/>
          <p:nvPr/>
        </p:nvSpPr>
        <p:spPr>
          <a:xfrm>
            <a:off x="899592" y="270892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Parametre:</a:t>
            </a:r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rád n </a:t>
            </a:r>
            <a:r>
              <a:rPr lang="sk-SK" sz="2400" dirty="0"/>
              <a:t>– stupeň menovateľa prenosovej funkcie(PF)</a:t>
            </a:r>
          </a:p>
          <a:p>
            <a:r>
              <a:rPr lang="sk-SK" sz="2400" dirty="0"/>
              <a:t>		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sk-SK" sz="2400" dirty="0"/>
              <a:t> - stupeň menovateľa (PF)</a:t>
            </a:r>
          </a:p>
          <a:p>
            <a:r>
              <a:rPr lang="sk-SK" sz="2400" dirty="0"/>
              <a:t>		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póly</a:t>
            </a:r>
            <a:r>
              <a:rPr lang="sk-SK" sz="2400" dirty="0"/>
              <a:t>: korene polynómu A(s)=0</a:t>
            </a:r>
          </a:p>
          <a:p>
            <a:r>
              <a:rPr lang="sk-SK" sz="2400" dirty="0"/>
              <a:t>		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nuly</a:t>
            </a:r>
            <a:r>
              <a:rPr lang="sk-SK" sz="2400" dirty="0"/>
              <a:t>: korene polynómu B(s)=0</a:t>
            </a:r>
          </a:p>
          <a:p>
            <a:r>
              <a:rPr lang="sk-SK" sz="2400" dirty="0"/>
              <a:t>		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stupeň </a:t>
            </a:r>
            <a:r>
              <a:rPr lang="sk-SK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astatizmu</a:t>
            </a:r>
            <a:r>
              <a:rPr lang="sk-SK" sz="2400" dirty="0"/>
              <a:t>: počet nulových pólov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DFEBBE4-2D1A-426B-A8C8-9DDEA2E07B0C}"/>
              </a:ext>
            </a:extLst>
          </p:cNvPr>
          <p:cNvSpPr txBox="1"/>
          <p:nvPr/>
        </p:nvSpPr>
        <p:spPr>
          <a:xfrm>
            <a:off x="2051720" y="5733256"/>
            <a:ext cx="829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Statické sústavy: </a:t>
            </a:r>
            <a:r>
              <a:rPr lang="sk-SK" sz="2400" dirty="0"/>
              <a:t>nemajú </a:t>
            </a:r>
            <a:r>
              <a:rPr lang="sk-SK" sz="2400" dirty="0" err="1"/>
              <a:t>astatizmus</a:t>
            </a:r>
            <a:r>
              <a:rPr lang="sk-SK" sz="2400" dirty="0"/>
              <a:t>, nulové póly </a:t>
            </a:r>
          </a:p>
          <a:p>
            <a:pPr>
              <a:lnSpc>
                <a:spcPct val="150000"/>
              </a:lnSpc>
            </a:pPr>
            <a:r>
              <a:rPr lang="sk-SK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Astatické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sústavy: </a:t>
            </a:r>
            <a:r>
              <a:rPr lang="sk-SK" sz="2400" dirty="0"/>
              <a:t>majú minimálne jeden nulový pól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40F4BC8-05DF-4FB5-AA9F-008A20B63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06045"/>
              </p:ext>
            </p:extLst>
          </p:nvPr>
        </p:nvGraphicFramePr>
        <p:xfrm>
          <a:off x="2882925" y="4674208"/>
          <a:ext cx="43862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Rovnica" r:id="rId5" imgW="4381200" imgH="939600" progId="Equation.3">
                  <p:embed/>
                </p:oleObj>
              </mc:Choice>
              <mc:Fallback>
                <p:oleObj name="Rovnica" r:id="rId5" imgW="4381200" imgH="93960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25" y="4674208"/>
                        <a:ext cx="43862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4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1" y="1514324"/>
            <a:ext cx="8166198" cy="472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1331640" y="620688"/>
            <a:ext cx="72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/>
              <a:t>Odozvy statických a </a:t>
            </a:r>
            <a:r>
              <a:rPr lang="sk-SK" sz="3400" dirty="0" err="1"/>
              <a:t>astatických</a:t>
            </a:r>
            <a:r>
              <a:rPr lang="sk-SK" sz="3400" dirty="0"/>
              <a:t> sústav</a:t>
            </a:r>
          </a:p>
        </p:txBody>
      </p:sp>
    </p:spTree>
    <p:extLst>
      <p:ext uri="{BB962C8B-B14F-4D97-AF65-F5344CB8AC3E}">
        <p14:creationId xmlns:p14="http://schemas.microsoft.com/office/powerpoint/2010/main" val="237130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50354" y="202968"/>
            <a:ext cx="7344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400" dirty="0"/>
              <a:t>Prechodové charakteristiky – grafické zobrazenie PF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719064" y="1407935"/>
            <a:ext cx="84249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Prechodov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 charakteristika </a:t>
            </a:r>
            <a:r>
              <a:rPr lang="sk-SK" sz="2200" dirty="0"/>
              <a:t>je odozva sústavy  na jednotkový skok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200" dirty="0"/>
              <a:t>Každej prenosovej funkcii odpovedá prechodová a teda aj prechodová charakteristika.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4515076" y="2927069"/>
            <a:ext cx="756084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k-SK" sz="2400" dirty="0"/>
          </a:p>
          <a:p>
            <a:r>
              <a:rPr lang="sk-SK" sz="2400" dirty="0"/>
              <a:t>G(s)</a:t>
            </a:r>
          </a:p>
          <a:p>
            <a:endParaRPr lang="sk-SK" sz="2400" dirty="0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3362948" y="3503729"/>
            <a:ext cx="115212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75918" y="35605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[u(t)]=1</a:t>
            </a:r>
            <a:endParaRPr lang="sk-SK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71213"/>
              </p:ext>
            </p:extLst>
          </p:nvPr>
        </p:nvGraphicFramePr>
        <p:xfrm>
          <a:off x="3435683" y="2927068"/>
          <a:ext cx="93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Rovnica" r:id="rId3" imgW="939600" imgH="533160" progId="Equation.3">
                  <p:embed/>
                </p:oleObj>
              </mc:Choice>
              <mc:Fallback>
                <p:oleObj name="Rovnica" r:id="rId3" imgW="939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683" y="2927068"/>
                        <a:ext cx="93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Rovná spojovacia šípka 8"/>
          <p:cNvCxnSpPr/>
          <p:nvPr/>
        </p:nvCxnSpPr>
        <p:spPr>
          <a:xfrm>
            <a:off x="5271160" y="3523982"/>
            <a:ext cx="115212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6691334" y="329265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[y(t)]</a:t>
            </a:r>
            <a:endParaRPr lang="sk-SK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79136"/>
              </p:ext>
            </p:extLst>
          </p:nvPr>
        </p:nvGraphicFramePr>
        <p:xfrm>
          <a:off x="5550346" y="3098294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Rovnica" r:id="rId5" imgW="507960" imgH="355320" progId="Equation.3">
                  <p:embed/>
                </p:oleObj>
              </mc:Choice>
              <mc:Fallback>
                <p:oleObj name="Rovnica" r:id="rId5" imgW="507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346" y="3098294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38507"/>
            <a:ext cx="35718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4" y="3920114"/>
            <a:ext cx="3657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BlokTextu 13"/>
          <p:cNvSpPr txBox="1"/>
          <p:nvPr/>
        </p:nvSpPr>
        <p:spPr>
          <a:xfrm>
            <a:off x="1783493" y="5430337"/>
            <a:ext cx="7524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y(t) obsahuje zložku prechodnú , ktorá závisí od parametrov sústavy a zložku vnútenú, ktorá závisí od vstupného signálu.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zložka vnútená dáva málo informácií o dynamike sústavy, a preto je rozhodujúca zložka prechodná.</a:t>
            </a:r>
          </a:p>
        </p:txBody>
      </p:sp>
    </p:spTree>
    <p:extLst>
      <p:ext uri="{BB962C8B-B14F-4D97-AF65-F5344CB8AC3E}">
        <p14:creationId xmlns:p14="http://schemas.microsoft.com/office/powerpoint/2010/main" val="27200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2293830" y="271534"/>
            <a:ext cx="56705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400" dirty="0"/>
              <a:t>Prechodová charakteristika </a:t>
            </a:r>
            <a:r>
              <a:rPr lang="en-US" sz="3400" dirty="0" err="1"/>
              <a:t>Dopravn</a:t>
            </a:r>
            <a:r>
              <a:rPr lang="sk-SK" sz="3400" dirty="0"/>
              <a:t>é</a:t>
            </a:r>
            <a:r>
              <a:rPr lang="en-US" sz="3400" dirty="0"/>
              <a:t> </a:t>
            </a:r>
            <a:r>
              <a:rPr lang="en-US" sz="3400" dirty="0" err="1"/>
              <a:t>oneskorenie</a:t>
            </a:r>
            <a:endParaRPr lang="sk-SK" sz="3400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77208"/>
              </p:ext>
            </p:extLst>
          </p:nvPr>
        </p:nvGraphicFramePr>
        <p:xfrm>
          <a:off x="1879706" y="1947113"/>
          <a:ext cx="1517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Rovnica" r:id="rId4" imgW="1511280" imgH="457200" progId="Equation.3">
                  <p:embed/>
                </p:oleObj>
              </mc:Choice>
              <mc:Fallback>
                <p:oleObj name="Rovnica" r:id="rId4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06" y="1947113"/>
                        <a:ext cx="1517650" cy="457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031665"/>
              </p:ext>
            </p:extLst>
          </p:nvPr>
        </p:nvGraphicFramePr>
        <p:xfrm>
          <a:off x="5830485" y="1776685"/>
          <a:ext cx="1871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Rovnica" r:id="rId6" imgW="1879560" imgH="812520" progId="Equation.3">
                  <p:embed/>
                </p:oleObj>
              </mc:Choice>
              <mc:Fallback>
                <p:oleObj name="Rovnica" r:id="rId6" imgW="18795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485" y="1776685"/>
                        <a:ext cx="1871663" cy="812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1"/>
          <p:cNvGrpSpPr>
            <a:grpSpLocks noChangeAspect="1"/>
          </p:cNvGrpSpPr>
          <p:nvPr/>
        </p:nvGrpSpPr>
        <p:grpSpPr bwMode="auto">
          <a:xfrm>
            <a:off x="1475656" y="2564904"/>
            <a:ext cx="6950868" cy="4062508"/>
            <a:chOff x="2200" y="2174"/>
            <a:chExt cx="3475" cy="2031"/>
          </a:xfrm>
        </p:grpSpPr>
        <p:sp>
          <p:nvSpPr>
            <p:cNvPr id="15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00" y="2174"/>
              <a:ext cx="3475" cy="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631" y="2311"/>
              <a:ext cx="2713" cy="16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654" y="2326"/>
              <a:ext cx="2690" cy="165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654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102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551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3999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4448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4896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5344" y="2326"/>
              <a:ext cx="0" cy="1655"/>
            </a:xfrm>
            <a:custGeom>
              <a:avLst/>
              <a:gdLst>
                <a:gd name="T0" fmla="*/ 295 h 295"/>
                <a:gd name="T1" fmla="*/ 0 h 295"/>
                <a:gd name="T2" fmla="*/ 0 h 29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5">
                  <a:moveTo>
                    <a:pt x="0" y="2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54" y="3981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654" y="3739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654" y="3504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654" y="3268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654" y="3032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654" y="2797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654" y="2561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654" y="2326"/>
              <a:ext cx="2690" cy="0"/>
            </a:xfrm>
            <a:custGeom>
              <a:avLst/>
              <a:gdLst>
                <a:gd name="T0" fmla="*/ 0 w 480"/>
                <a:gd name="T1" fmla="*/ 480 w 480"/>
                <a:gd name="T2" fmla="*/ 480 w 4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80">
                  <a:moveTo>
                    <a:pt x="0" y="0"/>
                  </a:move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2654" y="2326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2654" y="3981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V="1">
              <a:off x="534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V="1">
              <a:off x="265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2654" y="3981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265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2654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2654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1" name="Rectangle 47"/>
            <p:cNvSpPr>
              <a:spLocks noChangeArrowheads="1"/>
            </p:cNvSpPr>
            <p:nvPr/>
          </p:nvSpPr>
          <p:spPr bwMode="auto">
            <a:xfrm>
              <a:off x="2637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 flipV="1">
              <a:off x="3102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3102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052" y="3997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3551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3551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3534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1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flipV="1">
              <a:off x="3999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3999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0" name="Rectangle 56"/>
            <p:cNvSpPr>
              <a:spLocks noChangeArrowheads="1"/>
            </p:cNvSpPr>
            <p:nvPr/>
          </p:nvSpPr>
          <p:spPr bwMode="auto">
            <a:xfrm>
              <a:off x="3949" y="3997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1.5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V="1">
              <a:off x="4448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4448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4431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2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V="1">
              <a:off x="4896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>
              <a:off x="4896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845" y="3997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2.5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V="1">
              <a:off x="5344" y="3952"/>
              <a:ext cx="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5344" y="2326"/>
              <a:ext cx="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5327" y="3997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3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2654" y="3981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H="1">
              <a:off x="5316" y="3981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592" y="3936"/>
              <a:ext cx="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>
              <a:off x="2654" y="3739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4" name="Line 70"/>
            <p:cNvSpPr>
              <a:spLocks noChangeShapeType="1"/>
            </p:cNvSpPr>
            <p:nvPr/>
          </p:nvSpPr>
          <p:spPr bwMode="auto">
            <a:xfrm flipH="1">
              <a:off x="5316" y="3739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531" y="3694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0.1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72"/>
            <p:cNvSpPr>
              <a:spLocks noChangeShapeType="1"/>
            </p:cNvSpPr>
            <p:nvPr/>
          </p:nvSpPr>
          <p:spPr bwMode="auto">
            <a:xfrm>
              <a:off x="2654" y="3504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 flipH="1">
              <a:off x="5316" y="3504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531" y="3459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0.2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Line 75"/>
            <p:cNvSpPr>
              <a:spLocks noChangeShapeType="1"/>
            </p:cNvSpPr>
            <p:nvPr/>
          </p:nvSpPr>
          <p:spPr bwMode="auto">
            <a:xfrm>
              <a:off x="2654" y="3268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0" name="Line 76"/>
            <p:cNvSpPr>
              <a:spLocks noChangeShapeType="1"/>
            </p:cNvSpPr>
            <p:nvPr/>
          </p:nvSpPr>
          <p:spPr bwMode="auto">
            <a:xfrm flipH="1">
              <a:off x="5316" y="3268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531" y="3223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0.3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Line 78"/>
            <p:cNvSpPr>
              <a:spLocks noChangeShapeType="1"/>
            </p:cNvSpPr>
            <p:nvPr/>
          </p:nvSpPr>
          <p:spPr bwMode="auto">
            <a:xfrm>
              <a:off x="2654" y="3032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3" name="Line 79"/>
            <p:cNvSpPr>
              <a:spLocks noChangeShapeType="1"/>
            </p:cNvSpPr>
            <p:nvPr/>
          </p:nvSpPr>
          <p:spPr bwMode="auto">
            <a:xfrm flipH="1">
              <a:off x="5316" y="3032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2531" y="2988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0.4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Line 81"/>
            <p:cNvSpPr>
              <a:spLocks noChangeShapeType="1"/>
            </p:cNvSpPr>
            <p:nvPr/>
          </p:nvSpPr>
          <p:spPr bwMode="auto">
            <a:xfrm>
              <a:off x="2654" y="2797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6" name="Line 82"/>
            <p:cNvSpPr>
              <a:spLocks noChangeShapeType="1"/>
            </p:cNvSpPr>
            <p:nvPr/>
          </p:nvSpPr>
          <p:spPr bwMode="auto">
            <a:xfrm flipH="1">
              <a:off x="5316" y="2797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7" name="Rectangle 83"/>
            <p:cNvSpPr>
              <a:spLocks noChangeArrowheads="1"/>
            </p:cNvSpPr>
            <p:nvPr/>
          </p:nvSpPr>
          <p:spPr bwMode="auto">
            <a:xfrm>
              <a:off x="2531" y="2752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0.5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>
              <a:off x="2654" y="2561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5316" y="2561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0" name="Rectangle 86"/>
            <p:cNvSpPr>
              <a:spLocks noChangeArrowheads="1"/>
            </p:cNvSpPr>
            <p:nvPr/>
          </p:nvSpPr>
          <p:spPr bwMode="auto">
            <a:xfrm>
              <a:off x="2531" y="2516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0.6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>
              <a:off x="2654" y="2326"/>
              <a:ext cx="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2" name="Line 88"/>
            <p:cNvSpPr>
              <a:spLocks noChangeShapeType="1"/>
            </p:cNvSpPr>
            <p:nvPr/>
          </p:nvSpPr>
          <p:spPr bwMode="auto">
            <a:xfrm flipH="1">
              <a:off x="5316" y="2326"/>
              <a:ext cx="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2531" y="2281"/>
              <a:ext cx="14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0.7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90"/>
            <p:cNvSpPr>
              <a:spLocks noChangeShapeType="1"/>
            </p:cNvSpPr>
            <p:nvPr/>
          </p:nvSpPr>
          <p:spPr bwMode="auto">
            <a:xfrm>
              <a:off x="2654" y="2326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5" name="Line 91"/>
            <p:cNvSpPr>
              <a:spLocks noChangeShapeType="1"/>
            </p:cNvSpPr>
            <p:nvPr/>
          </p:nvSpPr>
          <p:spPr bwMode="auto">
            <a:xfrm>
              <a:off x="2654" y="3981"/>
              <a:ext cx="26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6" name="Line 92"/>
            <p:cNvSpPr>
              <a:spLocks noChangeShapeType="1"/>
            </p:cNvSpPr>
            <p:nvPr/>
          </p:nvSpPr>
          <p:spPr bwMode="auto">
            <a:xfrm flipV="1">
              <a:off x="534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V="1">
              <a:off x="2654" y="2326"/>
              <a:ext cx="0" cy="16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8" name="Rectangle 95"/>
            <p:cNvSpPr>
              <a:spLocks noChangeArrowheads="1"/>
            </p:cNvSpPr>
            <p:nvPr/>
          </p:nvSpPr>
          <p:spPr bwMode="auto">
            <a:xfrm>
              <a:off x="3915" y="4093"/>
              <a:ext cx="1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t  [s]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96"/>
            <p:cNvSpPr>
              <a:spLocks noChangeArrowheads="1"/>
            </p:cNvSpPr>
            <p:nvPr/>
          </p:nvSpPr>
          <p:spPr bwMode="auto">
            <a:xfrm rot="16200000">
              <a:off x="2391" y="3081"/>
              <a:ext cx="1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-18"/>
                  <a:cs typeface="Arial" pitchFamily="34" charset="0"/>
                </a:rPr>
                <a:t>f(t)</a:t>
              </a:r>
              <a:endParaRPr kumimoji="0" lang="sk-SK" alt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0" name="Rovná spojnica 89"/>
          <p:cNvCxnSpPr/>
          <p:nvPr/>
        </p:nvCxnSpPr>
        <p:spPr>
          <a:xfrm flipV="1">
            <a:off x="4168182" y="3803441"/>
            <a:ext cx="2819400" cy="150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ovná spojnica 90"/>
          <p:cNvCxnSpPr>
            <a:stCxn id="85" idx="0"/>
          </p:cNvCxnSpPr>
          <p:nvPr/>
        </p:nvCxnSpPr>
        <p:spPr>
          <a:xfrm>
            <a:off x="2383769" y="6179356"/>
            <a:ext cx="1794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1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7704" y="511547"/>
            <a:ext cx="79711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S</a:t>
            </a:r>
            <a:r>
              <a:rPr lang="sk-SK" sz="3400" dirty="0"/>
              <a:t>ústava s d</a:t>
            </a:r>
            <a:r>
              <a:rPr lang="en-US" sz="3400" dirty="0" err="1"/>
              <a:t>opravn</a:t>
            </a:r>
            <a:r>
              <a:rPr lang="sk-SK" sz="3400" dirty="0" err="1"/>
              <a:t>ým</a:t>
            </a:r>
            <a:r>
              <a:rPr lang="sk-SK" sz="3400" dirty="0"/>
              <a:t> </a:t>
            </a:r>
            <a:r>
              <a:rPr lang="en-US" sz="3400" dirty="0"/>
              <a:t> </a:t>
            </a:r>
            <a:r>
              <a:rPr lang="en-US" sz="3400" dirty="0" err="1"/>
              <a:t>oneskoren</a:t>
            </a:r>
            <a:r>
              <a:rPr lang="sk-SK" sz="3400" dirty="0" err="1"/>
              <a:t>ím</a:t>
            </a:r>
            <a:endParaRPr lang="sk-SK" sz="34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32768"/>
              </p:ext>
            </p:extLst>
          </p:nvPr>
        </p:nvGraphicFramePr>
        <p:xfrm>
          <a:off x="1321818" y="1556792"/>
          <a:ext cx="1908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Rovnica" r:id="rId3" imgW="1904760" imgH="774360" progId="Equation.3">
                  <p:embed/>
                </p:oleObj>
              </mc:Choice>
              <mc:Fallback>
                <p:oleObj name="Rovnica" r:id="rId3" imgW="19047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818" y="1556792"/>
                        <a:ext cx="19081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Obrázo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818" y="2744015"/>
            <a:ext cx="7236405" cy="3349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12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/>
          <p:cNvSpPr txBox="1"/>
          <p:nvPr/>
        </p:nvSpPr>
        <p:spPr>
          <a:xfrm>
            <a:off x="971600" y="1273592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Prechodová funkcia tejto sústavy je: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Začiatočná hodnota: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Konečná hodnota: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1187624" y="522340"/>
            <a:ext cx="79563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 err="1"/>
              <a:t>Astatická</a:t>
            </a:r>
            <a:r>
              <a:rPr lang="sk-SK" sz="3400" dirty="0"/>
              <a:t> sústava prvého rádu - integrátor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22126"/>
              </p:ext>
            </p:extLst>
          </p:nvPr>
        </p:nvGraphicFramePr>
        <p:xfrm>
          <a:off x="6381738" y="1492167"/>
          <a:ext cx="974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Rovnica" r:id="rId3" imgW="977760" imgH="355320" progId="Equation.3">
                  <p:embed/>
                </p:oleObj>
              </mc:Choice>
              <mc:Fallback>
                <p:oleObj name="Rovnica" r:id="rId3" imgW="9777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38" y="1492167"/>
                        <a:ext cx="974725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54201"/>
              </p:ext>
            </p:extLst>
          </p:nvPr>
        </p:nvGraphicFramePr>
        <p:xfrm>
          <a:off x="6381738" y="2028267"/>
          <a:ext cx="209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Rovnica" r:id="rId5" imgW="2095200" imgH="545760" progId="Equation.3">
                  <p:embed/>
                </p:oleObj>
              </mc:Choice>
              <mc:Fallback>
                <p:oleObj name="Rovnica" r:id="rId5" imgW="2095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38" y="2028267"/>
                        <a:ext cx="2095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36626"/>
              </p:ext>
            </p:extLst>
          </p:nvPr>
        </p:nvGraphicFramePr>
        <p:xfrm>
          <a:off x="6381738" y="2663000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Rovnica" r:id="rId7" imgW="1777680" imgH="545760" progId="Equation.3">
                  <p:embed/>
                </p:oleObj>
              </mc:Choice>
              <mc:Fallback>
                <p:oleObj name="Rovnica" r:id="rId7" imgW="17776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38" y="2663000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054AD98D-8252-4718-A014-9BB500F5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5355" y="3352562"/>
            <a:ext cx="5560913" cy="324962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73647" y="434281"/>
            <a:ext cx="499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Statická sústava 1. rádu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3178"/>
              </p:ext>
            </p:extLst>
          </p:nvPr>
        </p:nvGraphicFramePr>
        <p:xfrm>
          <a:off x="4427984" y="1267852"/>
          <a:ext cx="1504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Rovnica" r:id="rId3" imgW="1498320" imgH="711000" progId="Equation.3">
                  <p:embed/>
                </p:oleObj>
              </mc:Choice>
              <mc:Fallback>
                <p:oleObj name="Rovnica" r:id="rId3" imgW="1498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267852"/>
                        <a:ext cx="150495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65034"/>
              </p:ext>
            </p:extLst>
          </p:nvPr>
        </p:nvGraphicFramePr>
        <p:xfrm>
          <a:off x="6300192" y="1117237"/>
          <a:ext cx="2027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Rovnica" r:id="rId5" imgW="2019240" imgH="1143000" progId="Equation.3">
                  <p:embed/>
                </p:oleObj>
              </mc:Choice>
              <mc:Fallback>
                <p:oleObj name="Rovnica" r:id="rId5" imgW="20192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117237"/>
                        <a:ext cx="2027237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131144" y="139262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Začiatočná hodnota 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4773"/>
              </p:ext>
            </p:extLst>
          </p:nvPr>
        </p:nvGraphicFramePr>
        <p:xfrm>
          <a:off x="1211204" y="2079263"/>
          <a:ext cx="1891675" cy="49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" name="Rovnica" r:id="rId7" imgW="2095200" imgH="545760" progId="Equation.3">
                  <p:embed/>
                </p:oleObj>
              </mc:Choice>
              <mc:Fallback>
                <p:oleObj name="Rovnica" r:id="rId7" imgW="2095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04" y="2079263"/>
                        <a:ext cx="1891675" cy="49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1131144" y="3770973"/>
            <a:ext cx="314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Konečná  hodnota 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1271"/>
              </p:ext>
            </p:extLst>
          </p:nvPr>
        </p:nvGraphicFramePr>
        <p:xfrm>
          <a:off x="1211204" y="4542051"/>
          <a:ext cx="1272564" cy="4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" name="Rovnica" r:id="rId9" imgW="1434960" imgH="545760" progId="Equation.3">
                  <p:embed/>
                </p:oleObj>
              </mc:Choice>
              <mc:Fallback>
                <p:oleObj name="Rovnica" r:id="rId9" imgW="1434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04" y="4542051"/>
                        <a:ext cx="1272564" cy="4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74169"/>
              </p:ext>
            </p:extLst>
          </p:nvPr>
        </p:nvGraphicFramePr>
        <p:xfrm>
          <a:off x="1211204" y="2850341"/>
          <a:ext cx="2291743" cy="54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Rovnica" r:id="rId11" imgW="2463480" imgH="583920" progId="Equation.3">
                  <p:embed/>
                </p:oleObj>
              </mc:Choice>
              <mc:Fallback>
                <p:oleObj name="Rovnica" r:id="rId11" imgW="2463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04" y="2850341"/>
                        <a:ext cx="2291743" cy="54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76482"/>
              </p:ext>
            </p:extLst>
          </p:nvPr>
        </p:nvGraphicFramePr>
        <p:xfrm>
          <a:off x="1224148" y="5369811"/>
          <a:ext cx="2352684" cy="5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Rovnica" r:id="rId13" imgW="2552400" imgH="583920" progId="Equation.3">
                  <p:embed/>
                </p:oleObj>
              </mc:Choice>
              <mc:Fallback>
                <p:oleObj name="Rovnica" r:id="rId13" imgW="255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48" y="5369811"/>
                        <a:ext cx="2352684" cy="5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1">
            <a:extLst>
              <a:ext uri="{FF2B5EF4-FFF2-40B4-BE49-F238E27FC236}">
                <a16:creationId xmlns:a16="http://schemas.microsoft.com/office/drawing/2014/main" id="{42CAC480-300C-4E1B-B707-990F66C2F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3627" y="2572245"/>
            <a:ext cx="4573129" cy="3593615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9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E76860-7057-4991-8385-6779A0249653}"/>
              </a:ext>
            </a:extLst>
          </p:cNvPr>
          <p:cNvSpPr txBox="1"/>
          <p:nvPr/>
        </p:nvSpPr>
        <p:spPr>
          <a:xfrm>
            <a:off x="958995" y="1644481"/>
            <a:ext cx="8185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Model, ktorý modeluje len vybrané vlastnosti procesu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Model výkonového lasera - príklad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 err="1"/>
              <a:t>Light</a:t>
            </a:r>
            <a:r>
              <a:rPr lang="sk-SK" sz="2000" dirty="0"/>
              <a:t> </a:t>
            </a:r>
            <a:r>
              <a:rPr lang="sk-SK" sz="2000" dirty="0" err="1"/>
              <a:t>Amplification</a:t>
            </a:r>
            <a:r>
              <a:rPr lang="sk-SK" sz="2000" dirty="0"/>
              <a:t> by </a:t>
            </a:r>
            <a:r>
              <a:rPr lang="sk-SK" sz="2000" dirty="0" err="1"/>
              <a:t>Stimulated</a:t>
            </a:r>
            <a:r>
              <a:rPr lang="sk-SK" sz="2000" dirty="0"/>
              <a:t> of </a:t>
            </a:r>
            <a:r>
              <a:rPr lang="sk-SK" sz="2000" dirty="0" err="1"/>
              <a:t>Radiation</a:t>
            </a:r>
            <a:r>
              <a:rPr lang="sk-SK" sz="2000" dirty="0"/>
              <a:t> – zosilnenie svetla s využitím stimulovanej emisie žiarenia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Výkonové lasery CO2</a:t>
            </a:r>
          </a:p>
          <a:p>
            <a:pPr marL="1200150" lvl="2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zváranie</a:t>
            </a:r>
          </a:p>
          <a:p>
            <a:pPr marL="1200150" lvl="2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rezanie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sk-SK" sz="20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Matematický model: 71 diferenciálnych rovníc 1.rádu</a:t>
            </a:r>
          </a:p>
        </p:txBody>
      </p:sp>
      <p:pic>
        <p:nvPicPr>
          <p:cNvPr id="5" name="Picture 2" descr="http://thumbs.dreamstime.com/thumb_527/5271005.jpg">
            <a:extLst>
              <a:ext uri="{FF2B5EF4-FFF2-40B4-BE49-F238E27FC236}">
                <a16:creationId xmlns:a16="http://schemas.microsoft.com/office/drawing/2014/main" id="{E80CE69E-0A5A-4EE5-9EF6-B51994B3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36" y="3212976"/>
            <a:ext cx="3672410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/>
          <p:cNvSpPr txBox="1"/>
          <p:nvPr/>
        </p:nvSpPr>
        <p:spPr>
          <a:xfrm>
            <a:off x="2915816" y="692696"/>
            <a:ext cx="5040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/>
              <a:t>Kybernetický model</a:t>
            </a:r>
          </a:p>
        </p:txBody>
      </p:sp>
    </p:spTree>
    <p:extLst>
      <p:ext uri="{BB962C8B-B14F-4D97-AF65-F5344CB8AC3E}">
        <p14:creationId xmlns:p14="http://schemas.microsoft.com/office/powerpoint/2010/main" val="191679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1">
            <a:extLst>
              <a:ext uri="{FF2B5EF4-FFF2-40B4-BE49-F238E27FC236}">
                <a16:creationId xmlns:a16="http://schemas.microsoft.com/office/drawing/2014/main" id="{414923BB-4192-49C7-829D-47ADFA1F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2931" y="2476912"/>
            <a:ext cx="4004994" cy="314716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899592" y="408679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Statická sústava 1. rádu – </a:t>
            </a:r>
            <a:r>
              <a:rPr lang="sk-SK" sz="3600" dirty="0" err="1"/>
              <a:t>pokaračovanie</a:t>
            </a:r>
            <a:r>
              <a:rPr lang="sk-SK" sz="3600" dirty="0"/>
              <a:t> 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470757"/>
              </p:ext>
            </p:extLst>
          </p:nvPr>
        </p:nvGraphicFramePr>
        <p:xfrm>
          <a:off x="4922654" y="1138694"/>
          <a:ext cx="1504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Rovnica" r:id="rId4" imgW="1498320" imgH="711000" progId="Equation.3">
                  <p:embed/>
                </p:oleObj>
              </mc:Choice>
              <mc:Fallback>
                <p:oleObj name="Rovnica" r:id="rId4" imgW="1498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654" y="1138694"/>
                        <a:ext cx="150495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065135" y="2460086"/>
                <a:ext cx="2232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/>
                  <a:t>Parametre: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35" y="2460086"/>
                <a:ext cx="2232248" cy="400110"/>
              </a:xfrm>
              <a:prstGeom prst="rect">
                <a:avLst/>
              </a:prstGeom>
              <a:blipFill>
                <a:blip r:embed="rId6"/>
                <a:stretch>
                  <a:fillRect l="-300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967854"/>
              </p:ext>
            </p:extLst>
          </p:nvPr>
        </p:nvGraphicFramePr>
        <p:xfrm>
          <a:off x="1115615" y="3021263"/>
          <a:ext cx="3175267" cy="106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" name="Rovnica" r:id="rId7" imgW="3682800" imgH="1244520" progId="Equation.3">
                  <p:embed/>
                </p:oleObj>
              </mc:Choice>
              <mc:Fallback>
                <p:oleObj name="Rovnica" r:id="rId7" imgW="3682800" imgH="124452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3021263"/>
                        <a:ext cx="3175267" cy="1069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Rovná spojovacia šípka 7"/>
          <p:cNvCxnSpPr/>
          <p:nvPr/>
        </p:nvCxnSpPr>
        <p:spPr>
          <a:xfrm flipV="1">
            <a:off x="8107307" y="2959784"/>
            <a:ext cx="0" cy="230425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805447" y="3748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</a:t>
            </a:r>
          </a:p>
        </p:txBody>
      </p:sp>
      <p:cxnSp>
        <p:nvCxnSpPr>
          <p:cNvPr id="11" name="Rovná spojnica 10"/>
          <p:cNvCxnSpPr/>
          <p:nvPr/>
        </p:nvCxnSpPr>
        <p:spPr>
          <a:xfrm>
            <a:off x="5803051" y="3550656"/>
            <a:ext cx="0" cy="17133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1050523" y="4265648"/>
                <a:ext cx="2246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dirty="0"/>
                  <a:t>V čase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23" y="4265648"/>
                <a:ext cx="2246860" cy="400110"/>
              </a:xfrm>
              <a:prstGeom prst="rect">
                <a:avLst/>
              </a:prstGeom>
              <a:blipFill>
                <a:blip r:embed="rId9"/>
                <a:stretch>
                  <a:fillRect l="-271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62714"/>
              </p:ext>
            </p:extLst>
          </p:nvPr>
        </p:nvGraphicFramePr>
        <p:xfrm>
          <a:off x="1099860" y="4819625"/>
          <a:ext cx="2592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Rovnica" r:id="rId10" imgW="2958840" imgH="469800" progId="Equation.3">
                  <p:embed/>
                </p:oleObj>
              </mc:Choice>
              <mc:Fallback>
                <p:oleObj name="Rovnica" r:id="rId10" imgW="295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60" y="4819625"/>
                        <a:ext cx="25923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Rovná spojnica 16"/>
          <p:cNvCxnSpPr/>
          <p:nvPr/>
        </p:nvCxnSpPr>
        <p:spPr>
          <a:xfrm flipH="1">
            <a:off x="5371003" y="3550656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587027" y="5264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E9C45DC-5293-48DB-977C-8CCC7D3DA109}"/>
              </a:ext>
            </a:extLst>
          </p:cNvPr>
          <p:cNvSpPr txBox="1"/>
          <p:nvPr/>
        </p:nvSpPr>
        <p:spPr>
          <a:xfrm>
            <a:off x="1062019" y="1294239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I</a:t>
            </a:r>
            <a:r>
              <a:rPr lang="en-US" sz="2000" dirty="0" err="1"/>
              <a:t>dentifik</a:t>
            </a:r>
            <a:r>
              <a:rPr lang="sk-SK" sz="2000" dirty="0" err="1"/>
              <a:t>ácia</a:t>
            </a:r>
            <a:r>
              <a:rPr lang="sk-SK" sz="2000" dirty="0"/>
              <a:t> parametrov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9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71600" y="23939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 err="1"/>
              <a:t>Astatická</a:t>
            </a:r>
            <a:r>
              <a:rPr lang="sk-SK" sz="3600" dirty="0"/>
              <a:t> sústava s dopravným</a:t>
            </a:r>
            <a:r>
              <a:rPr lang="en-US" sz="3600" dirty="0"/>
              <a:t> </a:t>
            </a:r>
            <a:r>
              <a:rPr lang="en-US" sz="3600" dirty="0" err="1"/>
              <a:t>oneskoren</a:t>
            </a:r>
            <a:r>
              <a:rPr lang="sk-SK" sz="3600" dirty="0" err="1"/>
              <a:t>ím</a:t>
            </a:r>
            <a:endParaRPr lang="sk-SK" sz="36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60813"/>
              </p:ext>
            </p:extLst>
          </p:nvPr>
        </p:nvGraphicFramePr>
        <p:xfrm>
          <a:off x="4135032" y="1684217"/>
          <a:ext cx="15573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Rovnica" r:id="rId3" imgW="1549080" imgH="711000" progId="Equation.3">
                  <p:embed/>
                </p:oleObj>
              </mc:Choice>
              <mc:Fallback>
                <p:oleObj name="Rovnica" r:id="rId3" imgW="1549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032" y="1684217"/>
                        <a:ext cx="15573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971600" y="1639707"/>
            <a:ext cx="269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Začiatočná hodnota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27256"/>
              </p:ext>
            </p:extLst>
          </p:nvPr>
        </p:nvGraphicFramePr>
        <p:xfrm>
          <a:off x="1349276" y="2507609"/>
          <a:ext cx="209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Rovnica" r:id="rId5" imgW="2095200" imgH="545760" progId="Equation.3">
                  <p:embed/>
                </p:oleObj>
              </mc:Choice>
              <mc:Fallback>
                <p:oleObj name="Rovnica" r:id="rId5" imgW="2095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276" y="2507609"/>
                        <a:ext cx="2095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971600" y="3521501"/>
            <a:ext cx="314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Konečná  hodnota 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46507"/>
              </p:ext>
            </p:extLst>
          </p:nvPr>
        </p:nvGraphicFramePr>
        <p:xfrm>
          <a:off x="1349276" y="4342902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Rovnica" r:id="rId7" imgW="1777680" imgH="545760" progId="Equation.3">
                  <p:embed/>
                </p:oleObj>
              </mc:Choice>
              <mc:Fallback>
                <p:oleObj name="Rovnica" r:id="rId7" imgW="17776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276" y="4342902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13604"/>
              </p:ext>
            </p:extLst>
          </p:nvPr>
        </p:nvGraphicFramePr>
        <p:xfrm>
          <a:off x="6156175" y="1684217"/>
          <a:ext cx="2516044" cy="71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6" name="Rovnica" r:id="rId9" imgW="2882880" imgH="812520" progId="Equation.3">
                  <p:embed/>
                </p:oleObj>
              </mc:Choice>
              <mc:Fallback>
                <p:oleObj name="Rovnica" r:id="rId9" imgW="2882880" imgH="812520" progId="Equation.3">
                  <p:embed/>
                  <p:pic>
                    <p:nvPicPr>
                      <p:cNvPr id="0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5" y="1684217"/>
                        <a:ext cx="2516044" cy="711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>
            <a:extLst>
              <a:ext uri="{FF2B5EF4-FFF2-40B4-BE49-F238E27FC236}">
                <a16:creationId xmlns:a16="http://schemas.microsoft.com/office/drawing/2014/main" id="{DD1B7331-060F-4BD4-89B9-6861C214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2854834"/>
            <a:ext cx="4879925" cy="288309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235496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/>
              <a:t>Statická sústava druhého rádu, bez </a:t>
            </a:r>
            <a:r>
              <a:rPr lang="sk-SK" sz="3200" dirty="0" err="1"/>
              <a:t>astatizmu</a:t>
            </a:r>
            <a:r>
              <a:rPr lang="sk-SK" sz="3200" dirty="0"/>
              <a:t> a dopravného oneskorenia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33400"/>
              </p:ext>
            </p:extLst>
          </p:nvPr>
        </p:nvGraphicFramePr>
        <p:xfrm>
          <a:off x="1403648" y="1338666"/>
          <a:ext cx="2217705" cy="63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Rovnica" r:id="rId3" imgW="2705040" imgH="787320" progId="Equation.3">
                  <p:embed/>
                </p:oleObj>
              </mc:Choice>
              <mc:Fallback>
                <p:oleObj name="Rovnica" r:id="rId3" imgW="27050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38666"/>
                        <a:ext cx="2217705" cy="63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82262"/>
              </p:ext>
            </p:extLst>
          </p:nvPr>
        </p:nvGraphicFramePr>
        <p:xfrm>
          <a:off x="4211960" y="1397930"/>
          <a:ext cx="4275369" cy="66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Rovnica" r:id="rId5" imgW="5029200" imgH="787320" progId="Equation.3">
                  <p:embed/>
                </p:oleObj>
              </mc:Choice>
              <mc:Fallback>
                <p:oleObj name="Rovnica" r:id="rId5" imgW="50292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397930"/>
                        <a:ext cx="4275369" cy="669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11610"/>
              </p:ext>
            </p:extLst>
          </p:nvPr>
        </p:nvGraphicFramePr>
        <p:xfrm>
          <a:off x="1403648" y="5028903"/>
          <a:ext cx="821707" cy="29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Rovnica" r:id="rId7" imgW="1002960" imgH="355320" progId="Equation.3">
                  <p:embed/>
                </p:oleObj>
              </mc:Choice>
              <mc:Fallback>
                <p:oleObj name="Rovnica" r:id="rId7" imgW="1002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28903"/>
                        <a:ext cx="821707" cy="29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266788" y="4535331"/>
            <a:ext cx="254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Impulzná funkcia:</a:t>
            </a:r>
            <a:endParaRPr lang="sk-SK" sz="2400" b="1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22069"/>
              </p:ext>
            </p:extLst>
          </p:nvPr>
        </p:nvGraphicFramePr>
        <p:xfrm>
          <a:off x="1403648" y="5413604"/>
          <a:ext cx="3474474" cy="78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Rovnica" r:id="rId9" imgW="4063680" imgH="914400" progId="Equation.3">
                  <p:embed/>
                </p:oleObj>
              </mc:Choice>
              <mc:Fallback>
                <p:oleObj name="Rovnica" r:id="rId9" imgW="406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413604"/>
                        <a:ext cx="3474474" cy="781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1199084" y="2217954"/>
            <a:ext cx="271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Začiatočná hodnota 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78610"/>
              </p:ext>
            </p:extLst>
          </p:nvPr>
        </p:nvGraphicFramePr>
        <p:xfrm>
          <a:off x="1267782" y="2604281"/>
          <a:ext cx="5025171" cy="64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Rovnica" r:id="rId11" imgW="6108480" imgH="787320" progId="Equation.3">
                  <p:embed/>
                </p:oleObj>
              </mc:Choice>
              <mc:Fallback>
                <p:oleObj name="Rovnica" r:id="rId11" imgW="61084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782" y="2604281"/>
                        <a:ext cx="5025171" cy="647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1234767" y="3337138"/>
            <a:ext cx="271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Konečná hodnota 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70144"/>
              </p:ext>
            </p:extLst>
          </p:nvPr>
        </p:nvGraphicFramePr>
        <p:xfrm>
          <a:off x="1269944" y="3887508"/>
          <a:ext cx="1284864" cy="48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4" name="Rovnica" r:id="rId13" imgW="1434960" imgH="545760" progId="Equation.3">
                  <p:embed/>
                </p:oleObj>
              </mc:Choice>
              <mc:Fallback>
                <p:oleObj name="Rovnica" r:id="rId13" imgW="1434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44" y="3887508"/>
                        <a:ext cx="1284864" cy="488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00">
            <a:extLst>
              <a:ext uri="{FF2B5EF4-FFF2-40B4-BE49-F238E27FC236}">
                <a16:creationId xmlns:a16="http://schemas.microsoft.com/office/drawing/2014/main" id="{1FD86F55-B439-4160-BB5A-A2391314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441287"/>
            <a:ext cx="3836889" cy="275407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899592" y="353135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Identifikácia aperiodických sústav s jednoduchými pólmi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899592" y="223680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Prechodová funkcia</a:t>
            </a:r>
            <a:r>
              <a:rPr lang="sk-SK" sz="2000" dirty="0"/>
              <a:t>:</a:t>
            </a:r>
            <a:endParaRPr lang="sk-SK" sz="2000" b="1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011082"/>
              </p:ext>
            </p:extLst>
          </p:nvPr>
        </p:nvGraphicFramePr>
        <p:xfrm>
          <a:off x="3347864" y="3073504"/>
          <a:ext cx="4690244" cy="71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Rovnica" r:id="rId3" imgW="5194080" imgH="787320" progId="Equation.3">
                  <p:embed/>
                </p:oleObj>
              </mc:Choice>
              <mc:Fallback>
                <p:oleObj name="Rovnica" r:id="rId3" imgW="5194080" imgH="78732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073504"/>
                        <a:ext cx="4690244" cy="71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580407"/>
              </p:ext>
            </p:extLst>
          </p:nvPr>
        </p:nvGraphicFramePr>
        <p:xfrm>
          <a:off x="1215499" y="4156951"/>
          <a:ext cx="68357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Rovnica" r:id="rId5" imgW="7619760" imgH="1650960" progId="Equation.3">
                  <p:embed/>
                </p:oleObj>
              </mc:Choice>
              <mc:Fallback>
                <p:oleObj name="Rovnica" r:id="rId5" imgW="76197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99" y="4156951"/>
                        <a:ext cx="6835775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3">
            <a:extLst>
              <a:ext uri="{FF2B5EF4-FFF2-40B4-BE49-F238E27FC236}">
                <a16:creationId xmlns:a16="http://schemas.microsoft.com/office/drawing/2014/main" id="{FA7176FD-3124-47FA-BA27-EF950A20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9750" y="1412776"/>
            <a:ext cx="5113886" cy="355091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01155"/>
              </p:ext>
            </p:extLst>
          </p:nvPr>
        </p:nvGraphicFramePr>
        <p:xfrm>
          <a:off x="1066810" y="1324123"/>
          <a:ext cx="2103587" cy="64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Rovnica" r:id="rId4" imgW="2489040" imgH="774360" progId="Equation.3">
                  <p:embed/>
                </p:oleObj>
              </mc:Choice>
              <mc:Fallback>
                <p:oleObj name="Rovnica" r:id="rId4" imgW="2489040" imgH="77436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10" y="1324123"/>
                        <a:ext cx="2103587" cy="64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5295651" y="2242659"/>
            <a:ext cx="6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e(t</a:t>
            </a:r>
            <a:r>
              <a:rPr lang="en-US" dirty="0"/>
              <a:t>)</a:t>
            </a:r>
            <a:endParaRPr lang="sk-SK" dirty="0"/>
          </a:p>
        </p:txBody>
      </p:sp>
      <p:cxnSp>
        <p:nvCxnSpPr>
          <p:cNvPr id="5" name="Rovná spojovacia šípka 4"/>
          <p:cNvCxnSpPr>
            <a:cxnSpLocks/>
          </p:cNvCxnSpPr>
          <p:nvPr/>
        </p:nvCxnSpPr>
        <p:spPr>
          <a:xfrm flipH="1">
            <a:off x="5250116" y="2644590"/>
            <a:ext cx="288032" cy="978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521919" y="3866592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e1(t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401181" y="2247465"/>
            <a:ext cx="6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e2(t</a:t>
            </a:r>
            <a:r>
              <a:rPr lang="en-US" dirty="0"/>
              <a:t>)</a:t>
            </a:r>
            <a:endParaRPr lang="sk-SK" dirty="0"/>
          </a:p>
        </p:txBody>
      </p:sp>
      <p:cxnSp>
        <p:nvCxnSpPr>
          <p:cNvPr id="10" name="Rovná spojovacia šípka 9"/>
          <p:cNvCxnSpPr>
            <a:cxnSpLocks/>
          </p:cNvCxnSpPr>
          <p:nvPr/>
        </p:nvCxnSpPr>
        <p:spPr>
          <a:xfrm>
            <a:off x="4716871" y="2625583"/>
            <a:ext cx="114952" cy="2160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>
            <a:cxnSpLocks/>
          </p:cNvCxnSpPr>
          <p:nvPr/>
        </p:nvCxnSpPr>
        <p:spPr>
          <a:xfrm>
            <a:off x="4870701" y="4190150"/>
            <a:ext cx="360040" cy="1097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24809"/>
              </p:ext>
            </p:extLst>
          </p:nvPr>
        </p:nvGraphicFramePr>
        <p:xfrm>
          <a:off x="899592" y="2548042"/>
          <a:ext cx="2220660" cy="80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Rovnica" r:id="rId6" imgW="2286000" imgH="838080" progId="Equation.3">
                  <p:embed/>
                </p:oleObj>
              </mc:Choice>
              <mc:Fallback>
                <p:oleObj name="Rovnica" r:id="rId6" imgW="2286000" imgH="83808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48042"/>
                        <a:ext cx="2220660" cy="803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Rovná spojnica 14"/>
          <p:cNvCxnSpPr>
            <a:cxnSpLocks/>
          </p:cNvCxnSpPr>
          <p:nvPr/>
        </p:nvCxnSpPr>
        <p:spPr>
          <a:xfrm>
            <a:off x="5940152" y="3952528"/>
            <a:ext cx="0" cy="131342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>
            <a:cxnSpLocks/>
          </p:cNvCxnSpPr>
          <p:nvPr/>
        </p:nvCxnSpPr>
        <p:spPr>
          <a:xfrm>
            <a:off x="7524328" y="4449633"/>
            <a:ext cx="0" cy="79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cxnSpLocks/>
          </p:cNvCxnSpPr>
          <p:nvPr/>
        </p:nvCxnSpPr>
        <p:spPr>
          <a:xfrm>
            <a:off x="5939317" y="5218302"/>
            <a:ext cx="158501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6105597" y="5192621"/>
            <a:ext cx="144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Interval T2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4283968" y="5640470"/>
            <a:ext cx="432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Hodnoty </a:t>
            </a:r>
            <a:r>
              <a:rPr lang="sk-SK" dirty="0" err="1"/>
              <a:t>exponenciály</a:t>
            </a:r>
            <a:r>
              <a:rPr lang="sk-SK" dirty="0"/>
              <a:t> s časovou konštantou T1 už majú nulovú hodnotu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9774"/>
              </p:ext>
            </p:extLst>
          </p:nvPr>
        </p:nvGraphicFramePr>
        <p:xfrm>
          <a:off x="899592" y="3583437"/>
          <a:ext cx="2110081" cy="64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Rovnica" r:id="rId8" imgW="2819160" imgH="863280" progId="Equation.3">
                  <p:embed/>
                </p:oleObj>
              </mc:Choice>
              <mc:Fallback>
                <p:oleObj name="Rovnica" r:id="rId8" imgW="2819160" imgH="86328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83437"/>
                        <a:ext cx="2110081" cy="64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2986"/>
              </p:ext>
            </p:extLst>
          </p:nvPr>
        </p:nvGraphicFramePr>
        <p:xfrm>
          <a:off x="899592" y="4415764"/>
          <a:ext cx="2467443" cy="60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Rovnica" r:id="rId10" imgW="3187440" imgH="787320" progId="Equation.3">
                  <p:embed/>
                </p:oleObj>
              </mc:Choice>
              <mc:Fallback>
                <p:oleObj name="Rovnica" r:id="rId10" imgW="31874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15764"/>
                        <a:ext cx="2467443" cy="60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86198"/>
              </p:ext>
            </p:extLst>
          </p:nvPr>
        </p:nvGraphicFramePr>
        <p:xfrm>
          <a:off x="1398598" y="5362144"/>
          <a:ext cx="1222648" cy="27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Rovnica" r:id="rId12" imgW="1562040" imgH="355320" progId="Equation.3">
                  <p:embed/>
                </p:oleObj>
              </mc:Choice>
              <mc:Fallback>
                <p:oleObj name="Rovnica" r:id="rId12" imgW="1562040" imgH="355320" progId="Equation.3">
                  <p:embed/>
                  <p:pic>
                    <p:nvPicPr>
                      <p:cNvPr id="0" name="Objek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98" y="5362144"/>
                        <a:ext cx="1222648" cy="27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BlokTextu 26">
            <a:extLst>
              <a:ext uri="{FF2B5EF4-FFF2-40B4-BE49-F238E27FC236}">
                <a16:creationId xmlns:a16="http://schemas.microsoft.com/office/drawing/2014/main" id="{B97E318C-91F1-47F3-B3B7-476E168EEE59}"/>
              </a:ext>
            </a:extLst>
          </p:cNvPr>
          <p:cNvSpPr txBox="1"/>
          <p:nvPr/>
        </p:nvSpPr>
        <p:spPr>
          <a:xfrm>
            <a:off x="899592" y="35313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Identifikácia </a:t>
            </a:r>
            <a:r>
              <a:rPr lang="sk-SK" sz="3600" dirty="0" err="1"/>
              <a:t>exp</a:t>
            </a:r>
            <a:r>
              <a:rPr lang="sk-SK" sz="3600" dirty="0"/>
              <a:t>. 2</a:t>
            </a:r>
          </a:p>
        </p:txBody>
      </p:sp>
    </p:spTree>
    <p:extLst>
      <p:ext uri="{BB962C8B-B14F-4D97-AF65-F5344CB8AC3E}">
        <p14:creationId xmlns:p14="http://schemas.microsoft.com/office/powerpoint/2010/main" val="31598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75656" y="327139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Identifikácia </a:t>
            </a:r>
            <a:r>
              <a:rPr lang="sk-SK" sz="3600" dirty="0" err="1"/>
              <a:t>exp</a:t>
            </a:r>
            <a:r>
              <a:rPr lang="sk-SK" sz="3600" dirty="0"/>
              <a:t>. 2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993313"/>
              </p:ext>
            </p:extLst>
          </p:nvPr>
        </p:nvGraphicFramePr>
        <p:xfrm>
          <a:off x="1332948" y="3289448"/>
          <a:ext cx="722699" cy="24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Rovnica" r:id="rId3" imgW="1028520" imgH="355320" progId="Equation.3">
                  <p:embed/>
                </p:oleObj>
              </mc:Choice>
              <mc:Fallback>
                <p:oleObj name="Rovnica" r:id="rId3" imgW="1028520" imgH="35532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948" y="3289448"/>
                        <a:ext cx="722699" cy="249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1093856" y="4767903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Rovnica priamky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07082"/>
              </p:ext>
            </p:extLst>
          </p:nvPr>
        </p:nvGraphicFramePr>
        <p:xfrm>
          <a:off x="1332948" y="5343403"/>
          <a:ext cx="1222212" cy="278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Rovnica" r:id="rId5" imgW="1562040" imgH="355320" progId="Equation.3">
                  <p:embed/>
                </p:oleObj>
              </mc:Choice>
              <mc:Fallback>
                <p:oleObj name="Rovnica" r:id="rId5" imgW="1562040" imgH="355320" progId="Equation.3">
                  <p:embed/>
                  <p:pic>
                    <p:nvPicPr>
                      <p:cNvPr id="0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948" y="5343403"/>
                        <a:ext cx="1222212" cy="278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9036"/>
              </p:ext>
            </p:extLst>
          </p:nvPr>
        </p:nvGraphicFramePr>
        <p:xfrm>
          <a:off x="4171469" y="5343403"/>
          <a:ext cx="4353627" cy="79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name="Rovnica" r:id="rId7" imgW="5562360" imgH="1015920" progId="Equation.3">
                  <p:embed/>
                </p:oleObj>
              </mc:Choice>
              <mc:Fallback>
                <p:oleObj name="Rovnica" r:id="rId7" imgW="55623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469" y="5343403"/>
                        <a:ext cx="4353627" cy="795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9">
            <a:extLst>
              <a:ext uri="{FF2B5EF4-FFF2-40B4-BE49-F238E27FC236}">
                <a16:creationId xmlns:a16="http://schemas.microsoft.com/office/drawing/2014/main" id="{F9FABE7A-DC17-460E-AF25-B54379202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2"/>
          <a:stretch/>
        </p:blipFill>
        <p:spPr bwMode="auto">
          <a:xfrm>
            <a:off x="2531979" y="1966481"/>
            <a:ext cx="6028462" cy="264593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Rovná spojnica 3"/>
          <p:cNvCxnSpPr>
            <a:cxnSpLocks/>
          </p:cNvCxnSpPr>
          <p:nvPr/>
        </p:nvCxnSpPr>
        <p:spPr>
          <a:xfrm flipH="1" flipV="1">
            <a:off x="3201960" y="2615044"/>
            <a:ext cx="592934" cy="1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1F5E6AAF-43EB-46E8-9731-DEF9564E74E1}"/>
                  </a:ext>
                </a:extLst>
              </p:cNvPr>
              <p:cNvSpPr txBox="1"/>
              <p:nvPr/>
            </p:nvSpPr>
            <p:spPr>
              <a:xfrm>
                <a:off x="1102616" y="1236370"/>
                <a:ext cx="536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dirty="0"/>
                  <a:t>Identifikácia vykonáva sa z logaritmických hodnôt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1F5E6AAF-43EB-46E8-9731-DEF9564E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16" y="1236370"/>
                <a:ext cx="5366982" cy="369332"/>
              </a:xfrm>
              <a:prstGeom prst="rect">
                <a:avLst/>
              </a:prstGeom>
              <a:blipFill>
                <a:blip r:embed="rId10"/>
                <a:stretch>
                  <a:fillRect l="-10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5508CBA1-32C1-45AD-A664-CC34FD2BFBB9}"/>
                  </a:ext>
                </a:extLst>
              </p:cNvPr>
              <p:cNvSpPr txBox="1"/>
              <p:nvPr/>
            </p:nvSpPr>
            <p:spPr>
              <a:xfrm>
                <a:off x="3794894" y="4767903"/>
                <a:ext cx="2875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b="1" dirty="0"/>
                  <a:t>Parametre priamky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</a:t>
                </a:r>
                <a:r>
                  <a:rPr lang="sk-SK" b="1" dirty="0"/>
                  <a:t>a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5508CBA1-32C1-45AD-A664-CC34FD2B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94" y="4767903"/>
                <a:ext cx="2875082" cy="369332"/>
              </a:xfrm>
              <a:prstGeom prst="rect">
                <a:avLst/>
              </a:prstGeom>
              <a:blipFill>
                <a:blip r:embed="rId11"/>
                <a:stretch>
                  <a:fillRect l="-19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EFA402FA-59CD-47E7-8D06-F386E5E3C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52170" r="4904" b="3338"/>
          <a:stretch/>
        </p:blipFill>
        <p:spPr bwMode="auto">
          <a:xfrm>
            <a:off x="2922323" y="3211832"/>
            <a:ext cx="5813127" cy="261909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665436" y="472186"/>
            <a:ext cx="581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Identifikácia </a:t>
            </a:r>
            <a:r>
              <a:rPr lang="sk-SK" sz="3600" dirty="0" err="1"/>
              <a:t>exponenciály</a:t>
            </a:r>
            <a:r>
              <a:rPr lang="sk-SK" sz="3600" dirty="0"/>
              <a:t>  1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132586"/>
              </p:ext>
            </p:extLst>
          </p:nvPr>
        </p:nvGraphicFramePr>
        <p:xfrm>
          <a:off x="1498413" y="1398788"/>
          <a:ext cx="1407498" cy="32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8" name="Rovnica" r:id="rId4" imgW="1536480" imgH="355320" progId="Equation.3">
                  <p:embed/>
                </p:oleObj>
              </mc:Choice>
              <mc:Fallback>
                <p:oleObj name="Rovnica" r:id="rId4" imgW="1536480" imgH="355320" progId="Equation.3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413" y="1398788"/>
                        <a:ext cx="1407498" cy="325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169918"/>
              </p:ext>
            </p:extLst>
          </p:nvPr>
        </p:nvGraphicFramePr>
        <p:xfrm>
          <a:off x="1498413" y="2001159"/>
          <a:ext cx="4727394" cy="69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Rovnica" r:id="rId6" imgW="5562360" imgH="812520" progId="Equation.3">
                  <p:embed/>
                </p:oleObj>
              </mc:Choice>
              <mc:Fallback>
                <p:oleObj name="Rovnica" r:id="rId6" imgW="5562360" imgH="812520" progId="Equation.3">
                  <p:embed/>
                  <p:pic>
                    <p:nvPicPr>
                      <p:cNvPr id="0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413" y="2001159"/>
                        <a:ext cx="4727394" cy="690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683568" y="320270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Najskôr odpočítame 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35858"/>
              </p:ext>
            </p:extLst>
          </p:nvPr>
        </p:nvGraphicFramePr>
        <p:xfrm>
          <a:off x="788553" y="3898061"/>
          <a:ext cx="1753766" cy="101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Rovnica" r:id="rId8" imgW="2247840" imgH="1295280" progId="Equation.3">
                  <p:embed/>
                </p:oleObj>
              </mc:Choice>
              <mc:Fallback>
                <p:oleObj name="Rovnica" r:id="rId8" imgW="22478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53" y="3898061"/>
                        <a:ext cx="1753766" cy="1010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H="1" flipV="1">
            <a:off x="3377868" y="3645840"/>
            <a:ext cx="936103" cy="28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4A498758-6BE1-4572-BC01-31BFCB00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968" y="1326303"/>
            <a:ext cx="4530287" cy="191175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0B675511-E652-4A6C-8CE5-F4163762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968" y="3391772"/>
            <a:ext cx="4632102" cy="195471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251520" y="408781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Postup identifikácie - súhrn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827584" y="1147261"/>
                <a:ext cx="331236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Odmeriame priebeh výstupnej veličiny  na skokovú zmenu vstupnej veličiny</a:t>
                </a:r>
              </a:p>
              <a:p>
                <a:pPr marL="285750" indent="-285750"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Vytvoríme odchýlku od ustálenej hodnoty</a:t>
                </a:r>
              </a:p>
              <a:p>
                <a:pPr marL="285750" indent="-285750"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Pre identifikáciu </a:t>
                </a:r>
                <a:r>
                  <a:rPr lang="sk-SK" dirty="0" err="1"/>
                  <a:t>exponenciály</a:t>
                </a:r>
                <a:r>
                  <a:rPr lang="sk-SK" dirty="0"/>
                  <a:t> s najväčšou časovou konštantou </a:t>
                </a:r>
                <a:r>
                  <a:rPr lang="sk-SK" dirty="0" err="1"/>
                  <a:t>vyberime</a:t>
                </a:r>
                <a:r>
                  <a:rPr lang="sk-SK" dirty="0"/>
                  <a:t> interval č.2</a:t>
                </a:r>
              </a:p>
              <a:p>
                <a:pPr marL="285750" indent="-285750"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V intervale č.2  vyberieme vzorky a hodnoty e(t) v tomto intervale prevedieme do logaritmickej podoby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prelo</a:t>
                </a:r>
                <a:r>
                  <a:rPr lang="sk-SK" dirty="0" err="1"/>
                  <a:t>žíme</a:t>
                </a:r>
                <a:r>
                  <a:rPr lang="sk-SK" dirty="0"/>
                  <a:t> priamkou. Určíme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dirty="0"/>
                  <a:t> a teda aj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endParaRPr lang="sk-SK" dirty="0"/>
              </a:p>
              <a:p>
                <a:pPr marL="285750" indent="-285750"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47261"/>
                <a:ext cx="3312368" cy="4801314"/>
              </a:xfrm>
              <a:prstGeom prst="rect">
                <a:avLst/>
              </a:prstGeom>
              <a:blipFill>
                <a:blip r:embed="rId4"/>
                <a:stretch>
                  <a:fillRect l="-1289" t="-635" r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/>
          <p:cNvCxnSpPr>
            <a:cxnSpLocks/>
          </p:cNvCxnSpPr>
          <p:nvPr/>
        </p:nvCxnSpPr>
        <p:spPr>
          <a:xfrm>
            <a:off x="6696236" y="3919349"/>
            <a:ext cx="11881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948264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err="1"/>
              <a:t>Int</a:t>
            </a:r>
            <a:r>
              <a:rPr lang="sk-SK" sz="1400" dirty="0"/>
              <a:t>. č.2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935598" y="5554200"/>
                <a:ext cx="8136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Od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dirty="0"/>
                  <a:t>odčítame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dirty="0"/>
                  <a:t>a opakujeme postup</a:t>
                </a: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8" y="5554200"/>
                <a:ext cx="813690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89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83668" y="213289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/>
              <a:t>Samostatn</a:t>
            </a:r>
            <a:r>
              <a:rPr lang="sk-SK" sz="3600" dirty="0"/>
              <a:t>á práca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60267"/>
              </p:ext>
            </p:extLst>
          </p:nvPr>
        </p:nvGraphicFramePr>
        <p:xfrm>
          <a:off x="5909910" y="1257075"/>
          <a:ext cx="2233018" cy="64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0" name="Rovnica" r:id="rId3" imgW="2616120" imgH="761760" progId="Equation.3">
                  <p:embed/>
                </p:oleObj>
              </mc:Choice>
              <mc:Fallback>
                <p:oleObj name="Rovnica" r:id="rId3" imgW="26161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910" y="1257075"/>
                        <a:ext cx="2233018" cy="646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275689" y="4325380"/>
            <a:ext cx="2738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Pomocou </a:t>
            </a:r>
            <a:r>
              <a:rPr lang="sk-SK" dirty="0" err="1"/>
              <a:t>Heavisidovho</a:t>
            </a:r>
            <a:r>
              <a:rPr lang="sk-SK" dirty="0"/>
              <a:t> vzorca možno pre prechodovú charakteristiku odvodiť takýto výraz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293917"/>
              </p:ext>
            </p:extLst>
          </p:nvPr>
        </p:nvGraphicFramePr>
        <p:xfrm>
          <a:off x="3954347" y="4718987"/>
          <a:ext cx="4784031" cy="88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1" name="Rovnica" r:id="rId5" imgW="5067000" imgH="939600" progId="Equation.3">
                  <p:embed/>
                </p:oleObj>
              </mc:Choice>
              <mc:Fallback>
                <p:oleObj name="Rovnica" r:id="rId5" imgW="5067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347" y="4718987"/>
                        <a:ext cx="4784031" cy="881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53722"/>
              </p:ext>
            </p:extLst>
          </p:nvPr>
        </p:nvGraphicFramePr>
        <p:xfrm>
          <a:off x="1331640" y="2579043"/>
          <a:ext cx="3734345" cy="59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2" name="Rovnica" r:id="rId7" imgW="4101840" imgH="660240" progId="Equation.3">
                  <p:embed/>
                </p:oleObj>
              </mc:Choice>
              <mc:Fallback>
                <p:oleObj name="Rovnica" r:id="rId7" imgW="4101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79043"/>
                        <a:ext cx="3734345" cy="596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906197"/>
              </p:ext>
            </p:extLst>
          </p:nvPr>
        </p:nvGraphicFramePr>
        <p:xfrm>
          <a:off x="4571999" y="3423060"/>
          <a:ext cx="3614801" cy="73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" name="Rovnica" r:id="rId9" imgW="3898800" imgH="799920" progId="Equation.3">
                  <p:embed/>
                </p:oleObj>
              </mc:Choice>
              <mc:Fallback>
                <p:oleObj name="Rovnica" r:id="rId9" imgW="38988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423060"/>
                        <a:ext cx="3614801" cy="735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50308"/>
              </p:ext>
            </p:extLst>
          </p:nvPr>
        </p:nvGraphicFramePr>
        <p:xfrm>
          <a:off x="1353436" y="3175902"/>
          <a:ext cx="2181870" cy="3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" name="Rovnica" r:id="rId11" imgW="2603160" imgH="419040" progId="Equation.3">
                  <p:embed/>
                </p:oleObj>
              </mc:Choice>
              <mc:Fallback>
                <p:oleObj name="Rovnica" r:id="rId11" imgW="2603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6" y="3175902"/>
                        <a:ext cx="2181870" cy="3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197"/>
              </p:ext>
            </p:extLst>
          </p:nvPr>
        </p:nvGraphicFramePr>
        <p:xfrm>
          <a:off x="1375232" y="3721411"/>
          <a:ext cx="2297740" cy="40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5" name="Rovnica" r:id="rId13" imgW="2590560" imgH="419040" progId="Equation.3">
                  <p:embed/>
                </p:oleObj>
              </mc:Choice>
              <mc:Fallback>
                <p:oleObj name="Rovnica" r:id="rId13" imgW="259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232" y="3721411"/>
                        <a:ext cx="2297740" cy="408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1215912" y="2135756"/>
            <a:ext cx="148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Póly sústavy:</a:t>
            </a: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6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5896210" y="2033318"/>
            <a:ext cx="284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Pomôcka: Ak sú póly reálne záporné ide o </a:t>
            </a:r>
            <a:r>
              <a:rPr lang="sk-SK" sz="1600" dirty="0" err="1"/>
              <a:t>aperidickú</a:t>
            </a:r>
            <a:r>
              <a:rPr lang="sk-SK" sz="1600" dirty="0"/>
              <a:t> PCH.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B13F5D97-B4DE-4F18-8F5E-FD9C48AC91B1}"/>
              </a:ext>
            </a:extLst>
          </p:cNvPr>
          <p:cNvSpPr txBox="1"/>
          <p:nvPr/>
        </p:nvSpPr>
        <p:spPr>
          <a:xfrm>
            <a:off x="1215913" y="1055292"/>
            <a:ext cx="5311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Analyzujte prechodovú charakteristiku sústavy druhého rádu s prenosovou funkciou, zistite podmienky </a:t>
            </a:r>
            <a:r>
              <a:rPr lang="sk-SK" dirty="0" err="1"/>
              <a:t>aperiodicity</a:t>
            </a:r>
            <a:r>
              <a:rPr lang="sk-SK" dirty="0"/>
              <a:t>, resp. kmitavosti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1033204" y="1218896"/>
            <a:ext cx="2817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Prechodová charakteristika vlastnej sústavy 2. rádu</a:t>
            </a:r>
          </a:p>
          <a:p>
            <a:r>
              <a:rPr lang="sk-SK" dirty="0"/>
              <a:t>(K=1, T=1, b=0.4).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49361"/>
              </p:ext>
            </p:extLst>
          </p:nvPr>
        </p:nvGraphicFramePr>
        <p:xfrm>
          <a:off x="1036320" y="3122775"/>
          <a:ext cx="2544473" cy="84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Rovnica" r:id="rId3" imgW="3200400" imgH="1054080" progId="Equation.3">
                  <p:embed/>
                </p:oleObj>
              </mc:Choice>
              <mc:Fallback>
                <p:oleObj name="Rovnica" r:id="rId3" imgW="32004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20" y="3122775"/>
                        <a:ext cx="2544473" cy="8435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33204" y="2153856"/>
            <a:ext cx="281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impulznej charakteristiky vieme získať súradnice extrémov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473183"/>
              </p:ext>
            </p:extLst>
          </p:nvPr>
        </p:nvGraphicFramePr>
        <p:xfrm>
          <a:off x="1061582" y="4311763"/>
          <a:ext cx="2209473" cy="61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Rovnica" r:id="rId5" imgW="2527200" imgH="711000" progId="Equation.3">
                  <p:embed/>
                </p:oleObj>
              </mc:Choice>
              <mc:Fallback>
                <p:oleObj name="Rovnica" r:id="rId5" imgW="2527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582" y="4311763"/>
                        <a:ext cx="2209473" cy="6187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2717263" y="4436479"/>
                <a:ext cx="1583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 = 0, 1, 2, 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63" y="4436479"/>
                <a:ext cx="15830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ĺžnik 8"/>
          <p:cNvSpPr/>
          <p:nvPr/>
        </p:nvSpPr>
        <p:spPr>
          <a:xfrm>
            <a:off x="1231031" y="5122622"/>
            <a:ext cx="7619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Podľa tohto vzťahu vidieť, že pri párnych hodnotách premennej k dostávame minimá a pri nepárnych hodnotách k maximá prechodovej charakteristiky. Absolútne maximum nastáva pri k = 1, keď bude: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272674"/>
              </p:ext>
            </p:extLst>
          </p:nvPr>
        </p:nvGraphicFramePr>
        <p:xfrm>
          <a:off x="5041026" y="4297435"/>
          <a:ext cx="283421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Rovnica" r:id="rId8" imgW="3441600" imgH="761760" progId="Equation.3">
                  <p:embed/>
                </p:oleObj>
              </mc:Choice>
              <mc:Fallback>
                <p:oleObj name="Rovnica" r:id="rId8" imgW="34416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026" y="4297435"/>
                        <a:ext cx="283421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dĺžnik 12">
            <a:extLst>
              <a:ext uri="{FF2B5EF4-FFF2-40B4-BE49-F238E27FC236}">
                <a16:creationId xmlns:a16="http://schemas.microsoft.com/office/drawing/2014/main" id="{5BECD67D-DDE2-4703-8F77-65D1EA26C42E}"/>
              </a:ext>
            </a:extLst>
          </p:cNvPr>
          <p:cNvSpPr/>
          <p:nvPr/>
        </p:nvSpPr>
        <p:spPr>
          <a:xfrm>
            <a:off x="1709174" y="399193"/>
            <a:ext cx="651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/>
              <a:t>Samostatn</a:t>
            </a:r>
            <a:r>
              <a:rPr lang="sk-SK" sz="3600" dirty="0"/>
              <a:t>á práca - pokračovanie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C41AB7EF-0D64-435A-AFBB-2D344B091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086"/>
          <a:stretch/>
        </p:blipFill>
        <p:spPr bwMode="auto">
          <a:xfrm>
            <a:off x="3850748" y="1443599"/>
            <a:ext cx="4577168" cy="2678935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7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501351"/>
            <a:ext cx="5699096" cy="4303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2267744" y="548680"/>
            <a:ext cx="54726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/>
              <a:t>Identifikovan</a:t>
            </a:r>
            <a:r>
              <a:rPr lang="sk-SK" sz="3400" dirty="0"/>
              <a:t>ý prenos sústavy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55837" y="1700808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Kon</a:t>
            </a:r>
            <a:r>
              <a:rPr lang="sk-SK" sz="2400" dirty="0" err="1"/>
              <a:t>štanta</a:t>
            </a:r>
            <a:r>
              <a:rPr lang="sk-SK" sz="2400" dirty="0"/>
              <a:t> zosilnenia: K=1.52</a:t>
            </a:r>
            <a:r>
              <a:rPr lang="en-US" sz="2400" dirty="0"/>
              <a:t> </a:t>
            </a:r>
            <a:endParaRPr lang="sk-SK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Dopravn</a:t>
            </a:r>
            <a:r>
              <a:rPr lang="sk-SK" sz="2400" dirty="0"/>
              <a:t>é oneskorenie D = 0.0203 </a:t>
            </a:r>
            <a:r>
              <a:rPr lang="en-US" sz="2400" dirty="0"/>
              <a:t>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B(</a:t>
            </a:r>
            <a:r>
              <a:rPr lang="sk-SK" sz="2400" dirty="0"/>
              <a:t>0</a:t>
            </a:r>
            <a:r>
              <a:rPr lang="en-US" sz="2400" dirty="0"/>
              <a:t>)</a:t>
            </a:r>
            <a:r>
              <a:rPr lang="sk-SK" sz="2400" dirty="0"/>
              <a:t> = 1.516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A(3) = 0.003423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A(2) = 0.006813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A(1) = 0.4521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A(0) = 1</a:t>
            </a:r>
            <a:endParaRPr lang="sk-SK" sz="240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98" y="1615643"/>
            <a:ext cx="3688467" cy="8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659150"/>
              </p:ext>
            </p:extLst>
          </p:nvPr>
        </p:nvGraphicFramePr>
        <p:xfrm>
          <a:off x="6156176" y="1279104"/>
          <a:ext cx="2247452" cy="60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8" name="Rovnica" r:id="rId3" imgW="2895480" imgH="787320" progId="Equation.3">
                  <p:embed/>
                </p:oleObj>
              </mc:Choice>
              <mc:Fallback>
                <p:oleObj name="Rovnica" r:id="rId3" imgW="2895480" imgH="78732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279104"/>
                        <a:ext cx="2247452" cy="604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884386" y="400054"/>
            <a:ext cx="751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Statická sústava druhého rádu s nulou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74109"/>
              </p:ext>
            </p:extLst>
          </p:nvPr>
        </p:nvGraphicFramePr>
        <p:xfrm>
          <a:off x="1602381" y="1885415"/>
          <a:ext cx="3532662" cy="101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9" name="Rovnica" r:id="rId5" imgW="4787640" imgH="1371600" progId="Equation.3">
                  <p:embed/>
                </p:oleObj>
              </mc:Choice>
              <mc:Fallback>
                <p:oleObj name="Rovnica" r:id="rId5" imgW="47876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81" y="1885415"/>
                        <a:ext cx="3532662" cy="101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618731"/>
              </p:ext>
            </p:extLst>
          </p:nvPr>
        </p:nvGraphicFramePr>
        <p:xfrm>
          <a:off x="6958849" y="2265984"/>
          <a:ext cx="582770" cy="25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" name="Rovnica" r:id="rId7" imgW="838080" imgH="355320" progId="Equation.3">
                  <p:embed/>
                </p:oleObj>
              </mc:Choice>
              <mc:Fallback>
                <p:oleObj name="Rovnica" r:id="rId7" imgW="8380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849" y="2265984"/>
                        <a:ext cx="582770" cy="2508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989200" y="3054306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Začiatočná hodnota 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345603"/>
              </p:ext>
            </p:extLst>
          </p:nvPr>
        </p:nvGraphicFramePr>
        <p:xfrm>
          <a:off x="1602381" y="4196055"/>
          <a:ext cx="6577979" cy="64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" name="Rovnica" r:id="rId9" imgW="8013600" imgH="787320" progId="Equation.3">
                  <p:embed/>
                </p:oleObj>
              </mc:Choice>
              <mc:Fallback>
                <p:oleObj name="Rovnica" r:id="rId9" imgW="8013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81" y="4196055"/>
                        <a:ext cx="6577979" cy="64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lokTextu 10"/>
          <p:cNvSpPr txBox="1"/>
          <p:nvPr/>
        </p:nvSpPr>
        <p:spPr>
          <a:xfrm>
            <a:off x="989200" y="49992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Konečná  hodnota 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653301"/>
              </p:ext>
            </p:extLst>
          </p:nvPr>
        </p:nvGraphicFramePr>
        <p:xfrm>
          <a:off x="6156175" y="5504643"/>
          <a:ext cx="1163234" cy="44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2" name="Rovnica" r:id="rId11" imgW="1434960" imgH="545760" progId="Equation.3">
                  <p:embed/>
                </p:oleObj>
              </mc:Choice>
              <mc:Fallback>
                <p:oleObj name="Rovnica" r:id="rId11" imgW="1434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5" y="5504643"/>
                        <a:ext cx="1163234" cy="442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93689"/>
              </p:ext>
            </p:extLst>
          </p:nvPr>
        </p:nvGraphicFramePr>
        <p:xfrm>
          <a:off x="1602381" y="3462559"/>
          <a:ext cx="1843275" cy="57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" name="Rovnica" r:id="rId13" imgW="2476440" imgH="774360" progId="Equation.3">
                  <p:embed/>
                </p:oleObj>
              </mc:Choice>
              <mc:Fallback>
                <p:oleObj name="Rovnica" r:id="rId13" imgW="247644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81" y="3462559"/>
                        <a:ext cx="1843275" cy="57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910676"/>
              </p:ext>
            </p:extLst>
          </p:nvPr>
        </p:nvGraphicFramePr>
        <p:xfrm>
          <a:off x="1602381" y="5524101"/>
          <a:ext cx="1214366" cy="42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" name="Rovnica" r:id="rId15" imgW="1676160" imgH="583920" progId="Equation.3">
                  <p:embed/>
                </p:oleObj>
              </mc:Choice>
              <mc:Fallback>
                <p:oleObj name="Rovnica" r:id="rId15" imgW="16761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81" y="5524101"/>
                        <a:ext cx="1214366" cy="42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6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1680"/>
              </p:ext>
            </p:extLst>
          </p:nvPr>
        </p:nvGraphicFramePr>
        <p:xfrm>
          <a:off x="1388403" y="2276872"/>
          <a:ext cx="1564975" cy="106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2" name="Rovnica" r:id="rId3" imgW="1892160" imgH="1282680" progId="Equation.3">
                  <p:embed/>
                </p:oleObj>
              </mc:Choice>
              <mc:Fallback>
                <p:oleObj name="Rovnica" r:id="rId3" imgW="189216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403" y="2276872"/>
                        <a:ext cx="1564975" cy="1060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23913"/>
              </p:ext>
            </p:extLst>
          </p:nvPr>
        </p:nvGraphicFramePr>
        <p:xfrm>
          <a:off x="635806" y="3636981"/>
          <a:ext cx="3433952" cy="39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Rovnica" r:id="rId5" imgW="4000320" imgH="457200" progId="Equation.3">
                  <p:embed/>
                </p:oleObj>
              </mc:Choice>
              <mc:Fallback>
                <p:oleObj name="Rovnica" r:id="rId5" imgW="4000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06" y="3636981"/>
                        <a:ext cx="3433952" cy="39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38884"/>
              </p:ext>
            </p:extLst>
          </p:nvPr>
        </p:nvGraphicFramePr>
        <p:xfrm>
          <a:off x="635806" y="4208637"/>
          <a:ext cx="2995926" cy="40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4" name="Rovnica" r:id="rId7" imgW="3340080" imgH="457200" progId="Equation.3">
                  <p:embed/>
                </p:oleObj>
              </mc:Choice>
              <mc:Fallback>
                <p:oleObj name="Rovnica" r:id="rId7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06" y="4208637"/>
                        <a:ext cx="2995926" cy="409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12771"/>
              </p:ext>
            </p:extLst>
          </p:nvPr>
        </p:nvGraphicFramePr>
        <p:xfrm>
          <a:off x="635806" y="4797152"/>
          <a:ext cx="3070171" cy="41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Rovnica" r:id="rId9" imgW="3340080" imgH="457200" progId="Equation.3">
                  <p:embed/>
                </p:oleObj>
              </mc:Choice>
              <mc:Fallback>
                <p:oleObj name="Rovnica" r:id="rId9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06" y="4797152"/>
                        <a:ext cx="3070171" cy="419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F3426429-52A3-4691-89DF-DF27C948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960" y="2276872"/>
            <a:ext cx="4296234" cy="3433605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2CBD342-BFF5-430A-BF2C-02A93E7AB8F9}"/>
              </a:ext>
            </a:extLst>
          </p:cNvPr>
          <p:cNvSpPr txBox="1"/>
          <p:nvPr/>
        </p:nvSpPr>
        <p:spPr>
          <a:xfrm>
            <a:off x="971600" y="54735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Statická sústava druhého rádu s nulou – pokračovanie </a:t>
            </a:r>
          </a:p>
        </p:txBody>
      </p:sp>
    </p:spTree>
    <p:extLst>
      <p:ext uri="{BB962C8B-B14F-4D97-AF65-F5344CB8AC3E}">
        <p14:creationId xmlns:p14="http://schemas.microsoft.com/office/powerpoint/2010/main" val="1346281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01329" y="343670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Samostatná práca – </a:t>
            </a:r>
            <a:r>
              <a:rPr lang="sk-SK" sz="3600" dirty="0" err="1"/>
              <a:t>Astatická</a:t>
            </a:r>
            <a:r>
              <a:rPr lang="sk-SK" sz="3600" dirty="0"/>
              <a:t> sústava druhého rádu</a:t>
            </a:r>
          </a:p>
        </p:txBody>
      </p:sp>
      <p:sp>
        <p:nvSpPr>
          <p:cNvPr id="8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33398"/>
              </p:ext>
            </p:extLst>
          </p:nvPr>
        </p:nvGraphicFramePr>
        <p:xfrm>
          <a:off x="5936394" y="1979975"/>
          <a:ext cx="1504459" cy="63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Rovnica" r:id="rId3" imgW="1815840" imgH="774360" progId="Equation.3">
                  <p:embed/>
                </p:oleObj>
              </mc:Choice>
              <mc:Fallback>
                <p:oleObj name="Rovnica" r:id="rId3" imgW="1815840" imgH="77436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394" y="1979975"/>
                        <a:ext cx="1504459" cy="639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/>
          <p:cNvSpPr/>
          <p:nvPr/>
        </p:nvSpPr>
        <p:spPr>
          <a:xfrm>
            <a:off x="1256827" y="2844113"/>
            <a:ext cx="362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Prechodová funkcia tejto sústavy je</a:t>
            </a:r>
            <a:r>
              <a:rPr lang="sk-SK" sz="2400" dirty="0"/>
              <a:t>:</a:t>
            </a:r>
          </a:p>
        </p:txBody>
      </p: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91395"/>
              </p:ext>
            </p:extLst>
          </p:nvPr>
        </p:nvGraphicFramePr>
        <p:xfrm>
          <a:off x="5594672" y="2911393"/>
          <a:ext cx="2187904" cy="103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1" name="Rovnica" r:id="rId5" imgW="2641320" imgH="1244520" progId="Equation.3">
                  <p:embed/>
                </p:oleObj>
              </mc:Choice>
              <mc:Fallback>
                <p:oleObj name="Rovnica" r:id="rId5" imgW="2641320" imgH="124452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672" y="2911393"/>
                        <a:ext cx="2187904" cy="1035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967312" y="1979975"/>
            <a:ext cx="420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/>
              <a:t>Vypočítajte začiatočnú a konečnú hodnotu prechodovej charakteristiky: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256827" y="3878416"/>
            <a:ext cx="30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Začiatočná hodnota </a:t>
            </a:r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26376"/>
              </p:ext>
            </p:extLst>
          </p:nvPr>
        </p:nvGraphicFramePr>
        <p:xfrm>
          <a:off x="3399309" y="4402754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2" name="Rovnica" r:id="rId7" imgW="1422360" imgH="482400" progId="Equation.3">
                  <p:embed/>
                </p:oleObj>
              </mc:Choice>
              <mc:Fallback>
                <p:oleObj name="Rovnica" r:id="rId7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309" y="4402754"/>
                        <a:ext cx="142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61915"/>
              </p:ext>
            </p:extLst>
          </p:nvPr>
        </p:nvGraphicFramePr>
        <p:xfrm>
          <a:off x="5594672" y="4032457"/>
          <a:ext cx="2591140" cy="103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3" name="Rovnica" r:id="rId9" imgW="2616120" imgH="1041120" progId="Equation.3">
                  <p:embed/>
                </p:oleObj>
              </mc:Choice>
              <mc:Fallback>
                <p:oleObj name="Rovnica" r:id="rId9" imgW="26161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672" y="4032457"/>
                        <a:ext cx="2591140" cy="1035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lokTextu 17"/>
          <p:cNvSpPr txBox="1"/>
          <p:nvPr/>
        </p:nvSpPr>
        <p:spPr>
          <a:xfrm>
            <a:off x="1256827" y="5237436"/>
            <a:ext cx="324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Konečná  hodnota 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280765"/>
              </p:ext>
            </p:extLst>
          </p:nvPr>
        </p:nvGraphicFramePr>
        <p:xfrm>
          <a:off x="3297709" y="5499730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" name="Rovnica" r:id="rId11" imgW="1523880" imgH="482400" progId="Equation.3">
                  <p:embed/>
                </p:oleObj>
              </mc:Choice>
              <mc:Fallback>
                <p:oleObj name="Rovnica" r:id="rId11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709" y="5499730"/>
                        <a:ext cx="152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96385"/>
              </p:ext>
            </p:extLst>
          </p:nvPr>
        </p:nvGraphicFramePr>
        <p:xfrm>
          <a:off x="5578898" y="5153521"/>
          <a:ext cx="28209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" name="Rovnica" r:id="rId13" imgW="2831760" imgH="1041120" progId="Equation.3">
                  <p:embed/>
                </p:oleObj>
              </mc:Choice>
              <mc:Fallback>
                <p:oleObj name="Rovnica" r:id="rId13" imgW="28317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898" y="5153521"/>
                        <a:ext cx="2820988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2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458094" y="46372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Samostatná práca – pokračovanie</a:t>
            </a:r>
            <a:endParaRPr lang="sk-SK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68655"/>
              </p:ext>
            </p:extLst>
          </p:nvPr>
        </p:nvGraphicFramePr>
        <p:xfrm>
          <a:off x="6620166" y="1395128"/>
          <a:ext cx="1528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Rovnica" r:id="rId3" imgW="1523880" imgH="660240" progId="Equation.3">
                  <p:embed/>
                </p:oleObj>
              </mc:Choice>
              <mc:Fallback>
                <p:oleObj name="Rovnica" r:id="rId3" imgW="1523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166" y="1395128"/>
                        <a:ext cx="1528763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/>
          <p:cNvSpPr/>
          <p:nvPr/>
        </p:nvSpPr>
        <p:spPr>
          <a:xfrm>
            <a:off x="1455128" y="1540662"/>
            <a:ext cx="3607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Prechodová funkcia tejto sústavy je:</a:t>
            </a:r>
          </a:p>
        </p:txBody>
      </p:sp>
      <p:pic>
        <p:nvPicPr>
          <p:cNvPr id="6" name="Picture 112">
            <a:extLst>
              <a:ext uri="{FF2B5EF4-FFF2-40B4-BE49-F238E27FC236}">
                <a16:creationId xmlns:a16="http://schemas.microsoft.com/office/drawing/2014/main" id="{9A4BBB7E-B20A-43DC-AFA8-E74D5782C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1639" r="6232"/>
          <a:stretch/>
        </p:blipFill>
        <p:spPr bwMode="auto">
          <a:xfrm>
            <a:off x="1789658" y="2340603"/>
            <a:ext cx="6033616" cy="385593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29488" y="430226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Statická sústava s dopravným</a:t>
            </a:r>
            <a:r>
              <a:rPr lang="en-US" sz="3600" dirty="0"/>
              <a:t> </a:t>
            </a:r>
            <a:r>
              <a:rPr lang="en-US" sz="3600" dirty="0" err="1"/>
              <a:t>oneskoren</a:t>
            </a:r>
            <a:r>
              <a:rPr lang="sk-SK" sz="3600" dirty="0" err="1"/>
              <a:t>ím</a:t>
            </a:r>
            <a:endParaRPr lang="sk-SK" sz="36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03464"/>
              </p:ext>
            </p:extLst>
          </p:nvPr>
        </p:nvGraphicFramePr>
        <p:xfrm>
          <a:off x="6156176" y="1938570"/>
          <a:ext cx="1800200" cy="58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Rovnica" r:id="rId3" imgW="2234880" imgH="723600" progId="Equation.3">
                  <p:embed/>
                </p:oleObj>
              </mc:Choice>
              <mc:Fallback>
                <p:oleObj name="Rovnica" r:id="rId3" imgW="2234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938570"/>
                        <a:ext cx="1800200" cy="580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Skupina 16"/>
          <p:cNvGrpSpPr/>
          <p:nvPr/>
        </p:nvGrpSpPr>
        <p:grpSpPr>
          <a:xfrm>
            <a:off x="966029" y="3330338"/>
            <a:ext cx="2309813" cy="1200329"/>
            <a:chOff x="710316" y="1614021"/>
            <a:chExt cx="3090863" cy="1320800"/>
          </a:xfrm>
        </p:grpSpPr>
        <p:graphicFrame>
          <p:nvGraphicFramePr>
            <p:cNvPr id="4" name="Objek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622573"/>
                </p:ext>
              </p:extLst>
            </p:nvPr>
          </p:nvGraphicFramePr>
          <p:xfrm>
            <a:off x="710316" y="1614021"/>
            <a:ext cx="3090863" cy="132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79" name="Rovnica" r:id="rId5" imgW="3098520" imgH="1320480" progId="Equation.3">
                    <p:embed/>
                  </p:oleObj>
                </mc:Choice>
                <mc:Fallback>
                  <p:oleObj name="Rovnica" r:id="rId5" imgW="3098520" imgH="1320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316" y="1614021"/>
                          <a:ext cx="3090863" cy="1320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Rovná spojnica 5"/>
            <p:cNvCxnSpPr/>
            <p:nvPr/>
          </p:nvCxnSpPr>
          <p:spPr>
            <a:xfrm flipV="1">
              <a:off x="1337120" y="1916832"/>
              <a:ext cx="36004" cy="526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1337120" y="25151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>
              <a:off x="1481136" y="1844824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>
              <a:off x="2836664" y="244311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61725"/>
              </p:ext>
            </p:extLst>
          </p:nvPr>
        </p:nvGraphicFramePr>
        <p:xfrm>
          <a:off x="974831" y="5124311"/>
          <a:ext cx="645264" cy="23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0" name="Rovnica" r:id="rId7" imgW="761760" imgH="279360" progId="Equation.3">
                  <p:embed/>
                </p:oleObj>
              </mc:Choice>
              <mc:Fallback>
                <p:oleObj name="Rovnica" r:id="rId7" imgW="761760" imgH="27936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31" y="5124311"/>
                        <a:ext cx="645264" cy="236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423359"/>
              </p:ext>
            </p:extLst>
          </p:nvPr>
        </p:nvGraphicFramePr>
        <p:xfrm>
          <a:off x="2340202" y="5125006"/>
          <a:ext cx="675538" cy="23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1" name="Rovnica" r:id="rId9" imgW="799920" imgH="279360" progId="Equation.3">
                  <p:embed/>
                </p:oleObj>
              </mc:Choice>
              <mc:Fallback>
                <p:oleObj name="Rovnica" r:id="rId9" imgW="799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202" y="5125006"/>
                        <a:ext cx="675538" cy="235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>
            <a:extLst>
              <a:ext uri="{FF2B5EF4-FFF2-40B4-BE49-F238E27FC236}">
                <a16:creationId xmlns:a16="http://schemas.microsoft.com/office/drawing/2014/main" id="{A6CC5101-EDE9-4653-9A2B-145F783A2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r="6545"/>
          <a:stretch/>
        </p:blipFill>
        <p:spPr bwMode="auto">
          <a:xfrm>
            <a:off x="3635896" y="2996952"/>
            <a:ext cx="4633224" cy="306743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303748" y="530767"/>
            <a:ext cx="453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3600" dirty="0"/>
              <a:t>Sústava druhého rádu</a:t>
            </a:r>
            <a:endParaRPr lang="sk-SK" sz="2400" dirty="0"/>
          </a:p>
        </p:txBody>
      </p:sp>
      <p:sp>
        <p:nvSpPr>
          <p:cNvPr id="4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91473"/>
              </p:ext>
            </p:extLst>
          </p:nvPr>
        </p:nvGraphicFramePr>
        <p:xfrm>
          <a:off x="6228184" y="1707864"/>
          <a:ext cx="1528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Rovnica" r:id="rId3" imgW="1523880" imgH="660240" progId="Equation.3">
                  <p:embed/>
                </p:oleObj>
              </mc:Choice>
              <mc:Fallback>
                <p:oleObj name="Rovnica" r:id="rId3" imgW="1523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707864"/>
                        <a:ext cx="1528763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dĺžnik 5"/>
          <p:cNvSpPr/>
          <p:nvPr/>
        </p:nvSpPr>
        <p:spPr>
          <a:xfrm>
            <a:off x="899592" y="1866355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Prechodová funkcia tejto sústavy je: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74588"/>
              </p:ext>
            </p:extLst>
          </p:nvPr>
        </p:nvGraphicFramePr>
        <p:xfrm>
          <a:off x="1414398" y="2431638"/>
          <a:ext cx="1778700" cy="61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3" name="Rovnica" r:id="rId5" imgW="2298600" imgH="787320" progId="Equation.3">
                  <p:embed/>
                </p:oleObj>
              </mc:Choice>
              <mc:Fallback>
                <p:oleObj name="Rovnica" r:id="rId5" imgW="2298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398" y="2431638"/>
                        <a:ext cx="1778700" cy="611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899592" y="3629883"/>
            <a:ext cx="21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Začiatočná hodnota 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23230"/>
              </p:ext>
            </p:extLst>
          </p:nvPr>
        </p:nvGraphicFramePr>
        <p:xfrm>
          <a:off x="1414398" y="4202475"/>
          <a:ext cx="1850708" cy="470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4" name="Rovnica" r:id="rId7" imgW="2298600" imgH="583920" progId="Equation.3">
                  <p:embed/>
                </p:oleObj>
              </mc:Choice>
              <mc:Fallback>
                <p:oleObj name="Rovnica" r:id="rId7" imgW="2298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398" y="4202475"/>
                        <a:ext cx="1850708" cy="470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8">
            <a:extLst>
              <a:ext uri="{FF2B5EF4-FFF2-40B4-BE49-F238E27FC236}">
                <a16:creationId xmlns:a16="http://schemas.microsoft.com/office/drawing/2014/main" id="{D77C69A6-2BC7-400A-879E-55CD6A305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r="6111"/>
          <a:stretch/>
        </p:blipFill>
        <p:spPr bwMode="auto">
          <a:xfrm>
            <a:off x="3563888" y="2819083"/>
            <a:ext cx="4873515" cy="319948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193032" y="5579054"/>
            <a:ext cx="475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Odozvy výstupov </a:t>
            </a:r>
            <a:r>
              <a:rPr lang="en-US" dirty="0" err="1"/>
              <a:t>elektr</a:t>
            </a:r>
            <a:r>
              <a:rPr lang="en-US" dirty="0"/>
              <a:t>. </a:t>
            </a:r>
            <a:r>
              <a:rPr lang="sk-SK" dirty="0"/>
              <a:t>pri simulácii: elektráreň v  Pakistane</a:t>
            </a:r>
            <a:r>
              <a:rPr lang="en-US" dirty="0"/>
              <a:t>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31640" y="307225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/>
              <a:t>Grafické zobrazenie výstupných veličín sa používa aj pri nelineárnych systémoch</a:t>
            </a:r>
          </a:p>
        </p:txBody>
      </p:sp>
      <p:pic>
        <p:nvPicPr>
          <p:cNvPr id="5" name="Obrázok 4" descr="cid:6079530E-AD25-40DA-B2AA-AB96FF801A99@kasr.elf.stuba.sk">
            <a:extLst>
              <a:ext uri="{FF2B5EF4-FFF2-40B4-BE49-F238E27FC236}">
                <a16:creationId xmlns:a16="http://schemas.microsoft.com/office/drawing/2014/main" id="{6F861D45-FABB-4458-BF8F-F86BB2EC5424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" r="4494"/>
          <a:stretch>
            <a:fillRect/>
          </a:stretch>
        </p:blipFill>
        <p:spPr bwMode="auto">
          <a:xfrm>
            <a:off x="2194384" y="1772816"/>
            <a:ext cx="4755232" cy="374103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4925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D62E5692-BC7B-48B9-8B82-52F27DCD0EB6}"/>
              </a:ext>
            </a:extLst>
          </p:cNvPr>
          <p:cNvGrpSpPr/>
          <p:nvPr/>
        </p:nvGrpSpPr>
        <p:grpSpPr>
          <a:xfrm>
            <a:off x="1115616" y="2909726"/>
            <a:ext cx="4529973" cy="692498"/>
            <a:chOff x="1979712" y="2446729"/>
            <a:chExt cx="3751867" cy="692498"/>
          </a:xfrm>
        </p:grpSpPr>
        <p:sp>
          <p:nvSpPr>
            <p:cNvPr id="4" name="BlokTextu 3">
              <a:extLst>
                <a:ext uri="{FF2B5EF4-FFF2-40B4-BE49-F238E27FC236}">
                  <a16:creationId xmlns:a16="http://schemas.microsoft.com/office/drawing/2014/main" id="{1FB44ABB-4E12-415F-B4A6-59908968B080}"/>
                </a:ext>
              </a:extLst>
            </p:cNvPr>
            <p:cNvSpPr txBox="1"/>
            <p:nvPr/>
          </p:nvSpPr>
          <p:spPr>
            <a:xfrm>
              <a:off x="3059832" y="2492896"/>
              <a:ext cx="158417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/>
                <a:t>Modelovaný proces</a:t>
              </a:r>
            </a:p>
          </p:txBody>
        </p:sp>
        <p:sp>
          <p:nvSpPr>
            <p:cNvPr id="5" name="Šípka doprava 5">
              <a:extLst>
                <a:ext uri="{FF2B5EF4-FFF2-40B4-BE49-F238E27FC236}">
                  <a16:creationId xmlns:a16="http://schemas.microsoft.com/office/drawing/2014/main" id="{01965547-6189-43C4-9E20-A12E67FFDECF}"/>
                </a:ext>
              </a:extLst>
            </p:cNvPr>
            <p:cNvSpPr/>
            <p:nvPr/>
          </p:nvSpPr>
          <p:spPr>
            <a:xfrm>
              <a:off x="2123728" y="2813004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Šípka doprava 6">
              <a:extLst>
                <a:ext uri="{FF2B5EF4-FFF2-40B4-BE49-F238E27FC236}">
                  <a16:creationId xmlns:a16="http://schemas.microsoft.com/office/drawing/2014/main" id="{721D821C-DAB9-4EDD-8B9D-A2CAAF7AF6D4}"/>
                </a:ext>
              </a:extLst>
            </p:cNvPr>
            <p:cNvSpPr/>
            <p:nvPr/>
          </p:nvSpPr>
          <p:spPr>
            <a:xfrm>
              <a:off x="4656259" y="2847111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4CEF2340-523D-4C56-8596-F3BBBDA37B16}"/>
                </a:ext>
              </a:extLst>
            </p:cNvPr>
            <p:cNvSpPr txBox="1"/>
            <p:nvPr/>
          </p:nvSpPr>
          <p:spPr>
            <a:xfrm>
              <a:off x="1979712" y="244672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vstupy </a:t>
              </a:r>
            </a:p>
          </p:txBody>
        </p:sp>
        <p:sp>
          <p:nvSpPr>
            <p:cNvPr id="8" name="BlokTextu 7">
              <a:extLst>
                <a:ext uri="{FF2B5EF4-FFF2-40B4-BE49-F238E27FC236}">
                  <a16:creationId xmlns:a16="http://schemas.microsoft.com/office/drawing/2014/main" id="{EF9384EB-D3E7-4008-BA22-82363A039598}"/>
                </a:ext>
              </a:extLst>
            </p:cNvPr>
            <p:cNvSpPr txBox="1"/>
            <p:nvPr/>
          </p:nvSpPr>
          <p:spPr>
            <a:xfrm>
              <a:off x="4723467" y="24634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výstupy</a:t>
              </a:r>
            </a:p>
          </p:txBody>
        </p:sp>
      </p:grpSp>
      <p:sp>
        <p:nvSpPr>
          <p:cNvPr id="10" name="BlokTextu 9">
            <a:extLst>
              <a:ext uri="{FF2B5EF4-FFF2-40B4-BE49-F238E27FC236}">
                <a16:creationId xmlns:a16="http://schemas.microsoft.com/office/drawing/2014/main" id="{9D78EA3E-F891-4533-A612-5CC36E95B215}"/>
              </a:ext>
            </a:extLst>
          </p:cNvPr>
          <p:cNvSpPr txBox="1"/>
          <p:nvPr/>
        </p:nvSpPr>
        <p:spPr>
          <a:xfrm>
            <a:off x="1115616" y="360222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Modelovan</a:t>
            </a:r>
            <a:r>
              <a:rPr lang="sk-SK" sz="2000" dirty="0"/>
              <a:t>ý proces – dynamický objekt, spojitý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Vstupy:  veličiny vstupujúce do objektu, ktoré sa môžu meniť v čase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Výstupy: veličiny vystupujúce z objektu, ktoré sa môžu meniť v čase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4EF3AAD-E425-40A6-AAE4-047F3AB89A2E}"/>
              </a:ext>
            </a:extLst>
          </p:cNvPr>
          <p:cNvSpPr txBox="1"/>
          <p:nvPr/>
        </p:nvSpPr>
        <p:spPr>
          <a:xfrm>
            <a:off x="891828" y="5000702"/>
            <a:ext cx="669674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SISO objekt - jeden vstup / jeden výstup 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MIMO objekt - viac vstupov / viac výstupov 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891828" y="158539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využíva princíp čiernej skrinky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základná schéma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3131840" y="692696"/>
            <a:ext cx="619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/>
              <a:t>Kybernetický model</a:t>
            </a:r>
          </a:p>
        </p:txBody>
      </p:sp>
    </p:spTree>
    <p:extLst>
      <p:ext uri="{BB962C8B-B14F-4D97-AF65-F5344CB8AC3E}">
        <p14:creationId xmlns:p14="http://schemas.microsoft.com/office/powerpoint/2010/main" val="199181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3086D-6538-413C-9BC6-FCA3FD76955C}"/>
              </a:ext>
            </a:extLst>
          </p:cNvPr>
          <p:cNvSpPr txBox="1">
            <a:spLocks/>
          </p:cNvSpPr>
          <p:nvPr/>
        </p:nvSpPr>
        <p:spPr>
          <a:xfrm>
            <a:off x="299733" y="696072"/>
            <a:ext cx="885698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Prenosová funkcia ako jednoduchý model lineárneho systému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556737E-94A2-43FD-9872-82A7566DAFE6}"/>
              </a:ext>
            </a:extLst>
          </p:cNvPr>
          <p:cNvSpPr txBox="1"/>
          <p:nvPr/>
        </p:nvSpPr>
        <p:spPr>
          <a:xfrm>
            <a:off x="5868144" y="2718494"/>
            <a:ext cx="1584176" cy="10772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sk-SK" sz="2000" dirty="0"/>
          </a:p>
          <a:p>
            <a:pPr algn="ctr"/>
            <a:r>
              <a:rPr lang="sk-SK" sz="2400" dirty="0"/>
              <a:t>G(s)</a:t>
            </a:r>
          </a:p>
          <a:p>
            <a:pPr algn="ctr"/>
            <a:endParaRPr lang="sk-SK" sz="20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36E15DC-1519-4DB0-A45F-4CD20B42C614}"/>
              </a:ext>
            </a:extLst>
          </p:cNvPr>
          <p:cNvSpPr txBox="1"/>
          <p:nvPr/>
        </p:nvSpPr>
        <p:spPr>
          <a:xfrm>
            <a:off x="4589748" y="290766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vstup  U(s)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14FA031-ECBC-43D1-A184-D34296ABAC8A}"/>
              </a:ext>
            </a:extLst>
          </p:cNvPr>
          <p:cNvSpPr txBox="1"/>
          <p:nvPr/>
        </p:nvSpPr>
        <p:spPr>
          <a:xfrm>
            <a:off x="7453027" y="2866877"/>
            <a:ext cx="170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výstup Y(s)  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863A2982-CA23-4AF3-827C-842EAE76627A}"/>
              </a:ext>
            </a:extLst>
          </p:cNvPr>
          <p:cNvCxnSpPr>
            <a:endCxn id="4" idx="1"/>
          </p:cNvCxnSpPr>
          <p:nvPr/>
        </p:nvCxnSpPr>
        <p:spPr>
          <a:xfrm>
            <a:off x="4631757" y="3226326"/>
            <a:ext cx="1236387" cy="3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AE81F15-4BB4-40CB-8849-C5F3163436E2}"/>
              </a:ext>
            </a:extLst>
          </p:cNvPr>
          <p:cNvCxnSpPr>
            <a:stCxn id="4" idx="3"/>
          </p:cNvCxnSpPr>
          <p:nvPr/>
        </p:nvCxnSpPr>
        <p:spPr>
          <a:xfrm flipV="1">
            <a:off x="7452320" y="3226326"/>
            <a:ext cx="1283284" cy="3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230370DE-FB13-4868-BAF3-FBDF4D804759}"/>
              </a:ext>
            </a:extLst>
          </p:cNvPr>
          <p:cNvSpPr txBox="1"/>
          <p:nvPr/>
        </p:nvSpPr>
        <p:spPr>
          <a:xfrm>
            <a:off x="827583" y="1930919"/>
            <a:ext cx="83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Definícia:</a:t>
            </a:r>
            <a:r>
              <a:rPr lang="sk-SK" sz="2400" dirty="0"/>
              <a:t> Pomer obrazu výstupnej veličiny Y(s) ku obrazu vstupnej veličiny U(s) pri nulových začiatočných podmienkach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8C588D54-CE4A-48C2-B030-D0A35874A00A}"/>
              </a:ext>
            </a:extLst>
          </p:cNvPr>
          <p:cNvSpPr txBox="1"/>
          <p:nvPr/>
        </p:nvSpPr>
        <p:spPr>
          <a:xfrm>
            <a:off x="827583" y="3252870"/>
            <a:ext cx="8356833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Prečo prenosová funkcia?</a:t>
            </a:r>
          </a:p>
          <a:p>
            <a:pPr marL="285750" indent="-285750">
              <a:spcAft>
                <a:spcPts val="15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Jednoduchosť vytvárania schém zložitého procesu z blokov (algebra prenosových </a:t>
            </a:r>
            <a:r>
              <a:rPr lang="sk-SK" sz="2400" dirty="0" err="1"/>
              <a:t>funk</a:t>
            </a:r>
            <a:r>
              <a:rPr lang="sk-SK" sz="2400" dirty="0"/>
              <a:t>.)</a:t>
            </a:r>
          </a:p>
          <a:p>
            <a:pPr marL="285750" indent="-285750">
              <a:spcAft>
                <a:spcPts val="15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Prenosové funkcie sú nositeľom podstatných vlastností dynamiky procesov</a:t>
            </a:r>
          </a:p>
          <a:p>
            <a:pPr marL="285750" indent="-285750">
              <a:spcAft>
                <a:spcPts val="15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400" dirty="0"/>
              <a:t>Je ich možné </a:t>
            </a:r>
            <a:r>
              <a:rPr lang="sk-SK" sz="2400" dirty="0" err="1"/>
              <a:t>parametrizovať</a:t>
            </a:r>
            <a:r>
              <a:rPr lang="sk-SK" sz="2400" dirty="0"/>
              <a:t> z nameraných dynamických charakteristík</a:t>
            </a:r>
          </a:p>
        </p:txBody>
      </p:sp>
    </p:spTree>
    <p:extLst>
      <p:ext uri="{BB962C8B-B14F-4D97-AF65-F5344CB8AC3E}">
        <p14:creationId xmlns:p14="http://schemas.microsoft.com/office/powerpoint/2010/main" val="384121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5A8EBA3D-C610-4FB8-9424-6EBCC5433B4F}"/>
                  </a:ext>
                </a:extLst>
              </p:cNvPr>
              <p:cNvSpPr txBox="1"/>
              <p:nvPr/>
            </p:nvSpPr>
            <p:spPr>
              <a:xfrm>
                <a:off x="899592" y="740020"/>
                <a:ext cx="8568952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sk-SK" sz="2200" dirty="0"/>
                  <a:t>Prenosová funkcia je definovaná ako L – obraz impulznej funkcie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2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k-SK" sz="22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sk-SK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k-SK" sz="2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sk-SK" sz="220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sk-SK" sz="22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sk-SK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sk-SK" sz="22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sk-SK" sz="220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sk-SK" sz="2200" dirty="0"/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sk-SK" sz="2200" dirty="0"/>
                  <a:t>Prenosová funkcia je V/V model lineárneho systému: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endParaRPr lang="sk-SK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endParaRPr lang="sk-SK" sz="2000" dirty="0"/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sk-SK" sz="2200" dirty="0"/>
              </a:p>
              <a:p>
                <a:pPr marL="342900" indent="-34290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sk-SK" sz="2200" dirty="0"/>
                  <a:t>Aplikáciu L transformácie dostávame:</a:t>
                </a:r>
              </a:p>
              <a:p>
                <a:endParaRPr lang="sk-SK" sz="2400" dirty="0"/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xmlns="" id="{5A8EBA3D-C610-4FB8-9424-6EBCC5433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740020"/>
                <a:ext cx="8568952" cy="3447098"/>
              </a:xfrm>
              <a:prstGeom prst="rect">
                <a:avLst/>
              </a:prstGeom>
              <a:blipFill rotWithShape="0">
                <a:blip r:embed="rId3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D098B390-A747-4023-8516-C67CB018A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DBC307-ED88-45CF-9236-8A3C382C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4138F487-8CB4-491E-B72D-9CC278737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922514"/>
              </p:ext>
            </p:extLst>
          </p:nvPr>
        </p:nvGraphicFramePr>
        <p:xfrm>
          <a:off x="1323458" y="3980743"/>
          <a:ext cx="6083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Rovnica" r:id="rId4" imgW="6083280" imgH="419040" progId="Equation.3">
                  <p:embed/>
                </p:oleObj>
              </mc:Choice>
              <mc:Fallback>
                <p:oleObj name="Rovnica" r:id="rId4" imgW="6083280" imgH="41904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458" y="3980743"/>
                        <a:ext cx="60833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FC43B32C-9F78-48E3-91AF-B3E043C4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8C020AA1-03AE-491C-9247-3814645C8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485636"/>
              </p:ext>
            </p:extLst>
          </p:nvPr>
        </p:nvGraphicFramePr>
        <p:xfrm>
          <a:off x="4427984" y="5259834"/>
          <a:ext cx="4146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Rovnica" r:id="rId6" imgW="4140000" imgH="812520" progId="Equation.3">
                  <p:embed/>
                </p:oleObj>
              </mc:Choice>
              <mc:Fallback>
                <p:oleObj name="Rovnica" r:id="rId6" imgW="4140000" imgH="81252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259834"/>
                        <a:ext cx="4146550" cy="8128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dĺžnik 12">
            <a:extLst>
              <a:ext uri="{FF2B5EF4-FFF2-40B4-BE49-F238E27FC236}">
                <a16:creationId xmlns:a16="http://schemas.microsoft.com/office/drawing/2014/main" id="{787FA254-47A0-4459-B673-B768DDA8F8B7}"/>
              </a:ext>
            </a:extLst>
          </p:cNvPr>
          <p:cNvSpPr/>
          <p:nvPr/>
        </p:nvSpPr>
        <p:spPr>
          <a:xfrm>
            <a:off x="1296255" y="5435402"/>
            <a:ext cx="3068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Prenosová funkcia je: </a:t>
            </a:r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F8F2EC88-E883-4A7D-84B9-21FE9D53A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617106"/>
              </p:ext>
            </p:extLst>
          </p:nvPr>
        </p:nvGraphicFramePr>
        <p:xfrm>
          <a:off x="1323458" y="2474889"/>
          <a:ext cx="7386909" cy="63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Rovnica" r:id="rId8" imgW="8648640" imgH="749160" progId="Equation.3">
                  <p:embed/>
                </p:oleObj>
              </mc:Choice>
              <mc:Fallback>
                <p:oleObj name="Rovnica" r:id="rId8" imgW="864864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458" y="2474889"/>
                        <a:ext cx="7386909" cy="639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37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77F5BD02-E8C0-48F8-9C07-E0991C32C7FD}"/>
              </a:ext>
            </a:extLst>
          </p:cNvPr>
          <p:cNvSpPr/>
          <p:nvPr/>
        </p:nvSpPr>
        <p:spPr>
          <a:xfrm>
            <a:off x="1115616" y="1772816"/>
            <a:ext cx="76328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200" dirty="0"/>
              <a:t>Prenosová funkcia je definovaná iba pre lineárne časovo invariantné systémy. Nie je definovaná pre nelineárne systémy.</a:t>
            </a:r>
          </a:p>
          <a:p>
            <a:pPr marL="342900" lvl="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200" dirty="0"/>
              <a:t>Prenosová funkcia medzi vstupnou a výstupnou premennou je definovaná ako </a:t>
            </a:r>
            <a:r>
              <a:rPr lang="sk-SK" sz="2200" dirty="0" err="1"/>
              <a:t>Laplaceova</a:t>
            </a:r>
            <a:r>
              <a:rPr lang="sk-SK" sz="2200" dirty="0"/>
              <a:t> transformácia impulznej charakteristiky, rovnako je definovaná ako pomer obrazu výstupnej veličiny k obrazu vstupnej veličiny.</a:t>
            </a:r>
          </a:p>
          <a:p>
            <a:pPr marL="342900" lvl="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200" dirty="0"/>
              <a:t>Začiatočné podmienky systému musia byť nulové.</a:t>
            </a:r>
          </a:p>
          <a:p>
            <a:pPr marL="342900" lvl="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200" dirty="0"/>
              <a:t>Prenosová funkcia je nezávislá od vstupu systému.</a:t>
            </a:r>
          </a:p>
          <a:p>
            <a:pPr marL="342900" lvl="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200" dirty="0"/>
              <a:t>Prenosová funkcia je funkcia komplexnej premennej s.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971600" y="692696"/>
            <a:ext cx="82809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Podmienky definovania prenosových funkcií</a:t>
            </a:r>
          </a:p>
          <a:p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1D598481-A445-4938-BB5E-10D31662D541}"/>
              </a:ext>
            </a:extLst>
          </p:cNvPr>
          <p:cNvSpPr/>
          <p:nvPr/>
        </p:nvSpPr>
        <p:spPr>
          <a:xfrm>
            <a:off x="899592" y="1519487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Dôležitým pojmom v teórii riadenia je </a:t>
            </a:r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charakteristická rovnica</a:t>
            </a:r>
            <a:r>
              <a:rPr lang="sk-SK" sz="2400" dirty="0"/>
              <a:t>, ktorú možno získať položením menovateľa rovno nule: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F4C5F-9B39-464F-B07B-1D3BAFED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D9BB7AF-9830-4B49-86EA-5A6B28CDB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39433"/>
              </p:ext>
            </p:extLst>
          </p:nvPr>
        </p:nvGraphicFramePr>
        <p:xfrm>
          <a:off x="3247395" y="2623434"/>
          <a:ext cx="39036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Rovnica" r:id="rId3" imgW="3911400" imgH="495000" progId="Equation.3">
                  <p:embed/>
                </p:oleObj>
              </mc:Choice>
              <mc:Fallback>
                <p:oleObj name="Rovnica" r:id="rId3" imgW="3911400" imgH="49500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395" y="2623434"/>
                        <a:ext cx="390366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50F0E3D-EE75-467C-A8E6-355F7B95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53E5918-B97C-40FC-AC5B-64D2AEA76FF3}"/>
              </a:ext>
            </a:extLst>
          </p:cNvPr>
          <p:cNvSpPr txBox="1"/>
          <p:nvPr/>
        </p:nvSpPr>
        <p:spPr>
          <a:xfrm>
            <a:off x="4270630" y="3646629"/>
            <a:ext cx="1466763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k-SK" dirty="0"/>
              <a:t>        </a:t>
            </a:r>
            <a:r>
              <a:rPr lang="sk-SK" sz="2400" dirty="0"/>
              <a:t>G(s)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775814A6-FF22-4351-B897-F9B27BAE1975}"/>
              </a:ext>
            </a:extLst>
          </p:cNvPr>
          <p:cNvCxnSpPr/>
          <p:nvPr/>
        </p:nvCxnSpPr>
        <p:spPr>
          <a:xfrm>
            <a:off x="2944240" y="3892177"/>
            <a:ext cx="13263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9936EAD-EF29-4A7D-842D-435A9EC1B279}"/>
              </a:ext>
            </a:extLst>
          </p:cNvPr>
          <p:cNvCxnSpPr/>
          <p:nvPr/>
        </p:nvCxnSpPr>
        <p:spPr>
          <a:xfrm>
            <a:off x="5737393" y="3877461"/>
            <a:ext cx="13263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1FBD4391-CF49-4721-A49A-173B33A4A93C}"/>
              </a:ext>
            </a:extLst>
          </p:cNvPr>
          <p:cNvSpPr txBox="1"/>
          <p:nvPr/>
        </p:nvSpPr>
        <p:spPr>
          <a:xfrm>
            <a:off x="3247395" y="3504001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U(s)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4E950D32-77F9-4F34-A5DF-FB0D13A20E90}"/>
              </a:ext>
            </a:extLst>
          </p:cNvPr>
          <p:cNvSpPr txBox="1"/>
          <p:nvPr/>
        </p:nvSpPr>
        <p:spPr>
          <a:xfrm>
            <a:off x="6040548" y="348511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Y(s)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E6575BA5-78D7-4082-9AB4-509F821F37EB}"/>
              </a:ext>
            </a:extLst>
          </p:cNvPr>
          <p:cNvSpPr txBox="1"/>
          <p:nvPr/>
        </p:nvSpPr>
        <p:spPr>
          <a:xfrm>
            <a:off x="899592" y="458815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Do sústavy s PF G(s) vstupuje signál y(t) – Y(s) a vystupuje signál y(t) s obrazom Y(s)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2743321" y="498401"/>
            <a:ext cx="52414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400" dirty="0"/>
              <a:t>Charakteristická rovnica</a:t>
            </a:r>
          </a:p>
        </p:txBody>
      </p:sp>
    </p:spTree>
    <p:extLst>
      <p:ext uri="{BB962C8B-B14F-4D97-AF65-F5344CB8AC3E}">
        <p14:creationId xmlns:p14="http://schemas.microsoft.com/office/powerpoint/2010/main" val="4282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87623"/>
          </a:xfrm>
        </p:spPr>
        <p:txBody>
          <a:bodyPr>
            <a:normAutofit/>
          </a:bodyPr>
          <a:lstStyle/>
          <a:p>
            <a:r>
              <a:rPr lang="sk-SK" sz="3400" dirty="0"/>
              <a:t>Algebra prenosových funkcií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40681" y="1904119"/>
            <a:ext cx="3456291" cy="576262"/>
          </a:xfrm>
        </p:spPr>
        <p:txBody>
          <a:bodyPr/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Sériové zapojenie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799D6144-C486-4E3F-95EF-EB74A8DDA494}"/>
              </a:ext>
            </a:extLst>
          </p:cNvPr>
          <p:cNvGrpSpPr/>
          <p:nvPr/>
        </p:nvGrpSpPr>
        <p:grpSpPr>
          <a:xfrm>
            <a:off x="1181463" y="2780928"/>
            <a:ext cx="3830411" cy="426902"/>
            <a:chOff x="550661" y="1052736"/>
            <a:chExt cx="3830411" cy="426902"/>
          </a:xfrm>
        </p:grpSpPr>
        <p:graphicFrame>
          <p:nvGraphicFramePr>
            <p:cNvPr id="8" name="Objekt 7">
              <a:extLst>
                <a:ext uri="{FF2B5EF4-FFF2-40B4-BE49-F238E27FC236}">
                  <a16:creationId xmlns:a16="http://schemas.microsoft.com/office/drawing/2014/main" id="{8684C17C-ABD3-4812-8A11-CFB9D15470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7070641"/>
                </p:ext>
              </p:extLst>
            </p:nvPr>
          </p:nvGraphicFramePr>
          <p:xfrm>
            <a:off x="1115616" y="1124744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9" name="Rovnica" r:id="rId3" imgW="583920" imgH="304560" progId="Equation.3">
                    <p:embed/>
                  </p:oleObj>
                </mc:Choice>
                <mc:Fallback>
                  <p:oleObj name="Rovnica" r:id="rId3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1124744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CC901242-26B5-4755-B1DC-1CC7F99479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0000845"/>
                </p:ext>
              </p:extLst>
            </p:nvPr>
          </p:nvGraphicFramePr>
          <p:xfrm>
            <a:off x="1979712" y="1124744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0" name="Rovnica" r:id="rId5" imgW="583920" imgH="304560" progId="Equation.3">
                    <p:embed/>
                  </p:oleObj>
                </mc:Choice>
                <mc:Fallback>
                  <p:oleObj name="Rovnica" r:id="rId5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1124744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kt 9">
              <a:extLst>
                <a:ext uri="{FF2B5EF4-FFF2-40B4-BE49-F238E27FC236}">
                  <a16:creationId xmlns:a16="http://schemas.microsoft.com/office/drawing/2014/main" id="{9DC79F43-4112-4FC4-98CA-D94E77CBED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832901"/>
                </p:ext>
              </p:extLst>
            </p:nvPr>
          </p:nvGraphicFramePr>
          <p:xfrm>
            <a:off x="3563888" y="1124743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1" name="Rovnica" r:id="rId7" imgW="583920" imgH="304560" progId="Equation.3">
                    <p:embed/>
                  </p:oleObj>
                </mc:Choice>
                <mc:Fallback>
                  <p:oleObj name="Rovnica" r:id="rId7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1124743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Rovná spojovacia šípka 10">
              <a:extLst>
                <a:ext uri="{FF2B5EF4-FFF2-40B4-BE49-F238E27FC236}">
                  <a16:creationId xmlns:a16="http://schemas.microsoft.com/office/drawing/2014/main" id="{8E74C03C-DC10-4450-A92D-7B66B4434E0E}"/>
                </a:ext>
              </a:extLst>
            </p:cNvPr>
            <p:cNvCxnSpPr/>
            <p:nvPr/>
          </p:nvCxnSpPr>
          <p:spPr>
            <a:xfrm>
              <a:off x="2555776" y="1275556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ovacia šípka 11">
              <a:extLst>
                <a:ext uri="{FF2B5EF4-FFF2-40B4-BE49-F238E27FC236}">
                  <a16:creationId xmlns:a16="http://schemas.microsoft.com/office/drawing/2014/main" id="{D5E1D694-724E-478E-967C-29ADA114D27E}"/>
                </a:ext>
              </a:extLst>
            </p:cNvPr>
            <p:cNvCxnSpPr/>
            <p:nvPr/>
          </p:nvCxnSpPr>
          <p:spPr>
            <a:xfrm>
              <a:off x="1691680" y="1282352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ovacia šípka 12">
              <a:extLst>
                <a:ext uri="{FF2B5EF4-FFF2-40B4-BE49-F238E27FC236}">
                  <a16:creationId xmlns:a16="http://schemas.microsoft.com/office/drawing/2014/main" id="{AA1C188E-A1F8-4085-906A-FC4E5DF8C13C}"/>
                </a:ext>
              </a:extLst>
            </p:cNvPr>
            <p:cNvCxnSpPr/>
            <p:nvPr/>
          </p:nvCxnSpPr>
          <p:spPr>
            <a:xfrm>
              <a:off x="3275856" y="1275556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4B3E83ED-4473-4672-8682-887BF7C247BA}"/>
                </a:ext>
              </a:extLst>
            </p:cNvPr>
            <p:cNvSpPr txBox="1"/>
            <p:nvPr/>
          </p:nvSpPr>
          <p:spPr>
            <a:xfrm>
              <a:off x="2907126" y="10527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...</a:t>
              </a:r>
            </a:p>
          </p:txBody>
        </p:sp>
        <p:cxnSp>
          <p:nvCxnSpPr>
            <p:cNvPr id="15" name="Rovná spojovacia šípka 14">
              <a:extLst>
                <a:ext uri="{FF2B5EF4-FFF2-40B4-BE49-F238E27FC236}">
                  <a16:creationId xmlns:a16="http://schemas.microsoft.com/office/drawing/2014/main" id="{95C5A5A0-EBA0-4AD6-B10A-0F7EB593A261}"/>
                </a:ext>
              </a:extLst>
            </p:cNvPr>
            <p:cNvCxnSpPr/>
            <p:nvPr/>
          </p:nvCxnSpPr>
          <p:spPr>
            <a:xfrm>
              <a:off x="4093040" y="1282764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lokTextu 15">
              <a:extLst>
                <a:ext uri="{FF2B5EF4-FFF2-40B4-BE49-F238E27FC236}">
                  <a16:creationId xmlns:a16="http://schemas.microsoft.com/office/drawing/2014/main" id="{788D6BD0-F481-4941-BD5F-3768645B0139}"/>
                </a:ext>
              </a:extLst>
            </p:cNvPr>
            <p:cNvSpPr txBox="1"/>
            <p:nvPr/>
          </p:nvSpPr>
          <p:spPr>
            <a:xfrm>
              <a:off x="550661" y="11103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</a:t>
              </a:r>
            </a:p>
          </p:txBody>
        </p:sp>
        <p:cxnSp>
          <p:nvCxnSpPr>
            <p:cNvPr id="17" name="Rovná spojovacia šípka 16">
              <a:extLst>
                <a:ext uri="{FF2B5EF4-FFF2-40B4-BE49-F238E27FC236}">
                  <a16:creationId xmlns:a16="http://schemas.microsoft.com/office/drawing/2014/main" id="{48CF4E75-2004-4F74-B973-56562C271AE5}"/>
                </a:ext>
              </a:extLst>
            </p:cNvPr>
            <p:cNvCxnSpPr/>
            <p:nvPr/>
          </p:nvCxnSpPr>
          <p:spPr>
            <a:xfrm>
              <a:off x="837455" y="1275402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bdĺžnik 28"/>
          <p:cNvSpPr/>
          <p:nvPr/>
        </p:nvSpPr>
        <p:spPr>
          <a:xfrm>
            <a:off x="4917987" y="2817566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Y(s)</a:t>
            </a:r>
          </a:p>
        </p:txBody>
      </p:sp>
      <p:graphicFrame>
        <p:nvGraphicFramePr>
          <p:cNvPr id="30" name="Objekt 29">
            <a:extLst>
              <a:ext uri="{FF2B5EF4-FFF2-40B4-BE49-F238E27FC236}">
                <a16:creationId xmlns:a16="http://schemas.microsoft.com/office/drawing/2014/main" id="{B3FBEB61-2DFC-42B5-AA5D-B3A4A4D5B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04651"/>
              </p:ext>
            </p:extLst>
          </p:nvPr>
        </p:nvGraphicFramePr>
        <p:xfrm>
          <a:off x="5712777" y="2852935"/>
          <a:ext cx="2963679" cy="35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Rovnica" r:id="rId9" imgW="2603160" imgH="317160" progId="Equation.3">
                  <p:embed/>
                </p:oleObj>
              </mc:Choice>
              <mc:Fallback>
                <p:oleObj name="Rovnica" r:id="rId9" imgW="2603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777" y="2852935"/>
                        <a:ext cx="2963679" cy="35665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BlokTextu 31"/>
          <p:cNvSpPr txBox="1"/>
          <p:nvPr/>
        </p:nvSpPr>
        <p:spPr>
          <a:xfrm>
            <a:off x="1040681" y="3626447"/>
            <a:ext cx="371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800" dirty="0"/>
              <a:t>Paralelné zapojenie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61E31DD-E76A-45FE-900B-100D9156112C}"/>
              </a:ext>
            </a:extLst>
          </p:cNvPr>
          <p:cNvGrpSpPr/>
          <p:nvPr/>
        </p:nvGrpSpPr>
        <p:grpSpPr>
          <a:xfrm>
            <a:off x="1187624" y="4421442"/>
            <a:ext cx="3940169" cy="1748582"/>
            <a:chOff x="4752020" y="1665076"/>
            <a:chExt cx="3940169" cy="1748582"/>
          </a:xfrm>
        </p:grpSpPr>
        <p:sp>
          <p:nvSpPr>
            <p:cNvPr id="34" name="BlokTextu 33">
              <a:extLst>
                <a:ext uri="{FF2B5EF4-FFF2-40B4-BE49-F238E27FC236}">
                  <a16:creationId xmlns:a16="http://schemas.microsoft.com/office/drawing/2014/main" id="{58A154FD-87A8-45FE-B65B-C66A48F77A96}"/>
                </a:ext>
              </a:extLst>
            </p:cNvPr>
            <p:cNvSpPr txBox="1"/>
            <p:nvPr/>
          </p:nvSpPr>
          <p:spPr>
            <a:xfrm>
              <a:off x="4752020" y="2287153"/>
              <a:ext cx="64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graphicFrame>
          <p:nvGraphicFramePr>
            <p:cNvPr id="35" name="Objekt 34">
              <a:extLst>
                <a:ext uri="{FF2B5EF4-FFF2-40B4-BE49-F238E27FC236}">
                  <a16:creationId xmlns:a16="http://schemas.microsoft.com/office/drawing/2014/main" id="{5094972B-481B-4748-BF94-91875B4590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12778"/>
                </p:ext>
              </p:extLst>
            </p:nvPr>
          </p:nvGraphicFramePr>
          <p:xfrm>
            <a:off x="5913213" y="166507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3" name="Rovnica" r:id="rId11" imgW="583920" imgH="304560" progId="Equation.3">
                    <p:embed/>
                  </p:oleObj>
                </mc:Choice>
                <mc:Fallback>
                  <p:oleObj name="Rovnica" r:id="rId11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213" y="166507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kt 35">
              <a:extLst>
                <a:ext uri="{FF2B5EF4-FFF2-40B4-BE49-F238E27FC236}">
                  <a16:creationId xmlns:a16="http://schemas.microsoft.com/office/drawing/2014/main" id="{A75B99A6-DD0C-4B2C-BE00-A0ABB851AA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012356"/>
                </p:ext>
              </p:extLst>
            </p:nvPr>
          </p:nvGraphicFramePr>
          <p:xfrm>
            <a:off x="5913213" y="2319945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4" name="Rovnica" r:id="rId13" imgW="583920" imgH="304560" progId="Equation.3">
                    <p:embed/>
                  </p:oleObj>
                </mc:Choice>
                <mc:Fallback>
                  <p:oleObj name="Rovnica" r:id="rId13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213" y="2319945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kt 36">
              <a:extLst>
                <a:ext uri="{FF2B5EF4-FFF2-40B4-BE49-F238E27FC236}">
                  <a16:creationId xmlns:a16="http://schemas.microsoft.com/office/drawing/2014/main" id="{D5A43CE8-7305-44F1-AE57-32B4FA4D4A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726835"/>
                </p:ext>
              </p:extLst>
            </p:nvPr>
          </p:nvGraphicFramePr>
          <p:xfrm>
            <a:off x="5985221" y="3112033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5" name="Rovnica" r:id="rId14" imgW="583920" imgH="304560" progId="Equation.3">
                    <p:embed/>
                  </p:oleObj>
                </mc:Choice>
                <mc:Fallback>
                  <p:oleObj name="Rovnica" r:id="rId14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5221" y="3112033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Rovná spojovacia šípka 37">
              <a:extLst>
                <a:ext uri="{FF2B5EF4-FFF2-40B4-BE49-F238E27FC236}">
                  <a16:creationId xmlns:a16="http://schemas.microsoft.com/office/drawing/2014/main" id="{8FBEB1F9-26D8-4E27-AC39-1C5037FC2064}"/>
                </a:ext>
              </a:extLst>
            </p:cNvPr>
            <p:cNvCxnSpPr/>
            <p:nvPr/>
          </p:nvCxnSpPr>
          <p:spPr>
            <a:xfrm>
              <a:off x="5553173" y="1815889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ovná spojovacia šípka 38">
              <a:extLst>
                <a:ext uri="{FF2B5EF4-FFF2-40B4-BE49-F238E27FC236}">
                  <a16:creationId xmlns:a16="http://schemas.microsoft.com/office/drawing/2014/main" id="{B0B1F188-3A6F-4BD6-856C-91D2E057B9FF}"/>
                </a:ext>
              </a:extLst>
            </p:cNvPr>
            <p:cNvCxnSpPr/>
            <p:nvPr/>
          </p:nvCxnSpPr>
          <p:spPr>
            <a:xfrm>
              <a:off x="5121125" y="2463961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ovná spojovacia šípka 39">
              <a:extLst>
                <a:ext uri="{FF2B5EF4-FFF2-40B4-BE49-F238E27FC236}">
                  <a16:creationId xmlns:a16="http://schemas.microsoft.com/office/drawing/2014/main" id="{6ACDCC91-012D-4C65-91B3-FD726D9F0410}"/>
                </a:ext>
              </a:extLst>
            </p:cNvPr>
            <p:cNvCxnSpPr/>
            <p:nvPr/>
          </p:nvCxnSpPr>
          <p:spPr>
            <a:xfrm>
              <a:off x="5625181" y="3256049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ovná spojnica 40">
              <a:extLst>
                <a:ext uri="{FF2B5EF4-FFF2-40B4-BE49-F238E27FC236}">
                  <a16:creationId xmlns:a16="http://schemas.microsoft.com/office/drawing/2014/main" id="{3F19A1AC-80B4-4FAB-BCB6-AF92F090DFA4}"/>
                </a:ext>
              </a:extLst>
            </p:cNvPr>
            <p:cNvCxnSpPr/>
            <p:nvPr/>
          </p:nvCxnSpPr>
          <p:spPr>
            <a:xfrm>
              <a:off x="5560600" y="1815889"/>
              <a:ext cx="27003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Objekt 41">
              <a:extLst>
                <a:ext uri="{FF2B5EF4-FFF2-40B4-BE49-F238E27FC236}">
                  <a16:creationId xmlns:a16="http://schemas.microsoft.com/office/drawing/2014/main" id="{37FE94EC-AF3B-4644-A256-1EB448B0CC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079492"/>
                </p:ext>
              </p:extLst>
            </p:nvPr>
          </p:nvGraphicFramePr>
          <p:xfrm>
            <a:off x="7281365" y="1958890"/>
            <a:ext cx="355600" cy="76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6" name="Rovnica" r:id="rId15" imgW="355320" imgH="317160" progId="Equation.3">
                    <p:embed/>
                  </p:oleObj>
                </mc:Choice>
                <mc:Fallback>
                  <p:oleObj name="Rovnica" r:id="rId15" imgW="3553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1365" y="1958890"/>
                          <a:ext cx="355600" cy="76174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alpha val="98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Rovná spojovacia šípka 42">
              <a:extLst>
                <a:ext uri="{FF2B5EF4-FFF2-40B4-BE49-F238E27FC236}">
                  <a16:creationId xmlns:a16="http://schemas.microsoft.com/office/drawing/2014/main" id="{0DB0D749-9BCC-44ED-9178-DF276FED9E0E}"/>
                </a:ext>
              </a:extLst>
            </p:cNvPr>
            <p:cNvCxnSpPr/>
            <p:nvPr/>
          </p:nvCxnSpPr>
          <p:spPr>
            <a:xfrm>
              <a:off x="6921325" y="205812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ovacia šípka 43">
              <a:extLst>
                <a:ext uri="{FF2B5EF4-FFF2-40B4-BE49-F238E27FC236}">
                  <a16:creationId xmlns:a16="http://schemas.microsoft.com/office/drawing/2014/main" id="{1BFFFC48-8AC3-4F66-98D5-C18974F39504}"/>
                </a:ext>
              </a:extLst>
            </p:cNvPr>
            <p:cNvCxnSpPr/>
            <p:nvPr/>
          </p:nvCxnSpPr>
          <p:spPr>
            <a:xfrm>
              <a:off x="6921325" y="226731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ovná spojovacia šípka 44">
              <a:extLst>
                <a:ext uri="{FF2B5EF4-FFF2-40B4-BE49-F238E27FC236}">
                  <a16:creationId xmlns:a16="http://schemas.microsoft.com/office/drawing/2014/main" id="{10E2D12E-CB51-4991-B47F-1B1CF2FB8162}"/>
                </a:ext>
              </a:extLst>
            </p:cNvPr>
            <p:cNvCxnSpPr/>
            <p:nvPr/>
          </p:nvCxnSpPr>
          <p:spPr>
            <a:xfrm>
              <a:off x="6929438" y="2607977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ovacia šípka 45">
              <a:extLst>
                <a:ext uri="{FF2B5EF4-FFF2-40B4-BE49-F238E27FC236}">
                  <a16:creationId xmlns:a16="http://schemas.microsoft.com/office/drawing/2014/main" id="{E1DFA9FC-FD0A-4223-A2F6-1F8DB5133E14}"/>
                </a:ext>
              </a:extLst>
            </p:cNvPr>
            <p:cNvCxnSpPr/>
            <p:nvPr/>
          </p:nvCxnSpPr>
          <p:spPr>
            <a:xfrm>
              <a:off x="7641405" y="227524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nica 46">
              <a:extLst>
                <a:ext uri="{FF2B5EF4-FFF2-40B4-BE49-F238E27FC236}">
                  <a16:creationId xmlns:a16="http://schemas.microsoft.com/office/drawing/2014/main" id="{B11FE2DB-5695-446F-8340-E6A3FEC4C011}"/>
                </a:ext>
              </a:extLst>
            </p:cNvPr>
            <p:cNvCxnSpPr/>
            <p:nvPr/>
          </p:nvCxnSpPr>
          <p:spPr>
            <a:xfrm>
              <a:off x="6489277" y="1815889"/>
              <a:ext cx="440161" cy="242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ovná spojnica 47">
              <a:extLst>
                <a:ext uri="{FF2B5EF4-FFF2-40B4-BE49-F238E27FC236}">
                  <a16:creationId xmlns:a16="http://schemas.microsoft.com/office/drawing/2014/main" id="{AA367BB8-1B1F-44E4-BB7C-F842D623DA15}"/>
                </a:ext>
              </a:extLst>
            </p:cNvPr>
            <p:cNvCxnSpPr/>
            <p:nvPr/>
          </p:nvCxnSpPr>
          <p:spPr>
            <a:xfrm flipV="1">
              <a:off x="6515212" y="2275245"/>
              <a:ext cx="440161" cy="15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ovná spojnica 48">
              <a:extLst>
                <a:ext uri="{FF2B5EF4-FFF2-40B4-BE49-F238E27FC236}">
                  <a16:creationId xmlns:a16="http://schemas.microsoft.com/office/drawing/2014/main" id="{DAF0B48B-8A5E-4CF1-9509-A8AEF6C5A260}"/>
                </a:ext>
              </a:extLst>
            </p:cNvPr>
            <p:cNvCxnSpPr/>
            <p:nvPr/>
          </p:nvCxnSpPr>
          <p:spPr>
            <a:xfrm flipV="1">
              <a:off x="6596510" y="2607977"/>
              <a:ext cx="358863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ovná spojnica 49">
              <a:extLst>
                <a:ext uri="{FF2B5EF4-FFF2-40B4-BE49-F238E27FC236}">
                  <a16:creationId xmlns:a16="http://schemas.microsoft.com/office/drawing/2014/main" id="{FB99E772-E36D-4373-A25A-3B6F51A40497}"/>
                </a:ext>
              </a:extLst>
            </p:cNvPr>
            <p:cNvCxnSpPr/>
            <p:nvPr/>
          </p:nvCxnSpPr>
          <p:spPr>
            <a:xfrm>
              <a:off x="5597668" y="311203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BlokTextu 50">
              <a:extLst>
                <a:ext uri="{FF2B5EF4-FFF2-40B4-BE49-F238E27FC236}">
                  <a16:creationId xmlns:a16="http://schemas.microsoft.com/office/drawing/2014/main" id="{0C21A5EF-FEF8-44D0-97B5-390B86B57998}"/>
                </a:ext>
              </a:extLst>
            </p:cNvPr>
            <p:cNvSpPr txBox="1"/>
            <p:nvPr/>
          </p:nvSpPr>
          <p:spPr>
            <a:xfrm>
              <a:off x="5417648" y="272063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...</a:t>
              </a:r>
            </a:p>
          </p:txBody>
        </p:sp>
        <p:sp>
          <p:nvSpPr>
            <p:cNvPr id="52" name="BlokTextu 51">
              <a:extLst>
                <a:ext uri="{FF2B5EF4-FFF2-40B4-BE49-F238E27FC236}">
                  <a16:creationId xmlns:a16="http://schemas.microsoft.com/office/drawing/2014/main" id="{E8CFC30C-45FD-4663-BE97-46B3B13068EA}"/>
                </a:ext>
              </a:extLst>
            </p:cNvPr>
            <p:cNvSpPr txBox="1"/>
            <p:nvPr/>
          </p:nvSpPr>
          <p:spPr>
            <a:xfrm>
              <a:off x="6893058" y="22565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...</a:t>
              </a:r>
            </a:p>
          </p:txBody>
        </p:sp>
        <p:sp>
          <p:nvSpPr>
            <p:cNvPr id="53" name="BlokTextu 52">
              <a:extLst>
                <a:ext uri="{FF2B5EF4-FFF2-40B4-BE49-F238E27FC236}">
                  <a16:creationId xmlns:a16="http://schemas.microsoft.com/office/drawing/2014/main" id="{FB00E3EB-8925-4CF3-AEAA-AB7FC74759E0}"/>
                </a:ext>
              </a:extLst>
            </p:cNvPr>
            <p:cNvSpPr txBox="1"/>
            <p:nvPr/>
          </p:nvSpPr>
          <p:spPr>
            <a:xfrm>
              <a:off x="7987875" y="2099275"/>
              <a:ext cx="70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</p:grpSp>
      <p:graphicFrame>
        <p:nvGraphicFramePr>
          <p:cNvPr id="54" name="Objekt 53">
            <a:extLst>
              <a:ext uri="{FF2B5EF4-FFF2-40B4-BE49-F238E27FC236}">
                <a16:creationId xmlns:a16="http://schemas.microsoft.com/office/drawing/2014/main" id="{52F94350-6C59-482B-932A-7B3F4686A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059883"/>
              </p:ext>
            </p:extLst>
          </p:nvPr>
        </p:nvGraphicFramePr>
        <p:xfrm>
          <a:off x="5127793" y="4856601"/>
          <a:ext cx="3576595" cy="35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Rovnica" r:id="rId17" imgW="3200400" imgH="317160" progId="Equation.3">
                  <p:embed/>
                </p:oleObj>
              </mc:Choice>
              <mc:Fallback>
                <p:oleObj name="Rovnica" r:id="rId17" imgW="3200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793" y="4856601"/>
                        <a:ext cx="3576595" cy="3500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1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998</Words>
  <Application>Microsoft Office PowerPoint</Application>
  <PresentationFormat>Prezentácia na obrazovke (4:3)</PresentationFormat>
  <Paragraphs>204</Paragraphs>
  <Slides>36</Slides>
  <Notes>1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Corbel</vt:lpstr>
      <vt:lpstr>Helvetica</vt:lpstr>
      <vt:lpstr>Paralaxa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Algebra prenosových funkcií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Dávid Polák</dc:creator>
  <cp:lastModifiedBy>Dávid Polák</cp:lastModifiedBy>
  <cp:revision>2</cp:revision>
  <dcterms:created xsi:type="dcterms:W3CDTF">2019-05-10T10:09:08Z</dcterms:created>
  <dcterms:modified xsi:type="dcterms:W3CDTF">2019-05-10T10:11:40Z</dcterms:modified>
</cp:coreProperties>
</file>