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</p:sldMasterIdLst>
  <p:sldIdLst>
    <p:sldId id="256" r:id="rId2"/>
    <p:sldId id="265" r:id="rId3"/>
    <p:sldId id="278" r:id="rId4"/>
    <p:sldId id="279" r:id="rId5"/>
    <p:sldId id="281" r:id="rId6"/>
    <p:sldId id="280" r:id="rId7"/>
    <p:sldId id="283" r:id="rId8"/>
    <p:sldId id="282" r:id="rId9"/>
    <p:sldId id="284" r:id="rId10"/>
    <p:sldId id="287" r:id="rId11"/>
    <p:sldId id="286" r:id="rId12"/>
    <p:sldId id="285" r:id="rId13"/>
    <p:sldId id="289" r:id="rId14"/>
    <p:sldId id="291" r:id="rId15"/>
    <p:sldId id="292" r:id="rId16"/>
    <p:sldId id="290" r:id="rId17"/>
    <p:sldId id="293" r:id="rId18"/>
    <p:sldId id="296" r:id="rId19"/>
    <p:sldId id="297" r:id="rId20"/>
    <p:sldId id="28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9.wmf"/><Relationship Id="rId7" Type="http://schemas.openxmlformats.org/officeDocument/2006/relationships/image" Target="../media/image60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7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0640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5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17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5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8BE4D-CF5E-47BF-B1E2-E0E9F08C4F0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73620E-121D-4382-B4F8-EF3CF730D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  <p:sldLayoutId id="2147484284" r:id="rId14"/>
    <p:sldLayoutId id="2147484285" r:id="rId15"/>
    <p:sldLayoutId id="2147484286" r:id="rId16"/>
    <p:sldLayoutId id="21474842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4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0.pn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36.wmf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38.png"/><Relationship Id="rId10" Type="http://schemas.openxmlformats.org/officeDocument/2006/relationships/image" Target="../media/image39.png"/><Relationship Id="rId4" Type="http://schemas.openxmlformats.org/officeDocument/2006/relationships/image" Target="../media/image35.wmf"/><Relationship Id="rId9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49.png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9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42.png"/><Relationship Id="rId18" Type="http://schemas.openxmlformats.org/officeDocument/2006/relationships/oleObject" Target="../embeddings/oleObject73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73.wmf"/><Relationship Id="rId10" Type="http://schemas.openxmlformats.org/officeDocument/2006/relationships/image" Target="../media/image71.wmf"/><Relationship Id="rId19" Type="http://schemas.openxmlformats.org/officeDocument/2006/relationships/image" Target="../media/image75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79.pn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8.wmf"/><Relationship Id="rId5" Type="http://schemas.openxmlformats.org/officeDocument/2006/relationships/image" Target="../media/image81.png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80.png"/><Relationship Id="rId9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3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447207-5DD3-4E21-A0B8-FE0112EDC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9853"/>
            <a:ext cx="6858000" cy="1932472"/>
          </a:xfrm>
        </p:spPr>
        <p:txBody>
          <a:bodyPr anchor="b">
            <a:normAutofit/>
          </a:bodyPr>
          <a:lstStyle/>
          <a:p>
            <a:pPr algn="ctr"/>
            <a:r>
              <a:rPr lang="sk-SK" sz="5400" dirty="0"/>
              <a:t>Úvod do kybernetiky</a:t>
            </a:r>
            <a:endParaRPr lang="en-US" sz="5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5529B1-CC4C-461C-A019-14BF6202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60" y="3637499"/>
            <a:ext cx="5064681" cy="14525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</a:t>
            </a:r>
            <a:r>
              <a:rPr lang="sk-SK" sz="1800" dirty="0"/>
              <a:t>. Prednáška</a:t>
            </a:r>
          </a:p>
          <a:p>
            <a:pPr algn="ctr"/>
            <a:r>
              <a:rPr lang="en-US" sz="2400" b="1" dirty="0" err="1"/>
              <a:t>Technický</a:t>
            </a:r>
            <a:r>
              <a:rPr lang="en-US" sz="2400" b="1" dirty="0"/>
              <a:t> </a:t>
            </a:r>
            <a:r>
              <a:rPr lang="en-US" sz="2400" b="1" dirty="0" err="1"/>
              <a:t>proces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47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54241"/>
          </a:xfrm>
        </p:spPr>
        <p:txBody>
          <a:bodyPr>
            <a:normAutofit/>
          </a:bodyPr>
          <a:lstStyle/>
          <a:p>
            <a:r>
              <a:rPr lang="sk-SK" dirty="0"/>
              <a:t>Stavový</a:t>
            </a:r>
            <a:r>
              <a:rPr lang="en-US" dirty="0"/>
              <a:t> model </a:t>
            </a:r>
            <a:r>
              <a:rPr lang="sk-SK" dirty="0"/>
              <a:t>procesu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311442"/>
                <a:ext cx="7704667" cy="4688373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Vo v</a:t>
                </a:r>
                <a:r>
                  <a:rPr lang="sk-SK" dirty="0"/>
                  <a:t>š</a:t>
                </a:r>
                <a:r>
                  <a:rPr lang="en-US" dirty="0" err="1"/>
                  <a:t>eobecnosti</a:t>
                </a:r>
                <a:r>
                  <a:rPr lang="en-US" dirty="0"/>
                  <a:t> </a:t>
                </a:r>
                <a:r>
                  <a:rPr lang="sk-SK" dirty="0"/>
                  <a:t>má </a:t>
                </a:r>
                <a:r>
                  <a:rPr lang="en-US" dirty="0" err="1"/>
                  <a:t>tvar</a:t>
                </a:r>
                <a:r>
                  <a:rPr lang="sk-SK" dirty="0"/>
                  <a:t>:</a:t>
                </a:r>
              </a:p>
              <a:p>
                <a:r>
                  <a:rPr lang="sk-SK" dirty="0"/>
                  <a:t>Pre </a:t>
                </a:r>
                <a:r>
                  <a:rPr lang="sk-SK" b="1" dirty="0"/>
                  <a:t>MIMO</a:t>
                </a:r>
                <a:r>
                  <a:rPr lang="sk-SK" dirty="0"/>
                  <a:t> systémy:</a:t>
                </a:r>
              </a:p>
              <a:p>
                <a:pPr>
                  <a:buNone/>
                </a:pPr>
                <a:endParaRPr lang="en-US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+mj-lt"/>
                  </a:rPr>
                  <a:t>Vektor stavu má rozmer </a:t>
                </a:r>
                <a:r>
                  <a:rPr lang="sk-SK" i="1" dirty="0">
                    <a:latin typeface="+mj-lt"/>
                  </a:rPr>
                  <a:t>n</a:t>
                </a:r>
                <a:r>
                  <a:rPr lang="sk-SK" dirty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+mj-lt"/>
                  </a:rPr>
                  <a:t>Matica A musí byť štvorcová s rozmermi: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sk-SK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+mj-lt"/>
                  </a:rPr>
                  <a:t>Matica B je vstupná matica s rozmermi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sk-SK" dirty="0">
                    <a:latin typeface="+mj-lt"/>
                  </a:rPr>
                  <a:t> – je vektor vstupných veličín 				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sk-SK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sk-SK" dirty="0">
                    <a:latin typeface="+mj-lt"/>
                  </a:rPr>
                  <a:t> – je výstupná matica rozmeru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sk-SK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k-SK" dirty="0">
                    <a:latin typeface="+mj-lt"/>
                  </a:rPr>
                  <a:t> – je vektor výstupných veličín  				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311442"/>
                <a:ext cx="7704667" cy="4688373"/>
              </a:xfrm>
              <a:blipFill>
                <a:blip r:embed="rId3"/>
                <a:stretch>
                  <a:fillRect l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59161"/>
              </p:ext>
            </p:extLst>
          </p:nvPr>
        </p:nvGraphicFramePr>
        <p:xfrm>
          <a:off x="1567000" y="2703964"/>
          <a:ext cx="147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Rovnica" r:id="rId4" imgW="1346040" imgH="253800" progId="Equation.3">
                  <p:embed/>
                </p:oleObj>
              </mc:Choice>
              <mc:Fallback>
                <p:oleObj name="Rovnica" r:id="rId4" imgW="134604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000" y="2703964"/>
                        <a:ext cx="1473200" cy="266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586720"/>
              </p:ext>
            </p:extLst>
          </p:nvPr>
        </p:nvGraphicFramePr>
        <p:xfrm>
          <a:off x="4453466" y="2724117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Rovnica" r:id="rId6" imgW="761760" imgH="317160" progId="Equation.3">
                  <p:embed/>
                </p:oleObj>
              </mc:Choice>
              <mc:Fallback>
                <p:oleObj name="Rovnica" r:id="rId6" imgW="761760" imgH="317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466" y="2724117"/>
                        <a:ext cx="762000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04555"/>
              </p:ext>
            </p:extLst>
          </p:nvPr>
        </p:nvGraphicFramePr>
        <p:xfrm>
          <a:off x="6628732" y="2596014"/>
          <a:ext cx="106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Rovnica" r:id="rId8" imgW="1066680" imgH="482400" progId="Equation.3">
                  <p:embed/>
                </p:oleObj>
              </mc:Choice>
              <mc:Fallback>
                <p:oleObj name="Rovnica" r:id="rId8" imgW="10666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732" y="2596014"/>
                        <a:ext cx="1066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Vložiť: schémy SISO a MIMO</a:t>
            </a:r>
            <a:br>
              <a:rPr lang="sk-SK" dirty="0"/>
            </a:b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61142"/>
            <a:ext cx="7704667" cy="794083"/>
          </a:xfrm>
        </p:spPr>
        <p:txBody>
          <a:bodyPr>
            <a:normAutofit/>
          </a:bodyPr>
          <a:lstStyle/>
          <a:p>
            <a:r>
              <a:rPr lang="sk-SK" dirty="0"/>
              <a:t>Opakovanie algebry</a:t>
            </a:r>
            <a:endParaRPr lang="en-US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C7E6C218-C117-461C-9C5F-8582DCCB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255225"/>
            <a:ext cx="7704667" cy="4744591"/>
          </a:xfrm>
        </p:spPr>
        <p:txBody>
          <a:bodyPr>
            <a:normAutofit lnSpcReduction="10000"/>
          </a:bodyPr>
          <a:lstStyle/>
          <a:p>
            <a:r>
              <a:rPr lang="sk-SK" sz="2000" b="1" dirty="0"/>
              <a:t>Matica:</a:t>
            </a:r>
          </a:p>
          <a:p>
            <a:endParaRPr lang="sk-SK" sz="2000" dirty="0"/>
          </a:p>
          <a:p>
            <a:pPr lvl="1"/>
            <a:r>
              <a:rPr lang="en-US" sz="1600" dirty="0" err="1"/>
              <a:t>Štvorcová</a:t>
            </a:r>
            <a:r>
              <a:rPr lang="en-US" sz="1600" dirty="0"/>
              <a:t> </a:t>
            </a:r>
            <a:r>
              <a:rPr lang="en-US" sz="1600" dirty="0" err="1"/>
              <a:t>matica</a:t>
            </a:r>
            <a:r>
              <a:rPr lang="sk-SK" sz="1600" dirty="0"/>
              <a:t>:</a:t>
            </a:r>
          </a:p>
          <a:p>
            <a:pPr lvl="1"/>
            <a:endParaRPr lang="sk-SK" sz="1600" dirty="0"/>
          </a:p>
          <a:p>
            <a:pPr lvl="1"/>
            <a:r>
              <a:rPr lang="en-US" sz="1600" dirty="0" err="1"/>
              <a:t>Symetrická</a:t>
            </a:r>
            <a:r>
              <a:rPr lang="en-US" sz="1600" dirty="0"/>
              <a:t>  </a:t>
            </a:r>
            <a:r>
              <a:rPr lang="en-US" sz="1600" dirty="0" err="1"/>
              <a:t>matica</a:t>
            </a:r>
            <a:r>
              <a:rPr lang="sk-SK" sz="1600" dirty="0"/>
              <a:t>:</a:t>
            </a:r>
          </a:p>
          <a:p>
            <a:endParaRPr lang="sk-SK" sz="2000" dirty="0"/>
          </a:p>
          <a:p>
            <a:endParaRPr lang="sk-SK" sz="2000" dirty="0"/>
          </a:p>
          <a:p>
            <a:r>
              <a:rPr lang="sk-SK" sz="2000" b="1" dirty="0"/>
              <a:t>Násobenie matíc:</a:t>
            </a:r>
          </a:p>
          <a:p>
            <a:endParaRPr lang="sk-SK" sz="2000" dirty="0"/>
          </a:p>
          <a:p>
            <a:pPr lvl="1"/>
            <a:r>
              <a:rPr lang="en-US" sz="1600" dirty="0" err="1"/>
              <a:t>Môžu</a:t>
            </a:r>
            <a:r>
              <a:rPr lang="en-US" sz="1600" dirty="0"/>
              <a:t> </a:t>
            </a:r>
            <a:r>
              <a:rPr lang="en-US" sz="1600" dirty="0" err="1"/>
              <a:t>byť</a:t>
            </a:r>
            <a:r>
              <a:rPr lang="en-US" sz="1600" dirty="0"/>
              <a:t> </a:t>
            </a:r>
            <a:r>
              <a:rPr lang="en-US" sz="1600" dirty="0" err="1"/>
              <a:t>aj</a:t>
            </a:r>
            <a:r>
              <a:rPr lang="en-US" sz="1600" dirty="0"/>
              <a:t> </a:t>
            </a:r>
            <a:r>
              <a:rPr lang="en-US" sz="1600" dirty="0" err="1"/>
              <a:t>neštvorcové</a:t>
            </a:r>
            <a:r>
              <a:rPr lang="en-US" sz="1600" dirty="0"/>
              <a:t>, ale:</a:t>
            </a:r>
            <a:endParaRPr lang="sk-SK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 err="1"/>
              <a:t>Výsledok</a:t>
            </a:r>
            <a:r>
              <a:rPr lang="en-US" sz="1600" dirty="0"/>
              <a:t>: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7C2E8768-6DCA-4DAC-A115-DB6DB2701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022386"/>
              </p:ext>
            </p:extLst>
          </p:nvPr>
        </p:nvGraphicFramePr>
        <p:xfrm>
          <a:off x="4078705" y="1307291"/>
          <a:ext cx="4083162" cy="1094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Rovnica" r:id="rId3" imgW="4927320" imgH="1320480" progId="Equation.3">
                  <p:embed/>
                </p:oleObj>
              </mc:Choice>
              <mc:Fallback>
                <p:oleObj name="Rovnica" r:id="rId3" imgW="4927320" imgH="132048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705" y="1307291"/>
                        <a:ext cx="4083162" cy="1094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AD7DE69A-5165-4EE0-AF5F-C437BDBBF6E6}"/>
                  </a:ext>
                </a:extLst>
              </p:cNvPr>
              <p:cNvSpPr/>
              <p:nvPr/>
            </p:nvSpPr>
            <p:spPr>
              <a:xfrm>
                <a:off x="3496684" y="2349026"/>
                <a:ext cx="9768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AD7DE69A-5165-4EE0-AF5F-C437BDBBF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84" y="2349026"/>
                <a:ext cx="976834" cy="400110"/>
              </a:xfrm>
              <a:prstGeom prst="rect">
                <a:avLst/>
              </a:prstGeom>
              <a:blipFill>
                <a:blip r:embed="rId5"/>
                <a:stretch>
                  <a:fillRect r="-62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78720DD-A981-4562-8A62-31B029736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854345"/>
              </p:ext>
            </p:extLst>
          </p:nvPr>
        </p:nvGraphicFramePr>
        <p:xfrm>
          <a:off x="4078329" y="2610872"/>
          <a:ext cx="408353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Rovnica" r:id="rId6" imgW="4825800" imgH="1320480" progId="Equation.3">
                  <p:embed/>
                </p:oleObj>
              </mc:Choice>
              <mc:Fallback>
                <p:oleObj name="Rovnica" r:id="rId6" imgW="4825800" imgH="132048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329" y="2610872"/>
                        <a:ext cx="408353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D4AA1C99-5794-40E4-819D-B05AB42D9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277929"/>
              </p:ext>
            </p:extLst>
          </p:nvPr>
        </p:nvGraphicFramePr>
        <p:xfrm>
          <a:off x="4078329" y="3990318"/>
          <a:ext cx="4177339" cy="101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Rovnica" r:id="rId8" imgW="4609800" imgH="1117440" progId="Equation.3">
                  <p:embed/>
                </p:oleObj>
              </mc:Choice>
              <mc:Fallback>
                <p:oleObj name="Rovnica" r:id="rId8" imgW="4609800" imgH="111744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329" y="3990318"/>
                        <a:ext cx="4177339" cy="101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>
                <a:extLst>
                  <a:ext uri="{FF2B5EF4-FFF2-40B4-BE49-F238E27FC236}">
                    <a16:creationId xmlns:a16="http://schemas.microsoft.com/office/drawing/2014/main" id="{CB80F4DD-B605-4F11-82E6-B2A8D48FB9BC}"/>
                  </a:ext>
                </a:extLst>
              </p:cNvPr>
              <p:cNvSpPr/>
              <p:nvPr/>
            </p:nvSpPr>
            <p:spPr>
              <a:xfrm>
                <a:off x="2763398" y="5170467"/>
                <a:ext cx="20869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]∗[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2" name="Obdĺžnik 11">
                <a:extLst>
                  <a:ext uri="{FF2B5EF4-FFF2-40B4-BE49-F238E27FC236}">
                    <a16:creationId xmlns:a16="http://schemas.microsoft.com/office/drawing/2014/main" id="{CB80F4DD-B605-4F11-82E6-B2A8D48FB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98" y="5170467"/>
                <a:ext cx="2086918" cy="400110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A3A802F8-E4AF-4FED-8263-A8737B264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653995"/>
              </p:ext>
            </p:extLst>
          </p:nvPr>
        </p:nvGraphicFramePr>
        <p:xfrm>
          <a:off x="5065295" y="5503371"/>
          <a:ext cx="3096572" cy="90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Rovnica" r:id="rId11" imgW="3708360" imgH="1079280" progId="Equation.3">
                  <p:embed/>
                </p:oleObj>
              </mc:Choice>
              <mc:Fallback>
                <p:oleObj name="Rovnica" r:id="rId11" imgW="3708360" imgH="107928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295" y="5503371"/>
                        <a:ext cx="3096572" cy="901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dĺžnik 13">
                <a:extLst>
                  <a:ext uri="{FF2B5EF4-FFF2-40B4-BE49-F238E27FC236}">
                    <a16:creationId xmlns:a16="http://schemas.microsoft.com/office/drawing/2014/main" id="{0CF3595B-FEA0-4C09-800F-FEDF9559A558}"/>
                  </a:ext>
                </a:extLst>
              </p:cNvPr>
              <p:cNvSpPr/>
              <p:nvPr/>
            </p:nvSpPr>
            <p:spPr>
              <a:xfrm>
                <a:off x="2763398" y="5851745"/>
                <a:ext cx="9753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dĺžnik 13">
                <a:extLst>
                  <a:ext uri="{FF2B5EF4-FFF2-40B4-BE49-F238E27FC236}">
                    <a16:creationId xmlns:a16="http://schemas.microsoft.com/office/drawing/2014/main" id="{0CF3595B-FEA0-4C09-800F-FEDF9559A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98" y="5851745"/>
                <a:ext cx="975395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998621"/>
          </a:xfrm>
        </p:spPr>
        <p:txBody>
          <a:bodyPr>
            <a:normAutofit/>
          </a:bodyPr>
          <a:lstStyle/>
          <a:p>
            <a:r>
              <a:rPr lang="sk-SK" dirty="0"/>
              <a:t>Stavový model </a:t>
            </a:r>
            <a:r>
              <a:rPr lang="sk-SK" b="1" i="1" dirty="0"/>
              <a:t>SISO systému</a:t>
            </a:r>
            <a:endParaRPr lang="en-US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BA7E300-2A6D-4AD7-B8B8-7B9160AD4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33" y="2303801"/>
            <a:ext cx="2969408" cy="12932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DE6AAB6D-08C2-499D-B384-9453083B4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82065"/>
              </p:ext>
            </p:extLst>
          </p:nvPr>
        </p:nvGraphicFramePr>
        <p:xfrm>
          <a:off x="5216191" y="2137610"/>
          <a:ext cx="2959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Rovnica" r:id="rId5" imgW="2958840" imgH="1625400" progId="Equation.3">
                  <p:embed/>
                </p:oleObj>
              </mc:Choice>
              <mc:Fallback>
                <p:oleObj name="Rovnica" r:id="rId5" imgW="2958840" imgH="1625400" progId="Equation.3">
                  <p:embed/>
                  <p:pic>
                    <p:nvPicPr>
                      <p:cNvPr id="22" name="Objek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191" y="2137610"/>
                        <a:ext cx="2959100" cy="162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3F33BB8-1606-411B-85F8-74BBD433A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42899"/>
              </p:ext>
            </p:extLst>
          </p:nvPr>
        </p:nvGraphicFramePr>
        <p:xfrm>
          <a:off x="1654654" y="4216399"/>
          <a:ext cx="1882630" cy="44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Rovnica" r:id="rId7" imgW="2057400" imgH="482400" progId="Equation.3">
                  <p:embed/>
                </p:oleObj>
              </mc:Choice>
              <mc:Fallback>
                <p:oleObj name="Rovnica" r:id="rId7" imgW="2057400" imgH="482400" progId="Equation.3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654" y="4216399"/>
                        <a:ext cx="1882630" cy="4416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id="{34E93E4A-1474-4DD3-B4F1-BB95FC4BCFA6}"/>
              </a:ext>
            </a:extLst>
          </p:cNvPr>
          <p:cNvSpPr txBox="1"/>
          <p:nvPr/>
        </p:nvSpPr>
        <p:spPr>
          <a:xfrm>
            <a:off x="4572000" y="4281903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Stavové rovnice</a:t>
            </a:r>
            <a:r>
              <a:rPr lang="sk-SK" sz="2000" dirty="0"/>
              <a:t>:</a:t>
            </a:r>
            <a:endParaRPr lang="en-US" sz="2000" dirty="0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C499CCFC-338D-42D0-B238-54FE865B9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331258"/>
              </p:ext>
            </p:extLst>
          </p:nvPr>
        </p:nvGraphicFramePr>
        <p:xfrm>
          <a:off x="5925355" y="4967455"/>
          <a:ext cx="133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Rovnica" r:id="rId9" imgW="1333440" imgH="888840" progId="Equation.3">
                  <p:embed/>
                </p:oleObj>
              </mc:Choice>
              <mc:Fallback>
                <p:oleObj name="Rovnica" r:id="rId9" imgW="1333440" imgH="888840" progId="Equation.3">
                  <p:embed/>
                  <p:pic>
                    <p:nvPicPr>
                      <p:cNvPr id="23" name="Objek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5355" y="4967455"/>
                        <a:ext cx="1333500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782052"/>
          </a:xfrm>
        </p:spPr>
        <p:txBody>
          <a:bodyPr>
            <a:normAutofit/>
          </a:bodyPr>
          <a:lstStyle/>
          <a:p>
            <a:r>
              <a:rPr lang="sk-SK" dirty="0"/>
              <a:t>Príklad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3" y="1239254"/>
            <a:ext cx="7704667" cy="4760562"/>
          </a:xfrm>
        </p:spPr>
        <p:txBody>
          <a:bodyPr>
            <a:normAutofit/>
          </a:bodyPr>
          <a:lstStyle/>
          <a:p>
            <a:r>
              <a:rPr lang="sk-SK" dirty="0"/>
              <a:t>Zostrojte stavový model z prenosovej funkcie:</a:t>
            </a:r>
          </a:p>
          <a:p>
            <a:endParaRPr lang="sk-SK" dirty="0"/>
          </a:p>
          <a:p>
            <a:endParaRPr lang="sk-SK" dirty="0"/>
          </a:p>
          <a:p>
            <a:r>
              <a:rPr lang="en-US" dirty="0" err="1"/>
              <a:t>Zvol</a:t>
            </a:r>
            <a:r>
              <a:rPr lang="sk-SK" dirty="0" err="1"/>
              <a:t>íme</a:t>
            </a:r>
            <a:r>
              <a:rPr lang="sk-SK" dirty="0"/>
              <a:t> stavové veličiny:</a:t>
            </a:r>
          </a:p>
          <a:p>
            <a:pPr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>
              <a:buNone/>
            </a:pPr>
            <a:r>
              <a:rPr lang="sk-SK" dirty="0"/>
              <a:t>							</a:t>
            </a:r>
            <a:endParaRPr lang="en-US" b="1" i="1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970539"/>
              </p:ext>
            </p:extLst>
          </p:nvPr>
        </p:nvGraphicFramePr>
        <p:xfrm>
          <a:off x="2819400" y="1866251"/>
          <a:ext cx="3505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Rovnica" r:id="rId3" imgW="3504960" imgH="774360" progId="Equation.3">
                  <p:embed/>
                </p:oleObj>
              </mc:Choice>
              <mc:Fallback>
                <p:oleObj name="Rovnica" r:id="rId3" imgW="3504960" imgH="774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66251"/>
                        <a:ext cx="3505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54079"/>
              </p:ext>
            </p:extLst>
          </p:nvPr>
        </p:nvGraphicFramePr>
        <p:xfrm>
          <a:off x="5421378" y="2640951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Rovnica" r:id="rId5" imgW="3073320" imgH="888840" progId="Equation.3">
                  <p:embed/>
                </p:oleObj>
              </mc:Choice>
              <mc:Fallback>
                <p:oleObj name="Rovnica" r:id="rId5" imgW="307332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78" y="2640951"/>
                        <a:ext cx="3073400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552094"/>
              </p:ext>
            </p:extLst>
          </p:nvPr>
        </p:nvGraphicFramePr>
        <p:xfrm>
          <a:off x="1355261" y="3529986"/>
          <a:ext cx="148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Rovnica" r:id="rId7" imgW="1498600" imgH="279400" progId="Equation.3">
                  <p:embed/>
                </p:oleObj>
              </mc:Choice>
              <mc:Fallback>
                <p:oleObj name="Rovnica" r:id="rId7" imgW="1498600" imgH="279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261" y="3529986"/>
                        <a:ext cx="1485900" cy="266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612526"/>
              </p:ext>
            </p:extLst>
          </p:nvPr>
        </p:nvGraphicFramePr>
        <p:xfrm>
          <a:off x="4752473" y="3797300"/>
          <a:ext cx="3742239" cy="1394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Rovnica" r:id="rId9" imgW="3886200" imgH="1447560" progId="Equation.3">
                  <p:embed/>
                </p:oleObj>
              </mc:Choice>
              <mc:Fallback>
                <p:oleObj name="Rovnica" r:id="rId9" imgW="3886200" imgH="1447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473" y="3797300"/>
                        <a:ext cx="3742239" cy="13941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65487"/>
              </p:ext>
            </p:extLst>
          </p:nvPr>
        </p:nvGraphicFramePr>
        <p:xfrm>
          <a:off x="1355261" y="3968300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6" name="Rovnica" r:id="rId11" imgW="901440" imgH="457200" progId="Equation.3">
                  <p:embed/>
                </p:oleObj>
              </mc:Choice>
              <mc:Fallback>
                <p:oleObj name="Rovnica" r:id="rId11" imgW="90144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261" y="3968300"/>
                        <a:ext cx="9017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107089"/>
              </p:ext>
            </p:extLst>
          </p:nvPr>
        </p:nvGraphicFramePr>
        <p:xfrm>
          <a:off x="1355261" y="5079998"/>
          <a:ext cx="2209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7" name="Rovnica" r:id="rId13" imgW="2209680" imgH="1320480" progId="Equation.3">
                  <p:embed/>
                </p:oleObj>
              </mc:Choice>
              <mc:Fallback>
                <p:oleObj name="Rovnica" r:id="rId13" imgW="2209680" imgH="1320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261" y="5079998"/>
                        <a:ext cx="2209800" cy="1320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77B68D25-6321-49B4-8ED9-2BA4F3E17AEF}"/>
                  </a:ext>
                </a:extLst>
              </p:cNvPr>
              <p:cNvSpPr txBox="1"/>
              <p:nvPr/>
            </p:nvSpPr>
            <p:spPr>
              <a:xfrm>
                <a:off x="3673014" y="5555732"/>
                <a:ext cx="2452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sk-SK" b="1" i="1" dirty="0"/>
                  <a:t>	</a:t>
                </a:r>
                <a:r>
                  <a:rPr lang="sk-SK" b="1" i="1" dirty="0" err="1"/>
                  <a:t>Frobienova</a:t>
                </a:r>
                <a:r>
                  <a:rPr lang="sk-SK" b="1" i="1" dirty="0"/>
                  <a:t> matica</a:t>
                </a:r>
                <a:endParaRPr lang="en-US" dirty="0"/>
              </a:p>
            </p:txBody>
          </p:sp>
        </mc:Choice>
        <mc:Fallback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77B68D25-6321-49B4-8ED9-2BA4F3E1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014" y="5555732"/>
                <a:ext cx="2452916" cy="369332"/>
              </a:xfrm>
              <a:prstGeom prst="rect">
                <a:avLst/>
              </a:prstGeom>
              <a:blipFill>
                <a:blip r:embed="rId15"/>
                <a:stretch>
                  <a:fillRect t="-8197" r="-12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82052"/>
          </a:xfrm>
        </p:spPr>
        <p:txBody>
          <a:bodyPr>
            <a:normAutofit/>
          </a:bodyPr>
          <a:lstStyle/>
          <a:p>
            <a:r>
              <a:rPr lang="sk-SK" dirty="0"/>
              <a:t>Príklad - pokračovanie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3" y="1239253"/>
            <a:ext cx="3793497" cy="4760563"/>
          </a:xfrm>
        </p:spPr>
        <p:txBody>
          <a:bodyPr>
            <a:normAutofit/>
          </a:bodyPr>
          <a:lstStyle/>
          <a:p>
            <a:r>
              <a:rPr lang="sk-SK" sz="2000" dirty="0"/>
              <a:t>Dôkaz:</a:t>
            </a:r>
          </a:p>
          <a:p>
            <a:endParaRPr lang="sk-SK" sz="2000" dirty="0"/>
          </a:p>
          <a:p>
            <a:endParaRPr lang="sk-SK" sz="2000" dirty="0"/>
          </a:p>
          <a:p>
            <a:endParaRPr lang="sk-SK" sz="2000" dirty="0"/>
          </a:p>
          <a:p>
            <a:endParaRPr lang="sk-SK" sz="2000" dirty="0"/>
          </a:p>
          <a:p>
            <a:endParaRPr lang="sk-SK" sz="2000" dirty="0"/>
          </a:p>
          <a:p>
            <a:r>
              <a:rPr lang="en-US" sz="2000" dirty="0"/>
              <a:t>Ak </a:t>
            </a:r>
            <a:r>
              <a:rPr lang="en-US" sz="2000" dirty="0" err="1"/>
              <a:t>pou</a:t>
            </a:r>
            <a:r>
              <a:rPr lang="sk-SK" sz="2000" dirty="0"/>
              <a:t>žijeme predchádzajúcu voľbu stavových veličín</a:t>
            </a:r>
          </a:p>
          <a:p>
            <a:pPr>
              <a:buNone/>
            </a:pPr>
            <a:endParaRPr lang="sk-SK" sz="2000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909601"/>
              </p:ext>
            </p:extLst>
          </p:nvPr>
        </p:nvGraphicFramePr>
        <p:xfrm>
          <a:off x="3035300" y="2443909"/>
          <a:ext cx="3073400" cy="59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Rovnica" r:id="rId3" imgW="3530600" imgH="685800" progId="Equation.3">
                  <p:embed/>
                </p:oleObj>
              </mc:Choice>
              <mc:Fallback>
                <p:oleObj name="Rovnica" r:id="rId3" imgW="353060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443909"/>
                        <a:ext cx="3073400" cy="5969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124201"/>
              </p:ext>
            </p:extLst>
          </p:nvPr>
        </p:nvGraphicFramePr>
        <p:xfrm>
          <a:off x="2500569" y="3384090"/>
          <a:ext cx="4142862" cy="43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Rovnica" r:id="rId5" imgW="4495800" imgH="469900" progId="Equation.3">
                  <p:embed/>
                </p:oleObj>
              </mc:Choice>
              <mc:Fallback>
                <p:oleObj name="Rovnica" r:id="rId5" imgW="4495800" imgH="469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569" y="3384090"/>
                        <a:ext cx="4142862" cy="4330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111572"/>
              </p:ext>
            </p:extLst>
          </p:nvPr>
        </p:nvGraphicFramePr>
        <p:xfrm>
          <a:off x="4646157" y="4086620"/>
          <a:ext cx="4040643" cy="78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Rovnica" r:id="rId7" imgW="4597400" imgH="889000" progId="Equation.3">
                  <p:embed/>
                </p:oleObj>
              </mc:Choice>
              <mc:Fallback>
                <p:oleObj name="Rovnica" r:id="rId7" imgW="4597400" imgH="889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157" y="4086620"/>
                        <a:ext cx="4040643" cy="7813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59461"/>
              </p:ext>
            </p:extLst>
          </p:nvPr>
        </p:nvGraphicFramePr>
        <p:xfrm>
          <a:off x="2819401" y="1400644"/>
          <a:ext cx="3505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Rovnica" r:id="rId9" imgW="3505200" imgH="774700" progId="Equation.3">
                  <p:embed/>
                </p:oleObj>
              </mc:Choice>
              <mc:Fallback>
                <p:oleObj name="Rovnica" r:id="rId9" imgW="3505200" imgH="774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400644"/>
                        <a:ext cx="3505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01481"/>
              </p:ext>
            </p:extLst>
          </p:nvPr>
        </p:nvGraphicFramePr>
        <p:xfrm>
          <a:off x="3773455" y="5185737"/>
          <a:ext cx="2845913" cy="82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Rovnica" r:id="rId11" imgW="3073400" imgH="889000" progId="Equation.3">
                  <p:embed/>
                </p:oleObj>
              </mc:Choice>
              <mc:Fallback>
                <p:oleObj name="Rovnica" r:id="rId11" imgW="3073400" imgH="889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55" y="5185737"/>
                        <a:ext cx="2845913" cy="8231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65D7867A-7B61-4FB3-8E94-DC5235069B3C}"/>
              </a:ext>
            </a:extLst>
          </p:cNvPr>
          <p:cNvSpPr/>
          <p:nvPr/>
        </p:nvSpPr>
        <p:spPr>
          <a:xfrm>
            <a:off x="6110346" y="4687497"/>
            <a:ext cx="2371915" cy="1251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1819D9C1-0FAC-4D7E-8F13-2924625A1FEC}"/>
              </a:ext>
            </a:extLst>
          </p:cNvPr>
          <p:cNvSpPr/>
          <p:nvPr/>
        </p:nvSpPr>
        <p:spPr>
          <a:xfrm>
            <a:off x="1089607" y="4687497"/>
            <a:ext cx="3253791" cy="12801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9431"/>
          </a:xfrm>
        </p:spPr>
        <p:txBody>
          <a:bodyPr/>
          <a:lstStyle/>
          <a:p>
            <a:r>
              <a:rPr lang="sk-SK" dirty="0"/>
              <a:t>Príklad - pokračovanie</a:t>
            </a:r>
            <a:endParaRPr lang="en-US" dirty="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531498"/>
              </p:ext>
            </p:extLst>
          </p:nvPr>
        </p:nvGraphicFramePr>
        <p:xfrm>
          <a:off x="1149767" y="1409358"/>
          <a:ext cx="3743932" cy="72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Rovnica" r:id="rId3" imgW="4597400" imgH="889000" progId="Equation.3">
                  <p:embed/>
                </p:oleObj>
              </mc:Choice>
              <mc:Fallback>
                <p:oleObj name="Rovnica" r:id="rId3" imgW="45974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767" y="1409358"/>
                        <a:ext cx="3743932" cy="723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246703"/>
              </p:ext>
            </p:extLst>
          </p:nvPr>
        </p:nvGraphicFramePr>
        <p:xfrm>
          <a:off x="4169734" y="2368902"/>
          <a:ext cx="1447929" cy="61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Rovnica" r:id="rId5" imgW="1790700" imgH="723900" progId="Equation.3">
                  <p:embed/>
                </p:oleObj>
              </mc:Choice>
              <mc:Fallback>
                <p:oleObj name="Rovnica" r:id="rId5" imgW="1790700" imgH="723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734" y="2368902"/>
                        <a:ext cx="1447929" cy="610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950536"/>
              </p:ext>
            </p:extLst>
          </p:nvPr>
        </p:nvGraphicFramePr>
        <p:xfrm>
          <a:off x="1149767" y="2532690"/>
          <a:ext cx="1179028" cy="28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Rovnica" r:id="rId7" imgW="1460500" imgH="368300" progId="Equation.3">
                  <p:embed/>
                </p:oleObj>
              </mc:Choice>
              <mc:Fallback>
                <p:oleObj name="Rovnica" r:id="rId7" imgW="1460500" imgH="368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767" y="2532690"/>
                        <a:ext cx="1179028" cy="289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167119"/>
              </p:ext>
            </p:extLst>
          </p:nvPr>
        </p:nvGraphicFramePr>
        <p:xfrm>
          <a:off x="6735019" y="2296768"/>
          <a:ext cx="1613407" cy="74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Rovnica" r:id="rId9" imgW="1993900" imgH="914400" progId="Equation.3">
                  <p:embed/>
                </p:oleObj>
              </mc:Choice>
              <mc:Fallback>
                <p:oleObj name="Rovnica" r:id="rId9" imgW="199390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019" y="2296768"/>
                        <a:ext cx="1613407" cy="744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49535"/>
              </p:ext>
            </p:extLst>
          </p:nvPr>
        </p:nvGraphicFramePr>
        <p:xfrm>
          <a:off x="1149767" y="4759689"/>
          <a:ext cx="3164760" cy="117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Rovnica" r:id="rId11" imgW="3886200" imgH="1447560" progId="Equation.3">
                  <p:embed/>
                </p:oleObj>
              </mc:Choice>
              <mc:Fallback>
                <p:oleObj name="Rovnica" r:id="rId11" imgW="3886200" imgH="1447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767" y="4759689"/>
                        <a:ext cx="3164760" cy="11790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65476"/>
              </p:ext>
            </p:extLst>
          </p:nvPr>
        </p:nvGraphicFramePr>
        <p:xfrm>
          <a:off x="1149767" y="3429000"/>
          <a:ext cx="3154417" cy="72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Rovnica" r:id="rId13" imgW="3873240" imgH="888840" progId="Equation.3">
                  <p:embed/>
                </p:oleObj>
              </mc:Choice>
              <mc:Fallback>
                <p:oleObj name="Rovnica" r:id="rId13" imgW="3873240" imgH="8888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767" y="3429000"/>
                        <a:ext cx="3154417" cy="723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646447"/>
              </p:ext>
            </p:extLst>
          </p:nvPr>
        </p:nvGraphicFramePr>
        <p:xfrm>
          <a:off x="6158474" y="3641018"/>
          <a:ext cx="2254633" cy="299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4" name="Rovnica" r:id="rId15" imgW="2768400" imgH="368280" progId="Equation.3">
                  <p:embed/>
                </p:oleObj>
              </mc:Choice>
              <mc:Fallback>
                <p:oleObj name="Rovnica" r:id="rId15" imgW="276840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474" y="3641018"/>
                        <a:ext cx="2254633" cy="299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30664"/>
              </p:ext>
            </p:extLst>
          </p:nvPr>
        </p:nvGraphicFramePr>
        <p:xfrm>
          <a:off x="6158474" y="4759689"/>
          <a:ext cx="2264975" cy="107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5" name="Rovnica" r:id="rId17" imgW="2781000" imgH="1320480" progId="Equation.3">
                  <p:embed/>
                </p:oleObj>
              </mc:Choice>
              <mc:Fallback>
                <p:oleObj name="Rovnica" r:id="rId17" imgW="2781000" imgH="1320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474" y="4759689"/>
                        <a:ext cx="2264975" cy="1075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51325"/>
              </p:ext>
            </p:extLst>
          </p:nvPr>
        </p:nvGraphicFramePr>
        <p:xfrm>
          <a:off x="5846526" y="1404529"/>
          <a:ext cx="2501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6" name="Rovnica" r:id="rId19" imgW="3073400" imgH="889000" progId="Equation.3">
                  <p:embed/>
                </p:oleObj>
              </mc:Choice>
              <mc:Fallback>
                <p:oleObj name="Rovnica" r:id="rId19" imgW="3073400" imgH="889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526" y="1404529"/>
                        <a:ext cx="2501900" cy="723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6051"/>
          </a:xfrm>
        </p:spPr>
        <p:txBody>
          <a:bodyPr>
            <a:normAutofit/>
          </a:bodyPr>
          <a:lstStyle/>
          <a:p>
            <a:r>
              <a:rPr lang="sk-SK" dirty="0"/>
              <a:t>Samostatná práca 6.1</a:t>
            </a:r>
            <a:endParaRPr lang="en-US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2" y="1440665"/>
            <a:ext cx="7704667" cy="846051"/>
          </a:xfrm>
        </p:spPr>
        <p:txBody>
          <a:bodyPr/>
          <a:lstStyle/>
          <a:p>
            <a:r>
              <a:rPr lang="sk-SK" dirty="0"/>
              <a:t>Nájdite stavový model procesu, ktorého prenosová funkcia je:</a:t>
            </a:r>
            <a:endParaRPr lang="en-US" dirty="0"/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36642"/>
              </p:ext>
            </p:extLst>
          </p:nvPr>
        </p:nvGraphicFramePr>
        <p:xfrm>
          <a:off x="4943095" y="2037824"/>
          <a:ext cx="2819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7" name="Rovnica" r:id="rId3" imgW="2819160" imgH="774360" progId="Equation.3">
                  <p:embed/>
                </p:oleObj>
              </mc:Choice>
              <mc:Fallback>
                <p:oleObj name="Rovnica" r:id="rId3" imgW="2819160" imgH="774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095" y="2037824"/>
                        <a:ext cx="2819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3547"/>
              </p:ext>
            </p:extLst>
          </p:nvPr>
        </p:nvGraphicFramePr>
        <p:xfrm>
          <a:off x="982132" y="2931842"/>
          <a:ext cx="284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8" name="Rovnica" r:id="rId5" imgW="2844720" imgH="774360" progId="Equation.3">
                  <p:embed/>
                </p:oleObj>
              </mc:Choice>
              <mc:Fallback>
                <p:oleObj name="Rovnica" r:id="rId5" imgW="2844720" imgH="774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2" y="2931842"/>
                        <a:ext cx="2844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58707"/>
              </p:ext>
            </p:extLst>
          </p:nvPr>
        </p:nvGraphicFramePr>
        <p:xfrm>
          <a:off x="982132" y="5055836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9" name="Rovnica" r:id="rId7" imgW="1295280" imgH="355320" progId="Equation.3">
                  <p:embed/>
                </p:oleObj>
              </mc:Choice>
              <mc:Fallback>
                <p:oleObj name="Rovnica" r:id="rId7" imgW="129528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2" y="5055836"/>
                        <a:ext cx="1295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633615"/>
              </p:ext>
            </p:extLst>
          </p:nvPr>
        </p:nvGraphicFramePr>
        <p:xfrm>
          <a:off x="982132" y="4154818"/>
          <a:ext cx="1460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Rovnica" r:id="rId9" imgW="1460500" imgH="368300" progId="Equation.3">
                  <p:embed/>
                </p:oleObj>
              </mc:Choice>
              <mc:Fallback>
                <p:oleObj name="Rovnica" r:id="rId9" imgW="14605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2" y="4154818"/>
                        <a:ext cx="1460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796103"/>
              </p:ext>
            </p:extLst>
          </p:nvPr>
        </p:nvGraphicFramePr>
        <p:xfrm>
          <a:off x="4943095" y="3090592"/>
          <a:ext cx="1943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Rovnica" r:id="rId11" imgW="1942920" imgH="1218960" progId="Equation.3">
                  <p:embed/>
                </p:oleObj>
              </mc:Choice>
              <mc:Fallback>
                <p:oleObj name="Rovnica" r:id="rId11" imgW="1942920" imgH="1218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095" y="3090592"/>
                        <a:ext cx="19431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038970"/>
              </p:ext>
            </p:extLst>
          </p:nvPr>
        </p:nvGraphicFramePr>
        <p:xfrm>
          <a:off x="4943095" y="4813221"/>
          <a:ext cx="3365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Rovnica" r:id="rId13" imgW="3365280" imgH="368280" progId="Equation.3">
                  <p:embed/>
                </p:oleObj>
              </mc:Choice>
              <mc:Fallback>
                <p:oleObj name="Rovnica" r:id="rId13" imgW="336528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095" y="4813221"/>
                        <a:ext cx="3365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984307"/>
              </p:ext>
            </p:extLst>
          </p:nvPr>
        </p:nvGraphicFramePr>
        <p:xfrm>
          <a:off x="4572000" y="5510389"/>
          <a:ext cx="172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Rovnica" r:id="rId15" imgW="1726920" imgH="812520" progId="Equation.3">
                  <p:embed/>
                </p:oleObj>
              </mc:Choice>
              <mc:Fallback>
                <p:oleObj name="Rovnica" r:id="rId15" imgW="1726920" imgH="8125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10389"/>
                        <a:ext cx="1727200" cy="800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: zaoblené rohy 14">
            <a:extLst>
              <a:ext uri="{FF2B5EF4-FFF2-40B4-BE49-F238E27FC236}">
                <a16:creationId xmlns:a16="http://schemas.microsoft.com/office/drawing/2014/main" id="{8FF601EB-B7FB-423F-893C-316FDCCF84A7}"/>
              </a:ext>
            </a:extLst>
          </p:cNvPr>
          <p:cNvSpPr/>
          <p:nvPr/>
        </p:nvSpPr>
        <p:spPr>
          <a:xfrm>
            <a:off x="5401510" y="4698651"/>
            <a:ext cx="3333416" cy="1293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dĺžnik: zaoblené rohy 13">
            <a:extLst>
              <a:ext uri="{FF2B5EF4-FFF2-40B4-BE49-F238E27FC236}">
                <a16:creationId xmlns:a16="http://schemas.microsoft.com/office/drawing/2014/main" id="{76AD680B-F2FF-49F3-87F9-0BA90E51F2AD}"/>
              </a:ext>
            </a:extLst>
          </p:cNvPr>
          <p:cNvSpPr/>
          <p:nvPr/>
        </p:nvSpPr>
        <p:spPr>
          <a:xfrm>
            <a:off x="1336695" y="5409439"/>
            <a:ext cx="3969553" cy="5933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id="{D5B89CE6-F02A-402C-BECF-1CB34CF62166}"/>
              </a:ext>
            </a:extLst>
          </p:cNvPr>
          <p:cNvSpPr/>
          <p:nvPr/>
        </p:nvSpPr>
        <p:spPr>
          <a:xfrm>
            <a:off x="2862449" y="6126756"/>
            <a:ext cx="1170489" cy="2862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5CBEC6-D162-4D30-BC50-15841768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66273"/>
          </a:xfrm>
        </p:spPr>
        <p:txBody>
          <a:bodyPr>
            <a:normAutofit/>
          </a:bodyPr>
          <a:lstStyle/>
          <a:p>
            <a:r>
              <a:rPr lang="sk-SK" dirty="0"/>
              <a:t>Stavový model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82DB4E-66E3-497D-BC90-25BBBE68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343527"/>
            <a:ext cx="5551014" cy="866273"/>
          </a:xfrm>
        </p:spPr>
        <p:txBody>
          <a:bodyPr/>
          <a:lstStyle/>
          <a:p>
            <a:r>
              <a:rPr lang="sk-SK" dirty="0"/>
              <a:t>Aký bude stavový model SISO ak prenosová funkcia má nuly?</a:t>
            </a:r>
            <a:endParaRPr lang="en-US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E448410E-803F-41DF-9C4A-89E75BF51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91206"/>
              </p:ext>
            </p:extLst>
          </p:nvPr>
        </p:nvGraphicFramePr>
        <p:xfrm>
          <a:off x="5718960" y="1430195"/>
          <a:ext cx="2967840" cy="67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Rovnica" r:id="rId3" imgW="3517560" imgH="799920" progId="Equation.3">
                  <p:embed/>
                </p:oleObj>
              </mc:Choice>
              <mc:Fallback>
                <p:oleObj name="Rovnica" r:id="rId3" imgW="3517560" imgH="79992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960" y="1430195"/>
                        <a:ext cx="2967840" cy="6749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E30136D-2F87-49DC-BA89-638C74905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8267"/>
              </p:ext>
            </p:extLst>
          </p:nvPr>
        </p:nvGraphicFramePr>
        <p:xfrm>
          <a:off x="5718960" y="2316521"/>
          <a:ext cx="1840279" cy="28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Rovnica" r:id="rId5" imgW="2260440" imgH="355320" progId="Equation.3">
                  <p:embed/>
                </p:oleObj>
              </mc:Choice>
              <mc:Fallback>
                <p:oleObj name="Rovnica" r:id="rId5" imgW="2260440" imgH="35532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960" y="2316521"/>
                        <a:ext cx="1840279" cy="289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2D3BDBCA-AC52-4A93-AAA7-1C25E7F8E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13082"/>
              </p:ext>
            </p:extLst>
          </p:nvPr>
        </p:nvGraphicFramePr>
        <p:xfrm>
          <a:off x="1336695" y="2269371"/>
          <a:ext cx="3051509" cy="65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Rovnica" r:id="rId7" imgW="3593880" imgH="774360" progId="Equation.3">
                  <p:embed/>
                </p:oleObj>
              </mc:Choice>
              <mc:Fallback>
                <p:oleObj name="Rovnica" r:id="rId7" imgW="3593880" imgH="774360" progId="Equation.3">
                  <p:embed/>
                  <p:pic>
                    <p:nvPicPr>
                      <p:cNvPr id="27" name="Objek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95" y="2269371"/>
                        <a:ext cx="3051509" cy="6577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DF5FDC05-C397-40A7-9848-D53C32419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834196"/>
              </p:ext>
            </p:extLst>
          </p:nvPr>
        </p:nvGraphicFramePr>
        <p:xfrm>
          <a:off x="5594684" y="2717024"/>
          <a:ext cx="3092116" cy="194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Rovnica" r:id="rId9" imgW="3670200" imgH="2311200" progId="Equation.3">
                  <p:embed/>
                </p:oleObj>
              </mc:Choice>
              <mc:Fallback>
                <p:oleObj name="Rovnica" r:id="rId9" imgW="3670200" imgH="23112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684" y="2717024"/>
                        <a:ext cx="3092116" cy="194728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44C5D90-A6B9-4A1B-9C5D-7C902D8E2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1456"/>
              </p:ext>
            </p:extLst>
          </p:nvPr>
        </p:nvGraphicFramePr>
        <p:xfrm>
          <a:off x="1336695" y="3074030"/>
          <a:ext cx="2460124" cy="69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Rovnica" r:id="rId11" imgW="2743200" imgH="774360" progId="Equation.3">
                  <p:embed/>
                </p:oleObj>
              </mc:Choice>
              <mc:Fallback>
                <p:oleObj name="Rovnica" r:id="rId11" imgW="2743200" imgH="774360" progId="Equation.3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95" y="3074030"/>
                        <a:ext cx="2460124" cy="6947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Obrázok 8">
            <a:extLst>
              <a:ext uri="{FF2B5EF4-FFF2-40B4-BE49-F238E27FC236}">
                <a16:creationId xmlns:a16="http://schemas.microsoft.com/office/drawing/2014/main" id="{B975A756-DEE4-44C2-868A-4F1307B51A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6695" y="4017699"/>
            <a:ext cx="2969408" cy="12932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211489FE-555D-4FDF-8A8C-378B6E7C1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99000"/>
              </p:ext>
            </p:extLst>
          </p:nvPr>
        </p:nvGraphicFramePr>
        <p:xfrm>
          <a:off x="5449637" y="4775570"/>
          <a:ext cx="3237163" cy="114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Rovnica" r:id="rId14" imgW="3733560" imgH="1320480" progId="Equation.3">
                  <p:embed/>
                </p:oleObj>
              </mc:Choice>
              <mc:Fallback>
                <p:oleObj name="Rovnica" r:id="rId14" imgW="3733560" imgH="132048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637" y="4775570"/>
                        <a:ext cx="3237163" cy="1145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75029E2E-B6F2-48AA-A5AE-BE1EADC92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83833"/>
              </p:ext>
            </p:extLst>
          </p:nvPr>
        </p:nvGraphicFramePr>
        <p:xfrm>
          <a:off x="1336695" y="5409439"/>
          <a:ext cx="3969553" cy="59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Rovnica" r:id="rId16" imgW="4749480" imgH="711000" progId="Equation.3">
                  <p:embed/>
                </p:oleObj>
              </mc:Choice>
              <mc:Fallback>
                <p:oleObj name="Rovnica" r:id="rId16" imgW="4749480" imgH="711000" progId="Equation.3">
                  <p:embed/>
                  <p:pic>
                    <p:nvPicPr>
                      <p:cNvPr id="31" name="Objek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95" y="5409439"/>
                        <a:ext cx="3969553" cy="593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BDF83E0B-8119-4E58-B377-B9C147AC7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951125"/>
              </p:ext>
            </p:extLst>
          </p:nvPr>
        </p:nvGraphicFramePr>
        <p:xfrm>
          <a:off x="2862449" y="6126756"/>
          <a:ext cx="1170489" cy="28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Rovnica" r:id="rId18" imgW="1346040" imgH="330120" progId="Equation.3">
                  <p:embed/>
                </p:oleObj>
              </mc:Choice>
              <mc:Fallback>
                <p:oleObj name="Rovnica" r:id="rId18" imgW="1346040" imgH="330120" progId="Equation.3">
                  <p:embed/>
                  <p:pic>
                    <p:nvPicPr>
                      <p:cNvPr id="29" name="Objek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449" y="6126756"/>
                        <a:ext cx="1170489" cy="286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C09BA-506E-471B-9453-D3341966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62525"/>
          </a:xfrm>
        </p:spPr>
        <p:txBody>
          <a:bodyPr>
            <a:normAutofit fontScale="90000"/>
          </a:bodyPr>
          <a:lstStyle/>
          <a:p>
            <a:r>
              <a:rPr lang="sk-SK" dirty="0"/>
              <a:t>Kanonická forma stavových modelov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D6CB0A-3FE1-448E-8F57-15577C72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19726"/>
            <a:ext cx="7704667" cy="541421"/>
          </a:xfrm>
        </p:spPr>
        <p:txBody>
          <a:bodyPr/>
          <a:lstStyle/>
          <a:p>
            <a:r>
              <a:rPr lang="sk-SK" dirty="0"/>
              <a:t>Kanonická forma riaditeľnosti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A195D25C-F1AC-421A-AA1F-E7992FD1CB9A}"/>
                  </a:ext>
                </a:extLst>
              </p:cNvPr>
              <p:cNvSpPr txBox="1"/>
              <p:nvPr/>
            </p:nvSpPr>
            <p:spPr>
              <a:xfrm>
                <a:off x="1383632" y="2105252"/>
                <a:ext cx="1676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A195D25C-F1AC-421A-AA1F-E7992FD1C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32" y="2105252"/>
                <a:ext cx="1676485" cy="276999"/>
              </a:xfrm>
              <a:prstGeom prst="rect">
                <a:avLst/>
              </a:prstGeom>
              <a:blipFill>
                <a:blip r:embed="rId3"/>
                <a:stretch>
                  <a:fillRect l="-1818" t="-2174" r="-1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104630E4-ED80-4B3F-A8F1-2507CD13BF8A}"/>
                  </a:ext>
                </a:extLst>
              </p:cNvPr>
              <p:cNvSpPr txBox="1"/>
              <p:nvPr/>
            </p:nvSpPr>
            <p:spPr>
              <a:xfrm>
                <a:off x="3893696" y="2101916"/>
                <a:ext cx="940770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104630E4-ED80-4B3F-A8F1-2507CD13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96" y="2101916"/>
                <a:ext cx="940770" cy="280333"/>
              </a:xfrm>
              <a:prstGeom prst="rect">
                <a:avLst/>
              </a:prstGeom>
              <a:blipFill>
                <a:blip r:embed="rId4"/>
                <a:stretch>
                  <a:fillRect l="-6494" t="-2174" r="-259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CEADB529-8F83-4D69-9920-A64357C03F4F}"/>
                  </a:ext>
                </a:extLst>
              </p:cNvPr>
              <p:cNvSpPr txBox="1"/>
              <p:nvPr/>
            </p:nvSpPr>
            <p:spPr>
              <a:xfrm>
                <a:off x="5668045" y="2105250"/>
                <a:ext cx="2046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CEADB529-8F83-4D69-9920-A64357C0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45" y="2105250"/>
                <a:ext cx="2046906" cy="276999"/>
              </a:xfrm>
              <a:prstGeom prst="rect">
                <a:avLst/>
              </a:prstGeom>
              <a:blipFill>
                <a:blip r:embed="rId5"/>
                <a:stretch>
                  <a:fillRect l="-1488" t="-4348" r="-5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D52399DB-279D-415E-9D08-50B585621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53326"/>
              </p:ext>
            </p:extLst>
          </p:nvPr>
        </p:nvGraphicFramePr>
        <p:xfrm>
          <a:off x="1383633" y="2736809"/>
          <a:ext cx="4836694" cy="133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Rovnica" r:id="rId6" imgW="6858000" imgH="1892160" progId="Equation.3">
                  <p:embed/>
                </p:oleObj>
              </mc:Choice>
              <mc:Fallback>
                <p:oleObj name="Rovnica" r:id="rId6" imgW="6858000" imgH="1892160" progId="Equation.3">
                  <p:embed/>
                  <p:pic>
                    <p:nvPicPr>
                      <p:cNvPr id="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633" y="2736809"/>
                        <a:ext cx="4836694" cy="1334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>
            <a:extLst>
              <a:ext uri="{FF2B5EF4-FFF2-40B4-BE49-F238E27FC236}">
                <a16:creationId xmlns:a16="http://schemas.microsoft.com/office/drawing/2014/main" id="{C98FBA0C-A718-4F30-9933-32A2283A3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156941"/>
              </p:ext>
            </p:extLst>
          </p:nvPr>
        </p:nvGraphicFramePr>
        <p:xfrm>
          <a:off x="1383632" y="4475748"/>
          <a:ext cx="3741821" cy="38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Rovnica" r:id="rId8" imgW="4978080" imgH="507960" progId="Equation.3">
                  <p:embed/>
                </p:oleObj>
              </mc:Choice>
              <mc:Fallback>
                <p:oleObj name="Rovnica" r:id="rId8" imgW="4978080" imgH="507960" progId="Equation.3">
                  <p:embed/>
                  <p:pic>
                    <p:nvPicPr>
                      <p:cNvPr id="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632" y="4475748"/>
                        <a:ext cx="3741821" cy="38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DEC0CFFC-11AF-4A8F-B9AE-AAD91F38F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25047"/>
              </p:ext>
            </p:extLst>
          </p:nvPr>
        </p:nvGraphicFramePr>
        <p:xfrm>
          <a:off x="1367508" y="5229426"/>
          <a:ext cx="43005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Rovnica" r:id="rId10" imgW="4292280" imgH="723600" progId="Equation.3">
                  <p:embed/>
                </p:oleObj>
              </mc:Choice>
              <mc:Fallback>
                <p:oleObj name="Rovnica" r:id="rId10" imgW="4292280" imgH="72360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508" y="5229426"/>
                        <a:ext cx="43005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9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B03F14-3372-4416-8276-E1B6435A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52817"/>
          </a:xfrm>
        </p:spPr>
        <p:txBody>
          <a:bodyPr>
            <a:normAutofit/>
          </a:bodyPr>
          <a:lstStyle/>
          <a:p>
            <a:r>
              <a:rPr lang="sk-SK" dirty="0"/>
              <a:t>Stavový </a:t>
            </a:r>
            <a:r>
              <a:rPr lang="en-US" dirty="0"/>
              <a:t>model </a:t>
            </a:r>
            <a:r>
              <a:rPr lang="en-US" dirty="0" err="1"/>
              <a:t>procesu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F537D7-9060-4666-BCD9-5D5BC8D78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2965"/>
            <a:ext cx="7704667" cy="4697834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None/>
            </a:pPr>
            <a:endParaRPr lang="sk-SK" sz="2000" dirty="0">
              <a:latin typeface="+mj-lt"/>
            </a:endParaRPr>
          </a:p>
          <a:p>
            <a:pPr>
              <a:spcBef>
                <a:spcPct val="50000"/>
              </a:spcBef>
              <a:buNone/>
            </a:pPr>
            <a:r>
              <a:rPr lang="en-US" sz="2000" dirty="0">
                <a:latin typeface="+mj-lt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Model </a:t>
            </a:r>
            <a:r>
              <a:rPr lang="en-US" b="1" dirty="0" err="1">
                <a:latin typeface="+mj-lt"/>
              </a:rPr>
              <a:t>riaden</a:t>
            </a:r>
            <a:r>
              <a:rPr lang="sk-SK" b="1" dirty="0">
                <a:latin typeface="+mj-lt"/>
              </a:rPr>
              <a:t>é</a:t>
            </a:r>
            <a:r>
              <a:rPr lang="en-US" b="1" dirty="0">
                <a:latin typeface="+mj-lt"/>
              </a:rPr>
              <a:t>ho </a:t>
            </a:r>
            <a:r>
              <a:rPr lang="en-US" b="1" dirty="0" err="1">
                <a:latin typeface="+mj-lt"/>
              </a:rPr>
              <a:t>syst</a:t>
            </a:r>
            <a:r>
              <a:rPr lang="sk-SK" b="1" dirty="0">
                <a:latin typeface="+mj-lt"/>
              </a:rPr>
              <a:t>é</a:t>
            </a:r>
            <a:r>
              <a:rPr lang="en-US" b="1" dirty="0">
                <a:latin typeface="+mj-lt"/>
              </a:rPr>
              <a:t>mu</a:t>
            </a:r>
            <a:r>
              <a:rPr lang="en-US" dirty="0">
                <a:latin typeface="+mj-lt"/>
              </a:rPr>
              <a:t>:</a:t>
            </a:r>
            <a:endParaRPr lang="sk-SK" dirty="0">
              <a:latin typeface="+mj-lt"/>
            </a:endParaRPr>
          </a:p>
          <a:p>
            <a:pPr lvl="1">
              <a:spcBef>
                <a:spcPct val="50000"/>
              </a:spcBef>
            </a:pPr>
            <a:r>
              <a:rPr lang="sk-SK" sz="1800" b="1" i="1" dirty="0">
                <a:latin typeface="+mj-lt"/>
              </a:rPr>
              <a:t>vonkajší model (VM)</a:t>
            </a:r>
            <a:r>
              <a:rPr lang="sk-SK" sz="1800" i="1" dirty="0">
                <a:latin typeface="+mj-lt"/>
              </a:rPr>
              <a:t>:</a:t>
            </a:r>
            <a:r>
              <a:rPr lang="sk-SK" sz="1800" b="1" i="1" dirty="0">
                <a:latin typeface="+mj-lt"/>
              </a:rPr>
              <a:t> </a:t>
            </a:r>
            <a:r>
              <a:rPr lang="sk-SK" sz="1800" dirty="0">
                <a:latin typeface="+mj-lt"/>
              </a:rPr>
              <a:t>diferenciálna rovnica, prenosová funkcia</a:t>
            </a:r>
            <a:r>
              <a:rPr lang="en-US" sz="1800" dirty="0">
                <a:latin typeface="+mj-lt"/>
              </a:rPr>
              <a:t>,  </a:t>
            </a:r>
            <a:r>
              <a:rPr lang="en-US" sz="1800" dirty="0" err="1">
                <a:latin typeface="+mj-lt"/>
              </a:rPr>
              <a:t>frekven</a:t>
            </a:r>
            <a:r>
              <a:rPr lang="sk-SK" sz="1800" dirty="0" err="1">
                <a:latin typeface="+mj-lt"/>
              </a:rPr>
              <a:t>čná</a:t>
            </a:r>
            <a:r>
              <a:rPr lang="sk-SK" sz="1800" dirty="0">
                <a:latin typeface="+mj-lt"/>
              </a:rPr>
              <a:t> PF</a:t>
            </a:r>
          </a:p>
          <a:p>
            <a:pPr lvl="1">
              <a:spcBef>
                <a:spcPct val="50000"/>
              </a:spcBef>
            </a:pPr>
            <a:r>
              <a:rPr lang="sk-SK" sz="1800" b="1" i="1" dirty="0">
                <a:latin typeface="+mj-lt"/>
              </a:rPr>
              <a:t>grafické vyjadrenie VM</a:t>
            </a:r>
            <a:r>
              <a:rPr lang="sk-SK" sz="1800" dirty="0">
                <a:latin typeface="+mj-lt"/>
              </a:rPr>
              <a:t>: prechodové a frekvenčné</a:t>
            </a:r>
            <a:r>
              <a:rPr lang="en-US" sz="1800" dirty="0">
                <a:latin typeface="+mj-lt"/>
              </a:rPr>
              <a:t> </a:t>
            </a:r>
            <a:r>
              <a:rPr lang="sk-SK" sz="1800" dirty="0">
                <a:latin typeface="+mj-lt"/>
              </a:rPr>
              <a:t>charakteristiky</a:t>
            </a:r>
            <a:endParaRPr lang="sk-SK" sz="2400" dirty="0">
              <a:latin typeface="+mj-lt"/>
            </a:endParaRPr>
          </a:p>
          <a:p>
            <a:pPr lvl="1">
              <a:spcBef>
                <a:spcPct val="50000"/>
              </a:spcBef>
            </a:pPr>
            <a:r>
              <a:rPr lang="sk-SK" b="1" i="1" dirty="0">
                <a:latin typeface="+mj-lt"/>
              </a:rPr>
              <a:t>vnútorný model</a:t>
            </a:r>
            <a:r>
              <a:rPr lang="sk-SK" i="1" dirty="0">
                <a:latin typeface="+mj-lt"/>
              </a:rPr>
              <a:t>:</a:t>
            </a:r>
            <a:r>
              <a:rPr lang="sk-SK" b="1" i="1" dirty="0">
                <a:latin typeface="+mj-lt"/>
              </a:rPr>
              <a:t> </a:t>
            </a:r>
            <a:r>
              <a:rPr lang="sk-SK" dirty="0">
                <a:latin typeface="+mj-lt"/>
              </a:rPr>
              <a:t> stavový</a:t>
            </a:r>
            <a:endParaRPr lang="en-US" dirty="0">
              <a:latin typeface="+mj-lt"/>
            </a:endParaRPr>
          </a:p>
          <a:p>
            <a:r>
              <a:rPr lang="en-US" b="1" dirty="0" err="1">
                <a:latin typeface="+mj-lt"/>
              </a:rPr>
              <a:t>Stavov</a:t>
            </a:r>
            <a:r>
              <a:rPr lang="sk-SK" b="1" dirty="0">
                <a:latin typeface="+mj-lt"/>
              </a:rPr>
              <a:t>ý model:</a:t>
            </a:r>
          </a:p>
          <a:p>
            <a:pPr lvl="1"/>
            <a:r>
              <a:rPr lang="sk-SK" sz="1800" b="1" dirty="0">
                <a:latin typeface="+mj-lt"/>
              </a:rPr>
              <a:t> </a:t>
            </a:r>
            <a:r>
              <a:rPr lang="sk-SK" sz="1800" dirty="0">
                <a:latin typeface="+mj-lt"/>
              </a:rPr>
              <a:t>Vytvára sa pomocou stavových veličín</a:t>
            </a:r>
          </a:p>
          <a:p>
            <a:pPr lvl="1"/>
            <a:r>
              <a:rPr lang="en-US" sz="1800" dirty="0">
                <a:latin typeface="+mj-lt"/>
              </a:rPr>
              <a:t>	</a:t>
            </a:r>
            <a:r>
              <a:rPr lang="sk-SK" sz="1800" dirty="0">
                <a:latin typeface="+mj-lt"/>
              </a:rPr>
              <a:t>Princíp modelovania procesov pomocou stavových veličín je založený na tom, že sústava nie je opísaná jednou diferenciálnou rovnicou n –</a:t>
            </a:r>
            <a:r>
              <a:rPr lang="sk-SK" sz="1800" dirty="0" err="1">
                <a:latin typeface="+mj-lt"/>
              </a:rPr>
              <a:t>tého</a:t>
            </a:r>
            <a:r>
              <a:rPr lang="sk-SK" sz="1800" dirty="0">
                <a:latin typeface="+mj-lt"/>
              </a:rPr>
              <a:t> rádu ale n diferenciálnymi rovnicami prvého rádu. Veličiny na výstupe sústav prvého rádu sa nazývajú </a:t>
            </a:r>
            <a:r>
              <a:rPr lang="sk-SK" sz="1800" b="1" i="1" dirty="0">
                <a:latin typeface="+mj-lt"/>
              </a:rPr>
              <a:t>stavovými veličinami.</a:t>
            </a:r>
          </a:p>
          <a:p>
            <a:endParaRPr lang="en-US" sz="2000" dirty="0">
              <a:latin typeface="+mj-lt"/>
            </a:endParaRPr>
          </a:p>
          <a:p>
            <a:pPr>
              <a:spcBef>
                <a:spcPct val="50000"/>
              </a:spcBef>
              <a:buNone/>
            </a:pPr>
            <a:endParaRPr lang="cs-CZ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564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Príklady na domáce riešenie</a:t>
            </a:r>
            <a:br>
              <a:rPr lang="sk-SK" dirty="0"/>
            </a:b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IDAIG MEGVAN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86273"/>
          </a:xfrm>
        </p:spPr>
        <p:txBody>
          <a:bodyPr>
            <a:noAutofit/>
          </a:bodyPr>
          <a:lstStyle/>
          <a:p>
            <a:r>
              <a:rPr lang="sk-SK" sz="3600" dirty="0"/>
              <a:t>Model riadené</a:t>
            </a:r>
            <a:r>
              <a:rPr lang="en-US" sz="3600" dirty="0"/>
              <a:t>ho </a:t>
            </a:r>
            <a:r>
              <a:rPr lang="sk-SK" sz="3600" dirty="0"/>
              <a:t>systému</a:t>
            </a:r>
            <a:r>
              <a:rPr lang="en-US" sz="3600" dirty="0"/>
              <a:t> v </a:t>
            </a:r>
            <a:r>
              <a:rPr lang="sk-SK" sz="3600" dirty="0"/>
              <a:t>tvare</a:t>
            </a:r>
            <a:r>
              <a:rPr lang="en-US" sz="3600" dirty="0"/>
              <a:t> </a:t>
            </a:r>
            <a:r>
              <a:rPr lang="sk-SK" sz="3600" dirty="0"/>
              <a:t>prenosovej funkcie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982134" y="1711331"/>
                <a:ext cx="5226162" cy="334193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Všeobecná diferenciálna rovnica kde: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1800" dirty="0"/>
                  <a:t> – je výstupná veličina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1800" dirty="0"/>
                  <a:t> – je vstupná veličina</a:t>
                </a:r>
              </a:p>
              <a:p>
                <a:pPr lvl="1"/>
                <a:endParaRPr lang="sk-SK" sz="1800" dirty="0"/>
              </a:p>
              <a:p>
                <a:pPr lvl="1"/>
                <a:endParaRPr lang="sk-SK" sz="1800" dirty="0"/>
              </a:p>
              <a:p>
                <a:pPr lvl="1"/>
                <a:endParaRPr lang="sk-SK" sz="1800" dirty="0"/>
              </a:p>
              <a:p>
                <a:r>
                  <a:rPr lang="sk-SK" sz="2200" dirty="0"/>
                  <a:t>Pomocou </a:t>
                </a:r>
                <a:r>
                  <a:rPr lang="sk-SK" sz="2200" dirty="0" err="1"/>
                  <a:t>Laplaceovej</a:t>
                </a:r>
                <a:r>
                  <a:rPr lang="sk-SK" sz="2200" dirty="0"/>
                  <a:t> transformácie dostávame: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4" y="1711331"/>
                <a:ext cx="5226162" cy="3341931"/>
              </a:xfrm>
              <a:blipFill>
                <a:blip r:embed="rId3"/>
                <a:stretch>
                  <a:fillRect l="-2917" t="-5109" b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D304FF97-FE0E-487E-ABEE-008377F54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127343"/>
              </p:ext>
            </p:extLst>
          </p:nvPr>
        </p:nvGraphicFramePr>
        <p:xfrm>
          <a:off x="4692316" y="2326715"/>
          <a:ext cx="3994484" cy="167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Rovnica" r:id="rId4" imgW="5574960" imgH="2336760" progId="Equation.3">
                  <p:embed/>
                </p:oleObj>
              </mc:Choice>
              <mc:Fallback>
                <p:oleObj name="Rovnica" r:id="rId4" imgW="5574960" imgH="2336760" progId="Equation.3">
                  <p:embed/>
                  <p:pic>
                    <p:nvPicPr>
                      <p:cNvPr id="1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316" y="2326715"/>
                        <a:ext cx="3994484" cy="16751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7670119D-C828-4143-847B-5A37CA685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84101"/>
              </p:ext>
            </p:extLst>
          </p:nvPr>
        </p:nvGraphicFramePr>
        <p:xfrm>
          <a:off x="4951941" y="5053262"/>
          <a:ext cx="3209925" cy="115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Rovnica" r:id="rId6" imgW="4216320" imgH="1511280" progId="Equation.3">
                  <p:embed/>
                </p:oleObj>
              </mc:Choice>
              <mc:Fallback>
                <p:oleObj name="Rovnica" r:id="rId6" imgW="4216320" imgH="1511280" progId="Equation.3">
                  <p:embed/>
                  <p:pic>
                    <p:nvPicPr>
                      <p:cNvPr id="14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941" y="5053262"/>
                        <a:ext cx="3209925" cy="1151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0">
            <a:extLst>
              <a:ext uri="{FF2B5EF4-FFF2-40B4-BE49-F238E27FC236}">
                <a16:creationId xmlns:a16="http://schemas.microsoft.com/office/drawing/2014/main" id="{081129C7-BD55-418A-A886-8E86A646D09B}"/>
              </a:ext>
            </a:extLst>
          </p:cNvPr>
          <p:cNvGrpSpPr>
            <a:grpSpLocks/>
          </p:cNvGrpSpPr>
          <p:nvPr/>
        </p:nvGrpSpPr>
        <p:grpSpPr bwMode="auto">
          <a:xfrm>
            <a:off x="5026971" y="4618035"/>
            <a:ext cx="2552923" cy="461963"/>
            <a:chOff x="2296" y="2560"/>
            <a:chExt cx="2112" cy="291"/>
          </a:xfrm>
        </p:grpSpPr>
        <p:sp>
          <p:nvSpPr>
            <p:cNvPr id="9" name="AutoShape 17">
              <a:extLst>
                <a:ext uri="{FF2B5EF4-FFF2-40B4-BE49-F238E27FC236}">
                  <a16:creationId xmlns:a16="http://schemas.microsoft.com/office/drawing/2014/main" id="{D6521C76-903F-4F91-90E7-062BC8258B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29" y="1738"/>
              <a:ext cx="45" cy="2112"/>
            </a:xfrm>
            <a:prstGeom prst="leftBracket">
              <a:avLst>
                <a:gd name="adj" fmla="val 391111"/>
              </a:avLst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sk-SK">
                <a:solidFill>
                  <a:srgbClr val="0070C0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5923A9EE-0013-4F78-BBE3-FCB299F7A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" y="2560"/>
              <a:ext cx="4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sk-SK" dirty="0">
                  <a:solidFill>
                    <a:srgbClr val="0070C0"/>
                  </a:solidFill>
                  <a:latin typeface="Calibri" panose="020F0502020204030204" pitchFamily="34" charset="0"/>
                  <a:cs typeface="Arial" charset="0"/>
                </a:rPr>
                <a:t>A(s)</a:t>
              </a:r>
            </a:p>
          </p:txBody>
        </p: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id="{AF560674-6958-4A0D-B99D-756FB03E134E}"/>
              </a:ext>
            </a:extLst>
          </p:cNvPr>
          <p:cNvGrpSpPr>
            <a:grpSpLocks/>
          </p:cNvGrpSpPr>
          <p:nvPr/>
        </p:nvGrpSpPr>
        <p:grpSpPr bwMode="auto">
          <a:xfrm>
            <a:off x="5038398" y="6220667"/>
            <a:ext cx="1833872" cy="385050"/>
            <a:chOff x="2264" y="3944"/>
            <a:chExt cx="1544" cy="393"/>
          </a:xfrm>
        </p:grpSpPr>
        <p:sp>
          <p:nvSpPr>
            <p:cNvPr id="12" name="AutoShape 18">
              <a:extLst>
                <a:ext uri="{FF2B5EF4-FFF2-40B4-BE49-F238E27FC236}">
                  <a16:creationId xmlns:a16="http://schemas.microsoft.com/office/drawing/2014/main" id="{23DB25EF-83CC-4E4C-BB8F-FF23F0B97B3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16" y="3192"/>
              <a:ext cx="40" cy="1544"/>
            </a:xfrm>
            <a:prstGeom prst="leftBracket">
              <a:avLst>
                <a:gd name="adj" fmla="val 321667"/>
              </a:avLst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endParaRPr lang="sk-SK">
                <a:solidFill>
                  <a:srgbClr val="0070C0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AFAE5FD4-AC4A-4740-8FAC-0BFC49A5D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3960"/>
              <a:ext cx="497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sk-SK" dirty="0">
                  <a:solidFill>
                    <a:srgbClr val="0070C0"/>
                  </a:solidFill>
                  <a:latin typeface="Calibri" panose="020F0502020204030204" pitchFamily="34" charset="0"/>
                  <a:cs typeface="Arial" charset="0"/>
                </a:rPr>
                <a:t>B(s)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32094"/>
          </a:xfrm>
        </p:spPr>
        <p:txBody>
          <a:bodyPr>
            <a:normAutofit/>
          </a:bodyPr>
          <a:lstStyle/>
          <a:p>
            <a:r>
              <a:rPr lang="sk-SK" dirty="0">
                <a:cs typeface="Arial" charset="0"/>
              </a:rPr>
              <a:t>Tvar prenosovej funkcie</a:t>
            </a:r>
            <a:endParaRPr lang="en-US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67218" y="3477126"/>
            <a:ext cx="6958709" cy="3332816"/>
          </a:xfrm>
        </p:spPr>
        <p:txBody>
          <a:bodyPr/>
          <a:lstStyle/>
          <a:p>
            <a:pPr>
              <a:buNone/>
            </a:pPr>
            <a:r>
              <a:rPr lang="sk-SK" b="1" i="1" dirty="0"/>
              <a:t>Pripomienka: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	korene menovateľa sú póly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	korene čitateľa sú nuly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	</a:t>
            </a:r>
            <a:r>
              <a:rPr lang="sk-SK" i="1" dirty="0"/>
              <a:t>n</a:t>
            </a:r>
            <a:r>
              <a:rPr lang="sk-SK" dirty="0"/>
              <a:t> – je rád PF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	počet nulových pólov je </a:t>
            </a:r>
            <a:r>
              <a:rPr lang="sk-SK" dirty="0" err="1"/>
              <a:t>astatizmus</a:t>
            </a:r>
            <a:endParaRPr lang="sk-SK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648627"/>
              </p:ext>
            </p:extLst>
          </p:nvPr>
        </p:nvGraphicFramePr>
        <p:xfrm>
          <a:off x="5831642" y="1772208"/>
          <a:ext cx="2394285" cy="3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Rovnica" r:id="rId3" imgW="1320480" imgH="203040" progId="Equation.3">
                  <p:embed/>
                </p:oleObj>
              </mc:Choice>
              <mc:Fallback>
                <p:oleObj name="Rovnica" r:id="rId3" imgW="1320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642" y="1772208"/>
                        <a:ext cx="2394285" cy="3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540945"/>
              </p:ext>
            </p:extLst>
          </p:nvPr>
        </p:nvGraphicFramePr>
        <p:xfrm>
          <a:off x="2054536" y="2491716"/>
          <a:ext cx="5559859" cy="93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Rovnica" r:id="rId5" imgW="4317840" imgH="723600" progId="Equation.3">
                  <p:embed/>
                </p:oleObj>
              </mc:Choice>
              <mc:Fallback>
                <p:oleObj name="Rovnica" r:id="rId5" imgW="4317840" imgH="72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536" y="2491716"/>
                        <a:ext cx="5559859" cy="932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92E9184E-0723-494D-B7A3-597B0452E59E}"/>
                  </a:ext>
                </a:extLst>
              </p:cNvPr>
              <p:cNvSpPr txBox="1"/>
              <p:nvPr/>
            </p:nvSpPr>
            <p:spPr>
              <a:xfrm>
                <a:off x="1267218" y="1740450"/>
                <a:ext cx="44237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>
                    <a:cs typeface="Arial" charset="0"/>
                  </a:rPr>
                  <a:t>Prenosová funkcia medzi </a:t>
                </a:r>
                <a14:m>
                  <m:oMath xmlns:m="http://schemas.openxmlformats.org/officeDocument/2006/math">
                    <m:r>
                      <a:rPr lang="sk-SK" sz="2000" i="1" dirty="0">
                        <a:latin typeface="Cambria Math" panose="02040503050406030204" pitchFamily="18" charset="0"/>
                        <a:cs typeface="Arial" charset="0"/>
                      </a:rPr>
                      <m:t>𝑌</m:t>
                    </m:r>
                    <m:r>
                      <a:rPr lang="sk-SK" sz="2000" i="1" dirty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sk-SK" sz="2000" i="1" dirty="0">
                        <a:latin typeface="Cambria Math" panose="02040503050406030204" pitchFamily="18" charset="0"/>
                        <a:cs typeface="Arial" charset="0"/>
                      </a:rPr>
                      <m:t>𝑠</m:t>
                    </m:r>
                    <m:r>
                      <a:rPr lang="sk-SK" sz="2000" i="1" dirty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sk-SK" sz="2000" dirty="0">
                    <a:cs typeface="Arial" charset="0"/>
                  </a:rPr>
                  <a:t> a </a:t>
                </a:r>
                <a14:m>
                  <m:oMath xmlns:m="http://schemas.openxmlformats.org/officeDocument/2006/math">
                    <m:r>
                      <a:rPr lang="sk-SK" sz="2000" i="1" dirty="0">
                        <a:latin typeface="Cambria Math" panose="02040503050406030204" pitchFamily="18" charset="0"/>
                        <a:cs typeface="Arial" charset="0"/>
                      </a:rPr>
                      <m:t>𝑈</m:t>
                    </m:r>
                    <m:r>
                      <a:rPr lang="sk-SK" sz="2000" i="1" dirty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sk-SK" sz="2000" i="1" dirty="0">
                        <a:latin typeface="Cambria Math" panose="02040503050406030204" pitchFamily="18" charset="0"/>
                        <a:cs typeface="Arial" charset="0"/>
                      </a:rPr>
                      <m:t>𝑠</m:t>
                    </m:r>
                    <m:r>
                      <a:rPr lang="sk-SK" sz="2000" i="1" dirty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sk-SK" sz="2000" dirty="0">
                    <a:cs typeface="Arial" charset="0"/>
                  </a:rPr>
                  <a:t> je: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92E9184E-0723-494D-B7A3-597B0452E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18" y="1740450"/>
                <a:ext cx="4423718" cy="400110"/>
              </a:xfrm>
              <a:prstGeom prst="rect">
                <a:avLst/>
              </a:prstGeom>
              <a:blipFill>
                <a:blip r:embed="rId7"/>
                <a:stretch>
                  <a:fillRect l="-1515" t="-9231" r="-41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41579"/>
          </a:xfrm>
        </p:spPr>
        <p:txBody>
          <a:bodyPr>
            <a:normAutofit/>
          </a:bodyPr>
          <a:lstStyle/>
          <a:p>
            <a:r>
              <a:rPr lang="en-US" sz="3600" dirty="0"/>
              <a:t>Model </a:t>
            </a:r>
            <a:r>
              <a:rPr lang="en-US" sz="3600" dirty="0" err="1"/>
              <a:t>riaden</a:t>
            </a:r>
            <a:r>
              <a:rPr lang="sk-SK" sz="3600" dirty="0"/>
              <a:t>é</a:t>
            </a:r>
            <a:r>
              <a:rPr lang="en-US" sz="3600" dirty="0"/>
              <a:t>ho </a:t>
            </a:r>
            <a:r>
              <a:rPr lang="en-US" sz="3600" dirty="0" err="1"/>
              <a:t>syst</a:t>
            </a:r>
            <a:r>
              <a:rPr lang="sk-SK" sz="3600" dirty="0"/>
              <a:t>é</a:t>
            </a:r>
            <a:r>
              <a:rPr lang="en-US" sz="3600" dirty="0"/>
              <a:t>mu </a:t>
            </a:r>
            <a:r>
              <a:rPr lang="sk-SK" sz="3600" dirty="0"/>
              <a:t>– stavový</a:t>
            </a:r>
            <a:endParaRPr lang="en-US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3" y="1732548"/>
            <a:ext cx="7704667" cy="42672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i="1" dirty="0">
                <a:latin typeface="+mj-lt"/>
              </a:rPr>
              <a:t>Predpoklady pre vytvorenie</a:t>
            </a:r>
            <a:r>
              <a:rPr lang="en-US" b="1" i="1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Pozn</a:t>
            </a:r>
            <a:r>
              <a:rPr lang="sk-SK" dirty="0" err="1">
                <a:latin typeface="+mj-lt"/>
              </a:rPr>
              <a:t>áme</a:t>
            </a:r>
            <a:r>
              <a:rPr lang="sk-SK" dirty="0">
                <a:latin typeface="+mj-lt"/>
              </a:rPr>
              <a:t>, alebo vieme odhadnúť rád dynamiky modelovaného procesu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+mj-lt"/>
              </a:rPr>
              <a:t>Ak je rád dynamiky „n“, potom vieme pomocou prírodných zákonov nájsť n nezávislých dynamických rovníc prvého rádu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</a:rPr>
              <a:t>Alebo  poznáme jednu diferenciálnu rovnicu n – </a:t>
            </a:r>
            <a:r>
              <a:rPr lang="sk-SK" dirty="0" err="1">
                <a:latin typeface="Calibri" panose="020F0502020204030204" pitchFamily="34" charset="0"/>
              </a:rPr>
              <a:t>tého</a:t>
            </a:r>
            <a:r>
              <a:rPr lang="sk-SK" dirty="0">
                <a:latin typeface="Calibri" panose="020F0502020204030204" pitchFamily="34" charset="0"/>
              </a:rPr>
              <a:t> rádu, ktorou je proces opísaný, napr.</a:t>
            </a:r>
          </a:p>
          <a:p>
            <a:pPr marL="0" indent="0">
              <a:buNone/>
            </a:pPr>
            <a:r>
              <a:rPr lang="sk-SK" dirty="0">
                <a:latin typeface="Calibri" panose="020F050202020403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</a:rPr>
              <a:t>Alebo poznáme prenosovú funkciu, ktorú vieme transformovať do stavového modelu</a:t>
            </a:r>
            <a:endParaRPr lang="sk-SK" dirty="0">
              <a:latin typeface="+mj-lt"/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02238"/>
              </p:ext>
            </p:extLst>
          </p:nvPr>
        </p:nvGraphicFramePr>
        <p:xfrm>
          <a:off x="1699921" y="4367360"/>
          <a:ext cx="6269090" cy="63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Rovnica" r:id="rId3" imgW="6184900" imgH="889000" progId="Equation.3">
                  <p:embed/>
                </p:oleObj>
              </mc:Choice>
              <mc:Fallback>
                <p:oleObj name="Rovnica" r:id="rId3" imgW="6184900" imgH="889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921" y="4367360"/>
                        <a:ext cx="6269090" cy="636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id="{8FCDC178-A1D1-46DA-980B-4D3C2566684E}"/>
              </a:ext>
            </a:extLst>
          </p:cNvPr>
          <p:cNvSpPr/>
          <p:nvPr/>
        </p:nvSpPr>
        <p:spPr>
          <a:xfrm>
            <a:off x="3867300" y="5999481"/>
            <a:ext cx="4205889" cy="4216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879479EF-FE4C-4B79-AE06-F90AB258ED43}"/>
              </a:ext>
            </a:extLst>
          </p:cNvPr>
          <p:cNvSpPr/>
          <p:nvPr/>
        </p:nvSpPr>
        <p:spPr>
          <a:xfrm>
            <a:off x="6764764" y="2755960"/>
            <a:ext cx="1143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id="{3C9FB1EB-6535-4E5B-BCE0-CE210A449B4C}"/>
              </a:ext>
            </a:extLst>
          </p:cNvPr>
          <p:cNvSpPr/>
          <p:nvPr/>
        </p:nvSpPr>
        <p:spPr>
          <a:xfrm>
            <a:off x="6764764" y="3557648"/>
            <a:ext cx="1173162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67F62FDF-6D16-4B59-95D1-A17082B5F23F}"/>
              </a:ext>
            </a:extLst>
          </p:cNvPr>
          <p:cNvSpPr/>
          <p:nvPr/>
        </p:nvSpPr>
        <p:spPr>
          <a:xfrm>
            <a:off x="818145" y="2695800"/>
            <a:ext cx="2117558" cy="23518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2210"/>
          </a:xfrm>
        </p:spPr>
        <p:txBody>
          <a:bodyPr/>
          <a:lstStyle/>
          <a:p>
            <a:r>
              <a:rPr lang="sk-SK" dirty="0"/>
              <a:t>Stavový model</a:t>
            </a:r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1F5F344-69C2-4EA0-A655-F341A38F88F3}"/>
              </a:ext>
            </a:extLst>
          </p:cNvPr>
          <p:cNvSpPr txBox="1"/>
          <p:nvPr/>
        </p:nvSpPr>
        <p:spPr>
          <a:xfrm>
            <a:off x="982133" y="2186100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Voľba stavových veličín:</a:t>
            </a:r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F4C9175-182D-45DF-9FC3-88DD56B5B775}"/>
              </a:ext>
            </a:extLst>
          </p:cNvPr>
          <p:cNvSpPr txBox="1"/>
          <p:nvPr/>
        </p:nvSpPr>
        <p:spPr>
          <a:xfrm>
            <a:off x="4835002" y="218610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Návrh stavových rovníc:</a:t>
            </a:r>
            <a:endParaRPr lang="en-US" dirty="0"/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124DAF17-568A-49AC-A9A9-C9D34083E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29048"/>
              </p:ext>
            </p:extLst>
          </p:nvPr>
        </p:nvGraphicFramePr>
        <p:xfrm>
          <a:off x="1997952" y="1435682"/>
          <a:ext cx="5148096" cy="69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Rovnica" r:id="rId3" imgW="5574960" imgH="876240" progId="Equation.3">
                  <p:embed/>
                </p:oleObj>
              </mc:Choice>
              <mc:Fallback>
                <p:oleObj name="Rovnica" r:id="rId3" imgW="5574960" imgH="876240" progId="Equation.3">
                  <p:embed/>
                  <p:pic>
                    <p:nvPicPr>
                      <p:cNvPr id="1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952" y="1435682"/>
                        <a:ext cx="5148096" cy="6922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5928B1CF-F95F-401E-AFB9-0F97357EE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88536"/>
              </p:ext>
            </p:extLst>
          </p:nvPr>
        </p:nvGraphicFramePr>
        <p:xfrm>
          <a:off x="982132" y="2755960"/>
          <a:ext cx="1556531" cy="335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Rovnica" r:id="rId5" imgW="1460160" imgH="368280" progId="Equation.3">
                  <p:embed/>
                </p:oleObj>
              </mc:Choice>
              <mc:Fallback>
                <p:oleObj name="Rovnica" r:id="rId5" imgW="1460160" imgH="368280" progId="Equation.3">
                  <p:embed/>
                  <p:pic>
                    <p:nvPicPr>
                      <p:cNvPr id="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2" y="2755960"/>
                        <a:ext cx="1556531" cy="3359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C8DC2669-C03E-4900-9823-C3C030470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965112"/>
              </p:ext>
            </p:extLst>
          </p:nvPr>
        </p:nvGraphicFramePr>
        <p:xfrm>
          <a:off x="982132" y="3300572"/>
          <a:ext cx="1736274" cy="64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Rovnica" r:id="rId7" imgW="1676160" imgH="723600" progId="Equation.3">
                  <p:embed/>
                </p:oleObj>
              </mc:Choice>
              <mc:Fallback>
                <p:oleObj name="Rovnica" r:id="rId7" imgW="1676160" imgH="723600" progId="Equation.3">
                  <p:embed/>
                  <p:pic>
                    <p:nvPicPr>
                      <p:cNvPr id="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2" y="3300572"/>
                        <a:ext cx="1736274" cy="6416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C49A936-0FCD-467D-B9A2-12251E8EA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42976"/>
              </p:ext>
            </p:extLst>
          </p:nvPr>
        </p:nvGraphicFramePr>
        <p:xfrm>
          <a:off x="982131" y="4185276"/>
          <a:ext cx="1930187" cy="819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Rovnica" r:id="rId9" imgW="1841400" imgH="914400" progId="Equation.3">
                  <p:embed/>
                </p:oleObj>
              </mc:Choice>
              <mc:Fallback>
                <p:oleObj name="Rovnica" r:id="rId9" imgW="1841400" imgH="914400" progId="Equation.3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1" y="4185276"/>
                        <a:ext cx="1930187" cy="8199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780AF90-450C-4F28-BFED-06EB11729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3618"/>
              </p:ext>
            </p:extLst>
          </p:nvPr>
        </p:nvGraphicFramePr>
        <p:xfrm>
          <a:off x="3867300" y="2615098"/>
          <a:ext cx="1409400" cy="60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Rovnica" r:id="rId11" imgW="1409400" imgH="609480" progId="Equation.3">
                  <p:embed/>
                </p:oleObj>
              </mc:Choice>
              <mc:Fallback>
                <p:oleObj name="Rovnica" r:id="rId11" imgW="1409400" imgH="609480" progId="Equation.3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300" y="2615098"/>
                        <a:ext cx="1409400" cy="609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F9D72A7-76DF-4ADB-9893-C9E9D5BFD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705703"/>
              </p:ext>
            </p:extLst>
          </p:nvPr>
        </p:nvGraphicFramePr>
        <p:xfrm>
          <a:off x="3867300" y="3285139"/>
          <a:ext cx="1647825" cy="75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Rovnica" r:id="rId13" imgW="1993680" imgH="914400" progId="Equation.3">
                  <p:embed/>
                </p:oleObj>
              </mc:Choice>
              <mc:Fallback>
                <p:oleObj name="Rovnica" r:id="rId13" imgW="1993680" imgH="91440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300" y="3285139"/>
                        <a:ext cx="1647825" cy="7557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37805C5-9D29-4505-96E1-5A76FA64F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175306"/>
              </p:ext>
            </p:extLst>
          </p:nvPr>
        </p:nvGraphicFramePr>
        <p:xfrm>
          <a:off x="3867300" y="4249573"/>
          <a:ext cx="44386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Rovnica" r:id="rId15" imgW="4902120" imgH="888840" progId="Equation.3">
                  <p:embed/>
                </p:oleObj>
              </mc:Choice>
              <mc:Fallback>
                <p:oleObj name="Rovnica" r:id="rId15" imgW="4902120" imgH="888840" progId="Equation.3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300" y="4249573"/>
                        <a:ext cx="4438650" cy="717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9AC30D69-6008-4DF5-A461-27FB3ED70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44352"/>
              </p:ext>
            </p:extLst>
          </p:nvPr>
        </p:nvGraphicFramePr>
        <p:xfrm>
          <a:off x="3867300" y="5107793"/>
          <a:ext cx="3080230" cy="6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Rovnica" r:id="rId17" imgW="2984400" imgH="609480" progId="Equation.3">
                  <p:embed/>
                </p:oleObj>
              </mc:Choice>
              <mc:Fallback>
                <p:oleObj name="Rovnica" r:id="rId17" imgW="2984400" imgH="609480" progId="Equation.3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300" y="5107793"/>
                        <a:ext cx="3080230" cy="629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B789A875-D7AE-45B2-8F28-E4E0B0294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41029"/>
              </p:ext>
            </p:extLst>
          </p:nvPr>
        </p:nvGraphicFramePr>
        <p:xfrm>
          <a:off x="6764764" y="2755960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Rovnica" r:id="rId19" imgW="977760" imgH="368280" progId="Equation.3">
                  <p:embed/>
                </p:oleObj>
              </mc:Choice>
              <mc:Fallback>
                <p:oleObj name="Rovnica" r:id="rId19" imgW="977760" imgH="368280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764" y="2755960"/>
                        <a:ext cx="1143000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2D72C654-2BE9-480E-8280-63148E9BB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54675"/>
              </p:ext>
            </p:extLst>
          </p:nvPr>
        </p:nvGraphicFramePr>
        <p:xfrm>
          <a:off x="6764764" y="3557648"/>
          <a:ext cx="1173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Rovnica" r:id="rId21" imgW="1002960" imgH="380880" progId="Equation.3">
                  <p:embed/>
                </p:oleObj>
              </mc:Choice>
              <mc:Fallback>
                <p:oleObj name="Rovnica" r:id="rId21" imgW="1002960" imgH="380880" progId="Equation.3">
                  <p:embed/>
                  <p:pic>
                    <p:nvPicPr>
                      <p:cNvPr id="1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764" y="3557648"/>
                        <a:ext cx="1173162" cy="381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5CF9FED4-2EBE-4D3B-9BA5-E3FA166BF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180210"/>
              </p:ext>
            </p:extLst>
          </p:nvPr>
        </p:nvGraphicFramePr>
        <p:xfrm>
          <a:off x="3867300" y="6019800"/>
          <a:ext cx="421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Rovnica" r:id="rId23" imgW="3606480" imgH="380880" progId="Equation.3">
                  <p:embed/>
                </p:oleObj>
              </mc:Choice>
              <mc:Fallback>
                <p:oleObj name="Rovnica" r:id="rId23" imgW="3606480" imgH="380880" progId="Equation.3">
                  <p:embed/>
                  <p:pic>
                    <p:nvPicPr>
                      <p:cNvPr id="1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300" y="6019800"/>
                        <a:ext cx="42164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: zaoblené rohy 14">
            <a:extLst>
              <a:ext uri="{FF2B5EF4-FFF2-40B4-BE49-F238E27FC236}">
                <a16:creationId xmlns:a16="http://schemas.microsoft.com/office/drawing/2014/main" id="{255040FF-757E-427B-8E80-1C18186A1CB0}"/>
              </a:ext>
            </a:extLst>
          </p:cNvPr>
          <p:cNvSpPr/>
          <p:nvPr/>
        </p:nvSpPr>
        <p:spPr>
          <a:xfrm>
            <a:off x="1129149" y="4683836"/>
            <a:ext cx="1769136" cy="3693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1AC8825F-F58A-406E-8D34-FDD632CEE2E0}"/>
              </a:ext>
            </a:extLst>
          </p:cNvPr>
          <p:cNvSpPr/>
          <p:nvPr/>
        </p:nvSpPr>
        <p:spPr>
          <a:xfrm>
            <a:off x="5456568" y="3274413"/>
            <a:ext cx="2351927" cy="1131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41072"/>
              </p:ext>
            </p:extLst>
          </p:nvPr>
        </p:nvGraphicFramePr>
        <p:xfrm>
          <a:off x="1162889" y="4662834"/>
          <a:ext cx="1701656" cy="38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name="Rovnica" r:id="rId3" imgW="1841400" imgH="419040" progId="Equation.3">
                  <p:embed/>
                </p:oleObj>
              </mc:Choice>
              <mc:Fallback>
                <p:oleObj name="Rovnica" r:id="rId3" imgW="18414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889" y="4662834"/>
                        <a:ext cx="1701656" cy="3872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53745"/>
          </a:xfrm>
        </p:spPr>
        <p:txBody>
          <a:bodyPr/>
          <a:lstStyle/>
          <a:p>
            <a:r>
              <a:rPr lang="sk-SK" dirty="0"/>
              <a:t>Stavový model - pokračovanie</a:t>
            </a:r>
            <a:endParaRPr 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753464"/>
              </p:ext>
            </p:extLst>
          </p:nvPr>
        </p:nvGraphicFramePr>
        <p:xfrm>
          <a:off x="1186670" y="3337779"/>
          <a:ext cx="3239015" cy="103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Rovnica" r:id="rId5" imgW="3504960" imgH="1117440" progId="Equation.3">
                  <p:embed/>
                </p:oleObj>
              </mc:Choice>
              <mc:Fallback>
                <p:oleObj name="Rovnica" r:id="rId5" imgW="3504960" imgH="11174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670" y="3337779"/>
                        <a:ext cx="3239015" cy="1032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2364"/>
              </p:ext>
            </p:extLst>
          </p:nvPr>
        </p:nvGraphicFramePr>
        <p:xfrm>
          <a:off x="1213502" y="1574948"/>
          <a:ext cx="1015126" cy="34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Rovnica" r:id="rId7" imgW="939800" imgH="368300" progId="Equation.3">
                  <p:embed/>
                </p:oleObj>
              </mc:Choice>
              <mc:Fallback>
                <p:oleObj name="Rovnica" r:id="rId7" imgW="9398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502" y="1574948"/>
                        <a:ext cx="1015126" cy="3403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64821"/>
              </p:ext>
            </p:extLst>
          </p:nvPr>
        </p:nvGraphicFramePr>
        <p:xfrm>
          <a:off x="1186670" y="2143362"/>
          <a:ext cx="1084073" cy="35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9" name="Rovnica" r:id="rId9" imgW="1002865" imgH="380835" progId="Equation.3">
                  <p:embed/>
                </p:oleObj>
              </mc:Choice>
              <mc:Fallback>
                <p:oleObj name="Rovnica" r:id="rId9" imgW="1002865" imgH="38083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670" y="2143362"/>
                        <a:ext cx="1084073" cy="3520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704602"/>
              </p:ext>
            </p:extLst>
          </p:nvPr>
        </p:nvGraphicFramePr>
        <p:xfrm>
          <a:off x="1202466" y="2693386"/>
          <a:ext cx="3894740" cy="35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Rovnica" r:id="rId11" imgW="3606800" imgH="381000" progId="Equation.3">
                  <p:embed/>
                </p:oleObj>
              </mc:Choice>
              <mc:Fallback>
                <p:oleObj name="Rovnica" r:id="rId11" imgW="36068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66" y="2693386"/>
                        <a:ext cx="3894740" cy="3520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829119"/>
              </p:ext>
            </p:extLst>
          </p:nvPr>
        </p:nvGraphicFramePr>
        <p:xfrm>
          <a:off x="5625306" y="3337779"/>
          <a:ext cx="2071326" cy="106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Rovnica" r:id="rId13" imgW="1917360" imgH="1155600" progId="Equation.3">
                  <p:embed/>
                </p:oleObj>
              </mc:Choice>
              <mc:Fallback>
                <p:oleObj name="Rovnica" r:id="rId13" imgW="1917360" imgH="1155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306" y="3337779"/>
                        <a:ext cx="2071326" cy="10679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802220"/>
              </p:ext>
            </p:extLst>
          </p:nvPr>
        </p:nvGraphicFramePr>
        <p:xfrm>
          <a:off x="5625306" y="4731158"/>
          <a:ext cx="1436320" cy="30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Rovnica" r:id="rId15" imgW="1460500" imgH="368300" progId="Equation.3">
                  <p:embed/>
                </p:oleObj>
              </mc:Choice>
              <mc:Fallback>
                <p:oleObj name="Rovnica" r:id="rId15" imgW="1460500" imgH="368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306" y="4731158"/>
                        <a:ext cx="1436320" cy="309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lokTextu 11"/>
          <p:cNvSpPr txBox="1"/>
          <p:nvPr/>
        </p:nvSpPr>
        <p:spPr>
          <a:xfrm>
            <a:off x="3687432" y="4671804"/>
            <a:ext cx="176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zvolili sme: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881557"/>
              </p:ext>
            </p:extLst>
          </p:nvPr>
        </p:nvGraphicFramePr>
        <p:xfrm>
          <a:off x="2395433" y="5373582"/>
          <a:ext cx="2030252" cy="103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3" name="Rovnica" r:id="rId17" imgW="2197080" imgH="1117440" progId="Equation.3">
                  <p:embed/>
                </p:oleObj>
              </mc:Choice>
              <mc:Fallback>
                <p:oleObj name="Rovnica" r:id="rId17" imgW="2197080" imgH="1117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433" y="5373582"/>
                        <a:ext cx="2030252" cy="10327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190669"/>
              </p:ext>
            </p:extLst>
          </p:nvPr>
        </p:nvGraphicFramePr>
        <p:xfrm>
          <a:off x="5625306" y="5366579"/>
          <a:ext cx="1819012" cy="103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Rovnica" r:id="rId19" imgW="1968480" imgH="1117440" progId="Equation.3">
                  <p:embed/>
                </p:oleObj>
              </mc:Choice>
              <mc:Fallback>
                <p:oleObj name="Rovnica" r:id="rId19" imgW="1968480" imgH="1117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306" y="5366579"/>
                        <a:ext cx="1819012" cy="10327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Vložiť: simulačné porovnanie modelov: PF a STAV</a:t>
            </a:r>
            <a:br>
              <a:rPr lang="sk-SK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05538"/>
          </a:xfrm>
        </p:spPr>
        <p:txBody>
          <a:bodyPr>
            <a:normAutofit/>
          </a:bodyPr>
          <a:lstStyle/>
          <a:p>
            <a:r>
              <a:rPr lang="sk-SK" sz="3600" dirty="0"/>
              <a:t>Stavový</a:t>
            </a:r>
            <a:r>
              <a:rPr lang="en-US" sz="3600" dirty="0"/>
              <a:t> model </a:t>
            </a:r>
            <a:r>
              <a:rPr lang="sk-SK" sz="3600" dirty="0"/>
              <a:t>procesu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262739"/>
                <a:ext cx="7704667" cy="49455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Vo v</a:t>
                </a:r>
                <a:r>
                  <a:rPr lang="sk-SK" dirty="0"/>
                  <a:t>š</a:t>
                </a:r>
                <a:r>
                  <a:rPr lang="en-US" dirty="0" err="1"/>
                  <a:t>eobecnosti</a:t>
                </a:r>
                <a:r>
                  <a:rPr lang="en-US" dirty="0"/>
                  <a:t> </a:t>
                </a:r>
                <a:r>
                  <a:rPr lang="sk-SK" dirty="0"/>
                  <a:t>má </a:t>
                </a:r>
                <a:r>
                  <a:rPr lang="en-US" dirty="0" err="1"/>
                  <a:t>tvar</a:t>
                </a:r>
                <a:r>
                  <a:rPr lang="sk-SK" dirty="0"/>
                  <a:t>:</a:t>
                </a:r>
              </a:p>
              <a:p>
                <a:r>
                  <a:rPr lang="sk-SK" dirty="0">
                    <a:latin typeface="+mj-lt"/>
                  </a:rPr>
                  <a:t>Pre </a:t>
                </a:r>
                <a:r>
                  <a:rPr lang="sk-SK" b="1" dirty="0">
                    <a:latin typeface="+mj-lt"/>
                  </a:rPr>
                  <a:t>SISO</a:t>
                </a:r>
                <a:r>
                  <a:rPr lang="sk-SK" dirty="0">
                    <a:latin typeface="+mj-lt"/>
                  </a:rPr>
                  <a:t> systémy:</a:t>
                </a:r>
              </a:p>
              <a:p>
                <a:endParaRPr lang="en-US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+mj-lt"/>
                  </a:rPr>
                  <a:t>Vektor stavu obsahuje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>
                    <a:latin typeface="+mj-lt"/>
                  </a:rPr>
                  <a:t> stavových veličín, čiže má rozmer </a:t>
                </a:r>
                <a:r>
                  <a:rPr lang="sk-SK" i="1" dirty="0">
                    <a:latin typeface="+mj-lt"/>
                  </a:rPr>
                  <a:t>n</a:t>
                </a:r>
                <a:r>
                  <a:rPr lang="sk-SK" dirty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+mj-lt"/>
                  </a:rPr>
                  <a:t>Matica A sa nazýva stavová matica a musí byť štvorcová s</a:t>
                </a:r>
                <a:r>
                  <a:rPr lang="en-US" dirty="0">
                    <a:latin typeface="+mj-lt"/>
                  </a:rPr>
                  <a:t> </a:t>
                </a:r>
                <a:br>
                  <a:rPr lang="en-US" dirty="0">
                    <a:latin typeface="+mj-lt"/>
                  </a:rPr>
                </a:br>
                <a:r>
                  <a:rPr lang="sk-SK" dirty="0">
                    <a:latin typeface="+mj-lt"/>
                  </a:rPr>
                  <a:t>rozmermi: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+mj-lt"/>
                  </a:rPr>
                  <a:t>Matica b je vstupná matica s rozmermi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1] 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sk-SK" i="1" dirty="0">
                    <a:latin typeface="+mj-lt"/>
                  </a:rPr>
                  <a:t> </a:t>
                </a:r>
                <a:r>
                  <a:rPr lang="sk-SK" dirty="0">
                    <a:latin typeface="+mj-lt"/>
                  </a:rPr>
                  <a:t>– je vstupná veličina (SISO má len jeden vstup)	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sk-SK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>
                    <a:latin typeface="+mj-lt"/>
                  </a:rPr>
                  <a:t>– je výstupná matica rozmeru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1]  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k-SK" dirty="0">
                    <a:latin typeface="+mj-lt"/>
                  </a:rPr>
                  <a:t> – je výstupná veličina  (SISO má len jeden výstup)	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sk-SK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262739"/>
                <a:ext cx="7704667" cy="4945556"/>
              </a:xfrm>
              <a:blipFill>
                <a:blip r:embed="rId3"/>
                <a:stretch>
                  <a:fillRect l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037843"/>
              </p:ext>
            </p:extLst>
          </p:nvPr>
        </p:nvGraphicFramePr>
        <p:xfrm>
          <a:off x="1852112" y="2628124"/>
          <a:ext cx="154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Rovnica" r:id="rId4" imgW="1333440" imgH="279360" progId="Equation.3">
                  <p:embed/>
                </p:oleObj>
              </mc:Choice>
              <mc:Fallback>
                <p:oleObj name="Rovnica" r:id="rId4" imgW="133344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112" y="2628124"/>
                        <a:ext cx="1549400" cy="279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131093"/>
              </p:ext>
            </p:extLst>
          </p:nvPr>
        </p:nvGraphicFramePr>
        <p:xfrm>
          <a:off x="4383616" y="2515722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Rovnica" r:id="rId6" imgW="901700" imgH="457200" progId="Equation.3">
                  <p:embed/>
                </p:oleObj>
              </mc:Choice>
              <mc:Fallback>
                <p:oleObj name="Rovnica" r:id="rId6" imgW="9017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616" y="2515722"/>
                        <a:ext cx="9017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59919"/>
              </p:ext>
            </p:extLst>
          </p:nvPr>
        </p:nvGraphicFramePr>
        <p:xfrm>
          <a:off x="6649376" y="2583674"/>
          <a:ext cx="90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Rovnica" r:id="rId8" imgW="1002960" imgH="419040" progId="Equation.3">
                  <p:embed/>
                </p:oleObj>
              </mc:Choice>
              <mc:Fallback>
                <p:oleObj name="Rovnica" r:id="rId8" imgW="10029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376" y="2583674"/>
                        <a:ext cx="901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385</Words>
  <Application>Microsoft Office PowerPoint</Application>
  <PresentationFormat>Prezentácia na obrazovke (4:3)</PresentationFormat>
  <Paragraphs>115</Paragraphs>
  <Slides>21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Paralaxa</vt:lpstr>
      <vt:lpstr>Rovnica</vt:lpstr>
      <vt:lpstr>Úvod do kybernetiky</vt:lpstr>
      <vt:lpstr>Stavový model procesu</vt:lpstr>
      <vt:lpstr>Model riadeného systému v tvare prenosovej funkcie</vt:lpstr>
      <vt:lpstr>Tvar prenosovej funkcie</vt:lpstr>
      <vt:lpstr>Model riadeného systému – stavový</vt:lpstr>
      <vt:lpstr>Stavový model</vt:lpstr>
      <vt:lpstr>Stavový model - pokračovanie</vt:lpstr>
      <vt:lpstr>Vložiť: simulačné porovnanie modelov: PF a STAV </vt:lpstr>
      <vt:lpstr>Stavový model procesu</vt:lpstr>
      <vt:lpstr>Stavový model procesu</vt:lpstr>
      <vt:lpstr>Vložiť: schémy SISO a MIMO </vt:lpstr>
      <vt:lpstr>Opakovanie algebry</vt:lpstr>
      <vt:lpstr>Stavový model SISO systému</vt:lpstr>
      <vt:lpstr>Príklad</vt:lpstr>
      <vt:lpstr>Príklad - pokračovanie</vt:lpstr>
      <vt:lpstr>Príklad - pokračovanie</vt:lpstr>
      <vt:lpstr>Samostatná práca 6.1</vt:lpstr>
      <vt:lpstr>Stavový model</vt:lpstr>
      <vt:lpstr>Kanonická forma stavových modelov</vt:lpstr>
      <vt:lpstr>Príklady na domáce riešenie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kybernetiky</dc:title>
  <dc:creator>Dávid Polák</dc:creator>
  <cp:lastModifiedBy>Dávid Polák</cp:lastModifiedBy>
  <cp:revision>6</cp:revision>
  <dcterms:created xsi:type="dcterms:W3CDTF">2019-05-09T11:42:33Z</dcterms:created>
  <dcterms:modified xsi:type="dcterms:W3CDTF">2019-05-09T12:22:46Z</dcterms:modified>
</cp:coreProperties>
</file>