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931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A87AD-95B1-433D-9B02-E1542158418A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84F916-B4D7-4541-A052-A067AFDD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3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2.emf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447207-5DD3-4E21-A0B8-FE0112EDC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9853"/>
            <a:ext cx="6858000" cy="1932472"/>
          </a:xfrm>
        </p:spPr>
        <p:txBody>
          <a:bodyPr anchor="b">
            <a:normAutofit/>
          </a:bodyPr>
          <a:lstStyle/>
          <a:p>
            <a:pPr algn="ctr"/>
            <a:r>
              <a:rPr lang="sk-SK" sz="5400" dirty="0"/>
              <a:t>Úvod do kybernetiky</a:t>
            </a:r>
            <a:endParaRPr lang="en-US" sz="5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5529B1-CC4C-461C-A019-14BF6202F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59" y="3500305"/>
            <a:ext cx="5064681" cy="145253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7</a:t>
            </a:r>
            <a:r>
              <a:rPr lang="sk-SK" sz="1800" dirty="0"/>
              <a:t>. Prednáška</a:t>
            </a:r>
          </a:p>
          <a:p>
            <a:pPr algn="ctr">
              <a:lnSpc>
                <a:spcPct val="150000"/>
              </a:lnSpc>
            </a:pPr>
            <a:r>
              <a:rPr lang="sk-SK" sz="2400" b="1" dirty="0"/>
              <a:t>PID regulátory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47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id="{84D42985-0881-4FA8-89C7-9F44F4916EBF}"/>
              </a:ext>
            </a:extLst>
          </p:cNvPr>
          <p:cNvSpPr/>
          <p:nvPr/>
        </p:nvSpPr>
        <p:spPr>
          <a:xfrm>
            <a:off x="5555166" y="5468524"/>
            <a:ext cx="2242634" cy="10211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dĺžnik: zaoblené rohy 29">
            <a:extLst>
              <a:ext uri="{FF2B5EF4-FFF2-40B4-BE49-F238E27FC236}">
                <a16:creationId xmlns:a16="http://schemas.microsoft.com/office/drawing/2014/main" id="{DF391828-589C-4B74-BE13-AD6EBEE0E0A4}"/>
              </a:ext>
            </a:extLst>
          </p:cNvPr>
          <p:cNvSpPr/>
          <p:nvPr/>
        </p:nvSpPr>
        <p:spPr>
          <a:xfrm>
            <a:off x="5029200" y="3088564"/>
            <a:ext cx="3276600" cy="21819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7A14DF-9651-47A4-82C6-A7AF3D42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3717"/>
          </a:xfrm>
        </p:spPr>
        <p:txBody>
          <a:bodyPr/>
          <a:lstStyle/>
          <a:p>
            <a:r>
              <a:rPr lang="sk-SK" dirty="0"/>
              <a:t>Príklad</a:t>
            </a:r>
            <a:endParaRPr lang="en-US" dirty="0"/>
          </a:p>
        </p:txBody>
      </p:sp>
      <p:pic>
        <p:nvPicPr>
          <p:cNvPr id="22" name="Obrázok 21">
            <a:extLst>
              <a:ext uri="{FF2B5EF4-FFF2-40B4-BE49-F238E27FC236}">
                <a16:creationId xmlns:a16="http://schemas.microsoft.com/office/drawing/2014/main" id="{5D38BD25-A764-4EE1-B85A-FD2CB883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3507"/>
            <a:ext cx="4163442" cy="14363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E23F4C3E-26CF-4AE0-A765-386694F18040}"/>
                  </a:ext>
                </a:extLst>
              </p:cNvPr>
              <p:cNvSpPr txBox="1"/>
              <p:nvPr/>
            </p:nvSpPr>
            <p:spPr>
              <a:xfrm>
                <a:off x="982132" y="1443507"/>
                <a:ext cx="3308021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E23F4C3E-26CF-4AE0-A765-386694F1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2" y="1443507"/>
                <a:ext cx="3308021" cy="56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91C83598-1E09-4AF9-9641-6A5F6C039A39}"/>
                  </a:ext>
                </a:extLst>
              </p:cNvPr>
              <p:cNvSpPr txBox="1"/>
              <p:nvPr/>
            </p:nvSpPr>
            <p:spPr>
              <a:xfrm>
                <a:off x="1684343" y="2187660"/>
                <a:ext cx="1903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=10,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91C83598-1E09-4AF9-9641-6A5F6C03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43" y="2187660"/>
                <a:ext cx="1903598" cy="276999"/>
              </a:xfrm>
              <a:prstGeom prst="rect">
                <a:avLst/>
              </a:prstGeom>
              <a:blipFill>
                <a:blip r:embed="rId4"/>
                <a:stretch>
                  <a:fillRect l="-2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dĺžnik 24">
                <a:extLst>
                  <a:ext uri="{FF2B5EF4-FFF2-40B4-BE49-F238E27FC236}">
                    <a16:creationId xmlns:a16="http://schemas.microsoft.com/office/drawing/2014/main" id="{6651D635-5CFB-4698-9AE5-0E6BD929FA93}"/>
                  </a:ext>
                </a:extLst>
              </p:cNvPr>
              <p:cNvSpPr/>
              <p:nvPr/>
            </p:nvSpPr>
            <p:spPr>
              <a:xfrm>
                <a:off x="1520099" y="2508876"/>
                <a:ext cx="2232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=15, 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Obdĺžnik 24">
                <a:extLst>
                  <a:ext uri="{FF2B5EF4-FFF2-40B4-BE49-F238E27FC236}">
                    <a16:creationId xmlns:a16="http://schemas.microsoft.com/office/drawing/2014/main" id="{6651D635-5CFB-4698-9AE5-0E6BD929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99" y="2508876"/>
                <a:ext cx="22320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0DBE8A39-BB07-4BD7-80AD-F9B5C43B8D41}"/>
                  </a:ext>
                </a:extLst>
              </p:cNvPr>
              <p:cNvSpPr txBox="1"/>
              <p:nvPr/>
            </p:nvSpPr>
            <p:spPr>
              <a:xfrm>
                <a:off x="5161806" y="3108290"/>
                <a:ext cx="2983830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1+15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0DBE8A39-BB07-4BD7-80AD-F9B5C43B8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06" y="3108290"/>
                <a:ext cx="2983830" cy="565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033AEA4F-839D-44E2-A431-A0834F5078F4}"/>
                  </a:ext>
                </a:extLst>
              </p:cNvPr>
              <p:cNvSpPr txBox="1"/>
              <p:nvPr/>
            </p:nvSpPr>
            <p:spPr>
              <a:xfrm>
                <a:off x="5605966" y="3940006"/>
                <a:ext cx="2095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=2,  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033AEA4F-839D-44E2-A431-A0834F50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66" y="3940006"/>
                <a:ext cx="2095510" cy="276999"/>
              </a:xfrm>
              <a:prstGeom prst="rect">
                <a:avLst/>
              </a:prstGeom>
              <a:blipFill>
                <a:blip r:embed="rId7"/>
                <a:stretch>
                  <a:fillRect l="-1458" r="-29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86CB751C-6D8B-4149-96B2-6A80FEEA9DD2}"/>
                  </a:ext>
                </a:extLst>
              </p:cNvPr>
              <p:cNvSpPr txBox="1"/>
              <p:nvPr/>
            </p:nvSpPr>
            <p:spPr>
              <a:xfrm>
                <a:off x="5161806" y="4483501"/>
                <a:ext cx="1247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𝐾𝑟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sk-SK" dirty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86CB751C-6D8B-4149-96B2-6A80FEEA9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06" y="4483501"/>
                <a:ext cx="1247329" cy="276999"/>
              </a:xfrm>
              <a:prstGeom prst="rect">
                <a:avLst/>
              </a:prstGeom>
              <a:blipFill>
                <a:blip r:embed="rId8"/>
                <a:stretch>
                  <a:fillRect l="-6863" t="-28261" r="-107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28">
                <a:extLst>
                  <a:ext uri="{FF2B5EF4-FFF2-40B4-BE49-F238E27FC236}">
                    <a16:creationId xmlns:a16="http://schemas.microsoft.com/office/drawing/2014/main" id="{68F82051-4D54-4D7E-A17B-13D82BD1B070}"/>
                  </a:ext>
                </a:extLst>
              </p:cNvPr>
              <p:cNvSpPr txBox="1"/>
              <p:nvPr/>
            </p:nvSpPr>
            <p:spPr>
              <a:xfrm>
                <a:off x="6795458" y="4483501"/>
                <a:ext cx="13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BlokTextu 28">
                <a:extLst>
                  <a:ext uri="{FF2B5EF4-FFF2-40B4-BE49-F238E27FC236}">
                    <a16:creationId xmlns:a16="http://schemas.microsoft.com/office/drawing/2014/main" id="{68F82051-4D54-4D7E-A17B-13D82BD1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8" y="4483501"/>
                <a:ext cx="1350178" cy="276999"/>
              </a:xfrm>
              <a:prstGeom prst="rect">
                <a:avLst/>
              </a:prstGeom>
              <a:blipFill>
                <a:blip r:embed="rId9"/>
                <a:stretch>
                  <a:fillRect l="-4072" r="-407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7DD9FE6D-2B55-4534-8193-CE0DE297FB39}"/>
                  </a:ext>
                </a:extLst>
              </p:cNvPr>
              <p:cNvSpPr txBox="1"/>
              <p:nvPr/>
            </p:nvSpPr>
            <p:spPr>
              <a:xfrm>
                <a:off x="6233766" y="4951313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7DD9FE6D-2B55-4534-8193-CE0DE297F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766" y="4951313"/>
                <a:ext cx="839910" cy="276999"/>
              </a:xfrm>
              <a:prstGeom prst="rect">
                <a:avLst/>
              </a:prstGeom>
              <a:blipFill>
                <a:blip r:embed="rId10"/>
                <a:stretch>
                  <a:fillRect l="-7299" t="-4348" r="-729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lokTextu 31">
                <a:extLst>
                  <a:ext uri="{FF2B5EF4-FFF2-40B4-BE49-F238E27FC236}">
                    <a16:creationId xmlns:a16="http://schemas.microsoft.com/office/drawing/2014/main" id="{6B46C545-7229-4210-BABC-22289D42494B}"/>
                  </a:ext>
                </a:extLst>
              </p:cNvPr>
              <p:cNvSpPr txBox="1"/>
              <p:nvPr/>
            </p:nvSpPr>
            <p:spPr>
              <a:xfrm>
                <a:off x="5605966" y="5582824"/>
                <a:ext cx="2146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𝑇𝐾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BlokTextu 31">
                <a:extLst>
                  <a:ext uri="{FF2B5EF4-FFF2-40B4-BE49-F238E27FC236}">
                    <a16:creationId xmlns:a16="http://schemas.microsoft.com/office/drawing/2014/main" id="{6B46C545-7229-4210-BABC-22289D42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66" y="5582824"/>
                <a:ext cx="2146292" cy="276999"/>
              </a:xfrm>
              <a:prstGeom prst="rect">
                <a:avLst/>
              </a:prstGeom>
              <a:blipFill>
                <a:blip r:embed="rId11"/>
                <a:stretch>
                  <a:fillRect l="-3693" t="-4444" r="-8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C4690A21-02B1-4316-BDA0-0266DBD01F8E}"/>
                  </a:ext>
                </a:extLst>
              </p:cNvPr>
              <p:cNvSpPr txBox="1"/>
              <p:nvPr/>
            </p:nvSpPr>
            <p:spPr>
              <a:xfrm>
                <a:off x="6195037" y="6088706"/>
                <a:ext cx="96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BlokTextu 32">
                <a:extLst>
                  <a:ext uri="{FF2B5EF4-FFF2-40B4-BE49-F238E27FC236}">
                    <a16:creationId xmlns:a16="http://schemas.microsoft.com/office/drawing/2014/main" id="{C4690A21-02B1-4316-BDA0-0266DBD01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37" y="6088706"/>
                <a:ext cx="968150" cy="276999"/>
              </a:xfrm>
              <a:prstGeom prst="rect">
                <a:avLst/>
              </a:prstGeom>
              <a:blipFill>
                <a:blip r:embed="rId12"/>
                <a:stretch>
                  <a:fillRect l="-5660" t="-4444" r="-566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63">
            <a:extLst>
              <a:ext uri="{FF2B5EF4-FFF2-40B4-BE49-F238E27FC236}">
                <a16:creationId xmlns:a16="http://schemas.microsoft.com/office/drawing/2014/main" id="{E82D0FC1-844F-4431-ADE0-7D587405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3951" y="3332176"/>
            <a:ext cx="2453198" cy="1328089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6" name="Picture 55">
            <a:extLst>
              <a:ext uri="{FF2B5EF4-FFF2-40B4-BE49-F238E27FC236}">
                <a16:creationId xmlns:a16="http://schemas.microsoft.com/office/drawing/2014/main" id="{FF111206-CA71-44F2-98B8-60727CE3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8860" y="5211777"/>
            <a:ext cx="2463381" cy="122153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BlokTextu 36">
            <a:extLst>
              <a:ext uri="{FF2B5EF4-FFF2-40B4-BE49-F238E27FC236}">
                <a16:creationId xmlns:a16="http://schemas.microsoft.com/office/drawing/2014/main" id="{8502DF64-60EA-4CCE-885D-3A7D710DC5EF}"/>
              </a:ext>
            </a:extLst>
          </p:cNvPr>
          <p:cNvSpPr txBox="1"/>
          <p:nvPr/>
        </p:nvSpPr>
        <p:spPr>
          <a:xfrm>
            <a:off x="1708860" y="305058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Kmitavý priebeh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38" name="BlokTextu 37">
            <a:extLst>
              <a:ext uri="{FF2B5EF4-FFF2-40B4-BE49-F238E27FC236}">
                <a16:creationId xmlns:a16="http://schemas.microsoft.com/office/drawing/2014/main" id="{AC2F393D-FBD1-4C87-B809-BB322FC69DF2}"/>
              </a:ext>
            </a:extLst>
          </p:cNvPr>
          <p:cNvSpPr txBox="1"/>
          <p:nvPr/>
        </p:nvSpPr>
        <p:spPr>
          <a:xfrm>
            <a:off x="1708860" y="480490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Aperiodický priebeh</a:t>
            </a:r>
            <a:r>
              <a:rPr lang="sk-SK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F206C-0418-4D3C-9A8F-20F4CC2B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74699"/>
          </a:xfrm>
        </p:spPr>
        <p:txBody>
          <a:bodyPr>
            <a:normAutofit/>
          </a:bodyPr>
          <a:lstStyle/>
          <a:p>
            <a:r>
              <a:rPr lang="sk-SK" dirty="0"/>
              <a:t>Samostatná práca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0AA248-8835-4090-BF69-88128A45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79568"/>
            <a:ext cx="4008967" cy="1257300"/>
          </a:xfrm>
        </p:spPr>
        <p:txBody>
          <a:bodyPr>
            <a:normAutofit fontScale="92500"/>
          </a:bodyPr>
          <a:lstStyle/>
          <a:p>
            <a:r>
              <a:rPr lang="sk-SK" dirty="0"/>
              <a:t>Vyšetrite podmienky regulácie statickej sústavy prvého rádu  s P regulátorom</a:t>
            </a:r>
            <a:endParaRPr lang="en-US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8E91AD69-69C4-4D11-ADDE-A2ADE983574F}"/>
              </a:ext>
            </a:extLst>
          </p:cNvPr>
          <p:cNvSpPr txBox="1"/>
          <p:nvPr/>
        </p:nvSpPr>
        <p:spPr>
          <a:xfrm>
            <a:off x="982133" y="3148177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22E6C70A-57DB-420B-B23B-F31DC3D7B41E}"/>
              </a:ext>
            </a:extLst>
          </p:cNvPr>
          <p:cNvSpPr txBox="1"/>
          <p:nvPr/>
        </p:nvSpPr>
        <p:spPr>
          <a:xfrm>
            <a:off x="982133" y="456792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B973EFCC-DEDA-4CC2-9CD9-C36B2D750776}"/>
                  </a:ext>
                </a:extLst>
              </p:cNvPr>
              <p:cNvSpPr txBox="1"/>
              <p:nvPr/>
            </p:nvSpPr>
            <p:spPr>
              <a:xfrm>
                <a:off x="3465409" y="3810473"/>
                <a:ext cx="318439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B973EFCC-DEDA-4CC2-9CD9-C36B2D75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09" y="3810473"/>
                <a:ext cx="3184398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344EF59D-00AB-4C3C-9719-95B05AF06F99}"/>
                  </a:ext>
                </a:extLst>
              </p:cNvPr>
              <p:cNvSpPr txBox="1"/>
              <p:nvPr/>
            </p:nvSpPr>
            <p:spPr>
              <a:xfrm>
                <a:off x="3465409" y="5283200"/>
                <a:ext cx="4842416" cy="93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</m:den>
                          </m:f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𝑠𝑇</m:t>
                              </m:r>
                            </m:den>
                          </m:f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344EF59D-00AB-4C3C-9719-95B05AF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09" y="5283200"/>
                <a:ext cx="4842416" cy="930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rázok 30">
            <a:extLst>
              <a:ext uri="{FF2B5EF4-FFF2-40B4-BE49-F238E27FC236}">
                <a16:creationId xmlns:a16="http://schemas.microsoft.com/office/drawing/2014/main" id="{52FBA7EC-6C7F-4C6A-BF76-7F6108387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08" y="1648898"/>
            <a:ext cx="3629192" cy="12792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6686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E99CF-61D3-4C06-AAB8-2B0FA6E8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6599"/>
          </a:xfrm>
        </p:spPr>
        <p:txBody>
          <a:bodyPr/>
          <a:lstStyle/>
          <a:p>
            <a:r>
              <a:rPr lang="sk-SK" dirty="0"/>
              <a:t>Samostatná práca-pokračovanie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A5DD0B-2D20-48C0-8682-65D20C90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35100"/>
            <a:ext cx="7704667" cy="3251200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Stabilita</a:t>
            </a:r>
          </a:p>
          <a:p>
            <a:pPr lvl="1"/>
            <a:r>
              <a:rPr lang="sk-SK" dirty="0"/>
              <a:t>Charakteristická rovnica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b="1" dirty="0"/>
              <a:t>Kvalita v ustálených stavov</a:t>
            </a:r>
          </a:p>
          <a:p>
            <a:pPr lvl="1"/>
            <a:r>
              <a:rPr lang="sk-SK" dirty="0"/>
              <a:t>Veľkosť trvalej regulačnej odchýlky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/>
              <p:nvPr/>
            </p:nvSpPr>
            <p:spPr>
              <a:xfrm>
                <a:off x="6629838" y="2019300"/>
                <a:ext cx="927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8" y="2019300"/>
                <a:ext cx="927946" cy="276999"/>
              </a:xfrm>
              <a:prstGeom prst="rect">
                <a:avLst/>
              </a:prstGeom>
              <a:blipFill>
                <a:blip r:embed="rId2"/>
                <a:stretch>
                  <a:fillRect l="-6579" r="-59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F3D16178-07F2-4E55-A46A-EE489E0F1710}"/>
                  </a:ext>
                </a:extLst>
              </p:cNvPr>
              <p:cNvSpPr txBox="1"/>
              <p:nvPr/>
            </p:nvSpPr>
            <p:spPr>
              <a:xfrm>
                <a:off x="6629838" y="2537599"/>
                <a:ext cx="1765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F3D16178-07F2-4E55-A46A-EE489E0F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8" y="2537599"/>
                <a:ext cx="1765612" cy="276999"/>
              </a:xfrm>
              <a:prstGeom prst="rect">
                <a:avLst/>
              </a:prstGeom>
              <a:blipFill>
                <a:blip r:embed="rId3"/>
                <a:stretch>
                  <a:fillRect l="-3114" r="-311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44E1EFDD-99B8-48F4-BCD2-DEFA2C27C4CD}"/>
                  </a:ext>
                </a:extLst>
              </p:cNvPr>
              <p:cNvSpPr txBox="1"/>
              <p:nvPr/>
            </p:nvSpPr>
            <p:spPr>
              <a:xfrm>
                <a:off x="6629838" y="3056946"/>
                <a:ext cx="144744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44E1EFDD-99B8-48F4-BCD2-DEFA2C27C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8" y="3056946"/>
                <a:ext cx="1447448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/>
              <p:nvPr/>
            </p:nvSpPr>
            <p:spPr>
              <a:xfrm>
                <a:off x="1709288" y="4764963"/>
                <a:ext cx="3965380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sk-SK" dirty="0"/>
                            <m:t>  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8" y="4764963"/>
                <a:ext cx="396538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/>
              <p:nvPr/>
            </p:nvSpPr>
            <p:spPr>
              <a:xfrm>
                <a:off x="1828800" y="5746971"/>
                <a:ext cx="3676519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46971"/>
                <a:ext cx="3676519" cy="565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1B6F8E4-F946-4ABF-90B1-A9AEB9F8B08F}"/>
                  </a:ext>
                </a:extLst>
              </p:cNvPr>
              <p:cNvSpPr/>
              <p:nvPr/>
            </p:nvSpPr>
            <p:spPr>
              <a:xfrm>
                <a:off x="6600078" y="4764963"/>
                <a:ext cx="1810304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01B6F8E4-F946-4ABF-90B1-A9AEB9F8B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78" y="4764963"/>
                <a:ext cx="1810304" cy="657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211705CC-7E96-4AA2-90E8-038AE455680F}"/>
                  </a:ext>
                </a:extLst>
              </p:cNvPr>
              <p:cNvSpPr/>
              <p:nvPr/>
            </p:nvSpPr>
            <p:spPr>
              <a:xfrm>
                <a:off x="6608029" y="5699875"/>
                <a:ext cx="1802353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211705CC-7E96-4AA2-90E8-038AE4556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29" y="5699875"/>
                <a:ext cx="1802353" cy="65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872047"/>
          </a:xfrm>
        </p:spPr>
        <p:txBody>
          <a:bodyPr>
            <a:normAutofit/>
          </a:bodyPr>
          <a:lstStyle/>
          <a:p>
            <a:r>
              <a:rPr lang="sk-SK" dirty="0"/>
              <a:t>Regulácia statickej sústavy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618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 err="1"/>
              <a:t>Astatická</a:t>
            </a:r>
            <a:r>
              <a:rPr lang="sk-SK" sz="2000" b="1" dirty="0"/>
              <a:t> sústava prvého rádu s PI regulátorom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13233" y="3349401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5937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BFFA00E3-23A6-45D8-8019-6C0D2F75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27" y="1661831"/>
            <a:ext cx="4163441" cy="158210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2131909" y="4016262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09" y="4016262"/>
                <a:ext cx="2236574" cy="276999"/>
              </a:xfrm>
              <a:prstGeom prst="rect">
                <a:avLst/>
              </a:prstGeom>
              <a:blipFill>
                <a:blip r:embed="rId4"/>
                <a:stretch>
                  <a:fillRect l="-2452" t="-2222" r="-5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4368483" y="3883993"/>
                <a:ext cx="2604303" cy="5445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83" y="3883993"/>
                <a:ext cx="2604303" cy="5445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2131909" y="5263593"/>
                <a:ext cx="5751831" cy="9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909" y="5263593"/>
                <a:ext cx="5751831" cy="9805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0" grpId="0"/>
      <p:bldP spid="11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B377F-8E09-4B33-A326-195915B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08528"/>
          </a:xfrm>
        </p:spPr>
        <p:txBody>
          <a:bodyPr/>
          <a:lstStyle/>
          <a:p>
            <a:r>
              <a:rPr lang="sk-SK" dirty="0"/>
              <a:t>Regulácia sústavy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C6C04E-2A46-4173-8486-45FB72D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65730"/>
            <a:ext cx="7704667" cy="3362688"/>
          </a:xfrm>
        </p:spPr>
        <p:txBody>
          <a:bodyPr>
            <a:normAutofit/>
          </a:bodyPr>
          <a:lstStyle/>
          <a:p>
            <a:r>
              <a:rPr lang="sk-SK" b="1" dirty="0"/>
              <a:t>Stabilita</a:t>
            </a:r>
          </a:p>
          <a:p>
            <a:pPr lvl="1"/>
            <a:r>
              <a:rPr lang="sk-SK" dirty="0"/>
              <a:t>Charakteristická rovnica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r>
              <a:rPr lang="sk-SK" b="1" dirty="0"/>
              <a:t>Kvalita v ustálených stavov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75587A5-BCC0-46BC-899F-79B7B14A5ED8}"/>
              </a:ext>
            </a:extLst>
          </p:cNvPr>
          <p:cNvSpPr txBox="1"/>
          <p:nvPr/>
        </p:nvSpPr>
        <p:spPr>
          <a:xfrm>
            <a:off x="1281626" y="3401074"/>
            <a:ext cx="532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Nakoľko ide o 2 rád nutná aj </a:t>
            </a:r>
            <a:r>
              <a:rPr lang="sk-SK" b="1" dirty="0"/>
              <a:t>postačujúca podmienka stability</a:t>
            </a:r>
            <a:r>
              <a:rPr lang="sk-SK" dirty="0"/>
              <a:t> je kladnosť všetkých koeficientov CH.R.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980296B5-53D9-4AAE-B59A-CF5D8E7B53BE}"/>
                  </a:ext>
                </a:extLst>
              </p:cNvPr>
              <p:cNvSpPr txBox="1"/>
              <p:nvPr/>
            </p:nvSpPr>
            <p:spPr>
              <a:xfrm>
                <a:off x="4758266" y="2244103"/>
                <a:ext cx="927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980296B5-53D9-4AAE-B59A-CF5D8E7B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266" y="2244103"/>
                <a:ext cx="927946" cy="276999"/>
              </a:xfrm>
              <a:prstGeom prst="rect">
                <a:avLst/>
              </a:prstGeom>
              <a:blipFill>
                <a:blip r:embed="rId2"/>
                <a:stretch>
                  <a:fillRect l="-6579" r="-59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9011B54-A789-46E3-9738-6DB104BDFC91}"/>
                  </a:ext>
                </a:extLst>
              </p:cNvPr>
              <p:cNvSpPr txBox="1"/>
              <p:nvPr/>
            </p:nvSpPr>
            <p:spPr>
              <a:xfrm>
                <a:off x="6090148" y="2244102"/>
                <a:ext cx="219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9011B54-A789-46E3-9738-6DB104BD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48" y="2244102"/>
                <a:ext cx="2192716" cy="276999"/>
              </a:xfrm>
              <a:prstGeom prst="rect">
                <a:avLst/>
              </a:prstGeom>
              <a:blipFill>
                <a:blip r:embed="rId3"/>
                <a:stretch>
                  <a:fillRect l="-2222" t="-4348" r="-8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66F7B0A-9CBB-4356-80FB-9D210ED5D5A0}"/>
                  </a:ext>
                </a:extLst>
              </p:cNvPr>
              <p:cNvSpPr txBox="1"/>
              <p:nvPr/>
            </p:nvSpPr>
            <p:spPr>
              <a:xfrm>
                <a:off x="1705612" y="2533695"/>
                <a:ext cx="254390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66F7B0A-9CBB-4356-80FB-9D210ED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12" y="2533695"/>
                <a:ext cx="2543902" cy="818366"/>
              </a:xfrm>
              <a:prstGeom prst="rect">
                <a:avLst/>
              </a:prstGeom>
              <a:blipFill>
                <a:blip r:embed="rId4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8162D6FD-5AFE-45F4-8D08-584A86139703}"/>
                  </a:ext>
                </a:extLst>
              </p:cNvPr>
              <p:cNvSpPr txBox="1"/>
              <p:nvPr/>
            </p:nvSpPr>
            <p:spPr>
              <a:xfrm>
                <a:off x="5285056" y="2697474"/>
                <a:ext cx="1610184" cy="527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sk-SK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BlokTextu 13">
                <a:extLst>
                  <a:ext uri="{FF2B5EF4-FFF2-40B4-BE49-F238E27FC236}">
                    <a16:creationId xmlns:a16="http://schemas.microsoft.com/office/drawing/2014/main" id="{8162D6FD-5AFE-45F4-8D08-584A86139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56" y="2697474"/>
                <a:ext cx="1610184" cy="527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F03B57B8-7144-44FB-BEF4-6E25BA2C0B71}"/>
                  </a:ext>
                </a:extLst>
              </p:cNvPr>
              <p:cNvSpPr/>
              <p:nvPr/>
            </p:nvSpPr>
            <p:spPr>
              <a:xfrm>
                <a:off x="1705612" y="4713337"/>
                <a:ext cx="2800382" cy="47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F03B57B8-7144-44FB-BEF4-6E25BA2C0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12" y="4713337"/>
                <a:ext cx="2800382" cy="472309"/>
              </a:xfrm>
              <a:prstGeom prst="rect">
                <a:avLst/>
              </a:prstGeom>
              <a:blipFill>
                <a:blip r:embed="rId6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F4DC5600-1803-44AC-9F96-324D296C8773}"/>
                  </a:ext>
                </a:extLst>
              </p:cNvPr>
              <p:cNvSpPr/>
              <p:nvPr/>
            </p:nvSpPr>
            <p:spPr>
              <a:xfrm>
                <a:off x="5292770" y="4764825"/>
                <a:ext cx="11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F4DC5600-1803-44AC-9F96-324D296C8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70" y="4764825"/>
                <a:ext cx="11667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lokTextu 16">
            <a:extLst>
              <a:ext uri="{FF2B5EF4-FFF2-40B4-BE49-F238E27FC236}">
                <a16:creationId xmlns:a16="http://schemas.microsoft.com/office/drawing/2014/main" id="{27E68F55-EC69-4C8D-9A0F-555A564A7CC3}"/>
              </a:ext>
            </a:extLst>
          </p:cNvPr>
          <p:cNvSpPr txBox="1"/>
          <p:nvPr/>
        </p:nvSpPr>
        <p:spPr>
          <a:xfrm>
            <a:off x="1281626" y="5572273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Je možné zabezpečiť maximálnu kvalitu v ustálených stavoch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6F206C-0418-4D3C-9A8F-20F4CC2B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74699"/>
          </a:xfrm>
        </p:spPr>
        <p:txBody>
          <a:bodyPr>
            <a:normAutofit/>
          </a:bodyPr>
          <a:lstStyle/>
          <a:p>
            <a:r>
              <a:rPr lang="sk-SK" dirty="0"/>
              <a:t>Samostatná práca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0AA248-8835-4090-BF69-88128A45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79568"/>
            <a:ext cx="4008967" cy="1257300"/>
          </a:xfrm>
        </p:spPr>
        <p:txBody>
          <a:bodyPr>
            <a:normAutofit fontScale="925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US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8E91AD69-69C4-4D11-ADDE-A2ADE983574F}"/>
              </a:ext>
            </a:extLst>
          </p:cNvPr>
          <p:cNvSpPr txBox="1"/>
          <p:nvPr/>
        </p:nvSpPr>
        <p:spPr>
          <a:xfrm>
            <a:off x="982133" y="3148177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22E6C70A-57DB-420B-B23B-F31DC3D7B41E}"/>
              </a:ext>
            </a:extLst>
          </p:cNvPr>
          <p:cNvSpPr txBox="1"/>
          <p:nvPr/>
        </p:nvSpPr>
        <p:spPr>
          <a:xfrm>
            <a:off x="982133" y="456792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B973EFCC-DEDA-4CC2-9CD9-C36B2D750776}"/>
                  </a:ext>
                </a:extLst>
              </p:cNvPr>
              <p:cNvSpPr txBox="1"/>
              <p:nvPr/>
            </p:nvSpPr>
            <p:spPr>
              <a:xfrm>
                <a:off x="3465409" y="3810473"/>
                <a:ext cx="2551018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BlokTextu 27">
                <a:extLst>
                  <a:ext uri="{FF2B5EF4-FFF2-40B4-BE49-F238E27FC236}">
                    <a16:creationId xmlns:a16="http://schemas.microsoft.com/office/drawing/2014/main" id="{B973EFCC-DEDA-4CC2-9CD9-C36B2D75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09" y="3810473"/>
                <a:ext cx="2551018" cy="474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344EF59D-00AB-4C3C-9719-95B05AF06F99}"/>
                  </a:ext>
                </a:extLst>
              </p:cNvPr>
              <p:cNvSpPr txBox="1"/>
              <p:nvPr/>
            </p:nvSpPr>
            <p:spPr>
              <a:xfrm>
                <a:off x="3465409" y="5283200"/>
                <a:ext cx="4021935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BlokTextu 29">
                <a:extLst>
                  <a:ext uri="{FF2B5EF4-FFF2-40B4-BE49-F238E27FC236}">
                    <a16:creationId xmlns:a16="http://schemas.microsoft.com/office/drawing/2014/main" id="{344EF59D-00AB-4C3C-9719-95B05AF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09" y="5283200"/>
                <a:ext cx="4021935" cy="837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5B04FD5F-F2F7-4783-AED5-2D243B56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945" y="1665206"/>
            <a:ext cx="3629192" cy="137001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31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E99CF-61D3-4C06-AAB8-2B0FA6E8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6599"/>
          </a:xfrm>
        </p:spPr>
        <p:txBody>
          <a:bodyPr/>
          <a:lstStyle/>
          <a:p>
            <a:r>
              <a:rPr lang="sk-SK" dirty="0"/>
              <a:t>Samostatná práca-pokračovanie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A5DD0B-2D20-48C0-8682-65D20C90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35100"/>
            <a:ext cx="7704667" cy="3251200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Stabilita</a:t>
            </a:r>
          </a:p>
          <a:p>
            <a:pPr lvl="1"/>
            <a:r>
              <a:rPr lang="sk-SK" dirty="0"/>
              <a:t>Charakteristická rovnica</a:t>
            </a:r>
          </a:p>
          <a:p>
            <a:endParaRPr lang="sk-SK" dirty="0"/>
          </a:p>
          <a:p>
            <a:r>
              <a:rPr lang="sk-SK" b="1" dirty="0"/>
              <a:t>Kvalita v ustálených stavov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Kvalita prechodných procesov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/>
              <p:nvPr/>
            </p:nvSpPr>
            <p:spPr>
              <a:xfrm>
                <a:off x="4834466" y="1955800"/>
                <a:ext cx="2281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6" y="1955800"/>
                <a:ext cx="2281073" cy="276999"/>
              </a:xfrm>
              <a:prstGeom prst="rect">
                <a:avLst/>
              </a:prstGeom>
              <a:blipFill>
                <a:blip r:embed="rId2"/>
                <a:stretch>
                  <a:fillRect l="-2139" r="-24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/>
              <p:nvPr/>
            </p:nvSpPr>
            <p:spPr>
              <a:xfrm>
                <a:off x="1828800" y="3431463"/>
                <a:ext cx="2495875" cy="47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31463"/>
                <a:ext cx="2495875" cy="472309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/>
              <p:nvPr/>
            </p:nvSpPr>
            <p:spPr>
              <a:xfrm>
                <a:off x="4819327" y="3290500"/>
                <a:ext cx="3047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327" y="3290500"/>
                <a:ext cx="3047950" cy="276999"/>
              </a:xfrm>
              <a:prstGeom prst="rect">
                <a:avLst/>
              </a:prstGeom>
              <a:blipFill>
                <a:blip r:embed="rId4"/>
                <a:stretch>
                  <a:fillRect l="-800" r="-14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966A658-3B90-4E87-B8DA-2AEC0A6C079A}"/>
                  </a:ext>
                </a:extLst>
              </p:cNvPr>
              <p:cNvSpPr/>
              <p:nvPr/>
            </p:nvSpPr>
            <p:spPr>
              <a:xfrm>
                <a:off x="4755546" y="3831353"/>
                <a:ext cx="11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966A658-3B90-4E87-B8DA-2AEC0A6C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46" y="3831353"/>
                <a:ext cx="116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33A8F3C9-4341-4BC5-8FBE-72EE18A5CECD}"/>
                  </a:ext>
                </a:extLst>
              </p:cNvPr>
              <p:cNvSpPr/>
              <p:nvPr/>
            </p:nvSpPr>
            <p:spPr>
              <a:xfrm>
                <a:off x="1828800" y="5133231"/>
                <a:ext cx="8517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dĺžnik 9">
                <a:extLst>
                  <a:ext uri="{FF2B5EF4-FFF2-40B4-BE49-F238E27FC236}">
                    <a16:creationId xmlns:a16="http://schemas.microsoft.com/office/drawing/2014/main" id="{33A8F3C9-4341-4BC5-8FBE-72EE18A5C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33231"/>
                <a:ext cx="8517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>
            <a:extLst>
              <a:ext uri="{FF2B5EF4-FFF2-40B4-BE49-F238E27FC236}">
                <a16:creationId xmlns:a16="http://schemas.microsoft.com/office/drawing/2014/main" id="{6F455732-4512-49F4-AC8B-EE2DF0ACD2DD}"/>
              </a:ext>
            </a:extLst>
          </p:cNvPr>
          <p:cNvSpPr txBox="1"/>
          <p:nvPr/>
        </p:nvSpPr>
        <p:spPr>
          <a:xfrm>
            <a:off x="4819327" y="5133231"/>
            <a:ext cx="300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Regulačný proces aperiodický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872047"/>
          </a:xfrm>
        </p:spPr>
        <p:txBody>
          <a:bodyPr>
            <a:normAutofit/>
          </a:bodyPr>
          <a:lstStyle/>
          <a:p>
            <a:r>
              <a:rPr lang="sk-SK" dirty="0"/>
              <a:t>Regulácia systému 2. rádu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237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/>
              <a:t>Sústava bez </a:t>
            </a:r>
            <a:r>
              <a:rPr lang="sk-SK" sz="2000" b="1" dirty="0" err="1"/>
              <a:t>astatizmu</a:t>
            </a:r>
            <a:r>
              <a:rPr lang="sk-SK" sz="2000" b="1" dirty="0"/>
              <a:t> s PID regulátorom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08424" y="3247800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4921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899908" y="3920695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08" y="3920695"/>
                <a:ext cx="2236574" cy="276999"/>
              </a:xfrm>
              <a:prstGeom prst="rect">
                <a:avLst/>
              </a:prstGeom>
              <a:blipFill>
                <a:blip r:embed="rId3"/>
                <a:stretch>
                  <a:fillRect l="-2452" t="-2174" r="-54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3098382" y="3747502"/>
                <a:ext cx="561730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Sup>
                            <m:sSub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2" y="3747502"/>
                <a:ext cx="5617307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601085" y="4889260"/>
                <a:ext cx="8219686" cy="1033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sk-SK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sk-SK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sk-S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5" y="4889260"/>
                <a:ext cx="8219686" cy="1033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3A4051CD-9163-4424-8CEF-F3471B54C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439" y="1634177"/>
            <a:ext cx="4193829" cy="14363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95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/>
      <p:bldP spid="11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E99CF-61D3-4C06-AAB8-2B0FA6E8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77899"/>
          </a:xfrm>
        </p:spPr>
        <p:txBody>
          <a:bodyPr>
            <a:normAutofit fontScale="90000"/>
          </a:bodyPr>
          <a:lstStyle/>
          <a:p>
            <a:r>
              <a:rPr lang="sk-SK" dirty="0"/>
              <a:t>Regulácia systému 2. rádu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A5DD0B-2D20-48C0-8682-65D20C90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35099"/>
            <a:ext cx="7704667" cy="4064686"/>
          </a:xfrm>
        </p:spPr>
        <p:txBody>
          <a:bodyPr>
            <a:normAutofit/>
          </a:bodyPr>
          <a:lstStyle/>
          <a:p>
            <a:r>
              <a:rPr lang="sk-SK" b="1" dirty="0"/>
              <a:t>Stabilita</a:t>
            </a:r>
          </a:p>
          <a:p>
            <a:pPr lvl="1"/>
            <a:r>
              <a:rPr lang="sk-SK" dirty="0"/>
              <a:t>Charakteristická rovnica</a:t>
            </a:r>
          </a:p>
          <a:p>
            <a:endParaRPr lang="sk-SK" dirty="0"/>
          </a:p>
          <a:p>
            <a:r>
              <a:rPr lang="sk-SK" b="1" dirty="0"/>
              <a:t>Kvalita v ustálených stavov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Kvalita prechodných procesov</a:t>
            </a:r>
          </a:p>
          <a:p>
            <a:endParaRPr lang="sk-S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/>
              <p:nvPr/>
            </p:nvSpPr>
            <p:spPr>
              <a:xfrm>
                <a:off x="4834466" y="2057400"/>
                <a:ext cx="927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92B9CB5-1076-43BA-9C92-B399196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6" y="2057400"/>
                <a:ext cx="927946" cy="276999"/>
              </a:xfrm>
              <a:prstGeom prst="rect">
                <a:avLst/>
              </a:prstGeom>
              <a:blipFill>
                <a:blip r:embed="rId2"/>
                <a:stretch>
                  <a:fillRect l="-5921" r="-6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/>
              <p:nvPr/>
            </p:nvSpPr>
            <p:spPr>
              <a:xfrm>
                <a:off x="1828800" y="3685463"/>
                <a:ext cx="2495875" cy="47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E4595A31-96D8-4CF4-88DB-99707E367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85463"/>
                <a:ext cx="2495875" cy="472309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/>
              <p:nvPr/>
            </p:nvSpPr>
            <p:spPr>
              <a:xfrm>
                <a:off x="4819327" y="3544500"/>
                <a:ext cx="3047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87729B55-FB59-4A73-B9B2-67A12747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327" y="3544500"/>
                <a:ext cx="3047950" cy="276999"/>
              </a:xfrm>
              <a:prstGeom prst="rect">
                <a:avLst/>
              </a:prstGeom>
              <a:blipFill>
                <a:blip r:embed="rId4"/>
                <a:stretch>
                  <a:fillRect l="-800" r="-14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966A658-3B90-4E87-B8DA-2AEC0A6C079A}"/>
                  </a:ext>
                </a:extLst>
              </p:cNvPr>
              <p:cNvSpPr/>
              <p:nvPr/>
            </p:nvSpPr>
            <p:spPr>
              <a:xfrm>
                <a:off x="4755546" y="4085353"/>
                <a:ext cx="11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966A658-3B90-4E87-B8DA-2AEC0A6C0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46" y="4085353"/>
                <a:ext cx="116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lokTextu 12">
            <a:extLst>
              <a:ext uri="{FF2B5EF4-FFF2-40B4-BE49-F238E27FC236}">
                <a16:creationId xmlns:a16="http://schemas.microsoft.com/office/drawing/2014/main" id="{6F455732-4512-49F4-AC8B-EE2DF0ACD2DD}"/>
              </a:ext>
            </a:extLst>
          </p:cNvPr>
          <p:cNvSpPr txBox="1"/>
          <p:nvPr/>
        </p:nvSpPr>
        <p:spPr>
          <a:xfrm>
            <a:off x="1828800" y="5130453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Je možné pomocou parametrov PID nastaviť ľubovoľný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64FC68C-8E2F-4D5E-97FC-E3D158D068EF}"/>
                  </a:ext>
                </a:extLst>
              </p:cNvPr>
              <p:cNvSpPr txBox="1"/>
              <p:nvPr/>
            </p:nvSpPr>
            <p:spPr>
              <a:xfrm>
                <a:off x="3685303" y="2514599"/>
                <a:ext cx="5001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664FC68C-8E2F-4D5E-97FC-E3D158D0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3" y="2514599"/>
                <a:ext cx="5001497" cy="276999"/>
              </a:xfrm>
              <a:prstGeom prst="rect">
                <a:avLst/>
              </a:prstGeom>
              <a:blipFill>
                <a:blip r:embed="rId6"/>
                <a:stretch>
                  <a:fillRect l="-732" t="-2174" r="-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8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  <p:bldP spid="1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872047"/>
          </a:xfrm>
        </p:spPr>
        <p:txBody>
          <a:bodyPr>
            <a:normAutofit/>
          </a:bodyPr>
          <a:lstStyle/>
          <a:p>
            <a:r>
              <a:rPr lang="sk-SK" dirty="0"/>
              <a:t>Regulácia systému 2. rádu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237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/>
              <a:t>Sústava s </a:t>
            </a:r>
            <a:r>
              <a:rPr lang="sk-SK" sz="2000" b="1" dirty="0" err="1"/>
              <a:t>astatizmom</a:t>
            </a:r>
            <a:r>
              <a:rPr lang="sk-SK" sz="2000" b="1" dirty="0"/>
              <a:t> a PID regulátorom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08424" y="3247800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4921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899908" y="3920695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08" y="3920695"/>
                <a:ext cx="2236574" cy="276999"/>
              </a:xfrm>
              <a:prstGeom prst="rect">
                <a:avLst/>
              </a:prstGeom>
              <a:blipFill>
                <a:blip r:embed="rId3"/>
                <a:stretch>
                  <a:fillRect l="-2452" t="-2174" r="-54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3098382" y="3747502"/>
                <a:ext cx="5512214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2" y="3747502"/>
                <a:ext cx="5512214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2711290" y="5155960"/>
                <a:ext cx="5915978" cy="602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90" y="5155960"/>
                <a:ext cx="5915978" cy="602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ázok 11">
            <a:extLst>
              <a:ext uri="{FF2B5EF4-FFF2-40B4-BE49-F238E27FC236}">
                <a16:creationId xmlns:a16="http://schemas.microsoft.com/office/drawing/2014/main" id="{E7AD0C96-EF00-4133-9D15-442CC1898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440" y="1600508"/>
            <a:ext cx="4193828" cy="14783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692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20" grpId="0"/>
      <p:bldP spid="11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22E83D-DABB-4627-803B-23FE0376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73072"/>
            <a:ext cx="7514035" cy="723202"/>
          </a:xfrm>
        </p:spPr>
        <p:txBody>
          <a:bodyPr>
            <a:normAutofit/>
          </a:bodyPr>
          <a:lstStyle/>
          <a:p>
            <a:r>
              <a:rPr lang="sk-SK" dirty="0"/>
              <a:t>Návrh  regulačných  obvodov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D1C48E5-9F8E-4F2C-8660-4EFFE97A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020" y="1663589"/>
            <a:ext cx="4821022" cy="139809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A0E41C5-8A36-4278-AD3E-240C66022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5795" y="3429000"/>
                <a:ext cx="7251473" cy="2494327"/>
              </a:xfrm>
            </p:spPr>
            <p:txBody>
              <a:bodyPr anchor="t"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sk-SK" b="1" dirty="0"/>
                  <a:t>Časti regulačného obvodu</a:t>
                </a:r>
                <a:r>
                  <a:rPr lang="sk-SK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w</a:t>
                </a:r>
                <a:r>
                  <a:rPr lang="sk-SK" dirty="0"/>
                  <a:t> – vstupný signál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e</a:t>
                </a:r>
                <a:r>
                  <a:rPr lang="sk-SK" dirty="0"/>
                  <a:t> – regulačná odchýlka </a:t>
                </a:r>
                <a14:m>
                  <m:oMath xmlns:m="http://schemas.openxmlformats.org/officeDocument/2006/math">
                    <m:r>
                      <a:rPr lang="sk-SK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sk-SK" dirty="0"/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Regulátor</a:t>
                </a:r>
                <a:r>
                  <a:rPr lang="sk-SK" dirty="0"/>
                  <a:t> – najčastejší typ regulátora je PID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u</a:t>
                </a:r>
                <a:r>
                  <a:rPr lang="sk-SK" dirty="0"/>
                  <a:t> – akčný zásah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Model riadeného systému </a:t>
                </a:r>
                <a:r>
                  <a:rPr lang="sk-SK" dirty="0"/>
                  <a:t>– prenosová funkcia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sk-SK" b="1" dirty="0"/>
                  <a:t>y</a:t>
                </a:r>
                <a:r>
                  <a:rPr lang="sk-SK" dirty="0"/>
                  <a:t> – výstupní signál</a:t>
                </a:r>
                <a:endParaRPr lang="en-US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A0E41C5-8A36-4278-AD3E-240C66022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795" y="3429000"/>
                <a:ext cx="7251473" cy="2494327"/>
              </a:xfrm>
              <a:blipFill>
                <a:blip r:embed="rId4"/>
                <a:stretch>
                  <a:fillRect l="-1934" t="-10513" b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769771"/>
          </a:xfrm>
        </p:spPr>
        <p:txBody>
          <a:bodyPr>
            <a:normAutofit fontScale="90000"/>
          </a:bodyPr>
          <a:lstStyle/>
          <a:p>
            <a:r>
              <a:rPr lang="sk-SK" dirty="0"/>
              <a:t>Regulácia systému 2. a vyššieho rádu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237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/>
              <a:t>Sústava s </a:t>
            </a:r>
            <a:r>
              <a:rPr lang="sk-SK" sz="2000" b="1" dirty="0" err="1"/>
              <a:t>astatizmom</a:t>
            </a:r>
            <a:r>
              <a:rPr lang="sk-SK" sz="2000" b="1" dirty="0"/>
              <a:t> a PD regulátorom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08424" y="3247800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4921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3313313" y="3971048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313" y="3971048"/>
                <a:ext cx="2236574" cy="276999"/>
              </a:xfrm>
              <a:prstGeom prst="rect">
                <a:avLst/>
              </a:prstGeom>
              <a:blipFill>
                <a:blip r:embed="rId3"/>
                <a:stretch>
                  <a:fillRect l="-2459" t="-2174" r="-82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5549887" y="3790402"/>
                <a:ext cx="2524089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87" y="3790402"/>
                <a:ext cx="2524089" cy="537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3219290" y="5123076"/>
                <a:ext cx="3804760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90" y="5123076"/>
                <a:ext cx="3804760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22C05B2D-6FDF-4269-8F90-4594C0828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269" y="1516947"/>
            <a:ext cx="3597327" cy="16367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818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0" grpId="0"/>
      <p:bldP spid="11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769771"/>
          </a:xfrm>
        </p:spPr>
        <p:txBody>
          <a:bodyPr>
            <a:normAutofit/>
          </a:bodyPr>
          <a:lstStyle/>
          <a:p>
            <a:r>
              <a:rPr lang="sk-SK" dirty="0"/>
              <a:t>Regulácia systému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237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 err="1"/>
              <a:t>Astatická</a:t>
            </a:r>
            <a:r>
              <a:rPr lang="sk-SK" sz="2000" b="1" dirty="0"/>
              <a:t> sústava 1. rádu s PD regulátorom a </a:t>
            </a:r>
            <a:r>
              <a:rPr lang="sk-SK" sz="2000" b="1" dirty="0" err="1"/>
              <a:t>astatizmom</a:t>
            </a:r>
            <a:r>
              <a:rPr lang="sk-SK" sz="2000" b="1" dirty="0"/>
              <a:t> 2. rádu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08424" y="3247800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4413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2335426" y="3894724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26" y="3894724"/>
                <a:ext cx="2236574" cy="276999"/>
              </a:xfrm>
              <a:prstGeom prst="rect">
                <a:avLst/>
              </a:prstGeom>
              <a:blipFill>
                <a:blip r:embed="rId3"/>
                <a:stretch>
                  <a:fillRect l="-2180" t="-2222" r="-81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4572000" y="3739873"/>
                <a:ext cx="3539302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39873"/>
                <a:ext cx="3539302" cy="593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3219290" y="5034176"/>
                <a:ext cx="465108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90" y="5034176"/>
                <a:ext cx="4651081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ázok 12">
            <a:extLst>
              <a:ext uri="{FF2B5EF4-FFF2-40B4-BE49-F238E27FC236}">
                <a16:creationId xmlns:a16="http://schemas.microsoft.com/office/drawing/2014/main" id="{22F530AE-71EB-4886-997A-CDEB7D212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3598" y="1426836"/>
            <a:ext cx="3769490" cy="15549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3A6AA42E-D33C-46D4-9704-4EA9538980DE}"/>
              </a:ext>
            </a:extLst>
          </p:cNvPr>
          <p:cNvSpPr txBox="1"/>
          <p:nvPr/>
        </p:nvSpPr>
        <p:spPr>
          <a:xfrm>
            <a:off x="1612247" y="5776861"/>
            <a:ext cx="682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Pripojenie I alebo PI regulátora k systému </a:t>
            </a:r>
            <a:r>
              <a:rPr lang="en-US" dirty="0"/>
              <a:t>s </a:t>
            </a:r>
            <a:r>
              <a:rPr lang="sk-SK" dirty="0" err="1"/>
              <a:t>astatizmom</a:t>
            </a:r>
            <a:r>
              <a:rPr lang="sk-SK" dirty="0"/>
              <a:t> druhého rádu </a:t>
            </a:r>
          </a:p>
          <a:p>
            <a:r>
              <a:rPr lang="sk-SK" dirty="0"/>
              <a:t>má vyložene destabilizačný účinok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12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20" grpId="0"/>
      <p:bldP spid="11" grpId="0"/>
      <p:bldP spid="21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769771"/>
          </a:xfrm>
        </p:spPr>
        <p:txBody>
          <a:bodyPr>
            <a:normAutofit/>
          </a:bodyPr>
          <a:lstStyle/>
          <a:p>
            <a:r>
              <a:rPr lang="sk-SK" dirty="0"/>
              <a:t>Regulácia systému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237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 err="1"/>
              <a:t>Astatická</a:t>
            </a:r>
            <a:r>
              <a:rPr lang="sk-SK" sz="2000" b="1" dirty="0"/>
              <a:t> sústava 1. rádu s PD regulátorom a </a:t>
            </a:r>
            <a:r>
              <a:rPr lang="sk-SK" sz="2000" b="1" dirty="0" err="1"/>
              <a:t>astatizmom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08424" y="3247800"/>
            <a:ext cx="407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otvoreného obvodu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441361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/>
              <p:nvPr/>
            </p:nvSpPr>
            <p:spPr>
              <a:xfrm>
                <a:off x="2335426" y="3894724"/>
                <a:ext cx="223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E23BEF60-01D7-4EDA-A5FE-82E6C4FB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26" y="3894724"/>
                <a:ext cx="2236574" cy="276999"/>
              </a:xfrm>
              <a:prstGeom prst="rect">
                <a:avLst/>
              </a:prstGeom>
              <a:blipFill>
                <a:blip r:embed="rId3"/>
                <a:stretch>
                  <a:fillRect l="-2180" t="-2222" r="-81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/>
              <p:nvPr/>
            </p:nvSpPr>
            <p:spPr>
              <a:xfrm>
                <a:off x="4572000" y="3739873"/>
                <a:ext cx="3344825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D67AB500-F7B4-44A0-87D6-602FC683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39873"/>
                <a:ext cx="3344825" cy="593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3219290" y="5034176"/>
                <a:ext cx="460869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90" y="5034176"/>
                <a:ext cx="4608698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ázok 11">
            <a:extLst>
              <a:ext uri="{FF2B5EF4-FFF2-40B4-BE49-F238E27FC236}">
                <a16:creationId xmlns:a16="http://schemas.microsoft.com/office/drawing/2014/main" id="{8E100B4D-76C0-4361-8712-5077A682D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78" y="1581145"/>
            <a:ext cx="3769490" cy="15549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77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20" grpId="0"/>
      <p:bldP spid="11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B377F-8E09-4B33-A326-195915B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08528"/>
          </a:xfrm>
        </p:spPr>
        <p:txBody>
          <a:bodyPr/>
          <a:lstStyle/>
          <a:p>
            <a:r>
              <a:rPr lang="sk-SK" dirty="0"/>
              <a:t>Regulácia sústavy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C6C04E-2A46-4173-8486-45FB72D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65730"/>
            <a:ext cx="7704667" cy="4833470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Stabilita</a:t>
            </a:r>
          </a:p>
          <a:p>
            <a:pPr lvl="1"/>
            <a:r>
              <a:rPr lang="sk-SK" dirty="0"/>
              <a:t>Charakteristická rovnica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Korene charakteristickej rovnice URO:</a:t>
            </a:r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r>
              <a:rPr lang="sk-SK" dirty="0"/>
              <a:t>Reálne póly:</a:t>
            </a:r>
          </a:p>
          <a:p>
            <a:pPr lvl="2"/>
            <a:endParaRPr lang="sk-SK" dirty="0"/>
          </a:p>
          <a:p>
            <a:pPr lvl="2"/>
            <a:r>
              <a:rPr lang="sk-SK" dirty="0"/>
              <a:t>Komplexné póly: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/>
              <a:t>Kvalita v ustálených stavov</a:t>
            </a:r>
          </a:p>
          <a:p>
            <a:endParaRPr lang="sk-S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9011B54-A789-46E3-9738-6DB104BDFC91}"/>
                  </a:ext>
                </a:extLst>
              </p:cNvPr>
              <p:cNvSpPr txBox="1"/>
              <p:nvPr/>
            </p:nvSpPr>
            <p:spPr>
              <a:xfrm>
                <a:off x="4572000" y="1881177"/>
                <a:ext cx="2991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69011B54-A789-46E3-9738-6DB104BDF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881177"/>
                <a:ext cx="2991332" cy="276999"/>
              </a:xfrm>
              <a:prstGeom prst="rect">
                <a:avLst/>
              </a:prstGeom>
              <a:blipFill>
                <a:blip r:embed="rId2"/>
                <a:stretch>
                  <a:fillRect l="-1426" t="-4444" r="-40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66F7B0A-9CBB-4356-80FB-9D210ED5D5A0}"/>
                  </a:ext>
                </a:extLst>
              </p:cNvPr>
              <p:cNvSpPr txBox="1"/>
              <p:nvPr/>
            </p:nvSpPr>
            <p:spPr>
              <a:xfrm>
                <a:off x="4572000" y="3064099"/>
                <a:ext cx="3928383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𝐾𝑟</m:t>
                                          </m:r>
                                        </m:e>
                                        <m:sub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BlokTextu 11">
                <a:extLst>
                  <a:ext uri="{FF2B5EF4-FFF2-40B4-BE49-F238E27FC236}">
                    <a16:creationId xmlns:a16="http://schemas.microsoft.com/office/drawing/2014/main" id="{266F7B0A-9CBB-4356-80FB-9D210ED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64099"/>
                <a:ext cx="3928383" cy="818366"/>
              </a:xfrm>
              <a:prstGeom prst="rect">
                <a:avLst/>
              </a:prstGeom>
              <a:blipFill>
                <a:blip r:embed="rId3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F03B57B8-7144-44FB-BEF4-6E25BA2C0B71}"/>
                  </a:ext>
                </a:extLst>
              </p:cNvPr>
              <p:cNvSpPr/>
              <p:nvPr/>
            </p:nvSpPr>
            <p:spPr>
              <a:xfrm>
                <a:off x="2034084" y="5935960"/>
                <a:ext cx="2800382" cy="47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F03B57B8-7144-44FB-BEF4-6E25BA2C0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84" y="5935960"/>
                <a:ext cx="2800382" cy="472309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F4DC5600-1803-44AC-9F96-324D296C8773}"/>
                  </a:ext>
                </a:extLst>
              </p:cNvPr>
              <p:cNvSpPr/>
              <p:nvPr/>
            </p:nvSpPr>
            <p:spPr>
              <a:xfrm>
                <a:off x="5593839" y="5929868"/>
                <a:ext cx="11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F4DC5600-1803-44AC-9F96-324D296C8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39" y="5929868"/>
                <a:ext cx="116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37C44A3F-57EE-4B19-8C38-D33E617AB9DE}"/>
                  </a:ext>
                </a:extLst>
              </p:cNvPr>
              <p:cNvSpPr txBox="1"/>
              <p:nvPr/>
            </p:nvSpPr>
            <p:spPr>
              <a:xfrm>
                <a:off x="4572000" y="2336153"/>
                <a:ext cx="2642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 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37C44A3F-57EE-4B19-8C38-D33E617A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36153"/>
                <a:ext cx="2642005" cy="276999"/>
              </a:xfrm>
              <a:prstGeom prst="rect">
                <a:avLst/>
              </a:prstGeom>
              <a:blipFill>
                <a:blip r:embed="rId6"/>
                <a:stretch>
                  <a:fillRect l="-693" r="-69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AD73278B-3EFF-40D7-8E57-613C4A7694AB}"/>
                  </a:ext>
                </a:extLst>
              </p:cNvPr>
              <p:cNvSpPr/>
              <p:nvPr/>
            </p:nvSpPr>
            <p:spPr>
              <a:xfrm>
                <a:off x="4059808" y="3909116"/>
                <a:ext cx="2381934" cy="671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𝐾𝑟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AD73278B-3EFF-40D7-8E57-613C4A769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08" y="3909116"/>
                <a:ext cx="2381934" cy="6714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B93830EE-884D-4042-A980-5AA4DB497603}"/>
                  </a:ext>
                </a:extLst>
              </p:cNvPr>
              <p:cNvSpPr/>
              <p:nvPr/>
            </p:nvSpPr>
            <p:spPr>
              <a:xfrm>
                <a:off x="4059808" y="4758559"/>
                <a:ext cx="2381934" cy="671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𝐾𝑟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B93830EE-884D-4042-A980-5AA4DB497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08" y="4758559"/>
                <a:ext cx="2381934" cy="6714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4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412167"/>
            <a:ext cx="7514035" cy="1064238"/>
          </a:xfrm>
        </p:spPr>
        <p:txBody>
          <a:bodyPr>
            <a:normAutofit fontScale="90000"/>
          </a:bodyPr>
          <a:lstStyle/>
          <a:p>
            <a:r>
              <a:rPr lang="sk-SK" dirty="0"/>
              <a:t>Štruktúrne nestabilné regulačné obvody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3233" y="3243125"/>
            <a:ext cx="404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Prenosová funkcia uzavretého obvodu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/>
              <p:nvPr/>
            </p:nvSpPr>
            <p:spPr>
              <a:xfrm>
                <a:off x="1320662" y="3712474"/>
                <a:ext cx="2554545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BlokTextu 20">
                <a:extLst>
                  <a:ext uri="{FF2B5EF4-FFF2-40B4-BE49-F238E27FC236}">
                    <a16:creationId xmlns:a16="http://schemas.microsoft.com/office/drawing/2014/main" id="{948B32DC-7AE8-4471-A669-2909DF4C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62" y="3712474"/>
                <a:ext cx="2554545" cy="550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rázok 12">
            <a:extLst>
              <a:ext uri="{FF2B5EF4-FFF2-40B4-BE49-F238E27FC236}">
                <a16:creationId xmlns:a16="http://schemas.microsoft.com/office/drawing/2014/main" id="{D7FD8953-B2F2-4B2A-9E6D-1E5024CF3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31" y="1704814"/>
            <a:ext cx="2969408" cy="12619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926F768E-668B-4656-8650-2B8527A38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361" y="1714753"/>
            <a:ext cx="2969408" cy="123972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0CC8A2D6-E6CA-49E3-BF8E-DC1CCBF2ABE9}"/>
                  </a:ext>
                </a:extLst>
              </p:cNvPr>
              <p:cNvSpPr txBox="1"/>
              <p:nvPr/>
            </p:nvSpPr>
            <p:spPr>
              <a:xfrm>
                <a:off x="5018789" y="3790811"/>
                <a:ext cx="3517630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BlokTextu 14">
                <a:extLst>
                  <a:ext uri="{FF2B5EF4-FFF2-40B4-BE49-F238E27FC236}">
                    <a16:creationId xmlns:a16="http://schemas.microsoft.com/office/drawing/2014/main" id="{0CC8A2D6-E6CA-49E3-BF8E-DC1CCBF2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89" y="3790811"/>
                <a:ext cx="3517630" cy="565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5761F0D8-47A7-479A-B12D-0DEF144B310A}"/>
                  </a:ext>
                </a:extLst>
              </p:cNvPr>
              <p:cNvSpPr/>
              <p:nvPr/>
            </p:nvSpPr>
            <p:spPr>
              <a:xfrm>
                <a:off x="1980874" y="4405249"/>
                <a:ext cx="1234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bdĺžnik 15">
                <a:extLst>
                  <a:ext uri="{FF2B5EF4-FFF2-40B4-BE49-F238E27FC236}">
                    <a16:creationId xmlns:a16="http://schemas.microsoft.com/office/drawing/2014/main" id="{5761F0D8-47A7-479A-B12D-0DEF144B3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74" y="4405249"/>
                <a:ext cx="12341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4C35038E-F15B-48F7-99F7-326063970252}"/>
                  </a:ext>
                </a:extLst>
              </p:cNvPr>
              <p:cNvSpPr/>
              <p:nvPr/>
            </p:nvSpPr>
            <p:spPr>
              <a:xfrm>
                <a:off x="6160544" y="4405248"/>
                <a:ext cx="12341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4C35038E-F15B-48F7-99F7-326063970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544" y="4405248"/>
                <a:ext cx="12341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ástupný objekt pre obsah 2">
            <a:extLst>
              <a:ext uri="{FF2B5EF4-FFF2-40B4-BE49-F238E27FC236}">
                <a16:creationId xmlns:a16="http://schemas.microsoft.com/office/drawing/2014/main" id="{35975990-1D57-4904-B6F8-CAC71CE9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4917140"/>
            <a:ext cx="7423186" cy="1191560"/>
          </a:xfrm>
        </p:spPr>
        <p:txBody>
          <a:bodyPr anchor="t">
            <a:normAutofit fontScale="77500" lnSpcReduction="20000"/>
          </a:bodyPr>
          <a:lstStyle/>
          <a:p>
            <a:r>
              <a:rPr lang="sk-SK" dirty="0"/>
              <a:t>Systémy s </a:t>
            </a:r>
            <a:r>
              <a:rPr lang="sk-SK" dirty="0" err="1"/>
              <a:t>astatizmom</a:t>
            </a:r>
            <a:r>
              <a:rPr lang="sk-SK" dirty="0"/>
              <a:t> tretieho a vyššieho rádu nie sú PID – regulátorom stabilizovateľné</a:t>
            </a:r>
          </a:p>
          <a:p>
            <a:r>
              <a:rPr lang="sk-SK" dirty="0"/>
              <a:t>Regulátor s I – zložkou odstráni u statických systémov trvalú regulačnú odchýlku</a:t>
            </a:r>
          </a:p>
        </p:txBody>
      </p:sp>
    </p:spTree>
    <p:extLst>
      <p:ext uri="{BB962C8B-B14F-4D97-AF65-F5344CB8AC3E}">
        <p14:creationId xmlns:p14="http://schemas.microsoft.com/office/powerpoint/2010/main" val="255484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63F9CE-C8B4-4979-944E-48DCB28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3717"/>
          </a:xfrm>
        </p:spPr>
        <p:txBody>
          <a:bodyPr/>
          <a:lstStyle/>
          <a:p>
            <a:r>
              <a:rPr lang="sk-SK" dirty="0"/>
              <a:t>Návrh  regulačných  obvodov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AC4CD8-0DCC-4780-AFB4-B2E1433C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11940"/>
            <a:ext cx="7704667" cy="4988859"/>
          </a:xfrm>
        </p:spPr>
        <p:txBody>
          <a:bodyPr>
            <a:normAutofit/>
          </a:bodyPr>
          <a:lstStyle/>
          <a:p>
            <a:r>
              <a:rPr lang="sk-SK" b="1" dirty="0"/>
              <a:t>Východiskové podmienky</a:t>
            </a:r>
            <a:r>
              <a:rPr lang="sk-SK" dirty="0"/>
              <a:t>:</a:t>
            </a:r>
          </a:p>
          <a:p>
            <a:pPr lvl="1"/>
            <a:r>
              <a:rPr lang="sk-SK" dirty="0"/>
              <a:t>Je daná štruktúra a určujú sa parametre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Navrhujú sa parametre a štruktúra zatiaľ neurčených blokov 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Štruktúra je daná len čiastočne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Štruktúra a parametre regulačného obvodu sú predmetom návrhu</a:t>
            </a:r>
          </a:p>
          <a:p>
            <a:pPr eaLnBrk="0" hangingPunct="0">
              <a:lnSpc>
                <a:spcPct val="80000"/>
              </a:lnSpc>
            </a:pPr>
            <a:r>
              <a:rPr lang="sk-SK" b="1" dirty="0"/>
              <a:t>Pri návrhu regulačného obvodu pomôže znalosť</a:t>
            </a:r>
            <a:r>
              <a:rPr lang="sk-SK" dirty="0"/>
              <a:t>: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vlastností riadeného systému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priebehu riadenej veličiny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priebehu a miesta vstupu poruchových veličín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obmedzení akčných zásahov</a:t>
            </a:r>
          </a:p>
          <a:p>
            <a:pPr lvl="1" eaLnBrk="0" hangingPunct="0">
              <a:lnSpc>
                <a:spcPct val="80000"/>
              </a:lnSpc>
            </a:pPr>
            <a:r>
              <a:rPr lang="sk-SK" dirty="0"/>
              <a:t>požiadaviek na kvalitu riadenia</a:t>
            </a:r>
          </a:p>
        </p:txBody>
      </p:sp>
    </p:spTree>
    <p:extLst>
      <p:ext uri="{BB962C8B-B14F-4D97-AF65-F5344CB8AC3E}">
        <p14:creationId xmlns:p14="http://schemas.microsoft.com/office/powerpoint/2010/main" val="16601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BF3184-71DA-4436-B148-4EA8B821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1"/>
            <a:ext cx="7514035" cy="962476"/>
          </a:xfrm>
        </p:spPr>
        <p:txBody>
          <a:bodyPr>
            <a:normAutofit/>
          </a:bodyPr>
          <a:lstStyle/>
          <a:p>
            <a:r>
              <a:rPr lang="sk-SK" dirty="0"/>
              <a:t>Návrh PID regulátorov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C0B75A-D315-48A0-9FB0-5E25EC3FB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62" y="3128600"/>
            <a:ext cx="2969408" cy="18850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3EF3C98-FD9B-4554-99BC-41917388C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74" y="2171669"/>
            <a:ext cx="3643326" cy="3949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sk-SK" sz="1800" b="1" dirty="0"/>
              <a:t>Štruktúra ideálneho PID regulátora</a:t>
            </a:r>
          </a:p>
          <a:p>
            <a:endParaRPr lang="en-US" sz="18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A354551-3F2C-4A7E-A790-8D13F244500A}"/>
              </a:ext>
            </a:extLst>
          </p:cNvPr>
          <p:cNvSpPr txBox="1"/>
          <p:nvPr/>
        </p:nvSpPr>
        <p:spPr>
          <a:xfrm>
            <a:off x="4910126" y="2171669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Interakčný tvar:</a:t>
            </a:r>
            <a:endParaRPr lang="en-US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9C56186-59AA-405F-9165-B2806E844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63214"/>
              </p:ext>
            </p:extLst>
          </p:nvPr>
        </p:nvGraphicFramePr>
        <p:xfrm>
          <a:off x="5514459" y="2577452"/>
          <a:ext cx="2310479" cy="59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3136680" imgH="799920" progId="Equation.3">
                  <p:embed/>
                </p:oleObj>
              </mc:Choice>
              <mc:Fallback>
                <p:oleObj name="Equation" r:id="rId5" imgW="3136680" imgH="79992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459" y="2577452"/>
                        <a:ext cx="2310479" cy="591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67E2A42C-1B17-4630-96EA-C1E475D3B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366761"/>
              </p:ext>
            </p:extLst>
          </p:nvPr>
        </p:nvGraphicFramePr>
        <p:xfrm>
          <a:off x="5404386" y="3324289"/>
          <a:ext cx="2530623" cy="59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7" imgW="3429000" imgH="799920" progId="Equation.3">
                  <p:embed/>
                </p:oleObj>
              </mc:Choice>
              <mc:Fallback>
                <p:oleObj name="Equation" r:id="rId7" imgW="3429000" imgH="79992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386" y="3324289"/>
                        <a:ext cx="2530623" cy="591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C1BDFF19-090A-4808-89D5-C3A4EA60B9DD}"/>
              </a:ext>
            </a:extLst>
          </p:cNvPr>
          <p:cNvSpPr txBox="1"/>
          <p:nvPr/>
        </p:nvSpPr>
        <p:spPr>
          <a:xfrm>
            <a:off x="4908961" y="4071126"/>
            <a:ext cx="16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Zložkový tvar:</a:t>
            </a:r>
            <a:endParaRPr lang="en-US" b="1" dirty="0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7747EFBB-AB5C-40E7-B5AA-F10E9F67B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66147"/>
              </p:ext>
            </p:extLst>
          </p:nvPr>
        </p:nvGraphicFramePr>
        <p:xfrm>
          <a:off x="5702629" y="4595644"/>
          <a:ext cx="1934135" cy="51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9" imgW="2717640" imgH="723600" progId="Equation.3">
                  <p:embed/>
                </p:oleObj>
              </mc:Choice>
              <mc:Fallback>
                <p:oleObj name="Equation" r:id="rId9" imgW="2717640" imgH="723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629" y="4595644"/>
                        <a:ext cx="1934135" cy="5151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BF4CEA3-E273-4126-80B7-5AFA27FBC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62327"/>
              </p:ext>
            </p:extLst>
          </p:nvPr>
        </p:nvGraphicFramePr>
        <p:xfrm>
          <a:off x="5357520" y="5265997"/>
          <a:ext cx="2624351" cy="59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11" imgW="3555720" imgH="799920" progId="Equation.3">
                  <p:embed/>
                </p:oleObj>
              </mc:Choice>
              <mc:Fallback>
                <p:oleObj name="Equation" r:id="rId11" imgW="3555720" imgH="79992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520" y="5265997"/>
                        <a:ext cx="2624351" cy="591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926A3-0D83-455F-8EAF-6F1DC157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17599"/>
          </a:xfrm>
        </p:spPr>
        <p:txBody>
          <a:bodyPr>
            <a:normAutofit fontScale="90000"/>
          </a:bodyPr>
          <a:lstStyle/>
          <a:p>
            <a:r>
              <a:rPr lang="sk-SK" dirty="0"/>
              <a:t>Prechodová</a:t>
            </a:r>
            <a:r>
              <a:rPr lang="en-US" dirty="0"/>
              <a:t> </a:t>
            </a:r>
            <a:r>
              <a:rPr lang="sk-SK" dirty="0"/>
              <a:t>charakteristika P,I,D – regulátora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2172FDF-BB98-494B-8639-9E976889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40" y="1715874"/>
            <a:ext cx="1833268" cy="1343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1C2F7336-2440-4382-B427-12603253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580" y="1715874"/>
            <a:ext cx="1895771" cy="1343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2E01706-A042-4EFD-A519-D5B93B960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23" y="1712675"/>
            <a:ext cx="1811786" cy="1343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FDBC8F6-3F6D-44F8-8F20-AF5020608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540" y="4072667"/>
            <a:ext cx="1794775" cy="13437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AC65FAE-D9A3-4E7F-9196-06855150D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580" y="4072667"/>
            <a:ext cx="1794775" cy="13881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40DFCB2-F4BA-4499-969F-CAAAECCC7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0620" y="4144072"/>
            <a:ext cx="1869679" cy="13167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90EAAC9B-A831-48D9-9ADA-845B50D5D8DD}"/>
              </a:ext>
            </a:extLst>
          </p:cNvPr>
          <p:cNvSpPr txBox="1"/>
          <p:nvPr/>
        </p:nvSpPr>
        <p:spPr>
          <a:xfrm>
            <a:off x="3792780" y="559408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PD – regulátor</a:t>
            </a:r>
            <a:endParaRPr lang="en-US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A55A206-BC48-488F-AE36-23052D527CEE}"/>
              </a:ext>
            </a:extLst>
          </p:cNvPr>
          <p:cNvSpPr txBox="1"/>
          <p:nvPr/>
        </p:nvSpPr>
        <p:spPr>
          <a:xfrm>
            <a:off x="3886580" y="320072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 – regulátor</a:t>
            </a:r>
            <a:endParaRPr lang="en-US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D2471AE-80A7-4843-8DBC-59FC7D2BC25F}"/>
              </a:ext>
            </a:extLst>
          </p:cNvPr>
          <p:cNvSpPr txBox="1"/>
          <p:nvPr/>
        </p:nvSpPr>
        <p:spPr>
          <a:xfrm>
            <a:off x="6633123" y="320072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 – regulátor</a:t>
            </a:r>
            <a:endParaRPr lang="en-US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ACB7725F-1A00-42D5-86C8-DFE73D7AADD0}"/>
              </a:ext>
            </a:extLst>
          </p:cNvPr>
          <p:cNvSpPr txBox="1"/>
          <p:nvPr/>
        </p:nvSpPr>
        <p:spPr>
          <a:xfrm>
            <a:off x="1202540" y="555437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PI – regulátor</a:t>
            </a:r>
            <a:endParaRPr lang="en-US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26A944D-1F76-4423-95A5-1133EB91DC6F}"/>
              </a:ext>
            </a:extLst>
          </p:cNvPr>
          <p:cNvSpPr txBox="1"/>
          <p:nvPr/>
        </p:nvSpPr>
        <p:spPr>
          <a:xfrm>
            <a:off x="1202540" y="320072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 – regulátor</a:t>
            </a:r>
            <a:endParaRPr lang="en-US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C7D1162-E2F5-4F15-9E08-71A8A8E29C6D}"/>
              </a:ext>
            </a:extLst>
          </p:cNvPr>
          <p:cNvSpPr txBox="1"/>
          <p:nvPr/>
        </p:nvSpPr>
        <p:spPr>
          <a:xfrm>
            <a:off x="6492024" y="559408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PID – regulátor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17748811-D6D1-4822-833D-3A31F06B4AB6}"/>
              </a:ext>
            </a:extLst>
          </p:cNvPr>
          <p:cNvSpPr/>
          <p:nvPr/>
        </p:nvSpPr>
        <p:spPr>
          <a:xfrm>
            <a:off x="6212539" y="5375198"/>
            <a:ext cx="2520348" cy="896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dĺžnik: zaoblené rohy 12">
            <a:extLst>
              <a:ext uri="{FF2B5EF4-FFF2-40B4-BE49-F238E27FC236}">
                <a16:creationId xmlns:a16="http://schemas.microsoft.com/office/drawing/2014/main" id="{27063A35-2FA5-42EF-A94D-BDA73F069B91}"/>
              </a:ext>
            </a:extLst>
          </p:cNvPr>
          <p:cNvSpPr/>
          <p:nvPr/>
        </p:nvSpPr>
        <p:spPr>
          <a:xfrm>
            <a:off x="6212539" y="3680380"/>
            <a:ext cx="1279080" cy="898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91EEB2-07B3-48B3-BC30-677B34A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559493"/>
            <a:ext cx="7514035" cy="872047"/>
          </a:xfrm>
        </p:spPr>
        <p:txBody>
          <a:bodyPr>
            <a:normAutofit/>
          </a:bodyPr>
          <a:lstStyle/>
          <a:p>
            <a:r>
              <a:rPr lang="sk-SK" dirty="0"/>
              <a:t>Regulácia statickej sústavy</a:t>
            </a:r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7EA1CA0-56B5-4F49-B8B1-2FCB38712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26" y="1661831"/>
            <a:ext cx="4163442" cy="14363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3885FF-CC8E-4975-A11C-E632AC84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61831"/>
            <a:ext cx="2907438" cy="14363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k-SK" sz="2000" b="1" dirty="0"/>
              <a:t>Sústava prvého rádu s PI regulátorom</a:t>
            </a:r>
            <a:endParaRPr lang="en-US" sz="20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2A4FDDA-8221-4D4A-8DC6-401B9E6265F8}"/>
              </a:ext>
            </a:extLst>
          </p:cNvPr>
          <p:cNvSpPr txBox="1"/>
          <p:nvPr/>
        </p:nvSpPr>
        <p:spPr>
          <a:xfrm>
            <a:off x="1113233" y="3349401"/>
            <a:ext cx="39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Prenosová funkcia otvoreného obvodu:</a:t>
            </a:r>
            <a:endParaRPr lang="en-US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E4A6E0B-5D58-44B7-B4FB-52ECFF11E27B}"/>
              </a:ext>
            </a:extLst>
          </p:cNvPr>
          <p:cNvSpPr txBox="1"/>
          <p:nvPr/>
        </p:nvSpPr>
        <p:spPr>
          <a:xfrm>
            <a:off x="1118042" y="4593761"/>
            <a:ext cx="390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Prenosová funkcia uzavretého obvodu:</a:t>
            </a:r>
            <a:endParaRPr lang="en-US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021AFB1B-B698-4438-A8C8-9596913544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50174"/>
              </p:ext>
            </p:extLst>
          </p:nvPr>
        </p:nvGraphicFramePr>
        <p:xfrm>
          <a:off x="1620371" y="3945254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371" y="3945254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4B500FEE-00EA-4B1E-9A3B-307E5776B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71948"/>
              </p:ext>
            </p:extLst>
          </p:nvPr>
        </p:nvGraphicFramePr>
        <p:xfrm>
          <a:off x="3779371" y="3748404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Rovnica" r:id="rId7" imgW="2209680" imgH="761760" progId="Equation.3">
                  <p:embed/>
                </p:oleObj>
              </mc:Choice>
              <mc:Fallback>
                <p:oleObj name="Rovnica" r:id="rId7" imgW="2209680" imgH="76176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371" y="3748404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E9DE7157-0E96-47CC-9E5C-0D72117B8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67000"/>
              </p:ext>
            </p:extLst>
          </p:nvPr>
        </p:nvGraphicFramePr>
        <p:xfrm>
          <a:off x="5989171" y="3735704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Rovnica" r:id="rId9" imgW="1498320" imgH="774360" progId="Equation.3">
                  <p:embed/>
                </p:oleObj>
              </mc:Choice>
              <mc:Fallback>
                <p:oleObj name="Rovnica" r:id="rId9" imgW="1498320" imgH="77436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171" y="3735704"/>
                        <a:ext cx="149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1373CD40-8790-406D-B753-40E966D6E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424447"/>
              </p:ext>
            </p:extLst>
          </p:nvPr>
        </p:nvGraphicFramePr>
        <p:xfrm>
          <a:off x="1620371" y="5402092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Rovnica" r:id="rId11" imgW="2400120" imgH="787320" progId="Equation.3">
                  <p:embed/>
                </p:oleObj>
              </mc:Choice>
              <mc:Fallback>
                <p:oleObj name="Rovnica" r:id="rId11" imgW="2400120" imgH="78732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371" y="5402092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1ADF297-C3A8-4D97-BE37-831B34110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75267"/>
              </p:ext>
            </p:extLst>
          </p:nvPr>
        </p:nvGraphicFramePr>
        <p:xfrm>
          <a:off x="4059939" y="4994198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Rovnica" r:id="rId13" imgW="1917360" imgH="1549080" progId="Equation.3">
                  <p:embed/>
                </p:oleObj>
              </mc:Choice>
              <mc:Fallback>
                <p:oleObj name="Rovnica" r:id="rId13" imgW="1917360" imgH="154908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939" y="4994198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49D596B3-F451-413B-9E83-747E68D9B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5671"/>
              </p:ext>
            </p:extLst>
          </p:nvPr>
        </p:nvGraphicFramePr>
        <p:xfrm>
          <a:off x="5990013" y="5402092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Rovnica" r:id="rId15" imgW="2730240" imgH="838080" progId="Equation.3">
                  <p:embed/>
                </p:oleObj>
              </mc:Choice>
              <mc:Fallback>
                <p:oleObj name="Rovnica" r:id="rId15" imgW="2730240" imgH="8380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013" y="5402092"/>
                        <a:ext cx="2730500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58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6B377F-8E09-4B33-A326-195915B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08528"/>
          </a:xfrm>
        </p:spPr>
        <p:txBody>
          <a:bodyPr/>
          <a:lstStyle/>
          <a:p>
            <a:r>
              <a:rPr lang="sk-SK" dirty="0"/>
              <a:t>Regulácia sústavy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C6C04E-2A46-4173-8486-45FB72D4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65729"/>
            <a:ext cx="7704667" cy="1250578"/>
          </a:xfrm>
        </p:spPr>
        <p:txBody>
          <a:bodyPr/>
          <a:lstStyle/>
          <a:p>
            <a:r>
              <a:rPr lang="sk-SK" dirty="0"/>
              <a:t>Podmienka stability</a:t>
            </a:r>
          </a:p>
          <a:p>
            <a:pPr lvl="1"/>
            <a:r>
              <a:rPr lang="sk-SK" dirty="0"/>
              <a:t>Kedy môže byť uzavretý obvod </a:t>
            </a:r>
            <a:r>
              <a:rPr lang="pt-BR" dirty="0"/>
              <a:t>nestabilný v závislosti na parametroch regulátora.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EE57AB1-94F2-467C-AC6F-062F62E2E956}"/>
              </a:ext>
            </a:extLst>
          </p:cNvPr>
          <p:cNvSpPr txBox="1"/>
          <p:nvPr/>
        </p:nvSpPr>
        <p:spPr>
          <a:xfrm>
            <a:off x="982132" y="2716307"/>
            <a:ext cx="427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Prenosová funkcia uzavretého obvodu je</a:t>
            </a:r>
            <a:r>
              <a:rPr lang="sk-SK" dirty="0"/>
              <a:t>: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8AAB9BC-E4F8-4BC9-8FF8-FA4AC603A8CA}"/>
              </a:ext>
            </a:extLst>
          </p:cNvPr>
          <p:cNvSpPr txBox="1"/>
          <p:nvPr/>
        </p:nvSpPr>
        <p:spPr>
          <a:xfrm>
            <a:off x="982133" y="3772362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Charakteristická rovnica: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75587A5-BCC0-46BC-899F-79B7B14A5ED8}"/>
              </a:ext>
            </a:extLst>
          </p:cNvPr>
          <p:cNvSpPr txBox="1"/>
          <p:nvPr/>
        </p:nvSpPr>
        <p:spPr>
          <a:xfrm>
            <a:off x="982133" y="4828417"/>
            <a:ext cx="532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Nakoľko ide o 2 rád nutná aj </a:t>
            </a:r>
            <a:r>
              <a:rPr lang="sk-SK" b="1" dirty="0"/>
              <a:t>postačujúca podmienka stability</a:t>
            </a:r>
            <a:r>
              <a:rPr lang="sk-SK" dirty="0"/>
              <a:t> je kladnosť všetkých koeficientov CH.R.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D73FF89E-F92F-461B-8685-462D8DEA7CE5}"/>
                  </a:ext>
                </a:extLst>
              </p:cNvPr>
              <p:cNvSpPr txBox="1"/>
              <p:nvPr/>
            </p:nvSpPr>
            <p:spPr>
              <a:xfrm>
                <a:off x="4834466" y="3085639"/>
                <a:ext cx="3308021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D73FF89E-F92F-461B-8685-462D8DEA7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6" y="3085639"/>
                <a:ext cx="3308021" cy="565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65FD9B9F-C0D5-4628-80DE-9E13A08CA7F8}"/>
                  </a:ext>
                </a:extLst>
              </p:cNvPr>
              <p:cNvSpPr txBox="1"/>
              <p:nvPr/>
            </p:nvSpPr>
            <p:spPr>
              <a:xfrm>
                <a:off x="3119965" y="5736602"/>
                <a:ext cx="1775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65FD9B9F-C0D5-4628-80DE-9E13A08CA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65" y="5736602"/>
                <a:ext cx="1775358" cy="276999"/>
              </a:xfrm>
              <a:prstGeom prst="rect">
                <a:avLst/>
              </a:prstGeom>
              <a:blipFill>
                <a:blip r:embed="rId3"/>
                <a:stretch>
                  <a:fillRect l="-309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980296B5-53D9-4AAE-B59A-CF5D8E7B53BE}"/>
                  </a:ext>
                </a:extLst>
              </p:cNvPr>
              <p:cNvSpPr txBox="1"/>
              <p:nvPr/>
            </p:nvSpPr>
            <p:spPr>
              <a:xfrm>
                <a:off x="4834466" y="4197717"/>
                <a:ext cx="927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BlokTextu 8">
                <a:extLst>
                  <a:ext uri="{FF2B5EF4-FFF2-40B4-BE49-F238E27FC236}">
                    <a16:creationId xmlns:a16="http://schemas.microsoft.com/office/drawing/2014/main" id="{980296B5-53D9-4AAE-B59A-CF5D8E7B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66" y="4197717"/>
                <a:ext cx="927946" cy="276999"/>
              </a:xfrm>
              <a:prstGeom prst="rect">
                <a:avLst/>
              </a:prstGeom>
              <a:blipFill>
                <a:blip r:embed="rId4"/>
                <a:stretch>
                  <a:fillRect l="-5921" r="-6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41481DE3-E41E-4472-B8B5-620BC872BF89}"/>
                  </a:ext>
                </a:extLst>
              </p:cNvPr>
              <p:cNvSpPr txBox="1"/>
              <p:nvPr/>
            </p:nvSpPr>
            <p:spPr>
              <a:xfrm>
                <a:off x="5412385" y="5736603"/>
                <a:ext cx="2698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41481DE3-E41E-4472-B8B5-620BC872B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85" y="5736603"/>
                <a:ext cx="2698239" cy="276999"/>
              </a:xfrm>
              <a:prstGeom prst="rect">
                <a:avLst/>
              </a:prstGeom>
              <a:blipFill>
                <a:blip r:embed="rId5"/>
                <a:stretch>
                  <a:fillRect l="-1810" r="-18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0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150F6-3B35-4F0C-A189-7A714C1B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20270"/>
          </a:xfrm>
        </p:spPr>
        <p:txBody>
          <a:bodyPr/>
          <a:lstStyle/>
          <a:p>
            <a:r>
              <a:rPr lang="sk-SK" dirty="0"/>
              <a:t>Regulácia sústavy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089B68-E090-4B9F-92CE-87AED91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398494"/>
            <a:ext cx="7799294" cy="1425388"/>
          </a:xfrm>
        </p:spPr>
        <p:txBody>
          <a:bodyPr/>
          <a:lstStyle/>
          <a:p>
            <a:r>
              <a:rPr lang="sk-SK" dirty="0"/>
              <a:t>Kvalita regulácie v ustálených stavoch:</a:t>
            </a:r>
            <a:endParaRPr lang="en-US" dirty="0"/>
          </a:p>
          <a:p>
            <a:pPr lvl="1"/>
            <a:r>
              <a:rPr lang="sk-SK" dirty="0">
                <a:latin typeface="Calibri" panose="020F0502020204030204" pitchFamily="34" charset="0"/>
              </a:rPr>
              <a:t>Cieľom je zistiť aká je dosiahnuteľná kvalita v ustálených stavoch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sk-SK" dirty="0">
                <a:latin typeface="Calibri" panose="020F0502020204030204" pitchFamily="34" charset="0"/>
              </a:rPr>
              <a:t>akú najmenšiu hodnotu môže dosiahnuť trvalá regulačná odchýlka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7F11488-7318-4F7F-A8B5-B4A8F3136597}"/>
              </a:ext>
            </a:extLst>
          </p:cNvPr>
          <p:cNvSpPr txBox="1"/>
          <p:nvPr/>
        </p:nvSpPr>
        <p:spPr>
          <a:xfrm>
            <a:off x="887506" y="2944905"/>
            <a:ext cx="245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Regulačná odchýlka je</a:t>
            </a:r>
            <a:r>
              <a:rPr lang="sk-SK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31D1692F-6176-495B-8AC8-8974FCEEDA39}"/>
                  </a:ext>
                </a:extLst>
              </p:cNvPr>
              <p:cNvSpPr txBox="1"/>
              <p:nvPr/>
            </p:nvSpPr>
            <p:spPr>
              <a:xfrm>
                <a:off x="4572000" y="2991071"/>
                <a:ext cx="2215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31D1692F-6176-495B-8AC8-8974FCEE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91071"/>
                <a:ext cx="2215158" cy="276999"/>
              </a:xfrm>
              <a:prstGeom prst="rect">
                <a:avLst/>
              </a:prstGeom>
              <a:blipFill>
                <a:blip r:embed="rId2"/>
                <a:stretch>
                  <a:fillRect l="-1377" t="-4444" r="-38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9814876-99C6-431C-A1E8-77864B482223}"/>
                  </a:ext>
                </a:extLst>
              </p:cNvPr>
              <p:cNvSpPr txBox="1"/>
              <p:nvPr/>
            </p:nvSpPr>
            <p:spPr>
              <a:xfrm>
                <a:off x="1387161" y="3498746"/>
                <a:ext cx="3468065" cy="518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79814876-99C6-431C-A1E8-77864B482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61" y="3498746"/>
                <a:ext cx="3468065" cy="518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>
            <a:extLst>
              <a:ext uri="{FF2B5EF4-FFF2-40B4-BE49-F238E27FC236}">
                <a16:creationId xmlns:a16="http://schemas.microsoft.com/office/drawing/2014/main" id="{71A32456-2743-4375-BD7C-D678AF59463F}"/>
              </a:ext>
            </a:extLst>
          </p:cNvPr>
          <p:cNvSpPr txBox="1"/>
          <p:nvPr/>
        </p:nvSpPr>
        <p:spPr>
          <a:xfrm>
            <a:off x="887506" y="4235782"/>
            <a:ext cx="273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Veta o konečnej hodnote</a:t>
            </a:r>
            <a:r>
              <a:rPr lang="sk-SK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F0049531-965B-44AE-9372-3D2B10E1540C}"/>
                  </a:ext>
                </a:extLst>
              </p:cNvPr>
              <p:cNvSpPr txBox="1"/>
              <p:nvPr/>
            </p:nvSpPr>
            <p:spPr>
              <a:xfrm>
                <a:off x="4572000" y="4281949"/>
                <a:ext cx="1783309" cy="365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BlokTextu 7">
                <a:extLst>
                  <a:ext uri="{FF2B5EF4-FFF2-40B4-BE49-F238E27FC236}">
                    <a16:creationId xmlns:a16="http://schemas.microsoft.com/office/drawing/2014/main" id="{F0049531-965B-44AE-9372-3D2B10E15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81949"/>
                <a:ext cx="1783309" cy="365421"/>
              </a:xfrm>
              <a:prstGeom prst="rect">
                <a:avLst/>
              </a:prstGeom>
              <a:blipFill>
                <a:blip r:embed="rId4"/>
                <a:stretch>
                  <a:fillRect l="-3072" r="-443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5033ADFD-9D2A-492B-B3D1-55D6050FB76A}"/>
                  </a:ext>
                </a:extLst>
              </p:cNvPr>
              <p:cNvSpPr txBox="1"/>
              <p:nvPr/>
            </p:nvSpPr>
            <p:spPr>
              <a:xfrm>
                <a:off x="7248013" y="3866546"/>
                <a:ext cx="1008481" cy="1196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BlokTextu 9">
                <a:extLst>
                  <a:ext uri="{FF2B5EF4-FFF2-40B4-BE49-F238E27FC236}">
                    <a16:creationId xmlns:a16="http://schemas.microsoft.com/office/drawing/2014/main" id="{5033ADFD-9D2A-492B-B3D1-55D6050FB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13" y="3866546"/>
                <a:ext cx="1008481" cy="1196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7235CB32-6262-4BAE-B117-8E7F3FA1F872}"/>
                  </a:ext>
                </a:extLst>
              </p:cNvPr>
              <p:cNvSpPr txBox="1"/>
              <p:nvPr/>
            </p:nvSpPr>
            <p:spPr>
              <a:xfrm>
                <a:off x="1387161" y="4784527"/>
                <a:ext cx="324531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sk-SK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7235CB32-6262-4BAE-B117-8E7F3FA1F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161" y="4784527"/>
                <a:ext cx="3245311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A5B55B9E-BA5A-406F-9406-6A4E40A9154C}"/>
                  </a:ext>
                </a:extLst>
              </p:cNvPr>
              <p:cNvSpPr/>
              <p:nvPr/>
            </p:nvSpPr>
            <p:spPr>
              <a:xfrm>
                <a:off x="2115727" y="5565903"/>
                <a:ext cx="3468066" cy="520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sk-SK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𝐾𝑟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𝐾𝑟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𝑇𝑠</m:t>
                            </m:r>
                          </m:e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𝐾𝑟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𝐾𝑟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Obdĺžnik 11">
                <a:extLst>
                  <a:ext uri="{FF2B5EF4-FFF2-40B4-BE49-F238E27FC236}">
                    <a16:creationId xmlns:a16="http://schemas.microsoft.com/office/drawing/2014/main" id="{A5B55B9E-BA5A-406F-9406-6A4E40A91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727" y="5565903"/>
                <a:ext cx="3468066" cy="520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20825F01-320A-4036-9F17-0E66C7C21FD9}"/>
                  </a:ext>
                </a:extLst>
              </p:cNvPr>
              <p:cNvSpPr txBox="1"/>
              <p:nvPr/>
            </p:nvSpPr>
            <p:spPr>
              <a:xfrm>
                <a:off x="6440805" y="5687410"/>
                <a:ext cx="181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BlokTextu 12">
                <a:extLst>
                  <a:ext uri="{FF2B5EF4-FFF2-40B4-BE49-F238E27FC236}">
                    <a16:creationId xmlns:a16="http://schemas.microsoft.com/office/drawing/2014/main" id="{20825F01-320A-4036-9F17-0E66C7C21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05" y="5687410"/>
                <a:ext cx="1815689" cy="276999"/>
              </a:xfrm>
              <a:prstGeom prst="rect">
                <a:avLst/>
              </a:prstGeom>
              <a:blipFill>
                <a:blip r:embed="rId8"/>
                <a:stretch>
                  <a:fillRect l="-1684" r="-303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67F5F-EA6F-48E9-9D8D-39AE6C28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14399"/>
          </a:xfrm>
        </p:spPr>
        <p:txBody>
          <a:bodyPr/>
          <a:lstStyle/>
          <a:p>
            <a:r>
              <a:rPr lang="sk-SK" dirty="0"/>
              <a:t>Regulácia sústavy -pokračovanie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CDECAF-0D09-4105-AB5D-BA2B1A02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685365"/>
            <a:ext cx="7704667" cy="1743635"/>
          </a:xfrm>
        </p:spPr>
        <p:txBody>
          <a:bodyPr/>
          <a:lstStyle/>
          <a:p>
            <a:r>
              <a:rPr lang="sk-SK" dirty="0"/>
              <a:t>Kvalita prechodných procesov</a:t>
            </a:r>
          </a:p>
          <a:p>
            <a:pPr lvl="1"/>
            <a:r>
              <a:rPr lang="sk-SK" b="1" dirty="0"/>
              <a:t>Korene charakteristickej rovnice</a:t>
            </a:r>
            <a:r>
              <a:rPr lang="sk-SK" dirty="0"/>
              <a:t>:</a:t>
            </a:r>
          </a:p>
          <a:p>
            <a:pPr lvl="2"/>
            <a:r>
              <a:rPr lang="sk-SK" b="1" dirty="0"/>
              <a:t>Reálne</a:t>
            </a:r>
            <a:r>
              <a:rPr lang="sk-SK" dirty="0"/>
              <a:t> – aperiodický priebeh</a:t>
            </a:r>
          </a:p>
          <a:p>
            <a:pPr lvl="2"/>
            <a:r>
              <a:rPr lang="sk-SK" b="1" dirty="0"/>
              <a:t>Komplexne združené </a:t>
            </a:r>
            <a:r>
              <a:rPr lang="sk-SK" dirty="0"/>
              <a:t>– </a:t>
            </a:r>
            <a:r>
              <a:rPr lang="sk-SK" dirty="0" err="1"/>
              <a:t>aper</a:t>
            </a:r>
            <a:r>
              <a:rPr lang="sk-SK" dirty="0"/>
              <a:t>. priebeh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6635F2A-77FB-40B9-9A80-7C62A8192312}"/>
                  </a:ext>
                </a:extLst>
              </p:cNvPr>
              <p:cNvSpPr/>
              <p:nvPr/>
            </p:nvSpPr>
            <p:spPr>
              <a:xfrm>
                <a:off x="7334076" y="2666110"/>
                <a:ext cx="82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6635F2A-77FB-40B9-9A80-7C62A8192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76" y="2666110"/>
                <a:ext cx="8277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776443EF-C035-4F91-9BC8-EC0AAC3AEFB8}"/>
                  </a:ext>
                </a:extLst>
              </p:cNvPr>
              <p:cNvSpPr/>
              <p:nvPr/>
            </p:nvSpPr>
            <p:spPr>
              <a:xfrm>
                <a:off x="7334075" y="3047555"/>
                <a:ext cx="82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776443EF-C035-4F91-9BC8-EC0AAC3AE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75" y="3047555"/>
                <a:ext cx="8277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17984AA0-580F-44FF-9A38-755E892CF7E1}"/>
                  </a:ext>
                </a:extLst>
              </p:cNvPr>
              <p:cNvSpPr txBox="1"/>
              <p:nvPr/>
            </p:nvSpPr>
            <p:spPr>
              <a:xfrm>
                <a:off x="1805926" y="3965831"/>
                <a:ext cx="253069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𝐾𝑟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17984AA0-580F-44FF-9A38-755E892C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26" y="3965831"/>
                <a:ext cx="2530693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5B283583-2E1E-41ED-A14C-2DEB34B4C9F2}"/>
                  </a:ext>
                </a:extLst>
              </p:cNvPr>
              <p:cNvSpPr txBox="1"/>
              <p:nvPr/>
            </p:nvSpPr>
            <p:spPr>
              <a:xfrm>
                <a:off x="5716476" y="3938484"/>
                <a:ext cx="2394245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𝐾𝑟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5B283583-2E1E-41ED-A14C-2DEB34B4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76" y="3938484"/>
                <a:ext cx="2394245" cy="6770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D6EF98BB-A97A-4231-8939-2BE2EA41F75C}"/>
                  </a:ext>
                </a:extLst>
              </p:cNvPr>
              <p:cNvSpPr/>
              <p:nvPr/>
            </p:nvSpPr>
            <p:spPr>
              <a:xfrm>
                <a:off x="1805926" y="5125013"/>
                <a:ext cx="2540119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𝐾𝑟</m:t>
                                      </m:r>
                                    </m:e>
                                    <m: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dĺžnik 7">
                <a:extLst>
                  <a:ext uri="{FF2B5EF4-FFF2-40B4-BE49-F238E27FC236}">
                    <a16:creationId xmlns:a16="http://schemas.microsoft.com/office/drawing/2014/main" id="{D6EF98BB-A97A-4231-8939-2BE2EA41F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26" y="5125013"/>
                <a:ext cx="2540119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BB22831F-45EE-4EC5-8A75-A611CE8AA5DC}"/>
                  </a:ext>
                </a:extLst>
              </p:cNvPr>
              <p:cNvSpPr/>
              <p:nvPr/>
            </p:nvSpPr>
            <p:spPr>
              <a:xfrm>
                <a:off x="5796499" y="5325036"/>
                <a:ext cx="2234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𝑇𝐾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BB22831F-45EE-4EC5-8A75-A611CE8AA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99" y="5325036"/>
                <a:ext cx="22342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1057</Words>
  <Application>Microsoft Office PowerPoint</Application>
  <PresentationFormat>Prezentácia na obrazovke (4:3)</PresentationFormat>
  <Paragraphs>227</Paragraphs>
  <Slides>24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Paralaxa</vt:lpstr>
      <vt:lpstr>Equation</vt:lpstr>
      <vt:lpstr>Rovnica</vt:lpstr>
      <vt:lpstr>Úvod do kybernetiky</vt:lpstr>
      <vt:lpstr>Návrh  regulačných  obvodov</vt:lpstr>
      <vt:lpstr>Návrh  regulačných  obvodov</vt:lpstr>
      <vt:lpstr>Návrh PID regulátorov</vt:lpstr>
      <vt:lpstr>Prechodová charakteristika P,I,D – regulátora</vt:lpstr>
      <vt:lpstr>Regulácia statickej sústavy</vt:lpstr>
      <vt:lpstr>Regulácia sústavy -pokračovanie</vt:lpstr>
      <vt:lpstr>Regulácia sústavy -pokračovanie</vt:lpstr>
      <vt:lpstr>Regulácia sústavy -pokračovanie</vt:lpstr>
      <vt:lpstr>Príklad</vt:lpstr>
      <vt:lpstr>Samostatná práca</vt:lpstr>
      <vt:lpstr>Samostatná práca-pokračovanie</vt:lpstr>
      <vt:lpstr>Regulácia statickej sústavy</vt:lpstr>
      <vt:lpstr>Regulácia sústavy -pokračovanie</vt:lpstr>
      <vt:lpstr>Samostatná práca</vt:lpstr>
      <vt:lpstr>Samostatná práca-pokračovanie</vt:lpstr>
      <vt:lpstr>Regulácia systému 2. rádu</vt:lpstr>
      <vt:lpstr>Regulácia systému 2. rádu -pokračovanie</vt:lpstr>
      <vt:lpstr>Regulácia systému 2. rádu</vt:lpstr>
      <vt:lpstr>Regulácia systému 2. a vyššieho rádu</vt:lpstr>
      <vt:lpstr>Regulácia systému</vt:lpstr>
      <vt:lpstr>Regulácia systému</vt:lpstr>
      <vt:lpstr>Regulácia sústavy -pokračovanie</vt:lpstr>
      <vt:lpstr>Štruktúrne nestabilné regulačné obvody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kybernetiky</dc:title>
  <dc:creator>Dávid Polák</dc:creator>
  <cp:lastModifiedBy>Dávid Polák</cp:lastModifiedBy>
  <cp:revision>4</cp:revision>
  <dcterms:created xsi:type="dcterms:W3CDTF">2019-05-08T13:51:32Z</dcterms:created>
  <dcterms:modified xsi:type="dcterms:W3CDTF">2019-05-08T14:21:42Z</dcterms:modified>
</cp:coreProperties>
</file>