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95" r:id="rId2"/>
    <p:sldId id="273" r:id="rId3"/>
    <p:sldId id="277" r:id="rId4"/>
    <p:sldId id="275" r:id="rId5"/>
    <p:sldId id="276" r:id="rId6"/>
    <p:sldId id="260" r:id="rId7"/>
    <p:sldId id="261" r:id="rId8"/>
    <p:sldId id="262" r:id="rId9"/>
    <p:sldId id="269" r:id="rId10"/>
    <p:sldId id="283" r:id="rId11"/>
    <p:sldId id="268" r:id="rId12"/>
    <p:sldId id="263" r:id="rId13"/>
    <p:sldId id="286" r:id="rId14"/>
    <p:sldId id="284" r:id="rId15"/>
    <p:sldId id="287" r:id="rId16"/>
    <p:sldId id="291" r:id="rId17"/>
    <p:sldId id="292" r:id="rId18"/>
    <p:sldId id="293" r:id="rId19"/>
    <p:sldId id="294" r:id="rId20"/>
    <p:sldId id="288" r:id="rId21"/>
    <p:sldId id="280" r:id="rId22"/>
    <p:sldId id="281" r:id="rId23"/>
    <p:sldId id="289" r:id="rId24"/>
    <p:sldId id="290" r:id="rId25"/>
    <p:sldId id="266" r:id="rId26"/>
    <p:sldId id="279" r:id="rId27"/>
    <p:sldId id="267" r:id="rId28"/>
    <p:sldId id="282" r:id="rId29"/>
    <p:sldId id="270" r:id="rId30"/>
    <p:sldId id="271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Svetlý štýl 3 - zvýrazneni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Svetlý štý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etlý štýl 3 - zvýrazneni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redný štýl 1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redný štý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Stredný štýl 1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Tmavý štý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Tmavý štýl 1 - zvýrazneni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Tmavý štý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Tmavý štýl 2 - zvýraznenie 5/zvýrazneni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vetlý štý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Svetlý štý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0651-068C-4D7E-8AA0-E673F763807F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E923-4D8F-45C6-99A9-40BDEE009E1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1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E923-4D8F-45C6-99A9-40BDEE009E1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75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703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88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39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42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89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20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923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473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9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30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8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809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21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08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35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9948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13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15066-6AA3-46ED-95EE-20FEE6B27F5C}" type="datetimeFigureOut">
              <a:rPr lang="sk-SK" smtClean="0"/>
              <a:pPr/>
              <a:t>10.5.2019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7544C-545A-4F5E-A01B-9D8E28634DE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94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4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32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70.jpe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7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84.png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9.png"/><Relationship Id="rId4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104.png"/><Relationship Id="rId4" Type="http://schemas.openxmlformats.org/officeDocument/2006/relationships/image" Target="../media/image100.wmf"/><Relationship Id="rId9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upload.wikimedia.org/wikipedia/commons/f/f0/Steam_engine_in_action.gi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EB1773-EC42-45A8-AC48-612AF09E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436" y="2455333"/>
            <a:ext cx="6947127" cy="973667"/>
          </a:xfrm>
        </p:spPr>
        <p:txBody>
          <a:bodyPr/>
          <a:lstStyle/>
          <a:p>
            <a:pPr algn="ctr"/>
            <a:r>
              <a:rPr lang="sk-SK" dirty="0"/>
              <a:t>Úvod do kybernetiky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11410C-44BF-4ED8-B127-31ECB3DEA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717" y="3581400"/>
            <a:ext cx="5762563" cy="136453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sk-SK" dirty="0"/>
              <a:t>6. Prednáška</a:t>
            </a:r>
          </a:p>
          <a:p>
            <a:pPr algn="ctr">
              <a:lnSpc>
                <a:spcPct val="150000"/>
              </a:lnSpc>
            </a:pPr>
            <a:r>
              <a:rPr lang="sk-SK" sz="2400" b="1" dirty="0"/>
              <a:t>Riadenie procesov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A00016BB-C5E4-4049-AE97-BD3C1B0D8C0A}"/>
              </a:ext>
            </a:extLst>
          </p:cNvPr>
          <p:cNvSpPr/>
          <p:nvPr/>
        </p:nvSpPr>
        <p:spPr>
          <a:xfrm>
            <a:off x="2895600" y="5581841"/>
            <a:ext cx="2514600" cy="818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/>
          <p:cNvSpPr txBox="1"/>
          <p:nvPr/>
        </p:nvSpPr>
        <p:spPr>
          <a:xfrm>
            <a:off x="1143000" y="408623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</a:t>
            </a:r>
            <a:r>
              <a:rPr lang="sk-SK" sz="4000" dirty="0" err="1"/>
              <a:t>íklad</a:t>
            </a:r>
            <a:endParaRPr lang="sk-SK" sz="400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69858"/>
              </p:ext>
            </p:extLst>
          </p:nvPr>
        </p:nvGraphicFramePr>
        <p:xfrm>
          <a:off x="1532878" y="1829873"/>
          <a:ext cx="3251961" cy="81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" name="Rovnica" r:id="rId3" imgW="3886200" imgH="799920" progId="Equation.3">
                  <p:embed/>
                </p:oleObj>
              </mc:Choice>
              <mc:Fallback>
                <p:oleObj name="Rovnica" r:id="rId3" imgW="3886200" imgH="79992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878" y="1829873"/>
                        <a:ext cx="3251961" cy="812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948797"/>
              </p:ext>
            </p:extLst>
          </p:nvPr>
        </p:nvGraphicFramePr>
        <p:xfrm>
          <a:off x="5853892" y="2083968"/>
          <a:ext cx="173585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Rovnica" r:id="rId5" imgW="2451100" imgH="431800" progId="Equation.3">
                  <p:embed/>
                </p:oleObj>
              </mc:Choice>
              <mc:Fallback>
                <p:oleObj name="Rovnica" r:id="rId5" imgW="2451100" imgH="4318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892" y="2083968"/>
                        <a:ext cx="1735859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74555"/>
              </p:ext>
            </p:extLst>
          </p:nvPr>
        </p:nvGraphicFramePr>
        <p:xfrm>
          <a:off x="1532878" y="2814880"/>
          <a:ext cx="4101948" cy="59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Rovnica" r:id="rId7" imgW="5816520" imgH="850680" progId="Equation.3">
                  <p:embed/>
                </p:oleObj>
              </mc:Choice>
              <mc:Fallback>
                <p:oleObj name="Rovnica" r:id="rId7" imgW="5816520" imgH="85068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878" y="2814880"/>
                        <a:ext cx="4101948" cy="599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03021"/>
              </p:ext>
            </p:extLst>
          </p:nvPr>
        </p:nvGraphicFramePr>
        <p:xfrm>
          <a:off x="824930" y="3589774"/>
          <a:ext cx="4343208" cy="168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Rovnica" r:id="rId9" imgW="4317840" imgH="1676160" progId="Equation.3">
                  <p:embed/>
                </p:oleObj>
              </mc:Choice>
              <mc:Fallback>
                <p:oleObj name="Rovnica" r:id="rId9" imgW="4317840" imgH="167616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30" y="3589774"/>
                        <a:ext cx="4343208" cy="1686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35413"/>
              </p:ext>
            </p:extLst>
          </p:nvPr>
        </p:nvGraphicFramePr>
        <p:xfrm>
          <a:off x="5168138" y="3720858"/>
          <a:ext cx="2447309" cy="157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Rovnica" r:id="rId11" imgW="2463800" imgH="1587500" progId="Equation.3">
                  <p:embed/>
                </p:oleObj>
              </mc:Choice>
              <mc:Fallback>
                <p:oleObj name="Rovnica" r:id="rId11" imgW="2463800" imgH="15875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138" y="3720858"/>
                        <a:ext cx="2447309" cy="1576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017521"/>
              </p:ext>
            </p:extLst>
          </p:nvPr>
        </p:nvGraphicFramePr>
        <p:xfrm>
          <a:off x="3000973" y="5603738"/>
          <a:ext cx="2313058" cy="67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Rovnica" r:id="rId13" imgW="2641320" imgH="774360" progId="Equation.3">
                  <p:embed/>
                </p:oleObj>
              </mc:Choice>
              <mc:Fallback>
                <p:oleObj name="Rovnica" r:id="rId13" imgW="2641320" imgH="77436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973" y="5603738"/>
                        <a:ext cx="2313058" cy="67875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CE4E1BE9-BF28-451E-A31D-F8F410AEE483}"/>
              </a:ext>
            </a:extLst>
          </p:cNvPr>
          <p:cNvSpPr txBox="1"/>
          <p:nvPr/>
        </p:nvSpPr>
        <p:spPr>
          <a:xfrm>
            <a:off x="1187542" y="1288525"/>
            <a:ext cx="653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/>
              <a:t>Odvod</a:t>
            </a:r>
            <a:r>
              <a:rPr lang="en-US" dirty="0" err="1"/>
              <a:t>enie</a:t>
            </a:r>
            <a:r>
              <a:rPr lang="sk-SK" dirty="0"/>
              <a:t> prenosov</a:t>
            </a:r>
            <a:r>
              <a:rPr lang="en-US" dirty="0" err="1"/>
              <a:t>ej</a:t>
            </a:r>
            <a:r>
              <a:rPr lang="sk-SK" dirty="0"/>
              <a:t> </a:t>
            </a:r>
            <a:r>
              <a:rPr lang="sk-SK" dirty="0" err="1"/>
              <a:t>funkci</a:t>
            </a:r>
            <a:r>
              <a:rPr lang="en-US" dirty="0"/>
              <a:t>e</a:t>
            </a:r>
            <a:r>
              <a:rPr lang="sk-SK" dirty="0"/>
              <a:t> uzavretého regulačného obvodu </a:t>
            </a:r>
          </a:p>
        </p:txBody>
      </p:sp>
    </p:spTree>
    <p:extLst>
      <p:ext uri="{BB962C8B-B14F-4D97-AF65-F5344CB8AC3E}">
        <p14:creationId xmlns:p14="http://schemas.microsoft.com/office/powerpoint/2010/main" val="27775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12780" y="53634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Samostatná práca</a:t>
            </a:r>
            <a:endParaRPr lang="en-US" sz="36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540979"/>
              </p:ext>
            </p:extLst>
          </p:nvPr>
        </p:nvGraphicFramePr>
        <p:xfrm>
          <a:off x="1752600" y="2682939"/>
          <a:ext cx="4787760" cy="71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Rovnica" r:id="rId3" imgW="5371920" imgH="799920" progId="Equation.3">
                  <p:embed/>
                </p:oleObj>
              </mc:Choice>
              <mc:Fallback>
                <p:oleObj name="Rovnica" r:id="rId3" imgW="5371920" imgH="799920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82939"/>
                        <a:ext cx="4787760" cy="712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44350"/>
              </p:ext>
            </p:extLst>
          </p:nvPr>
        </p:nvGraphicFramePr>
        <p:xfrm>
          <a:off x="2286000" y="3962811"/>
          <a:ext cx="4711560" cy="70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Rovnica" r:id="rId5" imgW="5321160" imgH="799920" progId="Equation.3">
                  <p:embed/>
                </p:oleObj>
              </mc:Choice>
              <mc:Fallback>
                <p:oleObj name="Rovnica" r:id="rId5" imgW="5321160" imgH="79992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811"/>
                        <a:ext cx="4711560" cy="708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id="{42B5869E-6306-42BC-B913-6EF69EBB0139}"/>
              </a:ext>
            </a:extLst>
          </p:cNvPr>
          <p:cNvSpPr txBox="1"/>
          <p:nvPr/>
        </p:nvSpPr>
        <p:spPr>
          <a:xfrm>
            <a:off x="1285395" y="1746669"/>
            <a:ext cx="657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/>
              <a:t>Odvoďte prenosovú funkciu uzavretého regulačného obvodu ak:</a:t>
            </a:r>
          </a:p>
        </p:txBody>
      </p:sp>
    </p:spTree>
    <p:extLst>
      <p:ext uri="{BB962C8B-B14F-4D97-AF65-F5344CB8AC3E}">
        <p14:creationId xmlns:p14="http://schemas.microsoft.com/office/powerpoint/2010/main" val="946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lokTextu 33"/>
          <p:cNvSpPr txBox="1"/>
          <p:nvPr/>
        </p:nvSpPr>
        <p:spPr>
          <a:xfrm>
            <a:off x="1041424" y="1991085"/>
            <a:ext cx="3173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en-US" sz="2000" b="1" dirty="0">
                <a:latin typeface="Calibri" panose="020F0502020204030204" pitchFamily="34" charset="0"/>
              </a:rPr>
              <a:t>Systém</a:t>
            </a:r>
            <a:r>
              <a:rPr lang="sk-SK" altLang="en-US" sz="2000" dirty="0">
                <a:latin typeface="Calibri" panose="020F0502020204030204" pitchFamily="34" charset="0"/>
              </a:rPr>
              <a:t>:</a:t>
            </a:r>
            <a:r>
              <a:rPr lang="en-US" altLang="en-US" sz="2000" dirty="0">
                <a:latin typeface="Calibri" panose="020F0502020204030204" pitchFamily="34" charset="0"/>
              </a:rPr>
              <a:t>  </a:t>
            </a:r>
            <a:endParaRPr lang="sk-SK" alt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altLang="en-US" sz="2000" dirty="0">
                <a:latin typeface="Calibri" panose="020F0502020204030204" pitchFamily="34" charset="0"/>
              </a:rPr>
              <a:t>stabilný: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sk-SK" alt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altLang="en-US" sz="2000" dirty="0">
                <a:latin typeface="Calibri" panose="020F0502020204030204" pitchFamily="34" charset="0"/>
              </a:rPr>
              <a:t>na hranici stability</a:t>
            </a:r>
            <a:r>
              <a:rPr lang="en-US" altLang="en-US" sz="2000" dirty="0">
                <a:latin typeface="Calibri" panose="020F0502020204030204" pitchFamily="34" charset="0"/>
              </a:rPr>
              <a:t>:                    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sk-SK" altLang="en-US" sz="2000" dirty="0">
                <a:latin typeface="Calibri" panose="020F0502020204030204" pitchFamily="34" charset="0"/>
              </a:rPr>
              <a:t>nestabilný </a:t>
            </a:r>
            <a:r>
              <a:rPr lang="en-US" altLang="en-US" sz="2000" dirty="0">
                <a:latin typeface="Calibri" panose="020F0502020204030204" pitchFamily="34" charset="0"/>
              </a:rPr>
              <a:t>:</a:t>
            </a:r>
          </a:p>
          <a:p>
            <a:r>
              <a:rPr lang="sk-SK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endParaRPr lang="sk-SK" altLang="en-US" sz="2000" dirty="0">
              <a:latin typeface="Calibri" panose="020F0502020204030204" pitchFamily="34" charset="0"/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896145" y="152559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1759745" y="1216031"/>
            <a:ext cx="1008062" cy="61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k-SK" altLang="en-US" dirty="0" err="1"/>
              <a:t>G</a:t>
            </a:r>
            <a:r>
              <a:rPr lang="sk-SK" altLang="en-US" baseline="-25000" dirty="0" err="1"/>
              <a:t>s</a:t>
            </a:r>
            <a:r>
              <a:rPr lang="sk-SK" altLang="en-US" dirty="0"/>
              <a:t>(s) </a:t>
            </a:r>
            <a:endParaRPr lang="en-US" altLang="en-US" dirty="0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2809083" y="152559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019970" y="1158877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U</a:t>
            </a:r>
            <a:r>
              <a:rPr lang="sk-SK" altLang="en-US" dirty="0"/>
              <a:t>(</a:t>
            </a:r>
            <a:r>
              <a:rPr lang="en-US" altLang="en-US" dirty="0"/>
              <a:t>s</a:t>
            </a:r>
            <a:r>
              <a:rPr lang="sk-SK" altLang="en-US" dirty="0"/>
              <a:t>)</a:t>
            </a:r>
            <a:endParaRPr lang="en-US" altLang="en-US" dirty="0"/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2946570" y="1142571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Y</a:t>
            </a:r>
            <a:r>
              <a:rPr lang="sk-SK" altLang="en-US" dirty="0"/>
              <a:t>(</a:t>
            </a:r>
            <a:r>
              <a:rPr lang="en-US" altLang="en-US" dirty="0"/>
              <a:t>s</a:t>
            </a:r>
            <a:r>
              <a:rPr lang="sk-SK" altLang="en-US" dirty="0"/>
              <a:t>)</a:t>
            </a:r>
            <a:endParaRPr lang="en-US" altLang="en-US" dirty="0"/>
          </a:p>
        </p:txBody>
      </p:sp>
      <p:graphicFrame>
        <p:nvGraphicFramePr>
          <p:cNvPr id="29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522192"/>
              </p:ext>
            </p:extLst>
          </p:nvPr>
        </p:nvGraphicFramePr>
        <p:xfrm>
          <a:off x="4174516" y="2109027"/>
          <a:ext cx="1056163" cy="55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Rovnica" r:id="rId3" imgW="1346040" imgH="711000" progId="Equation.3">
                  <p:embed/>
                </p:oleObj>
              </mc:Choice>
              <mc:Fallback>
                <p:oleObj name="Rovnica" r:id="rId3" imgW="1346040" imgH="7110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516" y="2109027"/>
                        <a:ext cx="1056163" cy="557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sk-SK" altLang="sk-SK"/>
          </a:p>
        </p:txBody>
      </p:sp>
      <p:graphicFrame>
        <p:nvGraphicFramePr>
          <p:cNvPr id="31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88896"/>
              </p:ext>
            </p:extLst>
          </p:nvPr>
        </p:nvGraphicFramePr>
        <p:xfrm>
          <a:off x="4242594" y="1158877"/>
          <a:ext cx="4267201" cy="75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Rovnica" r:id="rId5" imgW="5308560" imgH="939600" progId="Equation.3">
                  <p:embed/>
                </p:oleObj>
              </mc:Choice>
              <mc:Fallback>
                <p:oleObj name="Rovnica" r:id="rId5" imgW="5308560" imgH="9396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594" y="1158877"/>
                        <a:ext cx="4267201" cy="757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07526"/>
              </p:ext>
            </p:extLst>
          </p:nvPr>
        </p:nvGraphicFramePr>
        <p:xfrm>
          <a:off x="4114800" y="2745690"/>
          <a:ext cx="1314525" cy="61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Rovnica" r:id="rId7" imgW="1663560" imgH="774360" progId="Equation.3">
                  <p:embed/>
                </p:oleObj>
              </mc:Choice>
              <mc:Fallback>
                <p:oleObj name="Rovnica" r:id="rId7" imgW="1663560" imgH="77436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5690"/>
                        <a:ext cx="1314525" cy="614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95928"/>
              </p:ext>
            </p:extLst>
          </p:nvPr>
        </p:nvGraphicFramePr>
        <p:xfrm>
          <a:off x="4169433" y="3439506"/>
          <a:ext cx="1041400" cy="55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Rovnica" r:id="rId9" imgW="1346040" imgH="711000" progId="Equation.3">
                  <p:embed/>
                </p:oleObj>
              </mc:Choice>
              <mc:Fallback>
                <p:oleObj name="Rovnica" r:id="rId9" imgW="1346040" imgH="7110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433" y="3439506"/>
                        <a:ext cx="1041400" cy="550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BlokTextu 37"/>
          <p:cNvSpPr txBox="1"/>
          <p:nvPr/>
        </p:nvSpPr>
        <p:spPr>
          <a:xfrm>
            <a:off x="1151412" y="44281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latin typeface="+mj-lt"/>
              </a:rPr>
              <a:t>Základná vlastnosť systémov - stabilita</a:t>
            </a:r>
          </a:p>
        </p:txBody>
      </p:sp>
      <p:pic>
        <p:nvPicPr>
          <p:cNvPr id="18" name="Picture 32">
            <a:extLst>
              <a:ext uri="{FF2B5EF4-FFF2-40B4-BE49-F238E27FC236}">
                <a16:creationId xmlns:a16="http://schemas.microsoft.com/office/drawing/2014/main" id="{2B5175ED-94D7-4F49-A9DF-201F141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7251" y="2043471"/>
            <a:ext cx="2737078" cy="212881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3">
            <a:extLst>
              <a:ext uri="{FF2B5EF4-FFF2-40B4-BE49-F238E27FC236}">
                <a16:creationId xmlns:a16="http://schemas.microsoft.com/office/drawing/2014/main" id="{DFED35AB-DD3C-41E6-AB4B-203FDD58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4991" y="4286212"/>
            <a:ext cx="2737071" cy="212881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4">
            <a:extLst>
              <a:ext uri="{FF2B5EF4-FFF2-40B4-BE49-F238E27FC236}">
                <a16:creationId xmlns:a16="http://schemas.microsoft.com/office/drawing/2014/main" id="{D3DE53A4-8DE0-413D-925C-D3D98928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7616" y="4299347"/>
            <a:ext cx="2737070" cy="212881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4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438400" y="1447800"/>
            <a:ext cx="5375880" cy="2658680"/>
            <a:chOff x="2993" y="11147"/>
            <a:chExt cx="5624" cy="3382"/>
          </a:xfrm>
        </p:grpSpPr>
        <p:sp>
          <p:nvSpPr>
            <p:cNvPr id="4" name="Line 43"/>
            <p:cNvSpPr>
              <a:spLocks noChangeShapeType="1"/>
            </p:cNvSpPr>
            <p:nvPr/>
          </p:nvSpPr>
          <p:spPr bwMode="auto">
            <a:xfrm flipV="1">
              <a:off x="5362" y="11147"/>
              <a:ext cx="0" cy="3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5" name="Line 42"/>
            <p:cNvSpPr>
              <a:spLocks noChangeShapeType="1"/>
            </p:cNvSpPr>
            <p:nvPr/>
          </p:nvSpPr>
          <p:spPr bwMode="auto">
            <a:xfrm>
              <a:off x="3937" y="12838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5422" y="11301"/>
              <a:ext cx="540" cy="30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Im(s)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7909" y="12864"/>
              <a:ext cx="540" cy="30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Re</a:t>
              </a: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(s)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flipH="1">
              <a:off x="3990" y="11372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 flipH="1">
              <a:off x="3990" y="11730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H="1">
              <a:off x="3990" y="12102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H="1">
              <a:off x="3990" y="12473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 flipH="1">
              <a:off x="3990" y="12858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H="1">
              <a:off x="3990" y="13229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>
              <a:off x="3990" y="13626"/>
              <a:ext cx="1365" cy="6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77" y="12293"/>
              <a:ext cx="1980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rgbClr val="339966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nestabilná oblasť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993" y="12306"/>
              <a:ext cx="14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itchFamily="18" charset="0"/>
                  <a:cs typeface="Arial" pitchFamily="34" charset="0"/>
                </a:rPr>
                <a:t>stabilná oblasť</a:t>
              </a:r>
              <a:endPara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itchFamily="34" charset="0"/>
              </a:endParaRPr>
            </a:p>
          </p:txBody>
        </p: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5274" y="12140"/>
              <a:ext cx="127" cy="96"/>
              <a:chOff x="4140" y="6300"/>
              <a:chExt cx="90" cy="90"/>
            </a:xfrm>
          </p:grpSpPr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5288" y="12793"/>
              <a:ext cx="127" cy="95"/>
              <a:chOff x="4140" y="6300"/>
              <a:chExt cx="90" cy="90"/>
            </a:xfrm>
          </p:grpSpPr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5289" y="13466"/>
              <a:ext cx="127" cy="95"/>
              <a:chOff x="4140" y="6300"/>
              <a:chExt cx="90" cy="90"/>
            </a:xfrm>
          </p:grpSpPr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6699" y="12788"/>
              <a:ext cx="127" cy="95"/>
              <a:chOff x="4140" y="6300"/>
              <a:chExt cx="90" cy="90"/>
            </a:xfrm>
          </p:grpSpPr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6016" y="13152"/>
              <a:ext cx="127" cy="96"/>
              <a:chOff x="4140" y="6300"/>
              <a:chExt cx="90" cy="90"/>
            </a:xfrm>
          </p:grpSpPr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6016" y="12428"/>
              <a:ext cx="127" cy="96"/>
              <a:chOff x="4140" y="6300"/>
              <a:chExt cx="90" cy="90"/>
            </a:xfrm>
          </p:grpSpPr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6068" y="12484"/>
              <a:ext cx="0" cy="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4665" y="13153"/>
              <a:ext cx="127" cy="96"/>
              <a:chOff x="4140" y="6300"/>
              <a:chExt cx="90" cy="90"/>
            </a:xfrm>
          </p:grpSpPr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665" y="12429"/>
              <a:ext cx="127" cy="96"/>
              <a:chOff x="4140" y="6300"/>
              <a:chExt cx="90" cy="90"/>
            </a:xfrm>
          </p:grpSpPr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4732" y="12484"/>
              <a:ext cx="0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>
                <a:latin typeface="Calibri" panose="020F0502020204030204" pitchFamily="34" charset="0"/>
              </a:endParaRPr>
            </a:p>
          </p:txBody>
        </p:sp>
        <p:grpSp>
          <p:nvGrpSpPr>
            <p:cNvPr id="27" name="Group 2"/>
            <p:cNvGrpSpPr>
              <a:grpSpLocks/>
            </p:cNvGrpSpPr>
            <p:nvPr/>
          </p:nvGrpSpPr>
          <p:grpSpPr bwMode="auto">
            <a:xfrm>
              <a:off x="4149" y="12788"/>
              <a:ext cx="127" cy="95"/>
              <a:chOff x="4140" y="6300"/>
              <a:chExt cx="90" cy="90"/>
            </a:xfrm>
          </p:grpSpPr>
          <p:sp>
            <p:nvSpPr>
              <p:cNvPr id="28" name="Line 4"/>
              <p:cNvSpPr>
                <a:spLocks noChangeShapeType="1"/>
              </p:cNvSpPr>
              <p:nvPr/>
            </p:nvSpPr>
            <p:spPr bwMode="auto">
              <a:xfrm rot="2700000">
                <a:off x="4148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Line 3"/>
              <p:cNvSpPr>
                <a:spLocks noChangeShapeType="1"/>
              </p:cNvSpPr>
              <p:nvPr/>
            </p:nvSpPr>
            <p:spPr bwMode="auto">
              <a:xfrm rot="8100000">
                <a:off x="4140" y="634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k-SK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7" name="BlokTextu 46"/>
          <p:cNvSpPr txBox="1"/>
          <p:nvPr/>
        </p:nvSpPr>
        <p:spPr>
          <a:xfrm>
            <a:off x="773468" y="362137"/>
            <a:ext cx="808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+mj-lt"/>
              </a:rPr>
              <a:t>Algebrick</a:t>
            </a:r>
            <a:r>
              <a:rPr lang="sk-SK" sz="3600" b="1" dirty="0">
                <a:latin typeface="+mj-lt"/>
              </a:rPr>
              <a:t>é kritériá stability</a:t>
            </a:r>
            <a:r>
              <a:rPr lang="en-US" sz="3600" dirty="0">
                <a:latin typeface="+mj-lt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BlokTextu 47"/>
              <p:cNvSpPr txBox="1"/>
              <p:nvPr/>
            </p:nvSpPr>
            <p:spPr>
              <a:xfrm>
                <a:off x="652512" y="3699222"/>
                <a:ext cx="832863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000" b="1" dirty="0"/>
                  <a:t>Niektoré pravidlá:</a:t>
                </a:r>
              </a:p>
              <a:p>
                <a:endParaRPr lang="sk-SK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sz="2000" dirty="0"/>
                  <a:t>Ak ide o systém 2. rádu, t.j.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k-S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sk-SK" sz="2000" dirty="0"/>
                  <a:t>,nutnou a postačujúcou podmienkou stability je rovnaké znamienko koeficientov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sz="2000" dirty="0"/>
                  <a:t>Nutnou, ale nepostačujúcou podmienkou systémov vyššieho rádu sú </a:t>
                </a:r>
                <a:br>
                  <a:rPr lang="en-US" sz="2000" dirty="0"/>
                </a:br>
                <a:r>
                  <a:rPr lang="sk-SK" sz="2000" dirty="0"/>
                  <a:t>rovnaké znamienka koeficientov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sz="2000" dirty="0"/>
                  <a:t>Nutnou a postačujúcou podmienkou systémov vyššieho rádu sú záporné reálne časti koreňov charakteristickej rovnice (pólov).</a:t>
                </a:r>
              </a:p>
              <a:p>
                <a:pPr marL="342900" indent="-342900">
                  <a:buAutoNum type="arabicPeriod"/>
                </a:pPr>
                <a:endParaRPr lang="sk-SK" sz="2000" dirty="0">
                  <a:latin typeface="Calibri" panose="020F0502020204030204" pitchFamily="34" charset="0"/>
                </a:endParaRPr>
              </a:p>
              <a:p>
                <a:endParaRPr lang="sk-SK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" name="BlokTextu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12" y="3699222"/>
                <a:ext cx="8328637" cy="3170099"/>
              </a:xfrm>
              <a:prstGeom prst="rect">
                <a:avLst/>
              </a:prstGeom>
              <a:blipFill>
                <a:blip r:embed="rId2"/>
                <a:stretch>
                  <a:fillRect l="-732" t="-115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BlokTextu 49">
                <a:extLst>
                  <a:ext uri="{FF2B5EF4-FFF2-40B4-BE49-F238E27FC236}">
                    <a16:creationId xmlns:a16="http://schemas.microsoft.com/office/drawing/2014/main" id="{B5199C52-F83A-4894-ACFA-BB18DB6FC38F}"/>
                  </a:ext>
                </a:extLst>
              </p:cNvPr>
              <p:cNvSpPr txBox="1"/>
              <p:nvPr/>
            </p:nvSpPr>
            <p:spPr>
              <a:xfrm>
                <a:off x="1143000" y="1094404"/>
                <a:ext cx="4504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korene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sk-SK" dirty="0"/>
                  <a:t>majú zápornú reálnu časť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0" name="BlokTextu 49">
                <a:extLst>
                  <a:ext uri="{FF2B5EF4-FFF2-40B4-BE49-F238E27FC236}">
                    <a16:creationId xmlns:a16="http://schemas.microsoft.com/office/drawing/2014/main" id="{B5199C52-F83A-4894-ACFA-BB18DB6FC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094404"/>
                <a:ext cx="4504054" cy="646331"/>
              </a:xfrm>
              <a:prstGeom prst="rect">
                <a:avLst/>
              </a:prstGeom>
              <a:blipFill>
                <a:blip r:embed="rId3"/>
                <a:stretch>
                  <a:fillRect l="-949" t="-5660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1143000" y="206691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Predpokladajme, že prenosová funkcia otvoreného riadiaceho obvodu má len stabilné póly. Potom uzavretý regulačný obvod bude stabilný, ak frekvenčná charakteristika otvoreného obvodu pretína reálnu os vpravo od kritického bodu (-1, 0).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>
              <a:latin typeface="Calibri" panose="020F0502020204030204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509730" y="52173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+mj-lt"/>
              </a:rPr>
              <a:t>Frekven</a:t>
            </a:r>
            <a:r>
              <a:rPr lang="sk-SK" sz="3600" dirty="0" err="1">
                <a:latin typeface="+mj-lt"/>
              </a:rPr>
              <a:t>čné</a:t>
            </a:r>
            <a:r>
              <a:rPr lang="sk-SK" sz="3600" dirty="0">
                <a:latin typeface="+mj-lt"/>
              </a:rPr>
              <a:t> kritériá stability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143000" y="123503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>
                <a:latin typeface="Calibri" panose="020F0502020204030204" pitchFamily="34" charset="0"/>
              </a:rPr>
              <a:t>Nyquistovo</a:t>
            </a:r>
            <a:r>
              <a:rPr lang="sk-SK" sz="2400" dirty="0">
                <a:latin typeface="Calibri" panose="020F0502020204030204" pitchFamily="34" charset="0"/>
              </a:rPr>
              <a:t> kritérium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145219" y="170710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</a:rPr>
              <a:t>Vychádza z frekvenčných charakteristík otvoreného obvodu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63184A0-F157-463F-AC99-B2BCF916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23" y="3267239"/>
            <a:ext cx="4296177" cy="31147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C45F43BB-AC09-454C-BC16-D6F04F33926A}"/>
                  </a:ext>
                </a:extLst>
              </p:cNvPr>
              <p:cNvSpPr txBox="1"/>
              <p:nvPr/>
            </p:nvSpPr>
            <p:spPr>
              <a:xfrm>
                <a:off x="4710130" y="3791035"/>
                <a:ext cx="2245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C45F43BB-AC09-454C-BC16-D6F04F339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30" y="3791035"/>
                <a:ext cx="224549" cy="215444"/>
              </a:xfrm>
              <a:prstGeom prst="rect">
                <a:avLst/>
              </a:prstGeom>
              <a:blipFill>
                <a:blip r:embed="rId3"/>
                <a:stretch>
                  <a:fillRect l="-19444" r="-833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3E5FC7CA-18C4-43BD-8ABE-29627A3F5125}"/>
                  </a:ext>
                </a:extLst>
              </p:cNvPr>
              <p:cNvSpPr/>
              <p:nvPr/>
            </p:nvSpPr>
            <p:spPr>
              <a:xfrm>
                <a:off x="6198170" y="3744868"/>
                <a:ext cx="4133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bdĺžnik 12">
                <a:extLst>
                  <a:ext uri="{FF2B5EF4-FFF2-40B4-BE49-F238E27FC236}">
                    <a16:creationId xmlns:a16="http://schemas.microsoft.com/office/drawing/2014/main" id="{3E5FC7CA-18C4-43BD-8ABE-29627A3F5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70" y="3744868"/>
                <a:ext cx="41338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BDC3A384-5A2F-45DA-BE08-AE56B2980083}"/>
                  </a:ext>
                </a:extLst>
              </p:cNvPr>
              <p:cNvSpPr/>
              <p:nvPr/>
            </p:nvSpPr>
            <p:spPr>
              <a:xfrm>
                <a:off x="5682617" y="3744868"/>
                <a:ext cx="4133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BDC3A384-5A2F-45DA-BE08-AE56B2980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17" y="3744868"/>
                <a:ext cx="41338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371600" y="22860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Nadstavba</a:t>
            </a:r>
            <a:r>
              <a:rPr lang="sk-SK" sz="2400" dirty="0"/>
              <a:t>: zovšeobecnenie </a:t>
            </a:r>
            <a:r>
              <a:rPr lang="sk-SK" sz="2400" dirty="0" err="1"/>
              <a:t>Nyquistovho</a:t>
            </a:r>
            <a:r>
              <a:rPr lang="sk-SK" sz="2400" dirty="0"/>
              <a:t> kritéria</a:t>
            </a:r>
          </a:p>
        </p:txBody>
      </p:sp>
    </p:spTree>
    <p:extLst>
      <p:ext uri="{BB962C8B-B14F-4D97-AF65-F5344CB8AC3E}">
        <p14:creationId xmlns:p14="http://schemas.microsoft.com/office/powerpoint/2010/main" val="428703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id="{4423AB4C-94A7-420F-8AD5-7F9160841A61}"/>
              </a:ext>
            </a:extLst>
          </p:cNvPr>
          <p:cNvSpPr/>
          <p:nvPr/>
        </p:nvSpPr>
        <p:spPr>
          <a:xfrm>
            <a:off x="1246044" y="4798378"/>
            <a:ext cx="7162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kTextu 1"/>
          <p:cNvSpPr txBox="1"/>
          <p:nvPr/>
        </p:nvSpPr>
        <p:spPr>
          <a:xfrm>
            <a:off x="1801788" y="415499"/>
            <a:ext cx="63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Frekvenčné prenosové funkcie</a:t>
            </a:r>
          </a:p>
        </p:txBody>
      </p:sp>
      <p:sp>
        <p:nvSpPr>
          <p:cNvPr id="3" name="Obdĺžnik 2"/>
          <p:cNvSpPr/>
          <p:nvPr/>
        </p:nvSpPr>
        <p:spPr>
          <a:xfrm>
            <a:off x="1167483" y="1271154"/>
            <a:ext cx="7366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Frekvenčná prenosová funkcia opisuje správanie sa lineárneho systému pri pôsobení harmonického vstupného signálu,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51374"/>
              </p:ext>
            </p:extLst>
          </p:nvPr>
        </p:nvGraphicFramePr>
        <p:xfrm>
          <a:off x="7092279" y="2195682"/>
          <a:ext cx="11890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Rovnica" r:id="rId3" imgW="1193760" imgH="304560" progId="Equation.3">
                  <p:embed/>
                </p:oleObj>
              </mc:Choice>
              <mc:Fallback>
                <p:oleObj name="Rovnica" r:id="rId3" imgW="1193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79" y="2195682"/>
                        <a:ext cx="1189037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/>
          <p:cNvSpPr/>
          <p:nvPr/>
        </p:nvSpPr>
        <p:spPr>
          <a:xfrm>
            <a:off x="1198574" y="2148762"/>
            <a:ext cx="3735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/>
              <a:t>ktorého obraz v L transformácii je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309" y="106183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40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01453"/>
              </p:ext>
            </p:extLst>
          </p:nvPr>
        </p:nvGraphicFramePr>
        <p:xfrm>
          <a:off x="5285217" y="2048679"/>
          <a:ext cx="14557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Rovnica" r:id="rId5" imgW="1460160" imgH="660240" progId="Equation.3">
                  <p:embed/>
                </p:oleObj>
              </mc:Choice>
              <mc:Fallback>
                <p:oleObj name="Rovnica" r:id="rId5" imgW="14601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217" y="2048679"/>
                        <a:ext cx="145573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/>
              <p:cNvSpPr/>
              <p:nvPr/>
            </p:nvSpPr>
            <p:spPr>
              <a:xfrm>
                <a:off x="1198574" y="2800028"/>
                <a:ext cx="73358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000" dirty="0"/>
                  <a:t>Odozva systému na harmonický signál obsahuje vnútenú zložku, ktorá opisuje frekvenčné vlastnosti systému. Nech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 dirty="0" err="1">
                        <a:latin typeface="Cambria Math" panose="02040503050406030204" pitchFamily="18" charset="0"/>
                      </a:rPr>
                      <m:t>𝑗𝑤</m:t>
                    </m:r>
                    <m:r>
                      <a:rPr lang="sk-SK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/>
                  <a:t>, resp.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 dirty="0" err="1">
                        <a:latin typeface="Cambria Math" panose="02040503050406030204" pitchFamily="18" charset="0"/>
                      </a:rPr>
                      <m:t>𝑗𝑤</m:t>
                    </m:r>
                    <m:r>
                      <a:rPr lang="sk-SK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sz="2000" dirty="0"/>
                  <a:t>je </a:t>
                </a:r>
                <a:r>
                  <a:rPr lang="sk-SK" sz="2000" dirty="0" err="1"/>
                  <a:t>Fourierov</a:t>
                </a:r>
                <a:r>
                  <a:rPr lang="sk-SK" sz="2000" dirty="0"/>
                  <a:t> obraz výstupnej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/>
                  <a:t> a vstupnej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/>
                  <a:t> veličiny.</a:t>
                </a:r>
              </a:p>
            </p:txBody>
          </p:sp>
        </mc:Choice>
        <mc:Fallback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74" y="2800028"/>
                <a:ext cx="7335826" cy="1015663"/>
              </a:xfrm>
              <a:prstGeom prst="rect">
                <a:avLst/>
              </a:prstGeom>
              <a:blipFill>
                <a:blip r:embed="rId7"/>
                <a:stretch>
                  <a:fillRect l="-914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44054"/>
              </p:ext>
            </p:extLst>
          </p:nvPr>
        </p:nvGraphicFramePr>
        <p:xfrm>
          <a:off x="1326478" y="4857553"/>
          <a:ext cx="69548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Rovnica" r:id="rId8" imgW="6946560" imgH="774360" progId="Equation.3">
                  <p:embed/>
                </p:oleObj>
              </mc:Choice>
              <mc:Fallback>
                <p:oleObj name="Rovnica" r:id="rId8" imgW="6946560" imgH="774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8" y="4857553"/>
                        <a:ext cx="69548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/>
          <p:cNvSpPr/>
          <p:nvPr/>
        </p:nvSpPr>
        <p:spPr>
          <a:xfrm>
            <a:off x="1177120" y="3982679"/>
            <a:ext cx="7366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089785" algn="l"/>
                <a:tab pos="457200" algn="l"/>
              </a:tabLst>
            </a:pPr>
            <a:r>
              <a:rPr lang="sk-SK" sz="2000" dirty="0">
                <a:effectLst/>
              </a:rPr>
              <a:t>Frekvenčná prenosová funkcia je definovaná ako podiel </a:t>
            </a:r>
            <a:r>
              <a:rPr lang="sk-SK" sz="2000" dirty="0" err="1">
                <a:effectLst/>
              </a:rPr>
              <a:t>Fourierových</a:t>
            </a:r>
            <a:r>
              <a:rPr lang="sk-SK" sz="2000" dirty="0">
                <a:effectLst/>
              </a:rPr>
              <a:t> obrazov výstupnej a vstupnej veličiny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209800" y="5819330"/>
            <a:ext cx="4398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2089785" algn="l"/>
                <a:tab pos="457200" algn="l"/>
              </a:tabLst>
            </a:pPr>
            <a:r>
              <a:rPr lang="sk-SK" sz="2000" dirty="0">
                <a:effectLst/>
              </a:rPr>
              <a:t>pri nulových začiatočných podmienkach</a:t>
            </a:r>
            <a:endParaRPr lang="sk-SK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7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8377"/>
              </p:ext>
            </p:extLst>
          </p:nvPr>
        </p:nvGraphicFramePr>
        <p:xfrm>
          <a:off x="1104900" y="1661003"/>
          <a:ext cx="7696200" cy="41348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Prenosov</a:t>
                      </a:r>
                      <a:r>
                        <a:rPr lang="sk-SK" sz="2000" dirty="0"/>
                        <a:t>é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funkcie</a:t>
                      </a:r>
                      <a:r>
                        <a:rPr lang="sk-SK" sz="2000" dirty="0"/>
                        <a:t>  (PF)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Frekvenčné prenosové funkcie (FPF)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42">
                <a:tc>
                  <a:txBody>
                    <a:bodyPr/>
                    <a:lstStyle/>
                    <a:p>
                      <a:r>
                        <a:rPr lang="sk-SK" sz="1800" dirty="0" err="1"/>
                        <a:t>Laplaceova</a:t>
                      </a:r>
                      <a:r>
                        <a:rPr lang="sk-SK" sz="1800" dirty="0"/>
                        <a:t> transformácia   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dirty="0" err="1"/>
                        <a:t>Fourierova</a:t>
                      </a:r>
                      <a:r>
                        <a:rPr lang="sk-SK" sz="1800" dirty="0"/>
                        <a:t> transformácia           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153">
                <a:tc>
                  <a:txBody>
                    <a:bodyPr/>
                    <a:lstStyle/>
                    <a:p>
                      <a:r>
                        <a:rPr lang="sk-SK" sz="1800" dirty="0"/>
                        <a:t>Komplexná funkcia komplexnej premennej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Komplexná funkcia reálnej premennej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736">
                <a:tc>
                  <a:txBody>
                    <a:bodyPr/>
                    <a:lstStyle/>
                    <a:p>
                      <a:r>
                        <a:rPr lang="sk-SK" sz="1800" dirty="0"/>
                        <a:t>Pomer</a:t>
                      </a:r>
                      <a:r>
                        <a:rPr lang="sk-SK" sz="1800" baseline="0" dirty="0"/>
                        <a:t> L obrazov výstupnej a vstupnej veličiny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Pomer</a:t>
                      </a:r>
                      <a:r>
                        <a:rPr lang="sk-SK" sz="1800" baseline="0" dirty="0"/>
                        <a:t> F obrazov výstupnej a vstupnej veličiny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736">
                <a:tc>
                  <a:txBody>
                    <a:bodyPr/>
                    <a:lstStyle/>
                    <a:p>
                      <a:r>
                        <a:rPr lang="sk-SK" sz="1800" dirty="0"/>
                        <a:t>Vstupná veličina</a:t>
                      </a:r>
                      <a:r>
                        <a:rPr lang="sk-SK" sz="1800" baseline="0" dirty="0"/>
                        <a:t> – jednotkový skok  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Vstupná veličina</a:t>
                      </a:r>
                      <a:r>
                        <a:rPr lang="sk-SK" sz="1800" baseline="0" dirty="0"/>
                        <a:t> – harmonický signál </a:t>
                      </a:r>
                    </a:p>
                    <a:p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295">
                <a:tc>
                  <a:txBody>
                    <a:bodyPr/>
                    <a:lstStyle/>
                    <a:p>
                      <a:r>
                        <a:rPr lang="sk-SK" sz="1800" dirty="0"/>
                        <a:t>Obraz vstupnej  veličiny</a:t>
                      </a:r>
                      <a:r>
                        <a:rPr lang="sk-SK" sz="1800" baseline="0" dirty="0"/>
                        <a:t> –  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Obraz vstupnej  veličiny</a:t>
                      </a:r>
                      <a:r>
                        <a:rPr lang="sk-SK" sz="1800" baseline="0" dirty="0"/>
                        <a:t> - </a:t>
                      </a:r>
                      <a:endParaRPr lang="sk-SK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2672"/>
              </p:ext>
            </p:extLst>
          </p:nvPr>
        </p:nvGraphicFramePr>
        <p:xfrm>
          <a:off x="8345180" y="3084775"/>
          <a:ext cx="19050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Rovnica" r:id="rId3" imgW="190440" imgH="177480" progId="Equation.3">
                  <p:embed/>
                </p:oleObj>
              </mc:Choice>
              <mc:Fallback>
                <p:oleObj name="Rovnica" r:id="rId3" imgW="1904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180" y="3084775"/>
                        <a:ext cx="190500" cy="17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06165"/>
              </p:ext>
            </p:extLst>
          </p:nvPr>
        </p:nvGraphicFramePr>
        <p:xfrm>
          <a:off x="3602720" y="3084775"/>
          <a:ext cx="8509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Rovnica" r:id="rId5" imgW="850680" imgH="266400" progId="Equation.3">
                  <p:embed/>
                </p:oleObj>
              </mc:Choice>
              <mc:Fallback>
                <p:oleObj name="Rovnica" r:id="rId5" imgW="85068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720" y="3084775"/>
                        <a:ext cx="850900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47505"/>
              </p:ext>
            </p:extLst>
          </p:nvPr>
        </p:nvGraphicFramePr>
        <p:xfrm>
          <a:off x="7413580" y="5107987"/>
          <a:ext cx="1251040" cy="56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Rovnica" r:id="rId7" imgW="1459866" imgH="660113" progId="Equation.3">
                  <p:embed/>
                </p:oleObj>
              </mc:Choice>
              <mc:Fallback>
                <p:oleObj name="Rovnica" r:id="rId7" imgW="1459866" imgH="6601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580" y="5107987"/>
                        <a:ext cx="1251040" cy="562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75590"/>
              </p:ext>
            </p:extLst>
          </p:nvPr>
        </p:nvGraphicFramePr>
        <p:xfrm>
          <a:off x="7520781" y="4577869"/>
          <a:ext cx="1036638" cy="26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Rovnica" r:id="rId9" imgW="1193800" imgH="304800" progId="Equation.3">
                  <p:embed/>
                </p:oleObj>
              </mc:Choice>
              <mc:Fallback>
                <p:oleObj name="Rovnica" r:id="rId9" imgW="1193800" imgH="304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781" y="4577869"/>
                        <a:ext cx="1036638" cy="269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1524000" y="200441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Porovnanie prenosových a frekvenčných prenosových funkcií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8D59D7D1-CB50-4017-9DED-B9FA8D7B8406}"/>
                  </a:ext>
                </a:extLst>
              </p:cNvPr>
              <p:cNvSpPr txBox="1"/>
              <p:nvPr/>
            </p:nvSpPr>
            <p:spPr>
              <a:xfrm>
                <a:off x="4028170" y="4577869"/>
                <a:ext cx="450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</m:t>
                      </m:r>
                      <m:r>
                        <m:rPr>
                          <m:nor/>
                        </m:rPr>
                        <a:rPr lang="sk-SK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sk-SK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8D59D7D1-CB50-4017-9DED-B9FA8D7B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70" y="4577869"/>
                <a:ext cx="450444" cy="276999"/>
              </a:xfrm>
              <a:prstGeom prst="rect">
                <a:avLst/>
              </a:prstGeom>
              <a:blipFill>
                <a:blip r:embed="rId11"/>
                <a:stretch>
                  <a:fillRect l="-18919" r="-1891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66B32544-EDD5-49B9-B15A-70D8975E7E79}"/>
                  </a:ext>
                </a:extLst>
              </p:cNvPr>
              <p:cNvSpPr txBox="1"/>
              <p:nvPr/>
            </p:nvSpPr>
            <p:spPr>
              <a:xfrm>
                <a:off x="4028170" y="5421775"/>
                <a:ext cx="392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sk-SK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sk-SK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sk-S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66B32544-EDD5-49B9-B15A-70D8975E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70" y="5421775"/>
                <a:ext cx="392736" cy="276999"/>
              </a:xfrm>
              <a:prstGeom prst="rect">
                <a:avLst/>
              </a:prstGeom>
              <a:blipFill>
                <a:blip r:embed="rId12"/>
                <a:stretch>
                  <a:fillRect l="-15625" r="-2187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F251057C-0169-4465-B62F-536ED9EF3626}"/>
              </a:ext>
            </a:extLst>
          </p:cNvPr>
          <p:cNvSpPr/>
          <p:nvPr/>
        </p:nvSpPr>
        <p:spPr>
          <a:xfrm>
            <a:off x="3516070" y="3066647"/>
            <a:ext cx="1066800" cy="2769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73E01178-5583-4B8E-BB55-FEE481FCC45B}"/>
              </a:ext>
            </a:extLst>
          </p:cNvPr>
          <p:cNvSpPr/>
          <p:nvPr/>
        </p:nvSpPr>
        <p:spPr>
          <a:xfrm>
            <a:off x="8345180" y="3084775"/>
            <a:ext cx="212239" cy="1762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id="{3C82E909-629F-4710-9F40-F3EA85A00B58}"/>
              </a:ext>
            </a:extLst>
          </p:cNvPr>
          <p:cNvSpPr/>
          <p:nvPr/>
        </p:nvSpPr>
        <p:spPr>
          <a:xfrm>
            <a:off x="4028170" y="4577869"/>
            <a:ext cx="425450" cy="2769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3B9AB916-7411-448D-96CA-9C61B3BB9D77}"/>
              </a:ext>
            </a:extLst>
          </p:cNvPr>
          <p:cNvSpPr/>
          <p:nvPr/>
        </p:nvSpPr>
        <p:spPr>
          <a:xfrm>
            <a:off x="7495787" y="4577869"/>
            <a:ext cx="1061632" cy="2769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dĺžnik: zaoblené rohy 13">
            <a:extLst>
              <a:ext uri="{FF2B5EF4-FFF2-40B4-BE49-F238E27FC236}">
                <a16:creationId xmlns:a16="http://schemas.microsoft.com/office/drawing/2014/main" id="{BFC27AD3-9BA2-4F77-A1BA-1F47A3961BB1}"/>
              </a:ext>
            </a:extLst>
          </p:cNvPr>
          <p:cNvSpPr/>
          <p:nvPr/>
        </p:nvSpPr>
        <p:spPr>
          <a:xfrm>
            <a:off x="4028170" y="5421775"/>
            <a:ext cx="392736" cy="2769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19A9E59B-A8F6-481A-BD9A-CF45EAF4369B}"/>
              </a:ext>
            </a:extLst>
          </p:cNvPr>
          <p:cNvSpPr/>
          <p:nvPr/>
        </p:nvSpPr>
        <p:spPr>
          <a:xfrm>
            <a:off x="7344176" y="5107987"/>
            <a:ext cx="1418824" cy="590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27216" y="1600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Grafické znázornenie frekvenčnej prenosovej funkcie sa nazýva </a:t>
            </a:r>
            <a:r>
              <a:rPr lang="sk-SK" sz="2400" b="1" dirty="0"/>
              <a:t>frekvenčná charakteristika</a:t>
            </a:r>
            <a:r>
              <a:rPr lang="sk-SK" sz="2400" u="sng" dirty="0"/>
              <a:t>.</a:t>
            </a:r>
            <a:r>
              <a:rPr lang="sk-SK" sz="2400" dirty="0"/>
              <a:t>  Frekvenčné charakteristiky sa zakresľujú do komplexnej roviny alebo do logaritmických súradníc. Skúmanie obidvoch typov frekvenčných charakteristík je predmetom nasledujúcich častí.</a:t>
            </a:r>
          </a:p>
        </p:txBody>
      </p:sp>
      <p:sp>
        <p:nvSpPr>
          <p:cNvPr id="3" name="Obdĺžnik 2"/>
          <p:cNvSpPr/>
          <p:nvPr/>
        </p:nvSpPr>
        <p:spPr>
          <a:xfrm>
            <a:off x="860168" y="3733800"/>
            <a:ext cx="7902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Poznámka:</a:t>
            </a:r>
          </a:p>
          <a:p>
            <a:endParaRPr lang="sk-SK" sz="2000" dirty="0"/>
          </a:p>
          <a:p>
            <a:r>
              <a:rPr lang="sk-SK" sz="2000" dirty="0"/>
              <a:t>Dynamické modely sú často nelineárne, a  preto sa pre frekvenčné charakteristiky  používajú všeobecnejšie definície, kde sa týmto pojmom označuje pomer amplitúd výstupného a vstupného signálu a ich vzájomný fázový posun pre rôzne frekvencie sínusového vstupného signálu.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971600" y="3048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Frekvenčné charakteristiky</a:t>
            </a:r>
          </a:p>
        </p:txBody>
      </p:sp>
    </p:spTree>
    <p:extLst>
      <p:ext uri="{BB962C8B-B14F-4D97-AF65-F5344CB8AC3E}">
        <p14:creationId xmlns:p14="http://schemas.microsoft.com/office/powerpoint/2010/main" val="36157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09015" y="1307939"/>
            <a:ext cx="65428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V teórii riadenia lineárnych systémov sa frekvenčná charakteristika definuje ako grafické zobrazenie frekvenčnej prechodovej funkcie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88624"/>
              </p:ext>
            </p:extLst>
          </p:nvPr>
        </p:nvGraphicFramePr>
        <p:xfrm>
          <a:off x="2057400" y="2492043"/>
          <a:ext cx="526256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Rovnica" r:id="rId3" imgW="5257800" imgH="1701720" progId="Equation.3">
                  <p:embed/>
                </p:oleObj>
              </mc:Choice>
              <mc:Fallback>
                <p:oleObj name="Rovnica" r:id="rId3" imgW="5257800" imgH="1701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92043"/>
                        <a:ext cx="5262563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1709015" y="5410200"/>
            <a:ext cx="654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Frekvenčná prenosová funkcia je komplexná funkcia reálnej premennej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80083"/>
              </p:ext>
            </p:extLst>
          </p:nvPr>
        </p:nvGraphicFramePr>
        <p:xfrm>
          <a:off x="2057400" y="4572000"/>
          <a:ext cx="54308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Rovnica" r:id="rId5" imgW="5448240" imgH="634680" progId="Equation.3">
                  <p:embed/>
                </p:oleObj>
              </mc:Choice>
              <mc:Fallback>
                <p:oleObj name="Rovnica" r:id="rId5" imgW="544824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54308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24DDFD90-F4BA-4F2D-8472-C347D85265AF}"/>
              </a:ext>
            </a:extLst>
          </p:cNvPr>
          <p:cNvSpPr txBox="1"/>
          <p:nvPr/>
        </p:nvSpPr>
        <p:spPr>
          <a:xfrm>
            <a:off x="971600" y="3048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Frekvenčné charakteristiky</a:t>
            </a:r>
          </a:p>
        </p:txBody>
      </p:sp>
    </p:spTree>
    <p:extLst>
      <p:ext uri="{BB962C8B-B14F-4D97-AF65-F5344CB8AC3E}">
        <p14:creationId xmlns:p14="http://schemas.microsoft.com/office/powerpoint/2010/main" val="40691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93685" y="415935"/>
            <a:ext cx="8229600" cy="53972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/>
              <a:t>Ručné </a:t>
            </a:r>
            <a:r>
              <a:rPr lang="sk-SK" sz="3200" dirty="0" err="1"/>
              <a:t>vs</a:t>
            </a:r>
            <a:r>
              <a:rPr lang="sk-SK" sz="3200" dirty="0"/>
              <a:t>. automatické riadenie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385" y="1354132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b="1" dirty="0"/>
              <a:t>Ručné riadenie </a:t>
            </a:r>
            <a:r>
              <a:rPr lang="sk-SK" sz="2000" dirty="0"/>
              <a:t>– riadenie vykonáva človek – obmedzená presnosť a opakovateľnosť, ale vysoká inteligencia, prispôsobivosť.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385" y="2167269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b="1" dirty="0"/>
              <a:t>Automatické riadenie </a:t>
            </a:r>
            <a:r>
              <a:rPr lang="sk-SK" sz="2000" dirty="0"/>
              <a:t>– riadenie zabezpečuje technické zariadenie – regulátor (riadiaci systém). Exaktné riadenie, jeho návrh vychádza zo </a:t>
            </a:r>
            <a:r>
              <a:rPr lang="sk-SK" sz="2000" u="sng" dirty="0"/>
              <a:t>znalosti matematického modelu</a:t>
            </a:r>
            <a:r>
              <a:rPr lang="sk-SK" sz="2000" dirty="0"/>
              <a:t> riadeného systému.</a:t>
            </a:r>
          </a:p>
        </p:txBody>
      </p:sp>
      <p:pic>
        <p:nvPicPr>
          <p:cNvPr id="6" name="Picture 4" descr="Mars_spirit.jpg">
            <a:extLst>
              <a:ext uri="{FF2B5EF4-FFF2-40B4-BE49-F238E27FC236}">
                <a16:creationId xmlns:a16="http://schemas.microsoft.com/office/drawing/2014/main" id="{40AE1545-0F13-4367-A8C1-38425346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57113"/>
            <a:ext cx="4081367" cy="278553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2645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001424" y="342434"/>
            <a:ext cx="5141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dirty="0" err="1"/>
              <a:t>Bodeho</a:t>
            </a:r>
            <a:r>
              <a:rPr lang="sk-SK" sz="3600" dirty="0"/>
              <a:t> kritérium stability</a:t>
            </a:r>
            <a:endParaRPr lang="sk-SK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sz="20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1447800" y="4622933"/>
                <a:ext cx="685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sk-SK" dirty="0">
                    <a:latin typeface="Calibri" panose="020F0502020204030204" pitchFamily="34" charset="0"/>
                  </a:rPr>
                  <a:t>	</a:t>
                </a:r>
                <a:r>
                  <a:rPr lang="sk-SK" dirty="0"/>
                  <a:t>ak pri frekvencii amplitúdového priesečníka je hodnota fázovej charakteristiky rovná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−180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sk-SK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22933"/>
                <a:ext cx="6858000" cy="646331"/>
              </a:xfrm>
              <a:prstGeom prst="rect">
                <a:avLst/>
              </a:prstGeom>
              <a:blipFill>
                <a:blip r:embed="rId2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1172565" y="1143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Vychádza z logaritmických FCH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/>
              <p:cNvSpPr/>
              <p:nvPr/>
            </p:nvSpPr>
            <p:spPr>
              <a:xfrm>
                <a:off x="1163686" y="5228260"/>
                <a:ext cx="714211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Uzavretý regulačný obvod bude nestabilný, ak pri frekvencii amplitúdového priesečníka je hodnota fázovej charakteristiky menšia ako</a:t>
                </a:r>
                <a:r>
                  <a:rPr lang="sk-SK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−180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sk-SK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86" y="5228260"/>
                <a:ext cx="7142114" cy="923330"/>
              </a:xfrm>
              <a:prstGeom prst="rect">
                <a:avLst/>
              </a:prstGeom>
              <a:blipFill>
                <a:blip r:embed="rId3"/>
                <a:stretch>
                  <a:fillRect l="-59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id="{B6D2B31F-0AD6-4DF2-99CB-307EC06BE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90" y="1063596"/>
            <a:ext cx="4479419" cy="34267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90189027-A3CE-49A0-8331-AA0EDCCC24F6}"/>
                  </a:ext>
                </a:extLst>
              </p:cNvPr>
              <p:cNvSpPr txBox="1"/>
              <p:nvPr/>
            </p:nvSpPr>
            <p:spPr>
              <a:xfrm>
                <a:off x="1172564" y="2049839"/>
                <a:ext cx="271363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sk-SK" dirty="0"/>
                  <a:t>Uzavretý regulačný obvod bude stabilný, ak pri frekvencii amplitúdového priesečníka je hodnota fázovej charakteristiky väčšia ako</a:t>
                </a:r>
                <a:r>
                  <a:rPr lang="sk-SK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−180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90189027-A3CE-49A0-8331-AA0EDCCC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64" y="2049839"/>
                <a:ext cx="2713635" cy="2031325"/>
              </a:xfrm>
              <a:prstGeom prst="rect">
                <a:avLst/>
              </a:prstGeom>
              <a:blipFill>
                <a:blip r:embed="rId5"/>
                <a:stretch>
                  <a:fillRect l="-1348" t="-1502" r="-3146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lokTextu 13">
            <a:extLst>
              <a:ext uri="{FF2B5EF4-FFF2-40B4-BE49-F238E27FC236}">
                <a16:creationId xmlns:a16="http://schemas.microsoft.com/office/drawing/2014/main" id="{F1EBA35E-0C4B-4B49-88DE-7A8FB28FAA4B}"/>
              </a:ext>
            </a:extLst>
          </p:cNvPr>
          <p:cNvSpPr txBox="1"/>
          <p:nvPr/>
        </p:nvSpPr>
        <p:spPr>
          <a:xfrm>
            <a:off x="1172564" y="4069327"/>
            <a:ext cx="263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/>
              <a:t>Uzavretý regulačný obvod bude na hranici stability,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69975" y="136608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Ako použiť </a:t>
            </a:r>
            <a:r>
              <a:rPr lang="sk-SK" sz="2000" dirty="0" err="1"/>
              <a:t>Nyquistovo</a:t>
            </a:r>
            <a:r>
              <a:rPr lang="sk-SK" sz="2000" dirty="0"/>
              <a:t> kritérium bez kreslenia FCH: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069975" y="169961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Vyšetrite stabilitu uzavretého regulačného obvodu ak prenosové funkcie regulátora a sústavy sú: 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62003"/>
              </p:ext>
            </p:extLst>
          </p:nvPr>
        </p:nvGraphicFramePr>
        <p:xfrm>
          <a:off x="1600200" y="2590800"/>
          <a:ext cx="1673794" cy="68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Rovnica" r:id="rId3" imgW="1892160" imgH="774360" progId="Equation.3">
                  <p:embed/>
                </p:oleObj>
              </mc:Choice>
              <mc:Fallback>
                <p:oleObj name="Rovnica" r:id="rId3" imgW="1892160" imgH="77436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1673794" cy="685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24556"/>
              </p:ext>
            </p:extLst>
          </p:nvPr>
        </p:nvGraphicFramePr>
        <p:xfrm>
          <a:off x="5486400" y="2617259"/>
          <a:ext cx="1041844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Rovnica" r:id="rId5" imgW="1155600" imgH="711000" progId="Equation.3">
                  <p:embed/>
                </p:oleObj>
              </mc:Choice>
              <mc:Fallback>
                <p:oleObj name="Rovnica" r:id="rId5" imgW="1155600" imgH="71100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17259"/>
                        <a:ext cx="1041844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73807"/>
              </p:ext>
            </p:extLst>
          </p:nvPr>
        </p:nvGraphicFramePr>
        <p:xfrm>
          <a:off x="1069975" y="3530083"/>
          <a:ext cx="3502025" cy="73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Rovnica" r:id="rId7" imgW="3797280" imgH="799920" progId="Equation.3">
                  <p:embed/>
                </p:oleObj>
              </mc:Choice>
              <mc:Fallback>
                <p:oleObj name="Rovnica" r:id="rId7" imgW="3797280" imgH="799920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530083"/>
                        <a:ext cx="3502025" cy="737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7320"/>
              </p:ext>
            </p:extLst>
          </p:nvPr>
        </p:nvGraphicFramePr>
        <p:xfrm>
          <a:off x="5486400" y="3499430"/>
          <a:ext cx="2786063" cy="76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Rovnica" r:id="rId9" imgW="3098520" imgH="850680" progId="Equation.3">
                  <p:embed/>
                </p:oleObj>
              </mc:Choice>
              <mc:Fallback>
                <p:oleObj name="Rovnica" r:id="rId9" imgW="3098520" imgH="850680" progId="Equation.3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99430"/>
                        <a:ext cx="2786063" cy="765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25817"/>
              </p:ext>
            </p:extLst>
          </p:nvPr>
        </p:nvGraphicFramePr>
        <p:xfrm>
          <a:off x="1069975" y="4864657"/>
          <a:ext cx="4210050" cy="86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Rovnica" r:id="rId11" imgW="4787640" imgH="990360" progId="Equation.3">
                  <p:embed/>
                </p:oleObj>
              </mc:Choice>
              <mc:Fallback>
                <p:oleObj name="Rovnica" r:id="rId11" imgW="4787640" imgH="990360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864657"/>
                        <a:ext cx="4210050" cy="869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96591"/>
              </p:ext>
            </p:extLst>
          </p:nvPr>
        </p:nvGraphicFramePr>
        <p:xfrm>
          <a:off x="5280025" y="4621543"/>
          <a:ext cx="21243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Rovnica" r:id="rId13" imgW="2311200" imgH="1828800" progId="Equation.3">
                  <p:embed/>
                </p:oleObj>
              </mc:Choice>
              <mc:Fallback>
                <p:oleObj name="Rovnica" r:id="rId13" imgW="2311200" imgH="18288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4621543"/>
                        <a:ext cx="2124391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bdĺžnik 11">
            <a:extLst>
              <a:ext uri="{FF2B5EF4-FFF2-40B4-BE49-F238E27FC236}">
                <a16:creationId xmlns:a16="http://schemas.microsoft.com/office/drawing/2014/main" id="{45DA7C9D-0C2E-4208-904D-63E5939F7608}"/>
              </a:ext>
            </a:extLst>
          </p:cNvPr>
          <p:cNvSpPr/>
          <p:nvPr/>
        </p:nvSpPr>
        <p:spPr>
          <a:xfrm>
            <a:off x="1661587" y="371817"/>
            <a:ext cx="5820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dirty="0" err="1"/>
              <a:t>Nyquistovo</a:t>
            </a:r>
            <a:r>
              <a:rPr lang="sk-SK" sz="3600" dirty="0"/>
              <a:t> kritérium stability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4732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16642"/>
              </p:ext>
            </p:extLst>
          </p:nvPr>
        </p:nvGraphicFramePr>
        <p:xfrm>
          <a:off x="1632690" y="3486150"/>
          <a:ext cx="69469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Rovnica" r:id="rId3" imgW="6794280" imgH="507960" progId="Equation.3">
                  <p:embed/>
                </p:oleObj>
              </mc:Choice>
              <mc:Fallback>
                <p:oleObj name="Rovnica" r:id="rId3" imgW="6794280" imgH="50796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90" y="3486150"/>
                        <a:ext cx="69469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16182"/>
              </p:ext>
            </p:extLst>
          </p:nvPr>
        </p:nvGraphicFramePr>
        <p:xfrm>
          <a:off x="1632690" y="4343400"/>
          <a:ext cx="20510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Rovnica" r:id="rId5" imgW="2006280" imgH="368280" progId="Equation.3">
                  <p:embed/>
                </p:oleObj>
              </mc:Choice>
              <mc:Fallback>
                <p:oleObj name="Rovnica" r:id="rId5" imgW="2006280" imgH="36828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90" y="4343400"/>
                        <a:ext cx="20510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65202"/>
              </p:ext>
            </p:extLst>
          </p:nvPr>
        </p:nvGraphicFramePr>
        <p:xfrm>
          <a:off x="1632690" y="1801812"/>
          <a:ext cx="52451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Rovnica" r:id="rId7" imgW="5130720" imgH="1396800" progId="Equation.3">
                  <p:embed/>
                </p:oleObj>
              </mc:Choice>
              <mc:Fallback>
                <p:oleObj name="Rovnica" r:id="rId7" imgW="5130720" imgH="13968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90" y="1801812"/>
                        <a:ext cx="52451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98818"/>
              </p:ext>
            </p:extLst>
          </p:nvPr>
        </p:nvGraphicFramePr>
        <p:xfrm>
          <a:off x="1632690" y="4876800"/>
          <a:ext cx="3054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Rovnica" r:id="rId9" imgW="2984400" imgH="850680" progId="Equation.3">
                  <p:embed/>
                </p:oleObj>
              </mc:Choice>
              <mc:Fallback>
                <p:oleObj name="Rovnica" r:id="rId9" imgW="2984400" imgH="85068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690" y="4876800"/>
                        <a:ext cx="30543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4BE5811C-9741-4303-9D3A-299B5ED75F01}"/>
              </a:ext>
            </a:extLst>
          </p:cNvPr>
          <p:cNvSpPr/>
          <p:nvPr/>
        </p:nvSpPr>
        <p:spPr>
          <a:xfrm>
            <a:off x="1661587" y="371817"/>
            <a:ext cx="5820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600" dirty="0" err="1"/>
              <a:t>Nyquistovo</a:t>
            </a:r>
            <a:r>
              <a:rPr lang="sk-SK" sz="3600" dirty="0"/>
              <a:t> kritérium stability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238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5EAB6A88-C882-4533-9267-34208F10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77" y="1657871"/>
            <a:ext cx="4276683" cy="3164746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4232585" y="5075343"/>
            <a:ext cx="43129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Znázornenie amplitúdovej a fázovej bezpečnosti v stabilite v komplexnej </a:t>
            </a:r>
            <a:r>
              <a:rPr lang="sk-SK" sz="2000" dirty="0"/>
              <a:t>rovine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190119" y="137593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Amplitúdová bezpečnosť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67522"/>
              </p:ext>
            </p:extLst>
          </p:nvPr>
        </p:nvGraphicFramePr>
        <p:xfrm>
          <a:off x="1586594" y="1843318"/>
          <a:ext cx="1703611" cy="6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Rovnica" r:id="rId4" imgW="2133360" imgH="799920" progId="Equation.3">
                  <p:embed/>
                </p:oleObj>
              </mc:Choice>
              <mc:Fallback>
                <p:oleObj name="Rovnica" r:id="rId4" imgW="2133360" imgH="7999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594" y="1843318"/>
                        <a:ext cx="1703611" cy="6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/>
          <p:cNvSpPr txBox="1"/>
          <p:nvPr/>
        </p:nvSpPr>
        <p:spPr>
          <a:xfrm>
            <a:off x="1190119" y="362281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Fázová bezpečnosť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622971"/>
              </p:ext>
            </p:extLst>
          </p:nvPr>
        </p:nvGraphicFramePr>
        <p:xfrm>
          <a:off x="3166262" y="3681335"/>
          <a:ext cx="460636" cy="29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Rovnica" r:id="rId6" imgW="507960" imgH="317160" progId="Equation.3">
                  <p:embed/>
                </p:oleObj>
              </mc:Choice>
              <mc:Fallback>
                <p:oleObj name="Rovnica" r:id="rId6" imgW="507960" imgH="31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262" y="3681335"/>
                        <a:ext cx="460636" cy="293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1357300" y="360461"/>
            <a:ext cx="720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Amplitúdová a fázová bezpečnosť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387180" y="2495223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Amplitúdový priesečník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463380" y="3429000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1400" dirty="0"/>
              <a:t>Fázový  priesečník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190119" y="272376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Čím je </a:t>
            </a:r>
            <a:r>
              <a:rPr lang="sk-SK" dirty="0">
                <a:latin typeface="Symbol" panose="05050102010706020507" pitchFamily="18" charset="2"/>
              </a:rPr>
              <a:t>DK </a:t>
            </a:r>
            <a:r>
              <a:rPr lang="sk-SK" dirty="0"/>
              <a:t> menšie tým je väčšia </a:t>
            </a:r>
            <a:r>
              <a:rPr lang="sk-SK" dirty="0" err="1"/>
              <a:t>rezarva</a:t>
            </a:r>
            <a:r>
              <a:rPr lang="sk-SK" dirty="0"/>
              <a:t> stability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1190119" y="41815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Čím je </a:t>
            </a:r>
            <a:r>
              <a:rPr lang="sk-SK" dirty="0">
                <a:latin typeface="Symbol" panose="05050102010706020507" pitchFamily="18" charset="2"/>
              </a:rPr>
              <a:t>      </a:t>
            </a:r>
            <a:r>
              <a:rPr lang="sk-SK" dirty="0"/>
              <a:t>     menšie tým je menšia rezerva stability</a:t>
            </a: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60744"/>
              </p:ext>
            </p:extLst>
          </p:nvPr>
        </p:nvGraphicFramePr>
        <p:xfrm>
          <a:off x="1993059" y="4257764"/>
          <a:ext cx="457200" cy="29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Rovnica" r:id="rId8" imgW="507960" imgH="317160" progId="Equation.3">
                  <p:embed/>
                </p:oleObj>
              </mc:Choice>
              <mc:Fallback>
                <p:oleObj name="Rovnica" r:id="rId8" imgW="507960" imgH="317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059" y="4257764"/>
                        <a:ext cx="457200" cy="290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0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01452"/>
              </p:ext>
            </p:extLst>
          </p:nvPr>
        </p:nvGraphicFramePr>
        <p:xfrm>
          <a:off x="1066800" y="1676400"/>
          <a:ext cx="3352173" cy="102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Rovnica" r:id="rId3" imgW="4012920" imgH="1295280" progId="Equation.3">
                  <p:embed/>
                </p:oleObj>
              </mc:Choice>
              <mc:Fallback>
                <p:oleObj name="Rovnica" r:id="rId3" imgW="4012920" imgH="1295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3352173" cy="1025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941305" y="319816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Fázová bezpečnosť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98749"/>
              </p:ext>
            </p:extLst>
          </p:nvPr>
        </p:nvGraphicFramePr>
        <p:xfrm>
          <a:off x="1066800" y="4155776"/>
          <a:ext cx="2412578" cy="298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Rovnica" r:id="rId5" imgW="3035160" imgH="368280" progId="Equation.3">
                  <p:embed/>
                </p:oleObj>
              </mc:Choice>
              <mc:Fallback>
                <p:oleObj name="Rovnica" r:id="rId5" imgW="303516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55776"/>
                        <a:ext cx="2412578" cy="298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56FF007E-8585-436C-9D2B-4E89F65A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468" y="1655232"/>
            <a:ext cx="3610720" cy="354753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4DB1E744-278F-4490-81ED-FB66F6D28024}"/>
              </a:ext>
            </a:extLst>
          </p:cNvPr>
          <p:cNvSpPr txBox="1"/>
          <p:nvPr/>
        </p:nvSpPr>
        <p:spPr>
          <a:xfrm>
            <a:off x="1295400" y="534125"/>
            <a:ext cx="720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Amplitúdová bezpečnosť</a:t>
            </a:r>
          </a:p>
        </p:txBody>
      </p:sp>
    </p:spTree>
    <p:extLst>
      <p:ext uri="{BB962C8B-B14F-4D97-AF65-F5344CB8AC3E}">
        <p14:creationId xmlns:p14="http://schemas.microsoft.com/office/powerpoint/2010/main" val="22716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68108" y="362639"/>
            <a:ext cx="3112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 dirty="0">
                <a:latin typeface="+mj-lt"/>
              </a:rPr>
              <a:t>Kvalita riadenia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71600" y="1143000"/>
            <a:ext cx="30208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sk-SK" sz="2000" dirty="0"/>
              <a:t> v ustálených stavoch</a:t>
            </a:r>
          </a:p>
          <a:p>
            <a:pPr>
              <a:buFontTx/>
              <a:buChar char="•"/>
            </a:pPr>
            <a:r>
              <a:rPr lang="sk-SK" sz="2000" dirty="0"/>
              <a:t> v prechodných procesoch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4119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Kvalita riadenia v ustálených stavoch</a:t>
            </a:r>
            <a:r>
              <a:rPr lang="en-US" sz="2000" dirty="0"/>
              <a:t>:</a:t>
            </a:r>
            <a:endParaRPr lang="sk-SK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66814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rgbClr val="000000"/>
                </a:solidFill>
              </a:rPr>
              <a:t>Uvažujme všeobecný tvar prenosovej funkcie otvoreného RO:</a:t>
            </a:r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44580"/>
              </p:ext>
            </p:extLst>
          </p:nvPr>
        </p:nvGraphicFramePr>
        <p:xfrm>
          <a:off x="2540451" y="2824275"/>
          <a:ext cx="4243388" cy="76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Rovnica" r:id="rId3" imgW="5333760" imgH="965160" progId="Equation.3">
                  <p:embed/>
                </p:oleObj>
              </mc:Choice>
              <mc:Fallback>
                <p:oleObj name="Rovnica" r:id="rId3" imgW="5333760" imgH="96516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451" y="2824275"/>
                        <a:ext cx="4243388" cy="766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81400" y="3733800"/>
            <a:ext cx="10807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K = K</a:t>
            </a:r>
            <a:r>
              <a:rPr lang="sk-SK" sz="2000" baseline="-25000" dirty="0"/>
              <a:t>R</a:t>
            </a:r>
            <a:r>
              <a:rPr lang="sk-SK" sz="2000" dirty="0"/>
              <a:t>K</a:t>
            </a:r>
            <a:r>
              <a:rPr lang="sk-SK" sz="2000" baseline="-25000" dirty="0"/>
              <a:t>S</a:t>
            </a:r>
            <a:endParaRPr lang="sk-SK" sz="2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66800" y="4495800"/>
            <a:ext cx="2335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>
                <a:latin typeface="Symbol" pitchFamily="18" charset="2"/>
              </a:rPr>
              <a:t>n</a:t>
            </a:r>
            <a:r>
              <a:rPr lang="sk-SK" sz="2000" dirty="0"/>
              <a:t> - stupeň </a:t>
            </a:r>
            <a:r>
              <a:rPr lang="sk-SK" sz="2000" dirty="0" err="1"/>
              <a:t>astatizmu</a:t>
            </a:r>
            <a:endParaRPr lang="sk-SK" sz="2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66800" y="4114800"/>
            <a:ext cx="18036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n - rád systému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66800" y="3733800"/>
            <a:ext cx="1774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m - rád čitateľa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4114800"/>
            <a:ext cx="487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K</a:t>
            </a:r>
            <a:r>
              <a:rPr lang="sk-SK" sz="2000" baseline="-25000" dirty="0"/>
              <a:t>R</a:t>
            </a:r>
            <a:r>
              <a:rPr lang="sk-SK" sz="2000" dirty="0"/>
              <a:t> – zosilnenie regulátora</a:t>
            </a:r>
          </a:p>
          <a:p>
            <a:r>
              <a:rPr lang="sk-SK" sz="2000" dirty="0"/>
              <a:t>K</a:t>
            </a:r>
            <a:r>
              <a:rPr lang="sk-SK" sz="2000" baseline="-25000" dirty="0"/>
              <a:t>S</a:t>
            </a:r>
            <a:r>
              <a:rPr lang="sk-SK" sz="2000" dirty="0"/>
              <a:t> – zosilnenie riadenej sústavy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5181600"/>
            <a:ext cx="2991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Trvalá regulačná odchýlka</a:t>
            </a:r>
            <a:r>
              <a:rPr lang="en-US" sz="2000" dirty="0"/>
              <a:t>:</a:t>
            </a:r>
            <a:endParaRPr lang="sk-SK" sz="2000" dirty="0">
              <a:latin typeface="Times New Roman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14929"/>
              </p:ext>
            </p:extLst>
          </p:nvPr>
        </p:nvGraphicFramePr>
        <p:xfrm>
          <a:off x="4281256" y="5259609"/>
          <a:ext cx="1826248" cy="51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Rovnica" r:id="rId5" imgW="2108160" imgH="571320" progId="Equation.3">
                  <p:embed/>
                </p:oleObj>
              </mc:Choice>
              <mc:Fallback>
                <p:oleObj name="Rovnica" r:id="rId5" imgW="2108160" imgH="57132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256" y="5259609"/>
                        <a:ext cx="1826248" cy="513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221032"/>
              </p:ext>
            </p:extLst>
          </p:nvPr>
        </p:nvGraphicFramePr>
        <p:xfrm>
          <a:off x="4267200" y="5791200"/>
          <a:ext cx="2407896" cy="51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Rovnica" r:id="rId7" imgW="2197080" imgH="469800" progId="Equation.3">
                  <p:embed/>
                </p:oleObj>
              </mc:Choice>
              <mc:Fallback>
                <p:oleObj name="Rovnica" r:id="rId7" imgW="2197080" imgH="46980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2407896" cy="514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81871"/>
              </p:ext>
            </p:extLst>
          </p:nvPr>
        </p:nvGraphicFramePr>
        <p:xfrm>
          <a:off x="6683974" y="5791200"/>
          <a:ext cx="108690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Rovnica" r:id="rId9" imgW="1041120" imgH="291960" progId="Equation.3">
                  <p:embed/>
                </p:oleObj>
              </mc:Choice>
              <mc:Fallback>
                <p:oleObj name="Rovnica" r:id="rId9" imgW="1041120" imgH="29196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974" y="5791200"/>
                        <a:ext cx="108690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/>
      <p:bldP spid="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349152" y="1035345"/>
            <a:ext cx="6445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000" dirty="0"/>
              <a:t>Podmienka kvality riadenia v ustálených stavoch</a:t>
            </a: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80942"/>
              </p:ext>
            </p:extLst>
          </p:nvPr>
        </p:nvGraphicFramePr>
        <p:xfrm>
          <a:off x="6573661" y="1096492"/>
          <a:ext cx="1145866" cy="28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7" name="Equation" r:id="rId3" imgW="1650770" imgH="406216" progId="Equation.3">
                  <p:embed/>
                </p:oleObj>
              </mc:Choice>
              <mc:Fallback>
                <p:oleObj name="Equation" r:id="rId3" imgW="1650770" imgH="406216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661" y="1096492"/>
                        <a:ext cx="1145866" cy="28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82633"/>
              </p:ext>
            </p:extLst>
          </p:nvPr>
        </p:nvGraphicFramePr>
        <p:xfrm>
          <a:off x="1524000" y="1483934"/>
          <a:ext cx="2704800" cy="707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8" name="Rovnica" r:id="rId5" imgW="3009600" imgH="787320" progId="Equation.3">
                  <p:embed/>
                </p:oleObj>
              </mc:Choice>
              <mc:Fallback>
                <p:oleObj name="Rovnica" r:id="rId5" imgW="3009600" imgH="78732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83934"/>
                        <a:ext cx="2704800" cy="707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096438"/>
              </p:ext>
            </p:extLst>
          </p:nvPr>
        </p:nvGraphicFramePr>
        <p:xfrm>
          <a:off x="1524000" y="2308326"/>
          <a:ext cx="1587360" cy="64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9" name="Rovnica" r:id="rId7" imgW="1892160" imgH="774360" progId="Equation.3">
                  <p:embed/>
                </p:oleObj>
              </mc:Choice>
              <mc:Fallback>
                <p:oleObj name="Rovnica" r:id="rId7" imgW="1892160" imgH="77436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08326"/>
                        <a:ext cx="1587360" cy="64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1209"/>
              </p:ext>
            </p:extLst>
          </p:nvPr>
        </p:nvGraphicFramePr>
        <p:xfrm>
          <a:off x="1524000" y="3692770"/>
          <a:ext cx="5045962" cy="129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0" name="Rovnica" r:id="rId9" imgW="3873240" imgH="990360" progId="Equation.3">
                  <p:embed/>
                </p:oleObj>
              </mc:Choice>
              <mc:Fallback>
                <p:oleObj name="Rovnica" r:id="rId9" imgW="3873240" imgH="99036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92770"/>
                        <a:ext cx="5045962" cy="1290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83746"/>
              </p:ext>
            </p:extLst>
          </p:nvPr>
        </p:nvGraphicFramePr>
        <p:xfrm>
          <a:off x="1524000" y="3006427"/>
          <a:ext cx="2070100" cy="68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" name="Rovnica" r:id="rId11" imgW="2374560" imgH="787320" progId="Equation.3">
                  <p:embed/>
                </p:oleObj>
              </mc:Choice>
              <mc:Fallback>
                <p:oleObj name="Rovnica" r:id="rId11" imgW="2374560" imgH="78732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06427"/>
                        <a:ext cx="2070100" cy="686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990600" y="4953000"/>
            <a:ext cx="1928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Riadiaca veličina</a:t>
            </a:r>
          </a:p>
        </p:txBody>
      </p:sp>
      <p:graphicFrame>
        <p:nvGraphicFramePr>
          <p:cNvPr id="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6718"/>
              </p:ext>
            </p:extLst>
          </p:nvPr>
        </p:nvGraphicFramePr>
        <p:xfrm>
          <a:off x="4005950" y="5105400"/>
          <a:ext cx="1264209" cy="46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Rovnica" r:id="rId13" imgW="1460160" imgH="533160" progId="Equation.3">
                  <p:embed/>
                </p:oleObj>
              </mc:Choice>
              <mc:Fallback>
                <p:oleObj name="Rovnica" r:id="rId13" imgW="1460160" imgH="53316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950" y="5105400"/>
                        <a:ext cx="1264209" cy="461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29"/>
              <p:cNvSpPr txBox="1">
                <a:spLocks noChangeArrowheads="1"/>
              </p:cNvSpPr>
              <p:nvPr/>
            </p:nvSpPr>
            <p:spPr bwMode="auto">
              <a:xfrm>
                <a:off x="3810000" y="5638800"/>
                <a:ext cx="259080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 = 0:  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sk-SK" sz="22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k-SK" sz="2200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>
          <p:sp>
            <p:nvSpPr>
              <p:cNvPr id="11" name="Text Box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5638800"/>
                <a:ext cx="2590800" cy="430887"/>
              </a:xfrm>
              <a:prstGeom prst="rect">
                <a:avLst/>
              </a:prstGeom>
              <a:blipFill>
                <a:blip r:embed="rId15"/>
                <a:stretch>
                  <a:fillRect l="-235" b="-154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038"/>
              <p:cNvSpPr txBox="1">
                <a:spLocks noChangeArrowheads="1"/>
              </p:cNvSpPr>
              <p:nvPr/>
            </p:nvSpPr>
            <p:spPr bwMode="auto">
              <a:xfrm>
                <a:off x="3810000" y="6191855"/>
                <a:ext cx="284456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1 : 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sk-SK" sz="2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sk-SK" sz="22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sk-SK" sz="2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Text Box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6191855"/>
                <a:ext cx="2844561" cy="430887"/>
              </a:xfrm>
              <a:prstGeom prst="rect">
                <a:avLst/>
              </a:prstGeom>
              <a:blipFill>
                <a:blip r:embed="rId16"/>
                <a:stretch>
                  <a:fillRect b="-171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2">
            <a:extLst>
              <a:ext uri="{FF2B5EF4-FFF2-40B4-BE49-F238E27FC236}">
                <a16:creationId xmlns:a16="http://schemas.microsoft.com/office/drawing/2014/main" id="{0F4BB52E-5C8E-4390-853E-F3D5CDCA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08" y="362639"/>
            <a:ext cx="3112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600" dirty="0">
                <a:latin typeface="+mj-lt"/>
              </a:rPr>
              <a:t>Kvalita riadenia</a:t>
            </a:r>
          </a:p>
        </p:txBody>
      </p:sp>
    </p:spTree>
    <p:extLst>
      <p:ext uri="{BB962C8B-B14F-4D97-AF65-F5344CB8AC3E}">
        <p14:creationId xmlns:p14="http://schemas.microsoft.com/office/powerpoint/2010/main" val="7425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11" grpId="0"/>
      <p:bldP spid="16" grpId="0"/>
      <p:bldP spid="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BCF8E92A-867E-472B-84F9-E480D9D9ECF1}"/>
              </a:ext>
            </a:extLst>
          </p:cNvPr>
          <p:cNvSpPr/>
          <p:nvPr/>
        </p:nvSpPr>
        <p:spPr>
          <a:xfrm>
            <a:off x="4742412" y="3621915"/>
            <a:ext cx="697269" cy="5417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932412" y="347138"/>
            <a:ext cx="762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3600" dirty="0" err="1"/>
              <a:t>Laplaceova</a:t>
            </a:r>
            <a:r>
              <a:rPr lang="sk-SK" sz="3600" dirty="0"/>
              <a:t> transformácia riadiacej veličiny</a:t>
            </a:r>
          </a:p>
        </p:txBody>
      </p:sp>
      <p:graphicFrame>
        <p:nvGraphicFramePr>
          <p:cNvPr id="18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997968"/>
              </p:ext>
            </p:extLst>
          </p:nvPr>
        </p:nvGraphicFramePr>
        <p:xfrm>
          <a:off x="1628641" y="1938100"/>
          <a:ext cx="1349161" cy="55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Rovnica" r:id="rId3" imgW="1473120" imgH="609480" progId="Equation.3">
                  <p:embed/>
                </p:oleObj>
              </mc:Choice>
              <mc:Fallback>
                <p:oleObj name="Rovnica" r:id="rId3" imgW="1473120" imgH="60948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641" y="1938100"/>
                        <a:ext cx="1349161" cy="558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27747"/>
              </p:ext>
            </p:extLst>
          </p:nvPr>
        </p:nvGraphicFramePr>
        <p:xfrm>
          <a:off x="1629983" y="3740430"/>
          <a:ext cx="1369252" cy="41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4" name="Rovnica" r:id="rId5" imgW="1549080" imgH="469800" progId="Equation.3">
                  <p:embed/>
                </p:oleObj>
              </mc:Choice>
              <mc:Fallback>
                <p:oleObj name="Rovnica" r:id="rId5" imgW="1549080" imgH="469800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983" y="3740430"/>
                        <a:ext cx="1369252" cy="41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45194"/>
              </p:ext>
            </p:extLst>
          </p:nvPr>
        </p:nvGraphicFramePr>
        <p:xfrm>
          <a:off x="3066012" y="3621915"/>
          <a:ext cx="2373669" cy="49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5" name="Rovnica" r:id="rId7" imgW="4419360" imgH="914400" progId="Equation.3">
                  <p:embed/>
                </p:oleObj>
              </mc:Choice>
              <mc:Fallback>
                <p:oleObj name="Rovnica" r:id="rId7" imgW="4419360" imgH="914400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012" y="3621915"/>
                        <a:ext cx="2373669" cy="491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41154"/>
              </p:ext>
            </p:extLst>
          </p:nvPr>
        </p:nvGraphicFramePr>
        <p:xfrm>
          <a:off x="5535855" y="3432954"/>
          <a:ext cx="2486247" cy="80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6" name="Rovnica" r:id="rId9" imgW="3517560" imgH="1143000" progId="Equation.3">
                  <p:embed/>
                </p:oleObj>
              </mc:Choice>
              <mc:Fallback>
                <p:oleObj name="Rovnica" r:id="rId9" imgW="3517560" imgH="1143000" progId="Equation.3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855" y="3432954"/>
                        <a:ext cx="2486247" cy="807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33194"/>
              </p:ext>
            </p:extLst>
          </p:nvPr>
        </p:nvGraphicFramePr>
        <p:xfrm>
          <a:off x="1628641" y="2684987"/>
          <a:ext cx="2181328" cy="69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7" name="Rovnica" r:id="rId11" imgW="2997000" imgH="952200" progId="Equation.3">
                  <p:embed/>
                </p:oleObj>
              </mc:Choice>
              <mc:Fallback>
                <p:oleObj name="Rovnica" r:id="rId11" imgW="2997000" imgH="95220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641" y="2684987"/>
                        <a:ext cx="2181328" cy="693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64972"/>
              </p:ext>
            </p:extLst>
          </p:nvPr>
        </p:nvGraphicFramePr>
        <p:xfrm>
          <a:off x="4252846" y="4944965"/>
          <a:ext cx="2486247" cy="8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" name="Rovnica" r:id="rId13" imgW="3429000" imgH="1143000" progId="Equation.3">
                  <p:embed/>
                </p:oleObj>
              </mc:Choice>
              <mc:Fallback>
                <p:oleObj name="Rovnica" r:id="rId13" imgW="3429000" imgH="1143000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846" y="4944965"/>
                        <a:ext cx="2486247" cy="829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50"/>
          <p:cNvSpPr>
            <a:spLocks noChangeArrowheads="1"/>
          </p:cNvSpPr>
          <p:nvPr/>
        </p:nvSpPr>
        <p:spPr bwMode="auto">
          <a:xfrm>
            <a:off x="4742412" y="3621915"/>
            <a:ext cx="773083" cy="7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Text Box 1051"/>
          <p:cNvSpPr txBox="1">
            <a:spLocks noChangeArrowheads="1"/>
          </p:cNvSpPr>
          <p:nvPr/>
        </p:nvSpPr>
        <p:spPr bwMode="auto">
          <a:xfrm>
            <a:off x="5809212" y="4460115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B0F0"/>
                </a:solidFill>
              </a:rPr>
              <a:t>W(s)</a:t>
            </a:r>
          </a:p>
        </p:txBody>
      </p:sp>
      <p:cxnSp>
        <p:nvCxnSpPr>
          <p:cNvPr id="15" name="Rovná spojovacia šípka 14"/>
          <p:cNvCxnSpPr/>
          <p:nvPr/>
        </p:nvCxnSpPr>
        <p:spPr>
          <a:xfrm flipH="1" flipV="1">
            <a:off x="5535855" y="4163699"/>
            <a:ext cx="307036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id="{E83C05B1-6657-466F-8542-20887B64E49D}"/>
              </a:ext>
            </a:extLst>
          </p:cNvPr>
          <p:cNvSpPr/>
          <p:nvPr/>
        </p:nvSpPr>
        <p:spPr>
          <a:xfrm>
            <a:off x="2314609" y="4953463"/>
            <a:ext cx="1219200" cy="90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69456"/>
              </p:ext>
            </p:extLst>
          </p:nvPr>
        </p:nvGraphicFramePr>
        <p:xfrm>
          <a:off x="2379696" y="5034425"/>
          <a:ext cx="1089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9" name="Rovnica" r:id="rId15" imgW="1904862" imgH="1295262" progId="Equation.3">
                  <p:embed/>
                </p:oleObj>
              </mc:Choice>
              <mc:Fallback>
                <p:oleObj name="Rovnica" r:id="rId15" imgW="1904862" imgH="1295262" progId="Equation.3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96" y="5034425"/>
                        <a:ext cx="1089025" cy="73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2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91475"/>
              </p:ext>
            </p:extLst>
          </p:nvPr>
        </p:nvGraphicFramePr>
        <p:xfrm>
          <a:off x="1143000" y="457200"/>
          <a:ext cx="3012955" cy="66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Rovnica" r:id="rId3" imgW="2260440" imgH="495000" progId="Equation.3">
                  <p:embed/>
                </p:oleObj>
              </mc:Choice>
              <mc:Fallback>
                <p:oleObj name="Rovnica" r:id="rId3" imgW="2260440" imgH="4950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3012955" cy="662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42674"/>
              </p:ext>
            </p:extLst>
          </p:nvPr>
        </p:nvGraphicFramePr>
        <p:xfrm>
          <a:off x="1143000" y="1371600"/>
          <a:ext cx="3518999" cy="58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Rovnica" r:id="rId5" imgW="2679480" imgH="444240" progId="Equation.3">
                  <p:embed/>
                </p:oleObj>
              </mc:Choice>
              <mc:Fallback>
                <p:oleObj name="Rovnica" r:id="rId5" imgW="2679480" imgH="44424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518999" cy="584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00657"/>
              </p:ext>
            </p:extLst>
          </p:nvPr>
        </p:nvGraphicFramePr>
        <p:xfrm>
          <a:off x="5715000" y="990600"/>
          <a:ext cx="21526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Rovnica" r:id="rId7" imgW="2730240" imgH="1752480" progId="Equation.3">
                  <p:embed/>
                </p:oleObj>
              </mc:Choice>
              <mc:Fallback>
                <p:oleObj name="Rovnica" r:id="rId7" imgW="2730240" imgH="175248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90600"/>
                        <a:ext cx="215265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70375"/>
              </p:ext>
            </p:extLst>
          </p:nvPr>
        </p:nvGraphicFramePr>
        <p:xfrm>
          <a:off x="838200" y="3352800"/>
          <a:ext cx="3389312" cy="6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Rovnica" r:id="rId9" imgW="4394160" imgH="825480" progId="Equation.3">
                  <p:embed/>
                </p:oleObj>
              </mc:Choice>
              <mc:Fallback>
                <p:oleObj name="Rovnica" r:id="rId9" imgW="4394160" imgH="82548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3389312" cy="636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990047"/>
              </p:ext>
            </p:extLst>
          </p:nvPr>
        </p:nvGraphicFramePr>
        <p:xfrm>
          <a:off x="600331" y="4343400"/>
          <a:ext cx="429393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Rovnica" r:id="rId11" imgW="5626080" imgH="1498320" progId="Equation.3">
                  <p:embed/>
                </p:oleObj>
              </mc:Choice>
              <mc:Fallback>
                <p:oleObj name="Rovnica" r:id="rId11" imgW="5626080" imgH="149832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31" y="4343400"/>
                        <a:ext cx="4293932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Rovná spojovacia šípka 8"/>
          <p:cNvCxnSpPr/>
          <p:nvPr/>
        </p:nvCxnSpPr>
        <p:spPr>
          <a:xfrm flipV="1">
            <a:off x="4953000" y="1371600"/>
            <a:ext cx="648072" cy="28803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4953000" y="1752600"/>
            <a:ext cx="648072" cy="3653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4953000" y="25172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Astatismus</a:t>
            </a:r>
            <a:r>
              <a:rPr lang="sk-SK" dirty="0"/>
              <a:t> je nenulový a vstupný signál vyšší ako skok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4988047" y="35429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Astatismus</a:t>
            </a:r>
            <a:r>
              <a:rPr lang="sk-SK" dirty="0"/>
              <a:t> je nulový a vstupný signál jednotkový  skok 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4953000" y="350297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Astatismus</a:t>
            </a:r>
            <a:r>
              <a:rPr lang="sk-SK" dirty="0"/>
              <a:t> je vyšší ako  stupeň vstupného signálu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4988047" y="510540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Astatismus</a:t>
            </a:r>
            <a:r>
              <a:rPr lang="sk-SK" dirty="0"/>
              <a:t> je nižší ako  stupeň vstupného signálu</a:t>
            </a:r>
          </a:p>
        </p:txBody>
      </p:sp>
    </p:spTree>
    <p:extLst>
      <p:ext uri="{BB962C8B-B14F-4D97-AF65-F5344CB8AC3E}">
        <p14:creationId xmlns:p14="http://schemas.microsoft.com/office/powerpoint/2010/main" val="28877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559436" y="200262"/>
            <a:ext cx="63622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3600" dirty="0"/>
              <a:t>Kvalita riadenia v prechodných stavoch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122915" y="1353595"/>
            <a:ext cx="54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000" dirty="0"/>
              <a:t>Ukazovatele kvality riadenia: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420727" y="5515771"/>
            <a:ext cx="2446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1600" dirty="0"/>
              <a:t>Maximálne preregulovanie</a:t>
            </a:r>
          </a:p>
          <a:p>
            <a:r>
              <a:rPr lang="sk-SK" sz="1600" dirty="0"/>
              <a:t> (Maximum </a:t>
            </a:r>
            <a:r>
              <a:rPr lang="sk-SK" sz="1600" dirty="0" err="1"/>
              <a:t>Overshoot</a:t>
            </a:r>
            <a:r>
              <a:rPr lang="sk-SK" sz="1600" dirty="0"/>
              <a:t>)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228184" y="5505145"/>
            <a:ext cx="29158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1600" dirty="0"/>
              <a:t>Čas regulácie (</a:t>
            </a:r>
            <a:r>
              <a:rPr lang="sk-SK" sz="1600" dirty="0" err="1"/>
              <a:t>Settling</a:t>
            </a:r>
            <a:r>
              <a:rPr lang="sk-SK" sz="1600" dirty="0"/>
              <a:t> </a:t>
            </a:r>
            <a:r>
              <a:rPr lang="sk-SK" sz="1600" dirty="0" err="1"/>
              <a:t>Time</a:t>
            </a:r>
            <a:r>
              <a:rPr lang="sk-SK" sz="1600" dirty="0"/>
              <a:t>)  </a:t>
            </a:r>
          </a:p>
          <a:p>
            <a:r>
              <a:rPr lang="sk-SK" sz="1600" dirty="0"/>
              <a:t> </a:t>
            </a:r>
            <a:r>
              <a:rPr lang="sk-SK" sz="1600" dirty="0" err="1"/>
              <a:t>t</a:t>
            </a:r>
            <a:r>
              <a:rPr lang="sk-SK" sz="1600" baseline="-25000" dirty="0" err="1"/>
              <a:t>reg</a:t>
            </a:r>
            <a:r>
              <a:rPr lang="sk-SK" sz="1600" dirty="0"/>
              <a:t>  [s]</a:t>
            </a: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89601"/>
              </p:ext>
            </p:extLst>
          </p:nvPr>
        </p:nvGraphicFramePr>
        <p:xfrm>
          <a:off x="4038599" y="5629007"/>
          <a:ext cx="2368489" cy="35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Rovnica" r:id="rId3" imgW="4025880" imgH="622080" progId="Equation.3">
                  <p:embed/>
                </p:oleObj>
              </mc:Choice>
              <mc:Fallback>
                <p:oleObj name="Rovnica" r:id="rId3" imgW="4025880" imgH="62208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99" y="5629007"/>
                        <a:ext cx="2368489" cy="358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Obrázok 16">
            <a:extLst>
              <a:ext uri="{FF2B5EF4-FFF2-40B4-BE49-F238E27FC236}">
                <a16:creationId xmlns:a16="http://schemas.microsoft.com/office/drawing/2014/main" id="{E1B5C3DE-78B3-4989-9D39-DD977C72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235" y="1877567"/>
            <a:ext cx="5397529" cy="32520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665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9" grpId="0" animBg="1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nadrz">
            <a:extLst>
              <a:ext uri="{FF2B5EF4-FFF2-40B4-BE49-F238E27FC236}">
                <a16:creationId xmlns:a16="http://schemas.microsoft.com/office/drawing/2014/main" id="{73E66548-A81A-4963-8E2C-EF1F5218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84" y="1981200"/>
            <a:ext cx="1932916" cy="427163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0085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en-US" sz="3600" dirty="0"/>
              <a:t>Riadený systém</a:t>
            </a:r>
            <a:endParaRPr lang="en-US" altLang="en-US" sz="3600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48873"/>
              </p:ext>
            </p:extLst>
          </p:nvPr>
        </p:nvGraphicFramePr>
        <p:xfrm>
          <a:off x="1930995" y="2014215"/>
          <a:ext cx="860747" cy="105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Clip" r:id="rId4" imgW="1857375" imgH="3995738" progId="">
                  <p:embed/>
                </p:oleObj>
              </mc:Choice>
              <mc:Fallback>
                <p:oleObj name="Clip" r:id="rId4" imgW="1857375" imgH="3995738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995" y="2014215"/>
                        <a:ext cx="860747" cy="1054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723158" y="2301553"/>
            <a:ext cx="1620238" cy="7223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2723158" y="2374576"/>
            <a:ext cx="1368420" cy="101476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820370" y="4462139"/>
            <a:ext cx="1510847" cy="3968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Regul</a:t>
            </a:r>
            <a:r>
              <a:rPr lang="sk-SK" altLang="en-US" sz="1800"/>
              <a:t>átor</a:t>
            </a:r>
            <a:endParaRPr lang="en-US" altLang="en-US" sz="180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5820370" y="2301552"/>
            <a:ext cx="1510847" cy="39681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k-SK" altLang="en-US" sz="1800" dirty="0"/>
              <a:t>Akčný člen</a:t>
            </a:r>
            <a:endParaRPr lang="en-US" altLang="en-US" sz="1800" dirty="0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4091573" y="4678037"/>
            <a:ext cx="1" cy="1809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4091583" y="4678038"/>
            <a:ext cx="172877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4523382" y="2519039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7331217" y="2519039"/>
            <a:ext cx="5258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7331217" y="4678037"/>
            <a:ext cx="5258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H="1" flipV="1">
            <a:off x="7848599" y="2519038"/>
            <a:ext cx="8443" cy="2158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500943" y="1463751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1800" dirty="0"/>
              <a:t>Ručné riadenie</a:t>
            </a:r>
            <a:endParaRPr lang="en-US" altLang="en-US" sz="1800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5715000" y="1463751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1800" dirty="0"/>
              <a:t>Automatické riadenie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3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66800" y="1267319"/>
            <a:ext cx="3212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a) Lineárna regulačná plocha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03223"/>
              </p:ext>
            </p:extLst>
          </p:nvPr>
        </p:nvGraphicFramePr>
        <p:xfrm>
          <a:off x="1344698" y="1867576"/>
          <a:ext cx="3073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Rovnica" r:id="rId3" imgW="1930320" imgH="482400" progId="Equation.3">
                  <p:embed/>
                </p:oleObj>
              </mc:Choice>
              <mc:Fallback>
                <p:oleObj name="Rovnica" r:id="rId3" imgW="1930320" imgH="4824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98" y="1867576"/>
                        <a:ext cx="30734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4163110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000" dirty="0"/>
              <a:t>b) absolútna regulačná plocha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48756"/>
              </p:ext>
            </p:extLst>
          </p:nvPr>
        </p:nvGraphicFramePr>
        <p:xfrm>
          <a:off x="1262148" y="3530622"/>
          <a:ext cx="32385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Rovnica" r:id="rId5" imgW="2031840" imgH="482400" progId="Equation.3">
                  <p:embed/>
                </p:oleObj>
              </mc:Choice>
              <mc:Fallback>
                <p:oleObj name="Rovnica" r:id="rId5" imgW="2031840" imgH="4824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48" y="3530622"/>
                        <a:ext cx="32385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37818" y="339161"/>
            <a:ext cx="387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Integrálne kritériá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066800" y="4495800"/>
            <a:ext cx="4163109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000" dirty="0"/>
              <a:t>c) Kvadratická regulačná plocha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14721"/>
              </p:ext>
            </p:extLst>
          </p:nvPr>
        </p:nvGraphicFramePr>
        <p:xfrm>
          <a:off x="1066800" y="5101191"/>
          <a:ext cx="3629196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Rovnica" r:id="rId7" imgW="2108160" imgH="482400" progId="Equation.3">
                  <p:embed/>
                </p:oleObj>
              </mc:Choice>
              <mc:Fallback>
                <p:oleObj name="Rovnica" r:id="rId7" imgW="2108160" imgH="4824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1191"/>
                        <a:ext cx="3629196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Obrázok 23">
            <a:extLst>
              <a:ext uri="{FF2B5EF4-FFF2-40B4-BE49-F238E27FC236}">
                <a16:creationId xmlns:a16="http://schemas.microsoft.com/office/drawing/2014/main" id="{F7A8759F-0DDC-40CD-9D35-510231217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043" y="1393947"/>
            <a:ext cx="3238675" cy="23916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35585E5B-D1BD-4FCA-AC7F-3D09A8FE72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8871" y="4038600"/>
            <a:ext cx="3947847" cy="21251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343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utoUpdateAnimBg="0"/>
      <p:bldP spid="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76400" y="1447800"/>
            <a:ext cx="498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dirty="0"/>
              <a:t>a) Časom </a:t>
            </a:r>
            <a:r>
              <a:rPr lang="sk-SK" sz="2000" dirty="0" err="1"/>
              <a:t>váhovaná</a:t>
            </a:r>
            <a:r>
              <a:rPr lang="sk-SK" sz="2000" dirty="0"/>
              <a:t> lineárna regulačná plocha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15147"/>
              </p:ext>
            </p:extLst>
          </p:nvPr>
        </p:nvGraphicFramePr>
        <p:xfrm>
          <a:off x="1828800" y="1905000"/>
          <a:ext cx="3429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Rovnica" r:id="rId3" imgW="1930320" imgH="482400" progId="Equation.3">
                  <p:embed/>
                </p:oleObj>
              </mc:Choice>
              <mc:Fallback>
                <p:oleObj name="Rovnica" r:id="rId3" imgW="1930320" imgH="4824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34290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76400" y="2971800"/>
            <a:ext cx="6451352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000" dirty="0"/>
              <a:t>b) Časom </a:t>
            </a:r>
            <a:r>
              <a:rPr lang="sk-SK" sz="2000" dirty="0" err="1"/>
              <a:t>váhovaná</a:t>
            </a:r>
            <a:r>
              <a:rPr lang="sk-SK" sz="2000" dirty="0"/>
              <a:t> absolútna regulačná plocha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25606"/>
              </p:ext>
            </p:extLst>
          </p:nvPr>
        </p:nvGraphicFramePr>
        <p:xfrm>
          <a:off x="1828800" y="3429000"/>
          <a:ext cx="3962400" cy="88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Rovnica" r:id="rId5" imgW="2158920" imgH="482400" progId="Equation.3">
                  <p:embed/>
                </p:oleObj>
              </mc:Choice>
              <mc:Fallback>
                <p:oleObj name="Rovnica" r:id="rId5" imgW="2158920" imgH="4824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3962400" cy="88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676400" y="4495800"/>
            <a:ext cx="695540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sk-SK" sz="2000" dirty="0"/>
              <a:t>c) Časom </a:t>
            </a:r>
            <a:r>
              <a:rPr lang="sk-SK" sz="2000" dirty="0" err="1"/>
              <a:t>váhovaná</a:t>
            </a:r>
            <a:r>
              <a:rPr lang="sk-SK" sz="2000" dirty="0"/>
              <a:t> kvadratická regulačná plocha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14837"/>
              </p:ext>
            </p:extLst>
          </p:nvPr>
        </p:nvGraphicFramePr>
        <p:xfrm>
          <a:off x="1828800" y="4953000"/>
          <a:ext cx="4413250" cy="94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Rovnica" r:id="rId7" imgW="2247840" imgH="482400" progId="Equation.3">
                  <p:embed/>
                </p:oleObj>
              </mc:Choice>
              <mc:Fallback>
                <p:oleObj name="Rovnica" r:id="rId7" imgW="2247840" imgH="4824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4413250" cy="947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0">
            <a:extLst>
              <a:ext uri="{FF2B5EF4-FFF2-40B4-BE49-F238E27FC236}">
                <a16:creationId xmlns:a16="http://schemas.microsoft.com/office/drawing/2014/main" id="{21E75BC4-037A-43AB-93EB-AC4F19D5DA92}"/>
              </a:ext>
            </a:extLst>
          </p:cNvPr>
          <p:cNvSpPr txBox="1"/>
          <p:nvPr/>
        </p:nvSpPr>
        <p:spPr>
          <a:xfrm>
            <a:off x="2937818" y="339161"/>
            <a:ext cx="387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Integrálne kritériá</a:t>
            </a:r>
          </a:p>
        </p:txBody>
      </p:sp>
    </p:spTree>
    <p:extLst>
      <p:ext uri="{BB962C8B-B14F-4D97-AF65-F5344CB8AC3E}">
        <p14:creationId xmlns:p14="http://schemas.microsoft.com/office/powerpoint/2010/main" val="14224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utoUpdateAnimBg="0"/>
      <p:bldP spid="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3239" y="381000"/>
            <a:ext cx="683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Príklad SAR v uzavretej slučke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20C58FA-390D-4A54-9B5E-1E41996BC7E3}"/>
              </a:ext>
            </a:extLst>
          </p:cNvPr>
          <p:cNvSpPr txBox="1"/>
          <p:nvPr/>
        </p:nvSpPr>
        <p:spPr>
          <a:xfrm>
            <a:off x="1524000" y="1564260"/>
            <a:ext cx="43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/>
              <a:t>Jednoduchý Wattov odstredivý regulátor</a:t>
            </a:r>
            <a:endParaRPr lang="en-US" dirty="0"/>
          </a:p>
        </p:txBody>
      </p:sp>
      <p:pic>
        <p:nvPicPr>
          <p:cNvPr id="5" name="Picture 4" descr="Obrázok:Steam engine in action.gif">
            <a:hlinkClick r:id="rId2"/>
            <a:extLst>
              <a:ext uri="{FF2B5EF4-FFF2-40B4-BE49-F238E27FC236}">
                <a16:creationId xmlns:a16="http://schemas.microsoft.com/office/drawing/2014/main" id="{D2312109-CF61-4ECB-BE8A-BBA78154D8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13239" y="2133600"/>
            <a:ext cx="6451600" cy="387096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634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48387" y="228600"/>
            <a:ext cx="6595613" cy="4609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3600" dirty="0"/>
              <a:t>Princíp spätnej väzby</a:t>
            </a:r>
          </a:p>
        </p:txBody>
      </p:sp>
      <p:grpSp>
        <p:nvGrpSpPr>
          <p:cNvPr id="3" name="Group 1027"/>
          <p:cNvGrpSpPr>
            <a:grpSpLocks/>
          </p:cNvGrpSpPr>
          <p:nvPr/>
        </p:nvGrpSpPr>
        <p:grpSpPr bwMode="auto">
          <a:xfrm>
            <a:off x="3151956" y="2997633"/>
            <a:ext cx="4937944" cy="507999"/>
            <a:chOff x="2983" y="8725"/>
            <a:chExt cx="7892" cy="735"/>
          </a:xfrm>
        </p:grpSpPr>
        <p:sp>
          <p:nvSpPr>
            <p:cNvPr id="4" name="Text Box 1028"/>
            <p:cNvSpPr txBox="1">
              <a:spLocks noChangeArrowheads="1"/>
            </p:cNvSpPr>
            <p:nvPr/>
          </p:nvSpPr>
          <p:spPr bwMode="auto">
            <a:xfrm>
              <a:off x="7595" y="8755"/>
              <a:ext cx="1735" cy="69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cs-CZ" sz="2000" dirty="0" err="1"/>
                <a:t>Sústava</a:t>
              </a:r>
              <a:endParaRPr lang="cs-CZ" sz="2000" dirty="0"/>
            </a:p>
          </p:txBody>
        </p:sp>
        <p:sp>
          <p:nvSpPr>
            <p:cNvPr id="5" name="Text Box 1029"/>
            <p:cNvSpPr txBox="1">
              <a:spLocks noChangeArrowheads="1"/>
            </p:cNvSpPr>
            <p:nvPr/>
          </p:nvSpPr>
          <p:spPr bwMode="auto">
            <a:xfrm>
              <a:off x="3795" y="8725"/>
              <a:ext cx="2265" cy="73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cs-CZ" sz="2000" dirty="0"/>
                <a:t>Regulátor</a:t>
              </a:r>
            </a:p>
          </p:txBody>
        </p:sp>
        <p:sp>
          <p:nvSpPr>
            <p:cNvPr id="6" name="Line 1030"/>
            <p:cNvSpPr>
              <a:spLocks noChangeShapeType="1"/>
            </p:cNvSpPr>
            <p:nvPr/>
          </p:nvSpPr>
          <p:spPr bwMode="auto">
            <a:xfrm>
              <a:off x="2983" y="9100"/>
              <a:ext cx="8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" name="Line 1031"/>
            <p:cNvSpPr>
              <a:spLocks noChangeShapeType="1"/>
            </p:cNvSpPr>
            <p:nvPr/>
          </p:nvSpPr>
          <p:spPr bwMode="auto">
            <a:xfrm>
              <a:off x="6060" y="9100"/>
              <a:ext cx="15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" name="Line 1032"/>
            <p:cNvSpPr>
              <a:spLocks noChangeShapeType="1"/>
            </p:cNvSpPr>
            <p:nvPr/>
          </p:nvSpPr>
          <p:spPr bwMode="auto">
            <a:xfrm>
              <a:off x="9375" y="9130"/>
              <a:ext cx="15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" name="Group 1033"/>
          <p:cNvGrpSpPr>
            <a:grpSpLocks/>
          </p:cNvGrpSpPr>
          <p:nvPr/>
        </p:nvGrpSpPr>
        <p:grpSpPr bwMode="auto">
          <a:xfrm>
            <a:off x="2364317" y="3143908"/>
            <a:ext cx="5276850" cy="570229"/>
            <a:chOff x="96" y="2736"/>
            <a:chExt cx="3216" cy="432"/>
          </a:xfrm>
        </p:grpSpPr>
        <p:sp>
          <p:nvSpPr>
            <p:cNvPr id="10" name="Oval 1034"/>
            <p:cNvSpPr>
              <a:spLocks noChangeArrowheads="1"/>
            </p:cNvSpPr>
            <p:nvPr/>
          </p:nvSpPr>
          <p:spPr bwMode="auto">
            <a:xfrm>
              <a:off x="384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331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Line 1036"/>
            <p:cNvSpPr>
              <a:spLocks noChangeShapeType="1"/>
            </p:cNvSpPr>
            <p:nvPr/>
          </p:nvSpPr>
          <p:spPr bwMode="auto">
            <a:xfrm flipH="1">
              <a:off x="480" y="316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V="1">
              <a:off x="48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" name="Line 1038"/>
            <p:cNvSpPr>
              <a:spLocks noChangeShapeType="1"/>
            </p:cNvSpPr>
            <p:nvPr/>
          </p:nvSpPr>
          <p:spPr bwMode="auto">
            <a:xfrm>
              <a:off x="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5" name="Group 1039"/>
          <p:cNvGrpSpPr>
            <a:grpSpLocks/>
          </p:cNvGrpSpPr>
          <p:nvPr/>
        </p:nvGrpSpPr>
        <p:grpSpPr bwMode="auto">
          <a:xfrm>
            <a:off x="2209800" y="2875157"/>
            <a:ext cx="5880100" cy="825103"/>
            <a:chOff x="437" y="2151"/>
            <a:chExt cx="2778" cy="693"/>
          </a:xfrm>
        </p:grpSpPr>
        <p:sp>
          <p:nvSpPr>
            <p:cNvPr id="16" name="Text Box 1040"/>
            <p:cNvSpPr txBox="1">
              <a:spLocks noChangeArrowheads="1"/>
            </p:cNvSpPr>
            <p:nvPr/>
          </p:nvSpPr>
          <p:spPr bwMode="auto">
            <a:xfrm>
              <a:off x="2975" y="2460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 dirty="0"/>
                <a:t>y</a:t>
              </a:r>
            </a:p>
          </p:txBody>
        </p:sp>
        <p:sp>
          <p:nvSpPr>
            <p:cNvPr id="17" name="Text Box 1041"/>
            <p:cNvSpPr txBox="1">
              <a:spLocks noChangeArrowheads="1"/>
            </p:cNvSpPr>
            <p:nvPr/>
          </p:nvSpPr>
          <p:spPr bwMode="auto">
            <a:xfrm>
              <a:off x="2041" y="2419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 dirty="0"/>
                <a:t>u</a:t>
              </a:r>
            </a:p>
          </p:txBody>
        </p:sp>
        <p:sp>
          <p:nvSpPr>
            <p:cNvPr id="18" name="Text Box 1042"/>
            <p:cNvSpPr txBox="1">
              <a:spLocks noChangeArrowheads="1"/>
            </p:cNvSpPr>
            <p:nvPr/>
          </p:nvSpPr>
          <p:spPr bwMode="auto">
            <a:xfrm>
              <a:off x="437" y="2151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 dirty="0"/>
                <a:t>w</a:t>
              </a:r>
            </a:p>
          </p:txBody>
        </p:sp>
        <p:sp>
          <p:nvSpPr>
            <p:cNvPr id="19" name="Text Box 1043"/>
            <p:cNvSpPr txBox="1">
              <a:spLocks noChangeArrowheads="1"/>
            </p:cNvSpPr>
            <p:nvPr/>
          </p:nvSpPr>
          <p:spPr bwMode="auto">
            <a:xfrm>
              <a:off x="849" y="2162"/>
              <a:ext cx="2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cs-CZ" sz="2400" dirty="0"/>
                <a:t>e</a:t>
              </a:r>
            </a:p>
          </p:txBody>
        </p:sp>
      </p:grpSp>
      <p:grpSp>
        <p:nvGrpSpPr>
          <p:cNvPr id="20" name="Group 1045"/>
          <p:cNvGrpSpPr>
            <a:grpSpLocks/>
          </p:cNvGrpSpPr>
          <p:nvPr/>
        </p:nvGrpSpPr>
        <p:grpSpPr bwMode="auto">
          <a:xfrm>
            <a:off x="5380944" y="2406743"/>
            <a:ext cx="609600" cy="990600"/>
            <a:chOff x="2560" y="1800"/>
            <a:chExt cx="384" cy="360"/>
          </a:xfrm>
        </p:grpSpPr>
        <p:sp>
          <p:nvSpPr>
            <p:cNvPr id="21" name="Line 1046"/>
            <p:cNvSpPr>
              <a:spLocks noChangeShapeType="1"/>
            </p:cNvSpPr>
            <p:nvPr/>
          </p:nvSpPr>
          <p:spPr bwMode="auto">
            <a:xfrm>
              <a:off x="2655" y="1836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1047"/>
            <p:cNvSpPr>
              <a:spLocks noChangeArrowheads="1"/>
            </p:cNvSpPr>
            <p:nvPr/>
          </p:nvSpPr>
          <p:spPr bwMode="auto">
            <a:xfrm>
              <a:off x="2560" y="2052"/>
              <a:ext cx="192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Text Box 1048"/>
            <p:cNvSpPr txBox="1">
              <a:spLocks noChangeArrowheads="1"/>
            </p:cNvSpPr>
            <p:nvPr/>
          </p:nvSpPr>
          <p:spPr bwMode="auto">
            <a:xfrm>
              <a:off x="2688" y="1800"/>
              <a:ext cx="256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cs-CZ" sz="2400"/>
                <a:t>d</a:t>
              </a:r>
            </a:p>
          </p:txBody>
        </p:sp>
      </p:grpSp>
      <p:sp>
        <p:nvSpPr>
          <p:cNvPr id="24" name="Text Box 1049"/>
          <p:cNvSpPr txBox="1">
            <a:spLocks noChangeArrowheads="1"/>
          </p:cNvSpPr>
          <p:nvPr/>
        </p:nvSpPr>
        <p:spPr bwMode="auto">
          <a:xfrm>
            <a:off x="3092866" y="3301373"/>
            <a:ext cx="12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/>
              <a:t>-</a:t>
            </a:r>
          </a:p>
        </p:txBody>
      </p:sp>
      <p:sp>
        <p:nvSpPr>
          <p:cNvPr id="25" name="Rectangle 1056"/>
          <p:cNvSpPr>
            <a:spLocks noChangeArrowheads="1"/>
          </p:cNvSpPr>
          <p:nvPr/>
        </p:nvSpPr>
        <p:spPr bwMode="auto">
          <a:xfrm>
            <a:off x="2570131" y="2888255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990600"/>
            <a:ext cx="7855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Poskytuje informáciu o: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výstupe 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priebehu regulácie 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zmene výstupu (vplyvom poruchových veličín - napr. pri poruche, zmene zaťaženia a pod.)</a:t>
            </a:r>
          </a:p>
        </p:txBody>
      </p:sp>
      <p:pic>
        <p:nvPicPr>
          <p:cNvPr id="30" name="Obrázok 29">
            <a:extLst>
              <a:ext uri="{FF2B5EF4-FFF2-40B4-BE49-F238E27FC236}">
                <a16:creationId xmlns:a16="http://schemas.microsoft.com/office/drawing/2014/main" id="{33B74ED2-177F-4A02-9BAE-67DA73C9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65" y="4045420"/>
            <a:ext cx="6695570" cy="20923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600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998910" y="1447154"/>
            <a:ext cx="13684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dirty="0" err="1"/>
              <a:t>Regul</a:t>
            </a:r>
            <a:r>
              <a:rPr lang="sk-SK" altLang="en-US" dirty="0" err="1"/>
              <a:t>átor</a:t>
            </a:r>
            <a:endParaRPr lang="en-US" altLang="en-US" dirty="0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7247060" y="1805929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367335" y="180592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06748" y="2526654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75398" y="1447154"/>
            <a:ext cx="1512887" cy="7191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Riadený</a:t>
            </a:r>
          </a:p>
          <a:p>
            <a:pPr algn="ctr" eaLnBrk="1" hangingPunct="1"/>
            <a:r>
              <a:rPr lang="sk-SK" altLang="en-US"/>
              <a:t>systém </a:t>
            </a:r>
            <a:endParaRPr lang="en-US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062285" y="1663054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343148" y="1805929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2206748" y="195039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351210" y="180592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886698" y="180751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83235" y="1375716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u(t)</a:t>
            </a:r>
            <a:endParaRPr lang="en-US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959723" y="1375716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y(t)</a:t>
            </a:r>
            <a:endParaRPr lang="en-US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14585" y="1375716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w(t)</a:t>
            </a:r>
            <a:endParaRPr lang="en-US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351210" y="1375716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e(t)</a:t>
            </a:r>
            <a:endParaRPr lang="en-US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094535" y="108679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156448" y="1015354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d(t)</a:t>
            </a:r>
            <a:endParaRPr lang="en-US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206748" y="1878954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1774948" y="180751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85935" y="286692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 sz="3600" dirty="0">
                <a:latin typeface="+mj-lt"/>
                <a:ea typeface="+mj-ea"/>
                <a:cs typeface="+mj-cs"/>
              </a:rPr>
              <a:t>Uzavretý regulačný obvod</a:t>
            </a:r>
            <a:endParaRPr lang="en-US" altLang="en-US" sz="36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1271587" y="2740759"/>
                <a:ext cx="6169025" cy="1008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altLang="en-US" sz="1800" dirty="0"/>
                  <a:t> – žiadaná hodnota 		</a:t>
                </a:r>
                <a14:m>
                  <m:oMath xmlns:m="http://schemas.openxmlformats.org/officeDocument/2006/math"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altLang="en-US" sz="1800" dirty="0"/>
                  <a:t> – akčný zásah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altLang="en-US" sz="1800" dirty="0"/>
                  <a:t> – regulačná odchýlka		</a:t>
                </a:r>
                <a14:m>
                  <m:oMath xmlns:m="http://schemas.openxmlformats.org/officeDocument/2006/math"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altLang="en-US" sz="1800" dirty="0"/>
                  <a:t> – riad</a:t>
                </a:r>
                <a:r>
                  <a:rPr lang="en-US" altLang="en-US" sz="1800" dirty="0" err="1"/>
                  <a:t>en</a:t>
                </a:r>
                <a:r>
                  <a:rPr lang="sk-SK" altLang="en-US" sz="1800" dirty="0"/>
                  <a:t>á veličina</a:t>
                </a:r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altLang="en-US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alt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altLang="en-US" sz="1800" dirty="0"/>
                  <a:t> – poruchová veličina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21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587" y="2740759"/>
                <a:ext cx="6169025" cy="1008062"/>
              </a:xfrm>
              <a:prstGeom prst="rect">
                <a:avLst/>
              </a:prstGeom>
              <a:blipFill>
                <a:blip r:embed="rId2"/>
                <a:stretch>
                  <a:fillRect t="-3636" b="-1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27185" y="3969397"/>
            <a:ext cx="8229600" cy="57574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en-US" sz="3600" dirty="0"/>
              <a:t>Lineárny spojitý regulačný obvod</a:t>
            </a:r>
            <a:endParaRPr lang="en-US" altLang="en-US" sz="36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98910" y="5194946"/>
            <a:ext cx="1008063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G</a:t>
            </a:r>
            <a:r>
              <a:rPr lang="sk-SK" altLang="en-US" baseline="-25000"/>
              <a:t>R</a:t>
            </a:r>
            <a:r>
              <a:rPr lang="sk-SK" altLang="en-US"/>
              <a:t>(s)</a:t>
            </a:r>
            <a:endParaRPr lang="en-US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7247060" y="555372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157910" y="5553721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206748" y="6274446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62735" y="5194946"/>
            <a:ext cx="1225550" cy="7191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altLang="en-US"/>
              <a:t>G</a:t>
            </a:r>
            <a:r>
              <a:rPr lang="sk-SK" altLang="en-US" baseline="-25000"/>
              <a:t>s</a:t>
            </a:r>
            <a:r>
              <a:rPr lang="sk-SK" altLang="en-US"/>
              <a:t>(s) </a:t>
            </a:r>
            <a:endParaRPr lang="en-US" altLang="en-US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062285" y="5410846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343148" y="5553721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2206748" y="5698183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2351210" y="5553721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6886698" y="555530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086473" y="5194946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959723" y="5194946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414585" y="5194946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W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351210" y="5194946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  <a:r>
              <a:rPr lang="sk-SK" altLang="en-US" dirty="0"/>
              <a:t>(</a:t>
            </a:r>
            <a:r>
              <a:rPr lang="en-US" altLang="en-US" dirty="0"/>
              <a:t>s</a:t>
            </a:r>
            <a:r>
              <a:rPr lang="sk-SK" altLang="en-US" dirty="0"/>
              <a:t>)</a:t>
            </a:r>
            <a:endParaRPr lang="en-US" altLang="en-US" dirty="0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015035" y="505048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727698" y="4690121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sk-SK" altLang="en-US"/>
              <a:t>D(s)</a:t>
            </a:r>
            <a:endParaRPr lang="en-US" alt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206748" y="5626746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868985" y="5410846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774948" y="5553721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83235" y="5553721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006973" y="555372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27698" y="5121921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4006973" y="5194946"/>
            <a:ext cx="725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U</a:t>
            </a:r>
            <a:r>
              <a:rPr lang="en-US" altLang="en-US" baseline="-25000"/>
              <a:t>R</a:t>
            </a:r>
            <a:r>
              <a:rPr lang="sk-SK" altLang="en-US"/>
              <a:t>(</a:t>
            </a:r>
            <a:r>
              <a:rPr lang="en-US" altLang="en-US"/>
              <a:t>s</a:t>
            </a:r>
            <a:r>
              <a:rPr lang="sk-SK" altLang="en-US"/>
              <a:t>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uľk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30629"/>
              </p:ext>
            </p:extLst>
          </p:nvPr>
        </p:nvGraphicFramePr>
        <p:xfrm>
          <a:off x="850532" y="2912769"/>
          <a:ext cx="7903310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385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3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Prenosová funkcia</a:t>
                      </a:r>
                      <a:r>
                        <a:rPr kumimoji="0" lang="en-US" sz="1800" b="1" u="none" strike="noStrike" kern="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riadeného systému </a:t>
                      </a:r>
                      <a:endParaRPr kumimoji="0" lang="en-US" sz="18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Prenosová funkcia</a:t>
                      </a:r>
                      <a:r>
                        <a:rPr kumimoji="0" lang="en-US" sz="1800" b="1" u="none" strike="noStrike" kern="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regulátora</a:t>
                      </a:r>
                      <a:endParaRPr kumimoji="0" lang="en-US" sz="18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l"/>
                      <a:endParaRPr lang="sk-SK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35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Prenosová funkcia otvoreného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k-SK" sz="18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regulačného obvodu:</a:t>
                      </a:r>
                      <a:endParaRPr kumimoji="0" lang="en-US" sz="18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315200" y="1066800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416800" y="1524000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87130"/>
              </p:ext>
            </p:extLst>
          </p:nvPr>
        </p:nvGraphicFramePr>
        <p:xfrm>
          <a:off x="6159668" y="4053820"/>
          <a:ext cx="1219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Rovnica" r:id="rId3" imgW="1625400" imgH="774360" progId="Equation.3">
                  <p:embed/>
                </p:oleObj>
              </mc:Choice>
              <mc:Fallback>
                <p:oleObj name="Rovnica" r:id="rId3" imgW="1625400" imgH="77436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668" y="4053820"/>
                        <a:ext cx="1219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33600" y="2495550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33587"/>
              </p:ext>
            </p:extLst>
          </p:nvPr>
        </p:nvGraphicFramePr>
        <p:xfrm>
          <a:off x="5558667" y="4937801"/>
          <a:ext cx="2447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Rovnica" r:id="rId5" imgW="3263760" imgH="774360" progId="Equation.3">
                  <p:embed/>
                </p:oleObj>
              </mc:Choice>
              <mc:Fallback>
                <p:oleObj name="Rovnica" r:id="rId5" imgW="3263760" imgH="77436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667" y="4937801"/>
                        <a:ext cx="24479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87363" y="4657725"/>
            <a:ext cx="244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Times New Roman" pitchFamily="18" charset="0"/>
            </a:endParaRP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1627187" y="809625"/>
            <a:ext cx="5880100" cy="1701800"/>
            <a:chOff x="280" y="576"/>
            <a:chExt cx="3704" cy="1072"/>
          </a:xfrm>
        </p:grpSpPr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45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Y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U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E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W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D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BlokTextu 31"/>
          <p:cNvSpPr txBox="1"/>
          <p:nvPr/>
        </p:nvSpPr>
        <p:spPr>
          <a:xfrm>
            <a:off x="1852167" y="1671637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  <p:sp>
        <p:nvSpPr>
          <p:cNvPr id="33" name="BlokTextu 32"/>
          <p:cNvSpPr txBox="1"/>
          <p:nvPr/>
        </p:nvSpPr>
        <p:spPr>
          <a:xfrm>
            <a:off x="2384425" y="1862400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p:sp>
        <p:nvSpPr>
          <p:cNvPr id="34" name="BlokTextu 33"/>
          <p:cNvSpPr txBox="1"/>
          <p:nvPr/>
        </p:nvSpPr>
        <p:spPr>
          <a:xfrm>
            <a:off x="4328921" y="1145143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  <p:sp>
        <p:nvSpPr>
          <p:cNvPr id="35" name="BlokTextu 34"/>
          <p:cNvSpPr txBox="1"/>
          <p:nvPr/>
        </p:nvSpPr>
        <p:spPr>
          <a:xfrm>
            <a:off x="4210113" y="1628259"/>
            <a:ext cx="2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sk-SK" dirty="0"/>
          </a:p>
        </p:txBody>
      </p:sp>
      <p:graphicFrame>
        <p:nvGraphicFramePr>
          <p:cNvPr id="4302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6964"/>
              </p:ext>
            </p:extLst>
          </p:nvPr>
        </p:nvGraphicFramePr>
        <p:xfrm>
          <a:off x="6161918" y="3078576"/>
          <a:ext cx="1241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Rovnica" r:id="rId7" imgW="1587240" imgH="774360" progId="Equation.3">
                  <p:embed/>
                </p:oleObj>
              </mc:Choice>
              <mc:Fallback>
                <p:oleObj name="Rovnica" r:id="rId7" imgW="1587240" imgH="77436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918" y="3078576"/>
                        <a:ext cx="12414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99979"/>
              </p:ext>
            </p:extLst>
          </p:nvPr>
        </p:nvGraphicFramePr>
        <p:xfrm>
          <a:off x="4267199" y="5325703"/>
          <a:ext cx="4447500" cy="55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Rovnica" r:id="rId3" imgW="6286320" imgH="787320" progId="Equation.3">
                  <p:embed/>
                </p:oleObj>
              </mc:Choice>
              <mc:Fallback>
                <p:oleObj name="Rovnica" r:id="rId3" imgW="6286320" imgH="78732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199" y="5325703"/>
                        <a:ext cx="4447500" cy="55144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676400" y="304800"/>
            <a:ext cx="65617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sz="2400" dirty="0"/>
              <a:t>Prenosové funkcie riadenia a poruchy (G</a:t>
            </a:r>
            <a:r>
              <a:rPr lang="sk-SK" sz="2400" baseline="-25000" dirty="0"/>
              <a:t>Y/W</a:t>
            </a:r>
            <a:r>
              <a:rPr lang="sk-SK" sz="2400" dirty="0"/>
              <a:t> a G</a:t>
            </a:r>
            <a:r>
              <a:rPr lang="sk-SK" sz="2400" baseline="-25000" dirty="0"/>
              <a:t>Y/D</a:t>
            </a:r>
            <a:r>
              <a:rPr lang="sk-SK" sz="2400" dirty="0"/>
              <a:t>):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914400" y="3505200"/>
                <a:ext cx="355600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sk-SK" i="1" dirty="0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 dirty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𝑈𝑅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05200"/>
                <a:ext cx="3556000" cy="276999"/>
              </a:xfrm>
              <a:prstGeom prst="rect">
                <a:avLst/>
              </a:prstGeom>
              <a:blipFill>
                <a:blip r:embed="rId5"/>
                <a:stretch>
                  <a:fillRect t="-2222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145399" y="3480499"/>
                <a:ext cx="4040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)]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5399" y="3480499"/>
                <a:ext cx="404014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873985" y="4038600"/>
                <a:ext cx="32991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𝐺𝑆𝐺𝑅𝑊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𝐺𝑆𝐺𝑅𝑌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𝐺𝑆𝐷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985" y="4038600"/>
                <a:ext cx="32991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5292080" y="1124430"/>
            <a:ext cx="3089915" cy="338554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G(s)=Y(s)/U(s)              Y(s)= G(s)U(s)</a:t>
            </a:r>
          </a:p>
        </p:txBody>
      </p:sp>
      <p:grpSp>
        <p:nvGrpSpPr>
          <p:cNvPr id="37" name="Group 19"/>
          <p:cNvGrpSpPr>
            <a:grpSpLocks/>
          </p:cNvGrpSpPr>
          <p:nvPr/>
        </p:nvGrpSpPr>
        <p:grpSpPr bwMode="auto">
          <a:xfrm>
            <a:off x="1631950" y="1220066"/>
            <a:ext cx="5880100" cy="1701800"/>
            <a:chOff x="280" y="576"/>
            <a:chExt cx="3704" cy="1072"/>
          </a:xfrm>
        </p:grpSpPr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dirty="0"/>
                <a:t>G</a:t>
              </a:r>
              <a:r>
                <a:rPr lang="sk-SK" sz="2400" baseline="-25000" dirty="0"/>
                <a:t>S</a:t>
              </a:r>
              <a:r>
                <a:rPr lang="sk-SK" sz="2400" dirty="0"/>
                <a:t>(s)</a:t>
              </a: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400" dirty="0"/>
                <a:t>G</a:t>
              </a:r>
              <a:r>
                <a:rPr lang="sk-SK" sz="2400" baseline="-25000" dirty="0"/>
                <a:t>R</a:t>
              </a:r>
              <a:r>
                <a:rPr lang="sk-SK" sz="2400" dirty="0"/>
                <a:t>(s)</a:t>
              </a: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y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u</a:t>
              </a:r>
            </a:p>
          </p:txBody>
        </p:sp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e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w</a:t>
              </a: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endParaRPr lang="sk-SK"/>
            </a:p>
          </p:txBody>
        </p: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000"/>
                <a:t>d</a:t>
              </a:r>
            </a:p>
          </p:txBody>
        </p:sp>
      </p:grp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4159250" y="2223366"/>
            <a:ext cx="55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/>
              <a:t>u</a:t>
            </a:r>
            <a:r>
              <a:rPr lang="sk-SK" sz="2000" baseline="-25000"/>
              <a:t>R</a:t>
            </a:r>
            <a:endParaRPr lang="sk-SK" sz="2000"/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 flipV="1">
            <a:off x="3835779" y="2234697"/>
            <a:ext cx="9906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4514850" y="2515466"/>
            <a:ext cx="2755900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6" name="BlokTextu 65"/>
          <p:cNvSpPr txBox="1"/>
          <p:nvPr/>
        </p:nvSpPr>
        <p:spPr>
          <a:xfrm>
            <a:off x="2533650" y="2192096"/>
            <a:ext cx="22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2362200" y="4724400"/>
                <a:ext cx="3962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𝐺𝑆𝐺𝑅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𝐺𝑆𝐺𝑅𝑊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𝐺𝑆𝐷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724400"/>
                <a:ext cx="396240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/>
          <p:cNvCxnSpPr/>
          <p:nvPr/>
        </p:nvCxnSpPr>
        <p:spPr>
          <a:xfrm>
            <a:off x="6621157" y="1295400"/>
            <a:ext cx="370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88861"/>
              </p:ext>
            </p:extLst>
          </p:nvPr>
        </p:nvGraphicFramePr>
        <p:xfrm>
          <a:off x="1193009" y="5349147"/>
          <a:ext cx="2392740" cy="52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Rovnica" r:id="rId9" imgW="4203360" imgH="914400" progId="Equation.3">
                  <p:embed/>
                </p:oleObj>
              </mc:Choice>
              <mc:Fallback>
                <p:oleObj name="Rovnica" r:id="rId9" imgW="4203360" imgH="9144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09" y="5349147"/>
                        <a:ext cx="2392740" cy="527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Šípka doprava 68"/>
          <p:cNvSpPr/>
          <p:nvPr/>
        </p:nvSpPr>
        <p:spPr>
          <a:xfrm>
            <a:off x="3730609" y="5487124"/>
            <a:ext cx="381000" cy="22860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Rovná spojovacia šípka 70"/>
          <p:cNvCxnSpPr/>
          <p:nvPr/>
        </p:nvCxnSpPr>
        <p:spPr>
          <a:xfrm rot="10800000" flipV="1">
            <a:off x="4267200" y="4495800"/>
            <a:ext cx="1752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6" grpId="0" animBg="1" autoUpdateAnimBg="0"/>
      <p:bldP spid="56" grpId="0" autoUpdateAnimBg="0"/>
      <p:bldP spid="59" grpId="0" animBg="1"/>
      <p:bldP spid="61" grpId="0" animBg="1"/>
      <p:bldP spid="66" grpId="0"/>
      <p:bldP spid="67" grpId="0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226C5BBF-E71F-4F3E-AA39-78AB40F45718}"/>
              </a:ext>
            </a:extLst>
          </p:cNvPr>
          <p:cNvSpPr/>
          <p:nvPr/>
        </p:nvSpPr>
        <p:spPr>
          <a:xfrm>
            <a:off x="3818737" y="4840655"/>
            <a:ext cx="4800587" cy="6783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14998"/>
              </p:ext>
            </p:extLst>
          </p:nvPr>
        </p:nvGraphicFramePr>
        <p:xfrm>
          <a:off x="3886200" y="4876800"/>
          <a:ext cx="4665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Rovnica" r:id="rId3" imgW="6222960" imgH="787320" progId="Equation.3">
                  <p:embed/>
                </p:oleObj>
              </mc:Choice>
              <mc:Fallback>
                <p:oleObj name="Rovnica" r:id="rId3" imgW="6222960" imgH="78732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466566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752600" y="2118853"/>
            <a:ext cx="5880100" cy="1701800"/>
            <a:chOff x="280" y="576"/>
            <a:chExt cx="3704" cy="1072"/>
          </a:xfrm>
        </p:grpSpPr>
        <p:sp>
          <p:nvSpPr>
            <p:cNvPr id="4" name="Oval 34"/>
            <p:cNvSpPr>
              <a:spLocks noChangeArrowheads="1"/>
            </p:cNvSpPr>
            <p:nvPr/>
          </p:nvSpPr>
          <p:spPr bwMode="auto">
            <a:xfrm>
              <a:off x="654" y="1064"/>
              <a:ext cx="190" cy="1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Line 35"/>
            <p:cNvSpPr>
              <a:spLocks noChangeShapeType="1"/>
            </p:cNvSpPr>
            <p:nvPr/>
          </p:nvSpPr>
          <p:spPr bwMode="auto">
            <a:xfrm>
              <a:off x="3656" y="1119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 flipH="1">
              <a:off x="741" y="1640"/>
              <a:ext cx="2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 flipV="1">
              <a:off x="741" y="1262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280" y="1151"/>
              <a:ext cx="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2664" y="936"/>
              <a:ext cx="688" cy="3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368" y="1128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41"/>
            <p:cNvSpPr>
              <a:spLocks noChangeArrowheads="1"/>
            </p:cNvSpPr>
            <p:nvPr/>
          </p:nvSpPr>
          <p:spPr bwMode="auto">
            <a:xfrm>
              <a:off x="2128" y="1072"/>
              <a:ext cx="152" cy="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2272" y="1144"/>
              <a:ext cx="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848" y="115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1208" y="944"/>
              <a:ext cx="648" cy="3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lIns="108000" tIns="108000" rIns="108000" bIns="10800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</a:t>
              </a:r>
              <a:r>
                <a:rPr kumimoji="0" lang="sk-SK" sz="24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sk-SK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(s)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1840" y="113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728" y="872"/>
              <a:ext cx="20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Y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2352" y="896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U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936" y="880"/>
              <a:ext cx="1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E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320" y="856"/>
              <a:ext cx="23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W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2192" y="576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108000" tIns="108000" rIns="108000" bIns="108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1960" y="600"/>
              <a:ext cx="20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108000" rIns="108000" bIns="108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  <a:endPara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BlokTextu 22"/>
          <p:cNvSpPr txBox="1"/>
          <p:nvPr/>
        </p:nvSpPr>
        <p:spPr>
          <a:xfrm>
            <a:off x="2362200" y="2499853"/>
            <a:ext cx="23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416050" y="452521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Samostatn</a:t>
            </a:r>
            <a:r>
              <a:rPr lang="sk-SK" sz="3600" dirty="0"/>
              <a:t>á práca</a:t>
            </a:r>
            <a:endParaRPr lang="sk-SK" sz="2400" dirty="0"/>
          </a:p>
        </p:txBody>
      </p:sp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31237"/>
              </p:ext>
            </p:extLst>
          </p:nvPr>
        </p:nvGraphicFramePr>
        <p:xfrm>
          <a:off x="820738" y="4040187"/>
          <a:ext cx="14081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Rovnica" r:id="rId5" imgW="1879560" imgH="761760" progId="Equation.3">
                  <p:embed/>
                </p:oleObj>
              </mc:Choice>
              <mc:Fallback>
                <p:oleObj name="Rovnica" r:id="rId5" imgW="1879560" imgH="7617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040187"/>
                        <a:ext cx="14081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BlokTextu 26"/>
          <p:cNvSpPr txBox="1"/>
          <p:nvPr/>
        </p:nvSpPr>
        <p:spPr>
          <a:xfrm>
            <a:off x="2054074" y="4435970"/>
            <a:ext cx="38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?</a:t>
            </a:r>
          </a:p>
        </p:txBody>
      </p:sp>
      <p:sp>
        <p:nvSpPr>
          <p:cNvPr id="28" name="Šípka doprava 27"/>
          <p:cNvSpPr/>
          <p:nvPr/>
        </p:nvSpPr>
        <p:spPr>
          <a:xfrm rot="817094">
            <a:off x="2649454" y="4981749"/>
            <a:ext cx="954901" cy="2348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93560533-A369-4865-8921-CC1380A2041F}"/>
                  </a:ext>
                </a:extLst>
              </p:cNvPr>
              <p:cNvSpPr txBox="1"/>
              <p:nvPr/>
            </p:nvSpPr>
            <p:spPr>
              <a:xfrm>
                <a:off x="6468855" y="1462136"/>
                <a:ext cx="1972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–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93560533-A369-4865-8921-CC1380A2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55" y="1462136"/>
                <a:ext cx="1972089" cy="276999"/>
              </a:xfrm>
              <a:prstGeom prst="rect">
                <a:avLst/>
              </a:prstGeom>
              <a:blipFill>
                <a:blip r:embed="rId7"/>
                <a:stretch>
                  <a:fillRect l="-1852" r="-216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lokTextu 28">
            <a:extLst>
              <a:ext uri="{FF2B5EF4-FFF2-40B4-BE49-F238E27FC236}">
                <a16:creationId xmlns:a16="http://schemas.microsoft.com/office/drawing/2014/main" id="{7D5FF35F-322B-45BF-AD89-B28087644658}"/>
              </a:ext>
            </a:extLst>
          </p:cNvPr>
          <p:cNvSpPr txBox="1"/>
          <p:nvPr/>
        </p:nvSpPr>
        <p:spPr>
          <a:xfrm>
            <a:off x="1190717" y="1410851"/>
            <a:ext cx="520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dirty="0" err="1"/>
              <a:t>Odvodte</a:t>
            </a:r>
            <a:r>
              <a:rPr lang="sk-SK" dirty="0"/>
              <a:t> prenosovú funkciu  regulačnej odchýlky: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1099</Words>
  <Application>Microsoft Office PowerPoint</Application>
  <PresentationFormat>Prezentácia na obrazovke (4:3)</PresentationFormat>
  <Paragraphs>217</Paragraphs>
  <Slides>31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Symbol</vt:lpstr>
      <vt:lpstr>Times New Roman</vt:lpstr>
      <vt:lpstr>Paralaxa</vt:lpstr>
      <vt:lpstr>Clip</vt:lpstr>
      <vt:lpstr>Rovnica</vt:lpstr>
      <vt:lpstr>Equation</vt:lpstr>
      <vt:lpstr>Úvod do kybernetiky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Dávid Polák</dc:creator>
  <cp:lastModifiedBy>Dávid Polák</cp:lastModifiedBy>
  <cp:revision>2</cp:revision>
  <dcterms:created xsi:type="dcterms:W3CDTF">2019-05-11T11:58:59Z</dcterms:created>
  <dcterms:modified xsi:type="dcterms:W3CDTF">2019-05-11T12:01:28Z</dcterms:modified>
</cp:coreProperties>
</file>