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6" r:id="rId17"/>
    <p:sldId id="279" r:id="rId18"/>
    <p:sldId id="278" r:id="rId19"/>
    <p:sldId id="280" r:id="rId20"/>
    <p:sldId id="281" r:id="rId21"/>
    <p:sldId id="282" r:id="rId22"/>
    <p:sldId id="283" r:id="rId23"/>
    <p:sldId id="285" r:id="rId24"/>
    <p:sldId id="284" r:id="rId25"/>
    <p:sldId id="286" r:id="rId26"/>
    <p:sldId id="287" r:id="rId27"/>
    <p:sldId id="289" r:id="rId28"/>
    <p:sldId id="290" r:id="rId29"/>
    <p:sldId id="294" r:id="rId30"/>
    <p:sldId id="292" r:id="rId31"/>
    <p:sldId id="293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užívateľ systému Windows" initials="PsW" lastIdx="15" clrIdx="0">
    <p:extLst>
      <p:ext uri="{19B8F6BF-5375-455C-9EA6-DF929625EA0E}">
        <p15:presenceInfo xmlns:p15="http://schemas.microsoft.com/office/powerpoint/2012/main" userId="Používateľ systému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5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21:39:22.787" idx="14">
    <p:pos x="1967" y="1110"/>
    <p:text>Odvážne tvrdenie.... treba definovať čo znamená ustáliť.. buď tam daj presnú definíciu alebo nič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21:25:36.778" idx="10">
    <p:pos x="10" y="10"/>
    <p:text>Bolo by dobré aj napísať čo ten priebeh zobrazuje, v zmysle : Priebeh regulácie korekčným členom na skokovú jednotkovú žiadanú hodnotu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21:28:08.368" idx="11">
    <p:pos x="10" y="10"/>
    <p:text>Opäť... čo je to .. ano porovnanie Lag Lead... ale aký bol vstup ? To platí pre všetky  podobné obrázky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21:32:12.200" idx="12">
    <p:pos x="10" y="10"/>
    <p:text>Je pravda, že na jednom lajde si to mal napísané, že jednotkový skok... ale stratilo sa mi to v kontexte... alebo som to prehliadol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20:58:45.941" idx="1">
    <p:pos x="3773" y="680"/>
    <p:text>Zmeny čoho ? Treba špecifikovať prečo je spätná väzba výhodnejšia oproti doprednému riadeniu... keď tak</p:text>
    <p:extLst>
      <p:ext uri="{C676402C-5697-4E1C-873F-D02D1690AC5C}">
        <p15:threadingInfo xmlns:p15="http://schemas.microsoft.com/office/powerpoint/2012/main" timeZoneBias="-120"/>
      </p:ext>
    </p:extLst>
  </p:cm>
  <p:cm authorId="1" dt="2019-06-03T21:10:09.288" idx="4">
    <p:pos x="711" y="1152"/>
    <p:text>W nie je vstup .... je to síce vstup do URO  ... ale je to žiadanej hodnoty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21:07:18.037" idx="3">
    <p:pos x="2724" y="2724"/>
    <p:text>Prenos čoho to bude ? URO ? Čo je Go ... Označuj signály a prenosovky tak ako je v blokovej schéme ... Prečo sú (o) a (K) v zátvorkách ... to nie sú premenné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21:12:05.698" idx="5">
    <p:pos x="1928" y="2028"/>
    <p:text>Toto je drsný slang jak sviňa .... ja viem že to v tej pôvodnej prenáške bolo ... ale treba to prepísať do tvaru kde bude pri bčkach imaginárna jednotka (a+bj)(a-bj) - a napíš že sa jedná o vzťah pre násobenie komplexného čísla komplexne združeným číslom</p:text>
    <p:extLst>
      <p:ext uri="{C676402C-5697-4E1C-873F-D02D1690AC5C}">
        <p15:threadingInfo xmlns:p15="http://schemas.microsoft.com/office/powerpoint/2012/main" timeZoneBias="-120"/>
      </p:ext>
    </p:extLst>
  </p:cm>
  <p:cm authorId="1" dt="2019-06-03T21:14:28.895" idx="6">
    <p:pos x="5257" y="2864"/>
    <p:text>inflexný bod nie je zmana znamienka - keď tak zmena znamienka druhej derivácie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21:41:33.912" idx="15">
    <p:pos x="10" y="10"/>
    <p:text>Velmi zle čiteteľné ... ale stále lepšie ako originál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21:19:48.994" idx="7">
    <p:pos x="5532" y="1152"/>
    <p:text>Rovnaké formátovanie pre všetky riadky - väčšie riadkovanie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21:33:21.568" idx="13">
    <p:pos x="10" y="10"/>
    <p:text>Exportuj tie obrazky v niej mierke -  mešie okno grafu - potom bude text váčší a čiary hrubšie  - tak ako to je na slajde 28. Takto je to nečitateľné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21:21:34.520" idx="8">
    <p:pos x="4105" y="26"/>
    <p:text>zaostávaním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21:22:29.428" idx="9">
    <p:pos x="5319" y="680"/>
    <p:text>velmi zlá čiteteľnosť.... väčšie riadkovanie a rovnaké formátovenie textu.... akože to farebné zvýraznenie je ok... to môže ostať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18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Frekvenčné kritéria stability -</a:t>
            </a:r>
            <a:br>
              <a:rPr lang="sk-SK" dirty="0"/>
            </a:br>
            <a:r>
              <a:rPr lang="sk-SK" dirty="0"/>
              <a:t>Návrh korekčných členov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</a:t>
            </a:r>
            <a:r>
              <a:rPr lang="sk-SK" dirty="0" smtClean="0"/>
              <a:t>do Kybernetiky</a:t>
            </a:r>
          </a:p>
          <a:p>
            <a:r>
              <a:rPr lang="sk-SK" cap="none" dirty="0"/>
              <a:t>prof. Ing. Ján Murgaš, PhD</a:t>
            </a:r>
            <a:r>
              <a:rPr lang="sk-SK" cap="none" dirty="0" smtClean="0"/>
              <a:t>.</a:t>
            </a:r>
            <a:endParaRPr lang="sk-SK" cap="none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3EE0454-4DA7-4198-A2F1-CD2E2832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Korekčný člen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D6AA175F-8A19-4571-9744-D8652A899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b="1" dirty="0">
                    <a:solidFill>
                      <a:schemeClr val="tx1"/>
                    </a:solidFill>
                  </a:rPr>
                  <a:t>Bodeho diagram </a:t>
                </a:r>
                <a:r>
                  <a:rPr lang="sk-SK" dirty="0">
                    <a:solidFill>
                      <a:schemeClr val="tx1"/>
                    </a:solidFill>
                  </a:rPr>
                  <a:t>pre frekvenčnú charakteristiku nášho obvodu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6AA175F-8A19-4571-9744-D8652A899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xmlns="" id="{0932342D-FD16-47C8-9709-FBE58569A9EE}"/>
                  </a:ext>
                </a:extLst>
              </p:cNvPr>
              <p:cNvSpPr/>
              <p:nvPr/>
            </p:nvSpPr>
            <p:spPr>
              <a:xfrm>
                <a:off x="393699" y="1436282"/>
                <a:ext cx="3739299" cy="616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          </a:t>
                </a:r>
                <a:r>
                  <a:rPr lang="en-GB" dirty="0"/>
                  <a:t>a</a:t>
                </a:r>
                <a:r>
                  <a:rPr lang="sk-SK" dirty="0"/>
                  <a:t>=</a:t>
                </a:r>
                <a:r>
                  <a:rPr lang="en-GB" dirty="0"/>
                  <a:t>1</a:t>
                </a:r>
                <a:r>
                  <a:rPr lang="sk-SK" dirty="0"/>
                  <a:t>0</a:t>
                </a:r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0932342D-FD16-47C8-9709-FBE58569A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9" y="1436282"/>
                <a:ext cx="3739299" cy="616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993D9822-6559-4027-B245-0D03D5925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25" y="2053118"/>
            <a:ext cx="6200775" cy="452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xmlns="" id="{36BF9E18-347A-4724-990D-3504337883C6}"/>
                  </a:ext>
                </a:extLst>
              </p:cNvPr>
              <p:cNvSpPr/>
              <p:nvPr/>
            </p:nvSpPr>
            <p:spPr>
              <a:xfrm>
                <a:off x="152400" y="2448954"/>
                <a:ext cx="2790825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Na obr</a:t>
                </a:r>
                <a:r>
                  <a:rPr lang="sk-SK" dirty="0"/>
                  <a:t>ázku vidíme:</a:t>
                </a:r>
              </a:p>
              <a:p>
                <a:pPr marL="342900" indent="-342900">
                  <a:buAutoNum type="arabicPeriod"/>
                </a:pPr>
                <a:r>
                  <a:rPr lang="sk-SK" dirty="0"/>
                  <a:t>AFCH má inflexný bod pri frekvencii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sk-SK" i="1" dirty="0"/>
              </a:p>
              <a:p>
                <a:pPr marL="342900" indent="-342900">
                  <a:buAutoNum type="arabicPeriod"/>
                </a:pPr>
                <a:r>
                  <a:rPr lang="sk-SK" dirty="0"/>
                  <a:t>Rozsah AFCH je od 0 do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sk-SK" dirty="0"/>
              </a:p>
              <a:p>
                <a:pPr marL="342900" indent="-342900">
                  <a:buAutoNum type="arabicPeriod"/>
                </a:pPr>
                <a:r>
                  <a:rPr lang="sk-SK" dirty="0"/>
                  <a:t>Rezonančné prevýšenie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36BF9E18-347A-4724-990D-350433788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448954"/>
                <a:ext cx="2790825" cy="2031325"/>
              </a:xfrm>
              <a:prstGeom prst="rect">
                <a:avLst/>
              </a:prstGeom>
              <a:blipFill>
                <a:blip r:embed="rId5"/>
                <a:stretch>
                  <a:fillRect l="-1747" t="-1802" r="-437" b="-3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dĺžnik 7">
            <a:extLst>
              <a:ext uri="{FF2B5EF4-FFF2-40B4-BE49-F238E27FC236}">
                <a16:creationId xmlns:a16="http://schemas.microsoft.com/office/drawing/2014/main" xmlns="" id="{891C14A6-8896-44E5-83B4-4C224B610524}"/>
              </a:ext>
            </a:extLst>
          </p:cNvPr>
          <p:cNvSpPr/>
          <p:nvPr/>
        </p:nvSpPr>
        <p:spPr>
          <a:xfrm>
            <a:off x="152400" y="5451416"/>
            <a:ext cx="33718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>
              <a:solidFill>
                <a:srgbClr val="FF0000"/>
              </a:solidFill>
              <a:latin typeface="+mj-lt"/>
            </a:endParaRP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MATLAB</a:t>
            </a:r>
          </a:p>
          <a:p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Gs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=</a:t>
            </a:r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tf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([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a*T 1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],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 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[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T 1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]);</a:t>
            </a: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bode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(Gs);</a:t>
            </a:r>
          </a:p>
          <a:p>
            <a:r>
              <a:rPr lang="en-GB" sz="1200" i="1" dirty="0">
                <a:solidFill>
                  <a:srgbClr val="1A5C99"/>
                </a:solidFill>
                <a:latin typeface="+mj-lt"/>
              </a:rPr>
              <a:t>grid on;</a:t>
            </a: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0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5417622-9ECF-49D0-A18E-9530D3DB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8858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Postup</a:t>
            </a:r>
            <a:r>
              <a:rPr lang="en-US" dirty="0"/>
              <a:t> n</a:t>
            </a:r>
            <a:r>
              <a:rPr lang="sk-SK" dirty="0" err="1"/>
              <a:t>ávrhu</a:t>
            </a:r>
            <a:r>
              <a:rPr lang="sk-SK" dirty="0"/>
              <a:t> korekčného člena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5E8E194F-D507-42AC-9236-EE92790A23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Calibri" panose="020F0502020204030204" pitchFamily="34" charset="0"/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Určíme zosilnenie K otvoreného regulačného obvodu pre trvalú regulačnú odchýlku</a:t>
                </a:r>
                <a:r>
                  <a:rPr lang="en-GB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𝑠𝐸</m:t>
                        </m:r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/>
                        </m:sSup>
                      </m:e>
                    </m:func>
                    <m:r>
                      <a:rPr lang="en-GB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/>
                        </m:s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func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az-Cyrl-AZ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є</m:t>
                    </m:r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Bodeho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sk-SK" dirty="0">
                    <a:solidFill>
                      <a:schemeClr val="tx1"/>
                    </a:solidFill>
                  </a:rPr>
                  <a:t>A</a:t>
                </a:r>
                <a:r>
                  <a:rPr lang="en-GB" dirty="0">
                    <a:solidFill>
                      <a:schemeClr val="tx1"/>
                    </a:solidFill>
                  </a:rPr>
                  <a:t>LFCH bez korek</a:t>
                </a:r>
                <a:r>
                  <a:rPr lang="sk-SK" dirty="0">
                    <a:solidFill>
                      <a:schemeClr val="tx1"/>
                    </a:solidFill>
                  </a:rPr>
                  <a:t>čného člena a zosilnením K odčítame fázovú rezervu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tam, kde </a:t>
                </a:r>
                <a:r>
                  <a:rPr lang="sk-SK" dirty="0" err="1">
                    <a:solidFill>
                      <a:schemeClr val="tx1"/>
                    </a:solidFill>
                  </a:rPr>
                  <a:t>amp</a:t>
                </a:r>
                <a:r>
                  <a:rPr lang="sk-SK" dirty="0">
                    <a:solidFill>
                      <a:schemeClr val="tx1"/>
                    </a:solidFill>
                  </a:rPr>
                  <a:t>. charakteristika pretína os 0dB a zvolíme požadovanú fázovú bezpečnosť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sa pri tom rovná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Keď máme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, 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a</a:t>
                </a:r>
                <a:r>
                  <a:rPr lang="sk-SK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sk-SK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Vypočítame hodnotu 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, na </a:t>
                </a:r>
                <a:r>
                  <a:rPr lang="sk-SK" dirty="0" err="1">
                    <a:solidFill>
                      <a:schemeClr val="tx1"/>
                    </a:solidFill>
                  </a:rPr>
                  <a:t>Bodeho</a:t>
                </a:r>
                <a:r>
                  <a:rPr lang="sk-SK" dirty="0">
                    <a:solidFill>
                      <a:schemeClr val="tx1"/>
                    </a:solidFill>
                  </a:rPr>
                  <a:t> charakteristike táto hodnota zodpovedá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T,       </a:t>
                </a:r>
                <a14:m>
                  <m:oMath xmlns:m="http://schemas.openxmlformats.org/officeDocument/2006/math"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Vyjadríme korekčný člen v tvare prenosovej funkcie,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Pôvodnú prenosovú funkciu systému prenásobíme prenosovou funkciou korekčného člena, analyzujeme nový regulačný obvod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E8E194F-D507-42AC-9236-EE92790A2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  <a:blipFill>
                <a:blip r:embed="rId2"/>
                <a:stretch>
                  <a:fillRect l="-1898" t="-12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xmlns="" id="{12E654AA-1AA0-4370-945C-DF12CD19FD8F}"/>
                  </a:ext>
                </a:extLst>
              </p:cNvPr>
              <p:cNvSpPr/>
              <p:nvPr/>
            </p:nvSpPr>
            <p:spPr>
              <a:xfrm>
                <a:off x="6461847" y="4887344"/>
                <a:ext cx="2084745" cy="616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</a:t>
                </a:r>
                <a:endParaRPr lang="sk-SK" dirty="0"/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12E654AA-1AA0-4370-945C-DF12CD19F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847" y="4887344"/>
                <a:ext cx="2084745" cy="616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98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012E70C-BBBA-4ED8-9372-F4DCC606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BFD5F2F7-C7F3-4890-A4A8-AB3463806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225" y="1040446"/>
                <a:ext cx="8482074" cy="5817554"/>
              </a:xfrm>
            </p:spPr>
            <p:txBody>
              <a:bodyPr/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0,0125</m:t>
                            </m:r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sk-SK" sz="2400" dirty="0">
                  <a:solidFill>
                    <a:schemeClr val="tx1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sk-SK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sk-SK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az-Cyrl-AZ" b="0" i="1" dirty="0" smtClean="0">
                        <a:latin typeface="Cambria Math" panose="02040503050406030204" pitchFamily="18" charset="0"/>
                      </a:rPr>
                      <m:t>ԑ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pre </a:t>
                </a:r>
                <a:r>
                  <a:rPr lang="en-GB" u="sng" dirty="0" err="1">
                    <a:solidFill>
                      <a:schemeClr val="tx1"/>
                    </a:solidFill>
                  </a:rPr>
                  <a:t>skok</a:t>
                </a:r>
                <a:r>
                  <a:rPr lang="en-GB" u="sng" dirty="0">
                    <a:solidFill>
                      <a:schemeClr val="tx1"/>
                    </a:solidFill>
                  </a:rPr>
                  <a:t> r</a:t>
                </a:r>
                <a:r>
                  <a:rPr lang="sk-SK" u="sng" dirty="0" err="1">
                    <a:solidFill>
                      <a:schemeClr val="tx1"/>
                    </a:solidFill>
                  </a:rPr>
                  <a:t>ýchlosti</a:t>
                </a:r>
                <a:r>
                  <a:rPr lang="sk-SK" dirty="0">
                    <a:solidFill>
                      <a:schemeClr val="tx1"/>
                    </a:solidFill>
                  </a:rPr>
                  <a:t> w,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maxim</a:t>
                </a:r>
                <a:r>
                  <a:rPr lang="sk-SK" dirty="0" err="1">
                    <a:solidFill>
                      <a:schemeClr val="tx1"/>
                    </a:solidFill>
                  </a:rPr>
                  <a:t>álne</a:t>
                </a:r>
                <a:r>
                  <a:rPr lang="en-US" dirty="0">
                    <a:solidFill>
                      <a:schemeClr val="tx1"/>
                    </a:solidFill>
                  </a:rPr>
                  <a:t> preregulovanie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rgbClr val="1A5C99"/>
                    </a:solidFill>
                  </a:rPr>
                  <a:t>Riešenie: </a:t>
                </a:r>
                <a:r>
                  <a:rPr lang="sk-SK" dirty="0">
                    <a:solidFill>
                      <a:schemeClr val="tx1"/>
                    </a:solidFill>
                  </a:rPr>
                  <a:t>skok rýchlosti </a:t>
                </a:r>
                <a:r>
                  <a:rPr lang="en-GB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→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>
                  <a:solidFill>
                    <a:srgbClr val="1A5C99"/>
                  </a:solidFill>
                </a:endParaRPr>
              </a:p>
              <a:p>
                <a:pPr marL="201168" lvl="1" indent="0">
                  <a:buNone/>
                </a:pPr>
                <a:r>
                  <a:rPr lang="en-GB" sz="2000" dirty="0" err="1">
                    <a:solidFill>
                      <a:srgbClr val="1A5C99"/>
                    </a:solidFill>
                  </a:rPr>
                  <a:t>Trval</a:t>
                </a:r>
                <a:r>
                  <a:rPr lang="sk-SK" sz="2000" dirty="0">
                    <a:solidFill>
                      <a:srgbClr val="1A5C99"/>
                    </a:solidFill>
                  </a:rPr>
                  <a:t>á regulačná odchýlka: vypočítanie zosilnenia K</a:t>
                </a:r>
                <a:r>
                  <a:rPr lang="en-GB" sz="2000" dirty="0">
                    <a:solidFill>
                      <a:srgbClr val="1A5C99"/>
                    </a:solidFill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GB" sz="2000" b="0" i="1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2000" dirty="0">
                    <a:solidFill>
                      <a:srgbClr val="1A5C99"/>
                    </a:solidFill>
                  </a:rPr>
                  <a:t> </a:t>
                </a:r>
                <a:endParaRPr lang="en-GB" sz="2000" i="1" dirty="0">
                  <a:solidFill>
                    <a:srgbClr val="1A5C99"/>
                  </a:solidFill>
                  <a:latin typeface="Cambria Math" panose="02040503050406030204" pitchFamily="18" charset="0"/>
                </a:endParaRPr>
              </a:p>
              <a:p>
                <a:pPr marL="20116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𝑠𝐸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/>
                          </m:sSup>
                        </m:e>
                      </m:func>
                      <m:r>
                        <a:rPr lang="en-GB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/>
                          </m:sSup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sup/>
                              </m:sSup>
                              <m:r>
                                <a:rPr lang="sk-S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sk-SK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k-SK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𝑠𝑇𝑎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+1)</m:t>
                                      </m:r>
                                    </m:num>
                                    <m:den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b>
                                        <m:sSubPr>
                                          <m:ctrlP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+1)(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b>
                                        <m:sSubPr>
                                          <m:ctrlP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+1)(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𝑠𝑇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+1)</m:t>
                                      </m:r>
                                    </m:den>
                                  </m:f>
                                </m:den>
                              </m:f>
                            </m:e>
                            <m:sup/>
                          </m:sSup>
                          <m:r>
                            <a:rPr lang="sk-S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sk-SK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sk-SK" sz="2000" i="1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sz="2000" i="1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az-Cyrl-AZ" sz="2000" i="1" dirty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ԑ</m:t>
                      </m:r>
                      <m:r>
                        <a:rPr lang="en-GB" sz="2000" b="0" i="1" dirty="0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dirty="0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000" b="0" i="1" dirty="0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sk-SK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FD5F2F7-C7F3-4890-A4A8-AB3463806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225" y="1040446"/>
                <a:ext cx="8482074" cy="5817554"/>
              </a:xfrm>
              <a:blipFill>
                <a:blip r:embed="rId3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7">
            <a:extLst>
              <a:ext uri="{FF2B5EF4-FFF2-40B4-BE49-F238E27FC236}">
                <a16:creationId xmlns:a16="http://schemas.microsoft.com/office/drawing/2014/main" xmlns="" id="{4151B9F0-B6EB-4616-8387-7F2E37811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443551"/>
              </p:ext>
            </p:extLst>
          </p:nvPr>
        </p:nvGraphicFramePr>
        <p:xfrm>
          <a:off x="2267711" y="1472375"/>
          <a:ext cx="5972683" cy="139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Document" r:id="rId4" imgW="5650865" imgH="1318260" progId="Word.Document.8">
                  <p:embed/>
                </p:oleObj>
              </mc:Choice>
              <mc:Fallback>
                <p:oleObj name="Document" r:id="rId4" imgW="5650865" imgH="1318260" progId="Word.Document.8">
                  <p:embed/>
                  <p:pic>
                    <p:nvPicPr>
                      <p:cNvPr id="6211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11" y="1472375"/>
                        <a:ext cx="5972683" cy="1392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86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EC09031-46F5-44A4-8F7A-25DB1D0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1D6B1895-BEFE-4F39-8ECC-40D6E77C5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V</a:t>
                </a:r>
                <a:r>
                  <a:rPr lang="sk-SK" dirty="0" err="1"/>
                  <a:t>ykreslíme</a:t>
                </a:r>
                <a:r>
                  <a:rPr lang="sk-SK" dirty="0"/>
                  <a:t> </a:t>
                </a:r>
                <a:r>
                  <a:rPr lang="sk-SK" dirty="0" err="1"/>
                  <a:t>Bodeho</a:t>
                </a:r>
                <a:r>
                  <a:rPr lang="sk-SK" dirty="0"/>
                  <a:t> charakteristiku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sk-SK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endParaRPr lang="en-GB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Od</a:t>
                </a:r>
                <a:r>
                  <a:rPr lang="sk-SK" dirty="0">
                    <a:solidFill>
                      <a:schemeClr val="tx1"/>
                    </a:solidFill>
                  </a:rPr>
                  <a:t>čítame  hodnotu fázovej rezervy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=1°</m:t>
                    </m:r>
                  </m:oMath>
                </a14:m>
                <a:r>
                  <a:rPr lang="sk-SK" dirty="0"/>
                  <a:t> a zvolíme požadovanú fázovú bezpečnosť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=45+1=46°</m:t>
                    </m:r>
                  </m:oMath>
                </a14:m>
                <a:r>
                  <a:rPr lang="en-US" dirty="0"/>
                  <a:t>, </a:t>
                </a:r>
                <a:r>
                  <a:rPr lang="sk-SK" dirty="0"/>
                  <a:t>zaokrúhlime na 5</a:t>
                </a:r>
                <a:r>
                  <a:rPr lang="en-US" dirty="0"/>
                  <a:t>5</a:t>
                </a:r>
                <a:r>
                  <a:rPr lang="sk-SK" dirty="0"/>
                  <a:t>°</a:t>
                </a:r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Vypočítame</a:t>
                </a:r>
                <a:r>
                  <a:rPr lang="sk-SK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dosad</a:t>
                </a:r>
                <a:r>
                  <a:rPr lang="sk-SK" b="0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m:rPr>
                        <m:sty m:val="p"/>
                      </m:rP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</a:rPr>
                  <a:t>=</a:t>
                </a:r>
                <a:r>
                  <a:rPr lang="en-US" b="0" dirty="0">
                    <a:solidFill>
                      <a:srgbClr val="FF0000"/>
                    </a:solidFill>
                  </a:rPr>
                  <a:t>-23.08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na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amplit</a:t>
                </a:r>
                <a:r>
                  <a:rPr lang="sk-SK" dirty="0" err="1">
                    <a:solidFill>
                      <a:schemeClr val="tx1"/>
                    </a:solidFill>
                  </a:rPr>
                  <a:t>údovej</a:t>
                </a:r>
                <a:r>
                  <a:rPr lang="sk-SK" dirty="0">
                    <a:solidFill>
                      <a:schemeClr val="tx1"/>
                    </a:solidFill>
                  </a:rPr>
                  <a:t> charakteristike odčítame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𝒓𝒂𝒅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0.00878</m:t>
                    </m:r>
                  </m:oMath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0.0883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0.00878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0,0125</m:t>
                            </m:r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0.0883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0.00878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Vykresl</a:t>
                </a:r>
                <a:r>
                  <a:rPr lang="sk-SK" b="0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b="0" dirty="0">
                    <a:solidFill>
                      <a:schemeClr val="tx1"/>
                    </a:solidFill>
                  </a:rPr>
                  <a:t> aj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b="0" dirty="0">
                    <a:solidFill>
                      <a:schemeClr val="tx1"/>
                    </a:solidFill>
                  </a:rPr>
                  <a:t> a porovnáme</a:t>
                </a:r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D6B1895-BEFE-4F39-8ECC-40D6E77C5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 r="-21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xmlns="" id="{D83D1333-E180-4255-B76E-B6D298E1069B}"/>
                  </a:ext>
                </a:extLst>
              </p:cNvPr>
              <p:cNvSpPr/>
              <p:nvPr/>
            </p:nvSpPr>
            <p:spPr>
              <a:xfrm>
                <a:off x="6577053" y="4389041"/>
                <a:ext cx="337185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sk-SK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sk-SK" sz="1200" i="1" dirty="0">
                    <a:solidFill>
                      <a:srgbClr val="1A5C99"/>
                    </a:solidFill>
                    <a:latin typeface="+mj-lt"/>
                  </a:rPr>
                  <a:t>MATLAB</a:t>
                </a:r>
              </a:p>
              <a:p>
                <a:r>
                  <a:rPr lang="en-US" sz="1200" i="1" dirty="0">
                    <a:solidFill>
                      <a:srgbClr val="1A5C99"/>
                    </a:solidFill>
                    <a:latin typeface="+mj-lt"/>
                  </a:rPr>
                  <a:t>Gs=</a:t>
                </a:r>
                <a:r>
                  <a:rPr lang="en-US" sz="1200" i="1" dirty="0" err="1">
                    <a:solidFill>
                      <a:srgbClr val="1A5C99"/>
                    </a:solidFill>
                    <a:latin typeface="+mj-lt"/>
                  </a:rPr>
                  <a:t>tf</a:t>
                </a:r>
                <a:r>
                  <a:rPr lang="en-US" sz="1200" i="1" dirty="0">
                    <a:solidFill>
                      <a:srgbClr val="1A5C99"/>
                    </a:solidFill>
                    <a:latin typeface="+mj-lt"/>
                  </a:rPr>
                  <a:t>([1],[0.0125 1.0125 1 0])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K=100;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bode(Gs*K);(</a:t>
                </a:r>
                <a:r>
                  <a:rPr lang="en-GB" sz="1200" i="1" dirty="0" err="1">
                    <a:solidFill>
                      <a:srgbClr val="1A5C99"/>
                    </a:solidFill>
                    <a:latin typeface="+mj-lt"/>
                  </a:rPr>
                  <a:t>odcitanie</a:t>
                </a:r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200" b="1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1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1200" b="1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sz="1200" b="1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)</a:t>
                </a:r>
              </a:p>
              <a:p>
                <a:r>
                  <a:rPr lang="en-GB" sz="1200" i="1" dirty="0" err="1">
                    <a:solidFill>
                      <a:srgbClr val="1A5C99"/>
                    </a:solidFill>
                    <a:latin typeface="+mj-lt"/>
                  </a:rPr>
                  <a:t>Gk</a:t>
                </a:r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=</a:t>
                </a:r>
                <a:r>
                  <a:rPr lang="en-GB" sz="1200" i="1" dirty="0" err="1">
                    <a:solidFill>
                      <a:srgbClr val="1A5C99"/>
                    </a:solidFill>
                    <a:latin typeface="+mj-lt"/>
                  </a:rPr>
                  <a:t>tf</a:t>
                </a:r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([0.0883 1],[0.00878 1])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grid on;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hold on;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bode(Gs*</a:t>
                </a:r>
                <a:r>
                  <a:rPr lang="en-GB" sz="1200" i="1" dirty="0" err="1">
                    <a:solidFill>
                      <a:srgbClr val="1A5C99"/>
                    </a:solidFill>
                    <a:latin typeface="+mj-lt"/>
                  </a:rPr>
                  <a:t>Gk</a:t>
                </a:r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*K);</a:t>
                </a:r>
              </a:p>
              <a:p>
                <a:r>
                  <a:rPr lang="sk-SK" sz="1200" i="1" dirty="0">
                    <a:solidFill>
                      <a:srgbClr val="1A5C99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D83D1333-E180-4255-B76E-B6D298E10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53" y="4389041"/>
                <a:ext cx="3371850" cy="2031325"/>
              </a:xfrm>
              <a:prstGeom prst="rect">
                <a:avLst/>
              </a:prstGeom>
              <a:blipFill>
                <a:blip r:embed="rId3"/>
                <a:stretch>
                  <a:fillRect l="-181" b="-15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1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6760AC4-1926-4878-B843-873598CD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C3732D6-2B01-4D51-9CC3-F0DC932C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649FD3E5-D207-4654-897E-33C29525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918"/>
            <a:ext cx="9144000" cy="592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9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C422C2D-4C1B-4973-8A5C-94431E84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17494EFF-EB2D-4DB3-8D3F-061EE796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ABDDBD95-9250-40D5-923B-6E3A1EE7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6" y="1040446"/>
            <a:ext cx="9144000" cy="57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5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9DA5734-8D89-460C-9C63-92E95E5B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SIMULINK - </a:t>
            </a:r>
            <a:r>
              <a:rPr lang="en-US" dirty="0" err="1"/>
              <a:t>kontrola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28D6B51-11C2-4745-BFA5-56FD2CFE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vstupe</a:t>
            </a:r>
            <a:r>
              <a:rPr lang="en-US" dirty="0"/>
              <a:t> m</a:t>
            </a:r>
            <a:r>
              <a:rPr lang="sk-SK" dirty="0" err="1"/>
              <a:t>áme</a:t>
            </a:r>
            <a:r>
              <a:rPr lang="sk-SK" dirty="0"/>
              <a:t> </a:t>
            </a:r>
            <a:r>
              <a:rPr lang="sk-SK" dirty="0" err="1"/>
              <a:t>jednotkovký</a:t>
            </a:r>
            <a:r>
              <a:rPr lang="sk-SK" dirty="0"/>
              <a:t> skok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34258AE5-B7BD-41D7-9B5F-C5922083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3" y="1954846"/>
            <a:ext cx="8272390" cy="31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4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8D95754-7B46-4FB1-8CC3-0AACD4BA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bez KČ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E23EFDD-9FBF-46FA-BC29-6B37ADFE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Systém nie je stabilný bez korekčného člena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8E919793-D2E3-4756-A7CA-BA2DA3D7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3" y="1183132"/>
            <a:ext cx="8334375" cy="51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4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76F3698-068D-49FD-AACF-4EAE8BDD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s korekčným členom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1374358-B7B0-43A8-8E16-42094ACF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6030914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Zapojením korekčného člena riadením systém stabilizujeme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38FC6C7C-7EE4-4B16-87B1-6861D7A5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3" y="1263777"/>
            <a:ext cx="8334375" cy="51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1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D3C4C67-FE21-482B-882A-3F45D2C2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AB55F026-7DFF-4CEE-8D76-88717C874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</p:spPr>
            <p:txBody>
              <a:bodyPr/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+5)(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+7)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   </a:t>
                </a:r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az-Cyrl-AZ" i="1" dirty="0">
                        <a:latin typeface="Cambria Math" panose="02040503050406030204" pitchFamily="18" charset="0"/>
                      </a:rPr>
                      <m:t>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pre </a:t>
                </a:r>
                <a:r>
                  <a:rPr lang="en-US" u="sng" dirty="0" err="1">
                    <a:solidFill>
                      <a:schemeClr val="tx1"/>
                    </a:solidFill>
                  </a:rPr>
                  <a:t>jednotkov</a:t>
                </a:r>
                <a:r>
                  <a:rPr lang="sk-SK" u="sng" dirty="0">
                    <a:solidFill>
                      <a:schemeClr val="tx1"/>
                    </a:solidFill>
                  </a:rPr>
                  <a:t>ý skok</a:t>
                </a:r>
                <a:r>
                  <a:rPr lang="en-GB" u="sng" dirty="0">
                    <a:solidFill>
                      <a:schemeClr val="tx1"/>
                    </a:solidFill>
                  </a:rPr>
                  <a:t> </a:t>
                </a:r>
                <a:r>
                  <a:rPr lang="sk-SK" dirty="0">
                    <a:solidFill>
                      <a:schemeClr val="tx1"/>
                    </a:solidFill>
                  </a:rPr>
                  <a:t>w,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maxim</a:t>
                </a:r>
                <a:r>
                  <a:rPr lang="sk-SK" dirty="0" err="1">
                    <a:solidFill>
                      <a:schemeClr val="tx1"/>
                    </a:solidFill>
                  </a:rPr>
                  <a:t>álne</a:t>
                </a:r>
                <a:r>
                  <a:rPr lang="en-US" dirty="0">
                    <a:solidFill>
                      <a:schemeClr val="tx1"/>
                    </a:solidFill>
                  </a:rPr>
                  <a:t> preregulovanie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rgbClr val="1A5C99"/>
                    </a:solidFill>
                  </a:rPr>
                  <a:t>Riešenie: </a:t>
                </a:r>
                <a:r>
                  <a:rPr lang="sk-SK" dirty="0">
                    <a:solidFill>
                      <a:schemeClr val="tx1"/>
                    </a:solidFill>
                  </a:rPr>
                  <a:t>skok rýchlosti </a:t>
                </a:r>
                <a:r>
                  <a:rPr lang="en-GB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‼!</m:t>
                    </m:r>
                  </m:oMath>
                </a14:m>
                <a:endParaRPr lang="en-GB" sz="2400" dirty="0"/>
              </a:p>
              <a:p>
                <a:pPr marL="201168" lvl="1" indent="0">
                  <a:buNone/>
                </a:pPr>
                <a:r>
                  <a:rPr lang="en-GB" sz="2000" dirty="0">
                    <a:solidFill>
                      <a:srgbClr val="1A5C99"/>
                    </a:solidFill>
                  </a:rPr>
                  <a:t>Trval</a:t>
                </a:r>
                <a:r>
                  <a:rPr lang="sk-SK" sz="2000" dirty="0">
                    <a:solidFill>
                      <a:srgbClr val="1A5C99"/>
                    </a:solidFill>
                  </a:rPr>
                  <a:t>á regulačná odchýlka: vypočítanie zosilnenia K</a:t>
                </a:r>
                <a:endParaRPr lang="en-GB" sz="2000" dirty="0">
                  <a:solidFill>
                    <a:srgbClr val="1A5C99"/>
                  </a:solidFill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𝑠𝐸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/>
                          </m:sSup>
                        </m:e>
                      </m:func>
                      <m:r>
                        <a:rPr lang="en-GB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/>
                          </m:sSup>
                          <m:r>
                            <a:rPr lang="sk-S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sup/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+4)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+3)(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+5)(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+7)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GB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𝑎𝑇𝑠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𝑇𝑠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den>
                              </m:f>
                            </m:e>
                            <m:sup/>
                          </m:sSup>
                          <m:r>
                            <a:rPr lang="sk-S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sk-S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05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105+4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≥2600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B55F026-7DFF-4CEE-8D76-88717C874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  <a:blipFill>
                <a:blip r:embed="rId3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7">
            <a:extLst>
              <a:ext uri="{FF2B5EF4-FFF2-40B4-BE49-F238E27FC236}">
                <a16:creationId xmlns:a16="http://schemas.microsoft.com/office/drawing/2014/main" xmlns="" id="{17E48AF6-385C-44D4-B21F-22645EDDB0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30164"/>
              </p:ext>
            </p:extLst>
          </p:nvPr>
        </p:nvGraphicFramePr>
        <p:xfrm>
          <a:off x="2450592" y="1618679"/>
          <a:ext cx="6299706" cy="133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Document" r:id="rId4" imgW="5650865" imgH="1318260" progId="Word.Document.8">
                  <p:embed/>
                </p:oleObj>
              </mc:Choice>
              <mc:Fallback>
                <p:oleObj name="Document" r:id="rId4" imgW="5650865" imgH="1318260" progId="Word.Document.8">
                  <p:embed/>
                  <p:pic>
                    <p:nvPicPr>
                      <p:cNvPr id="6211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592" y="1618679"/>
                        <a:ext cx="6299706" cy="133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9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Frekvenčné kritériá stability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A74476A0-8C3D-4B4B-ABC1-78C4925E5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1139572"/>
                <a:ext cx="8356599" cy="519525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sk-SK" sz="2100" dirty="0">
                    <a:solidFill>
                      <a:srgbClr val="FF0000"/>
                    </a:solidFill>
                  </a:rPr>
                  <a:t>Stabilita </a:t>
                </a:r>
              </a:p>
              <a:p>
                <a:pPr marL="0" indent="0">
                  <a:buNone/>
                </a:pPr>
                <a:r>
                  <a:rPr lang="sk-SK" sz="2100" dirty="0">
                    <a:solidFill>
                      <a:schemeClr val="tx1"/>
                    </a:solidFill>
                  </a:rPr>
                  <a:t>– najdôležitejšia </a:t>
                </a:r>
                <a:r>
                  <a:rPr lang="sk-SK" sz="2100" dirty="0" smtClean="0">
                    <a:solidFill>
                      <a:schemeClr val="tx1"/>
                    </a:solidFill>
                  </a:rPr>
                  <a:t>podmienka </a:t>
                </a:r>
                <a:r>
                  <a:rPr lang="sk-SK" sz="2100" dirty="0">
                    <a:solidFill>
                      <a:schemeClr val="tx1"/>
                    </a:solidFill>
                  </a:rPr>
                  <a:t>správnej činnosti URO</a:t>
                </a:r>
              </a:p>
              <a:p>
                <a:pPr marL="0" indent="0">
                  <a:buNone/>
                </a:pPr>
                <a:r>
                  <a:rPr lang="sk-SK" sz="2100" dirty="0">
                    <a:solidFill>
                      <a:schemeClr val="tx1"/>
                    </a:solidFill>
                  </a:rPr>
                  <a:t>– URO je stabilný, ak sa ustáli pri akejkoľvek zmene vstupnej veličiny</a:t>
                </a:r>
              </a:p>
              <a:p>
                <a:pPr marL="0" indent="0">
                  <a:buNone/>
                </a:pPr>
                <a:r>
                  <a:rPr lang="sk-SK" sz="2100" dirty="0">
                    <a:solidFill>
                      <a:schemeClr val="tx1"/>
                    </a:solidFill>
                  </a:rPr>
                  <a:t>– Pre vyšetrenie stability slúžia kritériá stability</a:t>
                </a:r>
              </a:p>
              <a:p>
                <a:pPr marL="0" indent="0">
                  <a:buNone/>
                </a:pPr>
                <a:r>
                  <a:rPr lang="sk-SK" sz="2100" dirty="0">
                    <a:solidFill>
                      <a:schemeClr val="tx1"/>
                    </a:solidFill>
                  </a:rPr>
                  <a:t>Dve najčastejšie používané kritériá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1" dirty="0">
                    <a:solidFill>
                      <a:schemeClr val="tx1"/>
                    </a:solidFill>
                  </a:rPr>
                  <a:t>Nyquistovo kritérium stability - </a:t>
                </a:r>
                <a:r>
                  <a:rPr lang="sk-SK" altLang="sk-SK" dirty="0">
                    <a:solidFill>
                      <a:schemeClr val="tx1"/>
                    </a:solidFill>
                    <a:ea typeface="Times New Roman" pitchFamily="18" charset="0"/>
                    <a:cs typeface="Arial" pitchFamily="34" charset="0"/>
                  </a:rPr>
                  <a:t>vychádza z frekvenčných charakteristík v komplexnej rovine</a:t>
                </a:r>
                <a:endParaRPr lang="sk-SK" b="1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1" dirty="0" err="1">
                    <a:solidFill>
                      <a:schemeClr val="tx1"/>
                    </a:solidFill>
                  </a:rPr>
                  <a:t>Bodeho</a:t>
                </a:r>
                <a:r>
                  <a:rPr lang="sk-SK" b="1" dirty="0">
                    <a:solidFill>
                      <a:schemeClr val="tx1"/>
                    </a:solidFill>
                  </a:rPr>
                  <a:t> kritérium stability </a:t>
                </a:r>
                <a:r>
                  <a:rPr lang="sk-SK" dirty="0">
                    <a:solidFill>
                      <a:schemeClr val="tx1"/>
                    </a:solidFill>
                  </a:rPr>
                  <a:t>- vychádza z logaritmických frekvenčných charakteristík otvoreného  obvodu</a:t>
                </a:r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/>
                  <a:t>Prevod do komplexnej roviny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sk-SK" sz="2400" i="1">
                        <a:latin typeface="Cambria Math" panose="02040503050406030204" pitchFamily="18" charset="0"/>
                      </a:rPr>
                      <m:t>                →                 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sz="2400" dirty="0"/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pPr algn="just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lang="sk-SK" altLang="sk-SK" sz="1800" dirty="0">
                  <a:solidFill>
                    <a:srgbClr val="000000"/>
                  </a:solidFill>
                  <a:latin typeface="Times New Roman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sk-SK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74476A0-8C3D-4B4B-ABC1-78C4925E5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1139572"/>
                <a:ext cx="8356599" cy="5195254"/>
              </a:xfrm>
              <a:blipFill rotWithShape="0">
                <a:blip r:embed="rId2"/>
                <a:stretch>
                  <a:fillRect l="-1898" t="-19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BFC6400-6E46-4698-96F8-B212193E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FEB4A2EF-D025-4F80-B248-076E6286A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V</a:t>
                </a:r>
                <a:r>
                  <a:rPr lang="sk-SK" dirty="0" err="1"/>
                  <a:t>ykreslíme</a:t>
                </a:r>
                <a:r>
                  <a:rPr lang="sk-SK" dirty="0"/>
                  <a:t> </a:t>
                </a:r>
                <a:r>
                  <a:rPr lang="sk-SK" dirty="0" err="1"/>
                  <a:t>Bodeho</a:t>
                </a:r>
                <a:r>
                  <a:rPr lang="sk-SK" dirty="0"/>
                  <a:t> charakteristiku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sk-SK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endParaRPr lang="en-GB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Od</a:t>
                </a:r>
                <a:r>
                  <a:rPr lang="sk-SK" dirty="0">
                    <a:solidFill>
                      <a:schemeClr val="tx1"/>
                    </a:solidFill>
                  </a:rPr>
                  <a:t>čítame  hodnotu fázovej rezervy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=1°</m:t>
                    </m:r>
                  </m:oMath>
                </a14:m>
                <a:r>
                  <a:rPr lang="sk-SK" dirty="0"/>
                  <a:t> a zvolíme požadovanú fázovú bezpečnosť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, </a:t>
                </a:r>
                <a:r>
                  <a:rPr lang="sk-SK" dirty="0"/>
                  <a:t>zaokrúhlime na </a:t>
                </a:r>
                <a:r>
                  <a:rPr lang="en-US" dirty="0"/>
                  <a:t>40</a:t>
                </a:r>
                <a:r>
                  <a:rPr lang="sk-SK" dirty="0"/>
                  <a:t>°</a:t>
                </a:r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Vypočítame</a:t>
                </a:r>
                <a:r>
                  <a:rPr lang="sk-SK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4.6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dosad</a:t>
                </a:r>
                <a:r>
                  <a:rPr lang="sk-SK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m:rPr>
                        <m:sty m:val="p"/>
                      </m:rP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=</a:t>
                </a:r>
                <a:r>
                  <a:rPr lang="en-US" dirty="0">
                    <a:solidFill>
                      <a:srgbClr val="FF0000"/>
                    </a:solidFill>
                  </a:rPr>
                  <a:t>-15.259 </a:t>
                </a:r>
                <a:r>
                  <a:rPr lang="en-US" dirty="0" err="1">
                    <a:solidFill>
                      <a:schemeClr val="tx1"/>
                    </a:solidFill>
                  </a:rPr>
                  <a:t>na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amplit</a:t>
                </a:r>
                <a:r>
                  <a:rPr lang="sk-SK" dirty="0" err="1">
                    <a:solidFill>
                      <a:schemeClr val="tx1"/>
                    </a:solidFill>
                  </a:rPr>
                  <a:t>údovej</a:t>
                </a:r>
                <a:r>
                  <a:rPr lang="sk-SK" dirty="0">
                    <a:solidFill>
                      <a:schemeClr val="tx1"/>
                    </a:solidFill>
                  </a:rPr>
                  <a:t> charakteristike odčítame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𝟏𝟐𝟐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𝒓𝒂𝒅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0.00382</m:t>
                    </m:r>
                  </m:oMath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0.01757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0.00382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+5)(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+7)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0.01757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0.00382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Vykresl</a:t>
                </a:r>
                <a:r>
                  <a:rPr lang="sk-SK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aj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a porovnáme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EB4A2EF-D025-4F80-B248-076E6286A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 r="-21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8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BD6FFB2-FFD5-4E8E-91CB-F660C4AE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DFD6BEC-22B4-4219-AFA0-5FE2E8F6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FD3215DE-CDD1-4E00-B953-579FCDAE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512"/>
            <a:ext cx="9144000" cy="59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55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BC48521-60C5-4BFF-B5C5-0525A5CC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883CE9F-6DCB-453E-88AF-15FC06EE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DE8A9E34-32CB-4750-9796-9959DAD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825"/>
            <a:ext cx="91440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3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BD99FF8-3A38-41E9-959A-D0CBA305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bez KČ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EF5C433-B661-4BBA-B904-C28E6343F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r>
              <a:rPr lang="sk-SK" dirty="0"/>
              <a:t>Systém je stabilný aj bez korekčného člena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943240A9-FF42-4D11-ACB9-702CBDF4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3" y="994726"/>
            <a:ext cx="8551892" cy="52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7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4F41EF0-6E94-47D0-8306-A668C9E6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s korekčným členom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107D091F-86FE-4331-B584-A447934F1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 korek</a:t>
            </a:r>
            <a:r>
              <a:rPr lang="sk-SK" dirty="0" err="1"/>
              <a:t>čným</a:t>
            </a:r>
            <a:r>
              <a:rPr lang="sk-SK" dirty="0"/>
              <a:t> členom je systém rýchlejší s menším preregulovaním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7D75BD76-252C-4AA7-ADAA-A227ECBD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3" y="1040446"/>
            <a:ext cx="8334375" cy="51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4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7EFFD93-70B2-4F57-ABD0-1F048EF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36F3FA68-0BFD-4A5E-942C-5CD612E45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(0.1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GB" sz="2400" dirty="0"/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az-Cyrl-AZ" i="1" dirty="0">
                        <a:latin typeface="Cambria Math" panose="02040503050406030204" pitchFamily="18" charset="0"/>
                      </a:rPr>
                      <m:t>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pre </a:t>
                </a:r>
                <a:r>
                  <a:rPr lang="en-GB" u="sng" dirty="0" err="1">
                    <a:solidFill>
                      <a:schemeClr val="tx1"/>
                    </a:solidFill>
                  </a:rPr>
                  <a:t>skok</a:t>
                </a:r>
                <a:r>
                  <a:rPr lang="en-GB" u="sng" dirty="0">
                    <a:solidFill>
                      <a:schemeClr val="tx1"/>
                    </a:solidFill>
                  </a:rPr>
                  <a:t> r</a:t>
                </a:r>
                <a:r>
                  <a:rPr lang="sk-SK" u="sng" dirty="0" err="1">
                    <a:solidFill>
                      <a:schemeClr val="tx1"/>
                    </a:solidFill>
                  </a:rPr>
                  <a:t>ýchlosti</a:t>
                </a:r>
                <a:r>
                  <a:rPr lang="sk-SK" dirty="0">
                    <a:solidFill>
                      <a:schemeClr val="tx1"/>
                    </a:solidFill>
                  </a:rPr>
                  <a:t> w,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maxim</a:t>
                </a:r>
                <a:r>
                  <a:rPr lang="sk-SK" dirty="0" err="1">
                    <a:solidFill>
                      <a:schemeClr val="tx1"/>
                    </a:solidFill>
                  </a:rPr>
                  <a:t>álne</a:t>
                </a:r>
                <a:r>
                  <a:rPr lang="en-US" dirty="0">
                    <a:solidFill>
                      <a:schemeClr val="tx1"/>
                    </a:solidFill>
                  </a:rPr>
                  <a:t> preregulovanie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rgbClr val="1A5C99"/>
                    </a:solidFill>
                  </a:rPr>
                  <a:t>Riešenie: </a:t>
                </a:r>
                <a:r>
                  <a:rPr lang="sk-SK" dirty="0">
                    <a:solidFill>
                      <a:schemeClr val="tx1"/>
                    </a:solidFill>
                  </a:rPr>
                  <a:t>skok rýchlosti </a:t>
                </a:r>
                <a:r>
                  <a:rPr lang="en-GB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𝑠𝐸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/>
                          </m:sSup>
                        </m:e>
                      </m:func>
                      <m: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/>
                          </m:sSup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sup/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(0.1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+1)(0.2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𝑎𝑇𝑠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den>
                              </m:f>
                            </m:e>
                            <m:sup/>
                          </m:sSup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sk-SK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endParaRPr lang="sk-SK" sz="24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6F3FA68-0BFD-4A5E-942C-5CD612E45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DC44B785-E8EF-4922-AA4C-173FF385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956" y="1690687"/>
            <a:ext cx="5788342" cy="13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2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22347B-6182-4E31-B320-A4B70244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B1A9D08C-2B9E-41F4-989C-0B3C6883F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V</a:t>
                </a:r>
                <a:r>
                  <a:rPr lang="sk-SK" dirty="0" err="1"/>
                  <a:t>ykreslíme</a:t>
                </a:r>
                <a:r>
                  <a:rPr lang="sk-SK" dirty="0"/>
                  <a:t> </a:t>
                </a:r>
                <a:r>
                  <a:rPr lang="sk-SK" dirty="0" err="1"/>
                  <a:t>Bodeho</a:t>
                </a:r>
                <a:r>
                  <a:rPr lang="sk-SK" dirty="0"/>
                  <a:t> charakteristiku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1A5C99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+40=85°</m:t>
                    </m:r>
                  </m:oMath>
                </a14:m>
                <a:r>
                  <a:rPr lang="en-US" dirty="0"/>
                  <a:t>, </a:t>
                </a:r>
                <a:r>
                  <a:rPr lang="sk-SK" dirty="0"/>
                  <a:t>čo je príliš veľa, rozdelíme na </a:t>
                </a:r>
                <a:r>
                  <a:rPr lang="sk-SK" dirty="0">
                    <a:solidFill>
                      <a:schemeClr val="accent2"/>
                    </a:solidFill>
                  </a:rPr>
                  <a:t>dva korekčné členy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</a:t>
                </a:r>
                <a:endParaRPr lang="sk-SK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1A9D08C-2B9E-41F4-989C-0B3C6883F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90CA61D8-A46A-46EF-B80F-1BA588A95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9760"/>
            <a:ext cx="914400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34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05B046A-427B-4B79-BC83-96156D9E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1BC96586-D039-4A8D-8882-460073AA4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=45+40=85°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Dva rovnaké korekčné členy: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42.5°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zaokrúhlime na 45°</a:t>
                </a:r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Vypočítame</a:t>
                </a:r>
                <a:r>
                  <a:rPr lang="sk-SK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5.828</m:t>
                    </m:r>
                  </m:oMath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dosad</a:t>
                </a:r>
                <a:r>
                  <a:rPr lang="sk-SK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m:rPr>
                        <m:sty m:val="p"/>
                      </m:rP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=</a:t>
                </a:r>
                <a:r>
                  <a:rPr lang="en-US" dirty="0">
                    <a:solidFill>
                      <a:srgbClr val="FF0000"/>
                    </a:solidFill>
                  </a:rPr>
                  <a:t>-17.62 </a:t>
                </a:r>
                <a:r>
                  <a:rPr lang="en-US" dirty="0" err="1">
                    <a:solidFill>
                      <a:schemeClr val="tx1"/>
                    </a:solidFill>
                  </a:rPr>
                  <a:t>na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amplit</a:t>
                </a:r>
                <a:r>
                  <a:rPr lang="sk-SK" dirty="0" err="1">
                    <a:solidFill>
                      <a:schemeClr val="tx1"/>
                    </a:solidFill>
                  </a:rPr>
                  <a:t>údovej</a:t>
                </a:r>
                <a:r>
                  <a:rPr lang="sk-SK" dirty="0">
                    <a:solidFill>
                      <a:schemeClr val="tx1"/>
                    </a:solidFill>
                  </a:rPr>
                  <a:t> charakteristike odčítame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𝟑𝟑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𝒓𝒂𝒅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0.01255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0.07315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0.01255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(0.1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0.07315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0.01255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0.07315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0.01255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sk-SK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BC96586-D039-4A8D-8882-460073AA4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  <a:blipFill>
                <a:blip r:embed="rId2"/>
                <a:stretch>
                  <a:fillRect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Zástupný objekt pre obsah 3">
            <a:extLst>
              <a:ext uri="{FF2B5EF4-FFF2-40B4-BE49-F238E27FC236}">
                <a16:creationId xmlns:a16="http://schemas.microsoft.com/office/drawing/2014/main" xmlns="" id="{376F8090-F7B6-4BA4-9A0A-D50EBCC2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8" y="1474851"/>
            <a:ext cx="7162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4FBD8C7-1AF9-49DB-B3E4-1C0F1CDF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xmlns="" id="{BDB96DC8-73A4-4919-8B7C-FC0BB64C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64" y="1137349"/>
            <a:ext cx="8156983" cy="51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35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0F77A38-6BBA-40AE-BCE9-6D5FDEB0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- </a:t>
            </a:r>
            <a:r>
              <a:rPr lang="en-US" dirty="0" err="1"/>
              <a:t>kontrola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xmlns="" id="{DEC0E1D8-C219-405F-8546-F4C7D1419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90" y="2154444"/>
            <a:ext cx="8629610" cy="29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3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Uzavretý regulačný obvod(URO)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URO</a:t>
            </a:r>
            <a:r>
              <a:rPr lang="sk-SK" dirty="0">
                <a:solidFill>
                  <a:schemeClr val="tx1"/>
                </a:solidFill>
              </a:rPr>
              <a:t> – má spätnú väzbu, reaguje na (nečakané) zmeny pri regulácii 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Jednoduchý URO</a:t>
            </a:r>
          </a:p>
          <a:p>
            <a:pPr marL="0" indent="0">
              <a:buNone/>
            </a:pPr>
            <a:r>
              <a:rPr lang="sk-SK" sz="1600" i="1" dirty="0">
                <a:solidFill>
                  <a:schemeClr val="tx1"/>
                </a:solidFill>
              </a:rPr>
              <a:t>W-vstup, Y-výstup, E-regulačná odchýlka, U-akčný zásah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		</a:t>
            </a:r>
            <a:endParaRPr lang="sk-SK" sz="1400" dirty="0"/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Prenos uzavretého obvodu </a:t>
            </a:r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Komplexn</a:t>
            </a:r>
            <a:r>
              <a:rPr lang="sk-SK" dirty="0">
                <a:solidFill>
                  <a:schemeClr val="tx1"/>
                </a:solidFill>
              </a:rPr>
              <a:t>á rovina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xmlns="" id="{0FF2FFA7-311A-4B9F-B814-893A4838989A}"/>
                  </a:ext>
                </a:extLst>
              </p:cNvPr>
              <p:cNvSpPr/>
              <p:nvPr/>
            </p:nvSpPr>
            <p:spPr>
              <a:xfrm>
                <a:off x="3683515" y="3961715"/>
                <a:ext cx="1963501" cy="650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0FF2FFA7-311A-4B9F-B814-893A48389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515" y="3961715"/>
                <a:ext cx="1963501" cy="650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4FE65B7E-56DF-4D10-88D1-2C900EF42A86}"/>
                  </a:ext>
                </a:extLst>
              </p:cNvPr>
              <p:cNvSpPr/>
              <p:nvPr/>
            </p:nvSpPr>
            <p:spPr>
              <a:xfrm>
                <a:off x="3683515" y="4611829"/>
                <a:ext cx="2128888" cy="659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4FE65B7E-56DF-4D10-88D1-2C900EF42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515" y="4611829"/>
                <a:ext cx="2128888" cy="659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ok 7">
            <a:extLst>
              <a:ext uri="{FF2B5EF4-FFF2-40B4-BE49-F238E27FC236}">
                <a16:creationId xmlns:a16="http://schemas.microsoft.com/office/drawing/2014/main" xmlns="" id="{6BDBCC83-5F18-4F72-8184-1662F6566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40" y="2266244"/>
            <a:ext cx="7258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8D95754-7B46-4FB1-8CC3-0AACD4BA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bez KČ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E23EFDD-9FBF-46FA-BC29-6B37ADFE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Systém nie je stabilný bez korekčného člena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605D33CC-48FD-468A-A728-E806B362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1040446"/>
            <a:ext cx="8334375" cy="53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11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76F3698-068D-49FD-AACF-4EAE8BDD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s </a:t>
            </a:r>
            <a:r>
              <a:rPr lang="en-US" dirty="0" err="1"/>
              <a:t>kor</a:t>
            </a:r>
            <a:r>
              <a:rPr lang="en-GB" dirty="0" err="1"/>
              <a:t>ek</a:t>
            </a:r>
            <a:r>
              <a:rPr lang="sk-SK" dirty="0" err="1"/>
              <a:t>čnými</a:t>
            </a:r>
            <a:r>
              <a:rPr lang="sk-SK" dirty="0"/>
              <a:t> členmi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1374358-B7B0-43A8-8E16-42094ACF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6030914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Zapojením korekčných členov stabilizujeme a urýchľujeme systém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AE0DC47A-04EB-49BB-BEAA-FA704F64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040446"/>
            <a:ext cx="8334375" cy="53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19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AF6CEF-1A94-4383-BA33-A865F973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Korekčný člen s fázovým zastávaním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FB1C415-06C1-4F12-987A-4B53F0A3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– Anglický názov – </a:t>
            </a:r>
            <a:r>
              <a:rPr lang="sk-SK" dirty="0" err="1">
                <a:solidFill>
                  <a:schemeClr val="accent1"/>
                </a:solidFill>
              </a:rPr>
              <a:t>Phase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 err="1">
                <a:solidFill>
                  <a:schemeClr val="accent1"/>
                </a:solidFill>
              </a:rPr>
              <a:t>Lag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 err="1">
                <a:solidFill>
                  <a:schemeClr val="accent1"/>
                </a:solidFill>
              </a:rPr>
              <a:t>Controller</a:t>
            </a:r>
            <a:endParaRPr lang="sk-SK" dirty="0">
              <a:solidFill>
                <a:schemeClr val="accent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– Sériový korekčný člen</a:t>
            </a:r>
          </a:p>
          <a:p>
            <a:r>
              <a:rPr lang="sk-SK" dirty="0">
                <a:solidFill>
                  <a:schemeClr val="tx1"/>
                </a:solidFill>
              </a:rPr>
              <a:t>– Predlžuje čas nábehu a dobu regulácie systému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sk-SK" dirty="0">
                <a:solidFill>
                  <a:schemeClr val="tx1"/>
                </a:solidFill>
              </a:rPr>
              <a:t>– Budeme využívať </a:t>
            </a:r>
            <a:r>
              <a:rPr lang="sk-SK" b="1" dirty="0" err="1">
                <a:solidFill>
                  <a:schemeClr val="tx1"/>
                </a:solidFill>
              </a:rPr>
              <a:t>Bodeho</a:t>
            </a:r>
            <a:r>
              <a:rPr lang="sk-SK" b="1" dirty="0">
                <a:solidFill>
                  <a:schemeClr val="tx1"/>
                </a:solidFill>
              </a:rPr>
              <a:t> logaritmicko-frekvenčnú charakteristiku</a:t>
            </a:r>
            <a:endParaRPr lang="en-GB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</a:t>
            </a:r>
            <a:r>
              <a:rPr lang="sk-SK" dirty="0">
                <a:solidFill>
                  <a:schemeClr val="tx1"/>
                </a:solidFill>
              </a:rPr>
              <a:t>– </a:t>
            </a:r>
            <a:r>
              <a:rPr lang="en-GB" dirty="0">
                <a:solidFill>
                  <a:schemeClr val="tx1"/>
                </a:solidFill>
              </a:rPr>
              <a:t>Odvodenie parametrov</a:t>
            </a:r>
            <a:r>
              <a:rPr lang="sk-SK" dirty="0">
                <a:solidFill>
                  <a:schemeClr val="tx1"/>
                </a:solidFill>
              </a:rPr>
              <a:t> aj zapojenie</a:t>
            </a:r>
            <a:r>
              <a:rPr lang="en-GB" dirty="0">
                <a:solidFill>
                  <a:schemeClr val="tx1"/>
                </a:solidFill>
              </a:rPr>
              <a:t> rovnak</a:t>
            </a:r>
            <a:r>
              <a:rPr lang="sk-SK" dirty="0">
                <a:solidFill>
                  <a:schemeClr val="tx1"/>
                </a:solidFill>
              </a:rPr>
              <a:t>é ako pri fázovom predstihu</a:t>
            </a:r>
          </a:p>
          <a:p>
            <a:pPr marL="0" indent="0">
              <a:buNone/>
            </a:pPr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</a:t>
            </a:r>
            <a:r>
              <a:rPr lang="sk-SK" b="1" dirty="0">
                <a:solidFill>
                  <a:srgbClr val="FF0000"/>
                </a:solidFill>
              </a:rPr>
              <a:t>Prenosová funkcia:</a:t>
            </a: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xmlns="" id="{F64D1C35-B370-4EB5-823D-534596419ADF}"/>
                  </a:ext>
                </a:extLst>
              </p:cNvPr>
              <p:cNvSpPr/>
              <p:nvPr/>
            </p:nvSpPr>
            <p:spPr>
              <a:xfrm>
                <a:off x="3712477" y="3557690"/>
                <a:ext cx="3739299" cy="616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          </a:t>
                </a:r>
                <a:r>
                  <a:rPr lang="en-GB" b="1" i="1" u="sng" dirty="0">
                    <a:solidFill>
                      <a:srgbClr val="FF0000"/>
                    </a:solidFill>
                  </a:rPr>
                  <a:t>a&lt;1</a:t>
                </a:r>
                <a:endParaRPr lang="sk-SK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F64D1C35-B370-4EB5-823D-534596419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77" y="3557690"/>
                <a:ext cx="3739299" cy="616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294E46B8-F0E7-4189-A26A-73AAD96D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455" y="4743134"/>
            <a:ext cx="5695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3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9C4539A-6E61-4B4E-BD41-030CAE3E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Návrh korekčného člena s fázovým zaostávaním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ABA3865E-A7BC-471E-8FF6-28FBA9E18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Calibri" panose="020F0502020204030204" pitchFamily="34" charset="0"/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Určíme zosilnenie K otvoreného regulačného obvodu pre trvalú regulačnú odchýlku</a:t>
                </a:r>
                <a:r>
                  <a:rPr lang="en-GB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𝑠𝐸</m:t>
                        </m:r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/>
                        </m:sSup>
                      </m:e>
                    </m:func>
                    <m:r>
                      <a:rPr lang="en-GB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/>
                        </m:s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func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az-Cyrl-AZ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є</m:t>
                    </m:r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Bodeho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sk-SK" dirty="0">
                    <a:solidFill>
                      <a:schemeClr val="tx1"/>
                    </a:solidFill>
                  </a:rPr>
                  <a:t>A</a:t>
                </a:r>
                <a:r>
                  <a:rPr lang="en-GB" dirty="0">
                    <a:solidFill>
                      <a:schemeClr val="tx1"/>
                    </a:solidFill>
                  </a:rPr>
                  <a:t>LFCH bez korek</a:t>
                </a:r>
                <a:r>
                  <a:rPr lang="sk-SK" dirty="0">
                    <a:solidFill>
                      <a:schemeClr val="tx1"/>
                    </a:solidFill>
                  </a:rPr>
                  <a:t>čného člena a zosilnením K nájdeme frekvenciu, pri ktorej je hodnota</a:t>
                </a:r>
                <a:r>
                  <a:rPr lang="el-G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=−180+∆</m:t>
                    </m:r>
                    <m:sSub>
                      <m:sSub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, 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je nami určená fázová rezerva. Táto hodnota zodpovedá kruhovej frekvencii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je </a:t>
                </a:r>
                <a:r>
                  <a:rPr lang="sk-SK" dirty="0">
                    <a:solidFill>
                      <a:schemeClr val="tx1"/>
                    </a:solidFill>
                  </a:rPr>
                  <a:t>novým fázovým priesečníkom, z ktorej odčítame na ACH hodnotu A, pričom </a:t>
                </a:r>
                <a:r>
                  <a:rPr lang="sk-SK" dirty="0" err="1">
                    <a:solidFill>
                      <a:schemeClr val="tx1"/>
                    </a:solidFill>
                  </a:rPr>
                  <a:t>predpokládame</a:t>
                </a:r>
                <a:r>
                  <a:rPr lang="sk-SK" dirty="0">
                    <a:solidFill>
                      <a:schemeClr val="tx1"/>
                    </a:solidFill>
                  </a:rPr>
                  <a:t>, že platí: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</m:t>
                    </m:r>
                    <m:func>
                      <m:func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=−20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𝑙𝑜𝑔𝑎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toho</a:t>
                </a:r>
                <a:r>
                  <a:rPr lang="en-GB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T,       </a:t>
                </a:r>
                <a14:m>
                  <m:oMath xmlns:m="http://schemas.openxmlformats.org/officeDocument/2006/math">
                    <m:r>
                      <a:rPr lang="sk-SK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den>
                    </m:f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Vyjadríme korekčný člen v tvare prenosovej funkcie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Pôvodnú prenosovú funkciu systému prenásobíme prenosovou funkciou korekčného člena, analyzujeme nový regulačný obvod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BA3865E-A7BC-471E-8FF6-28FBA9E18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8" t="-14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5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878579F-C9ED-40AD-AC88-6D87931D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</a:t>
            </a:r>
            <a:r>
              <a:rPr lang="en-GB" dirty="0" err="1"/>
              <a:t>zaost</a:t>
            </a:r>
            <a:r>
              <a:rPr lang="sk-SK" dirty="0" err="1"/>
              <a:t>ávaním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F492F40C-65DD-47D3-83CF-74E9A4B49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726114"/>
              </a:xfrm>
            </p:spPr>
            <p:txBody>
              <a:bodyPr>
                <a:normAutofit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+1)(0.0125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sk-SK" dirty="0"/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/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az-Cyrl-AZ" i="1" dirty="0">
                        <a:latin typeface="Cambria Math" panose="02040503050406030204" pitchFamily="18" charset="0"/>
                      </a:rPr>
                      <m:t>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pre </a:t>
                </a:r>
                <a:r>
                  <a:rPr lang="en-GB" u="sng" dirty="0" err="1">
                    <a:solidFill>
                      <a:schemeClr val="tx1"/>
                    </a:solidFill>
                  </a:rPr>
                  <a:t>skok</a:t>
                </a:r>
                <a:r>
                  <a:rPr lang="en-GB" u="sng" dirty="0">
                    <a:solidFill>
                      <a:schemeClr val="tx1"/>
                    </a:solidFill>
                  </a:rPr>
                  <a:t> r</a:t>
                </a:r>
                <a:r>
                  <a:rPr lang="sk-SK" u="sng" dirty="0" err="1">
                    <a:solidFill>
                      <a:schemeClr val="tx1"/>
                    </a:solidFill>
                  </a:rPr>
                  <a:t>ýchlosti</a:t>
                </a:r>
                <a:r>
                  <a:rPr lang="sk-SK" dirty="0">
                    <a:solidFill>
                      <a:schemeClr val="tx1"/>
                    </a:solidFill>
                  </a:rPr>
                  <a:t> w,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maxim</a:t>
                </a:r>
                <a:r>
                  <a:rPr lang="sk-SK" dirty="0" err="1">
                    <a:solidFill>
                      <a:schemeClr val="tx1"/>
                    </a:solidFill>
                  </a:rPr>
                  <a:t>álne</a:t>
                </a:r>
                <a:r>
                  <a:rPr lang="en-US" dirty="0">
                    <a:solidFill>
                      <a:schemeClr val="tx1"/>
                    </a:solidFill>
                  </a:rPr>
                  <a:t> preregulovanie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rgbClr val="1A5C99"/>
                    </a:solidFill>
                  </a:rPr>
                  <a:t>Riešenie: </a:t>
                </a:r>
                <a:r>
                  <a:rPr lang="sk-SK" dirty="0">
                    <a:solidFill>
                      <a:schemeClr val="tx1"/>
                    </a:solidFill>
                  </a:rPr>
                  <a:t>skok rýchlosti </a:t>
                </a:r>
                <a:r>
                  <a:rPr lang="en-GB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𝑠𝐸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/>
                          </m:sSup>
                        </m:e>
                      </m:func>
                      <m: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/>
                          </m:sSup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sup/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(0.1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+1)(0.0125</m:t>
                                      </m:r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𝑎𝑇𝑠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den>
                              </m:f>
                            </m:e>
                            <m:sup/>
                          </m:sSup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=45°,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sk-SK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=−180+∆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=−135°</m:t>
                      </m:r>
                    </m:oMath>
                  </m:oMathPara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492F40C-65DD-47D3-83CF-74E9A4B49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726114"/>
              </a:xfrm>
              <a:blipFill>
                <a:blip r:embed="rId2"/>
                <a:stretch>
                  <a:fillRect l="-803" t="-1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E1C19574-4F15-4CB1-87AC-97408B62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996" y="1654111"/>
            <a:ext cx="5788342" cy="13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36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E13DB31-8037-4D1F-A6FC-4630AF94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</a:t>
            </a:r>
            <a:r>
              <a:rPr lang="en-GB" dirty="0" err="1"/>
              <a:t>zaost</a:t>
            </a:r>
            <a:r>
              <a:rPr lang="sk-SK" dirty="0" err="1"/>
              <a:t>ávaním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2806D73-722B-4E81-9170-B9293CDD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D7DC7D72-DB29-46D1-862B-5EB35B2B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884"/>
            <a:ext cx="9144000" cy="60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3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AE2CD42-40D2-47A8-A6A2-3862B5F7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</a:t>
            </a:r>
            <a:r>
              <a:rPr lang="en-GB" dirty="0" err="1"/>
              <a:t>zaost</a:t>
            </a:r>
            <a:r>
              <a:rPr lang="sk-SK" dirty="0" err="1"/>
              <a:t>ávaním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23538418-9779-4C4A-9AA5-1D5FF13E2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V</a:t>
                </a:r>
                <a:r>
                  <a:rPr lang="sk-SK" dirty="0" err="1"/>
                  <a:t>ykreslíme</a:t>
                </a:r>
                <a:r>
                  <a:rPr lang="sk-SK" dirty="0"/>
                  <a:t> </a:t>
                </a:r>
                <a:r>
                  <a:rPr lang="sk-SK" dirty="0" err="1"/>
                  <a:t>Bodeho</a:t>
                </a:r>
                <a:r>
                  <a:rPr lang="sk-SK" dirty="0"/>
                  <a:t> charakteristiku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predch</m:t>
                    </m:r>
                    <m: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slide</m:t>
                    </m:r>
                    <m: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k-SK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=45°,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=−180+∆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=−135°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Pre 135° je </a:t>
                </a:r>
                <a:r>
                  <a:rPr lang="en-US" dirty="0" err="1">
                    <a:solidFill>
                      <a:schemeClr val="tx1"/>
                    </a:solidFill>
                  </a:rPr>
                  <a:t>na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dirty="0">
                    <a:solidFill>
                      <a:schemeClr val="tx1"/>
                    </a:solidFill>
                  </a:rPr>
                  <a:t> char. 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0.992rad/s, </a:t>
                </a:r>
                <a:r>
                  <a:rPr lang="en-US" dirty="0">
                    <a:solidFill>
                      <a:schemeClr val="tx1"/>
                    </a:solidFill>
                  </a:rPr>
                  <a:t>posunieme </a:t>
                </a:r>
                <a:r>
                  <a:rPr lang="en-US" dirty="0" err="1">
                    <a:solidFill>
                      <a:schemeClr val="tx1"/>
                    </a:solidFill>
                  </a:rPr>
                  <a:t>trochu</a:t>
                </a:r>
                <a:r>
                  <a:rPr lang="en-US" dirty="0">
                    <a:solidFill>
                      <a:schemeClr val="tx1"/>
                    </a:solidFill>
                  </a:rPr>
                  <a:t> do</a:t>
                </a:r>
                <a:r>
                  <a:rPr lang="sk-SK" dirty="0" err="1">
                    <a:solidFill>
                      <a:schemeClr val="tx1"/>
                    </a:solidFill>
                  </a:rPr>
                  <a:t>ľava</a:t>
                </a:r>
                <a:r>
                  <a:rPr lang="sk-SK" dirty="0">
                    <a:solidFill>
                      <a:schemeClr val="tx1"/>
                    </a:solidFill>
                  </a:rPr>
                  <a:t> z dôvodu fázovej bezpečnosti na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1A5C99"/>
                    </a:solidFill>
                  </a:rPr>
                  <a:t>0.</a:t>
                </a:r>
                <a:r>
                  <a:rPr lang="sk-SK" dirty="0">
                    <a:solidFill>
                      <a:srgbClr val="1A5C99"/>
                    </a:solidFill>
                  </a:rPr>
                  <a:t>8</a:t>
                </a:r>
                <a:r>
                  <a:rPr lang="en-US" dirty="0">
                    <a:solidFill>
                      <a:srgbClr val="1A5C99"/>
                    </a:solidFill>
                  </a:rPr>
                  <a:t>rad/s</a:t>
                </a:r>
                <a:endParaRPr lang="sk-SK" dirty="0">
                  <a:solidFill>
                    <a:srgbClr val="1A5C99"/>
                  </a:solidFill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Od</a:t>
                </a:r>
                <a:r>
                  <a:rPr lang="sk-SK" dirty="0">
                    <a:solidFill>
                      <a:schemeClr val="tx1"/>
                    </a:solidFill>
                  </a:rPr>
                  <a:t>čítame  hodnotu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toho</a:t>
                </a:r>
                <a:r>
                  <a:rPr lang="en-GB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/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T,       </a:t>
                </a:r>
                <a14:m>
                  <m:oMath xmlns:m="http://schemas.openxmlformats.org/officeDocument/2006/math">
                    <m:r>
                      <a:rPr lang="sk-SK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𝟏𝟐𝟓𝟎</m:t>
                    </m:r>
                  </m:oMath>
                </a14:m>
                <a:endParaRPr lang="en-US" dirty="0"/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Vyjadríme korekčný člen v tvare prenosovej funkcie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12.5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1250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(0.1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12.5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1250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3538418-9779-4C4A-9AA5-1D5FF13E2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34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37A95AE-F640-4FEF-8241-CC249756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</a:t>
            </a:r>
            <a:r>
              <a:rPr lang="en-GB" dirty="0" err="1"/>
              <a:t>zaost</a:t>
            </a:r>
            <a:r>
              <a:rPr lang="sk-SK" dirty="0" err="1"/>
              <a:t>ávaním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C6A7409-E2B5-4517-928C-D988207B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12BECBA8-9DD3-44C8-B60D-10DA0458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446"/>
            <a:ext cx="9144000" cy="58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27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E809376-3FE3-45F6-8AB1-EF8ED28D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bez KČ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84575C49-1499-433D-9D69-0AB205A1A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k-SK" dirty="0"/>
              <a:t>Nestabilný priebeh bez KČ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7CFD0D68-6BAA-4791-A3C9-A29F8D6F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8" y="1040446"/>
            <a:ext cx="8334375" cy="50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75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B20204A-828E-4E11-9352-DAF59FF8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s korekčným členom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4A30385-85A5-4970-9331-D53CE967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Zapojen</a:t>
            </a:r>
            <a:r>
              <a:rPr lang="sk-SK" dirty="0" err="1"/>
              <a:t>ím</a:t>
            </a:r>
            <a:r>
              <a:rPr lang="sk-SK" dirty="0"/>
              <a:t> KČ s fázovým predstihom sa systém ustáli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B8EEDB93-ED38-43BC-912B-10A5EA2E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1040446"/>
            <a:ext cx="8334375" cy="52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1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25B5C93-5DB7-475A-A868-5B1CFFFF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Nyquistovo kritérium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5684486-EE11-4F7B-874D-9E5B4EF6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800" dirty="0">
                <a:solidFill>
                  <a:schemeClr val="tx1"/>
                </a:solidFill>
              </a:rPr>
              <a:t>– Je najčastejšie používané kritérium stability, vhodné i pre obvody s dopravným oneskorením</a:t>
            </a:r>
          </a:p>
          <a:p>
            <a:r>
              <a:rPr lang="sk-SK" sz="1800" dirty="0">
                <a:solidFill>
                  <a:schemeClr val="tx1"/>
                </a:solidFill>
              </a:rPr>
              <a:t>– Umožňuje určiť stabilitu na základe zmeraných frekvenčných charakteristík otvorenej slučky</a:t>
            </a:r>
          </a:p>
          <a:p>
            <a:r>
              <a:rPr lang="sk-SK" dirty="0">
                <a:solidFill>
                  <a:schemeClr val="tx1"/>
                </a:solidFill>
              </a:rPr>
              <a:t>Majme</a:t>
            </a:r>
            <a:r>
              <a:rPr lang="en-GB" dirty="0">
                <a:solidFill>
                  <a:schemeClr val="tx1"/>
                </a:solidFill>
              </a:rPr>
              <a:t> URO</a:t>
            </a:r>
            <a:r>
              <a:rPr lang="sk-SK" dirty="0"/>
              <a:t>	</a:t>
            </a:r>
          </a:p>
          <a:p>
            <a:r>
              <a:rPr lang="sk-SK" dirty="0"/>
              <a:t>K=</a:t>
            </a:r>
            <a:r>
              <a:rPr lang="sk-SK" dirty="0">
                <a:solidFill>
                  <a:schemeClr val="accent3"/>
                </a:solidFill>
              </a:rPr>
              <a:t>4,</a:t>
            </a:r>
            <a:r>
              <a:rPr lang="sk-SK" dirty="0">
                <a:solidFill>
                  <a:schemeClr val="accent5"/>
                </a:solidFill>
              </a:rPr>
              <a:t>8,</a:t>
            </a:r>
            <a:r>
              <a:rPr lang="sk-SK" dirty="0">
                <a:solidFill>
                  <a:srgbClr val="FF0000"/>
                </a:solidFill>
              </a:rPr>
              <a:t>10</a:t>
            </a:r>
          </a:p>
          <a:p>
            <a:pPr marL="0" indent="0">
              <a:lnSpc>
                <a:spcPct val="100000"/>
              </a:lnSpc>
              <a:buNone/>
            </a:pPr>
            <a:endParaRPr lang="sk-SK" dirty="0">
              <a:solidFill>
                <a:srgbClr val="FF0000"/>
              </a:solidFill>
            </a:endParaRPr>
          </a:p>
          <a:p>
            <a:r>
              <a:rPr lang="sk-SK" dirty="0"/>
              <a:t>	</a:t>
            </a:r>
            <a:endParaRPr lang="en-GB" dirty="0"/>
          </a:p>
          <a:p>
            <a:endParaRPr lang="en-GB" dirty="0"/>
          </a:p>
          <a:p>
            <a:endParaRPr lang="sk-SK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xmlns="" id="{2CC5FF52-BB68-4084-9A71-ABAFC3C9F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455691"/>
              </p:ext>
            </p:extLst>
          </p:nvPr>
        </p:nvGraphicFramePr>
        <p:xfrm>
          <a:off x="3373438" y="2208846"/>
          <a:ext cx="5770562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r:id="rId3" imgW="4876800" imgH="3533775" progId="CorelDraw.Graphic.7">
                  <p:embed/>
                </p:oleObj>
              </mc:Choice>
              <mc:Fallback>
                <p:oleObj r:id="rId3" imgW="4876800" imgH="3533775" progId="CorelDraw.Graphic.7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2208846"/>
                        <a:ext cx="5770562" cy="4181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6D351E0F-F052-4480-AF05-7DD8C7E61B8C}"/>
                  </a:ext>
                </a:extLst>
              </p:cNvPr>
              <p:cNvSpPr/>
              <p:nvPr/>
            </p:nvSpPr>
            <p:spPr>
              <a:xfrm>
                <a:off x="2391687" y="2303603"/>
                <a:ext cx="1963501" cy="650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6D351E0F-F052-4480-AF05-7DD8C7E61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87" y="2303603"/>
                <a:ext cx="1963501" cy="650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9BC6905F-0C46-4E14-9997-0E6D9384219B}"/>
              </a:ext>
            </a:extLst>
          </p:cNvPr>
          <p:cNvSpPr/>
          <p:nvPr/>
        </p:nvSpPr>
        <p:spPr>
          <a:xfrm>
            <a:off x="197644" y="3521952"/>
            <a:ext cx="3371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800" dirty="0">
                <a:latin typeface="+mj-lt"/>
              </a:rPr>
              <a:t>Obvod bude </a:t>
            </a:r>
            <a:r>
              <a:rPr lang="sk-SK" dirty="0">
                <a:latin typeface="+mj-lt"/>
              </a:rPr>
              <a:t>stabilný, ak frekvenčná charakteristika otvorenej slučky prebieha vpravo od bodu </a:t>
            </a:r>
            <a:r>
              <a:rPr lang="en-GB" dirty="0">
                <a:latin typeface="+mj-lt"/>
              </a:rPr>
              <a:t>[</a:t>
            </a:r>
            <a:r>
              <a:rPr lang="sk-SK" dirty="0">
                <a:latin typeface="+mj-lt"/>
              </a:rPr>
              <a:t>-1</a:t>
            </a:r>
            <a:r>
              <a:rPr lang="en-GB" dirty="0">
                <a:latin typeface="+mj-lt"/>
              </a:rPr>
              <a:t>, 0j]</a:t>
            </a:r>
            <a:endParaRPr lang="sk-SK" sz="1800" dirty="0">
              <a:latin typeface="+mj-lt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xmlns="" id="{0FCB1309-A6EF-4565-A217-0F02ACCF7B69}"/>
              </a:ext>
            </a:extLst>
          </p:cNvPr>
          <p:cNvSpPr/>
          <p:nvPr/>
        </p:nvSpPr>
        <p:spPr>
          <a:xfrm>
            <a:off x="197644" y="4835058"/>
            <a:ext cx="3371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1A5C99"/>
                </a:solidFill>
                <a:latin typeface="+mj-lt"/>
              </a:rPr>
              <a:t>K=4, </a:t>
            </a:r>
            <a:r>
              <a:rPr lang="en-GB" sz="1800" dirty="0" err="1">
                <a:solidFill>
                  <a:srgbClr val="1A5C99"/>
                </a:solidFill>
                <a:latin typeface="+mj-lt"/>
              </a:rPr>
              <a:t>stabiln</a:t>
            </a:r>
            <a:r>
              <a:rPr lang="sk-SK" dirty="0">
                <a:solidFill>
                  <a:srgbClr val="1A5C99"/>
                </a:solidFill>
                <a:latin typeface="+mj-lt"/>
              </a:rPr>
              <a:t>ý</a:t>
            </a:r>
          </a:p>
          <a:p>
            <a:r>
              <a:rPr lang="sk-SK" sz="1800" dirty="0">
                <a:solidFill>
                  <a:schemeClr val="accent5"/>
                </a:solidFill>
                <a:latin typeface="+mj-lt"/>
              </a:rPr>
              <a:t>K=8, na hranici stability</a:t>
            </a:r>
          </a:p>
          <a:p>
            <a:r>
              <a:rPr lang="sk-SK" dirty="0">
                <a:solidFill>
                  <a:srgbClr val="FF0000"/>
                </a:solidFill>
                <a:latin typeface="+mj-lt"/>
              </a:rPr>
              <a:t>K=10, nestabilný</a:t>
            </a:r>
          </a:p>
          <a:p>
            <a:endParaRPr lang="sk-SK" dirty="0">
              <a:solidFill>
                <a:srgbClr val="FF0000"/>
              </a:solidFill>
              <a:latin typeface="+mj-lt"/>
            </a:endParaRP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MATLAB</a:t>
            </a:r>
          </a:p>
          <a:p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Gs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=</a:t>
            </a:r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tf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(K,[1 3 3 1]);</a:t>
            </a: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n</a:t>
            </a:r>
            <a:r>
              <a:rPr lang="en-GB" sz="1200" i="1" dirty="0" err="1">
                <a:solidFill>
                  <a:srgbClr val="1A5C99"/>
                </a:solidFill>
                <a:latin typeface="+mj-lt"/>
              </a:rPr>
              <a:t>yquist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(Gs);</a:t>
            </a: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Pravým klik na obrázok – show – </a:t>
            </a:r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negative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 </a:t>
            </a:r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freq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1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4431D5F-13A7-4914-8CCC-E07D5DF6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Porovnanie</a:t>
            </a:r>
            <a:r>
              <a:rPr lang="en-GB" dirty="0"/>
              <a:t> Lag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en-GB" dirty="0"/>
              <a:t>Lead</a:t>
            </a:r>
            <a:endParaRPr lang="sk-SK" dirty="0"/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A431D58C-23CB-42B3-8B34-2B1729AA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Ako</a:t>
            </a:r>
            <a:r>
              <a:rPr lang="en-GB" dirty="0"/>
              <a:t> vid</a:t>
            </a:r>
            <a:r>
              <a:rPr lang="sk-SK" dirty="0" err="1"/>
              <a:t>íme</a:t>
            </a:r>
            <a:r>
              <a:rPr lang="sk-SK" dirty="0"/>
              <a:t>, korekcia s fázovým predstihom</a:t>
            </a:r>
            <a:r>
              <a:rPr lang="sk-SK" dirty="0">
                <a:solidFill>
                  <a:srgbClr val="FF0000"/>
                </a:solidFill>
              </a:rPr>
              <a:t>(červená</a:t>
            </a:r>
            <a:r>
              <a:rPr lang="sk-SK" dirty="0"/>
              <a:t>) je oveľa rýchlejšia ale s väčším preregulovaním oproti korekcii s fázovým zaostávaním</a:t>
            </a:r>
            <a:r>
              <a:rPr lang="sk-SK" dirty="0">
                <a:solidFill>
                  <a:srgbClr val="1A5C99"/>
                </a:solidFill>
              </a:rPr>
              <a:t>(modrá)</a:t>
            </a:r>
            <a:endParaRPr lang="en-GB" dirty="0">
              <a:solidFill>
                <a:srgbClr val="1A5C99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636B88A2-5C1F-47F3-80DE-9A5DD17A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3" y="1040447"/>
            <a:ext cx="8334375" cy="44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95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3307C90-3EB3-4BA0-AD7D-D7B210B4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Porovnanie</a:t>
            </a:r>
            <a:r>
              <a:rPr lang="en-GB" dirty="0"/>
              <a:t> Lag </a:t>
            </a:r>
            <a:r>
              <a:rPr lang="en-GB" dirty="0" err="1"/>
              <a:t>vs.Lead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C57E4D7-0BE5-4689-85FD-7DCB1B58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8873301D-7544-4BB6-8140-D7DF1029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8" y="1671828"/>
            <a:ext cx="7010400" cy="37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01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907E386-11DB-4896-AB00-60DF8F55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Návrh korekčného člena s </a:t>
            </a:r>
            <a:r>
              <a:rPr lang="sk-SK" dirty="0" err="1"/>
              <a:t>derivačno</a:t>
            </a:r>
            <a:r>
              <a:rPr lang="sk-SK" dirty="0"/>
              <a:t> integračným charakterom</a:t>
            </a:r>
            <a:r>
              <a:rPr lang="en-GB" dirty="0"/>
              <a:t> Lag-Lead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BEAFDBB0-CE57-4D83-920F-7F5F521C2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– Sériový korekčný člen</a:t>
                </a: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– </a:t>
                </a:r>
                <a:r>
                  <a:rPr lang="en-GB" dirty="0">
                    <a:solidFill>
                      <a:schemeClr val="tx1"/>
                    </a:solidFill>
                  </a:rPr>
                  <a:t>Z</a:t>
                </a:r>
                <a:r>
                  <a:rPr lang="sk-SK" dirty="0" err="1">
                    <a:solidFill>
                      <a:schemeClr val="tx1"/>
                    </a:solidFill>
                  </a:rPr>
                  <a:t>úžitkuje</a:t>
                </a:r>
                <a:r>
                  <a:rPr lang="sk-SK" dirty="0">
                    <a:solidFill>
                      <a:schemeClr val="tx1"/>
                    </a:solidFill>
                  </a:rPr>
                  <a:t> výhody korekčných členov s fázovým predstihom a fázovým zaostávaním</a:t>
                </a: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b="1" dirty="0">
                    <a:solidFill>
                      <a:srgbClr val="FF0000"/>
                    </a:solidFill>
                  </a:rPr>
                  <a:t>Prenosová funkcia:	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sk-S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>
                    <a:solidFill>
                      <a:schemeClr val="tx1"/>
                    </a:solidFill>
                  </a:rPr>
                  <a:t>    a</a:t>
                </a:r>
                <a:r>
                  <a:rPr lang="en-GB" sz="2400" dirty="0">
                    <a:solidFill>
                      <a:schemeClr val="tx1"/>
                    </a:solidFill>
                  </a:rPr>
                  <a:t>&gt;1 b&lt;1</a:t>
                </a: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  <a:p>
                <a:r>
                  <a:rPr lang="en-GB" sz="2400" dirty="0">
                    <a:solidFill>
                      <a:srgbClr val="1A5C99"/>
                    </a:solidFill>
                  </a:rPr>
                  <a:t>N</a:t>
                </a:r>
                <a:r>
                  <a:rPr lang="sk-SK" sz="2400" dirty="0" err="1">
                    <a:solidFill>
                      <a:srgbClr val="1A5C99"/>
                    </a:solidFill>
                  </a:rPr>
                  <a:t>ávrh</a:t>
                </a:r>
                <a:r>
                  <a:rPr lang="sk-SK" sz="2400" dirty="0">
                    <a:solidFill>
                      <a:srgbClr val="1A5C99"/>
                    </a:solidFill>
                  </a:rPr>
                  <a:t>:</a:t>
                </a:r>
              </a:p>
              <a:p>
                <a:pPr lvl="1"/>
                <a:r>
                  <a:rPr lang="sk-SK" sz="2200" dirty="0">
                    <a:solidFill>
                      <a:schemeClr val="tx1"/>
                    </a:solidFill>
                  </a:rPr>
                  <a:t>Prvý krok – návrh korekčného člena s fázovým predstihom a zosilnenie K</a:t>
                </a:r>
              </a:p>
              <a:p>
                <a:pPr lvl="1"/>
                <a:r>
                  <a:rPr lang="sk-SK" sz="2200" dirty="0">
                    <a:solidFill>
                      <a:schemeClr val="tx1"/>
                    </a:solidFill>
                  </a:rPr>
                  <a:t>Druhý krok – návrh korekčného člena s fázovým zaostávaním z obvodu, kde už je zapojený KČ s fázovým predstihom a zosilnenie K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EAFDBB0-CE57-4D83-920F-7F5F521C2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9" t="-1174" r="-6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75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D46E49C-A4D3-49EF-93B7-E677FCAE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96B1852F-5EC5-4D19-8E85-73A93A19B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726114"/>
              </a:xfrm>
            </p:spPr>
            <p:txBody>
              <a:bodyPr>
                <a:normAutofit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GB" sz="2400" dirty="0"/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r>
                  <a:rPr lang="sk-SK" dirty="0" err="1">
                    <a:solidFill>
                      <a:schemeClr val="tx1"/>
                    </a:solidFill>
                  </a:rPr>
                  <a:t>ázová</a:t>
                </a:r>
                <a:r>
                  <a:rPr lang="sk-SK" dirty="0">
                    <a:solidFill>
                      <a:schemeClr val="tx1"/>
                    </a:solidFill>
                  </a:rPr>
                  <a:t> rezerva väčšia ako 45°</a:t>
                </a:r>
              </a:p>
              <a:p>
                <a:pPr marL="201168" lvl="1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Navrhneme korekčný člen s fázovým zaostávaním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6B1852F-5EC5-4D19-8E85-73A93A19B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726114"/>
              </a:xfrm>
              <a:blipFill>
                <a:blip r:embed="rId2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E29E3A01-7C70-4557-8C92-54CA054B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956" y="3429000"/>
            <a:ext cx="5788342" cy="13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22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AEE73CA-7F80-4390-A728-789FF3D5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11E597C-DD28-4410-96C4-E2DEEAAE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2C32D18D-58E7-499E-B544-2AF28D0C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6" y="1040446"/>
            <a:ext cx="9046783" cy="60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45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071B2F1-4BE6-4C74-9F07-0C0891E4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5179D0E4-9367-47C6-963B-531998BFF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𝒓𝒂𝒅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GB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0.008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0.16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08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sk-SK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r>
                  <a:rPr lang="en-US" dirty="0" err="1">
                    <a:solidFill>
                      <a:schemeClr val="tx1"/>
                    </a:solidFill>
                  </a:rPr>
                  <a:t>Druh</a:t>
                </a:r>
                <a:r>
                  <a:rPr lang="sk-SK" dirty="0">
                    <a:solidFill>
                      <a:schemeClr val="tx1"/>
                    </a:solidFill>
                  </a:rPr>
                  <a:t>ý krok: korekčný člen s</a:t>
                </a:r>
                <a:r>
                  <a:rPr lang="en-US" dirty="0">
                    <a:solidFill>
                      <a:schemeClr val="tx1"/>
                    </a:solidFill>
                  </a:rPr>
                  <a:t> f</a:t>
                </a:r>
                <a:r>
                  <a:rPr lang="sk-SK" dirty="0" err="1">
                    <a:solidFill>
                      <a:schemeClr val="tx1"/>
                    </a:solidFill>
                  </a:rPr>
                  <a:t>ázovým</a:t>
                </a:r>
                <a:r>
                  <a:rPr lang="sk-SK" dirty="0">
                    <a:solidFill>
                      <a:schemeClr val="tx1"/>
                    </a:solidFill>
                  </a:rPr>
                  <a:t> zaostávaním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45°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179D0E4-9367-47C6-963B-531998BFF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BA61AB89-DB12-4A43-8ED8-AEE2D381C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1" y="4429760"/>
            <a:ext cx="73628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4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8830640-1EB8-4FCC-8DF2-7061DDCB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73A5BF1F-AECF-4CFC-9ACD-33AD0D89D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sk-SK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=45°,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=−180+∆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=−135°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Pre 135° je </a:t>
                </a:r>
                <a:r>
                  <a:rPr lang="en-US" dirty="0" err="1">
                    <a:solidFill>
                      <a:schemeClr val="tx1"/>
                    </a:solidFill>
                  </a:rPr>
                  <a:t>na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dirty="0">
                    <a:solidFill>
                      <a:schemeClr val="tx1"/>
                    </a:solidFill>
                  </a:rPr>
                  <a:t> char.  </a:t>
                </a:r>
                <a14:m>
                  <m:oMath xmlns:m="http://schemas.openxmlformats.org/officeDocument/2006/math">
                    <m:r>
                      <a:rPr lang="el-G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7rad/s, </a:t>
                </a:r>
                <a:r>
                  <a:rPr lang="en-US" dirty="0">
                    <a:solidFill>
                      <a:schemeClr val="tx1"/>
                    </a:solidFill>
                  </a:rPr>
                  <a:t>posunieme </a:t>
                </a:r>
                <a:r>
                  <a:rPr lang="en-US" dirty="0" err="1">
                    <a:solidFill>
                      <a:schemeClr val="tx1"/>
                    </a:solidFill>
                  </a:rPr>
                  <a:t>trochu</a:t>
                </a:r>
                <a:r>
                  <a:rPr lang="en-US" dirty="0">
                    <a:solidFill>
                      <a:schemeClr val="tx1"/>
                    </a:solidFill>
                  </a:rPr>
                  <a:t> do</a:t>
                </a:r>
                <a:r>
                  <a:rPr lang="sk-SK" dirty="0" err="1">
                    <a:solidFill>
                      <a:schemeClr val="tx1"/>
                    </a:solidFill>
                  </a:rPr>
                  <a:t>ľava</a:t>
                </a:r>
                <a:r>
                  <a:rPr lang="sk-SK" dirty="0">
                    <a:solidFill>
                      <a:schemeClr val="tx1"/>
                    </a:solidFill>
                  </a:rPr>
                  <a:t> z dôvodu fázovej bezpečnosti na </a:t>
                </a:r>
                <a14:m>
                  <m:oMath xmlns:m="http://schemas.openxmlformats.org/officeDocument/2006/math">
                    <m:r>
                      <a:rPr lang="el-GR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rgbClr val="1A5C99"/>
                    </a:solidFill>
                  </a:rPr>
                  <a:t>rad/s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Od</a:t>
                </a:r>
                <a:r>
                  <a:rPr lang="sk-SK" dirty="0">
                    <a:solidFill>
                      <a:schemeClr val="tx1"/>
                    </a:solidFill>
                  </a:rPr>
                  <a:t>čítame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=24.2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toho</a:t>
                </a:r>
                <a:r>
                  <a:rPr lang="en-GB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=0.0617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T,       </a:t>
                </a:r>
                <a14:m>
                  <m:oMath xmlns:m="http://schemas.openxmlformats.org/officeDocument/2006/math">
                    <m:r>
                      <a:rPr lang="sk-SK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den>
                    </m:f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𝟒𝟑𝟔𝟐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30.63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 err="1">
                    <a:solidFill>
                      <a:srgbClr val="1A5C99"/>
                    </a:solidFill>
                  </a:rPr>
                  <a:t>Celkov</a:t>
                </a:r>
                <a:r>
                  <a:rPr lang="sk-SK" dirty="0">
                    <a:solidFill>
                      <a:srgbClr val="1A5C99"/>
                    </a:solidFill>
                  </a:rPr>
                  <a:t>á prenosová funkcia systému</a:t>
                </a:r>
              </a:p>
              <a:p>
                <a:pPr marL="201168" lvl="1" indent="0">
                  <a:buNone/>
                </a:pPr>
                <a:endParaRPr lang="sk-SK" dirty="0">
                  <a:solidFill>
                    <a:srgbClr val="1A5C99"/>
                  </a:solidFill>
                </a:endParaRPr>
              </a:p>
              <a:p>
                <a:pPr marL="201168" lvl="1" indent="0">
                  <a:buNone/>
                </a:pPr>
                <a:endParaRPr lang="sk-SK" dirty="0">
                  <a:solidFill>
                    <a:srgbClr val="1A5C99"/>
                  </a:solidFill>
                </a:endParaRP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(0.1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12.5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1250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30.63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sk-SK" dirty="0">
                  <a:solidFill>
                    <a:srgbClr val="1A5C99"/>
                  </a:solidFill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73A5BF1F-AECF-4CFC-9ACD-33AD0D89D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22"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09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2298BF5-1EF3-4109-A24F-427C8877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019704E-EFAB-41A0-9236-3F7563F5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8B213391-4CE3-41BA-943E-763F0315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446"/>
            <a:ext cx="9039225" cy="581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29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88AFAF5-3BA3-4BE2-804B-FFB7DB80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D1DCF89-3F97-4629-B3CF-11911182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CB5E7143-4B12-4A20-89AA-27662CDC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40446"/>
            <a:ext cx="9039225" cy="581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44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B0982E4-127E-411B-B444-B5769CB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xmlns="" id="{902A5F49-6360-40F5-88B7-EE0CFD13A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624" y="1039813"/>
            <a:ext cx="7344751" cy="5195887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D503A7D0-9A86-4B89-B2F3-9CEDCF56B623}"/>
              </a:ext>
            </a:extLst>
          </p:cNvPr>
          <p:cNvSpPr/>
          <p:nvPr/>
        </p:nvSpPr>
        <p:spPr>
          <a:xfrm>
            <a:off x="195072" y="6066522"/>
            <a:ext cx="843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Ako</a:t>
            </a:r>
            <a:r>
              <a:rPr lang="en-GB" dirty="0"/>
              <a:t> vid</a:t>
            </a:r>
            <a:r>
              <a:rPr lang="sk-SK" dirty="0" err="1"/>
              <a:t>íme</a:t>
            </a:r>
            <a:r>
              <a:rPr lang="sk-SK" dirty="0"/>
              <a:t>, korekcia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sk-SK" dirty="0"/>
              <a:t> s fázovým predstihom</a:t>
            </a:r>
            <a:r>
              <a:rPr lang="sk-SK" dirty="0">
                <a:solidFill>
                  <a:srgbClr val="FF0000"/>
                </a:solidFill>
              </a:rPr>
              <a:t>(červená</a:t>
            </a:r>
            <a:r>
              <a:rPr lang="sk-SK" dirty="0"/>
              <a:t>) je </a:t>
            </a:r>
            <a:r>
              <a:rPr lang="en-US" dirty="0"/>
              <a:t>poma</a:t>
            </a:r>
            <a:r>
              <a:rPr lang="sk-SK" dirty="0" err="1"/>
              <a:t>ľšia</a:t>
            </a:r>
            <a:r>
              <a:rPr lang="sk-SK" dirty="0"/>
              <a:t> s väčším preregulovaním oproti korekcii s LEAD-LAG</a:t>
            </a:r>
            <a:r>
              <a:rPr lang="sk-SK" dirty="0">
                <a:solidFill>
                  <a:srgbClr val="1A5C99"/>
                </a:solidFill>
              </a:rPr>
              <a:t>(modrá)</a:t>
            </a:r>
            <a:endParaRPr lang="en-GB" dirty="0">
              <a:solidFill>
                <a:srgbClr val="1A5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8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D0453B4-6BB5-40A9-AE59-A3B7AECA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Nyquistovo kritérium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70B0F86E-9A76-44EE-842F-787E08D2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039813"/>
            <a:ext cx="8356600" cy="101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sk-SK" altLang="sk-SK" sz="1800" b="1" dirty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Doplnok</a:t>
            </a:r>
            <a:r>
              <a:rPr lang="sk-SK" altLang="sk-SK" sz="1800" b="1" dirty="0">
                <a:solidFill>
                  <a:schemeClr val="tx1"/>
                </a:solidFill>
                <a:latin typeface="+mj-lt"/>
                <a:ea typeface="Times New Roman" pitchFamily="18" charset="0"/>
                <a:cs typeface="Arial" pitchFamily="34" charset="0"/>
              </a:rPr>
              <a:t>:</a:t>
            </a:r>
            <a:endParaRPr lang="sk-SK" altLang="sk-SK" sz="18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lvl="0" algn="just"/>
            <a:r>
              <a:rPr lang="sk-SK" altLang="sk-SK" sz="1800" dirty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Nyquistova krivka je krivka, ktorá sa skladá z frekvenčnej a združenej frekvenčnej charakteristiky. </a:t>
            </a:r>
            <a:endParaRPr lang="sk-SK" altLang="sk-SK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48F46DA-2366-4B99-9BDC-9676BC91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32" y="2398232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xmlns="" id="{A214DBED-5B68-4663-B935-C7C4A39E5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632937"/>
              </p:ext>
            </p:extLst>
          </p:nvPr>
        </p:nvGraphicFramePr>
        <p:xfrm>
          <a:off x="3699750" y="2787198"/>
          <a:ext cx="5444250" cy="406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r:id="rId3" imgW="5059680" imgH="3770376" progId="CorelDraw.Graphic.7">
                  <p:embed/>
                </p:oleObj>
              </mc:Choice>
              <mc:Fallback>
                <p:oleObj r:id="rId3" imgW="5059680" imgH="3770376" progId="CorelDraw.Graphic.7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750" y="2787198"/>
                        <a:ext cx="5444250" cy="4060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8FB412A7-B3E1-4764-AE81-12C318FBB470}"/>
              </a:ext>
            </a:extLst>
          </p:cNvPr>
          <p:cNvSpPr/>
          <p:nvPr/>
        </p:nvSpPr>
        <p:spPr>
          <a:xfrm>
            <a:off x="393700" y="2059579"/>
            <a:ext cx="4420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sk-SK" altLang="sk-SK" dirty="0">
                <a:ea typeface="Times New Roman" pitchFamily="18" charset="0"/>
                <a:cs typeface="Arial" pitchFamily="34" charset="0"/>
              </a:rPr>
              <a:t>Frekvenčná charakteristika je definovaná pre </a:t>
            </a:r>
            <a:endParaRPr lang="sk-SK" altLang="sk-SK" dirty="0">
              <a:cs typeface="Arial" pitchFamily="34" charset="0"/>
            </a:endParaRP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xmlns="" id="{C3F9C31D-7173-4718-9DC3-8C41F3208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275187"/>
              </p:ext>
            </p:extLst>
          </p:nvPr>
        </p:nvGraphicFramePr>
        <p:xfrm>
          <a:off x="4814269" y="2090257"/>
          <a:ext cx="9906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Rovnica" r:id="rId5" imgW="990360" imgH="304560" progId="Equation.3">
                  <p:embed/>
                </p:oleObj>
              </mc:Choice>
              <mc:Fallback>
                <p:oleObj name="Rovnica" r:id="rId5" imgW="990360" imgH="30456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269" y="2090257"/>
                        <a:ext cx="9906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1BF6AE44-7A35-4924-9976-510095E7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32" y="2387219"/>
            <a:ext cx="41472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združená frekvenčná charakteristika pre 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xmlns="" id="{38BB830D-71D6-4F3F-88D8-B62E1E926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247686"/>
              </p:ext>
            </p:extLst>
          </p:nvPr>
        </p:nvGraphicFramePr>
        <p:xfrm>
          <a:off x="4814269" y="2387219"/>
          <a:ext cx="11620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Rovnica" r:id="rId7" imgW="1155600" imgH="304560" progId="Equation.3">
                  <p:embed/>
                </p:oleObj>
              </mc:Choice>
              <mc:Fallback>
                <p:oleObj name="Rovnica" r:id="rId7" imgW="1155600" imgH="30456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269" y="2387219"/>
                        <a:ext cx="11620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C9470B9-B2A5-4762-ADF6-9ED6B71228C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816" y="3217845"/>
            <a:ext cx="29214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Frekvenčná</a:t>
            </a:r>
            <a:r>
              <a:rPr kumimoji="0" lang="en-GB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 nyquistova</a:t>
            </a: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 charakteristika </a:t>
            </a:r>
            <a:r>
              <a:rPr lang="en-GB" altLang="sk-SK" dirty="0">
                <a:latin typeface="+mn-lt"/>
                <a:ea typeface="Times New Roman" pitchFamily="18" charset="0"/>
              </a:rPr>
              <a:t>– </a:t>
            </a:r>
            <a:r>
              <a:rPr lang="en-GB" altLang="sk-SK" dirty="0">
                <a:solidFill>
                  <a:srgbClr val="1A5C99"/>
                </a:solidFill>
                <a:latin typeface="+mn-lt"/>
                <a:ea typeface="Times New Roman" pitchFamily="18" charset="0"/>
              </a:rPr>
              <a:t>pln</a:t>
            </a:r>
            <a:r>
              <a:rPr lang="sk-SK" altLang="sk-SK" dirty="0">
                <a:solidFill>
                  <a:srgbClr val="1A5C99"/>
                </a:solidFill>
                <a:latin typeface="+mn-lt"/>
                <a:ea typeface="Times New Roman" pitchFamily="18" charset="0"/>
              </a:rPr>
              <a:t>á modrá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endParaRPr lang="sk-SK" altLang="sk-SK" dirty="0">
              <a:solidFill>
                <a:srgbClr val="1A5C99"/>
              </a:solidFill>
              <a:latin typeface="+mn-lt"/>
              <a:ea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príslušná </a:t>
            </a: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združená frekvenčná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 </a:t>
            </a: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charakteristika </a:t>
            </a:r>
            <a:r>
              <a:rPr lang="en-GB" altLang="sk-SK" dirty="0">
                <a:latin typeface="+mn-lt"/>
                <a:ea typeface="Times New Roman" pitchFamily="18" charset="0"/>
              </a:rPr>
              <a:t> –</a:t>
            </a:r>
            <a:r>
              <a:rPr lang="sk-SK" altLang="sk-SK" dirty="0">
                <a:latin typeface="+mn-lt"/>
                <a:ea typeface="Times New Roman" pitchFamily="18" charset="0"/>
              </a:rPr>
              <a:t> </a:t>
            </a: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 </a:t>
            </a:r>
            <a:r>
              <a:rPr lang="sk-SK" altLang="sk-SK" dirty="0">
                <a:solidFill>
                  <a:srgbClr val="1A5C99"/>
                </a:solidFill>
                <a:latin typeface="+mn-lt"/>
                <a:ea typeface="Times New Roman" pitchFamily="18" charset="0"/>
              </a:rPr>
              <a:t>čiarkovanou modrou,</a:t>
            </a:r>
            <a:r>
              <a:rPr lang="en-GB" altLang="sk-SK" dirty="0">
                <a:latin typeface="+mn-lt"/>
                <a:ea typeface="Times New Roman" pitchFamily="18" charset="0"/>
              </a:rPr>
              <a:t> 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pre statickú sústavu prvého rádu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dĺžnik 14">
                <a:extLst>
                  <a:ext uri="{FF2B5EF4-FFF2-40B4-BE49-F238E27FC236}">
                    <a16:creationId xmlns:a16="http://schemas.microsoft.com/office/drawing/2014/main" xmlns="" id="{D8AA12A4-55FD-45E2-B521-7C0CB2D8557B}"/>
                  </a:ext>
                </a:extLst>
              </p:cNvPr>
              <p:cNvSpPr/>
              <p:nvPr/>
            </p:nvSpPr>
            <p:spPr>
              <a:xfrm>
                <a:off x="1825925" y="5603502"/>
                <a:ext cx="2390660" cy="666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e>
                          </m:d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dĺžnik 14">
                <a:extLst>
                  <a:ext uri="{FF2B5EF4-FFF2-40B4-BE49-F238E27FC236}">
                    <a16:creationId xmlns:a16="http://schemas.microsoft.com/office/drawing/2014/main" id="{D8AA12A4-55FD-45E2-B521-7C0CB2D85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925" y="5603502"/>
                <a:ext cx="2390660" cy="6669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C3BA664C-1BD4-4AA9-9004-6587B2B4BB8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91798" y="6032079"/>
            <a:ext cx="1752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r>
              <a:rPr lang="en-US" altLang="sk-SK" sz="1400" b="1" dirty="0">
                <a:latin typeface="+mj-lt"/>
              </a:rPr>
              <a:t>n=r</a:t>
            </a:r>
            <a:r>
              <a:rPr lang="sk-SK" altLang="sk-SK" sz="1400" b="1" dirty="0" err="1">
                <a:latin typeface="+mj-lt"/>
              </a:rPr>
              <a:t>ád</a:t>
            </a:r>
            <a:r>
              <a:rPr lang="sk-SK" altLang="sk-SK" sz="1400" b="1" dirty="0">
                <a:latin typeface="+mj-lt"/>
              </a:rPr>
              <a:t> čitateľa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r>
              <a:rPr lang="sk-SK" altLang="sk-SK" sz="1400" b="1" dirty="0">
                <a:latin typeface="+mj-lt"/>
              </a:rPr>
              <a:t>(koľkými kvadrantami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r>
              <a:rPr lang="sk-SK" altLang="sk-SK" sz="1400" b="1" dirty="0">
                <a:latin typeface="+mj-lt"/>
              </a:rPr>
              <a:t>prechádza) </a:t>
            </a:r>
            <a:endParaRPr kumimoji="0" lang="sk-SK" altLang="sk-SK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015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D0453B4-6BB5-40A9-AE59-A3B7AECA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korekčných členov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66B470C3-495B-4457-BC19-B82774A72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sz="1800" dirty="0">
                    <a:solidFill>
                      <a:schemeClr val="tx1"/>
                    </a:solidFill>
                  </a:rPr>
                  <a:t>– člen, ktorý je zaradený do obvodu za účelom korigovania jeho dynamických vlastností</a:t>
                </a:r>
              </a:p>
              <a:p>
                <a:r>
                  <a:rPr lang="sk-SK" sz="1800" dirty="0">
                    <a:solidFill>
                      <a:schemeClr val="tx1"/>
                    </a:solidFill>
                  </a:rPr>
                  <a:t>– korekčné členy budeme zapájať do obvodu </a:t>
                </a:r>
                <a:r>
                  <a:rPr lang="sk-SK" sz="1800" dirty="0" smtClean="0">
                    <a:solidFill>
                      <a:schemeClr val="tx1"/>
                    </a:solidFill>
                  </a:rPr>
                  <a:t>sériovo – pred </a:t>
                </a:r>
                <a:r>
                  <a:rPr lang="sk-SK" sz="1800" dirty="0">
                    <a:solidFill>
                      <a:schemeClr val="tx1"/>
                    </a:solidFill>
                  </a:rPr>
                  <a:t>r</a:t>
                </a:r>
                <a:r>
                  <a:rPr lang="sk-SK" sz="1800" dirty="0" smtClean="0">
                    <a:solidFill>
                      <a:schemeClr val="tx1"/>
                    </a:solidFill>
                  </a:rPr>
                  <a:t>iadený systém</a:t>
                </a:r>
              </a:p>
              <a:p>
                <a:r>
                  <a:rPr lang="sk-SK" sz="1800" dirty="0" smtClean="0">
                    <a:solidFill>
                      <a:schemeClr val="tx1"/>
                    </a:solidFill>
                  </a:rPr>
                  <a:t>- korekčné členy  sú alternatívnym prístupom k PID regulátorom v riadení systémov</a:t>
                </a:r>
                <a:endParaRPr lang="sk-SK" sz="1800" dirty="0">
                  <a:solidFill>
                    <a:schemeClr val="tx1"/>
                  </a:solidFill>
                </a:endParaRPr>
              </a:p>
              <a:p>
                <a:endParaRPr lang="sk-SK" sz="1800" dirty="0">
                  <a:solidFill>
                    <a:schemeClr val="tx1"/>
                  </a:solidFill>
                </a:endParaRPr>
              </a:p>
              <a:p>
                <a:endParaRPr lang="sk-SK" sz="1800" dirty="0">
                  <a:solidFill>
                    <a:schemeClr val="tx1"/>
                  </a:solidFill>
                </a:endParaRPr>
              </a:p>
              <a:p>
                <a:endParaRPr lang="sk-SK" sz="1800" dirty="0">
                  <a:solidFill>
                    <a:schemeClr val="tx1"/>
                  </a:solidFill>
                </a:endParaRPr>
              </a:p>
              <a:p>
                <a:endParaRPr lang="sk-SK" sz="1800" dirty="0">
                  <a:solidFill>
                    <a:schemeClr val="tx1"/>
                  </a:solidFill>
                </a:endParaRPr>
              </a:p>
              <a:p>
                <a:r>
                  <a:rPr lang="sk-SK" sz="1800" b="1" dirty="0">
                    <a:solidFill>
                      <a:srgbClr val="FF0000"/>
                    </a:solidFill>
                  </a:rPr>
                  <a:t>Princíp: </a:t>
                </a:r>
                <a:r>
                  <a:rPr lang="sk-SK" sz="1800" dirty="0">
                    <a:solidFill>
                      <a:schemeClr val="tx1"/>
                    </a:solidFill>
                  </a:rPr>
                  <a:t>k pôvodnému prenosu</a:t>
                </a:r>
                <a14:m>
                  <m:oMath xmlns:m="http://schemas.openxmlformats.org/officeDocument/2006/math">
                    <m:r>
                      <a:rPr lang="sk-SK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sk-SK" sz="1800" dirty="0">
                    <a:solidFill>
                      <a:schemeClr val="tx1"/>
                    </a:solidFill>
                  </a:rPr>
                  <a:t> pridáme prenos korekčného členu </a:t>
                </a:r>
                <a14:m>
                  <m:oMath xmlns:m="http://schemas.openxmlformats.org/officeDocument/2006/math">
                    <m:r>
                      <a:rPr lang="sk-SK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)),</m:t>
                    </m:r>
                  </m:oMath>
                </a14:m>
                <a:r>
                  <a:rPr lang="sk-SK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k-SK" sz="1800" dirty="0">
                    <a:solidFill>
                      <a:schemeClr val="tx1"/>
                    </a:solidFill>
                  </a:rPr>
                  <a:t>Prenos teda bude - </a:t>
                </a:r>
                <a14:m>
                  <m:oMath xmlns:m="http://schemas.openxmlformats.org/officeDocument/2006/math"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1800" dirty="0">
                    <a:solidFill>
                      <a:schemeClr val="tx1"/>
                    </a:solidFill>
                  </a:rPr>
                  <a:t> </a:t>
                </a:r>
                <a:endParaRPr lang="sk-SK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6B470C3-495B-4457-BC19-B82774A72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7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Obrázok 14">
            <a:extLst>
              <a:ext uri="{FF2B5EF4-FFF2-40B4-BE49-F238E27FC236}">
                <a16:creationId xmlns:a16="http://schemas.microsoft.com/office/drawing/2014/main" xmlns="" id="{C6F7513E-4165-455E-8478-F46FAD95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80" y="2445135"/>
            <a:ext cx="5695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6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AF6CEF-1A94-4383-BA33-A865F973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Korekčný člen s fázovým predstihom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FB1C415-06C1-4F12-987A-4B53F0A3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– Anglický názov – </a:t>
            </a:r>
            <a:r>
              <a:rPr lang="sk-SK" dirty="0" err="1">
                <a:solidFill>
                  <a:schemeClr val="accent1"/>
                </a:solidFill>
              </a:rPr>
              <a:t>Phase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 err="1">
                <a:solidFill>
                  <a:schemeClr val="accent1"/>
                </a:solidFill>
              </a:rPr>
              <a:t>Lead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 err="1">
                <a:solidFill>
                  <a:schemeClr val="accent1"/>
                </a:solidFill>
              </a:rPr>
              <a:t>Controller</a:t>
            </a:r>
            <a:endParaRPr lang="sk-SK" dirty="0">
              <a:solidFill>
                <a:schemeClr val="accent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– Sériový korekčný člen</a:t>
            </a:r>
          </a:p>
          <a:p>
            <a:r>
              <a:rPr lang="sk-SK" dirty="0">
                <a:solidFill>
                  <a:schemeClr val="tx1"/>
                </a:solidFill>
              </a:rPr>
              <a:t>– Skracuje čas nábehu a dobu regulácie systému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  – Vylepšuje rezervu stability vo fáze regulačného obvodu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  – Budeme využívať </a:t>
            </a:r>
            <a:r>
              <a:rPr lang="sk-SK" b="1" dirty="0" err="1">
                <a:solidFill>
                  <a:schemeClr val="tx1"/>
                </a:solidFill>
              </a:rPr>
              <a:t>Bodeho</a:t>
            </a:r>
            <a:r>
              <a:rPr lang="sk-SK" b="1" dirty="0">
                <a:solidFill>
                  <a:schemeClr val="tx1"/>
                </a:solidFill>
              </a:rPr>
              <a:t> logaritmicko-frekvenčnú charakteristiku</a:t>
            </a:r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sk-SK" b="1" dirty="0">
                <a:solidFill>
                  <a:srgbClr val="FF0000"/>
                </a:solidFill>
              </a:rPr>
              <a:t>Prenosová funkcia:</a:t>
            </a: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xmlns="" id="{F64D1C35-B370-4EB5-823D-534596419ADF}"/>
                  </a:ext>
                </a:extLst>
              </p:cNvPr>
              <p:cNvSpPr/>
              <p:nvPr/>
            </p:nvSpPr>
            <p:spPr>
              <a:xfrm>
                <a:off x="3712477" y="3557690"/>
                <a:ext cx="3739299" cy="616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          </a:t>
                </a:r>
                <a:r>
                  <a:rPr lang="en-GB" dirty="0"/>
                  <a:t>a&gt;1</a:t>
                </a:r>
                <a:endParaRPr lang="sk-SK" dirty="0"/>
              </a:p>
            </p:txBody>
          </p:sp>
        </mc:Choice>
        <mc:Fallback xmlns="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F64D1C35-B370-4EB5-823D-534596419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77" y="3557690"/>
                <a:ext cx="3739299" cy="616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294E46B8-F0E7-4189-A26A-73AAD96D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3" y="4560254"/>
            <a:ext cx="5695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7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D447D02-B427-4705-AEC1-07C1FDEF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Korekčný člen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C0724A77-D3A7-4CF8-AAA7-2398DEFE5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Odvodenie parametrov pre výpočet korekčného člena v komplexnej rovine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accent1">
                        <a:lumMod val="75000"/>
                      </a:schemeClr>
                    </a:solidFill>
                  </a:rPr>
                  <a:t>Komplexná rovina – </a:t>
                </a:r>
              </a:p>
              <a:p>
                <a:r>
                  <a:rPr lang="sk-SK" dirty="0">
                    <a:solidFill>
                      <a:schemeClr val="accent1">
                        <a:lumMod val="75000"/>
                      </a:schemeClr>
                    </a:solidFill>
                  </a:rPr>
                  <a:t>pomocné vzorce 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                                                                  </a:t>
                </a:r>
                <a:r>
                  <a:rPr lang="en-GB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</a:t>
                </a:r>
                <a:r>
                  <a:rPr lang="sk-SK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álna</a:t>
                </a:r>
                <a:r>
                  <a:rPr lang="sk-SK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časť P(</a:t>
                </a:r>
                <a:r>
                  <a:rPr lang="el-G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ω</a:t>
                </a:r>
                <a:r>
                  <a:rPr lang="sk-SK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+ Imaginárna </a:t>
                </a:r>
                <a:r>
                  <a:rPr lang="sk-SK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jQ</a:t>
                </a:r>
                <a:r>
                  <a:rPr lang="sk-SK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el-G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ω</a:t>
                </a:r>
                <a:r>
                  <a:rPr lang="sk-SK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en-GB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Amplitúdová frekvenčná charakteristika má inflexný bod(zmena znamienka) pri frekvencii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𝑎𝑇</m:t>
                            </m:r>
                          </m:den>
                        </m:f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sk-SK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ad>
                          <m:radPr>
                            <m:degHide m:val="on"/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</m:oMath>
                </a14:m>
                <a:endParaRPr lang="sk-SK" b="1" dirty="0">
                  <a:solidFill>
                    <a:schemeClr val="tx1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C0724A77-D3A7-4CF8-AAA7-2398DEFE5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3" t="-1291" r="-10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xmlns="" id="{35E39FDB-F7D5-46F9-95A3-58382BB5D855}"/>
                  </a:ext>
                </a:extLst>
              </p:cNvPr>
              <p:cNvSpPr/>
              <p:nvPr/>
            </p:nvSpPr>
            <p:spPr>
              <a:xfrm>
                <a:off x="162051" y="1605144"/>
                <a:ext cx="8588247" cy="68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  </a:t>
                </a:r>
                <a:r>
                  <a:rPr lang="sk-SK" dirty="0"/>
                  <a:t>s=j</a:t>
                </a:r>
                <a:r>
                  <a:rPr lang="el-GR" dirty="0"/>
                  <a:t>ω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𝑎𝑇𝑗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𝑇𝑗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𝑎𝑇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)(1+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/>
                  <a:t>  </a:t>
                </a:r>
                <a:r>
                  <a:rPr lang="sk-SK" dirty="0"/>
                  <a:t>     </a:t>
                </a:r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35E39FDB-F7D5-46F9-95A3-58382BB5D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1" y="1605144"/>
                <a:ext cx="8588247" cy="68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xmlns="" id="{41C4A15C-F036-435A-8209-BD03E59C2C28}"/>
              </a:ext>
            </a:extLst>
          </p:cNvPr>
          <p:cNvCxnSpPr>
            <a:cxnSpLocks/>
          </p:cNvCxnSpPr>
          <p:nvPr/>
        </p:nvCxnSpPr>
        <p:spPr>
          <a:xfrm>
            <a:off x="3304032" y="1926336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xmlns="" id="{1865F617-98B0-4324-B27C-22C6F658973B}"/>
                  </a:ext>
                </a:extLst>
              </p:cNvPr>
              <p:cNvSpPr/>
              <p:nvPr/>
            </p:nvSpPr>
            <p:spPr>
              <a:xfrm>
                <a:off x="3596640" y="2285843"/>
                <a:ext cx="4922010" cy="777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sk-SK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sk-SK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m:rPr>
                              <m:sty m:val="p"/>
                            </m:rP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1865F617-98B0-4324-B27C-22C6F6589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0" y="2285843"/>
                <a:ext cx="4922010" cy="777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373EE0D4-5CE8-4279-9899-EC4106D96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730397"/>
              </p:ext>
            </p:extLst>
          </p:nvPr>
        </p:nvGraphicFramePr>
        <p:xfrm>
          <a:off x="393699" y="3219371"/>
          <a:ext cx="2667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Rovnica" r:id="rId6" imgW="2666880" imgH="1041120" progId="Equation.3">
                  <p:embed/>
                </p:oleObj>
              </mc:Choice>
              <mc:Fallback>
                <p:oleObj name="Rovnica" r:id="rId6" imgW="2666880" imgH="1041120" progId="Equation.3">
                  <p:embed/>
                  <p:pic>
                    <p:nvPicPr>
                      <p:cNvPr id="33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99" y="3219371"/>
                        <a:ext cx="2667000" cy="10414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rgbClr val="FFCC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xmlns="" id="{8CC9BC81-FD41-4CEE-929E-4057B4ADF82F}"/>
              </a:ext>
            </a:extLst>
          </p:cNvPr>
          <p:cNvCxnSpPr>
            <a:cxnSpLocks/>
          </p:cNvCxnSpPr>
          <p:nvPr/>
        </p:nvCxnSpPr>
        <p:spPr>
          <a:xfrm>
            <a:off x="6028944" y="5614416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484DB64-DFEB-480E-A297-C01F2FFC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Korekčný člen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3DA36AFD-AABF-48BB-A71D-8B3456D81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Frekvenčná prenosová funkcia sa teda skladá z:</a:t>
                </a: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>
                    <a:solidFill>
                      <a:schemeClr val="tx1"/>
                    </a:solidFill>
                  </a:rPr>
                  <a:t>Re</a:t>
                </a:r>
                <a:r>
                  <a:rPr lang="sk-SK" i="1" dirty="0" err="1">
                    <a:solidFill>
                      <a:schemeClr val="tx1"/>
                    </a:solidFill>
                  </a:rPr>
                  <a:t>álna</a:t>
                </a:r>
                <a:r>
                  <a:rPr lang="sk-SK" i="1" dirty="0">
                    <a:solidFill>
                      <a:schemeClr val="tx1"/>
                    </a:solidFill>
                  </a:rPr>
                  <a:t> časť P(</a:t>
                </a:r>
                <a:r>
                  <a:rPr lang="el-GR" i="1" dirty="0">
                    <a:solidFill>
                      <a:schemeClr val="tx1"/>
                    </a:solidFill>
                  </a:rPr>
                  <a:t>ω</a:t>
                </a:r>
                <a:r>
                  <a:rPr lang="sk-SK" i="1" dirty="0">
                    <a:solidFill>
                      <a:schemeClr val="tx1"/>
                    </a:solidFill>
                  </a:rPr>
                  <a:t>) + Imaginárna </a:t>
                </a:r>
                <a:r>
                  <a:rPr lang="sk-SK" i="1" dirty="0" err="1">
                    <a:solidFill>
                      <a:schemeClr val="tx1"/>
                    </a:solidFill>
                  </a:rPr>
                  <a:t>jQ</a:t>
                </a:r>
                <a:r>
                  <a:rPr lang="sk-SK" i="1" dirty="0">
                    <a:solidFill>
                      <a:schemeClr val="tx1"/>
                    </a:solidFill>
                  </a:rPr>
                  <a:t>(</a:t>
                </a:r>
                <a:r>
                  <a:rPr lang="el-GR" i="1" dirty="0">
                    <a:solidFill>
                      <a:schemeClr val="tx1"/>
                    </a:solidFill>
                  </a:rPr>
                  <a:t>ω</a:t>
                </a:r>
                <a:r>
                  <a:rPr lang="sk-SK" i="1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Odvodenie parametra </a:t>
                </a:r>
                <a:r>
                  <a:rPr lang="sk-SK" i="1" dirty="0">
                    <a:solidFill>
                      <a:srgbClr val="FF0000"/>
                    </a:solidFill>
                  </a:rPr>
                  <a:t>a – </a:t>
                </a:r>
                <a:r>
                  <a:rPr lang="sk-SK" dirty="0">
                    <a:solidFill>
                      <a:schemeClr val="tx1"/>
                    </a:solidFill>
                  </a:rPr>
                  <a:t>odvodíme pre fázové prevýšenie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sk-SK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𝑡𝑔</m:t>
                    </m:r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sSub>
                              <m:sSubPr>
                                <m:ctrlP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rad>
                          </m:den>
                        </m:f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1+1</m:t>
                        </m:r>
                      </m:den>
                    </m:f>
                  </m:oMath>
                </a14:m>
                <a:endParaRPr lang="sk-SK" sz="24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k-SK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𝑡𝑔</m:t>
                      </m:r>
                      <m:sSub>
                        <m:sSubPr>
                          <m:ctrlP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GB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𝑡𝑔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→    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GB" sz="2400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sk-SK" sz="1800" dirty="0">
                    <a:solidFill>
                      <a:schemeClr val="tx1"/>
                    </a:solidFill>
                  </a:rPr>
                  <a:t>  časovú konštantu </a:t>
                </a:r>
                <a:r>
                  <a:rPr lang="sk-SK" sz="1800" i="1" dirty="0">
                    <a:solidFill>
                      <a:schemeClr val="tx1"/>
                    </a:solidFill>
                  </a:rPr>
                  <a:t>T</a:t>
                </a:r>
                <a:r>
                  <a:rPr lang="en-GB" sz="1800" dirty="0">
                    <a:solidFill>
                      <a:schemeClr val="tx1"/>
                    </a:solidFill>
                  </a:rPr>
                  <a:t> </a:t>
                </a:r>
                <a:r>
                  <a:rPr lang="en-GB" sz="1800" dirty="0" err="1">
                    <a:solidFill>
                      <a:schemeClr val="tx1"/>
                    </a:solidFill>
                  </a:rPr>
                  <a:t>si</a:t>
                </a:r>
                <a:r>
                  <a:rPr lang="en-GB" sz="1800" dirty="0">
                    <a:solidFill>
                      <a:schemeClr val="tx1"/>
                    </a:solidFill>
                  </a:rPr>
                  <a:t> </a:t>
                </a:r>
                <a:r>
                  <a:rPr lang="en-GB" sz="1800" dirty="0" err="1">
                    <a:solidFill>
                      <a:schemeClr val="tx1"/>
                    </a:solidFill>
                  </a:rPr>
                  <a:t>vyjadr</a:t>
                </a:r>
                <a:r>
                  <a:rPr lang="sk-SK" sz="1800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sz="1800" dirty="0">
                    <a:solidFill>
                      <a:schemeClr val="tx1"/>
                    </a:solidFill>
                  </a:rPr>
                  <a:t> zo vzorca pre frekvenciu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sz="1800" dirty="0">
                    <a:solidFill>
                      <a:schemeClr val="tx1"/>
                    </a:solidFill>
                  </a:rPr>
                  <a:t> </a:t>
                </a:r>
                <a:endParaRPr lang="en-GB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i="1" dirty="0">
                    <a:solidFill>
                      <a:srgbClr val="FF0000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l-G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GB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ad>
                          <m:radPr>
                            <m:degHide m:val="on"/>
                            <m:ctrlPr>
                              <a:rPr lang="en-GB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→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</m:oMath>
                </a14:m>
                <a:endParaRPr lang="sk-S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DA36AFD-AABF-48BB-A71D-8B3456D81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7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013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903</Words>
  <Application>Microsoft Office PowerPoint</Application>
  <PresentationFormat>Prezentácia na obrazovke (4:3)</PresentationFormat>
  <Paragraphs>431</Paragraphs>
  <Slides>49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snímok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Times New Roman</vt:lpstr>
      <vt:lpstr>Retrospektíva</vt:lpstr>
      <vt:lpstr>CorelDraw.Graphic.7</vt:lpstr>
      <vt:lpstr>Rovnica</vt:lpstr>
      <vt:lpstr>Document</vt:lpstr>
      <vt:lpstr>Frekvenčné kritéria stability - Návrh korekčných členov</vt:lpstr>
      <vt:lpstr>Frekvenčné kritériá stability</vt:lpstr>
      <vt:lpstr>Uzavretý regulačný obvod(URO)</vt:lpstr>
      <vt:lpstr>Nyquistovo kritérium</vt:lpstr>
      <vt:lpstr>Nyquistovo kritérium</vt:lpstr>
      <vt:lpstr>Návrh korekčných členov</vt:lpstr>
      <vt:lpstr>Korekčný člen s fázovým predstihom</vt:lpstr>
      <vt:lpstr>Korekčný člen s fázovým predstihom</vt:lpstr>
      <vt:lpstr>Korekčný člen s fázovým predstihom</vt:lpstr>
      <vt:lpstr>Korekčný člen s fázovým predstihom</vt:lpstr>
      <vt:lpstr>Postup návrhu korekčného člena s fázovým predstihom</vt:lpstr>
      <vt:lpstr>Príklady pre KČ s fázovým predstihom</vt:lpstr>
      <vt:lpstr>Príklady pre KČ s fázovým predstihom</vt:lpstr>
      <vt:lpstr>Príklady pre KČ s fázovým predstihom</vt:lpstr>
      <vt:lpstr>Príklady pre KČ s fázovým predstihom</vt:lpstr>
      <vt:lpstr>SIMULINK - kontrola</vt:lpstr>
      <vt:lpstr>SIMULINK – bez KČ</vt:lpstr>
      <vt:lpstr>SIMULINK – s korekčným členom</vt:lpstr>
      <vt:lpstr>Príklady pre KČ s fázovým predstihom</vt:lpstr>
      <vt:lpstr>Príklady pre KČ s fázovým predstihom</vt:lpstr>
      <vt:lpstr>Príklady pre KČ s fázovým predstihom</vt:lpstr>
      <vt:lpstr>Príklady pre KČ s fázovým predstihom</vt:lpstr>
      <vt:lpstr>SIMULINK – bez KČ</vt:lpstr>
      <vt:lpstr>SIMULINK – s korekčným členom</vt:lpstr>
      <vt:lpstr>Príklady pre KČ s fázovým predstihom</vt:lpstr>
      <vt:lpstr>Príklady pre KČ s fázovým predstihom</vt:lpstr>
      <vt:lpstr>Príklady pre KČ s fázovým predstihom</vt:lpstr>
      <vt:lpstr>Príklady pre KČ s fázovým predstihom</vt:lpstr>
      <vt:lpstr>SIMULINK - kontrola</vt:lpstr>
      <vt:lpstr>SIMULINK – bez KČ</vt:lpstr>
      <vt:lpstr>SIMULINK – s korekčnými členmi</vt:lpstr>
      <vt:lpstr>Korekčný člen s fázovým zastávaním</vt:lpstr>
      <vt:lpstr>Návrh korekčného člena s fázovým zaostávaním</vt:lpstr>
      <vt:lpstr>Príklady pre KČ s fázovým zaostávaním</vt:lpstr>
      <vt:lpstr>Príklady pre KČ s fázovým zaostávaním</vt:lpstr>
      <vt:lpstr>Príklady pre KČ s fázovým zaostávaním</vt:lpstr>
      <vt:lpstr>Príklady pre KČ s fázovým zaostávaním</vt:lpstr>
      <vt:lpstr>SIMULINK – bez KČ</vt:lpstr>
      <vt:lpstr>SIMULINK – s korekčným členom</vt:lpstr>
      <vt:lpstr>Porovnanie Lag vs. Lead</vt:lpstr>
      <vt:lpstr>Porovnanie Lag vs.Lead</vt:lpstr>
      <vt:lpstr>Návrh korekčného člena s derivačno integračným charakterom Lag-Lead </vt:lpstr>
      <vt:lpstr>Príklad pre korekčný člen Lead-Lag</vt:lpstr>
      <vt:lpstr>Príklad pre korekčný člen Lead-Lag</vt:lpstr>
      <vt:lpstr>Príklad pre korekčný člen Lead-Lag</vt:lpstr>
      <vt:lpstr>Príklad pre korekčný člen Lead-Lag</vt:lpstr>
      <vt:lpstr>Príklad pre korekčný člen Lead-Lag</vt:lpstr>
      <vt:lpstr>Príklad pre korekčný člen Lead-Lag</vt:lpstr>
      <vt:lpstr>Príklad pre korekčný člen Lead-Lag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Používateľ systému Windows</cp:lastModifiedBy>
  <cp:revision>111</cp:revision>
  <dcterms:created xsi:type="dcterms:W3CDTF">2019-03-28T07:06:37Z</dcterms:created>
  <dcterms:modified xsi:type="dcterms:W3CDTF">2019-06-03T19:42:21Z</dcterms:modified>
</cp:coreProperties>
</file>