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52"/>
  </p:notesMasterIdLst>
  <p:sldIdLst>
    <p:sldId id="263" r:id="rId2"/>
    <p:sldId id="259" r:id="rId3"/>
    <p:sldId id="317" r:id="rId4"/>
    <p:sldId id="265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9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9" r:id="rId43"/>
    <p:sldId id="310" r:id="rId44"/>
    <p:sldId id="311" r:id="rId45"/>
    <p:sldId id="312" r:id="rId46"/>
    <p:sldId id="313" r:id="rId47"/>
    <p:sldId id="314" r:id="rId48"/>
    <p:sldId id="308" r:id="rId49"/>
    <p:sldId id="315" r:id="rId50"/>
    <p:sldId id="31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k Dano" initials="DD" lastIdx="1" clrIdx="0">
    <p:extLst>
      <p:ext uri="{19B8F6BF-5375-455C-9EA6-DF929625EA0E}">
        <p15:presenceInfo xmlns:p15="http://schemas.microsoft.com/office/powerpoint/2012/main" userId="296b85fa6df4e4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7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28E4-7EAA-45AD-975D-100210207737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6D71-44CD-485E-BF93-B1D1DC1415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787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19. 04. 2019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B230-B7B6-4DCB-8BCF-1B17557D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</a:t>
            </a:r>
            <a:r>
              <a:rPr lang="sk-SK" dirty="0"/>
              <a:t>ytvorenie scriptu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0CE5-DE92-456C-88B2-167811F8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Najje</a:t>
            </a:r>
            <a:r>
              <a:rPr lang="sk-SK" dirty="0"/>
              <a:t>noduchší typ programu v MATLABe sa nazýva skript</a:t>
            </a:r>
          </a:p>
          <a:p>
            <a:pPr lvl="1"/>
            <a:r>
              <a:rPr lang="sk-SK" dirty="0"/>
              <a:t>Je to súbor, ktorý obsahuje viacero riadkov príkazov a volania funkcií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0EBB4-BB77-4959-90BB-5E0F5BC6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714500"/>
            <a:ext cx="9144000" cy="51435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AD2FC1BE-AC40-4A61-933C-89B8FAC2DCA2}"/>
              </a:ext>
            </a:extLst>
          </p:cNvPr>
          <p:cNvSpPr/>
          <p:nvPr/>
        </p:nvSpPr>
        <p:spPr>
          <a:xfrm>
            <a:off x="581891" y="231925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563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8622-3A59-4839-97C3-AACBE9B9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Script 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795B-0166-438C-A04C-591473CC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68B8B-8943-446F-88EA-16C4A718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1D8026-C387-4CD1-9FEA-912676073E91}"/>
              </a:ext>
            </a:extLst>
          </p:cNvPr>
          <p:cNvSpPr txBox="1"/>
          <p:nvPr/>
        </p:nvSpPr>
        <p:spPr>
          <a:xfrm>
            <a:off x="3092332" y="2875002"/>
            <a:ext cx="439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Priradenie hodnoty premenným. Premennú „a“ chceme vypísať do „Command Window“ a premennú „b“ nie, tak na koniec riadku dáme „</a:t>
            </a:r>
            <a:r>
              <a:rPr lang="en-US" sz="1000" dirty="0"/>
              <a:t>;</a:t>
            </a:r>
            <a:r>
              <a:rPr lang="sk-SK" sz="1000" dirty="0"/>
              <a:t>“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F35070C-0EE2-4D2D-8B80-B6521C6BF306}"/>
              </a:ext>
            </a:extLst>
          </p:cNvPr>
          <p:cNvSpPr/>
          <p:nvPr/>
        </p:nvSpPr>
        <p:spPr>
          <a:xfrm>
            <a:off x="2793074" y="3000294"/>
            <a:ext cx="448890" cy="1419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469E95CA-94CD-4BE5-81DC-BC30914829AB}"/>
              </a:ext>
            </a:extLst>
          </p:cNvPr>
          <p:cNvSpPr/>
          <p:nvPr/>
        </p:nvSpPr>
        <p:spPr>
          <a:xfrm>
            <a:off x="7714210" y="3347128"/>
            <a:ext cx="182880" cy="4601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3DF6D-5098-4198-A38F-47CE903C33A4}"/>
              </a:ext>
            </a:extLst>
          </p:cNvPr>
          <p:cNvSpPr txBox="1"/>
          <p:nvPr/>
        </p:nvSpPr>
        <p:spPr>
          <a:xfrm>
            <a:off x="7496924" y="3807230"/>
            <a:ext cx="1580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000" dirty="0"/>
              <a:t>Premenné, ktoré sa využívajú s priradenými hodnotami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C6974-B37A-4455-BE33-21DFECA3F21E}"/>
              </a:ext>
            </a:extLst>
          </p:cNvPr>
          <p:cNvSpPr txBox="1"/>
          <p:nvPr/>
        </p:nvSpPr>
        <p:spPr>
          <a:xfrm>
            <a:off x="3474720" y="3272211"/>
            <a:ext cx="3664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000" dirty="0"/>
              <a:t>„if“ je podmienka, ak je splnená, tak sa vykoná nasledujúci príkaz a </a:t>
            </a:r>
          </a:p>
          <a:p>
            <a:pPr algn="ctr"/>
            <a:r>
              <a:rPr lang="sk-SK" sz="1000" dirty="0"/>
              <a:t>výsledok sa vypíše do „ Commnad Window“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808AB71-C0A4-46D9-854C-C63415674DF7}"/>
              </a:ext>
            </a:extLst>
          </p:cNvPr>
          <p:cNvSpPr/>
          <p:nvPr/>
        </p:nvSpPr>
        <p:spPr>
          <a:xfrm>
            <a:off x="3092332" y="3319288"/>
            <a:ext cx="382388" cy="81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6CCDD-DBCF-4BEF-8FD3-A3D7319D2DBC}"/>
              </a:ext>
            </a:extLst>
          </p:cNvPr>
          <p:cNvSpPr txBox="1"/>
          <p:nvPr/>
        </p:nvSpPr>
        <p:spPr>
          <a:xfrm>
            <a:off x="3557848" y="623570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Výpis premenných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4622B5-DB2D-4A24-AFF6-EC462A34A044}"/>
              </a:ext>
            </a:extLst>
          </p:cNvPr>
          <p:cNvCxnSpPr/>
          <p:nvPr/>
        </p:nvCxnSpPr>
        <p:spPr>
          <a:xfrm flipH="1" flipV="1">
            <a:off x="2709949" y="5752407"/>
            <a:ext cx="764771" cy="63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BE1DF4-E06E-4E0F-9642-FD77D303B23D}"/>
              </a:ext>
            </a:extLst>
          </p:cNvPr>
          <p:cNvCxnSpPr/>
          <p:nvPr/>
        </p:nvCxnSpPr>
        <p:spPr>
          <a:xfrm flipH="1">
            <a:off x="2876204" y="6390321"/>
            <a:ext cx="59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5146E3-E3F2-4F7B-A15F-422D32386DA0}"/>
              </a:ext>
            </a:extLst>
          </p:cNvPr>
          <p:cNvSpPr txBox="1"/>
          <p:nvPr/>
        </p:nvSpPr>
        <p:spPr>
          <a:xfrm>
            <a:off x="3241964" y="5259965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Názov scriptu, ktorý spúšťame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C99591-A6EA-4594-974A-043DC37AAB7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793074" y="5383075"/>
            <a:ext cx="44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DC07E-D64F-4AA7-BBC5-448DDCBD80E7}"/>
              </a:ext>
            </a:extLst>
          </p:cNvPr>
          <p:cNvCxnSpPr/>
          <p:nvPr/>
        </p:nvCxnSpPr>
        <p:spPr>
          <a:xfrm flipV="1">
            <a:off x="1429789" y="2269375"/>
            <a:ext cx="1662543" cy="100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F2E9B1-7CEE-4751-BC5D-87B498C748A2}"/>
              </a:ext>
            </a:extLst>
          </p:cNvPr>
          <p:cNvSpPr txBox="1"/>
          <p:nvPr/>
        </p:nvSpPr>
        <p:spPr>
          <a:xfrm>
            <a:off x="853464" y="3277293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Spustenie scritpu</a:t>
            </a:r>
          </a:p>
        </p:txBody>
      </p:sp>
    </p:spTree>
    <p:extLst>
      <p:ext uri="{BB962C8B-B14F-4D97-AF65-F5344CB8AC3E}">
        <p14:creationId xmlns:p14="http://schemas.microsoft.com/office/powerpoint/2010/main" val="267639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AF44-0A52-4A7C-A7D8-B2A1D6C8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CBFD-C0D4-4CDD-AE65-B80DDF0B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sk-SK" sz="2000" dirty="0"/>
              <a:t>Matica</a:t>
            </a:r>
          </a:p>
          <a:p>
            <a:pPr lvl="2" algn="just"/>
            <a:r>
              <a:rPr lang="sk-SK" sz="2000" dirty="0"/>
              <a:t>Je základný dátový typ v MATLABe</a:t>
            </a:r>
          </a:p>
          <a:p>
            <a:pPr lvl="1" algn="just"/>
            <a:r>
              <a:rPr lang="sk-SK" sz="2000" dirty="0"/>
              <a:t>V lineárnej algebre sa stretávame so základným dátovým typom ako je skalár, vektor alebo matica, ale MATLAB všetky tieto dátové typy berie ako jeden dátový typ a to matica</a:t>
            </a:r>
          </a:p>
          <a:p>
            <a:pPr lvl="1" algn="just"/>
            <a:r>
              <a:rPr lang="sk-SK" sz="2000" dirty="0"/>
              <a:t>Skalár</a:t>
            </a:r>
          </a:p>
          <a:p>
            <a:pPr lvl="2" algn="just"/>
            <a:r>
              <a:rPr lang="sk-SK" sz="1600" dirty="0"/>
              <a:t>Je to matica s rozmerom 1x1</a:t>
            </a:r>
          </a:p>
          <a:p>
            <a:pPr lvl="1" algn="just"/>
            <a:r>
              <a:rPr lang="sk-SK" sz="2000" dirty="0"/>
              <a:t>Vektor</a:t>
            </a:r>
          </a:p>
          <a:p>
            <a:pPr lvl="2" algn="just"/>
            <a:r>
              <a:rPr lang="sk-SK" sz="1600" dirty="0"/>
              <a:t>Je matica 1xN (riadkový vektor) alebo Nx1 (stĺpcový vektor)</a:t>
            </a:r>
          </a:p>
          <a:p>
            <a:pPr lvl="1" algn="just"/>
            <a:r>
              <a:rPr lang="sk-SK" sz="2000" dirty="0"/>
              <a:t>Matica</a:t>
            </a:r>
          </a:p>
          <a:p>
            <a:pPr lvl="2" algn="just"/>
            <a:r>
              <a:rPr lang="sk-SK" sz="1600" dirty="0"/>
              <a:t>Má rozmer MxN (riadky x stĺpce)</a:t>
            </a:r>
          </a:p>
          <a:p>
            <a:pPr lvl="1" algn="just"/>
            <a:endParaRPr lang="sk-SK" sz="2000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231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E552-9BC8-455F-B866-F10C60C5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2CB4-D518-4B7D-A963-ECB2487F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56DEE-7459-4951-97A2-9CF5D3A8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41A0-11E8-495F-B8D2-E14DA9B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6D76-2963-45AB-A54A-D554A534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120CF-B128-459D-913B-B7B07661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3FE84-368A-444B-B950-6CE81EEB5C7F}"/>
              </a:ext>
            </a:extLst>
          </p:cNvPr>
          <p:cNvSpPr txBox="1"/>
          <p:nvPr/>
        </p:nvSpPr>
        <p:spPr>
          <a:xfrm>
            <a:off x="4502156" y="3029433"/>
            <a:ext cx="2154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/>
              <a:t>Vytvorenie vektora rôznymi spôsobmi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560CBD0-4E75-4D00-B5B8-F196F563F288}"/>
              </a:ext>
            </a:extLst>
          </p:cNvPr>
          <p:cNvSpPr/>
          <p:nvPr/>
        </p:nvSpPr>
        <p:spPr>
          <a:xfrm>
            <a:off x="3809194" y="3029433"/>
            <a:ext cx="731520" cy="2462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4254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5588-87FF-46EE-B263-2E1718B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E7DD-BD5F-478A-B7EA-E3E68C4B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Operácie s vektormi</a:t>
            </a:r>
          </a:p>
          <a:p>
            <a:pPr lvl="1"/>
            <a:r>
              <a:rPr lang="sk-SK" dirty="0"/>
              <a:t>Ak chceme vytvoriť z riadkového vektora stĺpcový, tak nasledovne: v1 = v1‘</a:t>
            </a:r>
            <a:r>
              <a:rPr lang="en-GB" dirty="0"/>
              <a:t>;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49DDB-AC34-4047-AC0C-4DB49A5E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08B8-7298-4F9B-B7B9-CCFE941C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A482-E4FD-469B-93C4-C2518580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matice s rozmerom MxN</a:t>
            </a:r>
          </a:p>
          <a:p>
            <a:pPr lvl="2"/>
            <a:r>
              <a:rPr lang="sk-SK" dirty="0"/>
              <a:t>Pomomcou hranatých zátvoriek, v ktorých sú jednotlivé riadky oddelené bodkočiarkou, pričom prvky každého riadku oddeľujeme medzerou alebo čiarkou</a:t>
            </a:r>
          </a:p>
          <a:p>
            <a:pPr lvl="2"/>
            <a:r>
              <a:rPr lang="sk-SK" dirty="0"/>
              <a:t>Každý prvok v matici je určený dvomi indexmi</a:t>
            </a:r>
          </a:p>
          <a:p>
            <a:pPr lvl="3"/>
            <a:r>
              <a:rPr lang="sk-SK" dirty="0"/>
              <a:t>Tieto indexi určujú polohu prvku v matici, pričom prvý index vyjadruje riadok a druhý index stĺpec</a:t>
            </a:r>
          </a:p>
          <a:p>
            <a:pPr lvl="3"/>
            <a:r>
              <a:rPr lang="sk-SK" dirty="0"/>
              <a:t>V MATLABe indexujeme od 1 !!!</a:t>
            </a:r>
          </a:p>
          <a:p>
            <a:pPr lvl="3"/>
            <a:r>
              <a:rPr lang="sk-SK" dirty="0"/>
              <a:t>Teda indexy začínajú od 1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sk-SK" dirty="0"/>
              <a:t>Poloha prvku „6“ v matici „M1“ je: M1</a:t>
            </a:r>
            <a:r>
              <a:rPr lang="en-GB" dirty="0"/>
              <a:t>(</a:t>
            </a:r>
            <a:r>
              <a:rPr lang="sk-SK" dirty="0"/>
              <a:t>2, 3</a:t>
            </a:r>
            <a:r>
              <a:rPr lang="en-GB" dirty="0"/>
              <a:t>)</a:t>
            </a:r>
            <a:r>
              <a:rPr lang="sk-SK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314CC-6412-4DE7-BF8B-64959280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243262"/>
            <a:ext cx="2905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0C0F-E81B-4DD4-AF9D-F5B0F157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Príklad: skalár, vektor, matica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618E-ECB4-4B54-A61C-641ACF36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matice pomocou funkcií v MATLABe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F02D6-F4E7-49EC-B69B-A077B281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650068"/>
            <a:ext cx="2009775" cy="2181225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40CE5-A026-4FF6-BD4B-2B25E7ED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1650068"/>
            <a:ext cx="2552700" cy="1924050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88B8-E732-4F7F-AB41-BDCA265E4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9" y="4379257"/>
            <a:ext cx="2200275" cy="1657350"/>
          </a:xfrm>
          <a:prstGeom prst="rect">
            <a:avLst/>
          </a:prstGeom>
          <a:effectLst>
            <a:outerShdw blurRad="2413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6416E-B63A-400C-A1A8-C31F4065A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9" y="4379257"/>
            <a:ext cx="3048000" cy="1638300"/>
          </a:xfrm>
          <a:prstGeom prst="rect">
            <a:avLst/>
          </a:prstGeom>
          <a:effectLst>
            <a:outerShdw blurRad="2159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283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F990-A8DE-4E89-861E-84BCA354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Funkcie</a:t>
            </a:r>
            <a:r>
              <a:rPr lang="en-US" dirty="0"/>
              <a:t> </a:t>
            </a:r>
            <a:r>
              <a:rPr lang="sk-SK" dirty="0"/>
              <a:t>pre manipuláciu s maticami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0050-8A9C-4D4B-9194-177D9B6C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Diag – vytvorenie a vybratie diagonály matice</a:t>
            </a:r>
          </a:p>
          <a:p>
            <a:pPr lvl="1"/>
            <a:r>
              <a:rPr lang="sk-SK" dirty="0"/>
              <a:t>Fliplr – výmena stĺpcov matice zľava-doprava</a:t>
            </a:r>
          </a:p>
          <a:p>
            <a:pPr lvl="1"/>
            <a:r>
              <a:rPr lang="sk-SK" dirty="0"/>
              <a:t>Flipud – výmena riadkov matice zhora-nadol</a:t>
            </a:r>
          </a:p>
          <a:p>
            <a:pPr lvl="1"/>
            <a:r>
              <a:rPr lang="sk-SK" dirty="0"/>
              <a:t>Rot90 – rotácie matice o 90 stupňov</a:t>
            </a:r>
          </a:p>
          <a:p>
            <a:pPr lvl="1"/>
            <a:r>
              <a:rPr lang="sk-SK" dirty="0"/>
              <a:t>Size – zistenie rozmerov matice</a:t>
            </a:r>
          </a:p>
          <a:p>
            <a:pPr lvl="1"/>
            <a:r>
              <a:rPr lang="sk-SK" dirty="0"/>
              <a:t>...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Operácie v maticových zápisoch</a:t>
            </a:r>
          </a:p>
          <a:p>
            <a:pPr lvl="1"/>
            <a:r>
              <a:rPr lang="sk-SK" dirty="0"/>
              <a:t>Sčítanie – A+B</a:t>
            </a:r>
          </a:p>
          <a:p>
            <a:pPr lvl="1"/>
            <a:r>
              <a:rPr lang="sk-SK" dirty="0"/>
              <a:t>Odčítanie – A-B</a:t>
            </a:r>
          </a:p>
          <a:p>
            <a:pPr lvl="1"/>
            <a:r>
              <a:rPr lang="sk-SK" dirty="0"/>
              <a:t>Násobenie po prvkoch – A.*B</a:t>
            </a:r>
          </a:p>
          <a:p>
            <a:pPr lvl="1"/>
            <a:r>
              <a:rPr lang="sk-SK" dirty="0"/>
              <a:t>Umocnenie po prvkoch – A.</a:t>
            </a:r>
            <a:r>
              <a:rPr lang="en-GB" dirty="0"/>
              <a:t>^</a:t>
            </a:r>
            <a:r>
              <a:rPr lang="sk-SK" dirty="0"/>
              <a:t>B</a:t>
            </a:r>
          </a:p>
          <a:p>
            <a:pPr lvl="1"/>
            <a:r>
              <a:rPr lang="sk-SK" dirty="0"/>
              <a:t>Delenie po prvkoch – A./B</a:t>
            </a:r>
          </a:p>
          <a:p>
            <a:pPr lvl="1"/>
            <a:r>
              <a:rPr lang="sk-SK" dirty="0"/>
              <a:t>Delenie po prvkoch zľava – A.</a:t>
            </a:r>
            <a:r>
              <a:rPr lang="en-US" dirty="0"/>
              <a:t>\</a:t>
            </a:r>
            <a:r>
              <a:rPr lang="sk-SK" dirty="0"/>
              <a:t>B</a:t>
            </a:r>
          </a:p>
          <a:p>
            <a:pPr lvl="1"/>
            <a:r>
              <a:rPr lang="sk-SK" dirty="0"/>
              <a:t>Násobenie matíc – A*B</a:t>
            </a:r>
          </a:p>
        </p:txBody>
      </p:sp>
    </p:spTree>
    <p:extLst>
      <p:ext uri="{BB962C8B-B14F-4D97-AF65-F5344CB8AC3E}">
        <p14:creationId xmlns:p14="http://schemas.microsoft.com/office/powerpoint/2010/main" val="3137200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3B10-52CE-4B58-90D1-8A9F4E56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Riešenie systému lineárnych rovníc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9F8F-8844-4366-995E-FCFC88A0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4CDE3-0272-4647-8380-C8829D7E1604}"/>
              </a:ext>
            </a:extLst>
          </p:cNvPr>
          <p:cNvSpPr txBox="1"/>
          <p:nvPr/>
        </p:nvSpPr>
        <p:spPr>
          <a:xfrm>
            <a:off x="393699" y="1040446"/>
            <a:ext cx="377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Príklad:</a:t>
            </a:r>
            <a:endParaRPr lang="en-US" dirty="0"/>
          </a:p>
          <a:p>
            <a:r>
              <a:rPr lang="en-US" dirty="0"/>
              <a:t>5x – 3y + 2z = 4</a:t>
            </a:r>
          </a:p>
          <a:p>
            <a:r>
              <a:rPr lang="en-US" dirty="0"/>
              <a:t>1x + 4y – 1z = -13</a:t>
            </a:r>
          </a:p>
          <a:p>
            <a:r>
              <a:rPr lang="en-US" dirty="0"/>
              <a:t>3x + 5y + 1z = 8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C2CD3-0E2E-4072-A16B-D1D5E5E3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67" y="1132521"/>
            <a:ext cx="3171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Normalny</a:t>
            </a:r>
            <a:r>
              <a:rPr lang="sk-SK" dirty="0"/>
              <a:t> 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Zvolime</a:t>
            </a:r>
            <a:r>
              <a:rPr lang="sk-SK" dirty="0"/>
              <a:t> Odsek</a:t>
            </a:r>
            <a:r>
              <a:rPr lang="en-US" dirty="0"/>
              <a:t>-&gt; </a:t>
            </a:r>
            <a:r>
              <a:rPr lang="en-US" dirty="0" err="1"/>
              <a:t>Zarazka</a:t>
            </a:r>
            <a:r>
              <a:rPr lang="en-US" dirty="0"/>
              <a:t>  a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takyto</a:t>
            </a:r>
            <a:r>
              <a:rPr lang="en-US" dirty="0"/>
              <a:t> bod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Stale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zvolenu</a:t>
            </a:r>
            <a:r>
              <a:rPr lang="en-US" dirty="0"/>
              <a:t> </a:t>
            </a:r>
            <a:r>
              <a:rPr lang="en-US" dirty="0" err="1"/>
              <a:t>zarazku</a:t>
            </a:r>
            <a:r>
              <a:rPr lang="en-US" dirty="0"/>
              <a:t> a </a:t>
            </a:r>
            <a:r>
              <a:rPr lang="en-US" dirty="0" err="1"/>
              <a:t>stlacime</a:t>
            </a:r>
            <a:r>
              <a:rPr lang="en-US" dirty="0"/>
              <a:t> TAB, 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urobime</a:t>
            </a:r>
            <a:r>
              <a:rPr lang="en-US" dirty="0"/>
              <a:t> pod-</a:t>
            </a:r>
            <a:r>
              <a:rPr lang="en-US" dirty="0" err="1"/>
              <a:t>zarazku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Pod-pod-</a:t>
            </a:r>
            <a:r>
              <a:rPr lang="en-US" dirty="0" err="1"/>
              <a:t>zarazka</a:t>
            </a:r>
            <a:r>
              <a:rPr lang="en-US" dirty="0"/>
              <a:t> ked </a:t>
            </a:r>
            <a:r>
              <a:rPr lang="en-US" dirty="0" err="1"/>
              <a:t>sstalcime</a:t>
            </a:r>
            <a:r>
              <a:rPr lang="en-US" dirty="0"/>
              <a:t> TAB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9CCC-0B97-4789-8DB6-D27F96D9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Komplexné čísla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E127-342B-47A5-861F-43727FF8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Komplexné čísla pozostávajú z dvoch častí a to z reálnej a imaginárnej</a:t>
            </a:r>
          </a:p>
          <a:p>
            <a:pPr lvl="1"/>
            <a:r>
              <a:rPr lang="sk-SK" sz="2000" dirty="0"/>
              <a:t>Základná imaginárna jednotka je rovná odmocnine z čísla -1</a:t>
            </a:r>
          </a:p>
          <a:p>
            <a:pPr lvl="1"/>
            <a:r>
              <a:rPr lang="sk-SK" sz="2000" dirty="0"/>
              <a:t>MATLAB reprezentuje imaginárnu jednotku dvoma písmenami „i“ a „j“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7A05F-EEF1-471B-8784-14AE02D5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02" y="2060448"/>
            <a:ext cx="1355588" cy="4468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2F4B27-90E6-4A5F-951B-C5807B7B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9" y="2614612"/>
            <a:ext cx="55245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F40D-332C-448B-A4E7-81FC2C4A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Funkcie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9473-1B1F-4B4A-96D0-AAE6381C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Funckie sú m-súbory, ktoré môžu prijímať vstupné argumenty a vracať výstupné argumenty</a:t>
            </a:r>
          </a:p>
          <a:p>
            <a:pPr lvl="1" algn="just"/>
            <a:r>
              <a:rPr lang="sk-SK" sz="2000" dirty="0"/>
              <a:t>Funckie pracujú s vlastným „Workspace“, ktorý je iný ako používa príkazový riadok</a:t>
            </a:r>
          </a:p>
          <a:p>
            <a:pPr lvl="1" algn="just"/>
            <a:r>
              <a:rPr lang="sk-SK" sz="2000" dirty="0"/>
              <a:t>Meno M-súbora by sa musí zhodovať s menom funkcie, lebo toto meno sa stáva novým príkazom MATLABu</a:t>
            </a:r>
          </a:p>
        </p:txBody>
      </p:sp>
    </p:spTree>
    <p:extLst>
      <p:ext uri="{BB962C8B-B14F-4D97-AF65-F5344CB8AC3E}">
        <p14:creationId xmlns:p14="http://schemas.microsoft.com/office/powerpoint/2010/main" val="99301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726D-D260-476F-B92F-661E8D25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Funkcia-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3A2A-B76A-489C-9A85-E611E406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24DC1A-FB7D-4D63-9569-BE447780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D806-951B-432F-BFD7-8CFB627D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Funkcia- čo treba o nej vedieť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4138-DF1A-4917-8FB0-5ABADAEF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Funkcia môže mať jeden alebo viac výstupných paramterov</a:t>
            </a:r>
          </a:p>
          <a:p>
            <a:pPr lvl="1" algn="just"/>
            <a:r>
              <a:rPr lang="sk-SK" sz="2000" dirty="0"/>
              <a:t>Zoznam výstupných parametrov je písaný pred meno funkcie v hranatých zátvorkách napr: function [output1, output2, output3] = MenoFunkcie</a:t>
            </a:r>
          </a:p>
          <a:p>
            <a:pPr lvl="1" algn="just"/>
            <a:r>
              <a:rPr lang="sk-SK" sz="2000" dirty="0"/>
              <a:t>Každý deklarovaný výstupný parameter musí byť v zdrojovom kóde funkcie vypočítaný</a:t>
            </a:r>
          </a:p>
          <a:p>
            <a:pPr lvl="1" algn="just"/>
            <a:r>
              <a:rPr lang="sk-SK" sz="2000" dirty="0"/>
              <a:t>Funkcie s deklarovanými výstupnými parametrami voláme: </a:t>
            </a:r>
          </a:p>
          <a:p>
            <a:pPr lvl="2" algn="just"/>
            <a:r>
              <a:rPr lang="sk-SK" sz="1600" dirty="0"/>
              <a:t>[a, b, c] = MenoFunkcie</a:t>
            </a:r>
          </a:p>
          <a:p>
            <a:pPr lvl="1" algn="just"/>
            <a:r>
              <a:rPr lang="sk-SK" sz="2000" dirty="0"/>
              <a:t>Počet výstupných param</a:t>
            </a:r>
            <a:r>
              <a:rPr lang="en-US" sz="2000" dirty="0"/>
              <a:t>e</a:t>
            </a:r>
            <a:r>
              <a:rPr lang="sk-SK" sz="2000" dirty="0"/>
              <a:t>trov pri volaní nemusí byť presný ich deklarovanému počtu, ale nemôže byť väčší. Ak je ich počet menší ako je deklarované, tak sa priradia volaným premenným tie, ktoré sú deklarované v poradí ich zápisu</a:t>
            </a:r>
          </a:p>
        </p:txBody>
      </p:sp>
    </p:spTree>
    <p:extLst>
      <p:ext uri="{BB962C8B-B14F-4D97-AF65-F5344CB8AC3E}">
        <p14:creationId xmlns:p14="http://schemas.microsoft.com/office/powerpoint/2010/main" val="102798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A497-3C6C-4AFA-B03A-6914C14D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Polynóm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B3422-EA19-4A2E-A6C5-BA28AF666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algn="just"/>
                <a:r>
                  <a:rPr lang="sk-SK" dirty="0"/>
                  <a:t>Polynóm je reprezentovaný svojimi koeficientmi</a:t>
                </a:r>
              </a:p>
              <a:p>
                <a:pPr lvl="1" algn="just"/>
                <a:r>
                  <a:rPr lang="sk-SK" dirty="0"/>
                  <a:t>V MATLABe je polynóm uložený ako vektor, ktorého prvý prvok je koeficient pri najvyššej mocnine, posledný prvok je absolútny člen</a:t>
                </a:r>
              </a:p>
              <a:p>
                <a:pPr lvl="1" algn="just"/>
                <a:r>
                  <a:rPr lang="sk-SK" dirty="0"/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+ 3x – 5</a:t>
                </a:r>
              </a:p>
              <a:p>
                <a:pPr lvl="1" algn="just"/>
                <a:r>
                  <a:rPr lang="sk-SK" dirty="0"/>
                  <a:t>V MATLABe: </a:t>
                </a:r>
                <a:r>
                  <a:rPr lang="en-US" dirty="0"/>
                  <a:t>&gt;&gt;</a:t>
                </a:r>
                <a:r>
                  <a:rPr lang="sk-SK" dirty="0"/>
                  <a:t>P = [5 2 3 -5]</a:t>
                </a:r>
              </a:p>
              <a:p>
                <a:pPr lvl="1" algn="just"/>
                <a:endParaRPr lang="sk-SK" dirty="0"/>
              </a:p>
              <a:p>
                <a:pPr lvl="1" algn="just"/>
                <a:r>
                  <a:rPr lang="sk-SK" dirty="0"/>
                  <a:t>Výpočet koreňov polynómu</a:t>
                </a:r>
              </a:p>
              <a:p>
                <a:pPr lvl="2" algn="just"/>
                <a:r>
                  <a:rPr lang="sk-SK" dirty="0"/>
                  <a:t>Príkaz „roots“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B3422-EA19-4A2E-A6C5-BA28AF666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4" r="-17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79BD79-0775-4DEA-B6A8-3488FCBD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2" y="3638073"/>
            <a:ext cx="21526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5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80DB-02B2-4807-8F74-ED8DA89E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MATL</a:t>
            </a:r>
            <a:r>
              <a:rPr lang="sk-SK" dirty="0"/>
              <a:t>AB funkcie pre prácu s polynómami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9ED9-A899-4FCF-B3FF-539923A6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Sčítanie a odčitanie: p1 + p2, p1 – p2</a:t>
            </a:r>
          </a:p>
          <a:p>
            <a:pPr lvl="1"/>
            <a:r>
              <a:rPr lang="sk-SK" dirty="0"/>
              <a:t>Násobenie polynómov: conv(p1, p2)</a:t>
            </a:r>
          </a:p>
          <a:p>
            <a:pPr lvl="1"/>
            <a:r>
              <a:rPr lang="sk-SK" dirty="0"/>
              <a:t>Delenie polynómov: deconv(p1, p2)</a:t>
            </a:r>
          </a:p>
          <a:p>
            <a:pPr lvl="1"/>
            <a:r>
              <a:rPr lang="sk-SK" dirty="0"/>
              <a:t>Delenie polynómov so zvyškom: [d,r] = deconv(p1, p2)</a:t>
            </a:r>
          </a:p>
          <a:p>
            <a:pPr lvl="1"/>
            <a:r>
              <a:rPr lang="sk-SK" dirty="0"/>
              <a:t>Rozdelenie polynómu na praciálne zlomky: [r p k] = residue(p1, p2)</a:t>
            </a:r>
          </a:p>
          <a:p>
            <a:pPr lvl="1"/>
            <a:r>
              <a:rPr lang="sk-SK" dirty="0"/>
              <a:t>Derivácia polynómu: polyder(p1)</a:t>
            </a:r>
          </a:p>
          <a:p>
            <a:pPr lvl="1"/>
            <a:r>
              <a:rPr lang="sk-SK" dirty="0"/>
              <a:t>Integrácia polynómu: polyint(p1, c)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514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595-A768-46B1-8FDB-D1F6444C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sk-SK" dirty="0"/>
              <a:t>D grafy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45D2-3DD5-4CFC-A4E5-1E2602C4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Silnou stránkou prostredia MATLAV je grafika</a:t>
            </a:r>
          </a:p>
          <a:p>
            <a:pPr lvl="1" algn="just"/>
            <a:r>
              <a:rPr lang="sk-SK" sz="2000" dirty="0"/>
              <a:t>Grafika je nástroj na prehľadné zobrazovanie výsledkov, ktoré nie sú na prvý pohľad len zo spleti čísiel zjavné</a:t>
            </a:r>
          </a:p>
          <a:p>
            <a:pPr lvl="1" algn="just"/>
            <a:r>
              <a:rPr lang="sk-SK" sz="2000" dirty="0"/>
              <a:t>MATLAB disponuje pokročilo grafikou v oblasti 2D a tiež aj v 3D</a:t>
            </a:r>
          </a:p>
          <a:p>
            <a:pPr lvl="1" algn="just"/>
            <a:r>
              <a:rPr lang="sk-SK" sz="2000" dirty="0"/>
              <a:t>Obsahuje tiež aj pokročilejšie nástroje pre animáciu a virtuálnu realitu</a:t>
            </a:r>
          </a:p>
          <a:p>
            <a:pPr lvl="1" algn="just"/>
            <a:endParaRPr lang="sk-SK" sz="2000" dirty="0"/>
          </a:p>
          <a:p>
            <a:pPr lvl="1" algn="just"/>
            <a:r>
              <a:rPr lang="sk-SK" sz="2000" dirty="0"/>
              <a:t>Z matematického pohľadu pomocou 2D grafu obvykle zobrazujeme závislosť jednej veličiny od druhej veličiny</a:t>
            </a:r>
          </a:p>
          <a:p>
            <a:pPr lvl="1" algn="just"/>
            <a:r>
              <a:rPr lang="sk-SK" sz="2000" dirty="0"/>
              <a:t>Túto závislosť môžeme zapísať jednoduchou rovnicou: y = f(x), kde „x“ je premennou nezávislou a „y“ je závislý premmná(nakoľko jej hodnota závisí od vstupujúcej hodnoty „x“ do funkcie „f“)</a:t>
            </a:r>
          </a:p>
        </p:txBody>
      </p:sp>
    </p:spTree>
    <p:extLst>
      <p:ext uri="{BB962C8B-B14F-4D97-AF65-F5344CB8AC3E}">
        <p14:creationId xmlns:p14="http://schemas.microsoft.com/office/powerpoint/2010/main" val="1542045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75AE-5110-43C9-B3CF-E6AACBAA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2D grafy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F5021-B342-41E4-9DAB-031D35138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/>
                  <a:t>Pre demonštráciu možností MATLABu pre tvorenie 2D grafov využijeme funkciu: </a:t>
                </a:r>
                <a:endParaRPr lang="sk-SK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y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Budeme ju vyšetrovať na intervale od -2 po +2</a:t>
                </a:r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F5021-B342-41E4-9DAB-031D35138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A7A4016-FF4C-4F64-B208-F1489757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5668"/>
            <a:ext cx="489585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DA10B-8BEA-4AB5-927B-BA7FE03AC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5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17A8-308D-416E-8F00-1D2AB8AF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 </a:t>
            </a:r>
            <a:r>
              <a:rPr lang="en-US" dirty="0" err="1"/>
              <a:t>grafy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A61F-FE17-498A-BD46-3D461C44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sk-SK" dirty="0"/>
              <a:t>Dôležitá skupina príkazov je určená pre popis grafu</a:t>
            </a:r>
          </a:p>
          <a:p>
            <a:pPr lvl="1" algn="just"/>
            <a:r>
              <a:rPr lang="sk-SK" dirty="0"/>
              <a:t>Príkazmi tak pridáme do grafu popisy osí(„xlabel“ a „ylabel“), nadpis grafu („title“) alebo legendu(„legend“)</a:t>
            </a:r>
          </a:p>
          <a:p>
            <a:pPr lvl="1" algn="just"/>
            <a:r>
              <a:rPr lang="sk-SK" dirty="0"/>
              <a:t>Paramterom týchto príkazov je reťazec, ktorý chceme na danej pozícii umiestniť</a:t>
            </a:r>
            <a:endParaRPr lang="en-US" dirty="0"/>
          </a:p>
          <a:p>
            <a:pPr lvl="1" algn="just"/>
            <a:r>
              <a:rPr lang="sk-SK" dirty="0"/>
              <a:t>Výsledkom tejto sekvencie príkazov je nasledovný graf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C72CF-4F5D-4868-A5F1-E93ACE65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5" y="2733198"/>
            <a:ext cx="175260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44F23-2213-4BC2-873D-4963B6700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813" y="2733104"/>
            <a:ext cx="5499861" cy="41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63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F2418-AFF3-4A90-82A4-A049D0EE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sk-SK" sz="3100">
                <a:solidFill>
                  <a:srgbClr val="FFFFFF"/>
                </a:solidFill>
              </a:rPr>
              <a:t>2D grafy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876-0B16-4495-B4FC-96B8DF79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3572" y="1403835"/>
            <a:ext cx="3163671" cy="3802149"/>
          </a:xfrm>
        </p:spPr>
        <p:txBody>
          <a:bodyPr>
            <a:normAutofit/>
          </a:bodyPr>
          <a:lstStyle/>
          <a:p>
            <a:pPr lvl="1" algn="just"/>
            <a:r>
              <a:rPr lang="sk-SK" sz="1300" dirty="0">
                <a:solidFill>
                  <a:srgbClr val="FFFFFF"/>
                </a:solidFill>
              </a:rPr>
              <a:t>-Aj po vykreslení grafu môžeme meniť škálu, v ktorej sa vykresľuje</a:t>
            </a:r>
          </a:p>
          <a:p>
            <a:pPr lvl="1" algn="just"/>
            <a:r>
              <a:rPr lang="sk-SK" sz="1300" dirty="0">
                <a:solidFill>
                  <a:srgbClr val="FFFFFF"/>
                </a:solidFill>
              </a:rPr>
              <a:t>-Rozsahy osí sa dajú meniť samostatne (príkazmi „xlim“ a „ylim“) alebo oboch osí naraz (príkaz „axis“)</a:t>
            </a:r>
          </a:p>
          <a:p>
            <a:pPr lvl="1" algn="just"/>
            <a:r>
              <a:rPr lang="sk-SK" sz="1300" dirty="0">
                <a:solidFill>
                  <a:srgbClr val="FFFFFF"/>
                </a:solidFill>
              </a:rPr>
              <a:t>-V prvých dvoch prípadoch sú parametre 2 a to minimum a maximum pre danú os</a:t>
            </a:r>
          </a:p>
          <a:p>
            <a:pPr lvl="1" algn="just"/>
            <a:r>
              <a:rPr lang="sk-SK" sz="1300" dirty="0">
                <a:solidFill>
                  <a:srgbClr val="FFFFFF"/>
                </a:solidFill>
              </a:rPr>
              <a:t>-V prípade „axis“ sú to 4 parametre, čiže minimum a maximum pre x-ovú os a minimum a maximum pre y-ovú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C3E34-3842-4090-A364-F7962FD0F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12" y="1517039"/>
            <a:ext cx="509856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4C35-6661-4E23-BECC-DC55996A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78C3-7201-46CE-9B8B-2197A067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nieco</a:t>
            </a:r>
            <a:r>
              <a:rPr lang="en-US" dirty="0"/>
              <a:t> </a:t>
            </a:r>
            <a:r>
              <a:rPr lang="en-US" dirty="0" err="1"/>
              <a:t>doplnit</a:t>
            </a:r>
            <a:r>
              <a:rPr lang="en-US" dirty="0"/>
              <a:t> / </a:t>
            </a:r>
            <a:r>
              <a:rPr lang="en-US" dirty="0" err="1"/>
              <a:t>vyhodit</a:t>
            </a:r>
            <a:r>
              <a:rPr lang="en-US" dirty="0"/>
              <a:t>… </a:t>
            </a:r>
            <a:r>
              <a:rPr lang="en-US" dirty="0" err="1"/>
              <a:t>pisnite</a:t>
            </a:r>
            <a:r>
              <a:rPr lang="en-US"/>
              <a:t> 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562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D498-7177-43C9-B75C-CB5D1B66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2D grafy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2F3C-C8C8-48DE-BA5D-14B84724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Použitie príkazu axis([-0.7 2 -2 4])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81645-D2B2-4EB3-93F8-23AE9560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6095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06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E7DC-FAC5-419F-A8B8-D734A3B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2D grafy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46A05-7FDA-4BF8-BBF9-C08347A1C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algn="just"/>
                <a:r>
                  <a:rPr lang="sk-SK" sz="2000" dirty="0"/>
                  <a:t>Priblížili sme si ako vytvoríme graf a spravíme jeho popis</a:t>
                </a:r>
              </a:p>
              <a:p>
                <a:pPr lvl="1" algn="just"/>
                <a:r>
                  <a:rPr lang="sk-SK" sz="2000" dirty="0"/>
                  <a:t>V grafe však máme len jeden priebeh</a:t>
                </a:r>
              </a:p>
              <a:p>
                <a:pPr lvl="1" algn="just"/>
                <a:r>
                  <a:rPr lang="sk-SK" sz="2000" dirty="0"/>
                  <a:t>MATLAB dokáže zobraziť v jednom grafe viacero priebehov</a:t>
                </a:r>
              </a:p>
              <a:p>
                <a:pPr lvl="1" algn="just"/>
                <a:r>
                  <a:rPr lang="sk-SK" sz="2000" dirty="0"/>
                  <a:t>Zadefinujeme si druhú závislú premennú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k-SK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sk-SK" sz="2000" dirty="0"/>
              </a:p>
              <a:p>
                <a:pPr lvl="1" algn="just"/>
                <a:r>
                  <a:rPr lang="sk-SK" sz="2000" dirty="0"/>
                  <a:t>Predpokladajme, že chceme aj túto premennú zobrazovať na rovnakom intervale ako premennú „y“</a:t>
                </a:r>
              </a:p>
              <a:p>
                <a:pPr lvl="1" algn="just"/>
                <a:r>
                  <a:rPr lang="sk-SK" sz="2000" dirty="0"/>
                  <a:t>Ak chceme zobraziť viacero priebehov na jednom grafe, tak musíme použiť príkaz „hold on“</a:t>
                </a:r>
              </a:p>
              <a:p>
                <a:pPr lvl="1" algn="just"/>
                <a:r>
                  <a:rPr lang="sk-SK" sz="2000" dirty="0"/>
                  <a:t>Vykreslenie druhého grafu bude „plot(x, y2, '-r‘)“</a:t>
                </a:r>
              </a:p>
              <a:p>
                <a:pPr lvl="1" algn="just"/>
                <a:r>
                  <a:rPr lang="sk-SK" sz="2000" dirty="0"/>
                  <a:t>„-r“ znamená, že priebeh bude červenej farby („r“) a čiara bude spojitá („-“)</a:t>
                </a:r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46A05-7FDA-4BF8-BBF9-C08347A1C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1" r="-18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91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0AE9-2E14-41AE-9572-FF5945AD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2D grafy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C2A1FE-7547-4B9B-BE4B-B65B26DD8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712" y="2462784"/>
            <a:ext cx="5860288" cy="43952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6F7517-E4D4-4645-95B7-14FB5A86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825"/>
            <a:ext cx="3228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03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AABF-FC05-49C7-8171-6A7354C1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2D</a:t>
            </a:r>
            <a:r>
              <a:rPr lang="sk-SK" dirty="0"/>
              <a:t> grafy - subplot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07E1-7CFF-48FF-97E2-AF535CE2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Subplot(m,n,p) rozdeľuje aktuálny „figure“ na „m-krát-n“ miežku a vytvára grafy na pozícii, ktorá je špecifikovaná parametrom „p“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4521-D470-47E9-B50E-67CE91D5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2768"/>
            <a:ext cx="2352675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4DCBC-79DB-41D1-89B5-32646E142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56" y="3584448"/>
            <a:ext cx="7114272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4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89E7-266A-4ADF-A41F-C7ADA90B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A9AF-EFAD-462D-8F9D-4B24E56F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Grafická nadstavba k MATLABu</a:t>
            </a:r>
          </a:p>
          <a:p>
            <a:pPr lvl="1"/>
            <a:r>
              <a:rPr lang="sk-SK" dirty="0"/>
              <a:t>Využíva knižnice MATLABu</a:t>
            </a:r>
          </a:p>
          <a:p>
            <a:pPr lvl="1"/>
            <a:r>
              <a:rPr lang="sk-SK" dirty="0"/>
              <a:t>Prostredie blokových schém – 16 základných knižníc</a:t>
            </a:r>
          </a:p>
          <a:p>
            <a:pPr lvl="1"/>
            <a:r>
              <a:rPr lang="sk-SK" dirty="0"/>
              <a:t>Modelovanie a simulácia dynamických systémov</a:t>
            </a:r>
          </a:p>
          <a:p>
            <a:pPr lvl="1"/>
            <a:r>
              <a:rPr lang="sk-SK" dirty="0"/>
              <a:t>Modelovanie stavových automatov, riadiacej logiky a udalostí riadených systémov</a:t>
            </a:r>
          </a:p>
          <a:p>
            <a:pPr lvl="1"/>
            <a:r>
              <a:rPr lang="sk-SK" dirty="0"/>
              <a:t>Vývoj metódou Model Based Design</a:t>
            </a:r>
          </a:p>
          <a:p>
            <a:pPr lvl="2"/>
            <a:r>
              <a:rPr lang="sk-SK" dirty="0"/>
              <a:t>Modelovanie algoritmov pre riadiace systémy a systémy spracovania signálov a obrazu</a:t>
            </a:r>
          </a:p>
          <a:p>
            <a:pPr lvl="2"/>
            <a:r>
              <a:rPr lang="sk-SK" dirty="0"/>
              <a:t>Aplikácie v reálnom čase</a:t>
            </a:r>
          </a:p>
        </p:txBody>
      </p:sp>
    </p:spTree>
    <p:extLst>
      <p:ext uri="{BB962C8B-B14F-4D97-AF65-F5344CB8AC3E}">
        <p14:creationId xmlns:p14="http://schemas.microsoft.com/office/powerpoint/2010/main" val="546455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CAD-CC0C-4479-A72A-2419F49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46CB-82DC-40CB-B264-03256389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Schéma v Simulinku</a:t>
            </a:r>
          </a:p>
          <a:p>
            <a:pPr lvl="2"/>
            <a:r>
              <a:rPr lang="sk-SK" dirty="0"/>
              <a:t>Vstupný signál – blok – výstupný signál</a:t>
            </a:r>
          </a:p>
          <a:p>
            <a:pPr lvl="1"/>
            <a:r>
              <a:rPr lang="sk-SK" dirty="0"/>
              <a:t>Dynamický systém</a:t>
            </a:r>
          </a:p>
          <a:p>
            <a:pPr lvl="2"/>
            <a:r>
              <a:rPr lang="sk-SK" dirty="0"/>
              <a:t>Výstup „y“ sa počíta na základe vstupu „u“ a stavov „x“</a:t>
            </a:r>
          </a:p>
          <a:p>
            <a:pPr lvl="2"/>
            <a:r>
              <a:rPr lang="sk-SK" dirty="0"/>
              <a:t>Integrátor, prenosová funkcia, ... (stavy)</a:t>
            </a:r>
          </a:p>
          <a:p>
            <a:pPr lvl="2"/>
            <a:r>
              <a:rPr lang="sk-SK" dirty="0"/>
              <a:t>Sum, gain, ... (bez stavov)</a:t>
            </a:r>
          </a:p>
          <a:p>
            <a:pPr lvl="1"/>
            <a:endParaRPr lang="sk-SK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2CB134C-38F3-448E-BB6C-A9EF96954B98}"/>
              </a:ext>
            </a:extLst>
          </p:cNvPr>
          <p:cNvSpPr/>
          <p:nvPr/>
        </p:nvSpPr>
        <p:spPr>
          <a:xfrm>
            <a:off x="1072896" y="39989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D28D9-7298-48D8-A92B-B91D21F234F2}"/>
              </a:ext>
            </a:extLst>
          </p:cNvPr>
          <p:cNvSpPr/>
          <p:nvPr/>
        </p:nvSpPr>
        <p:spPr>
          <a:xfrm>
            <a:off x="2051304" y="3784092"/>
            <a:ext cx="17769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 (stavy)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082614-30FA-4CA1-BDD0-F405569E574F}"/>
              </a:ext>
            </a:extLst>
          </p:cNvPr>
          <p:cNvSpPr/>
          <p:nvPr/>
        </p:nvSpPr>
        <p:spPr>
          <a:xfrm>
            <a:off x="3828288" y="39989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A5FFE-4A23-401D-A2BB-3923A2D7F441}"/>
              </a:ext>
            </a:extLst>
          </p:cNvPr>
          <p:cNvSpPr txBox="1"/>
          <p:nvPr/>
        </p:nvSpPr>
        <p:spPr>
          <a:xfrm>
            <a:off x="944880" y="3659689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u(vstupy)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9827-CE42-4F83-93FB-7AA91C00D7DE}"/>
              </a:ext>
            </a:extLst>
          </p:cNvPr>
          <p:cNvSpPr txBox="1"/>
          <p:nvPr/>
        </p:nvSpPr>
        <p:spPr>
          <a:xfrm>
            <a:off x="3865666" y="3659689"/>
            <a:ext cx="114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y(výstupy)</a:t>
            </a:r>
          </a:p>
        </p:txBody>
      </p:sp>
    </p:spTree>
    <p:extLst>
      <p:ext uri="{BB962C8B-B14F-4D97-AF65-F5344CB8AC3E}">
        <p14:creationId xmlns:p14="http://schemas.microsoft.com/office/powerpoint/2010/main" val="18773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485-9673-4535-AEF1-DDE4B672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DE64-0D4C-4E04-B20D-29EBA219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Bloky</a:t>
            </a:r>
          </a:p>
          <a:p>
            <a:pPr lvl="2"/>
            <a:r>
              <a:rPr lang="sk-SK" dirty="0"/>
              <a:t>Funkčné stavebné prvky</a:t>
            </a:r>
          </a:p>
          <a:p>
            <a:pPr lvl="2"/>
            <a:r>
              <a:rPr lang="sk-SK" dirty="0"/>
              <a:t>Rozkliknutím daného bloku nastavujeme jeho parametre</a:t>
            </a:r>
          </a:p>
          <a:p>
            <a:pPr lvl="1"/>
            <a:r>
              <a:rPr lang="sk-SK" dirty="0"/>
              <a:t>Signály</a:t>
            </a:r>
          </a:p>
          <a:p>
            <a:pPr lvl="2"/>
            <a:r>
              <a:rPr lang="sk-SK" dirty="0"/>
              <a:t>Používajú sa na komunikáciu medzi jednotlivými blokmi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4F773-C6DE-463F-B16F-E2E52DB1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16" y="3433834"/>
            <a:ext cx="3552825" cy="1828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E3A6BB-F7B9-473F-9537-572D66D26176}"/>
              </a:ext>
            </a:extLst>
          </p:cNvPr>
          <p:cNvCxnSpPr>
            <a:stCxn id="4" idx="0"/>
          </p:cNvCxnSpPr>
          <p:nvPr/>
        </p:nvCxnSpPr>
        <p:spPr>
          <a:xfrm flipH="1">
            <a:off x="4533991" y="3433834"/>
            <a:ext cx="735138" cy="55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FD9AC-6B26-40EB-BA41-252AD6919EE3}"/>
              </a:ext>
            </a:extLst>
          </p:cNvPr>
          <p:cNvCxnSpPr>
            <a:stCxn id="4" idx="0"/>
          </p:cNvCxnSpPr>
          <p:nvPr/>
        </p:nvCxnSpPr>
        <p:spPr>
          <a:xfrm>
            <a:off x="5269129" y="3433834"/>
            <a:ext cx="459678" cy="50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B86A03-6D3D-4C2C-AF71-0A56B49B8847}"/>
              </a:ext>
            </a:extLst>
          </p:cNvPr>
          <p:cNvSpPr txBox="1"/>
          <p:nvPr/>
        </p:nvSpPr>
        <p:spPr>
          <a:xfrm>
            <a:off x="4823208" y="30645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signály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661D7D-487F-46DA-8AF1-3E063FEA53EA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4253575" y="4467106"/>
            <a:ext cx="1015554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464E5-11A0-4521-9026-D283B1B98E11}"/>
              </a:ext>
            </a:extLst>
          </p:cNvPr>
          <p:cNvCxnSpPr/>
          <p:nvPr/>
        </p:nvCxnSpPr>
        <p:spPr>
          <a:xfrm flipV="1">
            <a:off x="5269129" y="4467106"/>
            <a:ext cx="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717A7F-70A3-4782-8275-049AA22F153B}"/>
              </a:ext>
            </a:extLst>
          </p:cNvPr>
          <p:cNvCxnSpPr>
            <a:stCxn id="4" idx="2"/>
          </p:cNvCxnSpPr>
          <p:nvPr/>
        </p:nvCxnSpPr>
        <p:spPr>
          <a:xfrm flipV="1">
            <a:off x="5269129" y="4467106"/>
            <a:ext cx="849822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6AF44C-EE32-4793-84F0-7AED1C4B59CD}"/>
              </a:ext>
            </a:extLst>
          </p:cNvPr>
          <p:cNvSpPr txBox="1"/>
          <p:nvPr/>
        </p:nvSpPr>
        <p:spPr>
          <a:xfrm>
            <a:off x="4924322" y="534009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bloky</a:t>
            </a:r>
          </a:p>
        </p:txBody>
      </p:sp>
    </p:spTree>
    <p:extLst>
      <p:ext uri="{BB962C8B-B14F-4D97-AF65-F5344CB8AC3E}">
        <p14:creationId xmlns:p14="http://schemas.microsoft.com/office/powerpoint/2010/main" val="1989771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7851-BEBF-4E74-8023-8BCEE676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8EEA-483B-4C79-A829-BED61C53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Spustenie SIMULINKu</a:t>
            </a:r>
          </a:p>
          <a:p>
            <a:pPr lvl="2"/>
            <a:r>
              <a:rPr lang="sk-SK" dirty="0"/>
              <a:t>Zadaním príkazu „simulink“ do „Command Window“</a:t>
            </a:r>
          </a:p>
          <a:p>
            <a:pPr marL="201168" lvl="1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9CEC3-6443-407F-A3AC-1C486113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715"/>
            <a:ext cx="9144000" cy="23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10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5509-F4CE-4D9D-A239-3A3959E2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Simulink</a:t>
            </a:r>
            <a:br>
              <a:rPr lang="en-US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99F-B23F-47F7-A5FD-BE03446C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nového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B1163-A373-4F3B-B7E2-5FF8A99A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319"/>
            <a:ext cx="9144000" cy="59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2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63D4-2F19-436D-8691-537DC44C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61117-5379-45A1-802A-5F915F28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Pridávanie blokov do schémy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Následne pomocou </a:t>
            </a:r>
          </a:p>
          <a:p>
            <a:pPr marL="201168" lvl="1" indent="0">
              <a:buNone/>
            </a:pPr>
            <a:r>
              <a:rPr lang="sk-SK" dirty="0"/>
              <a:t>Drag </a:t>
            </a:r>
            <a:r>
              <a:rPr lang="en-GB" dirty="0"/>
              <a:t>&amp;</a:t>
            </a:r>
            <a:r>
              <a:rPr lang="sk-SK" dirty="0"/>
              <a:t> Drop presunieme</a:t>
            </a:r>
          </a:p>
          <a:p>
            <a:pPr marL="201168" lvl="1" indent="0">
              <a:buNone/>
            </a:pPr>
            <a:r>
              <a:rPr lang="sk-SK" dirty="0"/>
              <a:t>blok do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73CB6-EE5C-45B0-938B-14E3DEF4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324165"/>
            <a:ext cx="5638800" cy="7715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6DE5C1-3526-42B5-BE19-A77437FFA770}"/>
              </a:ext>
            </a:extLst>
          </p:cNvPr>
          <p:cNvCxnSpPr>
            <a:cxnSpLocks/>
          </p:cNvCxnSpPr>
          <p:nvPr/>
        </p:nvCxnSpPr>
        <p:spPr>
          <a:xfrm flipV="1">
            <a:off x="2767584" y="2024791"/>
            <a:ext cx="145907" cy="22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6B3177-14D5-48AC-B07F-E225A0E8411D}"/>
              </a:ext>
            </a:extLst>
          </p:cNvPr>
          <p:cNvSpPr txBox="1"/>
          <p:nvPr/>
        </p:nvSpPr>
        <p:spPr>
          <a:xfrm>
            <a:off x="503823" y="2250311"/>
            <a:ext cx="513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Kliknutím na túto ikonu sa zobrazí nasledujúce okno: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0ED5C-5963-4871-BAD7-EF5D65F3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79" y="2619643"/>
            <a:ext cx="4672717" cy="42513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52AA3B-ABE1-469B-9385-3F43039E0C3B}"/>
              </a:ext>
            </a:extLst>
          </p:cNvPr>
          <p:cNvCxnSpPr/>
          <p:nvPr/>
        </p:nvCxnSpPr>
        <p:spPr>
          <a:xfrm flipV="1">
            <a:off x="2267712" y="3072384"/>
            <a:ext cx="1621536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FC6D91-0F0A-4EAB-B668-BEA7B3FD81EF}"/>
              </a:ext>
            </a:extLst>
          </p:cNvPr>
          <p:cNvSpPr txBox="1"/>
          <p:nvPr/>
        </p:nvSpPr>
        <p:spPr>
          <a:xfrm>
            <a:off x="670279" y="3268741"/>
            <a:ext cx="209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Zadanie názvu bloku</a:t>
            </a:r>
          </a:p>
        </p:txBody>
      </p:sp>
    </p:spTree>
    <p:extLst>
      <p:ext uri="{BB962C8B-B14F-4D97-AF65-F5344CB8AC3E}">
        <p14:creationId xmlns:p14="http://schemas.microsoft.com/office/powerpoint/2010/main" val="287886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3178-74A5-475B-8910-8EA858E1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E00A-8D2A-4EFF-BCD4-74A57168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Názob MATLAB vznikol skrátením slov MATrix LABoratory (voľný preklad: „maticové laboratórium“) a z toho vyplýva, že kľúčová dátová štruktúra používaná pri výpočtoch je matica</a:t>
            </a:r>
          </a:p>
          <a:p>
            <a:pPr lvl="1" algn="just"/>
            <a:r>
              <a:rPr lang="sk-SK" sz="2000" dirty="0"/>
              <a:t>Program MATLAB je vyvýjaný spoločnosťou MathWorks</a:t>
            </a:r>
          </a:p>
          <a:p>
            <a:pPr lvl="1" algn="just"/>
            <a:r>
              <a:rPr lang="sk-SK" sz="2000" dirty="0"/>
              <a:t>V dnešnej dobe je považovaný Matlab za komplexný výpočtový systém s veľkým množstvom funkcií</a:t>
            </a:r>
          </a:p>
          <a:p>
            <a:pPr lvl="1" algn="just"/>
            <a:r>
              <a:rPr lang="sk-SK" sz="2000" dirty="0"/>
              <a:t> Funkcie sa ďalej dajú rozširovať pomocou toolboxov</a:t>
            </a:r>
          </a:p>
          <a:p>
            <a:pPr lvl="1" algn="just"/>
            <a:r>
              <a:rPr lang="sk-SK" sz="2000" dirty="0"/>
              <a:t>Vznikli aj špecializované nadstavby pre simuláciu dynamických systémov (Simulink), alebo systémov udalostných (Stateflow).</a:t>
            </a:r>
          </a:p>
        </p:txBody>
      </p:sp>
    </p:spTree>
    <p:extLst>
      <p:ext uri="{BB962C8B-B14F-4D97-AF65-F5344CB8AC3E}">
        <p14:creationId xmlns:p14="http://schemas.microsoft.com/office/powerpoint/2010/main" val="3717352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B628-57AF-4AEB-99D7-B5474F3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684F-138F-42E9-B427-7C38200D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Vytvorenie signálov</a:t>
            </a:r>
          </a:p>
          <a:p>
            <a:pPr lvl="2"/>
            <a:r>
              <a:rPr lang="sk-SK" dirty="0"/>
              <a:t>Ľavý klik a ťahanie čiary</a:t>
            </a:r>
          </a:p>
          <a:p>
            <a:pPr lvl="2"/>
            <a:r>
              <a:rPr lang="sk-SK" dirty="0"/>
              <a:t>Ctrl + ľavý klik</a:t>
            </a:r>
          </a:p>
          <a:p>
            <a:pPr lvl="2"/>
            <a:r>
              <a:rPr lang="sk-SK" dirty="0"/>
              <a:t>Podržaním pravého tlačítka myši a ťahanie čiary</a:t>
            </a:r>
          </a:p>
          <a:p>
            <a:pPr lvl="1"/>
            <a:r>
              <a:rPr lang="sk-SK" dirty="0"/>
              <a:t>Vytvorenie schémy</a:t>
            </a:r>
          </a:p>
          <a:p>
            <a:pPr lvl="2"/>
            <a:r>
              <a:rPr lang="sk-SK" dirty="0"/>
              <a:t>Použíté bloky</a:t>
            </a:r>
          </a:p>
          <a:p>
            <a:pPr lvl="3"/>
            <a:r>
              <a:rPr lang="sk-SK" dirty="0"/>
              <a:t>Step</a:t>
            </a:r>
          </a:p>
          <a:p>
            <a:pPr lvl="3"/>
            <a:r>
              <a:rPr lang="sk-SK" dirty="0"/>
              <a:t>Transfer function</a:t>
            </a:r>
          </a:p>
          <a:p>
            <a:pPr lvl="3"/>
            <a:r>
              <a:rPr lang="sk-SK" dirty="0"/>
              <a:t>Scope</a:t>
            </a:r>
          </a:p>
          <a:p>
            <a:pPr lvl="3"/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7C8F0-69DC-41E8-B30B-5AAC23A4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3747706"/>
            <a:ext cx="2800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3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E3AE-87EC-4AD2-BD60-59E785E4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8223-F8EB-4E44-AD52-14F3C31C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sz="2000" dirty="0"/>
              <a:t>Práca s blokmi</a:t>
            </a:r>
          </a:p>
          <a:p>
            <a:pPr lvl="1"/>
            <a:endParaRPr lang="sk-SK" sz="2000" dirty="0"/>
          </a:p>
          <a:p>
            <a:pPr lvl="1"/>
            <a:r>
              <a:rPr lang="sk-SK" sz="2000" dirty="0"/>
              <a:t>Kopírovanie</a:t>
            </a:r>
          </a:p>
          <a:p>
            <a:pPr lvl="2"/>
            <a:r>
              <a:rPr lang="sk-SK" sz="2000" dirty="0"/>
              <a:t>Ctrl+c, ctrl+v</a:t>
            </a:r>
          </a:p>
          <a:p>
            <a:pPr lvl="2"/>
            <a:r>
              <a:rPr lang="sk-SK" sz="2000" dirty="0"/>
              <a:t>Pravé tlačítko myši a ťahanie</a:t>
            </a:r>
          </a:p>
          <a:p>
            <a:pPr lvl="1"/>
            <a:r>
              <a:rPr lang="sk-SK" sz="2000" dirty="0"/>
              <a:t>Otáčanie</a:t>
            </a:r>
          </a:p>
          <a:p>
            <a:pPr lvl="2"/>
            <a:r>
              <a:rPr lang="sk-SK" sz="2000" dirty="0"/>
              <a:t>Ctrl+r</a:t>
            </a:r>
          </a:p>
          <a:p>
            <a:pPr lvl="1"/>
            <a:r>
              <a:rPr lang="sk-SK" sz="2000" dirty="0"/>
              <a:t>Editovanie parametrov</a:t>
            </a:r>
          </a:p>
          <a:p>
            <a:pPr lvl="2"/>
            <a:r>
              <a:rPr lang="sk-SK" sz="2000" dirty="0"/>
              <a:t>Dvojklik </a:t>
            </a:r>
          </a:p>
          <a:p>
            <a:pPr lvl="1"/>
            <a:r>
              <a:rPr lang="sk-SK" sz="2000" dirty="0"/>
              <a:t>Zmena farby</a:t>
            </a:r>
          </a:p>
          <a:p>
            <a:pPr lvl="2"/>
            <a:r>
              <a:rPr lang="sk-SK" sz="2000" dirty="0"/>
              <a:t>Pravé tlačítko</a:t>
            </a:r>
          </a:p>
          <a:p>
            <a:pPr lvl="3"/>
            <a:r>
              <a:rPr lang="sk-SK" sz="2000" dirty="0"/>
              <a:t>Fortmat </a:t>
            </a:r>
          </a:p>
          <a:p>
            <a:pPr lvl="4"/>
            <a:r>
              <a:rPr lang="sk-SK" sz="2000" dirty="0"/>
              <a:t>Foreground color</a:t>
            </a:r>
          </a:p>
          <a:p>
            <a:pPr lvl="4"/>
            <a:r>
              <a:rPr lang="sk-SK" sz="2000" dirty="0"/>
              <a:t>Background color</a:t>
            </a:r>
          </a:p>
          <a:p>
            <a:pPr marL="201168" lvl="1" indent="0">
              <a:buNone/>
            </a:pPr>
            <a:endParaRPr lang="sk-SK" sz="2000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5864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6024-1C83-4D91-A833-0C6D00EC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71F4-2F68-4532-A3E1-1C4E544D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sz="2000" dirty="0"/>
              <a:t>Označovanie blokov</a:t>
            </a:r>
          </a:p>
          <a:p>
            <a:pPr lvl="1"/>
            <a:endParaRPr lang="sk-SK" sz="2000" dirty="0"/>
          </a:p>
          <a:p>
            <a:pPr lvl="1"/>
            <a:r>
              <a:rPr lang="sk-SK" sz="2000" dirty="0"/>
              <a:t>Označenie jedného bloku</a:t>
            </a:r>
          </a:p>
          <a:p>
            <a:pPr lvl="2"/>
            <a:r>
              <a:rPr lang="sk-SK" sz="2000" dirty="0"/>
              <a:t>Kliknutím ľavého tlačítka myši na objekt</a:t>
            </a:r>
          </a:p>
          <a:p>
            <a:pPr lvl="1"/>
            <a:r>
              <a:rPr lang="sk-SK" sz="2000" dirty="0"/>
              <a:t>Označenie viacerých blokov</a:t>
            </a:r>
          </a:p>
          <a:p>
            <a:pPr lvl="2"/>
            <a:r>
              <a:rPr lang="sk-SK" sz="2000" dirty="0"/>
              <a:t>Kliknutím ľavého tlačítka myši + vytvorenie obdĺžnika nad označovanými objektami</a:t>
            </a:r>
          </a:p>
          <a:p>
            <a:pPr lvl="2"/>
            <a:r>
              <a:rPr lang="sk-SK" sz="2000" dirty="0"/>
              <a:t>Shift + kliknutie ľavého tlačítka myši na objekty, ktoré chceme označiť</a:t>
            </a:r>
          </a:p>
          <a:p>
            <a:pPr lvl="1"/>
            <a:r>
              <a:rPr lang="sk-SK" sz="2000" dirty="0"/>
              <a:t>Označenie všetkých objektov</a:t>
            </a:r>
          </a:p>
          <a:p>
            <a:pPr lvl="2"/>
            <a:r>
              <a:rPr lang="sk-SK" sz="2000" dirty="0"/>
              <a:t>Edit – select all</a:t>
            </a:r>
          </a:p>
          <a:p>
            <a:pPr lvl="2"/>
            <a:r>
              <a:rPr lang="sk-SK" sz="2000" dirty="0"/>
              <a:t>Ctrl +a</a:t>
            </a:r>
          </a:p>
          <a:p>
            <a:pPr lvl="2"/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534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1F24-B3C8-4408-A871-43787690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1EA8-022A-4E21-B9C3-5C4A5853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Vetvenie signálu / vytvorenie uzla</a:t>
            </a:r>
          </a:p>
          <a:p>
            <a:pPr lvl="2"/>
            <a:r>
              <a:rPr lang="sk-SK" dirty="0"/>
              <a:t>Kliknutím pravého tlačítka myši na signál a následne ťahať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4E17A-5304-4953-B6CB-48E9FEFE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114073"/>
            <a:ext cx="2990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20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F0A1-7AD1-4E5C-9874-A9514A73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AF2E-A0F7-42FE-9579-1E29FD84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Signál: mux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22058-529A-401B-839B-6948992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7" y="1738884"/>
            <a:ext cx="302895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F14B6-C794-403B-A7EE-65FDCE3E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12" y="2026275"/>
            <a:ext cx="4865180" cy="43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5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02A2-3DFC-4AA5-81B5-9035F08B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C3B3-50EC-444A-8686-D2F7C485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Signál: demux</a:t>
            </a:r>
          </a:p>
          <a:p>
            <a:pPr lvl="1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7140-D2D8-4D30-A90F-3539FCFA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8" y="2080735"/>
            <a:ext cx="3581400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01BDD-DB9F-45F8-8C53-C6AE5CBE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97" y="1040446"/>
            <a:ext cx="3142209" cy="282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6D48D-53F0-4831-BABA-3B3451E77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884" y="4030011"/>
            <a:ext cx="3142209" cy="28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3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3D00-BBA0-489A-B6D5-1A17B72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8838-F4FD-42F7-BFA5-5EE5D010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Odovzdávanie dát / komunikácia medzi MATLABom a Simulinkom</a:t>
            </a:r>
            <a:endParaRPr lang="en-US" dirty="0"/>
          </a:p>
          <a:p>
            <a:pPr lvl="1"/>
            <a:r>
              <a:rPr lang="sk-SK" dirty="0"/>
              <a:t>Použité bloky</a:t>
            </a:r>
          </a:p>
          <a:p>
            <a:pPr lvl="2"/>
            <a:r>
              <a:rPr lang="sk-SK" dirty="0"/>
              <a:t>Constant, gain, toWorkspace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sk-SK" dirty="0"/>
          </a:p>
          <a:p>
            <a:pPr lvl="2"/>
            <a:r>
              <a:rPr lang="sk-SK" dirty="0"/>
              <a:t>Do príkazového riadku v MATLABe napíšeme príkaz „&gt;&gt;a = 5“, čiže do premennej „a“ priradíme hodnotu 5, ktorú následne používame v bloku „gain“</a:t>
            </a:r>
          </a:p>
          <a:p>
            <a:pPr lvl="2"/>
            <a:r>
              <a:rPr lang="sk-SK" dirty="0"/>
              <a:t>Blok „toWorkspace“ slúži na ukladanie hodnôt výstsupu</a:t>
            </a:r>
            <a:endParaRPr lang="en-US" dirty="0"/>
          </a:p>
          <a:p>
            <a:pPr lvl="2"/>
            <a:r>
              <a:rPr lang="sk-SK" dirty="0"/>
              <a:t>Nastavenie bloku „toWorkspace“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66E64-2D4A-4C84-A2CC-F44896C2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1949642"/>
            <a:ext cx="280035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39476-599E-4974-A607-E0938A44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735" y="3429000"/>
            <a:ext cx="3729609" cy="34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7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949D-F154-4F73-972A-4D21A8DB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pPr algn="ctr"/>
            <a:r>
              <a:rPr lang="sk-SK"/>
              <a:t>Simulink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991A-9565-4C46-824E-351E3462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195254"/>
          </a:xfrm>
        </p:spPr>
        <p:txBody>
          <a:bodyPr/>
          <a:lstStyle/>
          <a:p>
            <a:pPr lvl="1"/>
            <a:r>
              <a:rPr lang="sk-SK" dirty="0"/>
              <a:t>Odovzdávanie dát / komunikácia medzi MATLABom a Simulinkom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sk-SK" dirty="0"/>
              <a:t>Vykreslenie grafu z dát získaných cez blok „toWorkspace“</a:t>
            </a:r>
          </a:p>
          <a:p>
            <a:pPr lvl="1"/>
            <a:r>
              <a:rPr lang="sk-SK" dirty="0"/>
              <a:t>Príkaz do „Command Window“: </a:t>
            </a:r>
            <a:r>
              <a:rPr lang="en-US" dirty="0"/>
              <a:t>plot(tout, </a:t>
            </a:r>
            <a:r>
              <a:rPr lang="en-US" dirty="0" err="1"/>
              <a:t>output.signals.values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endParaRPr lang="en-US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0D062-4362-452F-83BA-32D311FF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8" y="2401823"/>
            <a:ext cx="5138166" cy="38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0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D867-3A49-43F6-B1DC-17F20D31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Simulink – </a:t>
            </a:r>
            <a:r>
              <a:rPr lang="en-US" dirty="0" err="1"/>
              <a:t>pr</a:t>
            </a:r>
            <a:r>
              <a:rPr lang="sk-SK" dirty="0"/>
              <a:t>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CECDD-5FEF-4380-BA7C-C8222D30B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/>
                  <a:t>Pre riadený systém s prenosovou funkciou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+20</m:t>
                        </m:r>
                      </m:den>
                    </m:f>
                  </m:oMath>
                </a14:m>
                <a:r>
                  <a:rPr lang="sk-SK" dirty="0"/>
                  <a:t> zobrazte:</a:t>
                </a:r>
              </a:p>
              <a:p>
                <a:pPr lvl="2"/>
                <a:r>
                  <a:rPr lang="sk-SK" dirty="0"/>
                  <a:t>Prechodovú charakteristiku (je to odozva systému na jednotkový skok pri nulových počiatočných podmienkach)</a:t>
                </a:r>
              </a:p>
              <a:p>
                <a:pPr lvl="2"/>
                <a:r>
                  <a:rPr lang="sk-SK" dirty="0"/>
                  <a:t>Prevodovú charakteristiku riadeného systému pre vstupy 0,1,2,3,4 (prevodová charakteristika hovorí o tom aká je veľkosť výstupu pri nejakej hodnote vstupu do systému)</a:t>
                </a:r>
              </a:p>
              <a:p>
                <a:pPr lvl="2"/>
                <a:endParaRPr lang="sk-SK" dirty="0"/>
              </a:p>
              <a:p>
                <a:pPr marL="384048" lvl="2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CECDD-5FEF-4380-BA7C-C8222D30B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" r="-7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F7D58F-84BE-484A-8B94-830878D6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50" y="2671762"/>
            <a:ext cx="4029075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F6BA2-F06A-43EA-AA34-552A5CEB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65" y="4017263"/>
            <a:ext cx="2792132" cy="258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6C0C4-021E-48F1-B715-79AAE2E64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443" y="4099674"/>
            <a:ext cx="2331525" cy="25036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6C58D-8BA8-4D0E-96D2-C1A2B27248F0}"/>
              </a:ext>
            </a:extLst>
          </p:cNvPr>
          <p:cNvCxnSpPr/>
          <p:nvPr/>
        </p:nvCxnSpPr>
        <p:spPr>
          <a:xfrm flipV="1">
            <a:off x="1365504" y="3621024"/>
            <a:ext cx="0" cy="87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546ED-6A47-4A02-B63A-A0F8C5E2933B}"/>
              </a:ext>
            </a:extLst>
          </p:cNvPr>
          <p:cNvCxnSpPr/>
          <p:nvPr/>
        </p:nvCxnSpPr>
        <p:spPr>
          <a:xfrm flipH="1" flipV="1">
            <a:off x="3194304" y="3681984"/>
            <a:ext cx="1377696" cy="5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4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AA26-C24E-4D74-BFAE-2AE1A516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pPr algn="ctr"/>
            <a:r>
              <a:rPr lang="sk-SK"/>
              <a:t>Simulink- príklad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15E6-A7B8-4B47-AE6A-8D0CB6EF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195254"/>
          </a:xfrm>
        </p:spPr>
        <p:txBody>
          <a:bodyPr/>
          <a:lstStyle/>
          <a:p>
            <a:pPr lvl="1"/>
            <a:r>
              <a:rPr lang="sk-SK" dirty="0"/>
              <a:t>Postup </a:t>
            </a:r>
          </a:p>
          <a:p>
            <a:pPr lvl="2"/>
            <a:r>
              <a:rPr lang="sk-SK" dirty="0"/>
              <a:t>Vychádzame z predchádzajúcej simulačnej schémy, do vstupného bloku „step“ zadávame rôzne hodnoty vstupov do „final value“ (v našom prípade od 0 po 5) a všímame si ustálenú hodnotu výstupu</a:t>
            </a:r>
          </a:p>
          <a:p>
            <a:pPr lvl="2"/>
            <a:r>
              <a:rPr lang="sk-SK" dirty="0"/>
              <a:t>Ak na vstupe bude veľkosť signálu 1, tak ustálená hodnota výstupu bude mať hodnotu 0.05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80A40-1B57-46DF-9E5B-1D940646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97" y="2279904"/>
            <a:ext cx="4714354" cy="42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7152-2F35-455F-B822-31FB55D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Spustenie MATLABu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8204-AE85-4D82-A1DE-A42E1584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Spustenie Matlabu zavisí od typu operačného systému v ktorom pracuje</a:t>
            </a:r>
            <a:r>
              <a:rPr lang="en-US" sz="2000" dirty="0"/>
              <a:t>m</a:t>
            </a:r>
            <a:r>
              <a:rPr lang="sk-SK" sz="2000" dirty="0"/>
              <a:t>e</a:t>
            </a:r>
          </a:p>
          <a:p>
            <a:pPr lvl="1" algn="just"/>
            <a:r>
              <a:rPr lang="sk-SK" sz="2000" dirty="0"/>
              <a:t>V operačnom systéme Windows ho môžeme spustiť z pracovnej plochy kliknutím na ikonku Matlabu</a:t>
            </a:r>
          </a:p>
          <a:p>
            <a:pPr lvl="1" algn="just"/>
            <a:r>
              <a:rPr lang="sk-SK" sz="2000" dirty="0"/>
              <a:t>Pod operačnými systémami spoločnosti Apple (Mac OS X) ho spustíme dvojklikom na ikonku Matlabu, ktorá sa nachádza v adresári aplikácií (Applications)</a:t>
            </a:r>
          </a:p>
          <a:p>
            <a:pPr lvl="1" algn="just"/>
            <a:r>
              <a:rPr lang="sk-SK" sz="2000" dirty="0"/>
              <a:t>Pod Unix-ovými systémami ho spustíme napísaním príkazom </a:t>
            </a:r>
            <a:r>
              <a:rPr lang="sk-SK" sz="2000" i="1" dirty="0"/>
              <a:t>matlab</a:t>
            </a:r>
            <a:r>
              <a:rPr lang="sk-SK" sz="2000" dirty="0"/>
              <a:t> do príkazového riadku.</a:t>
            </a:r>
          </a:p>
          <a:p>
            <a:pPr lvl="1" algn="just"/>
            <a:r>
              <a:rPr lang="sk-SK" sz="2000" dirty="0"/>
              <a:t>Ukončenie práce s MATLABom je možné vykonať pomocou menu File-Exit MATLAB alebo v príkazovom riadku cez príkaz exit</a:t>
            </a:r>
          </a:p>
        </p:txBody>
      </p:sp>
    </p:spTree>
    <p:extLst>
      <p:ext uri="{BB962C8B-B14F-4D97-AF65-F5344CB8AC3E}">
        <p14:creationId xmlns:p14="http://schemas.microsoft.com/office/powerpoint/2010/main" val="3106289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F78-5CCC-441F-832E-59CB47CE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Simulink- 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6FE6-07B0-489C-9B2C-EACF01C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Vytvoríme si tabuľku vstupných hodnôt a ustálených výstupných hodnôt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Do „Command Window“ pridáme nasledovné príkazy:</a:t>
            </a:r>
          </a:p>
          <a:p>
            <a:pPr lvl="1"/>
            <a:endParaRPr lang="sk-S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D61FD-0B10-4F04-AEB3-749F1FB6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1"/>
              </p:ext>
            </p:extLst>
          </p:nvPr>
        </p:nvGraphicFramePr>
        <p:xfrm>
          <a:off x="1524000" y="1397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88129486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652202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440349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193488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04169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4481231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8120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výstup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014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F2F6FCB-428F-4AF9-BF56-4D022D05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6" y="2802021"/>
            <a:ext cx="3742563" cy="358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08078-E363-4804-AC2D-D4E97427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82" y="2700855"/>
            <a:ext cx="4919288" cy="36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0098-24C5-43A4-ABD0-DC9A7F9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Užívateľské prostredie MATLABu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9717-DB7C-454B-A21F-C961D07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Po </a:t>
            </a:r>
            <a:r>
              <a:rPr lang="en-US" dirty="0" err="1"/>
              <a:t>spuste</a:t>
            </a:r>
            <a:r>
              <a:rPr lang="sk-SK" dirty="0"/>
              <a:t>ní sa objaví užívateľské prostredie, ktoré je zobrazené na obrázku: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49D0-20BD-46E3-B888-932D3001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4664-A701-438B-A689-FD5FFE1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Command Window</a:t>
            </a:r>
            <a:r>
              <a:rPr lang="en-US" dirty="0"/>
              <a:t>, Workspace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8290-ED09-4976-AF5F-2E27F4AD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sk-SK" sz="2000" dirty="0"/>
              <a:t>Command window je okno, do ktorého sa zadávajú výrazy, spúšťajú funkcie a matlabové skripty</a:t>
            </a:r>
          </a:p>
          <a:p>
            <a:pPr lvl="1" algn="just"/>
            <a:r>
              <a:rPr lang="sk-SK" sz="2000" dirty="0"/>
              <a:t>Aktuálnu pozíciu v okne ukazuje symbol &gt;&gt;, ktorý sa nazýva prompt</a:t>
            </a:r>
          </a:p>
          <a:p>
            <a:pPr lvl="1" algn="just"/>
            <a:r>
              <a:rPr lang="sk-SK" sz="2000" dirty="0"/>
              <a:t>Matlab si pamätá príkazy, ktoré s</a:t>
            </a:r>
            <a:r>
              <a:rPr lang="en-US" sz="2000" dirty="0"/>
              <a:t>m</a:t>
            </a:r>
            <a:r>
              <a:rPr lang="sk-SK" sz="2000" dirty="0"/>
              <a:t>e využívali a v príkazovom riadku ich nalistujete šípkou hore (predchádzajúci príkaz) alebo šípkou dole (nasledujúci príkaz ak s</a:t>
            </a:r>
            <a:r>
              <a:rPr lang="en-US" sz="2000" dirty="0"/>
              <a:t>m</a:t>
            </a:r>
            <a:r>
              <a:rPr lang="sk-SK" sz="2000" dirty="0"/>
              <a:t>e listovali predchádzajúce príkazy)</a:t>
            </a:r>
          </a:p>
          <a:p>
            <a:pPr lvl="1" algn="just"/>
            <a:r>
              <a:rPr lang="sk-SK" sz="2000" dirty="0"/>
              <a:t>Príkazy zadané do Command Window môže</a:t>
            </a:r>
            <a:r>
              <a:rPr lang="en-US" sz="2000" dirty="0"/>
              <a:t>m</a:t>
            </a:r>
            <a:r>
              <a:rPr lang="sk-SK" sz="2000" dirty="0"/>
              <a:t>e vymazať príkazom „clc“</a:t>
            </a: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Workspace </a:t>
            </a:r>
            <a:r>
              <a:rPr lang="en-US" sz="2000" dirty="0" err="1"/>
              <a:t>MATLABu</a:t>
            </a:r>
            <a:r>
              <a:rPr lang="en-US" sz="2000" dirty="0"/>
              <a:t> </a:t>
            </a:r>
            <a:r>
              <a:rPr lang="en-US" sz="2000" dirty="0" err="1"/>
              <a:t>tvoria</a:t>
            </a:r>
            <a:r>
              <a:rPr lang="en-US" sz="2000" dirty="0"/>
              <a:t> </a:t>
            </a:r>
            <a:r>
              <a:rPr lang="en-US" sz="2000" dirty="0" err="1"/>
              <a:t>premenn</a:t>
            </a:r>
            <a:r>
              <a:rPr lang="sk-SK" sz="2000" dirty="0"/>
              <a:t>é, ktoré sú vytvorené počas práce s MATLABom a sú uložené v pamäti</a:t>
            </a:r>
          </a:p>
        </p:txBody>
      </p:sp>
    </p:spTree>
    <p:extLst>
      <p:ext uri="{BB962C8B-B14F-4D97-AF65-F5344CB8AC3E}">
        <p14:creationId xmlns:p14="http://schemas.microsoft.com/office/powerpoint/2010/main" val="163383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9DF2-94D1-46B3-9E65-AB7B328E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Folder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638A-AAAB-496A-B7AF-05C44157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Ak</a:t>
            </a:r>
            <a:r>
              <a:rPr lang="sk-SK" sz="2000" dirty="0"/>
              <a:t>ýkoľvek súbor, s ktorým chce</a:t>
            </a:r>
            <a:r>
              <a:rPr lang="en-US" sz="2000" dirty="0"/>
              <a:t>m</a:t>
            </a:r>
            <a:r>
              <a:rPr lang="sk-SK" sz="2000" dirty="0"/>
              <a:t>e pracovať v MATLABe, sa musí nachádzať v aktuánom priečinku (Current Folder)</a:t>
            </a:r>
          </a:p>
          <a:p>
            <a:pPr lvl="1"/>
            <a:r>
              <a:rPr lang="sk-SK" sz="2000" dirty="0"/>
              <a:t>Current Folder je nástroj na prácu so súbormi</a:t>
            </a:r>
          </a:p>
          <a:p>
            <a:pPr lvl="1"/>
            <a:r>
              <a:rPr lang="sk-SK" sz="2000" dirty="0"/>
              <a:t>Samostatný pojem Current Folder predstavuje aktuálny priečinok, v ktorom sa nachádza</a:t>
            </a:r>
            <a:r>
              <a:rPr lang="en-US" sz="2000" dirty="0"/>
              <a:t>m</a:t>
            </a:r>
            <a:r>
              <a:rPr lang="sk-SK" sz="2000" dirty="0"/>
              <a:t>e</a:t>
            </a:r>
          </a:p>
          <a:p>
            <a:pPr lvl="1"/>
            <a:r>
              <a:rPr lang="en-US" sz="2000" dirty="0" err="1"/>
              <a:t>Cel</a:t>
            </a:r>
            <a:r>
              <a:rPr lang="sk-SK" sz="2000" dirty="0"/>
              <a:t>ú cestu k aktuálnemu priečinku môže</a:t>
            </a:r>
            <a:r>
              <a:rPr lang="en-US" sz="2000" dirty="0"/>
              <a:t>m</a:t>
            </a:r>
            <a:r>
              <a:rPr lang="sk-SK" sz="2000" dirty="0"/>
              <a:t>e vidieť na lište nástrojov MATLABu alebo ju získať pomocou príkazu „pwd“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A2AA-F1B8-4921-9B2B-87637E60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3" y="3587750"/>
            <a:ext cx="4181475" cy="2647950"/>
          </a:xfrm>
          <a:prstGeom prst="rect">
            <a:avLst/>
          </a:prstGeom>
          <a:effectLst>
            <a:outerShdw blurRad="6731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1978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12A8-F955-4C30-9971-B35BAF4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Rela</a:t>
            </a:r>
            <a:r>
              <a:rPr lang="sk-SK" dirty="0"/>
              <a:t>čné a logické operácie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0D41-23A7-4716-B6CB-428070600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94C97-5367-4A68-93D8-1B980EBC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4" y="1814512"/>
            <a:ext cx="2491616" cy="262105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C25D5-E728-485D-8F77-4682E4F14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1814512"/>
            <a:ext cx="4512364" cy="2648562"/>
          </a:xfrm>
          <a:prstGeom prst="rect">
            <a:avLst/>
          </a:prstGeom>
          <a:effectLst>
            <a:outerShdw blurRad="3429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272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2111</Words>
  <Application>Microsoft Office PowerPoint</Application>
  <PresentationFormat>On-screen Show (4:3)</PresentationFormat>
  <Paragraphs>305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Retrospektíva</vt:lpstr>
      <vt:lpstr>PowerPoint Presentation</vt:lpstr>
      <vt:lpstr>Nazov sekcie</vt:lpstr>
      <vt:lpstr>PowerPoint Presentation</vt:lpstr>
      <vt:lpstr>MATLAB</vt:lpstr>
      <vt:lpstr>Spustenie MATLABu</vt:lpstr>
      <vt:lpstr>Užívateľské prostredie MATLABu</vt:lpstr>
      <vt:lpstr>Command Window, Workspace</vt:lpstr>
      <vt:lpstr>Current Folder</vt:lpstr>
      <vt:lpstr>Relačné a logické operácie</vt:lpstr>
      <vt:lpstr>Vytvorenie scriptu</vt:lpstr>
      <vt:lpstr>Script - príklad</vt:lpstr>
      <vt:lpstr>Skalár, vektor, matica</vt:lpstr>
      <vt:lpstr>Príklad: skalár, vektor, matica</vt:lpstr>
      <vt:lpstr>Príklad: skalár, vektor, matica</vt:lpstr>
      <vt:lpstr>Príklad: skalár, vektor, matica</vt:lpstr>
      <vt:lpstr>Príklad: skalár, vektor, matica</vt:lpstr>
      <vt:lpstr>Príklad: skalár, vektor, matica</vt:lpstr>
      <vt:lpstr>Funkcie pre manipuláciu s maticami</vt:lpstr>
      <vt:lpstr>Riešenie systému lineárnych rovníc</vt:lpstr>
      <vt:lpstr>Komplexné čísla</vt:lpstr>
      <vt:lpstr>Funkcie</vt:lpstr>
      <vt:lpstr>Funkcia- príklad</vt:lpstr>
      <vt:lpstr>Funkcia- čo treba o nej vedieť</vt:lpstr>
      <vt:lpstr>Polynóm</vt:lpstr>
      <vt:lpstr>MATLAB funkcie pre prácu s polynómami</vt:lpstr>
      <vt:lpstr>2D grafy</vt:lpstr>
      <vt:lpstr>2D grafy</vt:lpstr>
      <vt:lpstr>2D grafy</vt:lpstr>
      <vt:lpstr>2D grafy</vt:lpstr>
      <vt:lpstr>2D grafy</vt:lpstr>
      <vt:lpstr>2D grafy</vt:lpstr>
      <vt:lpstr>2D grafy</vt:lpstr>
      <vt:lpstr>2D grafy - subplot</vt:lpstr>
      <vt:lpstr>Simulink</vt:lpstr>
      <vt:lpstr>Simulink</vt:lpstr>
      <vt:lpstr>Simulink</vt:lpstr>
      <vt:lpstr>Simulink</vt:lpstr>
      <vt:lpstr>Simulink </vt:lpstr>
      <vt:lpstr>Simulink</vt:lpstr>
      <vt:lpstr>Simulink</vt:lpstr>
      <vt:lpstr>Simulink</vt:lpstr>
      <vt:lpstr>Simulink</vt:lpstr>
      <vt:lpstr>Simulink</vt:lpstr>
      <vt:lpstr>Simulink</vt:lpstr>
      <vt:lpstr>Simulink</vt:lpstr>
      <vt:lpstr>Simulink</vt:lpstr>
      <vt:lpstr>Simulink</vt:lpstr>
      <vt:lpstr>Simulink – príklad</vt:lpstr>
      <vt:lpstr>Simulink- príklad</vt:lpstr>
      <vt:lpstr>Simulink- príklad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Dano</dc:creator>
  <cp:lastModifiedBy>Dominik Dano</cp:lastModifiedBy>
  <cp:revision>18</cp:revision>
  <dcterms:created xsi:type="dcterms:W3CDTF">2019-04-19T14:18:55Z</dcterms:created>
  <dcterms:modified xsi:type="dcterms:W3CDTF">2019-04-19T20:42:34Z</dcterms:modified>
</cp:coreProperties>
</file>