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5" r:id="rId2"/>
    <p:sldId id="295" r:id="rId3"/>
    <p:sldId id="296" r:id="rId4"/>
    <p:sldId id="297" r:id="rId5"/>
    <p:sldId id="298" r:id="rId6"/>
    <p:sldId id="269" r:id="rId7"/>
    <p:sldId id="305" r:id="rId8"/>
    <p:sldId id="272" r:id="rId9"/>
    <p:sldId id="270" r:id="rId10"/>
    <p:sldId id="306" r:id="rId11"/>
    <p:sldId id="259" r:id="rId12"/>
    <p:sldId id="264" r:id="rId13"/>
    <p:sldId id="301" r:id="rId14"/>
    <p:sldId id="302" r:id="rId15"/>
    <p:sldId id="303" r:id="rId16"/>
    <p:sldId id="325" r:id="rId17"/>
    <p:sldId id="331" r:id="rId18"/>
    <p:sldId id="332" r:id="rId19"/>
    <p:sldId id="273" r:id="rId20"/>
    <p:sldId id="317" r:id="rId21"/>
    <p:sldId id="321" r:id="rId22"/>
    <p:sldId id="335" r:id="rId23"/>
    <p:sldId id="319" r:id="rId24"/>
    <p:sldId id="324" r:id="rId25"/>
    <p:sldId id="323" r:id="rId26"/>
    <p:sldId id="283" r:id="rId27"/>
    <p:sldId id="320" r:id="rId28"/>
    <p:sldId id="316" r:id="rId29"/>
    <p:sldId id="322" r:id="rId30"/>
    <p:sldId id="333" r:id="rId31"/>
    <p:sldId id="334" r:id="rId32"/>
    <p:sldId id="282" r:id="rId33"/>
    <p:sldId id="276" r:id="rId34"/>
    <p:sldId id="278" r:id="rId35"/>
    <p:sldId id="326" r:id="rId36"/>
    <p:sldId id="344" r:id="rId37"/>
    <p:sldId id="284" r:id="rId38"/>
    <p:sldId id="285" r:id="rId39"/>
    <p:sldId id="299" r:id="rId40"/>
    <p:sldId id="300" r:id="rId41"/>
    <p:sldId id="275" r:id="rId42"/>
    <p:sldId id="292" r:id="rId43"/>
    <p:sldId id="293" r:id="rId44"/>
    <p:sldId id="279" r:id="rId45"/>
    <p:sldId id="314" r:id="rId46"/>
    <p:sldId id="315" r:id="rId47"/>
    <p:sldId id="313" r:id="rId48"/>
    <p:sldId id="328" r:id="rId49"/>
    <p:sldId id="341" r:id="rId50"/>
    <p:sldId id="337" r:id="rId51"/>
    <p:sldId id="336" r:id="rId52"/>
    <p:sldId id="342" r:id="rId53"/>
    <p:sldId id="343" r:id="rId54"/>
    <p:sldId id="308" r:id="rId55"/>
    <p:sldId id="338" r:id="rId56"/>
    <p:sldId id="339" r:id="rId57"/>
    <p:sldId id="309" r:id="rId58"/>
    <p:sldId id="311" r:id="rId59"/>
    <p:sldId id="312" r:id="rId60"/>
    <p:sldId id="310" r:id="rId61"/>
    <p:sldId id="281" r:id="rId62"/>
    <p:sldId id="290" r:id="rId63"/>
    <p:sldId id="291" r:id="rId64"/>
    <p:sldId id="286" r:id="rId65"/>
    <p:sldId id="327" r:id="rId66"/>
    <p:sldId id="345" r:id="rId67"/>
    <p:sldId id="287" r:id="rId68"/>
    <p:sldId id="346" r:id="rId69"/>
    <p:sldId id="288" r:id="rId70"/>
    <p:sldId id="329" r:id="rId71"/>
    <p:sldId id="330" r:id="rId72"/>
    <p:sldId id="289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>
        <p:scale>
          <a:sx n="125" d="100"/>
          <a:sy n="125" d="100"/>
        </p:scale>
        <p:origin x="996" y="-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=""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=""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1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gi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Dynamika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Diferenci</a:t>
            </a:r>
            <a:r>
              <a:rPr lang="sk-SK" dirty="0" err="1" smtClean="0"/>
              <a:t>álne</a:t>
            </a:r>
            <a:r>
              <a:rPr lang="sk-SK" dirty="0" smtClean="0"/>
              <a:t> rovnice</a:t>
            </a:r>
            <a:br>
              <a:rPr lang="sk-SK" dirty="0" smtClean="0"/>
            </a:b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br>
              <a:rPr lang="sk-SK" dirty="0" smtClean="0"/>
            </a:br>
            <a:r>
              <a:rPr lang="sk-SK" dirty="0" smtClean="0"/>
              <a:t>Prenosová funkcia</a:t>
            </a:r>
            <a:br>
              <a:rPr lang="sk-SK" dirty="0" smtClean="0"/>
            </a:br>
            <a:r>
              <a:rPr lang="sk-SK" dirty="0" smtClean="0"/>
              <a:t>Modelovanie</a:t>
            </a:r>
            <a:br>
              <a:rPr lang="sk-SK" dirty="0" smtClean="0"/>
            </a:br>
            <a:r>
              <a:rPr lang="sk-SK" dirty="0" smtClean="0"/>
              <a:t>Stabilita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938213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a</a:t>
            </a:r>
            <a:r>
              <a:rPr lang="sk-SK" dirty="0" smtClean="0"/>
              <a:t> nelineárne systémy - príklady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81000" y="1686898"/>
            <a:ext cx="4145280" cy="23331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Jednosmerný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Harmonický oscilátor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Elektronické filtre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Teplota v miestnosti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 </a:t>
            </a:r>
            <a:r>
              <a:rPr lang="en-US" dirty="0" err="1" smtClean="0"/>
              <a:t>skuto</a:t>
            </a:r>
            <a:r>
              <a:rPr lang="sk-SK" dirty="0" smtClean="0"/>
              <a:t>čnosti sú aj tie zväčša nelineárne (</a:t>
            </a:r>
            <a:r>
              <a:rPr lang="sk-SK" dirty="0" err="1" smtClean="0"/>
              <a:t>nelinearitu</a:t>
            </a:r>
            <a:r>
              <a:rPr lang="sk-SK" dirty="0" smtClean="0"/>
              <a:t> často zanedbávame)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9473" y="1687674"/>
            <a:ext cx="3850212" cy="24952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Bremeno žeriavu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Lietadlo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Robotický manipulátor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Výška hladiny v nádrži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8" name="Picture 8" descr="VÃ½sledok vyhÄ¾adÃ¡vania obrÃ¡zkov pre dopyt dc mo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" y="5376734"/>
            <a:ext cx="1481266" cy="14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Ã½sledok vyhÄ¾adÃ¡vania obrÃ¡zkov pre dopyt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39" y="3757275"/>
            <a:ext cx="3036879" cy="30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researchgate.net/profile/Sebastian_Magierowski/publication/224318407/figure/fig1/AS:339732006490112@1458009830254/Model-for-each-motor-The-block-diagram-describes-an-armature-controlled-dc-motor-wi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73" y="3973089"/>
            <a:ext cx="4085453" cy="16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1.byjus.com/wp-content/uploads/2018/11/chemistry/2015/12/03074837/Laws-Of-Thermodynam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3144736"/>
            <a:ext cx="3185767" cy="14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.hswstatic.com/w_907/gif/Law-of-motion1600x9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1056073"/>
            <a:ext cx="3185767" cy="17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12" y="1113739"/>
            <a:ext cx="4792877" cy="57442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klasickej mechanike:</a:t>
            </a:r>
          </a:p>
          <a:p>
            <a:pPr lvl="1"/>
            <a:r>
              <a:rPr lang="sk-SK" dirty="0" err="1" smtClean="0"/>
              <a:t>Newtonove</a:t>
            </a:r>
            <a:r>
              <a:rPr lang="sk-SK" dirty="0" smtClean="0"/>
              <a:t> pohybové zákony </a:t>
            </a:r>
          </a:p>
          <a:p>
            <a:pPr lvl="1"/>
            <a:r>
              <a:rPr lang="sk-SK" dirty="0" smtClean="0"/>
              <a:t>Zákon zachovania energie</a:t>
            </a:r>
          </a:p>
          <a:p>
            <a:pPr lvl="1"/>
            <a:r>
              <a:rPr lang="sk-SK" dirty="0" smtClean="0"/>
              <a:t>Potenciálna a kinetická energia telesa</a:t>
            </a:r>
            <a:endParaRPr lang="sk-SK" dirty="0"/>
          </a:p>
          <a:p>
            <a:pPr lvl="1"/>
            <a:r>
              <a:rPr lang="sk-SK" dirty="0" smtClean="0"/>
              <a:t>Suché a viskózne trenie</a:t>
            </a:r>
          </a:p>
          <a:p>
            <a:pPr lvl="1"/>
            <a:r>
              <a:rPr lang="sk-SK" dirty="0" smtClean="0"/>
              <a:t>Pohybové zákony pre rotačné telesá</a:t>
            </a:r>
          </a:p>
          <a:p>
            <a:pPr lvl="1"/>
            <a:r>
              <a:rPr lang="sk-SK" dirty="0" err="1" smtClean="0"/>
              <a:t>Lagrangeove</a:t>
            </a:r>
            <a:r>
              <a:rPr lang="sk-SK" dirty="0" smtClean="0"/>
              <a:t> rovnice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tepelnej energie</a:t>
            </a:r>
          </a:p>
          <a:p>
            <a:pPr lvl="1"/>
            <a:r>
              <a:rPr lang="sk-SK" dirty="0" smtClean="0"/>
              <a:t>1. a 2. termo</a:t>
            </a:r>
            <a:r>
              <a:rPr lang="sk-SK" u="sng" dirty="0" smtClean="0"/>
              <a:t>dynamický</a:t>
            </a:r>
            <a:r>
              <a:rPr lang="sk-SK" dirty="0" smtClean="0"/>
              <a:t> zákon</a:t>
            </a:r>
          </a:p>
          <a:p>
            <a:pPr lvl="1"/>
            <a:r>
              <a:rPr lang="sk-SK" dirty="0" smtClean="0"/>
              <a:t>Akumulácia tepla</a:t>
            </a:r>
          </a:p>
          <a:p>
            <a:pPr lvl="1"/>
            <a:r>
              <a:rPr lang="sk-SK" dirty="0" smtClean="0"/>
              <a:t>Prestup tepla a sálanie tepla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kvapalín</a:t>
            </a:r>
          </a:p>
          <a:p>
            <a:pPr lvl="1"/>
            <a:r>
              <a:rPr lang="sk-SK" dirty="0" smtClean="0"/>
              <a:t>Zákon zachovania hmoty</a:t>
            </a:r>
          </a:p>
          <a:p>
            <a:pPr lvl="1"/>
            <a:r>
              <a:rPr lang="sk-SK" dirty="0" smtClean="0"/>
              <a:t>Hydrostatický tlak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Viac v predmete: </a:t>
            </a:r>
            <a:r>
              <a:rPr lang="sk-SK" u="sng" dirty="0" smtClean="0"/>
              <a:t>Spojité procesy</a:t>
            </a:r>
            <a:endParaRPr lang="sk-SK" u="sng" dirty="0"/>
          </a:p>
          <a:p>
            <a:pPr marL="201168" lvl="1" indent="0">
              <a:buNone/>
            </a:pPr>
            <a:endParaRPr lang="sk-SK" dirty="0" smtClean="0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Dynamické deje fyzikálne</a:t>
            </a:r>
            <a:endParaRPr lang="sk-SK" dirty="0"/>
          </a:p>
        </p:txBody>
      </p:sp>
      <p:pic>
        <p:nvPicPr>
          <p:cNvPr id="1030" name="Picture 6" descr="http://hyperphysics.phy-astr.gsu.edu/hbase/thermo/imgheat/firla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4823826"/>
            <a:ext cx="3427410" cy="14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stack.imgur.com/so1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74" y="1406900"/>
            <a:ext cx="4453926" cy="23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Dynamické deje v elektrotechnike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62" y="1065158"/>
            <a:ext cx="5517766" cy="549216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Zmena elektrického napätia a prúdu elektrickými súčiastkami v čase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Dva základné dynamické </a:t>
            </a:r>
            <a:r>
              <a:rPr lang="sk-SK" dirty="0" smtClean="0"/>
              <a:t>prvky:</a:t>
            </a:r>
          </a:p>
          <a:p>
            <a:pPr lvl="1"/>
            <a:r>
              <a:rPr lang="sk-SK" dirty="0" smtClean="0"/>
              <a:t>Kondenzátor</a:t>
            </a:r>
          </a:p>
          <a:p>
            <a:pPr lvl="1"/>
            <a:r>
              <a:rPr lang="sk-SK" dirty="0" smtClean="0"/>
              <a:t>Cievka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Statický prvok:</a:t>
            </a:r>
          </a:p>
          <a:p>
            <a:pPr lvl="1"/>
            <a:r>
              <a:rPr lang="sk-SK" dirty="0" smtClean="0"/>
              <a:t>Rezistor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Fyzikálne pozadie:</a:t>
            </a:r>
          </a:p>
          <a:p>
            <a:pPr lvl="1"/>
            <a:r>
              <a:rPr lang="sk-SK" dirty="0" smtClean="0"/>
              <a:t>Akumulácia napätia vo forme elektrického náboja v kondenzátore</a:t>
            </a:r>
          </a:p>
          <a:p>
            <a:pPr lvl="1"/>
            <a:r>
              <a:rPr lang="sk-SK" dirty="0" smtClean="0"/>
              <a:t>Akumulácia energie v magnetickom poli cievky vyvolanom tečúcim prúdom</a:t>
            </a:r>
          </a:p>
          <a:p>
            <a:pPr lvl="1"/>
            <a:r>
              <a:rPr lang="sk-SK" dirty="0" smtClean="0"/>
              <a:t>1. a 2. </a:t>
            </a:r>
            <a:r>
              <a:rPr lang="sk-SK" dirty="0" err="1" smtClean="0"/>
              <a:t>Kirchhoffov</a:t>
            </a:r>
            <a:r>
              <a:rPr lang="sk-SK" dirty="0" smtClean="0"/>
              <a:t> zákon + Ohmov zákon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Napätie a prúd nie sú vo fáze – vzniká fázový posun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– napätie sa oneskoruje za prúdom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 – napätie predbieha prúd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592577"/>
              </p:ext>
            </p:extLst>
          </p:nvPr>
        </p:nvGraphicFramePr>
        <p:xfrm>
          <a:off x="1560251" y="1340024"/>
          <a:ext cx="6023494" cy="170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51" y="1340024"/>
                        <a:ext cx="6023494" cy="17038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Rovnice pasívnych elektrických súčiastok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503166" cy="5467446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Diferenciálne rovnice opisujúce dynamiku pasívnych súčiastok</a:t>
            </a:r>
            <a:r>
              <a:rPr lang="sk-SK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Rezistor:</a:t>
            </a:r>
          </a:p>
          <a:p>
            <a:pPr lvl="1"/>
            <a:r>
              <a:rPr lang="sk-SK" dirty="0" smtClean="0"/>
              <a:t>Nemá dynamiku – s</a:t>
            </a:r>
            <a:r>
              <a:rPr lang="sk-SK" u="sng" dirty="0" smtClean="0"/>
              <a:t>tatický prvok </a:t>
            </a:r>
            <a:r>
              <a:rPr lang="sk-SK" dirty="0" smtClean="0"/>
              <a:t>= okamžitá hodnota napätia závisí od okamžitej hodnoty prúdu </a:t>
            </a:r>
          </a:p>
          <a:p>
            <a:pPr lvl="1"/>
            <a:r>
              <a:rPr lang="sk-SK" dirty="0" smtClean="0"/>
              <a:t>Napätie podlieha iba </a:t>
            </a:r>
            <a:r>
              <a:rPr lang="sk-SK" dirty="0" err="1" smtClean="0"/>
              <a:t>Ohmovmu</a:t>
            </a:r>
            <a:r>
              <a:rPr lang="sk-SK" dirty="0" smtClean="0"/>
              <a:t> zákonu </a:t>
            </a:r>
            <a:r>
              <a:rPr lang="sk-SK" i="1" dirty="0" smtClean="0"/>
              <a:t>U=RI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Kondenzátor:</a:t>
            </a:r>
          </a:p>
          <a:p>
            <a:pPr lvl="1"/>
            <a:r>
              <a:rPr lang="sk-SK" dirty="0" smtClean="0"/>
              <a:t>Napätie na kondenzátore je integrálom pretekajúceho prúdu – akumulácia náboja</a:t>
            </a:r>
          </a:p>
          <a:p>
            <a:pPr lvl="1"/>
            <a:r>
              <a:rPr lang="sk-SK" dirty="0" smtClean="0"/>
              <a:t>Prúd kondenzátorom je úmerný derivácii (zmene) napätia na kondenzátore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Cievka:</a:t>
            </a:r>
          </a:p>
          <a:p>
            <a:pPr lvl="1"/>
            <a:r>
              <a:rPr lang="sk-SK" dirty="0" smtClean="0"/>
              <a:t>Prúd cievkou </a:t>
            </a:r>
            <a:r>
              <a:rPr lang="sk-SK" dirty="0"/>
              <a:t>je integrálom </a:t>
            </a:r>
            <a:r>
              <a:rPr lang="sk-SK" dirty="0" smtClean="0"/>
              <a:t>napätia</a:t>
            </a:r>
            <a:endParaRPr lang="sk-SK" dirty="0"/>
          </a:p>
          <a:p>
            <a:pPr lvl="1"/>
            <a:r>
              <a:rPr lang="sk-SK" dirty="0" smtClean="0"/>
              <a:t>Napätie indukované na cievke </a:t>
            </a:r>
            <a:r>
              <a:rPr lang="sk-SK" dirty="0"/>
              <a:t>je </a:t>
            </a:r>
            <a:r>
              <a:rPr lang="sk-SK" dirty="0" smtClean="0"/>
              <a:t>úmerné </a:t>
            </a:r>
            <a:r>
              <a:rPr lang="sk-SK" dirty="0"/>
              <a:t>derivácii (zmene)</a:t>
            </a:r>
            <a:r>
              <a:rPr lang="sk-SK" dirty="0" smtClean="0"/>
              <a:t> prúdu pretekajúceho cievkou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a cievka sú komplementárne prvky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smtClean="0"/>
              <a:t>Integrál a derivácia sú vzájomne komplementárne (doplnkové) operácie !!!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93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elektrických obvodov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Kombinácia zapojenia odporov, kondenzátorov a cievok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Elektrický obvod = dynamický systém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Zostavenie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Využitie </a:t>
            </a:r>
            <a:r>
              <a:rPr lang="sk-SK" dirty="0" err="1" smtClean="0"/>
              <a:t>Kirchhofových</a:t>
            </a:r>
            <a:r>
              <a:rPr lang="sk-SK" dirty="0" smtClean="0"/>
              <a:t> zákonov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</p:txBody>
      </p:sp>
      <p:pic>
        <p:nvPicPr>
          <p:cNvPr id="6148" name="Picture 4" descr="SÃºvisiaci obrÃ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56" y="3157999"/>
            <a:ext cx="6444814" cy="32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3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pasívnych filtrov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Hornopriepustný RC 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</a:t>
                </a:r>
                <a:r>
                  <a:rPr lang="sk-SK" dirty="0" smtClean="0"/>
                  <a:t>remenné musia ostať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 smtClean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2. </a:t>
                </a:r>
                <a:r>
                  <a:rPr lang="sk-SK" dirty="0" err="1" smtClean="0"/>
                  <a:t>Kirchhofov</a:t>
                </a:r>
                <a:r>
                  <a:rPr lang="sk-SK" dirty="0" smtClean="0"/>
                  <a:t> zákon – súčet napätí v slučke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1800" b="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1800" b="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d>
                          <m:d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    /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sk-SK" sz="1800" dirty="0" smtClean="0"/>
                  <a:t>Výsledkom je diferenciálna rovnica prvého rádu</a:t>
                </a:r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  <a:blipFill rotWithShape="0">
                <a:blip r:embed="rId2"/>
                <a:stretch>
                  <a:fillRect l="-1697" t="-1062" b="-90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s://www.electronics-tutorials.ws/wp-content/uploads/2018/05/filter-fil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199" y="4596712"/>
            <a:ext cx="3781665" cy="191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pasívnych filtrov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356599" cy="5524769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Dolnopriepustný </a:t>
                </a:r>
                <a:r>
                  <a:rPr lang="sk-SK" dirty="0"/>
                  <a:t>RC </a:t>
                </a:r>
                <a:r>
                  <a:rPr lang="sk-SK" dirty="0" smtClean="0"/>
                  <a:t>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Premenné ostanú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2. </a:t>
                </a:r>
                <a:r>
                  <a:rPr lang="sk-SK" dirty="0" err="1"/>
                  <a:t>Kirchhofov</a:t>
                </a:r>
                <a:r>
                  <a:rPr lang="sk-SK" dirty="0"/>
                  <a:t> zákon – súčet napätí v </a:t>
                </a:r>
                <a:r>
                  <a:rPr lang="sk-SK" dirty="0" smtClean="0"/>
                  <a:t>slučke</a:t>
                </a:r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𝑅𝐶</m:t>
                    </m:r>
                    <m:sSub>
                      <m:sSubPr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1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0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dirty="0"/>
                  <a:t>Výsledkom je diferenciálna rovnica prvého rádu</a:t>
                </a:r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356599" cy="5524769"/>
              </a:xfrm>
              <a:blipFill rotWithShape="0">
                <a:blip r:embed="rId2"/>
                <a:stretch>
                  <a:fillRect l="-1752" t="-12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VÃ½sledok vyhÄ¾adÃ¡vania obrÃ¡zkov pre dopyt rc low pass 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22" y="4741122"/>
            <a:ext cx="3877676" cy="19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9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Odvoďte model RLC filtra </a:t>
            </a:r>
            <a:endParaRPr lang="sk-SK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3"/>
          <a:stretch/>
        </p:blipFill>
        <p:spPr>
          <a:xfrm>
            <a:off x="1596426" y="1691043"/>
            <a:ext cx="6105953" cy="2210780"/>
          </a:xfrm>
        </p:spPr>
      </p:pic>
    </p:spTree>
    <p:extLst>
      <p:ext uri="{BB962C8B-B14F-4D97-AF65-F5344CB8AC3E}">
        <p14:creationId xmlns:p14="http://schemas.microsoft.com/office/powerpoint/2010/main" val="334194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</a:t>
            </a:r>
            <a:r>
              <a:rPr lang="sk-SK" dirty="0"/>
              <a:t>RLC </a:t>
            </a:r>
            <a:r>
              <a:rPr lang="sk-SK" dirty="0" smtClean="0"/>
              <a:t>filtra - postup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44355" cy="5516873"/>
              </a:xfrm>
            </p:spPr>
            <p:txBody>
              <a:bodyPr numCol="2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𝐿𝐶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:r>
                  <a:rPr lang="sk-SK" dirty="0"/>
                  <a:t>Výsledkom </a:t>
                </a:r>
                <a:r>
                  <a:rPr lang="sk-SK" dirty="0" smtClean="0"/>
                  <a:t>je lineárna </a:t>
                </a:r>
                <a:r>
                  <a:rPr lang="sk-SK" dirty="0"/>
                  <a:t>diferenciálna rovnica </a:t>
                </a:r>
                <a:r>
                  <a:rPr lang="sk-SK" dirty="0" smtClean="0"/>
                  <a:t>druhého </a:t>
                </a:r>
                <a:r>
                  <a:rPr lang="sk-SK" dirty="0"/>
                  <a:t>rádu</a:t>
                </a:r>
              </a:p>
              <a:p>
                <a:pPr>
                  <a:lnSpc>
                    <a:spcPct val="150000"/>
                  </a:lnSpc>
                </a:pPr>
                <a:endParaRPr lang="sk-SK" dirty="0" smtClean="0"/>
              </a:p>
              <a:p>
                <a:endParaRPr lang="sk-SK" dirty="0"/>
              </a:p>
              <a:p>
                <a:endParaRPr lang="sk-SK" dirty="0" smtClean="0"/>
              </a:p>
              <a:p>
                <a:endParaRPr lang="sk-SK" dirty="0"/>
              </a:p>
              <a:p>
                <a:endParaRPr lang="sk-SK" dirty="0" smtClean="0"/>
              </a:p>
              <a:p>
                <a:endParaRPr lang="sk-SK" dirty="0" smtClean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44355" cy="5516873"/>
              </a:xfrm>
              <a:blipFill rotWithShape="0">
                <a:blip r:embed="rId2"/>
                <a:stretch>
                  <a:fillRect l="-17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0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Laplaceova</a:t>
            </a:r>
            <a:r>
              <a:rPr lang="sk-SK" dirty="0" smtClean="0"/>
              <a:t> transformácia (LPT)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Základná integrálna transformácia v kybernetike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Použitie </a:t>
                </a:r>
                <a:r>
                  <a:rPr lang="sk-SK" dirty="0"/>
                  <a:t>Laplaceovej transformácie ponúka veľmi jednoduché a elegantné riešenie lineárnych diferenciálnych rovníc s konštantnými koeficientmi.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Zjednodušuje </a:t>
                </a:r>
                <a:r>
                  <a:rPr lang="sk-SK" dirty="0"/>
                  <a:t>kvalitatívnu analýzu odoziev procesov na rôzne typy priebehov vstupných veličín.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opisuje </a:t>
                </a:r>
                <a:r>
                  <a:rPr lang="sk-SK" u="sng" dirty="0" smtClean="0"/>
                  <a:t>spojité</a:t>
                </a:r>
                <a:r>
                  <a:rPr lang="sk-SK" dirty="0" smtClean="0"/>
                  <a:t> </a:t>
                </a:r>
                <a:r>
                  <a:rPr lang="sk-SK" u="sng" dirty="0" smtClean="0"/>
                  <a:t>systémy a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Prevádza funkciu reálnej premennej (v našom prípade funkciu času) na funkciu komplexnej premennej.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Mnohé zložité vzťahy medzi funkciami sa tak zjednodušia - práca s </a:t>
                </a:r>
                <a:r>
                  <a:rPr lang="sk-SK" u="sng" dirty="0" smtClean="0"/>
                  <a:t>polynómami a racionálnymi funkciami</a:t>
                </a:r>
                <a:r>
                  <a:rPr lang="sk-SK" dirty="0" smtClean="0"/>
                  <a:t> namiesto diferenciálnych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Časová oblasť </a:t>
                </a:r>
                <a:r>
                  <a:rPr lang="sk-SK" b="1" i="1" dirty="0" smtClean="0"/>
                  <a:t>t</a:t>
                </a:r>
                <a:r>
                  <a:rPr lang="sk-SK" i="1" dirty="0" smtClean="0"/>
                  <a:t> </a:t>
                </a:r>
                <a:r>
                  <a:rPr lang="en-US" i="1" dirty="0" smtClean="0"/>
                  <a:t>-&gt;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komplexná </a:t>
                </a:r>
                <a:r>
                  <a:rPr lang="sk-SK" b="1" i="1" dirty="0" smtClean="0"/>
                  <a:t>s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oblasť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je „zovšeobecnením“ </a:t>
                </a:r>
                <a:r>
                  <a:rPr lang="sk-SK" dirty="0" err="1" smtClean="0"/>
                  <a:t>Fourierovej</a:t>
                </a:r>
                <a:r>
                  <a:rPr lang="sk-SK" dirty="0" smtClean="0"/>
                  <a:t> transformácie pre nekmitavé priebehy – viac v predmete Filtrácia a spracovanie signálov</a:t>
                </a:r>
              </a:p>
              <a:p>
                <a:r>
                  <a:rPr lang="sk-SK" dirty="0" smtClean="0"/>
                  <a:t>Priama </a:t>
                </a:r>
                <a:r>
                  <a:rPr lang="sk-SK" dirty="0"/>
                  <a:t>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/>
                  <a:t> </a:t>
                </a:r>
                <a14:m>
                  <m:oMath xmlns:m="http://schemas.openxmlformats.org/officeDocument/2006/math">
                    <m:r>
                      <a:rPr lang="sk-SK" sz="260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Spätná 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 smtClean="0"/>
                  <a:t> </a:t>
                </a:r>
                <a14:m>
                  <m:oMath xmlns:m="http://schemas.openxmlformats.org/officeDocument/2006/math">
                    <m:r>
                      <a:rPr lang="sk-SK" sz="260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sk-SK" sz="26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limLoc m:val="subSup"/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b>
                          <m: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e>
                    </m:func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  <a:blipFill rotWithShape="0">
                <a:blip r:embed="rId2"/>
                <a:stretch>
                  <a:fillRect l="-1423" t="-16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7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i="1" dirty="0"/>
              <a:t>z gréckeho slova „</a:t>
            </a:r>
            <a:r>
              <a:rPr lang="sk-SK" sz="2400" i="1" dirty="0" err="1"/>
              <a:t>kybernetes</a:t>
            </a:r>
            <a:r>
              <a:rPr lang="sk-SK" sz="2400" i="1" dirty="0"/>
              <a:t>“ čo znamená kormidelník</a:t>
            </a:r>
            <a:endParaRPr lang="sk-SK" sz="2400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V</a:t>
            </a:r>
            <a:r>
              <a:rPr lang="sk-SK" sz="2400" dirty="0" smtClean="0"/>
              <a:t>eda </a:t>
            </a:r>
            <a:r>
              <a:rPr lang="sk-SK" sz="2400" dirty="0"/>
              <a:t>o riadení a komunikácii v dynamických </a:t>
            </a:r>
            <a:r>
              <a:rPr lang="sk-SK" sz="2400" dirty="0" smtClean="0"/>
              <a:t>systémoch.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 Skúma </a:t>
            </a:r>
            <a:r>
              <a:rPr lang="sk-SK" sz="2400" dirty="0"/>
              <a:t>spoločné zákonitosti na základe analógie medzi systémami rôznej fyzickej </a:t>
            </a:r>
            <a:r>
              <a:rPr lang="sk-SK" sz="2400" dirty="0" smtClean="0"/>
              <a:t>podstaty (fyzika - mechanika - elektrotechnika)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Kybernetika - </a:t>
            </a:r>
            <a:r>
              <a:rPr lang="sk-SK" sz="2400" dirty="0"/>
              <a:t>veda </a:t>
            </a:r>
            <a:r>
              <a:rPr lang="sk-SK" sz="2400" dirty="0" smtClean="0"/>
              <a:t>o : </a:t>
            </a:r>
            <a:endParaRPr lang="sk-SK" sz="2400" dirty="0"/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modelovaní a riadení procesov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získavaní informácií a riadení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riadení a komunikácii v dynamických </a:t>
            </a:r>
            <a:r>
              <a:rPr lang="sk-SK" sz="2000" dirty="0" smtClean="0"/>
              <a:t>systémoch</a:t>
            </a:r>
            <a:endParaRPr lang="sk-SK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Metódami </a:t>
            </a:r>
            <a:r>
              <a:rPr lang="sk-SK" sz="2400" dirty="0"/>
              <a:t>kybernetiky sú </a:t>
            </a:r>
            <a:r>
              <a:rPr lang="sk-SK" sz="2400" u="sng" dirty="0"/>
              <a:t>systémový prístup </a:t>
            </a:r>
            <a:r>
              <a:rPr lang="sk-SK" sz="2400" dirty="0"/>
              <a:t>a </a:t>
            </a:r>
            <a:r>
              <a:rPr lang="sk-SK" sz="2400" u="sng" dirty="0"/>
              <a:t>modelovanie</a:t>
            </a:r>
            <a:r>
              <a:rPr lang="sk-SK" sz="2400" dirty="0"/>
              <a:t> pri riešení problémov</a:t>
            </a:r>
            <a:r>
              <a:rPr lang="sk-SK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Staršie označenie: Teória automatického riadenia</a:t>
            </a:r>
          </a:p>
        </p:txBody>
      </p:sp>
    </p:spTree>
    <p:extLst>
      <p:ext uri="{BB962C8B-B14F-4D97-AF65-F5344CB8AC3E}">
        <p14:creationId xmlns:p14="http://schemas.microsoft.com/office/powerpoint/2010/main" val="3762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</a:t>
            </a:r>
            <a:r>
              <a:rPr lang="sk-SK" dirty="0" err="1" smtClean="0"/>
              <a:t>Laplaceovej</a:t>
            </a:r>
            <a:r>
              <a:rPr lang="sk-SK" dirty="0" smtClean="0"/>
              <a:t> transformácie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Definičný integrál LPT môžeme interpretovať </a:t>
                </a:r>
                <a:r>
                  <a:rPr lang="sk-SK" dirty="0" err="1" smtClean="0"/>
                  <a:t>nasedovne</a:t>
                </a:r>
                <a:r>
                  <a:rPr lang="sk-SK" dirty="0" smtClean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Komplexnú premennú </a:t>
                </a:r>
                <a:r>
                  <a:rPr lang="sk-SK" b="1" i="1" dirty="0" smtClean="0"/>
                  <a:t>s </a:t>
                </a:r>
                <a:r>
                  <a:rPr lang="sk-SK" dirty="0" smtClean="0"/>
                  <a:t>rozpíšeme do zložkového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komplexnej </a:t>
                </a:r>
                <a:r>
                  <a:rPr lang="sk-SK" dirty="0" err="1" smtClean="0"/>
                  <a:t>exponenciály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potom prejde do tvaru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</a:t>
                </a:r>
                <a:r>
                  <a:rPr lang="sk-SK" dirty="0" err="1" smtClean="0"/>
                  <a:t>exponenciála</a:t>
                </a:r>
                <a:r>
                  <a:rPr lang="sk-SK" dirty="0" smtClean="0"/>
                  <a:t> však podľa </a:t>
                </a:r>
                <a:r>
                  <a:rPr lang="sk-SK" dirty="0" err="1" smtClean="0"/>
                  <a:t>Eulerovho</a:t>
                </a:r>
                <a:r>
                  <a:rPr lang="sk-SK" dirty="0" smtClean="0"/>
                  <a:t> vzorca definuje vzťah s trigonometrickými funkciami takto: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funkcia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má teda dve zložky: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-prechodovú alebo analogicky jednosmernú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- kmitavú alebo analogicky striedavú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Samotná LPT tak realizuje integrál súčinu exponenciálnej funkcie s periodickými funkciami </a:t>
                </a:r>
                <a:r>
                  <a:rPr lang="sk-SK" i="1" dirty="0" smtClean="0"/>
                  <a:t>sin </a:t>
                </a:r>
                <a:r>
                  <a:rPr lang="sk-SK" dirty="0" smtClean="0"/>
                  <a:t>a</a:t>
                </a:r>
                <a:r>
                  <a:rPr lang="sk-SK" i="1" dirty="0" smtClean="0"/>
                  <a:t> cos </a:t>
                </a:r>
                <a:r>
                  <a:rPr lang="sk-SK" dirty="0" smtClean="0"/>
                  <a:t>za súčasného súčinu s časovým priebehom skúmaného signálu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 Na tento proces sa môžeme pozerať ako na koreláciu - hľadenie vzájomnej podobnosti reálneho signálu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s exponenciálnou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 a s kmitavou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, ktorú tvoria trigonometrické funkcie.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  <a:blipFill rotWithShape="0">
                <a:blip r:embed="rId2"/>
                <a:stretch>
                  <a:fillRect l="-1606" r="-14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77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Opakovanie  - matematická analýza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Per </a:t>
                </a:r>
                <a:r>
                  <a:rPr lang="sk-SK" dirty="0" err="1"/>
                  <a:t>Partes</a:t>
                </a:r>
                <a:r>
                  <a:rPr lang="sk-SK" dirty="0"/>
                  <a:t> 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exponenc</a:t>
                </a:r>
                <a:r>
                  <a:rPr lang="sk-SK" dirty="0" err="1" smtClean="0"/>
                  <a:t>iálnej</a:t>
                </a:r>
                <a:r>
                  <a:rPr lang="sk-SK" dirty="0" smtClean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Deriv</a:t>
                </a:r>
                <a:r>
                  <a:rPr lang="sk-SK" dirty="0" err="1" smtClean="0"/>
                  <a:t>ácia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exponenc</a:t>
                </a:r>
                <a:r>
                  <a:rPr lang="sk-SK" dirty="0" err="1" smtClean="0"/>
                  <a:t>iálnej</a:t>
                </a:r>
                <a:r>
                  <a:rPr lang="sk-SK" dirty="0" smtClean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Limitné hodnoty exponenciálnej funkcie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  <a:blipFill rotWithShape="0"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4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Opakovanie – racionálne funkcie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61977" cy="5574538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Polynóm – mnohočlen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Racionálna funkcia –podiel polynómov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prípade, ak stupeň polynómu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je menší ako stupeň polynómu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, hovoríme o rýdzo racionálnej funkcii</a:t>
                </a:r>
                <a:r>
                  <a:rPr lang="sk-SK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Často je  dôležité </a:t>
                </a:r>
                <a:r>
                  <a:rPr lang="sk-SK" dirty="0"/>
                  <a:t>rozložiť danú racionálnu funkciu na </a:t>
                </a:r>
                <a:r>
                  <a:rPr lang="sk-SK" u="sng" dirty="0"/>
                  <a:t>súčet elementárnych (parciálnych) </a:t>
                </a:r>
                <a:r>
                  <a:rPr lang="sk-SK" u="sng" dirty="0" smtClean="0"/>
                  <a:t>zlomkov -</a:t>
                </a:r>
                <a:r>
                  <a:rPr lang="sk-SK" dirty="0" smtClean="0"/>
                  <a:t> budeme potrebovať 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Každý polynóm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sa </a:t>
                </a:r>
                <a:r>
                  <a:rPr lang="sk-SK" dirty="0"/>
                  <a:t>dá rozdeliť na súčin </a:t>
                </a:r>
                <a:r>
                  <a:rPr lang="sk-SK" dirty="0" smtClean="0"/>
                  <a:t>koreňových činiteľov (</a:t>
                </a:r>
                <a:r>
                  <a:rPr lang="sk-SK" dirty="0" err="1" smtClean="0"/>
                  <a:t>faktorizácia</a:t>
                </a:r>
                <a:r>
                  <a:rPr lang="sk-SK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Polynóm stupňa </a:t>
                </a:r>
                <a:r>
                  <a:rPr lang="sk-SK" i="1" u="sng" dirty="0"/>
                  <a:t>n</a:t>
                </a:r>
                <a:r>
                  <a:rPr lang="sk-SK" u="sng" dirty="0"/>
                  <a:t> môže mat’ najviac </a:t>
                </a:r>
                <a:r>
                  <a:rPr lang="sk-SK" i="1" u="sng" dirty="0"/>
                  <a:t>n</a:t>
                </a:r>
                <a:r>
                  <a:rPr lang="sk-SK" u="sng" dirty="0"/>
                  <a:t> </a:t>
                </a:r>
                <a:r>
                  <a:rPr lang="sk-SK" u="sng" dirty="0" smtClean="0"/>
                  <a:t>koreňov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kybernetike sú to často </a:t>
                </a:r>
                <a:r>
                  <a:rPr lang="sk-SK" u="sng" dirty="0" smtClean="0"/>
                  <a:t>komplexné</a:t>
                </a:r>
                <a:r>
                  <a:rPr lang="sk-SK" dirty="0" smtClean="0"/>
                  <a:t> korene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Všeobecne nie je jednoduché určiť korene polynómu stupňa vyššieho ako 2 !</a:t>
                </a: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61977" cy="5574538"/>
              </a:xfrm>
              <a:blipFill rotWithShape="0">
                <a:blip r:embed="rId2"/>
                <a:stretch>
                  <a:fillRect l="-1729" t="-12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54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Jednotkov</a:t>
            </a:r>
            <a:r>
              <a:rPr lang="sk-SK" dirty="0" smtClean="0"/>
              <a:t>ý </a:t>
            </a:r>
            <a:r>
              <a:rPr lang="sk-SK" dirty="0"/>
              <a:t>skok</a:t>
            </a:r>
            <a:br>
              <a:rPr lang="sk-SK" dirty="0"/>
            </a:br>
            <a:r>
              <a:rPr lang="sk-SK" dirty="0" err="1" smtClean="0"/>
              <a:t>Unit</a:t>
            </a:r>
            <a:r>
              <a:rPr lang="sk-SK" dirty="0" smtClean="0"/>
              <a:t> </a:t>
            </a:r>
            <a:r>
              <a:rPr lang="sk-SK" dirty="0"/>
              <a:t>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Jednotkový skok – v kybernetike často využívaný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Zvyčajne sa používa ako žiadaná hodnota pri riadení regulátormi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Vyšetrujeme pomocou neho prechodové charakteristiky systémov (vysvetlené neskôr)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 to ideálny signál – v praxi </a:t>
                </a:r>
                <a:r>
                  <a:rPr lang="sk-SK" dirty="0"/>
                  <a:t>ť</a:t>
                </a:r>
                <a:r>
                  <a:rPr lang="sk-SK" dirty="0" smtClean="0"/>
                  <a:t>ažko realizovateľný (nekonečne široké frekvenčné spektrum, nekonečne rýchla zmena signálu)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 – pomocou </a:t>
                </a:r>
                <a:r>
                  <a:rPr lang="sk-SK" dirty="0" err="1" smtClean="0"/>
                  <a:t>Heavisideovej</a:t>
                </a:r>
                <a:r>
                  <a:rPr lang="sk-SK" dirty="0" smtClean="0"/>
                  <a:t> funkcie</a:t>
                </a:r>
              </a:p>
              <a:p>
                <a:pPr lvl="1"/>
                <a:r>
                  <a:rPr lang="sk-SK" dirty="0" smtClean="0"/>
                  <a:t>V čase nula je hodnota </a:t>
                </a:r>
                <a:r>
                  <a:rPr lang="sk-SK" dirty="0"/>
                  <a:t>signálu </a:t>
                </a:r>
                <a:r>
                  <a:rPr lang="sk-SK" dirty="0" smtClean="0"/>
                  <a:t>nula </a:t>
                </a:r>
                <a:endParaRPr lang="sk-SK" dirty="0"/>
              </a:p>
              <a:p>
                <a:pPr lvl="1"/>
                <a:r>
                  <a:rPr lang="sk-SK" dirty="0" smtClean="0"/>
                  <a:t>V čase väčšom ako nula je hodnota jedna</a:t>
                </a:r>
                <a:endParaRPr lang="en-US" dirty="0" smtClean="0"/>
              </a:p>
              <a:p>
                <a:pPr lvl="1"/>
                <a:endParaRPr lang="sk-SK" dirty="0" smtClean="0"/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3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6" descr="VÃ½sledok vyhÄ¾adÃ¡vania obrÃ¡zkov pre dopyt step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27" y="3361037"/>
            <a:ext cx="4217773" cy="316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4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 jednotkového skoku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Použitím definičného integrálu LPT odvodíme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signálu jednotkového skoku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jednotkového skoku je pre kladný a nulový čas rovná jednej – teda stále konštantná – dosadíme do definičného integrálu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vieme priamo vyriešiť: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Dosadíme hranice upravíme do výsledného tvaru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16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665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Dirackov</a:t>
            </a:r>
            <a:r>
              <a:rPr lang="sk-SK" dirty="0" smtClean="0"/>
              <a:t> impulz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Alebo iným názvom </a:t>
                </a:r>
                <a:r>
                  <a:rPr lang="sk-SK" dirty="0" err="1" smtClean="0"/>
                  <a:t>Dirackovo</a:t>
                </a:r>
                <a:r>
                  <a:rPr lang="sk-SK" dirty="0" smtClean="0"/>
                  <a:t> delta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Abstr</a:t>
                </a:r>
                <a:r>
                  <a:rPr lang="sk-SK" dirty="0" err="1" smtClean="0"/>
                  <a:t>aktný</a:t>
                </a:r>
                <a:r>
                  <a:rPr lang="sk-SK" dirty="0" smtClean="0"/>
                  <a:t> teoretický signál 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Funkcia, ktorá </a:t>
                </a:r>
                <a:r>
                  <a:rPr lang="sk-SK" dirty="0"/>
                  <a:t>má v </a:t>
                </a:r>
                <a:r>
                  <a:rPr lang="sk-SK" dirty="0" smtClean="0"/>
                  <a:t>čase nula</a:t>
                </a:r>
                <a:r>
                  <a:rPr lang="sk-SK" dirty="0"/>
                  <a:t> hodnotu </a:t>
                </a:r>
                <a:r>
                  <a:rPr lang="sk-SK" dirty="0" smtClean="0"/>
                  <a:t>nekonečno</a:t>
                </a:r>
                <a:r>
                  <a:rPr lang="sk-SK" dirty="0"/>
                  <a:t> </a:t>
                </a:r>
                <a:r>
                  <a:rPr lang="sk-SK" dirty="0" smtClean="0"/>
                  <a:t>a inde nulovú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Jej </a:t>
                </a:r>
                <a:r>
                  <a:rPr lang="sk-SK" dirty="0"/>
                  <a:t>integrál </a:t>
                </a:r>
                <a:r>
                  <a:rPr lang="sk-SK" dirty="0" smtClean="0"/>
                  <a:t>cez </a:t>
                </a:r>
                <a:r>
                  <a:rPr lang="sk-SK" dirty="0"/>
                  <a:t>celý </a:t>
                </a:r>
                <a:r>
                  <a:rPr lang="sk-SK" dirty="0" smtClean="0"/>
                  <a:t>priestor je </a:t>
                </a:r>
                <a:r>
                  <a:rPr lang="sk-SK" u="sng" dirty="0" smtClean="0"/>
                  <a:t>rovný jednej </a:t>
                </a:r>
                <a:r>
                  <a:rPr lang="sk-SK" dirty="0" smtClean="0"/>
                  <a:t>!!!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p>
                        </m:sSubSup>
                      </m:e>
                    </m:d>
                  </m:oMath>
                </a14:m>
                <a:endParaRPr lang="sk-SK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</a:t>
                </a:r>
                <a:r>
                  <a:rPr lang="sk-SK" dirty="0" err="1" smtClean="0"/>
                  <a:t>Dirackovho</a:t>
                </a:r>
                <a:r>
                  <a:rPr lang="sk-SK" dirty="0" smtClean="0"/>
                  <a:t> impulzu =1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k-SK" dirty="0" smtClean="0"/>
                  <a:t> </a:t>
                </a:r>
                <a:endParaRPr lang="sk-SK" dirty="0" smtClean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u="sng" dirty="0" err="1" smtClean="0"/>
                  <a:t>Dirackov</a:t>
                </a:r>
                <a:r>
                  <a:rPr lang="sk-SK" u="sng" dirty="0" smtClean="0"/>
                  <a:t> impulz je deriváciou jednotkového skoku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u="sng" dirty="0" smtClean="0"/>
                  <a:t>Jednotkový skok je integrálom </a:t>
                </a:r>
                <a:r>
                  <a:rPr lang="sk-SK" u="sng" dirty="0" err="1" smtClean="0"/>
                  <a:t>Dirackovho</a:t>
                </a:r>
                <a:r>
                  <a:rPr lang="sk-SK" u="sng" dirty="0" smtClean="0"/>
                  <a:t> impulzu</a:t>
                </a:r>
                <a:endParaRPr lang="sk-SK" u="sng" dirty="0" smtClean="0"/>
              </a:p>
              <a:p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  <a:blipFill rotWithShape="0">
                <a:blip r:embed="rId2"/>
                <a:stretch>
                  <a:fillRect l="-2656" t="-1862" r="-1270" b="-21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VÃ½sledok vyhÄ¾adÃ¡vania obrÃ¡zkov pre dopyt dirac impu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57" y="1115590"/>
            <a:ext cx="3797643" cy="28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38897" y="5552303"/>
            <a:ext cx="5436973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1859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Posun v čase – dopravné oneskorenie</a:t>
            </a:r>
            <a:br>
              <a:rPr lang="sk-SK" dirty="0" smtClean="0"/>
            </a:br>
            <a:r>
              <a:rPr lang="sk-SK" dirty="0" smtClean="0"/>
              <a:t>Transport </a:t>
            </a:r>
            <a:r>
              <a:rPr lang="sk-SK" dirty="0" err="1" smtClean="0"/>
              <a:t>delay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Predpokladajme, že máme </a:t>
                </a:r>
                <a:r>
                  <a:rPr lang="sk-SK" dirty="0" err="1" smtClean="0"/>
                  <a:t>máme</a:t>
                </a:r>
                <a:r>
                  <a:rPr lang="sk-SK" dirty="0" smtClean="0"/>
                  <a:t> spojitý signál v čase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 smtClean="0"/>
                  <a:t> a poznáme jeho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Tento signál je z určitých dôvodov oneskorený – posunutý v čase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kybernetike sa tento jav nazýva </a:t>
                </a:r>
                <a:r>
                  <a:rPr lang="sk-SK" u="sng" dirty="0" smtClean="0"/>
                  <a:t>dopravné oneskorenie</a:t>
                </a:r>
              </a:p>
              <a:p>
                <a:pPr lvl="1"/>
                <a:r>
                  <a:rPr lang="sk-SK" dirty="0" smtClean="0"/>
                  <a:t>Bežný jav v reálnych systémoch</a:t>
                </a:r>
              </a:p>
              <a:p>
                <a:pPr lvl="1"/>
                <a:r>
                  <a:rPr lang="sk-SK" dirty="0" smtClean="0"/>
                  <a:t>Napríklad </a:t>
                </a:r>
                <a:r>
                  <a:rPr lang="sk-SK" dirty="0"/>
                  <a:t>o</a:t>
                </a:r>
                <a:r>
                  <a:rPr lang="sk-SK" dirty="0" smtClean="0"/>
                  <a:t>neskorenie v prenose informácie od snímačov, oneskorenie prítoku látky potrubím</a:t>
                </a:r>
              </a:p>
              <a:p>
                <a:pPr lvl="1"/>
                <a:r>
                  <a:rPr lang="sk-SK" dirty="0" smtClean="0"/>
                  <a:t>Spôsobuje komplikácie pri riadení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Aký má takto oneskorený signál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?</a:t>
                </a:r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  <a:blipFill rotWithShape="0">
                <a:blip r:embed="rId2"/>
                <a:stretch>
                  <a:fillRect l="-1708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795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 exponenciálnej funkcie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45501" cy="5525111"/>
              </a:xfrm>
            </p:spPr>
            <p:txBody>
              <a:bodyPr numCol="2"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Odvoďme teraz obraz všeobecnej exponenciálnej funkcie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Exponenciálna funkcia </a:t>
                </a:r>
                <a:r>
                  <a:rPr lang="en-US" dirty="0" smtClean="0">
                    <a:latin typeface="Cambria Math" panose="02040503050406030204" pitchFamily="18" charset="0"/>
                  </a:rPr>
                  <a:t>m</a:t>
                </a:r>
                <a:r>
                  <a:rPr lang="sk-SK" dirty="0" smtClean="0">
                    <a:latin typeface="Cambria Math" panose="02040503050406030204" pitchFamily="18" charset="0"/>
                  </a:rPr>
                  <a:t>á zvláštny význam pri analýze lineárnych systémov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Definičný integrál LPT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sk-SK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100" dirty="0">
                    <a:latin typeface="Cambria Math" panose="02040503050406030204" pitchFamily="18" charset="0"/>
                  </a:rPr>
                  <a:t>Dosadíme funkciu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sk-SK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Zvlášť podstatné je znamienko konštanty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V prípade, že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 smtClean="0">
                    <a:latin typeface="Cambria Math" panose="02040503050406030204" pitchFamily="18" charset="0"/>
                  </a:rPr>
                  <a:t> kladné, exponenciálna funkcia v časovej oblasti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>
                    <a:latin typeface="Cambria Math" panose="02040503050406030204" pitchFamily="18" charset="0"/>
                  </a:rPr>
                  <a:t> bude mať limitne nekonečnom čase nekonečnú hodnotu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V prípade, že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</a:t>
                </a:r>
                <a:r>
                  <a:rPr lang="sk-SK" dirty="0" smtClean="0">
                    <a:latin typeface="Cambria Math" panose="02040503050406030204" pitchFamily="18" charset="0"/>
                  </a:rPr>
                  <a:t>záporné, </a:t>
                </a:r>
                <a:r>
                  <a:rPr lang="sk-SK" dirty="0">
                    <a:latin typeface="Cambria Math" panose="02040503050406030204" pitchFamily="18" charset="0"/>
                  </a:rPr>
                  <a:t>exponenciálna funkcia v časovej oblasti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bude mať limitne nekonečnom čase </a:t>
                </a:r>
                <a:r>
                  <a:rPr lang="sk-SK" dirty="0" smtClean="0">
                    <a:latin typeface="Cambria Math" panose="02040503050406030204" pitchFamily="18" charset="0"/>
                  </a:rPr>
                  <a:t>nulovú hodnotu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Tieto fakty smerujú k neskoršej definícii stability lineárnych systémov  na základe rozloženia (znamienka) koreňov  menovateľa prenosovej funkcie.</a:t>
                </a:r>
                <a:endParaRPr lang="sk-SK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45501" cy="5525111"/>
              </a:xfrm>
              <a:blipFill rotWithShape="0">
                <a:blip r:embed="rId2"/>
                <a:stretch>
                  <a:fillRect l="-1805" t="-1656" r="-19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42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Vzťah </a:t>
            </a:r>
            <a:r>
              <a:rPr lang="sk-SK" dirty="0" err="1" smtClean="0"/>
              <a:t>Laplaceovej</a:t>
            </a:r>
            <a:r>
              <a:rPr lang="sk-SK" dirty="0" smtClean="0"/>
              <a:t> transformácie a derivácie 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Laplaceova transformácia nám zjednodušuje prácu s časovými deriváciami signálov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Pomocou nej vieme riešiť lineárne diferenciálne rovnice a abstrahovať vlastnosti systémov do prenosových funkcii</a:t>
                </a:r>
              </a:p>
              <a:p>
                <a:pPr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</a:t>
                </a:r>
                <a:r>
                  <a:rPr lang="sk-SK" dirty="0" smtClean="0"/>
                  <a:t>že </a:t>
                </a:r>
                <a:r>
                  <a:rPr lang="sk-SK" dirty="0"/>
                  <a:t>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 smtClean="0"/>
                  <a:t> a  </a:t>
                </a:r>
                <a:r>
                  <a:rPr lang="sk-SK" dirty="0"/>
                  <a:t>poznáme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</a:t>
                </a:r>
                <a:r>
                  <a:rPr lang="sk-SK" dirty="0"/>
                  <a:t>obraz </a:t>
                </a:r>
                <a:r>
                  <a:rPr lang="sk-SK" dirty="0" smtClean="0"/>
                  <a:t>tohto signálu 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</a:t>
                </a:r>
                <a:r>
                  <a:rPr lang="sk-SK" dirty="0" err="1" smtClean="0"/>
                  <a:t>Laplaceov</a:t>
                </a:r>
                <a:r>
                  <a:rPr lang="sk-SK" dirty="0"/>
                  <a:t> obraz </a:t>
                </a:r>
                <a:r>
                  <a:rPr lang="sk-SK" dirty="0" smtClean="0"/>
                  <a:t>má jeho prvá derivácia?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metódou per-</a:t>
                </a:r>
                <a:r>
                  <a:rPr lang="sk-SK" dirty="0" err="1" smtClean="0"/>
                  <a:t>partes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  <a:blipFill rotWithShape="0">
                <a:blip r:embed="rId2"/>
                <a:stretch>
                  <a:fillRect l="-1414" t="-16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223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derivácie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Obraz </a:t>
                </a:r>
                <a:r>
                  <a:rPr lang="en-US" dirty="0" err="1" smtClean="0"/>
                  <a:t>deriv</a:t>
                </a:r>
                <a:r>
                  <a:rPr lang="sk-SK" dirty="0" err="1" smtClean="0"/>
                  <a:t>ácie</a:t>
                </a:r>
                <a:r>
                  <a:rPr lang="sk-SK" dirty="0" smtClean="0"/>
                  <a:t> signálu je teda: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Čo znamená, že pôvodný obraz signálu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sa po prenásobení komplexnou premennou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stáva derivovaným signálom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b>
                    </m:sSub>
                  </m:oMath>
                </a14:m>
                <a:r>
                  <a:rPr lang="sk-SK" dirty="0" smtClean="0"/>
                  <a:t> vo výraze zastupuje počiatočnú podmienku – hodnotu signálu v čase 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Vyššie stupne časových derivácii signálov vieme  jednoducho analogicky odvodiť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Derivácie vyšších stupňov realizujú viacnásobnú (reťazenú) aplikáciu operátora derivácie – </a:t>
                </a:r>
                <a:r>
                  <a:rPr lang="sk-SK" dirty="0" err="1" smtClean="0"/>
                  <a:t>derivátora</a:t>
                </a:r>
                <a:r>
                  <a:rPr lang="sk-SK" dirty="0" smtClean="0"/>
                  <a:t> na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Teda napríklad pre druhú deriváciu signálu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Ak</a:t>
                </a:r>
                <a:r>
                  <a:rPr lang="sk-SK" dirty="0"/>
                  <a:t> </a:t>
                </a:r>
                <a:r>
                  <a:rPr lang="sk-SK" dirty="0" smtClean="0"/>
                  <a:t>považujeme počiatočné podmienky za nulové potom (čo vo väčšine prípadov budeme) môžeme pre obraz </a:t>
                </a:r>
                <a:r>
                  <a:rPr lang="sk-SK" i="1" dirty="0" smtClean="0"/>
                  <a:t>n </a:t>
                </a:r>
                <a:r>
                  <a:rPr lang="sk-SK" dirty="0" smtClean="0"/>
                  <a:t>–tej derivácie signálu s obrazom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písať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  <a:blipFill rotWithShape="0">
                <a:blip r:embed="rId2"/>
                <a:stretch>
                  <a:fillRect l="-1720" t="-1568" r="-2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27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cyberne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8" y="2403559"/>
            <a:ext cx="5519351" cy="44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993" y="1025363"/>
            <a:ext cx="4506337" cy="46257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 fúziou viacerých odborov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Zaoberá </a:t>
            </a:r>
            <a:r>
              <a:rPr lang="sk-SK" dirty="0"/>
              <a:t>sa aj analýzou a syntézou riadiacich a regulačných procesov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Základným pilierom kybernetiky je využitie spätnej väzby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Všade prítomná problematika: </a:t>
            </a:r>
            <a:r>
              <a:rPr lang="sk-SK" dirty="0"/>
              <a:t>technické </a:t>
            </a:r>
            <a:r>
              <a:rPr lang="sk-SK" dirty="0" smtClean="0"/>
              <a:t>vedy - mechanika, elektrotechnika , jadrové </a:t>
            </a:r>
            <a:r>
              <a:rPr lang="sk-SK" dirty="0"/>
              <a:t>skúšky, biologické objekty,  </a:t>
            </a:r>
            <a:r>
              <a:rPr lang="sk-SK" dirty="0" smtClean="0"/>
              <a:t>ekonómia...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Kybernetika </a:t>
            </a:r>
            <a:r>
              <a:rPr lang="sk-SK" dirty="0"/>
              <a:t>je podstatou Industry 4.0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50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</a:t>
            </a:r>
            <a:r>
              <a:rPr lang="sk-SK" dirty="0" smtClean="0"/>
              <a:t>integrálu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Výhodou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je jednoduchá práca s operátormi ako sú derivácia a integrál – teda základné prvky dynamiky (zmena a akumulácia)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Ďalším </a:t>
                </a:r>
                <a:r>
                  <a:rPr lang="sk-SK" dirty="0" err="1" smtClean="0"/>
                  <a:t>črtom</a:t>
                </a:r>
                <a:r>
                  <a:rPr lang="sk-SK" dirty="0" smtClean="0"/>
                  <a:t> je narábanie so signálmi a so systémami (neskôr definovanými pomocou prenosovej funkcie) ako s racionálnymi (lomenými) funkciami komplexnej premennej </a:t>
                </a:r>
                <a:r>
                  <a:rPr lang="sk-SK" i="1" dirty="0" smtClean="0"/>
                  <a:t>s</a:t>
                </a:r>
                <a:r>
                  <a:rPr lang="sk-SK" dirty="0" smtClean="0"/>
                  <a:t>, majúcimi polynóm čitateľa a polynóm menovateľa.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Signál a dynamický systém (ktorý signál spracováva) sú tak do určitej miery rovnocenné objekty.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že 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 smtClean="0"/>
                  <a:t>a </a:t>
                </a:r>
                <a:r>
                  <a:rPr lang="sk-SK" dirty="0"/>
                  <a:t>poznáme </a:t>
                </a:r>
                <a:r>
                  <a:rPr lang="sk-SK" dirty="0" err="1"/>
                  <a:t>Laplaceov</a:t>
                </a:r>
                <a:r>
                  <a:rPr lang="sk-SK" dirty="0"/>
                  <a:t> obraz </a:t>
                </a:r>
                <a:r>
                  <a:rPr lang="sk-SK" dirty="0" smtClean="0"/>
                  <a:t>tohto signálu </a:t>
                </a:r>
                <a:r>
                  <a:rPr lang="sk-SK" dirty="0"/>
                  <a:t>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Aký obraz má integrál signálu 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21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97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integrálu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78452" cy="547568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metódou per-</a:t>
                </a:r>
                <a:r>
                  <a:rPr lang="sk-SK" dirty="0" err="1"/>
                  <a:t>partes</a:t>
                </a:r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i="1" dirty="0" smtClean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„operátora“ integrálu je teda prevráteným obrazom „funkcie“ derivácie (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) a jej jeho „inverznou funkciou“ v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oblasti.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Práca s časovými deriváciami a integrálmi je tak použitím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výrazne zjednodušená na úroveň práce s racionálnymi funkciami a polynómami.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78452" cy="5475684"/>
              </a:xfrm>
              <a:blipFill rotWithShape="0">
                <a:blip r:embed="rId2"/>
                <a:stretch>
                  <a:fillRect l="-1655" t="-1448" b="-3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74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Veta o počiatočnej a koncovej hodnote</a:t>
            </a:r>
            <a:br>
              <a:rPr lang="sk-SK" dirty="0" smtClean="0"/>
            </a:br>
            <a:r>
              <a:rPr lang="sk-SK" dirty="0" err="1" smtClean="0"/>
              <a:t>Initial</a:t>
            </a:r>
            <a:r>
              <a:rPr lang="sk-SK" dirty="0" smtClean="0"/>
              <a:t> </a:t>
            </a:r>
            <a:r>
              <a:rPr lang="sk-SK" dirty="0" err="1" smtClean="0"/>
              <a:t>value</a:t>
            </a:r>
            <a:r>
              <a:rPr lang="sk-SK" dirty="0" smtClean="0"/>
              <a:t> </a:t>
            </a:r>
            <a:r>
              <a:rPr lang="sk-SK" dirty="0" err="1" smtClean="0"/>
              <a:t>theorem</a:t>
            </a:r>
            <a:r>
              <a:rPr lang="sk-SK" dirty="0" smtClean="0"/>
              <a:t> - </a:t>
            </a:r>
            <a:r>
              <a:rPr lang="sk-SK" dirty="0" err="1" smtClean="0"/>
              <a:t>final</a:t>
            </a:r>
            <a:r>
              <a:rPr lang="sk-SK" dirty="0" smtClean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theorem</a:t>
            </a:r>
            <a:r>
              <a:rPr lang="sk-SK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</a:t>
                </a:r>
                <a:r>
                  <a:rPr lang="sk-SK" dirty="0" err="1" smtClean="0"/>
                  <a:t>zťahy</a:t>
                </a:r>
                <a:r>
                  <a:rPr lang="sk-SK" dirty="0" smtClean="0"/>
                  <a:t> pre hodnoty signálov v limitných prípadoch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Počiatočná hodnota = hodnota signálu v čase nula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Konečná hodnota = hodnota v čase nekonečno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Užitočná pomôcka – zisťovanie hodnôt v ustálených stavoch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Ako určiť hodnoty signálov v týchto prípadoch ak máme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(ak sme v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oblasti)?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sk-S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Veta o konečnej hodnote je veľmi používaná </a:t>
                </a:r>
                <a:r>
                  <a:rPr lang="sk-SK" dirty="0" smtClean="0"/>
                  <a:t>pri analýze </a:t>
                </a:r>
                <a:r>
                  <a:rPr lang="sk-SK" dirty="0"/>
                  <a:t>a </a:t>
                </a:r>
                <a:r>
                  <a:rPr lang="sk-SK" dirty="0" smtClean="0"/>
                  <a:t>návrhu </a:t>
                </a:r>
                <a:r>
                  <a:rPr lang="sk-SK" dirty="0"/>
                  <a:t>systémov riadenia, keďže dáva </a:t>
                </a:r>
                <a:r>
                  <a:rPr lang="sk-SK" dirty="0" smtClean="0"/>
                  <a:t>informáciu o konečnej hodnote </a:t>
                </a:r>
                <a:r>
                  <a:rPr lang="sk-SK" dirty="0"/>
                  <a:t>časovej funkcie na známu odozvu jej Laplaceovej </a:t>
                </a:r>
                <a:r>
                  <a:rPr lang="sk-SK" dirty="0" smtClean="0"/>
                  <a:t>transformácie.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219" b="-7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930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Obrazy vybraných funkcii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86" y="991837"/>
            <a:ext cx="4387402" cy="378610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5" y="4777946"/>
            <a:ext cx="4962905" cy="1727752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70" y="991837"/>
            <a:ext cx="3916730" cy="35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0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Prenosová funkcia </a:t>
            </a:r>
            <a:r>
              <a:rPr lang="sk-SK" dirty="0"/>
              <a:t>systému</a:t>
            </a:r>
            <a:br>
              <a:rPr lang="sk-SK" dirty="0"/>
            </a:br>
            <a:r>
              <a:rPr lang="sk-SK" dirty="0"/>
              <a:t>Transfer </a:t>
            </a:r>
            <a:r>
              <a:rPr lang="sk-SK" dirty="0" err="1"/>
              <a:t>function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78370" y="1110467"/>
                <a:ext cx="8519642" cy="566515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Racionálna (lomená) funkcia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Obsahuje polynóm čitateľa a polynóm menovateľa, ktoré zvykneme označovať: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Definícia:</a:t>
                </a:r>
              </a:p>
              <a:p>
                <a:pPr marL="0" indent="0">
                  <a:buNone/>
                </a:pPr>
                <a:r>
                  <a:rPr lang="sk-SK" dirty="0" smtClean="0">
                    <a:solidFill>
                      <a:srgbClr val="FF0000"/>
                    </a:solidFill>
                  </a:rPr>
                  <a:t>Pomer </a:t>
                </a:r>
                <a:r>
                  <a:rPr lang="sk-SK" dirty="0" err="1">
                    <a:solidFill>
                      <a:srgbClr val="FF0000"/>
                    </a:solidFill>
                  </a:rPr>
                  <a:t>Laplaceovho</a:t>
                </a:r>
                <a:r>
                  <a:rPr lang="sk-SK" dirty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výstupu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k </a:t>
                </a:r>
                <a:r>
                  <a:rPr lang="sk-SK" dirty="0" err="1" smtClean="0">
                    <a:solidFill>
                      <a:srgbClr val="FF0000"/>
                    </a:solidFill>
                  </a:rPr>
                  <a:t>Laplaceovmu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pri </a:t>
                </a:r>
                <a:r>
                  <a:rPr lang="sk-SK" u="sng" dirty="0">
                    <a:solidFill>
                      <a:srgbClr val="FF0000"/>
                    </a:solidFill>
                  </a:rPr>
                  <a:t>nulových </a:t>
                </a:r>
                <a:r>
                  <a:rPr lang="sk-SK" u="sng" dirty="0" smtClean="0">
                    <a:solidFill>
                      <a:srgbClr val="FF0000"/>
                    </a:solidFill>
                  </a:rPr>
                  <a:t>počiatočných podmienkach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nezávisí </a:t>
                </a:r>
                <a:r>
                  <a:rPr lang="sk-SK" dirty="0"/>
                  <a:t>od konkrétneho signálu, ktorý na vstup dáme</a:t>
                </a:r>
                <a:r>
                  <a:rPr lang="sk-SK" dirty="0" smtClean="0"/>
                  <a:t>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Veľmi dobre opisuje dynamické vlastnosti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je modelom SISO systému (single </a:t>
                </a:r>
                <a:r>
                  <a:rPr lang="sk-SK" dirty="0" err="1" smtClean="0"/>
                  <a:t>input</a:t>
                </a:r>
                <a:r>
                  <a:rPr lang="sk-SK" dirty="0"/>
                  <a:t> </a:t>
                </a:r>
                <a:r>
                  <a:rPr lang="sk-SK" dirty="0" smtClean="0"/>
                  <a:t>– single output)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Vstupom je teda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, ktorý prenosová funkcia „spracuje“ a výsledkom je výstupný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 výstup zo systému tak môžeme písať: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370" y="1110467"/>
                <a:ext cx="8519642" cy="5665154"/>
              </a:xfrm>
              <a:blipFill rotWithShape="0">
                <a:blip r:embed="rId2"/>
                <a:stretch>
                  <a:fillRect l="-1790" t="-1830" r="-171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47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Prenosová funkcia systému - podmienky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je definovaná iba pre lineárne časovo invariantné systémy. </a:t>
            </a:r>
            <a:r>
              <a:rPr lang="sk-SK" u="sng" dirty="0"/>
              <a:t>Nie je definovaná pre nelineárne systémy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medzi vstupnou a výstupnou premennou je definovaná ako </a:t>
            </a:r>
            <a:r>
              <a:rPr lang="sk-SK" dirty="0" err="1"/>
              <a:t>Laplaceova</a:t>
            </a:r>
            <a:r>
              <a:rPr lang="sk-SK" dirty="0"/>
              <a:t> </a:t>
            </a:r>
            <a:r>
              <a:rPr lang="sk-SK" dirty="0" smtClean="0"/>
              <a:t>transformácia jej </a:t>
            </a:r>
            <a:r>
              <a:rPr lang="sk-SK" u="sng" dirty="0"/>
              <a:t>impulznej </a:t>
            </a:r>
            <a:r>
              <a:rPr lang="sk-SK" u="sng" dirty="0" smtClean="0"/>
              <a:t>charakteristiky</a:t>
            </a:r>
            <a:endParaRPr lang="sk-SK" dirty="0" smtClean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R</a:t>
            </a:r>
            <a:r>
              <a:rPr lang="sk-SK" dirty="0" smtClean="0"/>
              <a:t>ovnako je ale </a:t>
            </a:r>
            <a:r>
              <a:rPr lang="sk-SK" dirty="0"/>
              <a:t>definovaná ako </a:t>
            </a:r>
            <a:r>
              <a:rPr lang="sk-SK" u="sng" dirty="0"/>
              <a:t>pomer obrazu výstupnej veličiny k obrazu vstupnej veličiny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Začiatočné podmienky systému musia byť nulové</a:t>
            </a:r>
            <a:r>
              <a:rPr lang="sk-SK" dirty="0" smtClean="0"/>
              <a:t>.</a:t>
            </a:r>
          </a:p>
          <a:p>
            <a:r>
              <a:rPr lang="sk-SK" dirty="0"/>
              <a:t>Prečo </a:t>
            </a:r>
            <a:r>
              <a:rPr lang="sk-SK" dirty="0" smtClean="0"/>
              <a:t>používame prenosové funkcie?</a:t>
            </a:r>
            <a:endParaRPr lang="sk-SK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Jednoduchosť vytvárania schém zložitého procesu z blokov (algebra prenosových </a:t>
            </a:r>
            <a:r>
              <a:rPr lang="sk-SK" dirty="0" smtClean="0"/>
              <a:t>funkcii)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Prenosové funkcie sú nositeľom podstatných vlastností dynamiky </a:t>
            </a:r>
            <a:r>
              <a:rPr lang="sk-SK" dirty="0" smtClean="0"/>
              <a:t>procesov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 ich možné </a:t>
            </a:r>
            <a:r>
              <a:rPr lang="sk-SK" dirty="0" err="1"/>
              <a:t>parametrizovať</a:t>
            </a:r>
            <a:r>
              <a:rPr lang="sk-SK" dirty="0"/>
              <a:t> z nameraných dynamických </a:t>
            </a:r>
            <a:r>
              <a:rPr lang="sk-SK" dirty="0" smtClean="0"/>
              <a:t>charakteristík</a:t>
            </a:r>
            <a:endParaRPr lang="sk-SK" dirty="0"/>
          </a:p>
          <a:p>
            <a:pPr marL="0" lvl="0" indent="0">
              <a:spcAft>
                <a:spcPts val="1200"/>
              </a:spcAft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2722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Prenosová funkcia a diferenciálna rovnica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systému úzko súvisí s ekvivalentnou diferenciálnou rovnicou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Čitateľ prenosovej funkcie je zodpovedný za vstup a jeho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Menovateľ prenosovej funkcie súvisí s internou spätnou väzbou systému a s deriváciami výstupu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Platí že: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sk-SK" dirty="0" smtClean="0"/>
                  <a:t>Po rozpísaní polynómov čitateľa a menovateľa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sk-SK" dirty="0" smtClean="0"/>
                  <a:t>Ak nahradíme mocniny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deriváciami príslušných signálov získame diferenciálnu rovnicu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33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860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Inverzná </a:t>
            </a: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990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Rozklad na parciálne zlomky (</a:t>
            </a:r>
            <a:r>
              <a:rPr lang="sk-SK" dirty="0" err="1" smtClean="0"/>
              <a:t>residue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603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v systéme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</a:t>
            </a:r>
            <a:r>
              <a:rPr lang="sk-SK" dirty="0" smtClean="0"/>
              <a:t>pätná väzba predstavuje prenos a spätný </a:t>
            </a:r>
            <a:r>
              <a:rPr lang="sk-SK" dirty="0"/>
              <a:t>návrat </a:t>
            </a:r>
            <a:r>
              <a:rPr lang="sk-SK" dirty="0" smtClean="0"/>
              <a:t>informácie</a:t>
            </a:r>
            <a:r>
              <a:rPr lang="sk-SK" dirty="0"/>
              <a:t>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Vyskytuje sa bežne v prírode.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Pozitívna </a:t>
            </a:r>
            <a:r>
              <a:rPr lang="sk-SK" dirty="0"/>
              <a:t>s</a:t>
            </a:r>
            <a:r>
              <a:rPr lang="sk-SK" dirty="0" smtClean="0"/>
              <a:t>pätná väzba vychyľuje systém smerom preč </a:t>
            </a:r>
            <a:r>
              <a:rPr lang="sk-SK" dirty="0"/>
              <a:t>od rovnováhy.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môžu byť peniaze </a:t>
            </a:r>
            <a:r>
              <a:rPr lang="sk-SK" dirty="0"/>
              <a:t>na </a:t>
            </a:r>
            <a:r>
              <a:rPr lang="sk-SK" dirty="0" smtClean="0"/>
              <a:t>účte</a:t>
            </a:r>
          </a:p>
          <a:p>
            <a:pPr lvl="1"/>
            <a:r>
              <a:rPr lang="sk-SK" dirty="0" smtClean="0"/>
              <a:t>Zvýšením sumy sa zvýši aj </a:t>
            </a:r>
            <a:r>
              <a:rPr lang="sk-SK" dirty="0"/>
              <a:t>úroková </a:t>
            </a:r>
            <a:r>
              <a:rPr lang="sk-SK" dirty="0" smtClean="0"/>
              <a:t>miera </a:t>
            </a:r>
            <a:r>
              <a:rPr lang="sk-SK" dirty="0"/>
              <a:t>a tím </a:t>
            </a:r>
            <a:r>
              <a:rPr lang="sk-SK" dirty="0" smtClean="0"/>
              <a:t>pádom sa opäť zvýši aj množstvo peňazí.</a:t>
            </a:r>
          </a:p>
          <a:p>
            <a:pPr lvl="1"/>
            <a:r>
              <a:rPr lang="sk-SK" dirty="0" smtClean="0"/>
              <a:t>Takýto dej môžeme bez externého zásahu (výber z bankomatu) považovať za nestabilný – suma na účte bude rásť teoreticky do nekonečna.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Negatívna </a:t>
            </a:r>
            <a:r>
              <a:rPr lang="sk-SK" dirty="0"/>
              <a:t>s</a:t>
            </a:r>
            <a:r>
              <a:rPr lang="sk-SK" dirty="0" smtClean="0"/>
              <a:t>pätná väzba pôsobí  proti smeru pôvodného javu, teda pôsobí smerom </a:t>
            </a:r>
            <a:r>
              <a:rPr lang="sk-SK" dirty="0"/>
              <a:t>k </a:t>
            </a:r>
            <a:r>
              <a:rPr lang="sk-SK" dirty="0" smtClean="0"/>
              <a:t>rovnováhe.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môže byť horúca káva v šálke. </a:t>
            </a:r>
          </a:p>
          <a:p>
            <a:pPr lvl="1"/>
            <a:r>
              <a:rPr lang="sk-SK" dirty="0" smtClean="0"/>
              <a:t>Čím </a:t>
            </a:r>
            <a:r>
              <a:rPr lang="sk-SK" dirty="0"/>
              <a:t>je </a:t>
            </a:r>
            <a:r>
              <a:rPr lang="sk-SK" dirty="0" smtClean="0"/>
              <a:t>rozdiel teplôt </a:t>
            </a:r>
            <a:r>
              <a:rPr lang="sk-SK" dirty="0"/>
              <a:t>v </a:t>
            </a:r>
            <a:r>
              <a:rPr lang="sk-SK" dirty="0" smtClean="0"/>
              <a:t>miestnosti </a:t>
            </a:r>
            <a:r>
              <a:rPr lang="sk-SK" dirty="0"/>
              <a:t>a v </a:t>
            </a:r>
            <a:r>
              <a:rPr lang="sk-SK" dirty="0" smtClean="0"/>
              <a:t>šálke väčší, tým viac sa odparuje </a:t>
            </a:r>
            <a:r>
              <a:rPr lang="sk-SK" dirty="0"/>
              <a:t>vody </a:t>
            </a:r>
            <a:r>
              <a:rPr lang="sk-SK" dirty="0" smtClean="0"/>
              <a:t>zo </a:t>
            </a:r>
            <a:r>
              <a:rPr lang="sk-SK" dirty="0"/>
              <a:t>šálku a to </a:t>
            </a:r>
            <a:r>
              <a:rPr lang="sk-SK" dirty="0" smtClean="0"/>
              <a:t>spôsobuje zníženie </a:t>
            </a:r>
            <a:r>
              <a:rPr lang="sk-SK" dirty="0"/>
              <a:t>teploty v </a:t>
            </a:r>
            <a:r>
              <a:rPr lang="sk-SK" dirty="0" smtClean="0"/>
              <a:t>káve.</a:t>
            </a:r>
          </a:p>
          <a:p>
            <a:pPr lvl="1"/>
            <a:r>
              <a:rPr lang="sk-SK" dirty="0" smtClean="0"/>
              <a:t>Takýto dej považujeme za stabilný, pretože sa po určitom čase teplota kávy ustáli na teplotu miestnosti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19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6607" y="1147537"/>
            <a:ext cx="8709111" cy="57104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Svet okolo nás je </a:t>
            </a:r>
            <a:r>
              <a:rPr lang="sk-SK" sz="2300" u="sng" dirty="0" smtClean="0"/>
              <a:t>dynamický = mení sa v čase</a:t>
            </a:r>
            <a:r>
              <a:rPr lang="sk-SK" sz="2300" dirty="0" smtClean="0"/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Zmena v čase je základným pojmom pri pochopení dynamiky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u="sng" dirty="0" smtClean="0"/>
              <a:t>Čas</a:t>
            </a:r>
            <a:r>
              <a:rPr lang="sk-SK" sz="2300" dirty="0" smtClean="0"/>
              <a:t> vystupuje ako nezávislá premenná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Klasická matematika - algebrické rovnice (v zmysle funkcii, výrazov, sústav rovníc)</a:t>
            </a:r>
          </a:p>
          <a:p>
            <a:pPr lvl="1">
              <a:lnSpc>
                <a:spcPct val="110000"/>
              </a:lnSpc>
            </a:pPr>
            <a:r>
              <a:rPr lang="sk-SK" sz="2100" dirty="0" smtClean="0"/>
              <a:t>Matematická analýza (</a:t>
            </a:r>
            <a:r>
              <a:rPr lang="sk-SK" sz="2100" dirty="0" err="1" smtClean="0"/>
              <a:t>calculus</a:t>
            </a:r>
            <a:r>
              <a:rPr lang="sk-SK" sz="2100" dirty="0" smtClean="0"/>
              <a:t>) zavádza pojem derivácie (zmeny) veličiny a integrálu (akumulácie).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Derivácia funkcie podľa času – základ dynamiky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Zmena a akumulácia sú základom dynamických systémov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V reálnych fyzikálnych systémoch sú meniacimi veličinami často napríklad: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Energia</a:t>
            </a:r>
            <a:endParaRPr lang="sk-SK" sz="1800" dirty="0"/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Poloha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Teplota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Elektrické napätie</a:t>
            </a:r>
          </a:p>
          <a:p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84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príklady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Kladná spätná väzba – Globálne otepľovanie</a:t>
            </a:r>
            <a:endParaRPr lang="sk-SK" dirty="0"/>
          </a:p>
        </p:txBody>
      </p:sp>
      <p:pic>
        <p:nvPicPr>
          <p:cNvPr id="2052" name="Picture 4" descr="http://wpmediars.golfwrx.com/wp-content/uploads/2014/03/The_Feedback_Loop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585628"/>
            <a:ext cx="4144963" cy="26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Záporná </a:t>
            </a:r>
            <a:r>
              <a:rPr lang="sk-SK" dirty="0"/>
              <a:t>spätná väzba </a:t>
            </a:r>
            <a:r>
              <a:rPr lang="sk-SK" dirty="0" smtClean="0"/>
              <a:t>– Regulácia telesnej teploty</a:t>
            </a:r>
            <a:endParaRPr lang="sk-SK" dirty="0"/>
          </a:p>
        </p:txBody>
      </p:sp>
      <p:pic>
        <p:nvPicPr>
          <p:cNvPr id="2054" name="Picture 6" descr="https://climateatlas.ca/sites/default/files/uploaded_files/AboutClimateChange-GFX-09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78537"/>
            <a:ext cx="3800389" cy="31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Ã½sledok vyhÄ¾adÃ¡vania obrÃ¡zkov pre dopyt negative feedback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2" y="2871466"/>
            <a:ext cx="4377663" cy="23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38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– uzavretý obvod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Prirodzená spätná väzba v systémoch </a:t>
            </a:r>
          </a:p>
          <a:p>
            <a:pPr lvl="1"/>
            <a:r>
              <a:rPr lang="sk-SK" dirty="0" smtClean="0"/>
              <a:t>Vplyv vlastných stavových veličín na ďalší vývoj systému</a:t>
            </a:r>
          </a:p>
          <a:p>
            <a:pPr lvl="1"/>
            <a:r>
              <a:rPr lang="sk-SK" dirty="0" smtClean="0"/>
              <a:t>Interná dynamika systému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Umelo zavedená spätná väzba</a:t>
            </a:r>
          </a:p>
          <a:p>
            <a:pPr lvl="1"/>
            <a:r>
              <a:rPr lang="sk-SK" dirty="0" smtClean="0"/>
              <a:t>Základná štruktúra </a:t>
            </a:r>
            <a:r>
              <a:rPr lang="sk-SK" dirty="0" err="1" smtClean="0"/>
              <a:t>spätnoväzobného</a:t>
            </a:r>
            <a:r>
              <a:rPr lang="sk-SK" dirty="0" smtClean="0"/>
              <a:t> riadenia (ďalšie prednášky)</a:t>
            </a:r>
          </a:p>
          <a:p>
            <a:pPr lvl="1"/>
            <a:r>
              <a:rPr lang="sk-SK" dirty="0" smtClean="0"/>
              <a:t>Uzavretý regulačný obvod – regulácia , stabilizácia a úprava </a:t>
            </a:r>
            <a:r>
              <a:rPr lang="sk-SK" dirty="0" smtClean="0"/>
              <a:t>dynamiky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Spätná väzba v systémoch (prirodzená alebo aj umelá) ovplyvňuje ich stabilitu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Preto je pre každý </a:t>
            </a:r>
            <a:r>
              <a:rPr lang="sk-SK" dirty="0"/>
              <a:t>uzavretý </a:t>
            </a:r>
            <a:r>
              <a:rPr lang="sk-SK" dirty="0" smtClean="0"/>
              <a:t>obvod nutné stabilitu overiť !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872154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Statické zosilnenie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Zisk </a:t>
                </a:r>
                <a:r>
                  <a:rPr lang="en-US" dirty="0" err="1" smtClean="0"/>
                  <a:t>obvodu</a:t>
                </a:r>
                <a:r>
                  <a:rPr lang="en-US" dirty="0" smtClean="0"/>
                  <a:t> v </a:t>
                </a:r>
                <a:r>
                  <a:rPr lang="en-US" dirty="0" err="1" smtClean="0"/>
                  <a:t>ust</a:t>
                </a:r>
                <a:r>
                  <a:rPr lang="sk-SK" dirty="0" err="1" smtClean="0"/>
                  <a:t>álených</a:t>
                </a:r>
                <a:r>
                  <a:rPr lang="sk-SK" dirty="0" smtClean="0"/>
                  <a:t> stavoch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Ustálený stav </a:t>
                </a:r>
                <a:r>
                  <a:rPr lang="en-US" dirty="0" smtClean="0"/>
                  <a:t>-&gt; </a:t>
                </a:r>
                <a:r>
                  <a:rPr lang="en-US" dirty="0" err="1" smtClean="0"/>
                  <a:t>nulov</a:t>
                </a:r>
                <a:r>
                  <a:rPr lang="sk-SK" dirty="0" smtClean="0"/>
                  <a:t>é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Operátor </a:t>
                </a:r>
                <a:r>
                  <a:rPr lang="sk-SK" dirty="0" smtClean="0"/>
                  <a:t>derivácie v je Laplaceovej oblasti  </a:t>
                </a:r>
                <a:r>
                  <a:rPr lang="sk-SK" i="1" dirty="0" smtClean="0"/>
                  <a:t>s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komplexnú premennú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dosadíme nulu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Statické zosilnenie je </a:t>
                </a:r>
                <a:r>
                  <a:rPr lang="sk-SK" u="sng" dirty="0" smtClean="0"/>
                  <a:t>pomer absolútnych členov</a:t>
                </a:r>
                <a:r>
                  <a:rPr lang="sk-SK" dirty="0" smtClean="0"/>
                  <a:t> polynómov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Závislosť ustálenej hodnoty výstupu od </a:t>
                </a:r>
                <a:r>
                  <a:rPr lang="sk-SK" dirty="0" smtClean="0"/>
                  <a:t>vstupu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prípade </a:t>
                </a:r>
                <a:r>
                  <a:rPr lang="sk-SK" dirty="0" smtClean="0"/>
                  <a:t>lineárnych </a:t>
                </a:r>
                <a:r>
                  <a:rPr lang="sk-SK" dirty="0" smtClean="0"/>
                  <a:t>systémov je vždy priamka </a:t>
                </a:r>
                <a:r>
                  <a:rPr lang="sk-SK" dirty="0" smtClean="0"/>
                  <a:t>!!! (viac v časti prevodová charakteristika)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Sklon tejto priamky </a:t>
                </a:r>
                <a:r>
                  <a:rPr lang="sk-SK" dirty="0"/>
                  <a:t>=</a:t>
                </a:r>
                <a:r>
                  <a:rPr lang="sk-SK" dirty="0" smtClean="0"/>
                  <a:t> statické zosilnenie</a:t>
                </a: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163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Astatizmus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401937" y="1098111"/>
                <a:ext cx="835659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 – </a:t>
                </a:r>
                <a:r>
                  <a:rPr lang="sk-SK" dirty="0" err="1" smtClean="0"/>
                  <a:t>statizmus</a:t>
                </a:r>
                <a:r>
                  <a:rPr lang="sk-SK" dirty="0" smtClean="0"/>
                  <a:t> = nemá statické zosilnenie 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</a:t>
                </a:r>
                <a:r>
                  <a:rPr lang="sk-SK" dirty="0" err="1" smtClean="0"/>
                  <a:t>ystémy</a:t>
                </a:r>
                <a:r>
                  <a:rPr lang="sk-SK" dirty="0" smtClean="0"/>
                  <a:t> s </a:t>
                </a:r>
                <a:r>
                  <a:rPr lang="sk-SK" dirty="0" err="1" smtClean="0"/>
                  <a:t>astatizmom</a:t>
                </a:r>
                <a:r>
                  <a:rPr lang="sk-SK" dirty="0" smtClean="0"/>
                  <a:t> majú integračný charakter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Chýba absolútny člen v menovateli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Inak povedané – vieme z menovateľa vyňať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alebo jeho vyššie mocniny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Môžeme si ho prestaviť ako integrátor zaradený za prenosovou </a:t>
                </a:r>
                <a:r>
                  <a:rPr lang="sk-SK" dirty="0" smtClean="0"/>
                  <a:t>funkciou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Funkcie s </a:t>
                </a:r>
                <a:r>
                  <a:rPr lang="sk-SK" dirty="0" err="1" smtClean="0"/>
                  <a:t>astatizmom</a:t>
                </a:r>
                <a:r>
                  <a:rPr lang="sk-SK" dirty="0" smtClean="0"/>
                  <a:t> sú na hranici stability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Kde </a:t>
                </a:r>
                <a:r>
                  <a:rPr lang="sk-SK" i="1" dirty="0" smtClean="0"/>
                  <a:t>n </a:t>
                </a:r>
                <a:r>
                  <a:rPr lang="sk-SK" dirty="0" smtClean="0"/>
                  <a:t>sa nazýva rád astatizmu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Príklad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937" y="1098111"/>
                <a:ext cx="8356599" cy="5195254"/>
              </a:xfrm>
              <a:blipFill rotWithShape="0">
                <a:blip r:embed="rId2"/>
                <a:stretch>
                  <a:fillRect l="-1751"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81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Algebra prenosových funkcii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err="1"/>
              <a:t>P</a:t>
            </a:r>
            <a:r>
              <a:rPr lang="en-US" dirty="0" err="1" smtClean="0"/>
              <a:t>renos</a:t>
            </a:r>
            <a:r>
              <a:rPr lang="sk-SK" dirty="0" err="1" smtClean="0"/>
              <a:t>ové</a:t>
            </a:r>
            <a:r>
              <a:rPr lang="sk-SK" dirty="0" smtClean="0"/>
              <a:t> funkcie a modely vo všeobecnosti, je možné kombinovať a vytvárať zložitejšie štruktúry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Rovnako je možné za</a:t>
            </a:r>
            <a:r>
              <a:rPr lang="en-US" dirty="0" err="1" smtClean="0"/>
              <a:t>ra</a:t>
            </a:r>
            <a:r>
              <a:rPr lang="sk-SK" dirty="0" err="1" smtClean="0"/>
              <a:t>ďovať</a:t>
            </a:r>
            <a:r>
              <a:rPr lang="sk-SK" dirty="0" smtClean="0"/>
              <a:t> systémy do spätnej väzby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Algebra úprav a zjednodušení blokových schém platí výhradne pre </a:t>
            </a:r>
            <a:r>
              <a:rPr lang="sk-SK" u="sng" dirty="0" smtClean="0"/>
              <a:t>lineárne systémy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Princíp </a:t>
            </a:r>
            <a:r>
              <a:rPr lang="sk-SK" dirty="0" err="1" smtClean="0"/>
              <a:t>superpozície</a:t>
            </a:r>
            <a:r>
              <a:rPr lang="sk-SK" dirty="0" smtClean="0"/>
              <a:t> a </a:t>
            </a:r>
            <a:r>
              <a:rPr lang="sk-SK" dirty="0" err="1" smtClean="0"/>
              <a:t>komutativita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Základné štruktúry zapojení</a:t>
            </a:r>
          </a:p>
          <a:p>
            <a:pPr lvl="1"/>
            <a:r>
              <a:rPr lang="sk-SK" dirty="0" smtClean="0"/>
              <a:t>Sériové</a:t>
            </a:r>
          </a:p>
          <a:p>
            <a:pPr lvl="1"/>
            <a:r>
              <a:rPr lang="sk-SK" dirty="0" smtClean="0"/>
              <a:t>Paralelné</a:t>
            </a:r>
          </a:p>
          <a:p>
            <a:pPr lvl="1"/>
            <a:r>
              <a:rPr lang="sk-SK" dirty="0" err="1" smtClean="0"/>
              <a:t>Spätnoväzobné</a:t>
            </a:r>
            <a:endParaRPr lang="sk-SK" dirty="0" smtClean="0"/>
          </a:p>
          <a:p>
            <a:pPr lvl="1"/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u="sng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935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Sériové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Prenosové funkcie radené „za sebou“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 prvej prenosovej funkcie je vstupom do druhej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Výsledný prenos je súčinom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8649" t="25040" r="12432" b="35568"/>
          <a:stretch/>
        </p:blipFill>
        <p:spPr>
          <a:xfrm>
            <a:off x="1878225" y="3638073"/>
            <a:ext cx="5387546" cy="1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8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Paralelné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Prenosové funkcie radené „vedľa seba“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 oboch prenosových funkcii je spoločný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Výstupy prenosových funkcii sa sčítavajú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Výsledný prenos je </a:t>
                </a:r>
                <a:r>
                  <a:rPr lang="sk-SK" dirty="0" smtClean="0"/>
                  <a:t>súčtom </a:t>
                </a:r>
                <a:r>
                  <a:rPr lang="sk-SK" dirty="0"/>
                  <a:t>prenosových </a:t>
                </a:r>
                <a:r>
                  <a:rPr lang="sk-SK" dirty="0" smtClean="0"/>
                  <a:t>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2882" t="19089" r="18108" b="29100"/>
          <a:stretch/>
        </p:blipFill>
        <p:spPr>
          <a:xfrm>
            <a:off x="2092411" y="3797643"/>
            <a:ext cx="5395783" cy="21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6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Prenos </a:t>
            </a:r>
            <a:r>
              <a:rPr lang="sk-SK" dirty="0" err="1" smtClean="0"/>
              <a:t>spätnoväzobnej</a:t>
            </a:r>
            <a:r>
              <a:rPr lang="sk-SK" dirty="0" smtClean="0"/>
              <a:t> </a:t>
            </a:r>
            <a:r>
              <a:rPr lang="sk-SK" dirty="0"/>
              <a:t>štruktúry</a:t>
            </a:r>
            <a:br>
              <a:rPr lang="sk-SK" dirty="0"/>
            </a:br>
            <a:r>
              <a:rPr lang="sk-SK" dirty="0" smtClean="0"/>
              <a:t>Feedback </a:t>
            </a:r>
            <a:r>
              <a:rPr lang="sk-SK" dirty="0" err="1"/>
              <a:t>loop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195991" y="1065158"/>
                <a:ext cx="5315123" cy="556630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obvode máme štyri rôzne signály</a:t>
                </a:r>
              </a:p>
              <a:p>
                <a:pPr lvl="1"/>
                <a:r>
                  <a:rPr lang="sk-SK" dirty="0" smtClean="0"/>
                  <a:t>Výstup celej </a:t>
                </a:r>
                <a:r>
                  <a:rPr lang="sk-SK" dirty="0" err="1" smtClean="0"/>
                  <a:t>spätnoväzobnej</a:t>
                </a:r>
                <a:r>
                  <a:rPr lang="sk-SK" dirty="0" smtClean="0"/>
                  <a:t> štruktúry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b="0" dirty="0" smtClean="0"/>
                  <a:t>Vstup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Výstup zo spätnej väzby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Suma, prípadne rozdiel signálov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Výsledný prenos tejto štruktúry:</a:t>
                </a: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𝑝𝑟𝑖𝑎𝑚𝑎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𝑝𝑟𝑖𝑎𝑚𝑎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ä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91" y="1065158"/>
                <a:ext cx="5315123" cy="5566301"/>
              </a:xfrm>
              <a:blipFill rotWithShape="0">
                <a:blip r:embed="rId2"/>
                <a:stretch>
                  <a:fillRect l="-2523" t="-14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36486" t="38696" r="14685"/>
          <a:stretch/>
        </p:blipFill>
        <p:spPr>
          <a:xfrm>
            <a:off x="4802658" y="2816874"/>
            <a:ext cx="4275439" cy="249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3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Prenos </a:t>
            </a:r>
            <a:r>
              <a:rPr lang="sk-SK" dirty="0" err="1"/>
              <a:t>spätnoväzobnej</a:t>
            </a:r>
            <a:r>
              <a:rPr lang="sk-SK" dirty="0"/>
              <a:t> štruktúry</a:t>
            </a:r>
            <a:br>
              <a:rPr lang="sk-SK" dirty="0"/>
            </a:br>
            <a:r>
              <a:rPr lang="sk-SK" dirty="0"/>
              <a:t>Feedback </a:t>
            </a:r>
            <a:r>
              <a:rPr lang="sk-SK" dirty="0" err="1"/>
              <a:t>loop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Pozor na </a:t>
            </a:r>
            <a:r>
              <a:rPr lang="sk-SK" dirty="0" err="1"/>
              <a:t>algebraické</a:t>
            </a:r>
            <a:r>
              <a:rPr lang="sk-SK" dirty="0"/>
              <a:t> slučky !!!</a:t>
            </a:r>
          </a:p>
          <a:p>
            <a:pPr lvl="1"/>
            <a:r>
              <a:rPr lang="sk-SK" dirty="0"/>
              <a:t>Nezmyselná spätná </a:t>
            </a:r>
            <a:r>
              <a:rPr lang="sk-SK" dirty="0" smtClean="0"/>
              <a:t>väzba = </a:t>
            </a:r>
            <a:r>
              <a:rPr lang="sk-SK" dirty="0"/>
              <a:t>Statická spätná väzba</a:t>
            </a:r>
          </a:p>
          <a:p>
            <a:pPr lvl="1"/>
            <a:r>
              <a:rPr lang="sk-SK" dirty="0"/>
              <a:t>Vždy sa </a:t>
            </a:r>
            <a:r>
              <a:rPr lang="sk-SK" dirty="0" err="1"/>
              <a:t>väzbí</a:t>
            </a:r>
            <a:r>
              <a:rPr lang="sk-SK" dirty="0"/>
              <a:t> pomocou členov s dynamikou (integrátor, </a:t>
            </a:r>
            <a:r>
              <a:rPr lang="sk-SK" dirty="0" err="1"/>
              <a:t>derivátor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Korektná väzba</a:t>
            </a:r>
          </a:p>
          <a:p>
            <a:pPr lvl="1"/>
            <a:endParaRPr lang="sk-SK" dirty="0"/>
          </a:p>
          <a:p>
            <a:pPr lvl="1"/>
            <a:endParaRPr lang="sk-SK" dirty="0" smtClean="0"/>
          </a:p>
          <a:p>
            <a:pPr lvl="1"/>
            <a:endParaRPr lang="sk-SK" dirty="0"/>
          </a:p>
          <a:p>
            <a:pPr marL="201168" lvl="1" indent="0">
              <a:buNone/>
            </a:pPr>
            <a:endParaRPr lang="sk-SK" dirty="0" smtClean="0"/>
          </a:p>
          <a:p>
            <a:pPr lvl="1"/>
            <a:endParaRPr lang="sk-SK" dirty="0" smtClean="0"/>
          </a:p>
          <a:p>
            <a:pPr lvl="1"/>
            <a:r>
              <a:rPr lang="sk-SK" dirty="0" err="1" smtClean="0"/>
              <a:t>Algebraická</a:t>
            </a:r>
            <a:r>
              <a:rPr lang="sk-SK" dirty="0" smtClean="0"/>
              <a:t> slučka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9507" t="9862" r="30665" b="39671"/>
          <a:stretch/>
        </p:blipFill>
        <p:spPr>
          <a:xfrm>
            <a:off x="2669056" y="2266473"/>
            <a:ext cx="4062227" cy="191011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20481" t="5514" r="34924" b="37241"/>
          <a:stretch/>
        </p:blipFill>
        <p:spPr>
          <a:xfrm>
            <a:off x="2669056" y="4176584"/>
            <a:ext cx="3904739" cy="23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9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Odvoďte prenos z blokovej schémy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Odvoďte prenos systému</a:t>
                </a:r>
              </a:p>
              <a:p>
                <a:pPr lvl="1"/>
                <a:r>
                  <a:rPr lang="sk-SK" dirty="0" smtClean="0"/>
                  <a:t>Vstup – napätie U</a:t>
                </a:r>
              </a:p>
              <a:p>
                <a:pPr lvl="1"/>
                <a:r>
                  <a:rPr lang="sk-SK" dirty="0" smtClean="0"/>
                  <a:t>Výstup – prúd I</a:t>
                </a:r>
              </a:p>
              <a:p>
                <a:pPr lvl="1"/>
                <a:r>
                  <a:rPr lang="sk-SK" dirty="0" smtClean="0"/>
                  <a:t>Prenosová funkcia prúdu motora definovaná ako pomer: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14414" t="18128" r="19820" b="31039"/>
          <a:stretch/>
        </p:blipFill>
        <p:spPr>
          <a:xfrm>
            <a:off x="286587" y="3160118"/>
            <a:ext cx="8570822" cy="30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reálnom svete má vždy svoju fyzikálnu podstatu.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Kľúčovým pojmom v dynamike je </a:t>
            </a:r>
            <a:r>
              <a:rPr lang="sk-SK" u="sng" dirty="0" smtClean="0"/>
              <a:t>zmena (derivácia)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Žiadny dej v prírode sa neudeje okamžite – prebieha zmena stavu a postupný vývoj – je to </a:t>
            </a:r>
            <a:r>
              <a:rPr lang="sk-SK" u="sng" dirty="0" smtClean="0"/>
              <a:t>spojitý dynamický proces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Technické procesy sú taktiež väčšinou dynamické</a:t>
            </a:r>
          </a:p>
          <a:p>
            <a:pPr lvl="1"/>
            <a:r>
              <a:rPr lang="sk-SK" dirty="0" smtClean="0"/>
              <a:t>Otáčky jednosmerného motora</a:t>
            </a:r>
          </a:p>
          <a:p>
            <a:pPr lvl="1"/>
            <a:r>
              <a:rPr lang="sk-SK" dirty="0" smtClean="0"/>
              <a:t>Teplota pece</a:t>
            </a:r>
          </a:p>
          <a:p>
            <a:pPr lvl="1"/>
            <a:r>
              <a:rPr lang="sk-SK" dirty="0" smtClean="0"/>
              <a:t>Napätie na kondenzátore</a:t>
            </a:r>
          </a:p>
          <a:p>
            <a:pPr lvl="1"/>
            <a:r>
              <a:rPr lang="sk-SK" dirty="0" smtClean="0"/>
              <a:t>Výška hladiny zásobníka kvapaliny</a:t>
            </a:r>
          </a:p>
          <a:p>
            <a:pPr lvl="1"/>
            <a:r>
              <a:rPr lang="sk-SK" dirty="0" smtClean="0"/>
              <a:t>Kmitanie bremena žeriavu - kyvadlo</a:t>
            </a:r>
          </a:p>
          <a:p>
            <a:endParaRPr lang="sk-SK" dirty="0" smtClean="0"/>
          </a:p>
          <a:p>
            <a:r>
              <a:rPr lang="sk-SK" dirty="0" smtClean="0"/>
              <a:t> </a:t>
            </a:r>
          </a:p>
          <a:p>
            <a:endParaRPr lang="sk-SK" dirty="0"/>
          </a:p>
        </p:txBody>
      </p:sp>
      <p:pic>
        <p:nvPicPr>
          <p:cNvPr id="3080" name="Picture 8" descr="[animate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34" y="3426725"/>
            <a:ext cx="2808974" cy="28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Odvoďte prenos </a:t>
            </a:r>
            <a:r>
              <a:rPr lang="sk-SK" dirty="0" smtClean="0"/>
              <a:t>z blokovej schémy – intuitívne riešenie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400" dirty="0" smtClean="0">
                    <a:latin typeface="Cambria Math" panose="02040503050406030204" pitchFamily="18" charset="0"/>
                  </a:rPr>
                  <a:t>Postupne dosadzujeme: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𝑈𝑖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𝑈𝑖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𝐶𝑢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𝐶𝑢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</m:den>
                    </m:f>
                    <m:sSub>
                      <m:sSub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>
                          <m:f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400" dirty="0" smtClean="0">
                    <a:latin typeface="Cambria Math" panose="02040503050406030204" pitchFamily="18" charset="0"/>
                  </a:rPr>
                  <a:t>Upravujeme 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k-SK" i="1">
                            <a:latin typeface="Cambria Math" panose="02040503050406030204" pitchFamily="18" charset="0"/>
                          </a:rPr>
                          <m:t>+  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𝐿𝑠</m:t>
                            </m:r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𝐽𝑠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𝐽𝑠</m:t>
                    </m:r>
                  </m:oMath>
                </a14:m>
                <a:endParaRPr lang="sk-SK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sk-SK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𝐽𝑠</m:t>
                        </m:r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𝐽𝐿</m:t>
                        </m:r>
                        <m:sSup>
                          <m:sSup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𝐽𝑅𝑠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sz="2400" dirty="0" smtClean="0">
                    <a:latin typeface="Cambria Math" panose="02040503050406030204" pitchFamily="18" charset="0"/>
                  </a:rPr>
                  <a:t>Bloková schéma sa tak zjednoduší</a:t>
                </a:r>
                <a:endParaRPr lang="sk-SK" sz="2400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63" b="-66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/>
          <p:cNvCxnSpPr/>
          <p:nvPr/>
        </p:nvCxnSpPr>
        <p:spPr>
          <a:xfrm flipV="1">
            <a:off x="774357" y="2463114"/>
            <a:ext cx="2001794" cy="45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1548714" y="3204519"/>
            <a:ext cx="1136821" cy="46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1977081" y="5329881"/>
            <a:ext cx="659027" cy="57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ok 12"/>
          <p:cNvPicPr>
            <a:picLocks noChangeAspect="1"/>
          </p:cNvPicPr>
          <p:nvPr/>
        </p:nvPicPr>
        <p:blipFill rotWithShape="1">
          <a:blip r:embed="rId3"/>
          <a:srcRect l="25225" t="45149" r="18919" b="23415"/>
          <a:stretch/>
        </p:blipFill>
        <p:spPr>
          <a:xfrm>
            <a:off x="3642837" y="5412259"/>
            <a:ext cx="5107461" cy="13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7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Odvoďte prenos z blokovej schémy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Odvoďte prenos systému</a:t>
                </a:r>
              </a:p>
              <a:p>
                <a:pPr lvl="1"/>
                <a:r>
                  <a:rPr lang="sk-SK" dirty="0" smtClean="0"/>
                  <a:t>Vstup – napätie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Výstup – uhlová poloha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Prenosová funkcia definovaná ako pomer: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/>
          <a:srcRect l="4414" t="29382" r="6307" b="18030"/>
          <a:stretch/>
        </p:blipFill>
        <p:spPr>
          <a:xfrm>
            <a:off x="393699" y="3023286"/>
            <a:ext cx="8615564" cy="2356022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4399005" y="3155092"/>
            <a:ext cx="2751438" cy="149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145427" y="2060830"/>
            <a:ext cx="16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Vnútorná slučka</a:t>
            </a:r>
            <a:endParaRPr lang="sk-SK" dirty="0"/>
          </a:p>
        </p:txBody>
      </p:sp>
      <p:cxnSp>
        <p:nvCxnSpPr>
          <p:cNvPr id="9" name="Rovná spojovacia šípka 8"/>
          <p:cNvCxnSpPr>
            <a:endCxn id="5" idx="0"/>
          </p:cNvCxnSpPr>
          <p:nvPr/>
        </p:nvCxnSpPr>
        <p:spPr>
          <a:xfrm flipH="1">
            <a:off x="5774724" y="2356022"/>
            <a:ext cx="461319" cy="79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57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Odvoďte prenos z blokovej </a:t>
            </a:r>
            <a:r>
              <a:rPr lang="sk-SK" dirty="0" smtClean="0"/>
              <a:t>schémy – algebra blokových schém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Ako prvé odvodíme prenos vnútornej slučky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</m:den>
                          </m:f>
                        </m:num>
                        <m:den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</m:den>
                          </m:f>
                          <m:r>
                            <a:rPr lang="sk-SK" sz="18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𝐽𝑠</m:t>
                          </m:r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9369" t="31637" r="7568" b="16939"/>
          <a:stretch/>
        </p:blipFill>
        <p:spPr>
          <a:xfrm>
            <a:off x="988537" y="4157495"/>
            <a:ext cx="7545862" cy="216882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779442" y="1290592"/>
            <a:ext cx="229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Výsledný prenos </a:t>
            </a:r>
            <a:r>
              <a:rPr lang="sk-SK" dirty="0" err="1" smtClean="0"/>
              <a:t>spätnoväzobnej</a:t>
            </a:r>
            <a:r>
              <a:rPr lang="sk-SK" dirty="0" smtClean="0"/>
              <a:t> štruktúry </a:t>
            </a:r>
            <a:endParaRPr lang="sk-SK" dirty="0"/>
          </a:p>
        </p:txBody>
      </p:sp>
      <p:cxnSp>
        <p:nvCxnSpPr>
          <p:cNvPr id="7" name="Rovná spojovacia šípka 6"/>
          <p:cNvCxnSpPr>
            <a:stCxn id="5" idx="1"/>
          </p:cNvCxnSpPr>
          <p:nvPr/>
        </p:nvCxnSpPr>
        <p:spPr>
          <a:xfrm flipH="1">
            <a:off x="5973544" y="1752257"/>
            <a:ext cx="805898" cy="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560172" y="2759330"/>
            <a:ext cx="2117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 prípade zápornej spätnej väzby je v menovateli +</a:t>
            </a:r>
            <a:endParaRPr lang="sk-SK" dirty="0"/>
          </a:p>
        </p:txBody>
      </p:sp>
      <p:cxnSp>
        <p:nvCxnSpPr>
          <p:cNvPr id="12" name="Rovná spojovacia šípka 11"/>
          <p:cNvCxnSpPr/>
          <p:nvPr/>
        </p:nvCxnSpPr>
        <p:spPr>
          <a:xfrm flipV="1">
            <a:off x="2380735" y="3064476"/>
            <a:ext cx="2487827" cy="15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687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Odvoďte prenos z blokovej schémy – algebra blokových schém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 vonkajšej slučky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𝐽𝑠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𝐿𝑠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𝐽𝑠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𝐿𝑠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 prenásobení integrátorom získame výslednú prenosovú funkciu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634314" y="3072712"/>
            <a:ext cx="21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Prenos priamej väzby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6839427" y="307271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Prenos spätnej väzby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4063999" y="2339546"/>
            <a:ext cx="2312087" cy="584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376086" y="2339546"/>
            <a:ext cx="354228" cy="584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ovacia šípka 8"/>
          <p:cNvCxnSpPr>
            <a:stCxn id="4" idx="3"/>
          </p:cNvCxnSpPr>
          <p:nvPr/>
        </p:nvCxnSpPr>
        <p:spPr>
          <a:xfrm flipV="1">
            <a:off x="2816771" y="2924432"/>
            <a:ext cx="1247228" cy="33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>
            <a:stCxn id="5" idx="1"/>
          </p:cNvCxnSpPr>
          <p:nvPr/>
        </p:nvCxnSpPr>
        <p:spPr>
          <a:xfrm flipH="1" flipV="1">
            <a:off x="6730314" y="2924432"/>
            <a:ext cx="109113" cy="33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98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modelu z diferenciálnych rovníc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Simulačný mode</a:t>
                </a:r>
                <a:r>
                  <a:rPr lang="sk-SK" dirty="0" smtClean="0"/>
                  <a:t>l – ekvivalent diferenciálnych rovníc vo forme blokových schém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Určíme rád diferenciálnej rovnice – najvyšší stupeň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Osamostatníme (vyjadríme) najvyššiu deriváciu výstupnej premennej ako funkciu jej nižších derivácii prípade aj ako funkciu vstupu (a jeho derivácii)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Vo všeobecnosti môžu byť vzťahové funkcie nelineárne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Najvyššiu deriváciu integrujeme blokmi integrátorov (získavame nižšie derivácie) až pokiaľ nedosiahneme samotnú - nederivovanú premennú.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Premenné, ktoré majú medzi sebou vzťah priamej derivácie (prvá je deriváciou druhej...atď...) nazývame </a:t>
                </a:r>
                <a:r>
                  <a:rPr lang="sk-SK" u="sng" dirty="0" smtClean="0"/>
                  <a:t>fázové premenné </a:t>
                </a:r>
              </a:p>
              <a:p>
                <a:pPr lvl="1"/>
                <a:r>
                  <a:rPr lang="sk-SK" dirty="0" smtClean="0"/>
                  <a:t>Napríklad: poloha, rýchlosť, zrýchlenie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sk-SK" dirty="0" smtClean="0"/>
                  <a:t> ,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sk-SK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sk-SK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u="sng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Model môže, a často aj bude, obsahovať spätné väzby medzi jednotlivými fázovými premennými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 smtClean="0"/>
                  <a:t>Počiatočné podmienky</a:t>
                </a:r>
                <a:r>
                  <a:rPr lang="sk-SK" dirty="0" smtClean="0"/>
                  <a:t> pre jednotlivé premenné nastavujeme v </a:t>
                </a:r>
                <a:r>
                  <a:rPr lang="sk-SK" u="sng" dirty="0" smtClean="0"/>
                  <a:t>integrátoroch</a:t>
                </a:r>
                <a:r>
                  <a:rPr lang="sk-SK" dirty="0" smtClean="0"/>
                  <a:t> !!</a:t>
                </a: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761" r="-24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86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Vytvorte model kyvadla</a:t>
            </a:r>
            <a:endParaRPr lang="sk-SK" dirty="0"/>
          </a:p>
        </p:txBody>
      </p:sp>
      <p:pic>
        <p:nvPicPr>
          <p:cNvPr id="6146" name="Picture 2" descr="VÃ½sledok vyhÄ¾adÃ¡vania obrÃ¡zkov pre dopyt pendul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9" y="2364937"/>
            <a:ext cx="4598940" cy="43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ástupný symbol obsahu 9"/>
              <p:cNvSpPr>
                <a:spLocks noGrp="1"/>
              </p:cNvSpPr>
              <p:nvPr>
                <p:ph idx="1"/>
              </p:nvPr>
            </p:nvSpPr>
            <p:spPr>
              <a:xfrm>
                <a:off x="195001" y="1136763"/>
                <a:ext cx="835659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Dynamický model fyzikálneho kyvadla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Skúmanou veličinou je výchylka kyvadla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</a:t>
                </a:r>
                <a:r>
                  <a:rPr lang="sk-SK" dirty="0" smtClean="0"/>
                  <a:t>e to nelineárny systém - funkcia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Kyvadlo nemá vstup – pohyb na základe zotrvačnosti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b="0" dirty="0" smtClean="0"/>
                  <a:t>Počiatočné podmienky pre polohu a rýchlosť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10" name="Zástupný symbol obsahu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001" y="1136763"/>
                <a:ext cx="8356599" cy="5195254"/>
              </a:xfrm>
              <a:blipFill rotWithShape="0">
                <a:blip r:embed="rId3"/>
                <a:stretch>
                  <a:fillRect l="-1751" t="-11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251787" y="3692702"/>
                <a:ext cx="4450642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7" y="3692702"/>
                <a:ext cx="4450642" cy="6175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3038304" y="4751098"/>
                <a:ext cx="1079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𝑚𝑔𝑅</m:t>
                      </m:r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304" y="4751098"/>
                <a:ext cx="107907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25" r="-6780" b="-326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1800584" y="4751099"/>
                <a:ext cx="714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584" y="4751099"/>
                <a:ext cx="71461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237" r="-5932" b="-152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440183" y="4751099"/>
                <a:ext cx="1049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83" y="4751099"/>
                <a:ext cx="104932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907" t="-4348" r="-1744" b="-152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lokTextu 2"/>
          <p:cNvSpPr txBox="1"/>
          <p:nvPr/>
        </p:nvSpPr>
        <p:spPr>
          <a:xfrm>
            <a:off x="195001" y="5468954"/>
            <a:ext cx="115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Hmotnosť guličky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646630" y="5496994"/>
            <a:ext cx="113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Koeficient tlmenia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091687" y="5538417"/>
            <a:ext cx="102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Dĺžka závesu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873211" y="5028097"/>
            <a:ext cx="222421" cy="51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>
            <a:stCxn id="4" idx="0"/>
          </p:cNvCxnSpPr>
          <p:nvPr/>
        </p:nvCxnSpPr>
        <p:spPr>
          <a:xfrm flipV="1">
            <a:off x="2211692" y="5028097"/>
            <a:ext cx="177281" cy="46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3468130" y="5028097"/>
            <a:ext cx="502508" cy="46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kyvadla riešenie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Vyjadrenie najvyššej derivácie</a:t>
                </a:r>
                <a:r>
                  <a:rPr lang="sk-SK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endParaRPr lang="sk-SK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k-SK" dirty="0" smtClean="0"/>
              </a:p>
              <a:p>
                <a:r>
                  <a:rPr lang="sk-SK" dirty="0" smtClean="0"/>
                  <a:t>Realizácia modelu:</a:t>
                </a:r>
              </a:p>
              <a:p>
                <a:endParaRPr lang="sk-SK" dirty="0" smtClean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3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117" t="17942" r="22542" b="16293"/>
          <a:stretch/>
        </p:blipFill>
        <p:spPr>
          <a:xfrm>
            <a:off x="1017144" y="3023286"/>
            <a:ext cx="6873120" cy="336703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-1" y="6095130"/>
            <a:ext cx="231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Počiatočné podmienky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1128584" y="4893276"/>
            <a:ext cx="1823510" cy="122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1136822" y="4880959"/>
            <a:ext cx="4061254" cy="123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5198076" y="2653953"/>
            <a:ext cx="122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Integrátory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4646142" y="3023285"/>
            <a:ext cx="1013253" cy="28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5773758" y="3023285"/>
            <a:ext cx="574583" cy="48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6656173" y="6229894"/>
            <a:ext cx="122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Nelinearita</a:t>
            </a:r>
            <a:endParaRPr lang="sk-SK" dirty="0"/>
          </a:p>
        </p:txBody>
      </p:sp>
      <p:cxnSp>
        <p:nvCxnSpPr>
          <p:cNvPr id="12" name="Rovná spojovacia šípka 11"/>
          <p:cNvCxnSpPr/>
          <p:nvPr/>
        </p:nvCxnSpPr>
        <p:spPr>
          <a:xfrm flipH="1" flipV="1">
            <a:off x="5811513" y="6128345"/>
            <a:ext cx="844660" cy="26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098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</p:spPr>
            <p:txBody>
              <a:bodyPr numCol="2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Klasická </a:t>
                </a:r>
                <a:r>
                  <a:rPr lang="sk-SK" dirty="0" err="1" smtClean="0"/>
                  <a:t>Newtonovská</a:t>
                </a:r>
                <a:r>
                  <a:rPr lang="sk-SK" dirty="0" smtClean="0"/>
                  <a:t> mechanika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Lineárny spojitý dynamický systém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Premena potenciálnej energie na kinetickú a späť - cyklus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Disipatívny</a:t>
                </a:r>
                <a:r>
                  <a:rPr lang="sk-SK" dirty="0" smtClean="0"/>
                  <a:t> systém – obsahuje tlmenie (energia sa premieňa na teplo)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Základné vzťahy:</a:t>
                </a:r>
              </a:p>
              <a:p>
                <a:pPr lvl="1"/>
                <a:r>
                  <a:rPr lang="sk-SK" dirty="0" smtClean="0"/>
                  <a:t>Výchylka </a:t>
                </a:r>
                <a:r>
                  <a:rPr lang="sk-SK" dirty="0" err="1" smtClean="0"/>
                  <a:t>osciátora</a:t>
                </a:r>
                <a:r>
                  <a:rPr lang="sk-SK" dirty="0" smtClean="0"/>
                  <a:t>:	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Vratná sila pružiny: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k – tuhosť pružiny</a:t>
                </a:r>
              </a:p>
              <a:p>
                <a:pPr lvl="1"/>
                <a:r>
                  <a:rPr lang="sk-SK" dirty="0" smtClean="0"/>
                  <a:t>Tlmenie: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b – koeficient tlmenia</a:t>
                </a:r>
              </a:p>
              <a:p>
                <a:pPr lvl="1"/>
                <a:r>
                  <a:rPr lang="sk-SK" dirty="0" smtClean="0"/>
                  <a:t>v – rýchlosť pohybu</a:t>
                </a:r>
              </a:p>
              <a:p>
                <a:pPr lvl="1"/>
                <a:r>
                  <a:rPr lang="sk-SK" dirty="0" smtClean="0"/>
                  <a:t>Newtonov pohybový zákon: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/>
                  <a:t>m</a:t>
                </a:r>
                <a:r>
                  <a:rPr lang="sk-SK" dirty="0" smtClean="0"/>
                  <a:t> – hmotnosť závažia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  <a:blipFill rotWithShape="0">
                <a:blip r:embed="rId2"/>
                <a:stretch>
                  <a:fillRect l="-1713" t="-11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http://hyperphysics.phy-astr.gsu.edu/hbase/images/osc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86" y="994617"/>
            <a:ext cx="2462170" cy="29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Ã½sledok vyhÄ¾adÃ¡vania obrÃ¡zkov pre dopyt linear harmonic oscillato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85" y="4110076"/>
            <a:ext cx="3179806" cy="24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dirty="0" smtClean="0"/>
                  <a:t>Odvodíme diferenciálnu rovnicu oscilátora – </a:t>
                </a:r>
                <a:r>
                  <a:rPr lang="sk-SK" dirty="0" err="1" smtClean="0"/>
                  <a:t>superpozícia</a:t>
                </a:r>
                <a:r>
                  <a:rPr lang="sk-SK" dirty="0" smtClean="0"/>
                  <a:t> síl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sk-SK" dirty="0" smtClean="0"/>
                  <a:t> je „dynamická“ sila spôsobujúca zrýchlenie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Rozpíšeme zrýchlenie a rýchlosť ako derivácie výchylky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Je lineárnou diferenciálnou rovnicou druhého rádu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98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8394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Budený harmonický oscilátor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Uvažujme že na oscilátor vieme pôsobiť externou budiacou silou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sk-SK" dirty="0" smtClean="0"/>
                  <a:t> 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Túto silu považujme za vstup do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oscilátora rovnica potom prejde do tvaru: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Teraz vieme pomocou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odvodiť prenosovú funkciu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jednotlivé stupne derivácii dosadíme mocniny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Obraz vstupu systému bude všeobecne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a obraz výstupu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</a:t>
                </a:r>
                <a:r>
                  <a:rPr lang="sk-SK" dirty="0" err="1" smtClean="0"/>
                  <a:t>funkcia</a:t>
                </a:r>
                <a:r>
                  <a:rPr lang="sk-SK" dirty="0" smtClean="0"/>
                  <a:t> bude  pomer obrazu výchylky kyvadla ku budiacej sile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  <a:blipFill rotWithShape="0">
                <a:blip r:embed="rId2"/>
                <a:stretch>
                  <a:fillRect l="-1348" t="-13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2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0616" y="154621"/>
            <a:ext cx="8128001" cy="885825"/>
          </a:xfrm>
        </p:spPr>
        <p:txBody>
          <a:bodyPr/>
          <a:lstStyle/>
          <a:p>
            <a:r>
              <a:rPr lang="sk-SK" dirty="0" smtClean="0"/>
              <a:t>Diferenciálna rovnica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27796" y="1040446"/>
                <a:ext cx="8356599" cy="519525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rovnica: je matematická rovnica, v ktorej ako premenné vystupujú derivácie funkcií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Podľa stupňa derivácie, ktorú rovnica obsahuje rozlišujeme </a:t>
                </a:r>
                <a:r>
                  <a:rPr lang="sk-SK" dirty="0" smtClean="0"/>
                  <a:t>rád diferenciálnej rovnice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Rád diferenciálnej rovnice</a:t>
                </a:r>
                <a:r>
                  <a:rPr lang="sk-SK" dirty="0"/>
                  <a:t> je rád najvyššej derivácie, ktorá je v nej </a:t>
                </a:r>
                <a:r>
                  <a:rPr lang="sk-SK" dirty="0" smtClean="0"/>
                  <a:t>obsiahnutá.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Nelineárna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sk-SK" dirty="0" smtClean="0"/>
                  <a:t> je výstup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sk-SK" dirty="0" smtClean="0"/>
                  <a:t> je vstup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Obyčajné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(</a:t>
                </a:r>
                <a:r>
                  <a:rPr lang="sk-SK" u="sng" dirty="0" smtClean="0"/>
                  <a:t>ODE</a:t>
                </a:r>
                <a:r>
                  <a:rPr lang="sk-SK" dirty="0"/>
                  <a:t>) — rovnice obsahujúce derivácie len podľa jednej </a:t>
                </a:r>
                <a:r>
                  <a:rPr lang="sk-SK" dirty="0" smtClean="0"/>
                  <a:t>premennej – </a:t>
                </a:r>
                <a:r>
                  <a:rPr lang="sk-SK" u="sng" dirty="0" smtClean="0"/>
                  <a:t>tento predmet</a:t>
                </a:r>
                <a:r>
                  <a:rPr lang="sk-SK" dirty="0" smtClean="0"/>
                  <a:t>.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Parciálne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— </a:t>
                </a:r>
                <a:r>
                  <a:rPr lang="sk-SK" dirty="0"/>
                  <a:t>obsahujú derivácie podľa viacerých </a:t>
                </a:r>
                <a:r>
                  <a:rPr lang="sk-SK" dirty="0" smtClean="0"/>
                  <a:t>premenných (napríklad priestorové súradnice (vedenie tepla).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Kybernetika </a:t>
                </a:r>
                <a:r>
                  <a:rPr lang="en-US" dirty="0" smtClean="0"/>
                  <a:t>-&gt; di</a:t>
                </a:r>
                <a:r>
                  <a:rPr lang="sk-SK" dirty="0" err="1" smtClean="0"/>
                  <a:t>ferenciálne</a:t>
                </a:r>
                <a:r>
                  <a:rPr lang="sk-SK" dirty="0" smtClean="0"/>
                  <a:t> rovnice </a:t>
                </a:r>
                <a:r>
                  <a:rPr lang="sk-SK" u="sng" dirty="0" smtClean="0"/>
                  <a:t>podľa času</a:t>
                </a:r>
                <a:r>
                  <a:rPr lang="sk-SK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sk-SK" dirty="0" smtClean="0"/>
                  <a:t> - </a:t>
                </a:r>
                <a:r>
                  <a:rPr lang="sk-SK" u="sng" dirty="0" smtClean="0"/>
                  <a:t>skrátený zápis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796" y="1040446"/>
                <a:ext cx="8356599" cy="5195254"/>
              </a:xfrm>
              <a:blipFill rotWithShape="0">
                <a:blip r:embed="rId2"/>
                <a:stretch>
                  <a:fillRect l="-1678" t="-19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84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 odvodenej diferenciálnej rovnice vieme okrem iného, zostaviť simulačný model s použitím základných blokov ako sú:</a:t>
                </a:r>
              </a:p>
              <a:p>
                <a:pPr lvl="1"/>
                <a:r>
                  <a:rPr lang="sk-SK" dirty="0" smtClean="0"/>
                  <a:t>Zosilnenie</a:t>
                </a:r>
              </a:p>
              <a:p>
                <a:pPr lvl="1"/>
                <a:r>
                  <a:rPr lang="sk-SK" dirty="0" smtClean="0"/>
                  <a:t>Suma</a:t>
                </a:r>
              </a:p>
              <a:p>
                <a:pPr lvl="1"/>
                <a:r>
                  <a:rPr lang="sk-SK" dirty="0" smtClean="0"/>
                  <a:t>Integrátor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Vyjadríme najvyššiu deriváciu výstupu ako kombináciu vstupu a nižších derivácii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Jedná sa tak o štandardný integračný </a:t>
                </a:r>
                <a:r>
                  <a:rPr lang="sk-SK" dirty="0" err="1" smtClean="0"/>
                  <a:t>spätnoväzobný</a:t>
                </a:r>
                <a:r>
                  <a:rPr lang="sk-SK" dirty="0" smtClean="0"/>
                  <a:t> model 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  <a:blipFill rotWithShape="0">
                <a:blip r:embed="rId2"/>
                <a:stretch>
                  <a:fillRect l="-1421" t="-16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393" t="19305" r="13732" b="11062"/>
          <a:stretch/>
        </p:blipFill>
        <p:spPr>
          <a:xfrm>
            <a:off x="1647567" y="3550509"/>
            <a:ext cx="5795824" cy="2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254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Póly-nuly-charakteristický polynóm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75911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Stabilita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1538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Všeobecné kritérium stability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9820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Charakteristiky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Grafická forma opisu systémov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Môžeme ich získavať meraním na reálnom systéme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 ich priebehu vieme identifikovať prenos systému (predmet Identifikácia systémov)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Ich priebeh dáva inžinierovi prvotnú informáciu o systéme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Sú nositeľmi informácie o dynamike systému </a:t>
            </a:r>
          </a:p>
        </p:txBody>
      </p:sp>
    </p:spTree>
    <p:extLst>
      <p:ext uri="{BB962C8B-B14F-4D97-AF65-F5344CB8AC3E}">
        <p14:creationId xmlns:p14="http://schemas.microsoft.com/office/powerpoint/2010/main" val="17838675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Impulzná charakteristika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Reakcia dynamického systému na </a:t>
                </a:r>
                <a:r>
                  <a:rPr lang="sk-SK" dirty="0" err="1" smtClean="0"/>
                  <a:t>Dirackov</a:t>
                </a:r>
                <a:r>
                  <a:rPr lang="sk-SK" dirty="0" smtClean="0"/>
                  <a:t> impulz (impulz nekonečnej výšky a nulovej šírky)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praxi jej meranie nie je realizovateľné (nekonečne veľký signál nevieme zabezpečiť)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Vhodná abstrakcia na popis dynamiky systémov – obsahuje úplnú informáciu o dynamike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Dirackov</a:t>
                </a:r>
                <a:r>
                  <a:rPr lang="sk-SK" dirty="0" smtClean="0"/>
                  <a:t> impulz je dostatočne vybudzujúcim signálom – obsahuje celé frekvenčné spektrum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vstup do systému teda považujeme obraz </a:t>
                </a:r>
                <a:r>
                  <a:rPr lang="sk-SK" dirty="0" err="1" smtClean="0"/>
                  <a:t>Dirackovho</a:t>
                </a:r>
                <a:r>
                  <a:rPr lang="sk-SK" dirty="0" smtClean="0"/>
                  <a:t> impulzu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Obraz impulznej charakteristiky systému je potom </a:t>
                </a:r>
                <a:r>
                  <a:rPr lang="sk-SK" u="sng" dirty="0" smtClean="0"/>
                  <a:t>jednoducho </a:t>
                </a:r>
                <a:r>
                  <a:rPr lang="sk-SK" u="sng" dirty="0" err="1" smtClean="0"/>
                  <a:t>Laplaceovým</a:t>
                </a:r>
                <a:r>
                  <a:rPr lang="sk-SK" u="sng" dirty="0" smtClean="0"/>
                  <a:t> obrazom samotnej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 impulznej charakteristiky vieme vypočítať odozvu na ľubovoľný signál – pomocou operácie nazývanej </a:t>
                </a:r>
                <a:r>
                  <a:rPr lang="sk-SK" u="sng" dirty="0" err="1" smtClean="0"/>
                  <a:t>konvolúcia</a:t>
                </a:r>
                <a:r>
                  <a:rPr lang="sk-SK" u="sng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Konvolúciu</a:t>
                </a:r>
                <a:r>
                  <a:rPr lang="sk-SK" dirty="0" smtClean="0"/>
                  <a:t> vlastne realizujeme ak násobíme prenosovú funkciu vstupným signálom – nakoľko je prenosová funkcia obrazom impulznej charakteristiky a operácia </a:t>
                </a:r>
                <a:r>
                  <a:rPr lang="sk-SK" dirty="0" err="1" smtClean="0"/>
                  <a:t>konvolúcie</a:t>
                </a:r>
                <a:r>
                  <a:rPr lang="sk-SK" dirty="0" smtClean="0"/>
                  <a:t> má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7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0366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Impulzná </a:t>
            </a:r>
            <a:r>
              <a:rPr lang="sk-SK" dirty="0" smtClean="0"/>
              <a:t>charakteristika - príklad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Impulzná charakteristika systému s prenosovou funkciou: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lvl="1"/>
                <a:endParaRPr lang="sk-SK" dirty="0" smtClean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25" y="2529080"/>
            <a:ext cx="6980945" cy="423748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08468" y="172974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Matlab</a:t>
            </a:r>
            <a:r>
              <a:rPr lang="sk-SK" dirty="0"/>
              <a:t>:</a:t>
            </a:r>
            <a:endParaRPr lang="en-US" dirty="0"/>
          </a:p>
          <a:p>
            <a:r>
              <a:rPr lang="sk-SK" dirty="0"/>
              <a:t>F=</a:t>
            </a:r>
            <a:r>
              <a:rPr lang="sk-SK" dirty="0" err="1"/>
              <a:t>tf</a:t>
            </a:r>
            <a:r>
              <a:rPr lang="sk-SK" dirty="0"/>
              <a:t>([1],[2,2,1]);</a:t>
            </a:r>
          </a:p>
          <a:p>
            <a:r>
              <a:rPr lang="sk-SK" dirty="0" err="1"/>
              <a:t>impulse</a:t>
            </a:r>
            <a:r>
              <a:rPr lang="sk-SK" dirty="0"/>
              <a:t>(F);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97702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Prechodová charakteristika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15021" cy="529177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Reakcia dynamického systému na jednotkový skok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praxi ť</a:t>
                </a:r>
                <a:r>
                  <a:rPr lang="sk-SK" dirty="0" smtClean="0"/>
                  <a:t>ažko realizovateľné (nekonečne rýchla zmena signálu – nevieme zabezpečiť) </a:t>
                </a:r>
                <a:r>
                  <a:rPr lang="sk-SK" dirty="0"/>
                  <a:t>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Vhodná abstrakcia na popis dynamiky systémov – obsahuje úplnú informáciu o dynamike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Jednotkový skok </a:t>
                </a:r>
                <a:r>
                  <a:rPr lang="sk-SK" dirty="0"/>
                  <a:t>je dostatočne vybudzujúcim signálom – obsahuje </a:t>
                </a:r>
                <a:r>
                  <a:rPr lang="sk-SK" dirty="0" smtClean="0"/>
                  <a:t>celé </a:t>
                </a:r>
                <a:r>
                  <a:rPr lang="sk-SK" dirty="0"/>
                  <a:t>frekvenčné spektrum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vstup do systému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teda </a:t>
                </a:r>
                <a:r>
                  <a:rPr lang="sk-SK" dirty="0"/>
                  <a:t>považujeme obraz j</a:t>
                </a:r>
                <a:r>
                  <a:rPr lang="sk-SK" dirty="0" smtClean="0"/>
                  <a:t>ednotkového skoku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Obraz </a:t>
                </a:r>
                <a:r>
                  <a:rPr lang="sk-SK" dirty="0" smtClean="0"/>
                  <a:t>prechodovej </a:t>
                </a:r>
                <a:r>
                  <a:rPr lang="sk-SK" dirty="0"/>
                  <a:t>charakteristiky systému je potom </a:t>
                </a:r>
                <a:r>
                  <a:rPr lang="sk-SK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Vzťah medzi prechodovou a impulznou charakteristikou: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 smtClean="0"/>
                  <a:t>Prechodová charakteristika je integrálom impulznej charakteristiky 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sk-SK" dirty="0" smtClean="0"/>
                  <a:t>Čo dáva zmysel pretože obraz integrálu je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sk-SK" dirty="0" smtClean="0"/>
                  <a:t> a impulzná charakteristika má obraz 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 smtClean="0"/>
                  <a:t>Impulzná charakteristika je deriváciou prechodovej charakteristiky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15021" cy="5291774"/>
              </a:xfrm>
              <a:blipFill rotWithShape="0">
                <a:blip r:embed="rId2"/>
                <a:stretch>
                  <a:fillRect l="-1667" t="-1959" r="-10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950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Prechodová </a:t>
            </a:r>
            <a:r>
              <a:rPr lang="sk-SK" dirty="0"/>
              <a:t>charakteristika - príklad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</a:t>
                </a:r>
                <a:r>
                  <a:rPr lang="sk-SK" dirty="0" smtClean="0"/>
                  <a:t>rechodová </a:t>
                </a:r>
                <a:r>
                  <a:rPr lang="sk-SK" dirty="0"/>
                  <a:t>charakteristika systému s prenosovou funkciou</a:t>
                </a:r>
                <a:r>
                  <a:rPr lang="sk-SK" dirty="0" smtClean="0"/>
                  <a:t>:</a:t>
                </a:r>
              </a:p>
              <a:p>
                <a:pPr marL="0" indent="0">
                  <a:buNone/>
                </a:pPr>
                <a:endParaRPr lang="sk-SK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408468" y="172974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Matlab</a:t>
            </a:r>
            <a:r>
              <a:rPr lang="sk-SK" dirty="0"/>
              <a:t>:</a:t>
            </a:r>
            <a:endParaRPr lang="en-US" dirty="0"/>
          </a:p>
          <a:p>
            <a:r>
              <a:rPr lang="sk-SK" dirty="0"/>
              <a:t>F=</a:t>
            </a:r>
            <a:r>
              <a:rPr lang="sk-SK" dirty="0" err="1"/>
              <a:t>tf</a:t>
            </a:r>
            <a:r>
              <a:rPr lang="sk-SK" dirty="0"/>
              <a:t>([1],[2,2,1]);</a:t>
            </a:r>
          </a:p>
          <a:p>
            <a:r>
              <a:rPr lang="en-US" dirty="0" smtClean="0"/>
              <a:t>step</a:t>
            </a:r>
            <a:r>
              <a:rPr lang="sk-SK" dirty="0" smtClean="0"/>
              <a:t>(F</a:t>
            </a:r>
            <a:r>
              <a:rPr lang="sk-SK" dirty="0"/>
              <a:t>);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601" y="2444205"/>
            <a:ext cx="6600794" cy="406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199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pólov a núl na dynamiku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70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obsahu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Využitie pokročilého matematického aparátu na riešenie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Exaktné (presné) riešenie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Výsledkom je funkcia 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veľmi </a:t>
                </a:r>
                <a:r>
                  <a:rPr lang="sk-SK" dirty="0" smtClean="0"/>
                  <a:t>komplikované</a:t>
                </a:r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Predmet: Matematika 3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Pri riešení sa dá využiť </a:t>
                </a:r>
                <a:r>
                  <a:rPr lang="sk-SK" dirty="0" err="1" smtClean="0"/>
                  <a:t>Laplaceova</a:t>
                </a:r>
                <a:r>
                  <a:rPr lang="sk-SK" dirty="0" smtClean="0"/>
                  <a:t>  a inverzná </a:t>
                </a:r>
                <a:r>
                  <a:rPr lang="sk-SK" dirty="0" err="1"/>
                  <a:t>Laplaceova</a:t>
                </a:r>
                <a:r>
                  <a:rPr lang="sk-SK" dirty="0" smtClean="0"/>
                  <a:t> transformácia – kybernetici s obľubou využívajú</a:t>
                </a:r>
                <a:endParaRPr lang="sk-SK" dirty="0"/>
              </a:p>
            </p:txBody>
          </p:sp>
        </mc:Choice>
        <mc:Fallback xmlns="">
          <p:sp>
            <p:nvSpPr>
              <p:cNvPr id="7" name="Zástupný symbol obsah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  <a:blipFill rotWithShape="0">
                <a:blip r:embed="rId2"/>
                <a:stretch>
                  <a:fillRect l="-3529" t="-17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Numerické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63440" y="1846052"/>
            <a:ext cx="4191000" cy="41099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Iba približné číselné riešenie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Metódy numerickej integrácie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Výpočtová náročnosť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Iteratívne algoritmy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ODE </a:t>
            </a:r>
            <a:r>
              <a:rPr lang="sk-SK" dirty="0" err="1" smtClean="0"/>
              <a:t>solvre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Napríklad: </a:t>
            </a:r>
            <a:r>
              <a:rPr lang="sk-SK" dirty="0" err="1"/>
              <a:t>Eulerova</a:t>
            </a:r>
            <a:r>
              <a:rPr lang="sk-SK" dirty="0"/>
              <a:t> metóda, m</a:t>
            </a:r>
            <a:r>
              <a:rPr lang="sk-SK" dirty="0" smtClean="0"/>
              <a:t>etódy </a:t>
            </a:r>
            <a:r>
              <a:rPr lang="sk-SK" dirty="0" err="1"/>
              <a:t>Runge-Kutta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err="1" smtClean="0"/>
              <a:t>Simulink</a:t>
            </a:r>
            <a:r>
              <a:rPr lang="sk-SK" dirty="0" smtClean="0"/>
              <a:t> využíva pri simulačných modeloch práve numerické riešenie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1809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pólov a núl na dynamiku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66015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pólov a núl na dynamiku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57691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Prechodové charakteristiky vybraných typov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708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 - 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Analytické riešenie jednoduchej diferenciálnej rovnice prvého rádu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sk-SK" sz="23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nary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k-SK" sz="23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num>
                              <m:den>
                                <m:r>
                                  <a:rPr lang="sk-SK" sz="23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  <a:blipFill rotWithShape="0">
                <a:blip r:embed="rId2"/>
                <a:stretch>
                  <a:fillRect l="-1713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Lineárne </a:t>
            </a:r>
            <a:r>
              <a:rPr lang="sk-SK" dirty="0" err="1" smtClean="0"/>
              <a:t>vs</a:t>
            </a:r>
            <a:r>
              <a:rPr lang="sk-SK" dirty="0" smtClean="0"/>
              <a:t>. nelineárne diferenciálne rovnice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381000" y="1801520"/>
            <a:ext cx="4145280" cy="466367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Platí princíp </a:t>
            </a:r>
            <a:r>
              <a:rPr lang="sk-SK" dirty="0" err="1" smtClean="0"/>
              <a:t>superpozície</a:t>
            </a:r>
            <a:r>
              <a:rPr lang="sk-SK" dirty="0" smtClean="0"/>
              <a:t> (sčítavania) a </a:t>
            </a:r>
            <a:r>
              <a:rPr lang="sk-SK" dirty="0" err="1" smtClean="0"/>
              <a:t>komutativity</a:t>
            </a:r>
            <a:r>
              <a:rPr lang="sk-SK" dirty="0" smtClean="0"/>
              <a:t> (zámeny poradia)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Lineárne operácie – sčítavanie signálov, násobenie konštantou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 smtClean="0"/>
              <a:t>dif</a:t>
            </a:r>
            <a:r>
              <a:rPr lang="sk-SK" dirty="0" smtClean="0"/>
              <a:t>. rovníc v časovej oblasti </a:t>
            </a:r>
            <a:r>
              <a:rPr lang="sk-SK" dirty="0" err="1" smtClean="0"/>
              <a:t>Laplaceovou</a:t>
            </a:r>
            <a:r>
              <a:rPr lang="sk-SK" dirty="0" smtClean="0"/>
              <a:t> transformáciou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Model systému vo forme prenosovej funkcie (</a:t>
            </a:r>
            <a:r>
              <a:rPr lang="sk-SK" dirty="0"/>
              <a:t>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Jednoducho definované podmienky stability na základe rozloženia pólov a núl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určená rozložením pólov a núl systému </a:t>
            </a:r>
            <a:r>
              <a:rPr lang="sk-SK" dirty="0"/>
              <a:t>(vysvetlené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Jeden rovnovážny </a:t>
            </a:r>
            <a:r>
              <a:rPr lang="sk-SK" dirty="0" smtClean="0"/>
              <a:t>bod (v nule)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Vystačíme si riadením PID regulátormi 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63440" y="1776030"/>
            <a:ext cx="4191000" cy="480372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Neplatí </a:t>
            </a:r>
            <a:r>
              <a:rPr lang="sk-SK" dirty="0"/>
              <a:t>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</a:t>
            </a:r>
            <a:r>
              <a:rPr lang="sk-SK" dirty="0" smtClean="0"/>
              <a:t>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Nelineárne operácie: umocňovanie, sin. Pozor: </a:t>
            </a:r>
            <a:r>
              <a:rPr lang="sk-SK" u="sng" dirty="0" smtClean="0"/>
              <a:t>Násobenie dvoch signálov je nelineárna operácia !!!</a:t>
            </a:r>
            <a:endParaRPr lang="sk-SK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/>
              <a:t>diff</a:t>
            </a:r>
            <a:r>
              <a:rPr lang="sk-SK" dirty="0"/>
              <a:t>. rovníc v časovej </a:t>
            </a:r>
            <a:r>
              <a:rPr lang="sk-SK" dirty="0" smtClean="0"/>
              <a:t>oblasti je komplikované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Podmienky stability v zmysle </a:t>
            </a:r>
            <a:r>
              <a:rPr lang="sk-SK" dirty="0" err="1" smtClean="0"/>
              <a:t>Lyapunovovej</a:t>
            </a:r>
            <a:r>
              <a:rPr lang="sk-SK" dirty="0" smtClean="0"/>
              <a:t> teórie.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Viacero rovnovážnych bodov (stabilných alebo nestabilných)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Stabilita závisí aj od počiatočných podmienok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Často potrebné špeciálne nelineárne regulátory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Predmet Riadenie nelineárnych systémov – Ing. štúdium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2349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</TotalTime>
  <Words>2614</Words>
  <Application>Microsoft Office PowerPoint</Application>
  <PresentationFormat>Prezentácia na obrazovke (4:3)</PresentationFormat>
  <Paragraphs>703</Paragraphs>
  <Slides>72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Retrospektíva</vt:lpstr>
      <vt:lpstr>Rovnica</vt:lpstr>
      <vt:lpstr>Dynamika Diferenciálne rovnice Laplaceova transformácia Prenosová funkcia Modelovanie Stabilita</vt:lpstr>
      <vt:lpstr>Kybernetika </vt:lpstr>
      <vt:lpstr>Kybernetika okolo nás</vt:lpstr>
      <vt:lpstr>Dynamika</vt:lpstr>
      <vt:lpstr>Dynamika okolo nás</vt:lpstr>
      <vt:lpstr>Diferenciálna rovnica</vt:lpstr>
      <vt:lpstr>Riešenie diferenciálnych rovníc</vt:lpstr>
      <vt:lpstr>Riešenie diferenciálnych rovníc - analytické</vt:lpstr>
      <vt:lpstr>Lineárne vs. nelineárne diferenciálne rovnice </vt:lpstr>
      <vt:lpstr>Lineárne a nelineárne systémy - príklady</vt:lpstr>
      <vt:lpstr>Dynamické deje fyzikálne</vt:lpstr>
      <vt:lpstr>Dynamické deje v elektrotechnike</vt:lpstr>
      <vt:lpstr>Rovnice pasívnych elektrických súčiastok</vt:lpstr>
      <vt:lpstr>Modely elektrických obvodov</vt:lpstr>
      <vt:lpstr>Modely pasívnych filtrov</vt:lpstr>
      <vt:lpstr>Modely pasívnych filtrov</vt:lpstr>
      <vt:lpstr>Odvoďte model RLC filtra </vt:lpstr>
      <vt:lpstr>Model RLC filtra - postup</vt:lpstr>
      <vt:lpstr>Laplaceova transformácia (LPT)</vt:lpstr>
      <vt:lpstr>Význam Laplaceovej transformácie</vt:lpstr>
      <vt:lpstr>Opakovanie  - matematická analýza</vt:lpstr>
      <vt:lpstr>Opakovanie – racionálne funkcie</vt:lpstr>
      <vt:lpstr>Jednotkový skok Unit step</vt:lpstr>
      <vt:lpstr>Obraz jednotkového skoku</vt:lpstr>
      <vt:lpstr>Dirackov impulz</vt:lpstr>
      <vt:lpstr>Posun v čase – dopravné oneskorenie Transport delay</vt:lpstr>
      <vt:lpstr>Obraz exponenciálnej funkcie</vt:lpstr>
      <vt:lpstr>Vzťah Laplaceovej transformácie a derivácie </vt:lpstr>
      <vt:lpstr>Vzťah Laplaceovej transformácie a derivácie </vt:lpstr>
      <vt:lpstr>Vzťah Laplaceovej transformácie a integrálu</vt:lpstr>
      <vt:lpstr>Vzťah Laplaceovej transformácie a integrálu</vt:lpstr>
      <vt:lpstr>Veta o počiatočnej a koncovej hodnote Initial value theorem - final value theorem </vt:lpstr>
      <vt:lpstr>Obrazy vybraných funkcii</vt:lpstr>
      <vt:lpstr>Prenosová funkcia systému Transfer function</vt:lpstr>
      <vt:lpstr>Prenosová funkcia systému - podmienky</vt:lpstr>
      <vt:lpstr>Prenosová funkcia a diferenciálna rovnica</vt:lpstr>
      <vt:lpstr>Inverzná Laplaceova transformácia</vt:lpstr>
      <vt:lpstr>Rozklad na parciálne zlomky (residue)</vt:lpstr>
      <vt:lpstr>Spätná väzba v systéme</vt:lpstr>
      <vt:lpstr>Spätná väzba príklady</vt:lpstr>
      <vt:lpstr>Spätná väzba – uzavretý obvod</vt:lpstr>
      <vt:lpstr>Statické zosilnenie</vt:lpstr>
      <vt:lpstr>Astatizmus</vt:lpstr>
      <vt:lpstr>Algebra prenosových funkcii</vt:lpstr>
      <vt:lpstr>Sériové zapojenie</vt:lpstr>
      <vt:lpstr>Paralelné zapojenie</vt:lpstr>
      <vt:lpstr>Prenos spätnoväzobnej štruktúry Feedback loop</vt:lpstr>
      <vt:lpstr>Prenos spätnoväzobnej štruktúry Feedback loop</vt:lpstr>
      <vt:lpstr>Odvoďte prenos z blokovej schémy</vt:lpstr>
      <vt:lpstr>Odvoďte prenos z blokovej schémy – intuitívne riešenie</vt:lpstr>
      <vt:lpstr>Odvoďte prenos z blokovej schémy</vt:lpstr>
      <vt:lpstr>Odvoďte prenos z blokovej schémy – algebra blokových schém</vt:lpstr>
      <vt:lpstr>Odvoďte prenos z blokovej schémy – algebra blokových schém</vt:lpstr>
      <vt:lpstr>Vytvorenie modelu z diferenciálnych rovníc</vt:lpstr>
      <vt:lpstr>Vytvorte model kyvadla</vt:lpstr>
      <vt:lpstr>Model kyvadla riešenie</vt:lpstr>
      <vt:lpstr>Model harmonického oscilátora</vt:lpstr>
      <vt:lpstr>Model harmonického oscilátora</vt:lpstr>
      <vt:lpstr>Budený harmonický oscilátor</vt:lpstr>
      <vt:lpstr>Model harmonického oscilátora</vt:lpstr>
      <vt:lpstr>Póly-nuly-charakteristický polynóm</vt:lpstr>
      <vt:lpstr>Stabilita systémov</vt:lpstr>
      <vt:lpstr>Všeobecné kritérium stability</vt:lpstr>
      <vt:lpstr>Charakteristiky systémov</vt:lpstr>
      <vt:lpstr>Impulzná charakteristika</vt:lpstr>
      <vt:lpstr>Impulzná charakteristika - príklad</vt:lpstr>
      <vt:lpstr>Prechodová charakteristika</vt:lpstr>
      <vt:lpstr>Prechodová charakteristika - príklad</vt:lpstr>
      <vt:lpstr>Vplyv pólov a núl na dynamiku systému</vt:lpstr>
      <vt:lpstr>Vplyv pólov a núl na dynamiku systému</vt:lpstr>
      <vt:lpstr>Vplyv pólov a núl na dynamiku systému</vt:lpstr>
      <vt:lpstr>Prechodové charakteristiky vybraných typov systémov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Dodek</dc:creator>
  <cp:lastModifiedBy>Martin Dodek</cp:lastModifiedBy>
  <cp:revision>186</cp:revision>
  <dcterms:created xsi:type="dcterms:W3CDTF">2019-03-28T07:06:37Z</dcterms:created>
  <dcterms:modified xsi:type="dcterms:W3CDTF">2019-06-06T17:42:30Z</dcterms:modified>
</cp:coreProperties>
</file>