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8" r:id="rId2"/>
    <p:sldId id="260" r:id="rId3"/>
    <p:sldId id="271" r:id="rId4"/>
    <p:sldId id="272" r:id="rId5"/>
    <p:sldId id="256" r:id="rId6"/>
    <p:sldId id="270" r:id="rId7"/>
    <p:sldId id="273"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varScale="1">
        <p:scale>
          <a:sx n="90" d="100"/>
          <a:sy n="90" d="100"/>
        </p:scale>
        <p:origin x="-1936"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76" d="100"/>
          <a:sy n="76" d="100"/>
        </p:scale>
        <p:origin x="3288" y="10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A0E55-A2D7-4B21-A5CC-DAC711AFB73F}" type="datetimeFigureOut">
              <a:rPr lang="en-US" smtClean="0"/>
              <a:t>9/28/16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6E5FE-C59C-4BD9-96E2-A62727B4D1CF}" type="slidenum">
              <a:rPr lang="en-US" smtClean="0"/>
              <a:t>‹#›</a:t>
            </a:fld>
            <a:endParaRPr lang="en-US"/>
          </a:p>
        </p:txBody>
      </p:sp>
    </p:spTree>
    <p:extLst>
      <p:ext uri="{BB962C8B-B14F-4D97-AF65-F5344CB8AC3E}">
        <p14:creationId xmlns:p14="http://schemas.microsoft.com/office/powerpoint/2010/main" val="185311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opening slide to ask the audience to step back and think about what is open data “innovation” and are we asking the right questions and in what context are we asking the questions?</a:t>
            </a:r>
          </a:p>
          <a:p>
            <a:r>
              <a:rPr lang="en-US" dirty="0" smtClean="0"/>
              <a:t>We are solving discrete problems but</a:t>
            </a:r>
            <a:r>
              <a:rPr lang="en-US" baseline="0" dirty="0" smtClean="0"/>
              <a:t> not achieving scale or creating a unified front to the data challenge</a:t>
            </a:r>
            <a:endParaRPr lang="en-US" dirty="0"/>
          </a:p>
        </p:txBody>
      </p:sp>
      <p:sp>
        <p:nvSpPr>
          <p:cNvPr id="4" name="Slide Number Placeholder 3"/>
          <p:cNvSpPr>
            <a:spLocks noGrp="1"/>
          </p:cNvSpPr>
          <p:nvPr>
            <p:ph type="sldNum" sz="quarter" idx="10"/>
          </p:nvPr>
        </p:nvSpPr>
        <p:spPr/>
        <p:txBody>
          <a:bodyPr/>
          <a:lstStyle/>
          <a:p>
            <a:fld id="{6C26E5FE-C59C-4BD9-96E2-A62727B4D1CF}" type="slidenum">
              <a:rPr lang="en-US" smtClean="0"/>
              <a:t>2</a:t>
            </a:fld>
            <a:endParaRPr lang="en-US"/>
          </a:p>
        </p:txBody>
      </p:sp>
    </p:spTree>
    <p:extLst>
      <p:ext uri="{BB962C8B-B14F-4D97-AF65-F5344CB8AC3E}">
        <p14:creationId xmlns:p14="http://schemas.microsoft.com/office/powerpoint/2010/main" val="128428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my personal experience in both government and industry I’ve seen three key ingredients to Innovation.  I want to have 3 C’s that are easy to remember </a:t>
            </a:r>
          </a:p>
        </p:txBody>
      </p:sp>
      <p:sp>
        <p:nvSpPr>
          <p:cNvPr id="4" name="Slide Number Placeholder 3"/>
          <p:cNvSpPr>
            <a:spLocks noGrp="1"/>
          </p:cNvSpPr>
          <p:nvPr>
            <p:ph type="sldNum" sz="quarter" idx="10"/>
          </p:nvPr>
        </p:nvSpPr>
        <p:spPr/>
        <p:txBody>
          <a:bodyPr/>
          <a:lstStyle/>
          <a:p>
            <a:fld id="{6C26E5FE-C59C-4BD9-96E2-A62727B4D1CF}" type="slidenum">
              <a:rPr lang="en-US" smtClean="0"/>
              <a:t>3</a:t>
            </a:fld>
            <a:endParaRPr lang="en-US"/>
          </a:p>
        </p:txBody>
      </p:sp>
    </p:spTree>
    <p:extLst>
      <p:ext uri="{BB962C8B-B14F-4D97-AF65-F5344CB8AC3E}">
        <p14:creationId xmlns:p14="http://schemas.microsoft.com/office/powerpoint/2010/main" val="86783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we innovate today with open data.  We actually have several methods  but each requires skills, </a:t>
            </a:r>
            <a:r>
              <a:rPr lang="en-US" dirty="0" err="1"/>
              <a:t>time..process</a:t>
            </a:r>
            <a:r>
              <a:rPr lang="en-US" dirty="0"/>
              <a:t>.. And then when you multiply that by the number of agencies doing it – the process is </a:t>
            </a:r>
            <a:r>
              <a:rPr lang="en-US" dirty="0" err="1"/>
              <a:t>siloed</a:t>
            </a:r>
            <a:r>
              <a:rPr lang="en-US" dirty="0"/>
              <a:t> and less than optimal</a:t>
            </a:r>
          </a:p>
        </p:txBody>
      </p:sp>
      <p:sp>
        <p:nvSpPr>
          <p:cNvPr id="4" name="Slide Number Placeholder 3"/>
          <p:cNvSpPr>
            <a:spLocks noGrp="1"/>
          </p:cNvSpPr>
          <p:nvPr>
            <p:ph type="sldNum" sz="quarter" idx="10"/>
          </p:nvPr>
        </p:nvSpPr>
        <p:spPr/>
        <p:txBody>
          <a:bodyPr/>
          <a:lstStyle/>
          <a:p>
            <a:fld id="{6C26E5FE-C59C-4BD9-96E2-A62727B4D1CF}" type="slidenum">
              <a:rPr lang="en-US" smtClean="0"/>
              <a:t>4</a:t>
            </a:fld>
            <a:endParaRPr lang="en-US"/>
          </a:p>
        </p:txBody>
      </p:sp>
    </p:spTree>
    <p:extLst>
      <p:ext uri="{BB962C8B-B14F-4D97-AF65-F5344CB8AC3E}">
        <p14:creationId xmlns:p14="http://schemas.microsoft.com/office/powerpoint/2010/main" val="21354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 we have a new way!  We can accelerate the time to connect-communicate-and collaborate to accelerate the innovation process.  We have a single process that all agencies can benefit from</a:t>
            </a:r>
            <a:endParaRPr lang="en-US" dirty="0"/>
          </a:p>
        </p:txBody>
      </p:sp>
      <p:sp>
        <p:nvSpPr>
          <p:cNvPr id="4" name="Slide Number Placeholder 3"/>
          <p:cNvSpPr>
            <a:spLocks noGrp="1"/>
          </p:cNvSpPr>
          <p:nvPr>
            <p:ph type="sldNum" sz="quarter" idx="10"/>
          </p:nvPr>
        </p:nvSpPr>
        <p:spPr/>
        <p:txBody>
          <a:bodyPr/>
          <a:lstStyle/>
          <a:p>
            <a:fld id="{6C26E5FE-C59C-4BD9-96E2-A62727B4D1CF}" type="slidenum">
              <a:rPr lang="en-US" smtClean="0"/>
              <a:t>5</a:t>
            </a:fld>
            <a:endParaRPr lang="en-US"/>
          </a:p>
        </p:txBody>
      </p:sp>
    </p:spTree>
    <p:extLst>
      <p:ext uri="{BB962C8B-B14F-4D97-AF65-F5344CB8AC3E}">
        <p14:creationId xmlns:p14="http://schemas.microsoft.com/office/powerpoint/2010/main" val="1239997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26E5FE-C59C-4BD9-96E2-A62727B4D1CF}" type="slidenum">
              <a:rPr lang="en-US" smtClean="0"/>
              <a:t>6</a:t>
            </a:fld>
            <a:endParaRPr lang="en-US"/>
          </a:p>
        </p:txBody>
      </p:sp>
    </p:spTree>
    <p:extLst>
      <p:ext uri="{BB962C8B-B14F-4D97-AF65-F5344CB8AC3E}">
        <p14:creationId xmlns:p14="http://schemas.microsoft.com/office/powerpoint/2010/main" val="109896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FD645-AF59-40DD-9B7F-30847E2E0E2D}" type="slidenum">
              <a:rPr lang="en-US" smtClean="0"/>
              <a:t>7</a:t>
            </a:fld>
            <a:endParaRPr lang="en-US" dirty="0"/>
          </a:p>
        </p:txBody>
      </p:sp>
    </p:spTree>
    <p:extLst>
      <p:ext uri="{BB962C8B-B14F-4D97-AF65-F5344CB8AC3E}">
        <p14:creationId xmlns:p14="http://schemas.microsoft.com/office/powerpoint/2010/main" val="184376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75554BF-BD46-47EE-8C58-F16849D45C10}" type="slidenum">
              <a:rPr lang="en-US" altLang="en-US" smtClean="0"/>
              <a:pPr>
                <a:defRPr/>
              </a:pPr>
              <a:t>8</a:t>
            </a:fld>
            <a:endParaRPr lang="en-US" altLang="en-US" dirty="0"/>
          </a:p>
        </p:txBody>
      </p:sp>
    </p:spTree>
    <p:extLst>
      <p:ext uri="{BB962C8B-B14F-4D97-AF65-F5344CB8AC3E}">
        <p14:creationId xmlns:p14="http://schemas.microsoft.com/office/powerpoint/2010/main" val="251209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8146B-DDE3-481F-9358-69B0193D8C6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184688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8146B-DDE3-481F-9358-69B0193D8C6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225554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8146B-DDE3-481F-9358-69B0193D8C6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59294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8146B-DDE3-481F-9358-69B0193D8C6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199822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8146B-DDE3-481F-9358-69B0193D8C6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400992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8146B-DDE3-481F-9358-69B0193D8C6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372402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8146B-DDE3-481F-9358-69B0193D8C61}" type="datetimeFigureOut">
              <a:rPr lang="en-US" smtClean="0"/>
              <a:t>9/28/16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72355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8146B-DDE3-481F-9358-69B0193D8C61}" type="datetimeFigureOut">
              <a:rPr lang="en-US" smtClean="0"/>
              <a:t>9/28/16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251729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8146B-DDE3-481F-9358-69B0193D8C61}" type="datetimeFigureOut">
              <a:rPr lang="en-US" smtClean="0"/>
              <a:t>9/28/16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205753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8146B-DDE3-481F-9358-69B0193D8C6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89728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8146B-DDE3-481F-9358-69B0193D8C6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5BC7D-192D-4EAB-94EE-AD574701063B}" type="slidenum">
              <a:rPr lang="en-US" smtClean="0"/>
              <a:t>‹#›</a:t>
            </a:fld>
            <a:endParaRPr lang="en-US"/>
          </a:p>
        </p:txBody>
      </p:sp>
    </p:spTree>
    <p:extLst>
      <p:ext uri="{BB962C8B-B14F-4D97-AF65-F5344CB8AC3E}">
        <p14:creationId xmlns:p14="http://schemas.microsoft.com/office/powerpoint/2010/main" val="3620044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8146B-DDE3-481F-9358-69B0193D8C61}" type="datetimeFigureOut">
              <a:rPr lang="en-US" smtClean="0"/>
              <a:t>9/28/16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5BC7D-192D-4EAB-94EE-AD574701063B}" type="slidenum">
              <a:rPr lang="en-US" smtClean="0"/>
              <a:t>‹#›</a:t>
            </a:fld>
            <a:endParaRPr lang="en-US"/>
          </a:p>
        </p:txBody>
      </p:sp>
    </p:spTree>
    <p:extLst>
      <p:ext uri="{BB962C8B-B14F-4D97-AF65-F5344CB8AC3E}">
        <p14:creationId xmlns:p14="http://schemas.microsoft.com/office/powerpoint/2010/main" val="219367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VI.BENDER@NTIS.GOV" TargetMode="Externa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3200" b="1" dirty="0" smtClean="0">
                <a:solidFill>
                  <a:schemeClr val="tx2"/>
                </a:solidFill>
              </a:rPr>
              <a:t>NTIS: FEDERAL-PRIVATE SECTOR DATA INNOVATION  PARTNERSHIP </a:t>
            </a:r>
            <a:endParaRPr lang="en-US" sz="3200" b="1" dirty="0">
              <a:solidFill>
                <a:schemeClr val="tx2"/>
              </a:solidFill>
            </a:endParaRPr>
          </a:p>
        </p:txBody>
      </p:sp>
      <p:sp>
        <p:nvSpPr>
          <p:cNvPr id="4" name="TextBox 3"/>
          <p:cNvSpPr txBox="1"/>
          <p:nvPr/>
        </p:nvSpPr>
        <p:spPr>
          <a:xfrm>
            <a:off x="1981200" y="4800600"/>
            <a:ext cx="4840941" cy="984885"/>
          </a:xfrm>
          <a:prstGeom prst="rect">
            <a:avLst/>
          </a:prstGeom>
          <a:noFill/>
        </p:spPr>
        <p:txBody>
          <a:bodyPr wrap="none" rtlCol="0">
            <a:spAutoFit/>
          </a:bodyPr>
          <a:lstStyle/>
          <a:p>
            <a:pPr algn="ctr"/>
            <a:r>
              <a:rPr lang="en-US" sz="1600" dirty="0" smtClean="0"/>
              <a:t>AVI BENDER</a:t>
            </a:r>
          </a:p>
          <a:p>
            <a:pPr algn="ctr"/>
            <a:r>
              <a:rPr lang="en-US" sz="1400" dirty="0" smtClean="0"/>
              <a:t>DIRECTOR, NATIONAL TECHNICAL INFORMATION SERVICE (NTIS)</a:t>
            </a:r>
          </a:p>
          <a:p>
            <a:pPr algn="ctr"/>
            <a:r>
              <a:rPr lang="en-US" sz="1400" dirty="0" smtClean="0">
                <a:hlinkClick r:id="rId2"/>
              </a:rPr>
              <a:t>AVI.BENDER@NTIS.GOV</a:t>
            </a:r>
            <a:endParaRPr lang="en-US" sz="1400" dirty="0" smtClean="0"/>
          </a:p>
          <a:p>
            <a:pPr algn="ctr"/>
            <a:r>
              <a:rPr lang="en-US" sz="1400" dirty="0" smtClean="0"/>
              <a:t>703-605-6401</a:t>
            </a:r>
            <a:endParaRPr lang="en-US" sz="1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5952903"/>
            <a:ext cx="1371600" cy="603802"/>
          </a:xfrm>
          <a:prstGeom prst="rect">
            <a:avLst/>
          </a:prstGeom>
        </p:spPr>
      </p:pic>
      <p:sp>
        <p:nvSpPr>
          <p:cNvPr id="6" name="Rectangle 5"/>
          <p:cNvSpPr/>
          <p:nvPr/>
        </p:nvSpPr>
        <p:spPr>
          <a:xfrm>
            <a:off x="990600" y="2537885"/>
            <a:ext cx="7848600" cy="1172629"/>
          </a:xfrm>
          <a:prstGeom prst="rect">
            <a:avLst/>
          </a:prstGeom>
        </p:spPr>
        <p:txBody>
          <a:bodyPr wrap="square">
            <a:spAutoFit/>
          </a:bodyPr>
          <a:lstStyle/>
          <a:p>
            <a:pPr>
              <a:lnSpc>
                <a:spcPct val="130000"/>
              </a:lnSpc>
              <a:buSzPct val="100000"/>
            </a:pPr>
            <a:r>
              <a:rPr lang="en-US" i="1" dirty="0" smtClean="0"/>
              <a:t>NTIS will provide </a:t>
            </a:r>
            <a:r>
              <a:rPr lang="en-US" i="1" dirty="0"/>
              <a:t>innovative  data services to Federal agencies, through joint venture partnerships with the private sector, to advance Federal data priorities, promote economic growth, and enable operational excellence.</a:t>
            </a:r>
          </a:p>
        </p:txBody>
      </p:sp>
    </p:spTree>
    <p:extLst>
      <p:ext uri="{BB962C8B-B14F-4D97-AF65-F5344CB8AC3E}">
        <p14:creationId xmlns:p14="http://schemas.microsoft.com/office/powerpoint/2010/main" val="24549166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525" y="990644"/>
            <a:ext cx="9144000" cy="369332"/>
          </a:xfrm>
          <a:prstGeom prst="rect">
            <a:avLst/>
          </a:prstGeom>
          <a:noFill/>
        </p:spPr>
        <p:txBody>
          <a:bodyPr wrap="square" rtlCol="0">
            <a:spAutoFit/>
          </a:bodyPr>
          <a:lstStyle/>
          <a:p>
            <a:pPr algn="ctr"/>
            <a:r>
              <a:rPr lang="en-US" b="1" i="1" dirty="0" smtClean="0">
                <a:latin typeface="+mj-lt"/>
              </a:rPr>
              <a:t>ASK THE RIGHT QUESTIONS BEFORE YOU SOLVE THE WRONG PROBLEMS</a:t>
            </a:r>
            <a:endParaRPr lang="en-US" b="1" i="1" dirty="0">
              <a:latin typeface="+mj-lt"/>
            </a:endParaRPr>
          </a:p>
        </p:txBody>
      </p:sp>
      <p:grpSp>
        <p:nvGrpSpPr>
          <p:cNvPr id="9" name="Group 8"/>
          <p:cNvGrpSpPr/>
          <p:nvPr/>
        </p:nvGrpSpPr>
        <p:grpSpPr>
          <a:xfrm>
            <a:off x="-43381" y="2103668"/>
            <a:ext cx="9270020" cy="3035486"/>
            <a:chOff x="1077449" y="1153381"/>
            <a:chExt cx="6066104" cy="1489768"/>
          </a:xfrm>
        </p:grpSpPr>
        <p:sp>
          <p:nvSpPr>
            <p:cNvPr id="28" name="TextBox 27"/>
            <p:cNvSpPr txBox="1"/>
            <p:nvPr/>
          </p:nvSpPr>
          <p:spPr>
            <a:xfrm>
              <a:off x="2076420" y="1658885"/>
              <a:ext cx="1135638" cy="166157"/>
            </a:xfrm>
            <a:prstGeom prst="rect">
              <a:avLst/>
            </a:prstGeom>
            <a:noFill/>
          </p:spPr>
          <p:txBody>
            <a:bodyPr wrap="square" rtlCol="0">
              <a:spAutoFit/>
            </a:bodyPr>
            <a:lstStyle/>
            <a:p>
              <a:r>
                <a:rPr lang="en-US" sz="1600" b="1" dirty="0" smtClean="0">
                  <a:latin typeface="Arial Narrow" panose="020B0606020202030204" pitchFamily="34" charset="0"/>
                </a:rPr>
                <a:t>Descriptive</a:t>
              </a:r>
              <a:endParaRPr lang="en-US" sz="1600" b="1" dirty="0">
                <a:latin typeface="Arial Narrow" panose="020B0606020202030204" pitchFamily="34" charset="0"/>
              </a:endParaRPr>
            </a:p>
          </p:txBody>
        </p:sp>
        <p:sp>
          <p:nvSpPr>
            <p:cNvPr id="30" name="Freeform 29"/>
            <p:cNvSpPr/>
            <p:nvPr/>
          </p:nvSpPr>
          <p:spPr>
            <a:xfrm rot="11144142">
              <a:off x="2206789" y="1246469"/>
              <a:ext cx="4528361" cy="919550"/>
            </a:xfrm>
            <a:custGeom>
              <a:avLst/>
              <a:gdLst>
                <a:gd name="connsiteX0" fmla="*/ 0 w 3669957"/>
                <a:gd name="connsiteY0" fmla="*/ 2075936 h 2075936"/>
                <a:gd name="connsiteX1" fmla="*/ 3669957 w 3669957"/>
                <a:gd name="connsiteY1" fmla="*/ 0 h 2075936"/>
              </a:gdLst>
              <a:ahLst/>
              <a:cxnLst>
                <a:cxn ang="0">
                  <a:pos x="connsiteX0" y="connsiteY0"/>
                </a:cxn>
                <a:cxn ang="0">
                  <a:pos x="connsiteX1" y="connsiteY1"/>
                </a:cxn>
              </a:cxnLst>
              <a:rect l="l" t="t" r="r" b="b"/>
              <a:pathLst>
                <a:path w="3669957" h="2075936">
                  <a:moveTo>
                    <a:pt x="0" y="2075936"/>
                  </a:moveTo>
                  <a:cubicBezTo>
                    <a:pt x="1415878" y="1173892"/>
                    <a:pt x="2831757" y="271849"/>
                    <a:pt x="3669957" y="0"/>
                  </a:cubicBezTo>
                </a:path>
              </a:pathLst>
            </a:cu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TextBox 90"/>
            <p:cNvSpPr txBox="1"/>
            <p:nvPr/>
          </p:nvSpPr>
          <p:spPr>
            <a:xfrm>
              <a:off x="5799983" y="1153381"/>
              <a:ext cx="1135638" cy="166157"/>
            </a:xfrm>
            <a:prstGeom prst="rect">
              <a:avLst/>
            </a:prstGeom>
            <a:noFill/>
          </p:spPr>
          <p:txBody>
            <a:bodyPr wrap="square" rtlCol="0">
              <a:spAutoFit/>
            </a:bodyPr>
            <a:lstStyle/>
            <a:p>
              <a:r>
                <a:rPr lang="en-US" sz="1600" b="1" dirty="0" smtClean="0">
                  <a:latin typeface="Arial Narrow" panose="020B0606020202030204" pitchFamily="34" charset="0"/>
                </a:rPr>
                <a:t>Prescriptive</a:t>
              </a:r>
              <a:endParaRPr lang="en-US" sz="1600" b="1" dirty="0">
                <a:latin typeface="Arial Narrow" panose="020B0606020202030204" pitchFamily="34" charset="0"/>
              </a:endParaRPr>
            </a:p>
          </p:txBody>
        </p:sp>
        <p:sp>
          <p:nvSpPr>
            <p:cNvPr id="31" name="TextBox 30"/>
            <p:cNvSpPr txBox="1"/>
            <p:nvPr/>
          </p:nvSpPr>
          <p:spPr>
            <a:xfrm>
              <a:off x="2214924" y="2476992"/>
              <a:ext cx="3532445" cy="166157"/>
            </a:xfrm>
            <a:prstGeom prst="rect">
              <a:avLst/>
            </a:prstGeom>
            <a:noFill/>
          </p:spPr>
          <p:txBody>
            <a:bodyPr wrap="square" rtlCol="0">
              <a:spAutoFit/>
            </a:bodyPr>
            <a:lstStyle/>
            <a:p>
              <a:r>
                <a:rPr lang="en-US" sz="1600" dirty="0" smtClean="0">
                  <a:latin typeface="+mj-lt"/>
                </a:rPr>
                <a:t>FUELING THE BUILDING BLOCKS OF INNOVATION</a:t>
              </a:r>
              <a:endParaRPr lang="en-US" sz="1600" dirty="0">
                <a:latin typeface="+mj-lt"/>
              </a:endParaRPr>
            </a:p>
          </p:txBody>
        </p:sp>
        <p:sp>
          <p:nvSpPr>
            <p:cNvPr id="93" name="TextBox 92"/>
            <p:cNvSpPr txBox="1"/>
            <p:nvPr/>
          </p:nvSpPr>
          <p:spPr>
            <a:xfrm>
              <a:off x="1077449" y="1706243"/>
              <a:ext cx="788062" cy="286998"/>
            </a:xfrm>
            <a:prstGeom prst="rect">
              <a:avLst/>
            </a:prstGeom>
            <a:noFill/>
          </p:spPr>
          <p:txBody>
            <a:bodyPr wrap="square" rtlCol="0">
              <a:spAutoFit/>
            </a:bodyPr>
            <a:lstStyle/>
            <a:p>
              <a:pPr algn="ctr"/>
              <a:r>
                <a:rPr lang="en-US" sz="1600" dirty="0" smtClean="0">
                  <a:latin typeface="+mj-lt"/>
                </a:rPr>
                <a:t>INSIGHT &amp; </a:t>
              </a:r>
            </a:p>
            <a:p>
              <a:pPr algn="ctr"/>
              <a:r>
                <a:rPr lang="en-US" sz="1600" dirty="0" smtClean="0">
                  <a:latin typeface="+mj-lt"/>
                </a:rPr>
                <a:t>VALUE</a:t>
              </a:r>
              <a:endParaRPr lang="en-US" sz="1600" dirty="0">
                <a:latin typeface="+mj-lt"/>
              </a:endParaRPr>
            </a:p>
          </p:txBody>
        </p:sp>
        <p:cxnSp>
          <p:nvCxnSpPr>
            <p:cNvPr id="37" name="Straight Arrow Connector 36"/>
            <p:cNvCxnSpPr/>
            <p:nvPr/>
          </p:nvCxnSpPr>
          <p:spPr>
            <a:xfrm>
              <a:off x="5799984" y="2588572"/>
              <a:ext cx="615493"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466600" y="1353639"/>
              <a:ext cx="0" cy="353816"/>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11731" y="1377486"/>
              <a:ext cx="1135638" cy="166157"/>
            </a:xfrm>
            <a:prstGeom prst="rect">
              <a:avLst/>
            </a:prstGeom>
            <a:noFill/>
          </p:spPr>
          <p:txBody>
            <a:bodyPr wrap="square" rtlCol="0">
              <a:spAutoFit/>
            </a:bodyPr>
            <a:lstStyle/>
            <a:p>
              <a:r>
                <a:rPr lang="en-US" sz="1600" b="1" dirty="0" smtClean="0">
                  <a:latin typeface="Arial Narrow" panose="020B0606020202030204" pitchFamily="34" charset="0"/>
                </a:rPr>
                <a:t>Predictive</a:t>
              </a:r>
              <a:endParaRPr lang="en-US" sz="1600" b="1" dirty="0">
                <a:latin typeface="Arial Narrow" panose="020B0606020202030204" pitchFamily="34" charset="0"/>
              </a:endParaRPr>
            </a:p>
          </p:txBody>
        </p:sp>
        <p:cxnSp>
          <p:nvCxnSpPr>
            <p:cNvPr id="4" name="Straight Connector 3"/>
            <p:cNvCxnSpPr/>
            <p:nvPr/>
          </p:nvCxnSpPr>
          <p:spPr>
            <a:xfrm>
              <a:off x="1778330" y="1218095"/>
              <a:ext cx="0" cy="11719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78330" y="2389997"/>
              <a:ext cx="523751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89031" y="2014565"/>
              <a:ext cx="1323027" cy="151052"/>
            </a:xfrm>
            <a:prstGeom prst="rect">
              <a:avLst/>
            </a:prstGeom>
            <a:noFill/>
          </p:spPr>
          <p:txBody>
            <a:bodyPr wrap="square" rtlCol="0">
              <a:spAutoFit/>
            </a:bodyPr>
            <a:lstStyle/>
            <a:p>
              <a:r>
                <a:rPr lang="en-US" sz="1400" dirty="0" smtClean="0">
                  <a:latin typeface="Arial Narrow" panose="020B0606020202030204" pitchFamily="34" charset="0"/>
                </a:rPr>
                <a:t>What happened? </a:t>
              </a:r>
              <a:endParaRPr lang="en-US" sz="1400" dirty="0">
                <a:latin typeface="Arial Narrow" panose="020B0606020202030204" pitchFamily="34" charset="0"/>
              </a:endParaRPr>
            </a:p>
          </p:txBody>
        </p:sp>
        <p:sp>
          <p:nvSpPr>
            <p:cNvPr id="33" name="TextBox 32"/>
            <p:cNvSpPr txBox="1"/>
            <p:nvPr/>
          </p:nvSpPr>
          <p:spPr>
            <a:xfrm>
              <a:off x="4460568" y="1745193"/>
              <a:ext cx="1526744" cy="151052"/>
            </a:xfrm>
            <a:prstGeom prst="rect">
              <a:avLst/>
            </a:prstGeom>
            <a:noFill/>
          </p:spPr>
          <p:txBody>
            <a:bodyPr wrap="square" rtlCol="0">
              <a:spAutoFit/>
            </a:bodyPr>
            <a:lstStyle/>
            <a:p>
              <a:r>
                <a:rPr lang="en-US" sz="1400" dirty="0" smtClean="0">
                  <a:latin typeface="Arial Narrow" panose="020B0606020202030204" pitchFamily="34" charset="0"/>
                </a:rPr>
                <a:t>What will happen?</a:t>
              </a:r>
              <a:endParaRPr lang="en-US" sz="1400" dirty="0">
                <a:latin typeface="Arial Narrow" panose="020B0606020202030204" pitchFamily="34" charset="0"/>
              </a:endParaRPr>
            </a:p>
          </p:txBody>
        </p:sp>
        <p:sp>
          <p:nvSpPr>
            <p:cNvPr id="34" name="TextBox 33"/>
            <p:cNvSpPr txBox="1"/>
            <p:nvPr/>
          </p:nvSpPr>
          <p:spPr>
            <a:xfrm>
              <a:off x="5894296" y="1524113"/>
              <a:ext cx="1249257" cy="151052"/>
            </a:xfrm>
            <a:prstGeom prst="rect">
              <a:avLst/>
            </a:prstGeom>
            <a:noFill/>
          </p:spPr>
          <p:txBody>
            <a:bodyPr wrap="square" rtlCol="0">
              <a:spAutoFit/>
            </a:bodyPr>
            <a:lstStyle/>
            <a:p>
              <a:r>
                <a:rPr lang="en-US" sz="1400" dirty="0" smtClean="0">
                  <a:latin typeface="Arial Narrow" panose="020B0606020202030204" pitchFamily="34" charset="0"/>
                </a:rPr>
                <a:t>How and where to act?</a:t>
              </a:r>
              <a:endParaRPr lang="en-US" sz="1400" dirty="0">
                <a:latin typeface="Arial Narrow" panose="020B0606020202030204" pitchFamily="34" charset="0"/>
              </a:endParaRPr>
            </a:p>
          </p:txBody>
        </p:sp>
        <p:sp>
          <p:nvSpPr>
            <p:cNvPr id="36" name="TextBox 35"/>
            <p:cNvSpPr txBox="1"/>
            <p:nvPr/>
          </p:nvSpPr>
          <p:spPr>
            <a:xfrm>
              <a:off x="3325552" y="1541298"/>
              <a:ext cx="1135638" cy="166157"/>
            </a:xfrm>
            <a:prstGeom prst="rect">
              <a:avLst/>
            </a:prstGeom>
            <a:noFill/>
          </p:spPr>
          <p:txBody>
            <a:bodyPr wrap="square" rtlCol="0">
              <a:spAutoFit/>
            </a:bodyPr>
            <a:lstStyle/>
            <a:p>
              <a:r>
                <a:rPr lang="en-US" sz="1600" b="1" dirty="0" smtClean="0">
                  <a:latin typeface="Arial Narrow" panose="020B0606020202030204" pitchFamily="34" charset="0"/>
                </a:rPr>
                <a:t>Diagnostic</a:t>
              </a:r>
              <a:endParaRPr lang="en-US" sz="1600" b="1" dirty="0">
                <a:latin typeface="Arial Narrow" panose="020B0606020202030204" pitchFamily="34" charset="0"/>
              </a:endParaRPr>
            </a:p>
          </p:txBody>
        </p:sp>
        <p:sp>
          <p:nvSpPr>
            <p:cNvPr id="38" name="TextBox 37"/>
            <p:cNvSpPr txBox="1"/>
            <p:nvPr/>
          </p:nvSpPr>
          <p:spPr>
            <a:xfrm>
              <a:off x="3562201" y="1852629"/>
              <a:ext cx="568321" cy="151052"/>
            </a:xfrm>
            <a:prstGeom prst="rect">
              <a:avLst/>
            </a:prstGeom>
            <a:noFill/>
          </p:spPr>
          <p:txBody>
            <a:bodyPr wrap="square" rtlCol="0">
              <a:spAutoFit/>
            </a:bodyPr>
            <a:lstStyle/>
            <a:p>
              <a:r>
                <a:rPr lang="en-US" sz="1400" dirty="0" smtClean="0">
                  <a:latin typeface="Arial Narrow" panose="020B0606020202030204" pitchFamily="34" charset="0"/>
                </a:rPr>
                <a:t>Why? </a:t>
              </a:r>
              <a:endParaRPr lang="en-US" sz="1400" dirty="0">
                <a:latin typeface="Arial Narrow" panose="020B0606020202030204" pitchFamily="34" charset="0"/>
              </a:endParaRPr>
            </a:p>
          </p:txBody>
        </p:sp>
      </p:grpSp>
      <p:cxnSp>
        <p:nvCxnSpPr>
          <p:cNvPr id="3" name="Straight Connector 2"/>
          <p:cNvCxnSpPr/>
          <p:nvPr/>
        </p:nvCxnSpPr>
        <p:spPr>
          <a:xfrm>
            <a:off x="457200" y="577911"/>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0108" y="69553"/>
            <a:ext cx="7732501" cy="400110"/>
          </a:xfrm>
          <a:prstGeom prst="rect">
            <a:avLst/>
          </a:prstGeom>
          <a:noFill/>
        </p:spPr>
        <p:txBody>
          <a:bodyPr wrap="none" rtlCol="0">
            <a:spAutoFit/>
          </a:bodyPr>
          <a:lstStyle/>
          <a:p>
            <a:r>
              <a:rPr lang="en-US" sz="2000" b="1" dirty="0" smtClean="0">
                <a:solidFill>
                  <a:schemeClr val="tx2"/>
                </a:solidFill>
              </a:rPr>
              <a:t>WHAT OPEN DATA INNOVATION PROBLEMS ARE WE TRYING TO SOLVE?</a:t>
            </a:r>
            <a:endParaRPr lang="en-US" sz="2000" b="1" dirty="0">
              <a:solidFill>
                <a:schemeClr val="tx2"/>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5919358"/>
            <a:ext cx="1447800" cy="637347"/>
          </a:xfrm>
          <a:prstGeom prst="rect">
            <a:avLst/>
          </a:prstGeom>
        </p:spPr>
      </p:pic>
      <p:sp>
        <p:nvSpPr>
          <p:cNvPr id="2" name="TextBox 1"/>
          <p:cNvSpPr txBox="1"/>
          <p:nvPr/>
        </p:nvSpPr>
        <p:spPr>
          <a:xfrm>
            <a:off x="7331031" y="3601022"/>
            <a:ext cx="1420261" cy="461665"/>
          </a:xfrm>
          <a:prstGeom prst="rect">
            <a:avLst/>
          </a:prstGeom>
          <a:noFill/>
        </p:spPr>
        <p:txBody>
          <a:bodyPr wrap="none" rtlCol="0">
            <a:spAutoFit/>
          </a:bodyPr>
          <a:lstStyle/>
          <a:p>
            <a:r>
              <a:rPr lang="en-US" sz="1200" dirty="0" smtClean="0"/>
              <a:t>Innovative products</a:t>
            </a:r>
          </a:p>
          <a:p>
            <a:r>
              <a:rPr lang="en-US" sz="1200" dirty="0" smtClean="0"/>
              <a:t>And services</a:t>
            </a:r>
            <a:endParaRPr lang="en-US" sz="1200" dirty="0"/>
          </a:p>
        </p:txBody>
      </p:sp>
      <p:cxnSp>
        <p:nvCxnSpPr>
          <p:cNvPr id="10" name="Straight Arrow Connector 9"/>
          <p:cNvCxnSpPr/>
          <p:nvPr/>
        </p:nvCxnSpPr>
        <p:spPr>
          <a:xfrm>
            <a:off x="8041162" y="3230155"/>
            <a:ext cx="0" cy="29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17334" y="4056197"/>
            <a:ext cx="1420261" cy="461665"/>
          </a:xfrm>
          <a:prstGeom prst="rect">
            <a:avLst/>
          </a:prstGeom>
          <a:noFill/>
        </p:spPr>
        <p:txBody>
          <a:bodyPr wrap="none" rtlCol="0">
            <a:spAutoFit/>
          </a:bodyPr>
          <a:lstStyle/>
          <a:p>
            <a:r>
              <a:rPr lang="en-US" sz="1200" dirty="0" smtClean="0"/>
              <a:t>Innovative products</a:t>
            </a:r>
          </a:p>
          <a:p>
            <a:r>
              <a:rPr lang="en-US" sz="1200" dirty="0" smtClean="0"/>
              <a:t>And services</a:t>
            </a:r>
            <a:endParaRPr lang="en-US" sz="1200" dirty="0"/>
          </a:p>
        </p:txBody>
      </p:sp>
      <p:cxnSp>
        <p:nvCxnSpPr>
          <p:cNvPr id="26" name="Straight Arrow Connector 25"/>
          <p:cNvCxnSpPr/>
          <p:nvPr/>
        </p:nvCxnSpPr>
        <p:spPr>
          <a:xfrm>
            <a:off x="5927465" y="3685330"/>
            <a:ext cx="0" cy="29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69638" y="4174462"/>
            <a:ext cx="1420261" cy="461665"/>
          </a:xfrm>
          <a:prstGeom prst="rect">
            <a:avLst/>
          </a:prstGeom>
          <a:noFill/>
        </p:spPr>
        <p:txBody>
          <a:bodyPr wrap="none" rtlCol="0">
            <a:spAutoFit/>
          </a:bodyPr>
          <a:lstStyle/>
          <a:p>
            <a:r>
              <a:rPr lang="en-US" sz="1200" dirty="0" smtClean="0"/>
              <a:t>Innovative products</a:t>
            </a:r>
          </a:p>
          <a:p>
            <a:r>
              <a:rPr lang="en-US" sz="1200" dirty="0" smtClean="0"/>
              <a:t>And services</a:t>
            </a:r>
            <a:endParaRPr lang="en-US" sz="1200" dirty="0"/>
          </a:p>
        </p:txBody>
      </p:sp>
      <p:cxnSp>
        <p:nvCxnSpPr>
          <p:cNvPr id="29" name="Straight Arrow Connector 28"/>
          <p:cNvCxnSpPr/>
          <p:nvPr/>
        </p:nvCxnSpPr>
        <p:spPr>
          <a:xfrm>
            <a:off x="3979769" y="3803595"/>
            <a:ext cx="0" cy="29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316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46330"/>
            <a:ext cx="8359148" cy="584775"/>
          </a:xfrm>
          <a:prstGeom prst="rect">
            <a:avLst/>
          </a:prstGeom>
        </p:spPr>
        <p:txBody>
          <a:bodyPr wrap="none">
            <a:spAutoFit/>
          </a:bodyPr>
          <a:lstStyle/>
          <a:p>
            <a:r>
              <a:rPr lang="en-US" sz="3200" b="1" smtClean="0">
                <a:solidFill>
                  <a:schemeClr val="accent1">
                    <a:lumMod val="75000"/>
                  </a:schemeClr>
                </a:solidFill>
              </a:rPr>
              <a:t>KEY INGREDIENTS FOR OPEN DATA INNOVATION</a:t>
            </a:r>
            <a:endParaRPr lang="en-US" sz="3200" b="1" dirty="0">
              <a:solidFill>
                <a:schemeClr val="accent1">
                  <a:lumMod val="75000"/>
                </a:schemeClr>
              </a:solidFill>
            </a:endParaRPr>
          </a:p>
        </p:txBody>
      </p:sp>
      <p:cxnSp>
        <p:nvCxnSpPr>
          <p:cNvPr id="6" name="Straight Connector 5"/>
          <p:cNvCxnSpPr/>
          <p:nvPr/>
        </p:nvCxnSpPr>
        <p:spPr>
          <a:xfrm>
            <a:off x="304800" y="916126"/>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a:off x="3494810" y="1647001"/>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1069" y="1541383"/>
            <a:ext cx="2511731" cy="3108543"/>
          </a:xfrm>
          <a:prstGeom prst="rect">
            <a:avLst/>
          </a:prstGeom>
          <a:noFill/>
        </p:spPr>
        <p:txBody>
          <a:bodyPr wrap="square" rtlCol="0">
            <a:spAutoFit/>
          </a:bodyPr>
          <a:lstStyle/>
          <a:p>
            <a:r>
              <a:rPr lang="en-US" sz="2800" b="1" dirty="0"/>
              <a:t>Connect</a:t>
            </a:r>
          </a:p>
          <a:p>
            <a:endParaRPr lang="en-US" dirty="0"/>
          </a:p>
          <a:p>
            <a:endParaRPr lang="en-US" sz="2800" b="1" dirty="0"/>
          </a:p>
          <a:p>
            <a:r>
              <a:rPr lang="en-US" sz="2800" b="1" dirty="0"/>
              <a:t>Communicate</a:t>
            </a:r>
          </a:p>
          <a:p>
            <a:endParaRPr lang="en-US" sz="2400" b="1" dirty="0"/>
          </a:p>
          <a:p>
            <a:endParaRPr lang="en-US" sz="2400" b="1" dirty="0"/>
          </a:p>
          <a:p>
            <a:r>
              <a:rPr lang="en-US" sz="2800" b="1" dirty="0"/>
              <a:t>Collaborate</a:t>
            </a:r>
          </a:p>
          <a:p>
            <a:endParaRPr lang="en-US" dirty="0"/>
          </a:p>
        </p:txBody>
      </p:sp>
      <p:sp>
        <p:nvSpPr>
          <p:cNvPr id="9" name="Right Arrow 8"/>
          <p:cNvSpPr/>
          <p:nvPr/>
        </p:nvSpPr>
        <p:spPr>
          <a:xfrm>
            <a:off x="3494810" y="2741435"/>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467101" y="3897378"/>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10200" y="1539693"/>
            <a:ext cx="2895600" cy="4801314"/>
          </a:xfrm>
          <a:prstGeom prst="rect">
            <a:avLst/>
          </a:prstGeom>
          <a:noFill/>
        </p:spPr>
        <p:txBody>
          <a:bodyPr wrap="square" rtlCol="0">
            <a:spAutoFit/>
          </a:bodyPr>
          <a:lstStyle/>
          <a:p>
            <a:r>
              <a:rPr lang="en-US" sz="2400" dirty="0"/>
              <a:t>Data consumers and producers</a:t>
            </a:r>
          </a:p>
          <a:p>
            <a:endParaRPr lang="en-US" dirty="0"/>
          </a:p>
          <a:p>
            <a:r>
              <a:rPr lang="en-US" sz="2400" dirty="0"/>
              <a:t>Early to ask the right questions</a:t>
            </a:r>
          </a:p>
          <a:p>
            <a:endParaRPr lang="en-US" dirty="0"/>
          </a:p>
          <a:p>
            <a:endParaRPr lang="en-US" dirty="0"/>
          </a:p>
          <a:p>
            <a:r>
              <a:rPr lang="en-US" sz="2400" dirty="0"/>
              <a:t>For diverse public/private project teams that encourage innovation and creativity </a:t>
            </a:r>
          </a:p>
          <a:p>
            <a:endParaRPr lang="en-US" dirty="0"/>
          </a:p>
          <a:p>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88" y="5962339"/>
            <a:ext cx="1447800" cy="637347"/>
          </a:xfrm>
          <a:prstGeom prst="rect">
            <a:avLst/>
          </a:prstGeom>
        </p:spPr>
      </p:pic>
    </p:spTree>
    <p:extLst>
      <p:ext uri="{BB962C8B-B14F-4D97-AF65-F5344CB8AC3E}">
        <p14:creationId xmlns:p14="http://schemas.microsoft.com/office/powerpoint/2010/main" val="14114340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7755" y="1813377"/>
            <a:ext cx="3255565" cy="4154984"/>
          </a:xfrm>
          <a:prstGeom prst="rect">
            <a:avLst/>
          </a:prstGeom>
          <a:noFill/>
        </p:spPr>
        <p:txBody>
          <a:bodyPr wrap="square" rtlCol="0">
            <a:spAutoFit/>
          </a:bodyPr>
          <a:lstStyle/>
          <a:p>
            <a:pPr algn="ctr"/>
            <a:r>
              <a:rPr lang="en-US" sz="2400" u="sng" dirty="0"/>
              <a:t>Many Agencies: </a:t>
            </a:r>
          </a:p>
          <a:p>
            <a:pPr algn="ctr"/>
            <a:r>
              <a:rPr lang="en-US" sz="2400" u="sng" dirty="0"/>
              <a:t>Many Models and Solutions</a:t>
            </a:r>
          </a:p>
          <a:p>
            <a:pPr algn="ctr"/>
            <a:endParaRPr lang="en-US" sz="2400" dirty="0"/>
          </a:p>
          <a:p>
            <a:pPr algn="ctr"/>
            <a:r>
              <a:rPr lang="en-US" sz="2400" dirty="0"/>
              <a:t>CONTRACT</a:t>
            </a:r>
          </a:p>
          <a:p>
            <a:pPr algn="ctr"/>
            <a:endParaRPr lang="en-US" sz="2400" dirty="0"/>
          </a:p>
          <a:p>
            <a:pPr algn="ctr"/>
            <a:r>
              <a:rPr lang="en-US" sz="2400" dirty="0"/>
              <a:t>GRANT</a:t>
            </a:r>
          </a:p>
          <a:p>
            <a:pPr algn="ctr"/>
            <a:endParaRPr lang="en-US" sz="2400" dirty="0"/>
          </a:p>
          <a:p>
            <a:pPr algn="ctr"/>
            <a:r>
              <a:rPr lang="en-US" sz="2400" dirty="0"/>
              <a:t>CHALLENGE</a:t>
            </a:r>
          </a:p>
          <a:p>
            <a:pPr algn="ctr"/>
            <a:endParaRPr lang="en-US" sz="2400" dirty="0"/>
          </a:p>
          <a:p>
            <a:pPr algn="ctr"/>
            <a:r>
              <a:rPr lang="en-US" sz="2400" dirty="0"/>
              <a:t>HACKATHONS</a:t>
            </a:r>
          </a:p>
        </p:txBody>
      </p:sp>
      <p:sp>
        <p:nvSpPr>
          <p:cNvPr id="6" name="Right Brace 5"/>
          <p:cNvSpPr/>
          <p:nvPr/>
        </p:nvSpPr>
        <p:spPr>
          <a:xfrm>
            <a:off x="4463555" y="2767484"/>
            <a:ext cx="495920" cy="31019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5303132" y="2320212"/>
            <a:ext cx="2530886" cy="4154984"/>
          </a:xfrm>
          <a:prstGeom prst="rect">
            <a:avLst/>
          </a:prstGeom>
          <a:noFill/>
        </p:spPr>
        <p:txBody>
          <a:bodyPr wrap="none" rtlCol="0">
            <a:spAutoFit/>
          </a:bodyPr>
          <a:lstStyle/>
          <a:p>
            <a:r>
              <a:rPr lang="en-US" sz="2400" dirty="0"/>
              <a:t>AQUISITION</a:t>
            </a:r>
          </a:p>
          <a:p>
            <a:endParaRPr lang="en-US" sz="2400" dirty="0"/>
          </a:p>
          <a:p>
            <a:r>
              <a:rPr lang="en-US" sz="2400" dirty="0"/>
              <a:t>SKILLS</a:t>
            </a:r>
          </a:p>
          <a:p>
            <a:endParaRPr lang="en-US" sz="2400" dirty="0"/>
          </a:p>
          <a:p>
            <a:r>
              <a:rPr lang="en-US" sz="2400" dirty="0"/>
              <a:t>RESOURCES</a:t>
            </a:r>
          </a:p>
          <a:p>
            <a:endParaRPr lang="en-US" sz="2400" dirty="0"/>
          </a:p>
          <a:p>
            <a:r>
              <a:rPr lang="en-US" sz="2400" dirty="0"/>
              <a:t>DATA/STANDARDS</a:t>
            </a:r>
          </a:p>
          <a:p>
            <a:endParaRPr lang="en-US" sz="2400" dirty="0"/>
          </a:p>
          <a:p>
            <a:r>
              <a:rPr lang="en-US" sz="2400" dirty="0"/>
              <a:t>LEGAL</a:t>
            </a:r>
          </a:p>
          <a:p>
            <a:endParaRPr lang="en-US" sz="2400" dirty="0"/>
          </a:p>
          <a:p>
            <a:r>
              <a:rPr lang="en-US" sz="2400" dirty="0"/>
              <a:t>SECURITY/PRIVACY</a:t>
            </a:r>
          </a:p>
        </p:txBody>
      </p:sp>
      <p:sp>
        <p:nvSpPr>
          <p:cNvPr id="2" name="Rectangle 1"/>
          <p:cNvSpPr/>
          <p:nvPr/>
        </p:nvSpPr>
        <p:spPr>
          <a:xfrm>
            <a:off x="582195" y="322600"/>
            <a:ext cx="6974025" cy="584775"/>
          </a:xfrm>
          <a:prstGeom prst="rect">
            <a:avLst/>
          </a:prstGeom>
        </p:spPr>
        <p:txBody>
          <a:bodyPr wrap="none">
            <a:spAutoFit/>
          </a:bodyPr>
          <a:lstStyle/>
          <a:p>
            <a:r>
              <a:rPr lang="en-US" sz="3200" b="1" dirty="0" smtClean="0">
                <a:solidFill>
                  <a:schemeClr val="accent1">
                    <a:lumMod val="75000"/>
                  </a:schemeClr>
                </a:solidFill>
              </a:rPr>
              <a:t>FEDERAL/PRIVATE SECTOR INNOVATION</a:t>
            </a:r>
            <a:endParaRPr lang="en-US" sz="3200" b="1" dirty="0">
              <a:solidFill>
                <a:schemeClr val="accent1">
                  <a:lumMod val="75000"/>
                </a:schemeClr>
              </a:solidFill>
            </a:endParaRPr>
          </a:p>
        </p:txBody>
      </p:sp>
      <p:cxnSp>
        <p:nvCxnSpPr>
          <p:cNvPr id="10" name="Straight Connector 9"/>
          <p:cNvCxnSpPr/>
          <p:nvPr/>
        </p:nvCxnSpPr>
        <p:spPr>
          <a:xfrm>
            <a:off x="340045" y="958750"/>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1600" y="1219200"/>
            <a:ext cx="5090843" cy="954107"/>
          </a:xfrm>
          <a:prstGeom prst="rect">
            <a:avLst/>
          </a:prstGeom>
          <a:noFill/>
        </p:spPr>
        <p:txBody>
          <a:bodyPr wrap="square" rtlCol="0">
            <a:spAutoFit/>
          </a:bodyPr>
          <a:lstStyle/>
          <a:p>
            <a:r>
              <a:rPr lang="en-US" sz="2800" b="1" dirty="0"/>
              <a:t>The Federal Contracting Model</a:t>
            </a:r>
          </a:p>
          <a:p>
            <a:r>
              <a:rPr lang="en-US" sz="2800" dirty="0"/>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045" y="5968361"/>
            <a:ext cx="1447800" cy="637347"/>
          </a:xfrm>
          <a:prstGeom prst="rect">
            <a:avLst/>
          </a:prstGeom>
        </p:spPr>
      </p:pic>
    </p:spTree>
    <p:extLst>
      <p:ext uri="{BB962C8B-B14F-4D97-AF65-F5344CB8AC3E}">
        <p14:creationId xmlns:p14="http://schemas.microsoft.com/office/powerpoint/2010/main" val="3582886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6097" y="3443210"/>
            <a:ext cx="3641281" cy="1046440"/>
          </a:xfrm>
          <a:prstGeom prst="rect">
            <a:avLst/>
          </a:prstGeom>
        </p:spPr>
        <p:txBody>
          <a:bodyPr wrap="square">
            <a:spAutoFit/>
          </a:bodyPr>
          <a:lstStyle/>
          <a:p>
            <a:endParaRPr lang="en-US" dirty="0"/>
          </a:p>
          <a:p>
            <a:endParaRPr lang="en-US" sz="1100" dirty="0" smtClean="0"/>
          </a:p>
          <a:p>
            <a:endParaRPr lang="en-US" sz="1100" dirty="0" smtClean="0"/>
          </a:p>
          <a:p>
            <a:endParaRPr lang="en-US" sz="1100" dirty="0" smtClean="0"/>
          </a:p>
          <a:p>
            <a:r>
              <a:rPr lang="en-US" sz="1100" dirty="0" smtClean="0"/>
              <a:t> </a:t>
            </a:r>
            <a:endParaRPr lang="en-US" sz="1100" dirty="0"/>
          </a:p>
        </p:txBody>
      </p:sp>
      <p:sp>
        <p:nvSpPr>
          <p:cNvPr id="6" name="Rounded Rectangle 5"/>
          <p:cNvSpPr/>
          <p:nvPr/>
        </p:nvSpPr>
        <p:spPr>
          <a:xfrm>
            <a:off x="1552602" y="1658344"/>
            <a:ext cx="2133600" cy="10668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00400" y="1676400"/>
            <a:ext cx="2133600" cy="106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31957" y="2034562"/>
            <a:ext cx="1568443" cy="369332"/>
          </a:xfrm>
          <a:prstGeom prst="rect">
            <a:avLst/>
          </a:prstGeom>
          <a:noFill/>
        </p:spPr>
        <p:txBody>
          <a:bodyPr wrap="none" rtlCol="0">
            <a:spAutoFit/>
          </a:bodyPr>
          <a:lstStyle/>
          <a:p>
            <a:r>
              <a:rPr lang="en-US" dirty="0" smtClean="0"/>
              <a:t>GOVERNMENT</a:t>
            </a:r>
            <a:endParaRPr lang="en-US" dirty="0"/>
          </a:p>
        </p:txBody>
      </p:sp>
      <p:sp>
        <p:nvSpPr>
          <p:cNvPr id="9" name="TextBox 8"/>
          <p:cNvSpPr txBox="1"/>
          <p:nvPr/>
        </p:nvSpPr>
        <p:spPr>
          <a:xfrm>
            <a:off x="3873171" y="1876120"/>
            <a:ext cx="946093" cy="646331"/>
          </a:xfrm>
          <a:prstGeom prst="rect">
            <a:avLst/>
          </a:prstGeom>
          <a:noFill/>
        </p:spPr>
        <p:txBody>
          <a:bodyPr wrap="none" rtlCol="0">
            <a:spAutoFit/>
          </a:bodyPr>
          <a:lstStyle/>
          <a:p>
            <a:r>
              <a:rPr lang="en-US" dirty="0" smtClean="0"/>
              <a:t>PRIVATE</a:t>
            </a:r>
          </a:p>
          <a:p>
            <a:r>
              <a:rPr lang="en-US" dirty="0" smtClean="0"/>
              <a:t>SECTOR</a:t>
            </a:r>
            <a:endParaRPr lang="en-US" dirty="0"/>
          </a:p>
        </p:txBody>
      </p:sp>
      <p:sp>
        <p:nvSpPr>
          <p:cNvPr id="10" name="TextBox 9"/>
          <p:cNvSpPr txBox="1"/>
          <p:nvPr/>
        </p:nvSpPr>
        <p:spPr>
          <a:xfrm>
            <a:off x="3200400" y="2025134"/>
            <a:ext cx="389850" cy="369332"/>
          </a:xfrm>
          <a:prstGeom prst="rect">
            <a:avLst/>
          </a:prstGeom>
          <a:noFill/>
        </p:spPr>
        <p:txBody>
          <a:bodyPr wrap="none" rtlCol="0">
            <a:spAutoFit/>
          </a:bodyPr>
          <a:lstStyle/>
          <a:p>
            <a:r>
              <a:rPr lang="en-US" dirty="0" smtClean="0"/>
              <a:t>JV</a:t>
            </a:r>
            <a:endParaRPr lang="en-US" dirty="0"/>
          </a:p>
        </p:txBody>
      </p:sp>
      <p:sp>
        <p:nvSpPr>
          <p:cNvPr id="15" name="Right Brace 14"/>
          <p:cNvSpPr/>
          <p:nvPr/>
        </p:nvSpPr>
        <p:spPr>
          <a:xfrm>
            <a:off x="5707938" y="1676400"/>
            <a:ext cx="3048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012738" y="1840468"/>
            <a:ext cx="2271904" cy="954107"/>
          </a:xfrm>
          <a:prstGeom prst="rect">
            <a:avLst/>
          </a:prstGeom>
          <a:noFill/>
        </p:spPr>
        <p:txBody>
          <a:bodyPr wrap="none" rtlCol="0">
            <a:spAutoFit/>
          </a:bodyPr>
          <a:lstStyle/>
          <a:p>
            <a:r>
              <a:rPr lang="en-US" sz="1400" dirty="0" smtClean="0"/>
              <a:t>Legal Structure &amp; Partners </a:t>
            </a:r>
          </a:p>
          <a:p>
            <a:r>
              <a:rPr lang="en-US" sz="1400" dirty="0" smtClean="0"/>
              <a:t>to Deliver Innovative</a:t>
            </a:r>
          </a:p>
          <a:p>
            <a:r>
              <a:rPr lang="en-US" sz="1400" dirty="0" smtClean="0"/>
              <a:t>Data Services</a:t>
            </a:r>
          </a:p>
          <a:p>
            <a:r>
              <a:rPr lang="en-US" sz="1400" dirty="0" smtClean="0"/>
              <a:t>FOR ALL  FEDERAL AGENCIES</a:t>
            </a:r>
            <a:endParaRPr lang="en-US" sz="1400" dirty="0"/>
          </a:p>
        </p:txBody>
      </p:sp>
      <p:sp>
        <p:nvSpPr>
          <p:cNvPr id="31" name="TextBox 30"/>
          <p:cNvSpPr txBox="1"/>
          <p:nvPr/>
        </p:nvSpPr>
        <p:spPr>
          <a:xfrm>
            <a:off x="533400" y="171186"/>
            <a:ext cx="8077200" cy="461665"/>
          </a:xfrm>
          <a:prstGeom prst="rect">
            <a:avLst/>
          </a:prstGeom>
          <a:noFill/>
        </p:spPr>
        <p:txBody>
          <a:bodyPr wrap="square" rtlCol="0">
            <a:spAutoFit/>
          </a:bodyPr>
          <a:lstStyle/>
          <a:p>
            <a:pPr algn="ctr"/>
            <a:r>
              <a:rPr lang="en-US" sz="2400" b="1" dirty="0" smtClean="0">
                <a:solidFill>
                  <a:schemeClr val="tx2"/>
                </a:solidFill>
              </a:rPr>
              <a:t>A  NEW OPERATING MODEL TO DELIVER DATA  SERVICES</a:t>
            </a:r>
            <a:endParaRPr lang="en-US" sz="2400" b="1" dirty="0">
              <a:solidFill>
                <a:schemeClr val="tx2"/>
              </a:solidFill>
            </a:endParaRPr>
          </a:p>
        </p:txBody>
      </p:sp>
      <p:cxnSp>
        <p:nvCxnSpPr>
          <p:cNvPr id="33" name="Straight Connector 32"/>
          <p:cNvCxnSpPr/>
          <p:nvPr/>
        </p:nvCxnSpPr>
        <p:spPr>
          <a:xfrm>
            <a:off x="217966" y="762000"/>
            <a:ext cx="862739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741524" y="2848715"/>
            <a:ext cx="1697452" cy="923330"/>
          </a:xfrm>
          <a:prstGeom prst="rect">
            <a:avLst/>
          </a:prstGeom>
          <a:noFill/>
        </p:spPr>
        <p:txBody>
          <a:bodyPr wrap="none" rtlCol="0">
            <a:spAutoFit/>
          </a:bodyPr>
          <a:lstStyle/>
          <a:p>
            <a:r>
              <a:rPr lang="en-US" b="1" dirty="0" smtClean="0"/>
              <a:t>CONNECT</a:t>
            </a:r>
          </a:p>
          <a:p>
            <a:r>
              <a:rPr lang="en-US" b="1" dirty="0" smtClean="0"/>
              <a:t>COMMUNICATE</a:t>
            </a:r>
          </a:p>
          <a:p>
            <a:r>
              <a:rPr lang="en-US" b="1" dirty="0" smtClean="0"/>
              <a:t>COLLABORATE</a:t>
            </a:r>
            <a:endParaRPr lang="en-US" b="1" dirty="0"/>
          </a:p>
        </p:txBody>
      </p:sp>
      <p:cxnSp>
        <p:nvCxnSpPr>
          <p:cNvPr id="11" name="Straight Arrow Connector 10"/>
          <p:cNvCxnSpPr/>
          <p:nvPr/>
        </p:nvCxnSpPr>
        <p:spPr>
          <a:xfrm>
            <a:off x="3408355" y="3772045"/>
            <a:ext cx="0" cy="106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17464" y="4902040"/>
            <a:ext cx="3818546" cy="523220"/>
          </a:xfrm>
          <a:prstGeom prst="rect">
            <a:avLst/>
          </a:prstGeom>
          <a:noFill/>
        </p:spPr>
        <p:txBody>
          <a:bodyPr wrap="none" rtlCol="0">
            <a:spAutoFit/>
          </a:bodyPr>
          <a:lstStyle/>
          <a:p>
            <a:r>
              <a:rPr lang="en-US" sz="2800" dirty="0" smtClean="0"/>
              <a:t>OPEN DATA INNOVATION</a:t>
            </a:r>
            <a:endParaRPr lang="en-US" sz="2800" dirty="0"/>
          </a:p>
        </p:txBody>
      </p:sp>
      <p:sp>
        <p:nvSpPr>
          <p:cNvPr id="20" name="Right Brace 19"/>
          <p:cNvSpPr/>
          <p:nvPr/>
        </p:nvSpPr>
        <p:spPr>
          <a:xfrm>
            <a:off x="4377628" y="2978455"/>
            <a:ext cx="122696"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531662" y="2877132"/>
            <a:ext cx="1023229" cy="1200329"/>
          </a:xfrm>
          <a:prstGeom prst="rect">
            <a:avLst/>
          </a:prstGeom>
          <a:noFill/>
        </p:spPr>
        <p:txBody>
          <a:bodyPr wrap="none" rtlCol="0">
            <a:spAutoFit/>
          </a:bodyPr>
          <a:lstStyle/>
          <a:p>
            <a:r>
              <a:rPr lang="en-US" sz="1200" dirty="0" smtClean="0"/>
              <a:t>Industry</a:t>
            </a:r>
          </a:p>
          <a:p>
            <a:r>
              <a:rPr lang="en-US" sz="1200" dirty="0" smtClean="0"/>
              <a:t>Federal</a:t>
            </a:r>
          </a:p>
          <a:p>
            <a:r>
              <a:rPr lang="en-US" sz="1200" dirty="0" smtClean="0"/>
              <a:t>Research</a:t>
            </a:r>
          </a:p>
          <a:p>
            <a:r>
              <a:rPr lang="en-US" sz="1200" dirty="0" smtClean="0"/>
              <a:t>Academia</a:t>
            </a:r>
          </a:p>
          <a:p>
            <a:r>
              <a:rPr lang="en-US" sz="1200" dirty="0" smtClean="0"/>
              <a:t>For Profit</a:t>
            </a:r>
          </a:p>
          <a:p>
            <a:r>
              <a:rPr lang="en-US" sz="1200" dirty="0" smtClean="0"/>
              <a:t>Not-for-Profit</a:t>
            </a:r>
            <a:endParaRPr lang="en-US" sz="1200" dirty="0"/>
          </a:p>
        </p:txBody>
      </p:sp>
      <p:sp>
        <p:nvSpPr>
          <p:cNvPr id="28" name="Left Brace 27"/>
          <p:cNvSpPr/>
          <p:nvPr/>
        </p:nvSpPr>
        <p:spPr>
          <a:xfrm>
            <a:off x="2550991" y="2971800"/>
            <a:ext cx="190533"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1396508" y="2969972"/>
            <a:ext cx="1154483" cy="646331"/>
          </a:xfrm>
          <a:prstGeom prst="rect">
            <a:avLst/>
          </a:prstGeom>
          <a:noFill/>
        </p:spPr>
        <p:txBody>
          <a:bodyPr wrap="none" rtlCol="0">
            <a:spAutoFit/>
          </a:bodyPr>
          <a:lstStyle/>
          <a:p>
            <a:r>
              <a:rPr lang="en-US" sz="1200" dirty="0" smtClean="0"/>
              <a:t>JV Model</a:t>
            </a:r>
          </a:p>
          <a:p>
            <a:r>
              <a:rPr lang="en-US" sz="1200" dirty="0" smtClean="0"/>
              <a:t>Operationalizes</a:t>
            </a:r>
          </a:p>
          <a:p>
            <a:r>
              <a:rPr lang="en-US" sz="1200" dirty="0" smtClean="0"/>
              <a:t>The 3 C’s</a:t>
            </a:r>
            <a:endParaRPr lang="en-US" sz="12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88" y="5962339"/>
            <a:ext cx="1447800" cy="637347"/>
          </a:xfrm>
          <a:prstGeom prst="rect">
            <a:avLst/>
          </a:prstGeom>
        </p:spPr>
      </p:pic>
      <p:sp>
        <p:nvSpPr>
          <p:cNvPr id="2" name="TextBox 1"/>
          <p:cNvSpPr txBox="1"/>
          <p:nvPr/>
        </p:nvSpPr>
        <p:spPr>
          <a:xfrm>
            <a:off x="1576077" y="926069"/>
            <a:ext cx="5216941" cy="461665"/>
          </a:xfrm>
          <a:prstGeom prst="rect">
            <a:avLst/>
          </a:prstGeom>
          <a:noFill/>
        </p:spPr>
        <p:txBody>
          <a:bodyPr wrap="none" rtlCol="0">
            <a:spAutoFit/>
          </a:bodyPr>
          <a:lstStyle/>
          <a:p>
            <a:r>
              <a:rPr lang="en-US" sz="2400" dirty="0" smtClean="0"/>
              <a:t>FEDERAL-PRIVATE SECTOR PARTNERSHIP</a:t>
            </a:r>
            <a:endParaRPr lang="en-US" sz="2400" dirty="0"/>
          </a:p>
        </p:txBody>
      </p:sp>
    </p:spTree>
    <p:extLst>
      <p:ext uri="{BB962C8B-B14F-4D97-AF65-F5344CB8AC3E}">
        <p14:creationId xmlns:p14="http://schemas.microsoft.com/office/powerpoint/2010/main" val="35075394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925" y="2815158"/>
            <a:ext cx="7848600" cy="3200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71434" y="3454577"/>
            <a:ext cx="2621230" cy="2308324"/>
          </a:xfrm>
          <a:prstGeom prst="rect">
            <a:avLst/>
          </a:prstGeom>
          <a:noFill/>
        </p:spPr>
        <p:txBody>
          <a:bodyPr wrap="none" rtlCol="0">
            <a:spAutoFit/>
          </a:bodyPr>
          <a:lstStyle/>
          <a:p>
            <a:r>
              <a:rPr lang="en-US" b="1" dirty="0"/>
              <a:t>DATA ANALYTICS</a:t>
            </a:r>
          </a:p>
          <a:p>
            <a:r>
              <a:rPr lang="en-US" b="1" dirty="0"/>
              <a:t>DATA COLLECTION</a:t>
            </a:r>
          </a:p>
          <a:p>
            <a:r>
              <a:rPr lang="en-US" b="1" dirty="0"/>
              <a:t>MACHINE LEARNING</a:t>
            </a:r>
          </a:p>
          <a:p>
            <a:r>
              <a:rPr lang="en-US" b="1" dirty="0"/>
              <a:t>SMART CITIES</a:t>
            </a:r>
          </a:p>
          <a:p>
            <a:r>
              <a:rPr lang="en-US" b="1" dirty="0"/>
              <a:t>DATA INTEROPERABULITY</a:t>
            </a:r>
          </a:p>
          <a:p>
            <a:r>
              <a:rPr lang="en-US" b="1" dirty="0"/>
              <a:t>CLOUD INFRASTRUCTURE</a:t>
            </a:r>
          </a:p>
          <a:p>
            <a:r>
              <a:rPr lang="en-US" b="1" dirty="0"/>
              <a:t>SECURITY/PRIVACY</a:t>
            </a:r>
          </a:p>
          <a:p>
            <a:r>
              <a:rPr lang="en-US" b="1" dirty="0"/>
              <a:t>DATA MINING</a:t>
            </a:r>
          </a:p>
        </p:txBody>
      </p:sp>
      <p:sp>
        <p:nvSpPr>
          <p:cNvPr id="6" name="TextBox 5"/>
          <p:cNvSpPr txBox="1"/>
          <p:nvPr/>
        </p:nvSpPr>
        <p:spPr>
          <a:xfrm>
            <a:off x="4467225" y="3454577"/>
            <a:ext cx="3499548" cy="2308324"/>
          </a:xfrm>
          <a:prstGeom prst="rect">
            <a:avLst/>
          </a:prstGeom>
          <a:noFill/>
        </p:spPr>
        <p:txBody>
          <a:bodyPr wrap="none" rtlCol="0">
            <a:spAutoFit/>
          </a:bodyPr>
          <a:lstStyle/>
          <a:p>
            <a:r>
              <a:rPr lang="en-US" b="1" dirty="0"/>
              <a:t>VISUALIZATION</a:t>
            </a:r>
          </a:p>
          <a:p>
            <a:r>
              <a:rPr lang="en-US" b="1" dirty="0"/>
              <a:t>DATA DISSEMINATION</a:t>
            </a:r>
          </a:p>
          <a:p>
            <a:r>
              <a:rPr lang="en-US" b="1" dirty="0" smtClean="0"/>
              <a:t>STATISTICS/MODELLING</a:t>
            </a:r>
            <a:endParaRPr lang="en-US" b="1" dirty="0"/>
          </a:p>
          <a:p>
            <a:r>
              <a:rPr lang="en-US" b="1" dirty="0"/>
              <a:t>GEOSPATIAL ANALYTICS</a:t>
            </a:r>
          </a:p>
          <a:p>
            <a:r>
              <a:rPr lang="en-US" b="1" dirty="0"/>
              <a:t>REMOTE SENSING</a:t>
            </a:r>
          </a:p>
          <a:p>
            <a:r>
              <a:rPr lang="en-US" b="1" dirty="0"/>
              <a:t>OPEN SOURCE TOOLS</a:t>
            </a:r>
          </a:p>
          <a:p>
            <a:r>
              <a:rPr lang="en-US" b="1" dirty="0"/>
              <a:t>FRAUD DETECTION</a:t>
            </a:r>
          </a:p>
          <a:p>
            <a:r>
              <a:rPr lang="en-US" b="1" dirty="0"/>
              <a:t>HIGH PERFORMANCE COMPUTING</a:t>
            </a:r>
          </a:p>
        </p:txBody>
      </p:sp>
      <p:sp>
        <p:nvSpPr>
          <p:cNvPr id="7" name="TextBox 6"/>
          <p:cNvSpPr txBox="1"/>
          <p:nvPr/>
        </p:nvSpPr>
        <p:spPr>
          <a:xfrm>
            <a:off x="2835852" y="2889387"/>
            <a:ext cx="3324949" cy="400110"/>
          </a:xfrm>
          <a:prstGeom prst="rect">
            <a:avLst/>
          </a:prstGeom>
          <a:noFill/>
        </p:spPr>
        <p:txBody>
          <a:bodyPr wrap="none" rtlCol="0">
            <a:spAutoFit/>
          </a:bodyPr>
          <a:lstStyle/>
          <a:p>
            <a:r>
              <a:rPr lang="en-US" sz="2000" b="1" dirty="0" smtClean="0"/>
              <a:t>NTIS FEDERAL DATA SERVICES</a:t>
            </a:r>
            <a:endParaRPr lang="en-US" sz="2000" b="1" dirty="0"/>
          </a:p>
        </p:txBody>
      </p:sp>
      <p:sp>
        <p:nvSpPr>
          <p:cNvPr id="3" name="TextBox 2"/>
          <p:cNvSpPr txBox="1"/>
          <p:nvPr/>
        </p:nvSpPr>
        <p:spPr>
          <a:xfrm>
            <a:off x="533400" y="1196486"/>
            <a:ext cx="7315200" cy="1384995"/>
          </a:xfrm>
          <a:prstGeom prst="rect">
            <a:avLst/>
          </a:prstGeom>
          <a:noFill/>
        </p:spPr>
        <p:txBody>
          <a:bodyPr wrap="square" rtlCol="0">
            <a:spAutoFit/>
          </a:bodyPr>
          <a:lstStyle/>
          <a:p>
            <a:pPr algn="ctr"/>
            <a:r>
              <a:rPr lang="en-US" sz="2400" b="1" dirty="0"/>
              <a:t>Expected in Mid-October 2016 </a:t>
            </a:r>
          </a:p>
          <a:p>
            <a:pPr algn="ctr"/>
            <a:endParaRPr lang="en-US" b="1" dirty="0"/>
          </a:p>
          <a:p>
            <a:pPr algn="ctr"/>
            <a:r>
              <a:rPr lang="en-US" sz="2400" b="1" dirty="0"/>
              <a:t>80</a:t>
            </a:r>
            <a:r>
              <a:rPr lang="en-US" sz="2400" dirty="0"/>
              <a:t> PRIVATE SECTOR CAPABILITY </a:t>
            </a:r>
            <a:r>
              <a:rPr lang="en-US" sz="2400" dirty="0" smtClean="0"/>
              <a:t>STATEMENTS </a:t>
            </a:r>
            <a:r>
              <a:rPr lang="en-US" sz="2400" dirty="0"/>
              <a:t>RECEIVED</a:t>
            </a:r>
            <a:endParaRPr lang="en-US" dirty="0"/>
          </a:p>
          <a:p>
            <a:r>
              <a:rPr lang="en-US" dirty="0"/>
              <a:t> </a:t>
            </a:r>
          </a:p>
        </p:txBody>
      </p:sp>
      <p:sp>
        <p:nvSpPr>
          <p:cNvPr id="4" name="Rectangle 3"/>
          <p:cNvSpPr/>
          <p:nvPr/>
        </p:nvSpPr>
        <p:spPr>
          <a:xfrm>
            <a:off x="526473" y="378033"/>
            <a:ext cx="7865679" cy="584775"/>
          </a:xfrm>
          <a:prstGeom prst="rect">
            <a:avLst/>
          </a:prstGeom>
        </p:spPr>
        <p:txBody>
          <a:bodyPr wrap="none">
            <a:spAutoFit/>
          </a:bodyPr>
          <a:lstStyle/>
          <a:p>
            <a:r>
              <a:rPr lang="en-US" sz="3200" b="1" dirty="0" smtClean="0">
                <a:solidFill>
                  <a:schemeClr val="accent1">
                    <a:lumMod val="75000"/>
                  </a:schemeClr>
                </a:solidFill>
              </a:rPr>
              <a:t>ANNOUNCEMENT OF SELECTED JV PARTNERS</a:t>
            </a:r>
            <a:endParaRPr lang="en-US" sz="3200" dirty="0"/>
          </a:p>
        </p:txBody>
      </p:sp>
      <p:cxnSp>
        <p:nvCxnSpPr>
          <p:cNvPr id="10" name="Straight Connector 9"/>
          <p:cNvCxnSpPr/>
          <p:nvPr/>
        </p:nvCxnSpPr>
        <p:spPr>
          <a:xfrm>
            <a:off x="144004" y="962808"/>
            <a:ext cx="8627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323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94380"/>
          </a:xfrm>
        </p:spPr>
        <p:txBody>
          <a:bodyPr>
            <a:noAutofit/>
          </a:bodyPr>
          <a:lstStyle/>
          <a:p>
            <a:r>
              <a:rPr lang="en-US" sz="2400" b="1" dirty="0" smtClean="0">
                <a:solidFill>
                  <a:schemeClr val="accent1">
                    <a:lumMod val="75000"/>
                  </a:schemeClr>
                </a:solidFill>
              </a:rPr>
              <a:t>CATALYZING BREAKTHROUGHS FOR NATIONAL PRIORITIES</a:t>
            </a:r>
            <a:endParaRPr lang="en-US" sz="2400" dirty="0"/>
          </a:p>
        </p:txBody>
      </p:sp>
      <p:sp>
        <p:nvSpPr>
          <p:cNvPr id="46" name="TextBox 45"/>
          <p:cNvSpPr txBox="1"/>
          <p:nvPr/>
        </p:nvSpPr>
        <p:spPr>
          <a:xfrm>
            <a:off x="1070784" y="990600"/>
            <a:ext cx="6612066" cy="584775"/>
          </a:xfrm>
          <a:prstGeom prst="rect">
            <a:avLst/>
          </a:prstGeom>
          <a:noFill/>
        </p:spPr>
        <p:txBody>
          <a:bodyPr wrap="none" rtlCol="0">
            <a:spAutoFit/>
          </a:bodyPr>
          <a:lstStyle/>
          <a:p>
            <a:pPr algn="ctr"/>
            <a:r>
              <a:rPr lang="en-US" sz="1600" i="1" dirty="0" smtClean="0"/>
              <a:t>FUELING INNOVATION THROUGH PRIVATE SECTOR AND FEDERAL OPEN DATA</a:t>
            </a:r>
          </a:p>
          <a:p>
            <a:pPr algn="ctr"/>
            <a:r>
              <a:rPr lang="en-US" sz="1600" i="1" dirty="0" smtClean="0"/>
              <a:t>DRIVEN PARTNERSHIPS</a:t>
            </a:r>
            <a:endParaRPr lang="en-US" sz="1600" i="1" dirty="0"/>
          </a:p>
        </p:txBody>
      </p:sp>
      <p:cxnSp>
        <p:nvCxnSpPr>
          <p:cNvPr id="48" name="Straight Connector 47"/>
          <p:cNvCxnSpPr/>
          <p:nvPr/>
        </p:nvCxnSpPr>
        <p:spPr>
          <a:xfrm>
            <a:off x="457200" y="762000"/>
            <a:ext cx="8077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345" y="2739077"/>
            <a:ext cx="3746500" cy="2325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4" name="Straight Connector 53"/>
          <p:cNvCxnSpPr>
            <a:stCxn id="53" idx="1"/>
          </p:cNvCxnSpPr>
          <p:nvPr/>
        </p:nvCxnSpPr>
        <p:spPr>
          <a:xfrm flipH="1">
            <a:off x="866020" y="3901921"/>
            <a:ext cx="1911327" cy="0"/>
          </a:xfrm>
          <a:prstGeom prst="line">
            <a:avLst/>
          </a:prstGeom>
          <a:noFill/>
        </p:spPr>
        <p:style>
          <a:lnRef idx="1">
            <a:schemeClr val="accent1"/>
          </a:lnRef>
          <a:fillRef idx="3">
            <a:schemeClr val="accent1"/>
          </a:fillRef>
          <a:effectRef idx="2">
            <a:schemeClr val="accent1"/>
          </a:effectRef>
          <a:fontRef idx="minor">
            <a:schemeClr val="lt1"/>
          </a:fontRef>
        </p:style>
      </p:cxnSp>
      <p:cxnSp>
        <p:nvCxnSpPr>
          <p:cNvPr id="55" name="Straight Connector 54"/>
          <p:cNvCxnSpPr/>
          <p:nvPr/>
        </p:nvCxnSpPr>
        <p:spPr>
          <a:xfrm flipV="1">
            <a:off x="4623998" y="5034855"/>
            <a:ext cx="0" cy="1181503"/>
          </a:xfrm>
          <a:prstGeom prst="line">
            <a:avLst/>
          </a:prstGeom>
          <a:noFill/>
        </p:spPr>
        <p:style>
          <a:lnRef idx="1">
            <a:schemeClr val="accent1"/>
          </a:lnRef>
          <a:fillRef idx="3">
            <a:schemeClr val="accent1"/>
          </a:fillRef>
          <a:effectRef idx="2">
            <a:schemeClr val="accent1"/>
          </a:effectRef>
          <a:fontRef idx="minor">
            <a:schemeClr val="lt1"/>
          </a:fontRef>
        </p:style>
      </p:cxnSp>
      <p:cxnSp>
        <p:nvCxnSpPr>
          <p:cNvPr id="56" name="Straight Connector 55"/>
          <p:cNvCxnSpPr/>
          <p:nvPr/>
        </p:nvCxnSpPr>
        <p:spPr>
          <a:xfrm flipV="1">
            <a:off x="4640238" y="1575375"/>
            <a:ext cx="0" cy="1181503"/>
          </a:xfrm>
          <a:prstGeom prst="line">
            <a:avLst/>
          </a:prstGeom>
          <a:noFill/>
        </p:spPr>
        <p:style>
          <a:lnRef idx="1">
            <a:schemeClr val="accent1"/>
          </a:lnRef>
          <a:fillRef idx="3">
            <a:schemeClr val="accent1"/>
          </a:fillRef>
          <a:effectRef idx="2">
            <a:schemeClr val="accent1"/>
          </a:effectRef>
          <a:fontRef idx="minor">
            <a:schemeClr val="lt1"/>
          </a:fontRef>
        </p:style>
      </p:cxnSp>
      <p:cxnSp>
        <p:nvCxnSpPr>
          <p:cNvPr id="57" name="Straight Connector 56"/>
          <p:cNvCxnSpPr>
            <a:endCxn id="53" idx="3"/>
          </p:cNvCxnSpPr>
          <p:nvPr/>
        </p:nvCxnSpPr>
        <p:spPr>
          <a:xfrm flipH="1">
            <a:off x="6523845" y="3901921"/>
            <a:ext cx="1827042" cy="0"/>
          </a:xfrm>
          <a:prstGeom prst="line">
            <a:avLst/>
          </a:prstGeom>
          <a:noFill/>
        </p:spPr>
        <p:style>
          <a:lnRef idx="1">
            <a:schemeClr val="accent1"/>
          </a:lnRef>
          <a:fillRef idx="3">
            <a:schemeClr val="accent1"/>
          </a:fillRef>
          <a:effectRef idx="2">
            <a:schemeClr val="accent1"/>
          </a:effectRef>
          <a:fontRef idx="minor">
            <a:schemeClr val="lt1"/>
          </a:fontRef>
        </p:style>
      </p:cxnSp>
      <p:sp>
        <p:nvSpPr>
          <p:cNvPr id="58" name="Rectangle 57"/>
          <p:cNvSpPr/>
          <p:nvPr/>
        </p:nvSpPr>
        <p:spPr>
          <a:xfrm>
            <a:off x="866016" y="1575375"/>
            <a:ext cx="7484868" cy="46333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Freeform 25"/>
          <p:cNvSpPr>
            <a:spLocks noEditPoints="1"/>
          </p:cNvSpPr>
          <p:nvPr/>
        </p:nvSpPr>
        <p:spPr bwMode="auto">
          <a:xfrm>
            <a:off x="1140514" y="2346806"/>
            <a:ext cx="1285875" cy="263525"/>
          </a:xfrm>
          <a:custGeom>
            <a:avLst/>
            <a:gdLst>
              <a:gd name="T0" fmla="*/ 2147483647 w 404"/>
              <a:gd name="T1" fmla="*/ 2147483647 h 83"/>
              <a:gd name="T2" fmla="*/ 2147483647 w 404"/>
              <a:gd name="T3" fmla="*/ 2147483647 h 83"/>
              <a:gd name="T4" fmla="*/ 2147483647 w 404"/>
              <a:gd name="T5" fmla="*/ 2147483647 h 83"/>
              <a:gd name="T6" fmla="*/ 2147483647 w 404"/>
              <a:gd name="T7" fmla="*/ 2147483647 h 83"/>
              <a:gd name="T8" fmla="*/ 2147483647 w 404"/>
              <a:gd name="T9" fmla="*/ 2147483647 h 83"/>
              <a:gd name="T10" fmla="*/ 2147483647 w 404"/>
              <a:gd name="T11" fmla="*/ 2147483647 h 83"/>
              <a:gd name="T12" fmla="*/ 2147483647 w 404"/>
              <a:gd name="T13" fmla="*/ 2147483647 h 83"/>
              <a:gd name="T14" fmla="*/ 2147483647 w 404"/>
              <a:gd name="T15" fmla="*/ 0 h 83"/>
              <a:gd name="T16" fmla="*/ 2147483647 w 404"/>
              <a:gd name="T17" fmla="*/ 2147483647 h 83"/>
              <a:gd name="T18" fmla="*/ 2147483647 w 404"/>
              <a:gd name="T19" fmla="*/ 2147483647 h 83"/>
              <a:gd name="T20" fmla="*/ 2147483647 w 404"/>
              <a:gd name="T21" fmla="*/ 2147483647 h 83"/>
              <a:gd name="T22" fmla="*/ 2147483647 w 404"/>
              <a:gd name="T23" fmla="*/ 2147483647 h 83"/>
              <a:gd name="T24" fmla="*/ 2147483647 w 404"/>
              <a:gd name="T25" fmla="*/ 2147483647 h 83"/>
              <a:gd name="T26" fmla="*/ 2147483647 w 404"/>
              <a:gd name="T27" fmla="*/ 2147483647 h 83"/>
              <a:gd name="T28" fmla="*/ 2147483647 w 404"/>
              <a:gd name="T29" fmla="*/ 2147483647 h 83"/>
              <a:gd name="T30" fmla="*/ 2147483647 w 404"/>
              <a:gd name="T31" fmla="*/ 2147483647 h 83"/>
              <a:gd name="T32" fmla="*/ 2147483647 w 404"/>
              <a:gd name="T33" fmla="*/ 2147483647 h 83"/>
              <a:gd name="T34" fmla="*/ 2147483647 w 404"/>
              <a:gd name="T35" fmla="*/ 2147483647 h 83"/>
              <a:gd name="T36" fmla="*/ 2147483647 w 404"/>
              <a:gd name="T37" fmla="*/ 0 h 83"/>
              <a:gd name="T38" fmla="*/ 2147483647 w 404"/>
              <a:gd name="T39" fmla="*/ 2147483647 h 83"/>
              <a:gd name="T40" fmla="*/ 2147483647 w 404"/>
              <a:gd name="T41" fmla="*/ 2147483647 h 83"/>
              <a:gd name="T42" fmla="*/ 2147483647 w 404"/>
              <a:gd name="T43" fmla="*/ 2147483647 h 83"/>
              <a:gd name="T44" fmla="*/ 2147483647 w 404"/>
              <a:gd name="T45" fmla="*/ 2147483647 h 83"/>
              <a:gd name="T46" fmla="*/ 2147483647 w 404"/>
              <a:gd name="T47" fmla="*/ 2147483647 h 83"/>
              <a:gd name="T48" fmla="*/ 2147483647 w 404"/>
              <a:gd name="T49" fmla="*/ 2147483647 h 83"/>
              <a:gd name="T50" fmla="*/ 2147483647 w 404"/>
              <a:gd name="T51" fmla="*/ 2147483647 h 83"/>
              <a:gd name="T52" fmla="*/ 2147483647 w 404"/>
              <a:gd name="T53" fmla="*/ 2147483647 h 83"/>
              <a:gd name="T54" fmla="*/ 2147483647 w 404"/>
              <a:gd name="T55" fmla="*/ 2147483647 h 83"/>
              <a:gd name="T56" fmla="*/ 2147483647 w 404"/>
              <a:gd name="T57" fmla="*/ 2147483647 h 83"/>
              <a:gd name="T58" fmla="*/ 2147483647 w 404"/>
              <a:gd name="T59" fmla="*/ 2147483647 h 83"/>
              <a:gd name="T60" fmla="*/ 2147483647 w 404"/>
              <a:gd name="T61" fmla="*/ 2147483647 h 83"/>
              <a:gd name="T62" fmla="*/ 2147483647 w 404"/>
              <a:gd name="T63" fmla="*/ 2147483647 h 83"/>
              <a:gd name="T64" fmla="*/ 2147483647 w 404"/>
              <a:gd name="T65" fmla="*/ 2147483647 h 83"/>
              <a:gd name="T66" fmla="*/ 2147483647 w 404"/>
              <a:gd name="T67" fmla="*/ 2147483647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4" h="83">
                <a:moveTo>
                  <a:pt x="62" y="35"/>
                </a:moveTo>
                <a:cubicBezTo>
                  <a:pt x="70" y="47"/>
                  <a:pt x="70" y="47"/>
                  <a:pt x="70" y="47"/>
                </a:cubicBezTo>
                <a:cubicBezTo>
                  <a:pt x="70" y="48"/>
                  <a:pt x="72" y="49"/>
                  <a:pt x="73" y="49"/>
                </a:cubicBezTo>
                <a:cubicBezTo>
                  <a:pt x="175" y="49"/>
                  <a:pt x="175" y="49"/>
                  <a:pt x="175" y="49"/>
                </a:cubicBezTo>
                <a:cubicBezTo>
                  <a:pt x="176" y="49"/>
                  <a:pt x="176" y="48"/>
                  <a:pt x="176" y="47"/>
                </a:cubicBezTo>
                <a:cubicBezTo>
                  <a:pt x="169" y="35"/>
                  <a:pt x="169" y="35"/>
                  <a:pt x="169" y="35"/>
                </a:cubicBezTo>
                <a:cubicBezTo>
                  <a:pt x="168" y="34"/>
                  <a:pt x="167" y="33"/>
                  <a:pt x="166" y="33"/>
                </a:cubicBezTo>
                <a:cubicBezTo>
                  <a:pt x="63" y="33"/>
                  <a:pt x="63" y="33"/>
                  <a:pt x="63" y="33"/>
                </a:cubicBezTo>
                <a:cubicBezTo>
                  <a:pt x="62" y="33"/>
                  <a:pt x="62" y="34"/>
                  <a:pt x="62" y="35"/>
                </a:cubicBezTo>
                <a:close/>
                <a:moveTo>
                  <a:pt x="1" y="2"/>
                </a:moveTo>
                <a:cubicBezTo>
                  <a:pt x="8" y="14"/>
                  <a:pt x="8" y="14"/>
                  <a:pt x="8" y="14"/>
                </a:cubicBezTo>
                <a:cubicBezTo>
                  <a:pt x="9" y="15"/>
                  <a:pt x="10" y="16"/>
                  <a:pt x="11" y="16"/>
                </a:cubicBezTo>
                <a:cubicBezTo>
                  <a:pt x="157" y="16"/>
                  <a:pt x="157" y="16"/>
                  <a:pt x="157" y="16"/>
                </a:cubicBezTo>
                <a:cubicBezTo>
                  <a:pt x="158" y="16"/>
                  <a:pt x="159" y="15"/>
                  <a:pt x="158" y="14"/>
                </a:cubicBezTo>
                <a:cubicBezTo>
                  <a:pt x="152" y="2"/>
                  <a:pt x="152" y="2"/>
                  <a:pt x="152" y="2"/>
                </a:cubicBezTo>
                <a:cubicBezTo>
                  <a:pt x="151" y="1"/>
                  <a:pt x="150" y="0"/>
                  <a:pt x="149" y="0"/>
                </a:cubicBezTo>
                <a:cubicBezTo>
                  <a:pt x="2" y="0"/>
                  <a:pt x="2" y="0"/>
                  <a:pt x="2" y="0"/>
                </a:cubicBezTo>
                <a:cubicBezTo>
                  <a:pt x="1" y="0"/>
                  <a:pt x="0" y="1"/>
                  <a:pt x="1" y="2"/>
                </a:cubicBezTo>
                <a:close/>
                <a:moveTo>
                  <a:pt x="125" y="69"/>
                </a:moveTo>
                <a:cubicBezTo>
                  <a:pt x="133" y="81"/>
                  <a:pt x="133" y="81"/>
                  <a:pt x="133" y="81"/>
                </a:cubicBezTo>
                <a:cubicBezTo>
                  <a:pt x="133" y="82"/>
                  <a:pt x="134" y="83"/>
                  <a:pt x="135" y="83"/>
                </a:cubicBezTo>
                <a:cubicBezTo>
                  <a:pt x="194" y="83"/>
                  <a:pt x="194" y="83"/>
                  <a:pt x="194" y="83"/>
                </a:cubicBezTo>
                <a:cubicBezTo>
                  <a:pt x="195" y="83"/>
                  <a:pt x="196" y="82"/>
                  <a:pt x="195" y="81"/>
                </a:cubicBezTo>
                <a:cubicBezTo>
                  <a:pt x="188" y="69"/>
                  <a:pt x="188" y="69"/>
                  <a:pt x="188" y="69"/>
                </a:cubicBezTo>
                <a:cubicBezTo>
                  <a:pt x="188" y="68"/>
                  <a:pt x="187" y="67"/>
                  <a:pt x="186" y="67"/>
                </a:cubicBezTo>
                <a:cubicBezTo>
                  <a:pt x="126" y="67"/>
                  <a:pt x="126" y="67"/>
                  <a:pt x="126" y="67"/>
                </a:cubicBezTo>
                <a:cubicBezTo>
                  <a:pt x="125" y="67"/>
                  <a:pt x="125" y="68"/>
                  <a:pt x="125" y="69"/>
                </a:cubicBezTo>
                <a:close/>
                <a:moveTo>
                  <a:pt x="372" y="65"/>
                </a:moveTo>
                <a:cubicBezTo>
                  <a:pt x="372" y="66"/>
                  <a:pt x="371" y="67"/>
                  <a:pt x="370" y="67"/>
                </a:cubicBezTo>
                <a:cubicBezTo>
                  <a:pt x="199" y="67"/>
                  <a:pt x="199" y="67"/>
                  <a:pt x="199" y="67"/>
                </a:cubicBezTo>
                <a:cubicBezTo>
                  <a:pt x="207" y="81"/>
                  <a:pt x="207" y="81"/>
                  <a:pt x="207" y="81"/>
                </a:cubicBezTo>
                <a:cubicBezTo>
                  <a:pt x="208" y="82"/>
                  <a:pt x="209" y="83"/>
                  <a:pt x="210" y="83"/>
                </a:cubicBezTo>
                <a:cubicBezTo>
                  <a:pt x="376" y="83"/>
                  <a:pt x="376" y="83"/>
                  <a:pt x="376" y="83"/>
                </a:cubicBezTo>
                <a:cubicBezTo>
                  <a:pt x="386" y="83"/>
                  <a:pt x="390" y="76"/>
                  <a:pt x="395" y="67"/>
                </a:cubicBezTo>
                <a:cubicBezTo>
                  <a:pt x="399" y="61"/>
                  <a:pt x="404" y="49"/>
                  <a:pt x="395" y="42"/>
                </a:cubicBezTo>
                <a:cubicBezTo>
                  <a:pt x="387" y="37"/>
                  <a:pt x="339" y="9"/>
                  <a:pt x="339" y="9"/>
                </a:cubicBezTo>
                <a:cubicBezTo>
                  <a:pt x="331" y="4"/>
                  <a:pt x="316" y="0"/>
                  <a:pt x="306" y="0"/>
                </a:cubicBezTo>
                <a:cubicBezTo>
                  <a:pt x="165" y="0"/>
                  <a:pt x="165" y="0"/>
                  <a:pt x="165" y="0"/>
                </a:cubicBezTo>
                <a:cubicBezTo>
                  <a:pt x="164" y="0"/>
                  <a:pt x="164" y="1"/>
                  <a:pt x="164" y="2"/>
                </a:cubicBezTo>
                <a:cubicBezTo>
                  <a:pt x="197" y="63"/>
                  <a:pt x="197" y="63"/>
                  <a:pt x="197" y="63"/>
                </a:cubicBezTo>
                <a:cubicBezTo>
                  <a:pt x="370" y="63"/>
                  <a:pt x="370" y="63"/>
                  <a:pt x="370" y="63"/>
                </a:cubicBezTo>
                <a:cubicBezTo>
                  <a:pt x="371" y="63"/>
                  <a:pt x="372" y="64"/>
                  <a:pt x="372" y="65"/>
                </a:cubicBezTo>
                <a:close/>
                <a:moveTo>
                  <a:pt x="243" y="32"/>
                </a:moveTo>
                <a:cubicBezTo>
                  <a:pt x="202" y="32"/>
                  <a:pt x="202" y="32"/>
                  <a:pt x="202" y="32"/>
                </a:cubicBezTo>
                <a:cubicBezTo>
                  <a:pt x="201" y="32"/>
                  <a:pt x="200" y="31"/>
                  <a:pt x="199" y="31"/>
                </a:cubicBezTo>
                <a:cubicBezTo>
                  <a:pt x="188" y="10"/>
                  <a:pt x="188" y="10"/>
                  <a:pt x="188" y="10"/>
                </a:cubicBezTo>
                <a:cubicBezTo>
                  <a:pt x="187" y="9"/>
                  <a:pt x="188" y="8"/>
                  <a:pt x="189" y="8"/>
                </a:cubicBezTo>
                <a:cubicBezTo>
                  <a:pt x="229" y="8"/>
                  <a:pt x="229" y="8"/>
                  <a:pt x="229" y="8"/>
                </a:cubicBezTo>
                <a:cubicBezTo>
                  <a:pt x="230" y="8"/>
                  <a:pt x="232" y="9"/>
                  <a:pt x="232" y="10"/>
                </a:cubicBezTo>
                <a:cubicBezTo>
                  <a:pt x="243" y="31"/>
                  <a:pt x="243" y="31"/>
                  <a:pt x="243" y="31"/>
                </a:cubicBezTo>
                <a:cubicBezTo>
                  <a:pt x="244" y="32"/>
                  <a:pt x="244" y="32"/>
                  <a:pt x="243" y="32"/>
                </a:cubicBezTo>
                <a:close/>
                <a:moveTo>
                  <a:pt x="299" y="32"/>
                </a:moveTo>
                <a:cubicBezTo>
                  <a:pt x="258" y="32"/>
                  <a:pt x="258" y="32"/>
                  <a:pt x="258" y="32"/>
                </a:cubicBezTo>
                <a:cubicBezTo>
                  <a:pt x="257" y="32"/>
                  <a:pt x="256" y="31"/>
                  <a:pt x="256" y="31"/>
                </a:cubicBezTo>
                <a:cubicBezTo>
                  <a:pt x="244" y="10"/>
                  <a:pt x="244" y="10"/>
                  <a:pt x="244" y="10"/>
                </a:cubicBezTo>
                <a:cubicBezTo>
                  <a:pt x="244" y="9"/>
                  <a:pt x="244" y="8"/>
                  <a:pt x="245" y="8"/>
                </a:cubicBezTo>
                <a:cubicBezTo>
                  <a:pt x="286" y="8"/>
                  <a:pt x="286" y="8"/>
                  <a:pt x="286" y="8"/>
                </a:cubicBezTo>
                <a:cubicBezTo>
                  <a:pt x="287" y="8"/>
                  <a:pt x="288" y="9"/>
                  <a:pt x="289" y="10"/>
                </a:cubicBezTo>
                <a:cubicBezTo>
                  <a:pt x="300" y="31"/>
                  <a:pt x="300" y="31"/>
                  <a:pt x="300" y="31"/>
                </a:cubicBezTo>
                <a:cubicBezTo>
                  <a:pt x="300" y="32"/>
                  <a:pt x="300" y="32"/>
                  <a:pt x="299" y="32"/>
                </a:cubicBezTo>
                <a:close/>
                <a:moveTo>
                  <a:pt x="367" y="33"/>
                </a:moveTo>
                <a:cubicBezTo>
                  <a:pt x="334" y="33"/>
                  <a:pt x="334" y="33"/>
                  <a:pt x="334" y="33"/>
                </a:cubicBezTo>
                <a:cubicBezTo>
                  <a:pt x="316" y="33"/>
                  <a:pt x="316" y="33"/>
                  <a:pt x="316" y="33"/>
                </a:cubicBezTo>
                <a:cubicBezTo>
                  <a:pt x="315" y="33"/>
                  <a:pt x="314" y="32"/>
                  <a:pt x="313" y="31"/>
                </a:cubicBezTo>
                <a:cubicBezTo>
                  <a:pt x="302" y="10"/>
                  <a:pt x="302" y="10"/>
                  <a:pt x="302" y="10"/>
                </a:cubicBezTo>
                <a:cubicBezTo>
                  <a:pt x="301" y="9"/>
                  <a:pt x="302" y="9"/>
                  <a:pt x="303" y="9"/>
                </a:cubicBezTo>
                <a:cubicBezTo>
                  <a:pt x="310" y="9"/>
                  <a:pt x="310" y="9"/>
                  <a:pt x="310" y="9"/>
                </a:cubicBezTo>
                <a:cubicBezTo>
                  <a:pt x="330" y="9"/>
                  <a:pt x="339" y="15"/>
                  <a:pt x="339" y="15"/>
                </a:cubicBezTo>
                <a:lnTo>
                  <a:pt x="367"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Text Box 53"/>
          <p:cNvSpPr txBox="1">
            <a:spLocks noChangeArrowheads="1"/>
          </p:cNvSpPr>
          <p:nvPr/>
        </p:nvSpPr>
        <p:spPr bwMode="auto">
          <a:xfrm>
            <a:off x="1135092" y="2015467"/>
            <a:ext cx="1133644" cy="253916"/>
          </a:xfrm>
          <a:prstGeom prst="rect">
            <a:avLst/>
          </a:prstGeom>
          <a:noFill/>
          <a:ln>
            <a:noFill/>
          </a:ln>
          <a:effectLst/>
          <a:extLst>
            <a:ext uri="{909E8E84-426E-40dd-AFC4-6F175D3DCCD1}">
              <a14:hiddenFill xmlns:a14="http://schemas.microsoft.com/office/drawing/2010/main">
                <a:solidFill>
                  <a:srgbClr val="DCDCD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a:r>
              <a:rPr lang="en-US" altLang="en-US" sz="1050" b="1" dirty="0"/>
              <a:t>Transportation</a:t>
            </a:r>
          </a:p>
        </p:txBody>
      </p:sp>
      <p:sp>
        <p:nvSpPr>
          <p:cNvPr id="61" name="Freeform 32"/>
          <p:cNvSpPr>
            <a:spLocks/>
          </p:cNvSpPr>
          <p:nvPr/>
        </p:nvSpPr>
        <p:spPr bwMode="auto">
          <a:xfrm>
            <a:off x="1698703" y="2918987"/>
            <a:ext cx="590286" cy="502768"/>
          </a:xfrm>
          <a:custGeom>
            <a:avLst/>
            <a:gdLst>
              <a:gd name="T0" fmla="*/ 2147483647 w 126"/>
              <a:gd name="T1" fmla="*/ 2147483647 h 136"/>
              <a:gd name="T2" fmla="*/ 2147483647 w 126"/>
              <a:gd name="T3" fmla="*/ 2147483647 h 136"/>
              <a:gd name="T4" fmla="*/ 2147483647 w 126"/>
              <a:gd name="T5" fmla="*/ 2147483647 h 136"/>
              <a:gd name="T6" fmla="*/ 2147483647 w 126"/>
              <a:gd name="T7" fmla="*/ 2147483647 h 136"/>
              <a:gd name="T8" fmla="*/ 2147483647 w 126"/>
              <a:gd name="T9" fmla="*/ 2147483647 h 136"/>
              <a:gd name="T10" fmla="*/ 2147483647 w 126"/>
              <a:gd name="T11" fmla="*/ 2147483647 h 136"/>
              <a:gd name="T12" fmla="*/ 2147483647 w 126"/>
              <a:gd name="T13" fmla="*/ 2147483647 h 136"/>
              <a:gd name="T14" fmla="*/ 2147483647 w 126"/>
              <a:gd name="T15" fmla="*/ 2147483647 h 136"/>
              <a:gd name="T16" fmla="*/ 2147483647 w 126"/>
              <a:gd name="T17" fmla="*/ 2147483647 h 136"/>
              <a:gd name="T18" fmla="*/ 2147483647 w 126"/>
              <a:gd name="T19" fmla="*/ 2147483647 h 136"/>
              <a:gd name="T20" fmla="*/ 2147483647 w 126"/>
              <a:gd name="T21" fmla="*/ 2147483647 h 136"/>
              <a:gd name="T22" fmla="*/ 2147483647 w 126"/>
              <a:gd name="T23" fmla="*/ 2147483647 h 136"/>
              <a:gd name="T24" fmla="*/ 2147483647 w 126"/>
              <a:gd name="T25" fmla="*/ 0 h 136"/>
              <a:gd name="T26" fmla="*/ 2147483647 w 126"/>
              <a:gd name="T27" fmla="*/ 0 h 136"/>
              <a:gd name="T28" fmla="*/ 2147483647 w 126"/>
              <a:gd name="T29" fmla="*/ 2147483647 h 136"/>
              <a:gd name="T30" fmla="*/ 2147483647 w 126"/>
              <a:gd name="T31" fmla="*/ 2147483647 h 136"/>
              <a:gd name="T32" fmla="*/ 2147483647 w 126"/>
              <a:gd name="T33" fmla="*/ 2147483647 h 136"/>
              <a:gd name="T34" fmla="*/ 0 w 126"/>
              <a:gd name="T35" fmla="*/ 2147483647 h 136"/>
              <a:gd name="T36" fmla="*/ 0 w 126"/>
              <a:gd name="T37" fmla="*/ 2147483647 h 136"/>
              <a:gd name="T38" fmla="*/ 2147483647 w 126"/>
              <a:gd name="T39" fmla="*/ 2147483647 h 136"/>
              <a:gd name="T40" fmla="*/ 2147483647 w 126"/>
              <a:gd name="T41" fmla="*/ 2147483647 h 136"/>
              <a:gd name="T42" fmla="*/ 2147483647 w 126"/>
              <a:gd name="T43" fmla="*/ 2147483647 h 136"/>
              <a:gd name="T44" fmla="*/ 2147483647 w 126"/>
              <a:gd name="T45" fmla="*/ 2147483647 h 136"/>
              <a:gd name="T46" fmla="*/ 2147483647 w 126"/>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6" h="136">
                <a:moveTo>
                  <a:pt x="124" y="86"/>
                </a:moveTo>
                <a:cubicBezTo>
                  <a:pt x="120" y="86"/>
                  <a:pt x="120" y="86"/>
                  <a:pt x="120" y="86"/>
                </a:cubicBezTo>
                <a:cubicBezTo>
                  <a:pt x="120" y="68"/>
                  <a:pt x="120" y="68"/>
                  <a:pt x="120" y="68"/>
                </a:cubicBezTo>
                <a:cubicBezTo>
                  <a:pt x="120" y="67"/>
                  <a:pt x="118" y="65"/>
                  <a:pt x="116" y="66"/>
                </a:cubicBezTo>
                <a:cubicBezTo>
                  <a:pt x="91" y="86"/>
                  <a:pt x="91" y="86"/>
                  <a:pt x="91" y="86"/>
                </a:cubicBezTo>
                <a:cubicBezTo>
                  <a:pt x="91" y="68"/>
                  <a:pt x="91" y="68"/>
                  <a:pt x="91" y="68"/>
                </a:cubicBezTo>
                <a:cubicBezTo>
                  <a:pt x="91" y="67"/>
                  <a:pt x="88" y="65"/>
                  <a:pt x="87" y="66"/>
                </a:cubicBezTo>
                <a:cubicBezTo>
                  <a:pt x="62" y="86"/>
                  <a:pt x="62" y="86"/>
                  <a:pt x="62" y="86"/>
                </a:cubicBezTo>
                <a:cubicBezTo>
                  <a:pt x="62" y="68"/>
                  <a:pt x="62" y="68"/>
                  <a:pt x="62" y="68"/>
                </a:cubicBezTo>
                <a:cubicBezTo>
                  <a:pt x="62" y="67"/>
                  <a:pt x="59" y="65"/>
                  <a:pt x="58" y="66"/>
                </a:cubicBezTo>
                <a:cubicBezTo>
                  <a:pt x="32" y="86"/>
                  <a:pt x="32" y="86"/>
                  <a:pt x="32" y="86"/>
                </a:cubicBezTo>
                <a:cubicBezTo>
                  <a:pt x="29" y="2"/>
                  <a:pt x="29" y="2"/>
                  <a:pt x="29" y="2"/>
                </a:cubicBezTo>
                <a:cubicBezTo>
                  <a:pt x="29" y="1"/>
                  <a:pt x="28" y="0"/>
                  <a:pt x="27" y="0"/>
                </a:cubicBezTo>
                <a:cubicBezTo>
                  <a:pt x="13" y="0"/>
                  <a:pt x="13" y="0"/>
                  <a:pt x="13" y="0"/>
                </a:cubicBezTo>
                <a:cubicBezTo>
                  <a:pt x="12" y="0"/>
                  <a:pt x="10" y="1"/>
                  <a:pt x="10" y="2"/>
                </a:cubicBezTo>
                <a:cubicBezTo>
                  <a:pt x="7" y="86"/>
                  <a:pt x="7" y="86"/>
                  <a:pt x="7" y="86"/>
                </a:cubicBezTo>
                <a:cubicBezTo>
                  <a:pt x="2" y="86"/>
                  <a:pt x="2" y="86"/>
                  <a:pt x="2" y="86"/>
                </a:cubicBezTo>
                <a:cubicBezTo>
                  <a:pt x="1" y="86"/>
                  <a:pt x="0" y="87"/>
                  <a:pt x="0" y="88"/>
                </a:cubicBezTo>
                <a:cubicBezTo>
                  <a:pt x="0" y="133"/>
                  <a:pt x="0" y="133"/>
                  <a:pt x="0" y="133"/>
                </a:cubicBezTo>
                <a:cubicBezTo>
                  <a:pt x="0" y="135"/>
                  <a:pt x="1" y="136"/>
                  <a:pt x="2" y="136"/>
                </a:cubicBezTo>
                <a:cubicBezTo>
                  <a:pt x="124" y="136"/>
                  <a:pt x="124" y="136"/>
                  <a:pt x="124" y="136"/>
                </a:cubicBezTo>
                <a:cubicBezTo>
                  <a:pt x="125" y="136"/>
                  <a:pt x="126" y="135"/>
                  <a:pt x="126" y="133"/>
                </a:cubicBezTo>
                <a:cubicBezTo>
                  <a:pt x="126" y="88"/>
                  <a:pt x="126" y="88"/>
                  <a:pt x="126" y="88"/>
                </a:cubicBezTo>
                <a:cubicBezTo>
                  <a:pt x="126" y="87"/>
                  <a:pt x="125" y="86"/>
                  <a:pt x="124" y="8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Text Box 53"/>
          <p:cNvSpPr txBox="1">
            <a:spLocks noChangeArrowheads="1"/>
          </p:cNvSpPr>
          <p:nvPr/>
        </p:nvSpPr>
        <p:spPr bwMode="auto">
          <a:xfrm>
            <a:off x="1176161" y="3497955"/>
            <a:ext cx="1635384" cy="415498"/>
          </a:xfrm>
          <a:prstGeom prst="rect">
            <a:avLst/>
          </a:prstGeom>
          <a:noFill/>
          <a:ln>
            <a:noFill/>
          </a:ln>
          <a:effectLst/>
          <a:extLst>
            <a:ext uri="{909E8E84-426E-40dd-AFC4-6F175D3DCCD1}">
              <a14:hiddenFill xmlns:a14="http://schemas.microsoft.com/office/drawing/2010/main">
                <a:solidFill>
                  <a:srgbClr val="DCDCD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a:r>
              <a:rPr lang="en-US" altLang="en-US" sz="1050" b="1" dirty="0"/>
              <a:t>Manufacturing</a:t>
            </a:r>
          </a:p>
          <a:p>
            <a:pPr algn="ctr"/>
            <a:r>
              <a:rPr lang="en-US" altLang="en-US" sz="1050" b="1" dirty="0"/>
              <a:t>Energy &amp;</a:t>
            </a:r>
            <a:r>
              <a:rPr lang="en-US" altLang="en-US" sz="1050" b="1" dirty="0">
                <a:solidFill>
                  <a:srgbClr val="00B050"/>
                </a:solidFill>
              </a:rPr>
              <a:t> </a:t>
            </a:r>
            <a:r>
              <a:rPr lang="en-US" altLang="en-US" sz="1050" b="1" dirty="0"/>
              <a:t>Environment</a:t>
            </a:r>
          </a:p>
        </p:txBody>
      </p:sp>
      <p:pic>
        <p:nvPicPr>
          <p:cNvPr id="63" name="Picture 12" descr="http://digitalsplashmedia.com/wp-content/uploads/2013/06/Hospit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8097" y="2011170"/>
            <a:ext cx="1171807" cy="917732"/>
          </a:xfrm>
          <a:prstGeom prst="rect">
            <a:avLst/>
          </a:prstGeom>
          <a:noFill/>
          <a:extLst>
            <a:ext uri="{909E8E84-426E-40dd-AFC4-6F175D3DCCD1}">
              <a14:hiddenFill xmlns:a14="http://schemas.microsoft.com/office/drawing/2010/main">
                <a:solidFill>
                  <a:srgbClr val="FFFFFF"/>
                </a:solidFill>
              </a14:hiddenFill>
            </a:ext>
          </a:extLst>
        </p:spPr>
      </p:pic>
      <p:sp>
        <p:nvSpPr>
          <p:cNvPr id="64" name="Text Box 53"/>
          <p:cNvSpPr txBox="1">
            <a:spLocks noChangeArrowheads="1"/>
          </p:cNvSpPr>
          <p:nvPr/>
        </p:nvSpPr>
        <p:spPr bwMode="auto">
          <a:xfrm>
            <a:off x="2416427" y="2005740"/>
            <a:ext cx="875560" cy="415498"/>
          </a:xfrm>
          <a:prstGeom prst="rect">
            <a:avLst/>
          </a:prstGeom>
          <a:noFill/>
          <a:ln>
            <a:noFill/>
          </a:ln>
          <a:effectLst/>
          <a:extLst>
            <a:ext uri="{909E8E84-426E-40dd-AFC4-6F175D3DCCD1}">
              <a14:hiddenFill xmlns:a14="http://schemas.microsoft.com/office/drawing/2010/main">
                <a:solidFill>
                  <a:srgbClr val="DCDCD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Arial" pitchFamily="34" charset="0"/>
              </a:defRPr>
            </a:lvl1pPr>
            <a:lvl2pPr marL="742950" indent="-285750">
              <a:defRPr sz="1200">
                <a:solidFill>
                  <a:schemeClr val="tx1"/>
                </a:solidFill>
                <a:latin typeface="Arial" pitchFamily="34" charset="0"/>
              </a:defRPr>
            </a:lvl2pPr>
            <a:lvl3pPr marL="1143000" indent="-228600">
              <a:defRPr sz="1200">
                <a:solidFill>
                  <a:schemeClr val="tx1"/>
                </a:solidFill>
                <a:latin typeface="Arial" pitchFamily="34" charset="0"/>
              </a:defRPr>
            </a:lvl3pPr>
            <a:lvl4pPr marL="1600200" indent="-228600">
              <a:defRPr sz="1200">
                <a:solidFill>
                  <a:schemeClr val="tx1"/>
                </a:solidFill>
                <a:latin typeface="Arial" pitchFamily="34" charset="0"/>
              </a:defRPr>
            </a:lvl4pPr>
            <a:lvl5pPr marL="2057400" indent="-22860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a:r>
              <a:rPr lang="en-US" altLang="en-US" sz="1050" b="1" dirty="0" smtClean="0"/>
              <a:t>Healthcare</a:t>
            </a:r>
          </a:p>
          <a:p>
            <a:pPr algn="ctr"/>
            <a:r>
              <a:rPr lang="en-US" altLang="en-US" sz="1050" b="1" dirty="0" smtClean="0"/>
              <a:t>Safety</a:t>
            </a:r>
            <a:endParaRPr lang="en-US" altLang="en-US" sz="1050" b="1" dirty="0"/>
          </a:p>
        </p:txBody>
      </p:sp>
      <p:sp>
        <p:nvSpPr>
          <p:cNvPr id="65" name="Oval 64"/>
          <p:cNvSpPr/>
          <p:nvPr/>
        </p:nvSpPr>
        <p:spPr>
          <a:xfrm>
            <a:off x="4144072" y="3551706"/>
            <a:ext cx="1047082" cy="720992"/>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Data Products</a:t>
            </a:r>
          </a:p>
          <a:p>
            <a:pPr algn="ctr"/>
            <a:r>
              <a:rPr lang="en-US" sz="900" b="1" dirty="0">
                <a:solidFill>
                  <a:schemeClr val="tx1"/>
                </a:solidFill>
              </a:rPr>
              <a:t>and</a:t>
            </a:r>
          </a:p>
          <a:p>
            <a:pPr algn="ctr"/>
            <a:r>
              <a:rPr lang="en-US" sz="900" b="1" dirty="0">
                <a:solidFill>
                  <a:schemeClr val="tx1"/>
                </a:solidFill>
              </a:rPr>
              <a:t>Services </a:t>
            </a:r>
          </a:p>
        </p:txBody>
      </p:sp>
      <p:sp>
        <p:nvSpPr>
          <p:cNvPr id="66" name="Rectangle 65"/>
          <p:cNvSpPr/>
          <p:nvPr/>
        </p:nvSpPr>
        <p:spPr>
          <a:xfrm>
            <a:off x="952158" y="2707624"/>
            <a:ext cx="721672" cy="261610"/>
          </a:xfrm>
          <a:prstGeom prst="rect">
            <a:avLst/>
          </a:prstGeom>
        </p:spPr>
        <p:txBody>
          <a:bodyPr wrap="none">
            <a:spAutoFit/>
          </a:bodyPr>
          <a:lstStyle/>
          <a:p>
            <a:r>
              <a:rPr lang="en-US" sz="1100" b="1" dirty="0"/>
              <a:t>Economy</a:t>
            </a:r>
            <a:endParaRPr lang="en-US" sz="1100" dirty="0"/>
          </a:p>
        </p:txBody>
      </p:sp>
      <p:sp>
        <p:nvSpPr>
          <p:cNvPr id="67" name="TextBox 66"/>
          <p:cNvSpPr txBox="1"/>
          <p:nvPr/>
        </p:nvSpPr>
        <p:spPr>
          <a:xfrm>
            <a:off x="4959001" y="1695305"/>
            <a:ext cx="3313728" cy="461665"/>
          </a:xfrm>
          <a:prstGeom prst="rect">
            <a:avLst/>
          </a:prstGeom>
          <a:noFill/>
        </p:spPr>
        <p:txBody>
          <a:bodyPr wrap="none" rtlCol="0">
            <a:spAutoFit/>
          </a:bodyPr>
          <a:lstStyle/>
          <a:p>
            <a:r>
              <a:rPr lang="en-US" sz="2400" b="1" dirty="0"/>
              <a:t>NTIS </a:t>
            </a:r>
            <a:r>
              <a:rPr lang="en-US" sz="2400" b="1" dirty="0" smtClean="0"/>
              <a:t>and JV </a:t>
            </a:r>
            <a:r>
              <a:rPr lang="en-US" sz="2400" b="1" dirty="0"/>
              <a:t>Partners</a:t>
            </a:r>
          </a:p>
        </p:txBody>
      </p:sp>
      <p:sp>
        <p:nvSpPr>
          <p:cNvPr id="68" name="TextBox 67"/>
          <p:cNvSpPr txBox="1"/>
          <p:nvPr/>
        </p:nvSpPr>
        <p:spPr>
          <a:xfrm>
            <a:off x="5822995" y="2048469"/>
            <a:ext cx="2108269" cy="1200329"/>
          </a:xfrm>
          <a:prstGeom prst="rect">
            <a:avLst/>
          </a:prstGeom>
          <a:noFill/>
        </p:spPr>
        <p:txBody>
          <a:bodyPr wrap="none" rtlCol="0">
            <a:spAutoFit/>
          </a:bodyPr>
          <a:lstStyle/>
          <a:p>
            <a:r>
              <a:rPr lang="en-US" dirty="0"/>
              <a:t>Industry</a:t>
            </a:r>
          </a:p>
          <a:p>
            <a:r>
              <a:rPr lang="en-US" dirty="0"/>
              <a:t>    Research</a:t>
            </a:r>
          </a:p>
          <a:p>
            <a:r>
              <a:rPr lang="en-US" dirty="0"/>
              <a:t>      Academia</a:t>
            </a:r>
          </a:p>
          <a:p>
            <a:r>
              <a:rPr lang="en-US" dirty="0"/>
              <a:t>            Non</a:t>
            </a:r>
            <a:r>
              <a:rPr lang="en-US" dirty="0">
                <a:solidFill>
                  <a:srgbClr val="00B050"/>
                </a:solidFill>
              </a:rPr>
              <a:t>-</a:t>
            </a:r>
            <a:r>
              <a:rPr lang="en-US" dirty="0"/>
              <a:t>Profits</a:t>
            </a:r>
          </a:p>
        </p:txBody>
      </p:sp>
      <p:sp>
        <p:nvSpPr>
          <p:cNvPr id="69" name="TextBox 68"/>
          <p:cNvSpPr txBox="1"/>
          <p:nvPr/>
        </p:nvSpPr>
        <p:spPr>
          <a:xfrm>
            <a:off x="6452522" y="4448732"/>
            <a:ext cx="1443024" cy="369332"/>
          </a:xfrm>
          <a:prstGeom prst="rect">
            <a:avLst/>
          </a:prstGeom>
          <a:noFill/>
        </p:spPr>
        <p:txBody>
          <a:bodyPr wrap="none" rtlCol="0">
            <a:spAutoFit/>
          </a:bodyPr>
          <a:lstStyle/>
          <a:p>
            <a:r>
              <a:rPr lang="en-US" b="1" dirty="0"/>
              <a:t>Federal Data </a:t>
            </a:r>
          </a:p>
        </p:txBody>
      </p:sp>
      <p:sp>
        <p:nvSpPr>
          <p:cNvPr id="70" name="TextBox 69"/>
          <p:cNvSpPr txBox="1"/>
          <p:nvPr/>
        </p:nvSpPr>
        <p:spPr>
          <a:xfrm>
            <a:off x="5582000" y="5067576"/>
            <a:ext cx="2130648" cy="369332"/>
          </a:xfrm>
          <a:prstGeom prst="rect">
            <a:avLst/>
          </a:prstGeom>
          <a:noFill/>
        </p:spPr>
        <p:txBody>
          <a:bodyPr wrap="none" rtlCol="0">
            <a:spAutoFit/>
          </a:bodyPr>
          <a:lstStyle/>
          <a:p>
            <a:r>
              <a:rPr lang="en-US" b="1" dirty="0"/>
              <a:t>State and Local Data</a:t>
            </a:r>
          </a:p>
        </p:txBody>
      </p:sp>
      <p:sp>
        <p:nvSpPr>
          <p:cNvPr id="71" name="TextBox 70"/>
          <p:cNvSpPr txBox="1"/>
          <p:nvPr/>
        </p:nvSpPr>
        <p:spPr>
          <a:xfrm>
            <a:off x="4949158" y="5582021"/>
            <a:ext cx="1823320" cy="369332"/>
          </a:xfrm>
          <a:prstGeom prst="rect">
            <a:avLst/>
          </a:prstGeom>
          <a:noFill/>
        </p:spPr>
        <p:txBody>
          <a:bodyPr wrap="none" rtlCol="0">
            <a:spAutoFit/>
          </a:bodyPr>
          <a:lstStyle/>
          <a:p>
            <a:r>
              <a:rPr lang="en-US" b="1" dirty="0"/>
              <a:t>Commercial Data</a:t>
            </a:r>
          </a:p>
        </p:txBody>
      </p:sp>
      <p:sp>
        <p:nvSpPr>
          <p:cNvPr id="72" name="TextBox 71"/>
          <p:cNvSpPr txBox="1"/>
          <p:nvPr/>
        </p:nvSpPr>
        <p:spPr>
          <a:xfrm>
            <a:off x="3556101" y="2981745"/>
            <a:ext cx="999825" cy="369332"/>
          </a:xfrm>
          <a:prstGeom prst="rect">
            <a:avLst/>
          </a:prstGeom>
          <a:noFill/>
        </p:spPr>
        <p:txBody>
          <a:bodyPr wrap="none" rtlCol="0">
            <a:spAutoFit/>
          </a:bodyPr>
          <a:lstStyle/>
          <a:p>
            <a:r>
              <a:rPr lang="en-US" b="1" dirty="0"/>
              <a:t>Discover</a:t>
            </a:r>
          </a:p>
        </p:txBody>
      </p:sp>
      <p:sp>
        <p:nvSpPr>
          <p:cNvPr id="73" name="TextBox 72"/>
          <p:cNvSpPr txBox="1"/>
          <p:nvPr/>
        </p:nvSpPr>
        <p:spPr>
          <a:xfrm>
            <a:off x="5191154" y="3074451"/>
            <a:ext cx="808235" cy="369332"/>
          </a:xfrm>
          <a:prstGeom prst="rect">
            <a:avLst/>
          </a:prstGeom>
          <a:noFill/>
        </p:spPr>
        <p:txBody>
          <a:bodyPr wrap="none" rtlCol="0">
            <a:spAutoFit/>
          </a:bodyPr>
          <a:lstStyle/>
          <a:p>
            <a:r>
              <a:rPr lang="en-US" b="1" dirty="0"/>
              <a:t>Access</a:t>
            </a:r>
          </a:p>
        </p:txBody>
      </p:sp>
      <p:sp>
        <p:nvSpPr>
          <p:cNvPr id="74" name="TextBox 73"/>
          <p:cNvSpPr txBox="1"/>
          <p:nvPr/>
        </p:nvSpPr>
        <p:spPr>
          <a:xfrm>
            <a:off x="3060867" y="4060418"/>
            <a:ext cx="927626" cy="369332"/>
          </a:xfrm>
          <a:prstGeom prst="rect">
            <a:avLst/>
          </a:prstGeom>
          <a:noFill/>
        </p:spPr>
        <p:txBody>
          <a:bodyPr wrap="none" rtlCol="0">
            <a:spAutoFit/>
          </a:bodyPr>
          <a:lstStyle/>
          <a:p>
            <a:r>
              <a:rPr lang="en-US" b="1" dirty="0"/>
              <a:t>Analyze</a:t>
            </a:r>
          </a:p>
        </p:txBody>
      </p:sp>
      <p:sp>
        <p:nvSpPr>
          <p:cNvPr id="75" name="TextBox 74"/>
          <p:cNvSpPr txBox="1"/>
          <p:nvPr/>
        </p:nvSpPr>
        <p:spPr>
          <a:xfrm>
            <a:off x="4736704" y="4304744"/>
            <a:ext cx="858568" cy="369332"/>
          </a:xfrm>
          <a:prstGeom prst="rect">
            <a:avLst/>
          </a:prstGeom>
          <a:noFill/>
        </p:spPr>
        <p:txBody>
          <a:bodyPr wrap="none" rtlCol="0">
            <a:spAutoFit/>
          </a:bodyPr>
          <a:lstStyle/>
          <a:p>
            <a:r>
              <a:rPr lang="en-US" b="1" dirty="0"/>
              <a:t>Predict</a:t>
            </a:r>
          </a:p>
        </p:txBody>
      </p:sp>
      <p:sp>
        <p:nvSpPr>
          <p:cNvPr id="76" name="TextBox 75"/>
          <p:cNvSpPr txBox="1"/>
          <p:nvPr/>
        </p:nvSpPr>
        <p:spPr>
          <a:xfrm>
            <a:off x="1673830" y="1640252"/>
            <a:ext cx="1829796" cy="369332"/>
          </a:xfrm>
          <a:prstGeom prst="rect">
            <a:avLst/>
          </a:prstGeom>
          <a:noFill/>
        </p:spPr>
        <p:txBody>
          <a:bodyPr wrap="none" rtlCol="0">
            <a:spAutoFit/>
          </a:bodyPr>
          <a:lstStyle/>
          <a:p>
            <a:r>
              <a:rPr lang="en-US" dirty="0"/>
              <a:t>Market Segments</a:t>
            </a:r>
          </a:p>
        </p:txBody>
      </p:sp>
      <p:sp>
        <p:nvSpPr>
          <p:cNvPr id="77" name="TextBox 76"/>
          <p:cNvSpPr txBox="1"/>
          <p:nvPr/>
        </p:nvSpPr>
        <p:spPr>
          <a:xfrm>
            <a:off x="1196927" y="5383188"/>
            <a:ext cx="2327753" cy="1200329"/>
          </a:xfrm>
          <a:prstGeom prst="rect">
            <a:avLst/>
          </a:prstGeom>
          <a:noFill/>
        </p:spPr>
        <p:txBody>
          <a:bodyPr wrap="none" rtlCol="0">
            <a:spAutoFit/>
          </a:bodyPr>
          <a:lstStyle/>
          <a:p>
            <a:r>
              <a:rPr lang="en-US" sz="2400" b="1" dirty="0"/>
              <a:t>Federal Agencies</a:t>
            </a:r>
          </a:p>
          <a:p>
            <a:r>
              <a:rPr lang="en-US" sz="2400" b="1" dirty="0"/>
              <a:t>   (Customers)</a:t>
            </a:r>
          </a:p>
          <a:p>
            <a:endParaRPr lang="en-US" sz="2400" b="1" dirty="0"/>
          </a:p>
        </p:txBody>
      </p:sp>
      <p:sp>
        <p:nvSpPr>
          <p:cNvPr id="78" name="TextBox 77"/>
          <p:cNvSpPr txBox="1"/>
          <p:nvPr/>
        </p:nvSpPr>
        <p:spPr>
          <a:xfrm>
            <a:off x="2030637" y="2838429"/>
            <a:ext cx="1136850" cy="430887"/>
          </a:xfrm>
          <a:prstGeom prst="rect">
            <a:avLst/>
          </a:prstGeom>
          <a:noFill/>
        </p:spPr>
        <p:txBody>
          <a:bodyPr wrap="none" rtlCol="0">
            <a:spAutoFit/>
          </a:bodyPr>
          <a:lstStyle/>
          <a:p>
            <a:r>
              <a:rPr lang="en-US" sz="1100" b="1" dirty="0" smtClean="0"/>
              <a:t>Technology</a:t>
            </a:r>
          </a:p>
          <a:p>
            <a:r>
              <a:rPr lang="en-US" sz="1100" b="1" dirty="0"/>
              <a:t> </a:t>
            </a:r>
            <a:r>
              <a:rPr lang="en-US" sz="1100" b="1" dirty="0" smtClean="0"/>
              <a:t>    Electronics</a:t>
            </a:r>
            <a:endParaRPr lang="en-US" sz="1100" b="1" dirty="0"/>
          </a:p>
        </p:txBody>
      </p:sp>
      <p:sp>
        <p:nvSpPr>
          <p:cNvPr id="79" name="TextBox 78"/>
          <p:cNvSpPr txBox="1"/>
          <p:nvPr/>
        </p:nvSpPr>
        <p:spPr>
          <a:xfrm>
            <a:off x="882340" y="3012896"/>
            <a:ext cx="583814" cy="430887"/>
          </a:xfrm>
          <a:prstGeom prst="rect">
            <a:avLst/>
          </a:prstGeom>
          <a:noFill/>
        </p:spPr>
        <p:txBody>
          <a:bodyPr wrap="none" rtlCol="0">
            <a:spAutoFit/>
          </a:bodyPr>
          <a:lstStyle/>
          <a:p>
            <a:r>
              <a:rPr lang="en-US" sz="1100" b="1" dirty="0" smtClean="0"/>
              <a:t>Smart</a:t>
            </a:r>
          </a:p>
          <a:p>
            <a:r>
              <a:rPr lang="en-US" sz="1100" b="1" dirty="0" smtClean="0"/>
              <a:t>Cities</a:t>
            </a:r>
            <a:endParaRPr lang="en-US" sz="1100" b="1" dirty="0"/>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535" y="6307631"/>
            <a:ext cx="1090279" cy="479960"/>
          </a:xfrm>
          <a:prstGeom prst="rect">
            <a:avLst/>
          </a:prstGeom>
        </p:spPr>
      </p:pic>
    </p:spTree>
    <p:extLst>
      <p:ext uri="{BB962C8B-B14F-4D97-AF65-F5344CB8AC3E}">
        <p14:creationId xmlns:p14="http://schemas.microsoft.com/office/powerpoint/2010/main" val="2759457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38579"/>
            <a:ext cx="8915400" cy="990600"/>
          </a:xfrm>
        </p:spPr>
        <p:txBody>
          <a:bodyPr>
            <a:normAutofit/>
          </a:bodyPr>
          <a:lstStyle/>
          <a:p>
            <a:pPr algn="ctr"/>
            <a:r>
              <a:rPr lang="en-US" sz="3200" b="1" dirty="0" smtClean="0">
                <a:solidFill>
                  <a:schemeClr val="tx2"/>
                </a:solidFill>
              </a:rPr>
              <a:t>IN SUMMARY: NTIS DATA MISSION AND SCOPE</a:t>
            </a:r>
            <a:endParaRPr lang="en-US" sz="3200" b="1" dirty="0">
              <a:solidFill>
                <a:schemeClr val="tx2"/>
              </a:solidFill>
            </a:endParaRPr>
          </a:p>
        </p:txBody>
      </p:sp>
      <p:sp>
        <p:nvSpPr>
          <p:cNvPr id="3" name="Content Placeholder 2"/>
          <p:cNvSpPr>
            <a:spLocks noGrp="1"/>
          </p:cNvSpPr>
          <p:nvPr>
            <p:ph idx="1"/>
          </p:nvPr>
        </p:nvSpPr>
        <p:spPr>
          <a:xfrm>
            <a:off x="381000" y="1295400"/>
            <a:ext cx="8534400" cy="5181600"/>
          </a:xfrm>
        </p:spPr>
        <p:txBody>
          <a:bodyPr>
            <a:normAutofit/>
          </a:bodyPr>
          <a:lstStyle/>
          <a:p>
            <a:pPr marL="0" indent="0">
              <a:lnSpc>
                <a:spcPct val="130000"/>
              </a:lnSpc>
              <a:buNone/>
            </a:pPr>
            <a:r>
              <a:rPr lang="en-US" sz="2300" b="1" u="sng" dirty="0"/>
              <a:t>Mission</a:t>
            </a:r>
          </a:p>
          <a:p>
            <a:pPr marL="0" indent="0">
              <a:lnSpc>
                <a:spcPct val="130000"/>
              </a:lnSpc>
              <a:buClrTx/>
              <a:buSzPct val="100000"/>
              <a:buNone/>
            </a:pPr>
            <a:r>
              <a:rPr lang="en-US" sz="1800" dirty="0" smtClean="0"/>
              <a:t>Provide innovative  </a:t>
            </a:r>
            <a:r>
              <a:rPr lang="en-US" sz="1800" dirty="0"/>
              <a:t>data </a:t>
            </a:r>
            <a:r>
              <a:rPr lang="en-US" sz="1800" dirty="0" smtClean="0"/>
              <a:t>services to </a:t>
            </a:r>
            <a:r>
              <a:rPr lang="en-US" sz="1800" dirty="0"/>
              <a:t>F</a:t>
            </a:r>
            <a:r>
              <a:rPr lang="en-US" sz="1800" dirty="0" smtClean="0"/>
              <a:t>ederal agencies, </a:t>
            </a:r>
            <a:r>
              <a:rPr lang="en-US" sz="1800" dirty="0"/>
              <a:t>through joint venture partnerships with the private sector, to advance </a:t>
            </a:r>
            <a:r>
              <a:rPr lang="en-US" sz="1800" dirty="0" smtClean="0"/>
              <a:t>Federal </a:t>
            </a:r>
            <a:r>
              <a:rPr lang="en-US" sz="1800" dirty="0"/>
              <a:t>data </a:t>
            </a:r>
            <a:r>
              <a:rPr lang="en-US" sz="1800" dirty="0" smtClean="0"/>
              <a:t>priorities, promote economic </a:t>
            </a:r>
            <a:r>
              <a:rPr lang="en-US" sz="1800" dirty="0"/>
              <a:t>growth, and </a:t>
            </a:r>
            <a:r>
              <a:rPr lang="en-US" sz="1800" dirty="0" smtClean="0"/>
              <a:t>enable operational </a:t>
            </a:r>
            <a:r>
              <a:rPr lang="en-US" sz="1800" dirty="0"/>
              <a:t>excellence.</a:t>
            </a:r>
          </a:p>
          <a:p>
            <a:pPr marL="0" indent="0">
              <a:lnSpc>
                <a:spcPct val="130000"/>
              </a:lnSpc>
              <a:buClrTx/>
              <a:buSzPct val="100000"/>
              <a:buNone/>
            </a:pPr>
            <a:r>
              <a:rPr lang="en-US" sz="2300" b="1" u="sng" dirty="0" smtClean="0"/>
              <a:t>Scope: The JVP Will Be:</a:t>
            </a:r>
            <a:endParaRPr lang="en-US" sz="1400" b="1" u="sng" dirty="0"/>
          </a:p>
          <a:p>
            <a:pPr marL="0" indent="0">
              <a:buClrTx/>
              <a:buSzPct val="100000"/>
              <a:buNone/>
            </a:pPr>
            <a:endParaRPr lang="en-US" sz="1000" dirty="0"/>
          </a:p>
        </p:txBody>
      </p:sp>
      <p:sp>
        <p:nvSpPr>
          <p:cNvPr id="5" name="Rectangle 4"/>
          <p:cNvSpPr/>
          <p:nvPr/>
        </p:nvSpPr>
        <p:spPr>
          <a:xfrm>
            <a:off x="152400" y="3505200"/>
            <a:ext cx="8458200" cy="2616101"/>
          </a:xfrm>
          <a:prstGeom prst="rect">
            <a:avLst/>
          </a:prstGeom>
        </p:spPr>
        <p:txBody>
          <a:bodyPr wrap="square">
            <a:spAutoFit/>
          </a:bodyPr>
          <a:lstStyle/>
          <a:p>
            <a:pPr marL="285750" indent="-285750">
              <a:buFont typeface="Arial" panose="020B0604020202020204" pitchFamily="34" charset="0"/>
              <a:buChar char="•"/>
            </a:pPr>
            <a:r>
              <a:rPr lang="en-US" sz="1600" i="1" dirty="0"/>
              <a:t>Providing innovations in the use of Federal data and data services</a:t>
            </a:r>
            <a:r>
              <a:rPr lang="en-US" sz="1600" i="1" dirty="0">
                <a:solidFill>
                  <a:srgbClr val="00B050"/>
                </a:solidFill>
              </a:rPr>
              <a:t>, </a:t>
            </a:r>
            <a:r>
              <a:rPr lang="en-US" sz="1600" i="1" dirty="0"/>
              <a:t>either alone or in combination with non-Federal data</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Providing new, more effective and more efficient methods for sharing data</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Advancing ways to analyze, interpret, and understand data, as well as apply it in meaningful ways</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dirty="0"/>
              <a:t>Developing technologies, techniques, and processes that can lead to deep understanding from and new insights into data</a:t>
            </a:r>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454" y="6090376"/>
            <a:ext cx="1147212" cy="505023"/>
          </a:xfrm>
          <a:prstGeom prst="rect">
            <a:avLst/>
          </a:prstGeom>
        </p:spPr>
      </p:pic>
      <p:cxnSp>
        <p:nvCxnSpPr>
          <p:cNvPr id="6" name="Straight Connector 5"/>
          <p:cNvCxnSpPr/>
          <p:nvPr/>
        </p:nvCxnSpPr>
        <p:spPr>
          <a:xfrm>
            <a:off x="990600" y="1219200"/>
            <a:ext cx="723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346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660</Words>
  <Application>Microsoft Macintosh PowerPoint</Application>
  <PresentationFormat>On-screen Show (4:3)</PresentationFormat>
  <Paragraphs>167</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NTIS: FEDERAL-PRIVATE SECTOR DATA INNOVATION  PARTNERSHIP </vt:lpstr>
      <vt:lpstr>PowerPoint Presentation</vt:lpstr>
      <vt:lpstr>PowerPoint Presentation</vt:lpstr>
      <vt:lpstr>PowerPoint Presentation</vt:lpstr>
      <vt:lpstr>PowerPoint Presentation</vt:lpstr>
      <vt:lpstr>PowerPoint Presentation</vt:lpstr>
      <vt:lpstr>CATALYZING BREAKTHROUGHS FOR NATIONAL PRIORITIES</vt:lpstr>
      <vt:lpstr>IN SUMMARY: NTIS DATA MISSION AND SCOPE</vt:lpstr>
    </vt:vector>
  </TitlesOfParts>
  <Company>U.S. Department of Commerce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Bender</dc:creator>
  <cp:lastModifiedBy>Jeff Meisel</cp:lastModifiedBy>
  <cp:revision>85</cp:revision>
  <dcterms:created xsi:type="dcterms:W3CDTF">2015-12-09T14:06:19Z</dcterms:created>
  <dcterms:modified xsi:type="dcterms:W3CDTF">2016-09-28T16:47:35Z</dcterms:modified>
</cp:coreProperties>
</file>