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6" r:id="rId2"/>
    <p:sldId id="299" r:id="rId3"/>
    <p:sldId id="304" r:id="rId4"/>
    <p:sldId id="312" r:id="rId5"/>
    <p:sldId id="303" r:id="rId6"/>
    <p:sldId id="311" r:id="rId7"/>
    <p:sldId id="313" r:id="rId8"/>
    <p:sldId id="30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31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0" autoAdjust="0"/>
    <p:restoredTop sz="98762" autoAdjust="0"/>
  </p:normalViewPr>
  <p:slideViewPr>
    <p:cSldViewPr>
      <p:cViewPr varScale="1">
        <p:scale>
          <a:sx n="96" d="100"/>
          <a:sy n="96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DCCED-6CB7-9C45-BCEE-2C66EDF4803F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0ABB-5A53-4647-90AD-A03B9BC55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1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SPEAKING CUE: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BCJ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30E16-5AE3-43C9-B18E-FC0DA7430F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6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0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7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8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9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4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1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8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1B835-8B7F-4CE6-962A-76FFB1B30F41}" type="datetimeFigureOut">
              <a:rPr lang="en-US" smtClean="0"/>
              <a:t>9/28/16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0DDD-5306-47C7-B672-E753D2168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9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400"/>
            <a:ext cx="9157157" cy="4038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24117"/>
            <a:ext cx="7162800" cy="84268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7625" y="5867400"/>
            <a:ext cx="9172575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000" dirty="0" err="1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A82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tham HTF" pitchFamily="50" charset="0"/>
              </a:rPr>
              <a:t>Open</a:t>
            </a:r>
            <a:r>
              <a:rPr lang="en-US" sz="5000" dirty="0" err="1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009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tham HTF" pitchFamily="50" charset="0"/>
              </a:rPr>
              <a:t>Justice.doj.ca.gov</a:t>
            </a:r>
            <a:endParaRPr lang="en-US" sz="50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rgbClr val="224D3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otham HT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9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48274" y="228600"/>
            <a:ext cx="5314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Vision For </a:t>
            </a:r>
            <a:r>
              <a:rPr lang="en-US" sz="4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OpenJustice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422935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Ongoing national conversation on how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strengthen trust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improve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criminal justice system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Smart on Crime approach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transparency &amp; metrics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Embrace transparency to strengthen trust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data &amp; metrics to understand how we are doing and where to prioritize interventions 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2400" dirty="0" smtClean="0">
                <a:latin typeface="Times New Roman"/>
                <a:cs typeface="Times New Roman"/>
              </a:rPr>
              <a:t>Focus on equity, effectiveness, and efficiency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Wingdings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Four key components</a:t>
            </a:r>
          </a:p>
          <a:p>
            <a:pPr marL="919163" indent="-457200">
              <a:buFont typeface="Wingdings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Portal to make raw data available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</a:t>
            </a:r>
          </a:p>
          <a:p>
            <a:pPr marL="919163" indent="-457200">
              <a:buFont typeface="Wingdings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stories that share insights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datasets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919163" indent="-457200">
              <a:buFont typeface="Wingdings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Justice Dashboard to show visually how we are doing</a:t>
            </a:r>
          </a:p>
          <a:p>
            <a:pPr marL="919163" indent="-457200">
              <a:buFont typeface="Wingdings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reporting/collection improvement effort</a:t>
            </a:r>
          </a:p>
        </p:txBody>
      </p:sp>
    </p:spTree>
    <p:extLst>
      <p:ext uri="{BB962C8B-B14F-4D97-AF65-F5344CB8AC3E}">
        <p14:creationId xmlns:p14="http://schemas.microsoft.com/office/powerpoint/2010/main" val="167059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81269" y="228600"/>
            <a:ext cx="697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OpenJustice</a:t>
            </a: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Theory of Change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0" y="2819400"/>
            <a:ext cx="2438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Rigorous analytics</a:t>
            </a:r>
          </a:p>
          <a:p>
            <a:endParaRPr lang="en-US" sz="1600" b="1" dirty="0" smtClean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Bring big data methodologies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 smtClean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Partner with researchers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 smtClean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Identify policy improvements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934200" y="2819400"/>
            <a:ext cx="2209800" cy="289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Awareness</a:t>
            </a:r>
          </a:p>
          <a:p>
            <a:endParaRPr lang="en-US" sz="1600" b="1" dirty="0" smtClean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Engage policy makers </a:t>
            </a:r>
            <a:r>
              <a:rPr lang="en-US" sz="1600" smtClean="0"/>
              <a:t>and local criminal </a:t>
            </a:r>
            <a:r>
              <a:rPr lang="en-US" sz="1600" dirty="0" smtClean="0"/>
              <a:t>justice partners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Inform the community to build trust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2819400"/>
            <a:ext cx="2057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Transparency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Release raw data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Lift up clear and actionable insights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 smtClean="0"/>
          </a:p>
          <a:p>
            <a:pPr marL="457200" indent="-457200">
              <a:buFont typeface="Wingdings" charset="2"/>
              <a:buChar char="§"/>
            </a:pPr>
            <a:r>
              <a:rPr lang="en-US" sz="1600" dirty="0" err="1" smtClean="0"/>
              <a:t>Crowdsource</a:t>
            </a:r>
            <a:r>
              <a:rPr lang="en-US" sz="1600" dirty="0" smtClean="0"/>
              <a:t> data analysis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Share policies that are working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1300" y="2819400"/>
            <a:ext cx="19685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Good data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Improve quality of existing data </a:t>
            </a:r>
            <a:endParaRPr lang="en-US" sz="1600" dirty="0"/>
          </a:p>
          <a:p>
            <a:pPr marL="457200" indent="-457200">
              <a:buFont typeface="Wingdings" charset="2"/>
              <a:buChar char="§"/>
            </a:pPr>
            <a:endParaRPr lang="en-US" sz="1600" dirty="0" smtClean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Move towards more real time reporting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 smtClean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Add new right data fields</a:t>
            </a:r>
          </a:p>
          <a:p>
            <a:pPr marL="457200" indent="-457200">
              <a:buFont typeface="Wingdings" charset="2"/>
              <a:buChar char="§"/>
            </a:pPr>
            <a:endParaRPr lang="en-US" sz="1600" dirty="0"/>
          </a:p>
          <a:p>
            <a:pPr marL="457200" indent="-457200">
              <a:buFont typeface="Wingdings" charset="2"/>
              <a:buChar char="§"/>
            </a:pPr>
            <a:r>
              <a:rPr lang="en-US" sz="1600" dirty="0" smtClean="0"/>
              <a:t>Share across agencies</a:t>
            </a:r>
          </a:p>
        </p:txBody>
      </p:sp>
      <p:sp>
        <p:nvSpPr>
          <p:cNvPr id="6" name="Pentagon 5"/>
          <p:cNvSpPr/>
          <p:nvPr/>
        </p:nvSpPr>
        <p:spPr>
          <a:xfrm>
            <a:off x="228600" y="1371600"/>
            <a:ext cx="2286000" cy="1295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Collect</a:t>
            </a:r>
            <a:endParaRPr lang="en-US" sz="2200" b="1" dirty="0"/>
          </a:p>
        </p:txBody>
      </p:sp>
      <p:sp>
        <p:nvSpPr>
          <p:cNvPr id="7" name="Chevron 6"/>
          <p:cNvSpPr/>
          <p:nvPr/>
        </p:nvSpPr>
        <p:spPr>
          <a:xfrm>
            <a:off x="2362200" y="1447800"/>
            <a:ext cx="2362200" cy="12192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Analyze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4495800" y="1473200"/>
            <a:ext cx="2362200" cy="12192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Publish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629400" y="1498600"/>
            <a:ext cx="2362200" cy="12192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Engage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5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8991600" cy="4741346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6450" y="-104239"/>
            <a:ext cx="7996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We’ve released five data stories and</a:t>
            </a:r>
          </a:p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ools to explore the data further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6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-76200"/>
            <a:ext cx="8458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ata stories answer questions to give the public a clear state-wide picture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9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4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063026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1000" y="-762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hows differences across counties and agencies throughout the state 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6400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tx1"/>
              </a:buClr>
              <a:buFont typeface="Wingdings" charset="2"/>
              <a:buChar char="²"/>
            </a:pPr>
            <a:r>
              <a:rPr lang="en-US" b="1" dirty="0" smtClean="0">
                <a:latin typeface="Times New Roman"/>
                <a:cs typeface="Times New Roman"/>
              </a:rPr>
              <a:t>Includes </a:t>
            </a:r>
            <a:r>
              <a:rPr lang="en-US" b="1" dirty="0">
                <a:latin typeface="Times New Roman"/>
                <a:cs typeface="Times New Roman"/>
              </a:rPr>
              <a:t>contextual data </a:t>
            </a:r>
            <a:r>
              <a:rPr lang="en-US" b="1" dirty="0" smtClean="0">
                <a:latin typeface="Times New Roman"/>
                <a:cs typeface="Times New Roman"/>
              </a:rPr>
              <a:t>such </a:t>
            </a:r>
            <a:r>
              <a:rPr lang="en-US" b="1" dirty="0">
                <a:latin typeface="Times New Roman"/>
                <a:cs typeface="Times New Roman"/>
              </a:rPr>
              <a:t>as p</a:t>
            </a:r>
            <a:r>
              <a:rPr lang="en-US" b="1" dirty="0" smtClean="0">
                <a:latin typeface="Times New Roman"/>
                <a:cs typeface="Times New Roman"/>
              </a:rPr>
              <a:t>op. demographics, education, </a:t>
            </a:r>
            <a:r>
              <a:rPr lang="en-US" b="1" dirty="0">
                <a:latin typeface="Times New Roman"/>
                <a:cs typeface="Times New Roman"/>
              </a:rPr>
              <a:t>employment, etc.</a:t>
            </a:r>
          </a:p>
        </p:txBody>
      </p:sp>
    </p:spTree>
    <p:extLst>
      <p:ext uri="{BB962C8B-B14F-4D97-AF65-F5344CB8AC3E}">
        <p14:creationId xmlns:p14="http://schemas.microsoft.com/office/powerpoint/2010/main" val="3318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-762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Recently launched Use of Force Data Collection &amp; Reporting Tool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0" y="1600200"/>
            <a:ext cx="8616730" cy="4800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1600200"/>
            <a:ext cx="8610600" cy="4800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-82777" y="-104239"/>
            <a:ext cx="94553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More datasets, tools, and         collaborations are coming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223" y="1685865"/>
            <a:ext cx="7855177" cy="456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tx1"/>
              </a:buClr>
              <a:buFont typeface="Wingdings" charset="2"/>
              <a:buChar char="u"/>
            </a:pPr>
            <a:r>
              <a:rPr lang="en-US" sz="2200" dirty="0">
                <a:latin typeface="Times New Roman"/>
                <a:cs typeface="Times New Roman"/>
              </a:rPr>
              <a:t>The California </a:t>
            </a:r>
            <a:r>
              <a:rPr lang="en-US" sz="2200" dirty="0" smtClean="0">
                <a:latin typeface="Times New Roman"/>
                <a:cs typeface="Times New Roman"/>
              </a:rPr>
              <a:t>DOJ sits </a:t>
            </a:r>
            <a:r>
              <a:rPr lang="en-US" sz="2200" dirty="0">
                <a:latin typeface="Times New Roman"/>
                <a:cs typeface="Times New Roman"/>
              </a:rPr>
              <a:t>on a treasure trove of data, so </a:t>
            </a:r>
            <a:r>
              <a:rPr lang="en-US" sz="2200" dirty="0" smtClean="0">
                <a:latin typeface="Times New Roman"/>
                <a:cs typeface="Times New Roman"/>
              </a:rPr>
              <a:t>we </a:t>
            </a:r>
            <a:r>
              <a:rPr lang="en-US" sz="2200" dirty="0">
                <a:latin typeface="Times New Roman"/>
                <a:cs typeface="Times New Roman"/>
              </a:rPr>
              <a:t>will continue to add </a:t>
            </a:r>
            <a:r>
              <a:rPr lang="en-US" sz="2200" dirty="0" smtClean="0">
                <a:latin typeface="Times New Roman"/>
                <a:cs typeface="Times New Roman"/>
              </a:rPr>
              <a:t>to </a:t>
            </a:r>
            <a:r>
              <a:rPr lang="en-US" sz="2200" dirty="0" err="1" smtClean="0">
                <a:latin typeface="Times New Roman"/>
                <a:cs typeface="Times New Roman"/>
              </a:rPr>
              <a:t>OpenJustice</a:t>
            </a:r>
            <a:r>
              <a:rPr lang="en-US" sz="2200" dirty="0" smtClean="0">
                <a:latin typeface="Times New Roman"/>
                <a:cs typeface="Times New Roman"/>
              </a:rPr>
              <a:t> to broaden </a:t>
            </a:r>
            <a:r>
              <a:rPr lang="en-US" sz="2200" dirty="0">
                <a:latin typeface="Times New Roman"/>
                <a:cs typeface="Times New Roman"/>
              </a:rPr>
              <a:t>the conversation</a:t>
            </a:r>
            <a:r>
              <a:rPr lang="en-US" sz="2200" dirty="0" smtClean="0">
                <a:latin typeface="Times New Roman"/>
                <a:cs typeface="Times New Roman"/>
              </a:rPr>
              <a:t>.</a:t>
            </a:r>
          </a:p>
          <a:p>
            <a:pPr marL="571500" indent="-571500">
              <a:buClr>
                <a:schemeClr val="tx1"/>
              </a:buClr>
              <a:buFont typeface="Wingdings" charset="2"/>
              <a:buChar char="u"/>
            </a:pPr>
            <a:endParaRPr lang="en-US" sz="2200" dirty="0" smtClean="0">
              <a:latin typeface="Times New Roman"/>
              <a:cs typeface="Times New Roman"/>
            </a:endParaRPr>
          </a:p>
          <a:p>
            <a:pPr marL="571500" indent="-571500">
              <a:buClr>
                <a:schemeClr val="tx1"/>
              </a:buClr>
              <a:buFont typeface="Wingdings" charset="2"/>
              <a:buChar char="u"/>
            </a:pPr>
            <a:endParaRPr lang="en-US" sz="2200" dirty="0">
              <a:latin typeface="Times New Roman"/>
              <a:cs typeface="Times New Roman"/>
            </a:endParaRPr>
          </a:p>
          <a:p>
            <a:pPr marL="571500" indent="-571500">
              <a:buClr>
                <a:schemeClr val="tx1"/>
              </a:buClr>
              <a:buFont typeface="Wingdings" charset="2"/>
              <a:buChar char="u"/>
            </a:pPr>
            <a:r>
              <a:rPr lang="en-US" sz="2200" dirty="0" smtClean="0">
                <a:latin typeface="Times New Roman"/>
                <a:cs typeface="Times New Roman"/>
              </a:rPr>
              <a:t>These datasets will span the criminal justice lifecycle</a:t>
            </a:r>
            <a:r>
              <a:rPr lang="en-US" sz="2200" dirty="0">
                <a:latin typeface="Times New Roman"/>
                <a:cs typeface="Times New Roman"/>
              </a:rPr>
              <a:t>: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</a:p>
          <a:p>
            <a:pPr marL="1485900" lvl="2" indent="-571500">
              <a:buClr>
                <a:schemeClr val="tx1"/>
              </a:buClr>
              <a:buFont typeface="Wingdings" charset="2"/>
              <a:buChar char="Ø"/>
            </a:pPr>
            <a:r>
              <a:rPr lang="en-US" sz="2200" dirty="0" smtClean="0">
                <a:latin typeface="Times New Roman"/>
                <a:cs typeface="Times New Roman"/>
              </a:rPr>
              <a:t>School-to-prison pipeline (e.g., Truancy)</a:t>
            </a:r>
          </a:p>
          <a:p>
            <a:pPr marL="1485900" lvl="2" indent="-571500">
              <a:buClr>
                <a:schemeClr val="tx1"/>
              </a:buClr>
              <a:buFont typeface="Wingdings" charset="2"/>
              <a:buChar char="Ø"/>
            </a:pPr>
            <a:r>
              <a:rPr lang="en-US" sz="2200" dirty="0" smtClean="0">
                <a:latin typeface="Times New Roman"/>
                <a:cs typeface="Times New Roman"/>
              </a:rPr>
              <a:t>Prosecution / Courts (e.g., violent felony conviction &amp; non-violent diversions rates</a:t>
            </a:r>
            <a:r>
              <a:rPr lang="en-US" sz="2200" dirty="0">
                <a:latin typeface="Times New Roman"/>
                <a:cs typeface="Times New Roman"/>
              </a:rPr>
              <a:t>)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marL="1485900" lvl="2" indent="-571500">
              <a:buClr>
                <a:schemeClr val="tx1"/>
              </a:buClr>
              <a:buFont typeface="Wingdings" charset="2"/>
              <a:buChar char="Ø"/>
            </a:pPr>
            <a:r>
              <a:rPr lang="en-US" sz="2200" dirty="0" smtClean="0">
                <a:latin typeface="Times New Roman"/>
                <a:cs typeface="Times New Roman"/>
              </a:rPr>
              <a:t>Incarceration &amp; Rehabilitation (e.g., </a:t>
            </a:r>
            <a:r>
              <a:rPr lang="en-US" sz="2200" dirty="0">
                <a:latin typeface="Times New Roman"/>
                <a:cs typeface="Times New Roman"/>
              </a:rPr>
              <a:t>r</a:t>
            </a:r>
            <a:r>
              <a:rPr lang="en-US" sz="2200" dirty="0" smtClean="0">
                <a:latin typeface="Times New Roman"/>
                <a:cs typeface="Times New Roman"/>
              </a:rPr>
              <a:t>ecidivism rates)</a:t>
            </a:r>
          </a:p>
          <a:p>
            <a:endParaRPr lang="en-US" sz="2200" dirty="0" smtClean="0">
              <a:latin typeface="Times New Roman"/>
              <a:cs typeface="Times New Roman"/>
            </a:endParaRPr>
          </a:p>
          <a:p>
            <a:endParaRPr lang="en-US" sz="2200" dirty="0">
              <a:latin typeface="Times New Roman"/>
              <a:cs typeface="Times New Roman"/>
            </a:endParaRPr>
          </a:p>
          <a:p>
            <a:pPr marL="571500" lvl="2" indent="-571500">
              <a:buFont typeface="Wingdings" charset="2"/>
              <a:buChar char="u"/>
            </a:pPr>
            <a:r>
              <a:rPr lang="en-US" sz="2200" dirty="0" smtClean="0">
                <a:latin typeface="Times New Roman"/>
                <a:cs typeface="Times New Roman"/>
              </a:rPr>
              <a:t>New data collection efforts ongoing on Use of Force and police traffic stop data</a:t>
            </a:r>
            <a:endParaRPr lang="en-US" sz="2200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127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9525</TotalTime>
  <Words>326</Words>
  <Application>Microsoft Macintosh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Department of Justice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ITSSADM</dc:creator>
  <cp:lastModifiedBy>Jeff Meisel</cp:lastModifiedBy>
  <cp:revision>114</cp:revision>
  <cp:lastPrinted>2015-05-16T02:00:12Z</cp:lastPrinted>
  <dcterms:created xsi:type="dcterms:W3CDTF">2015-05-13T17:48:48Z</dcterms:created>
  <dcterms:modified xsi:type="dcterms:W3CDTF">2016-09-28T16:50:34Z</dcterms:modified>
</cp:coreProperties>
</file>