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r">
              <a:spcBef>
                <a:spcPts val="0"/>
              </a:spcBef>
              <a:buSzPts val="4800"/>
              <a:buNone/>
              <a:defRPr sz="4800"/>
            </a:lvl1pPr>
            <a:lvl2pPr lvl="1" algn="r">
              <a:spcBef>
                <a:spcPts val="0"/>
              </a:spcBef>
              <a:buSzPts val="6000"/>
              <a:buNone/>
              <a:defRPr sz="6000"/>
            </a:lvl2pPr>
            <a:lvl3pPr lvl="2" algn="r">
              <a:spcBef>
                <a:spcPts val="0"/>
              </a:spcBef>
              <a:buSzPts val="6000"/>
              <a:buNone/>
              <a:defRPr sz="6000"/>
            </a:lvl3pPr>
            <a:lvl4pPr lvl="3" algn="r">
              <a:spcBef>
                <a:spcPts val="0"/>
              </a:spcBef>
              <a:buSzPts val="6000"/>
              <a:buNone/>
              <a:defRPr sz="6000"/>
            </a:lvl4pPr>
            <a:lvl5pPr lvl="4" algn="r">
              <a:spcBef>
                <a:spcPts val="0"/>
              </a:spcBef>
              <a:buSzPts val="6000"/>
              <a:buNone/>
              <a:defRPr sz="6000"/>
            </a:lvl5pPr>
            <a:lvl6pPr lvl="5" algn="r">
              <a:spcBef>
                <a:spcPts val="0"/>
              </a:spcBef>
              <a:buSzPts val="6000"/>
              <a:buNone/>
              <a:defRPr sz="6000"/>
            </a:lvl6pPr>
            <a:lvl7pPr lvl="6" algn="r">
              <a:spcBef>
                <a:spcPts val="0"/>
              </a:spcBef>
              <a:buSzPts val="6000"/>
              <a:buNone/>
              <a:defRPr sz="6000"/>
            </a:lvl7pPr>
            <a:lvl8pPr lvl="7" algn="r">
              <a:spcBef>
                <a:spcPts val="0"/>
              </a:spcBef>
              <a:buSzPts val="6000"/>
              <a:buNone/>
              <a:defRPr sz="6000"/>
            </a:lvl8pPr>
            <a:lvl9pPr lvl="8" algn="r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Char char="▣"/>
              <a:defRPr sz="3000"/>
            </a:lvl1pPr>
            <a:lvl2pPr lvl="1" rtl="0">
              <a:spcBef>
                <a:spcPts val="0"/>
              </a:spcBef>
              <a:buSzPts val="3000"/>
              <a:buChar char="□"/>
              <a:defRPr sz="3000"/>
            </a:lvl2pPr>
            <a:lvl3pPr lvl="2" rtl="0">
              <a:spcBef>
                <a:spcPts val="0"/>
              </a:spcBef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buSzPts val="3000"/>
              <a:buChar char="○"/>
              <a:defRPr sz="3000"/>
            </a:lvl8pPr>
            <a:lvl9pPr lvl="8">
              <a:spcBef>
                <a:spcPts val="0"/>
              </a:spcBef>
              <a:buSzPts val="3000"/>
              <a:buChar char="■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254240"/>
            <a:ext cx="1957200" cy="710985"/>
            <a:chOff x="801025" y="1367520"/>
            <a:chExt cx="1957200" cy="947980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9" y="1543300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258525"/>
            <a:ext cx="7761600" cy="3409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3" y="9772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258525"/>
            <a:ext cx="3767400" cy="366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258425"/>
            <a:ext cx="3767400" cy="366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▣"/>
              <a:defRPr/>
            </a:lvl1pPr>
            <a:lvl2pPr lvl="1">
              <a:spcBef>
                <a:spcPts val="0"/>
              </a:spcBef>
              <a:buSzPts val="2000"/>
              <a:buChar char="□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3" y="9772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258525"/>
            <a:ext cx="2501700" cy="366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8" y="1258525"/>
            <a:ext cx="2501700" cy="366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5" y="1258525"/>
            <a:ext cx="2501700" cy="366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▣"/>
              <a:defRPr sz="2000"/>
            </a:lvl1pPr>
            <a:lvl2pPr lvl="1" rtl="0">
              <a:spcBef>
                <a:spcPts val="0"/>
              </a:spcBef>
              <a:buSzPts val="2000"/>
              <a:buChar char="□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2000"/>
              <a:buChar char="●"/>
              <a:defRPr sz="2000"/>
            </a:lvl4pPr>
            <a:lvl5pPr lvl="4" rtl="0">
              <a:spcBef>
                <a:spcPts val="0"/>
              </a:spcBef>
              <a:buSzPts val="2000"/>
              <a:buChar char="○"/>
              <a:defRPr sz="2000"/>
            </a:lvl5pPr>
            <a:lvl6pPr lvl="5" rtl="0">
              <a:spcBef>
                <a:spcPts val="0"/>
              </a:spcBef>
              <a:buSzPts val="2000"/>
              <a:buChar char="■"/>
              <a:defRPr sz="2000"/>
            </a:lvl6pPr>
            <a:lvl7pPr lvl="6" rtl="0">
              <a:spcBef>
                <a:spcPts val="0"/>
              </a:spcBef>
              <a:buSzPts val="2000"/>
              <a:buChar char="●"/>
              <a:defRPr sz="2000"/>
            </a:lvl7pPr>
            <a:lvl8pPr lvl="7" rtl="0">
              <a:spcBef>
                <a:spcPts val="0"/>
              </a:spcBef>
              <a:buSzPts val="2000"/>
              <a:buChar char="○"/>
              <a:defRPr sz="2000"/>
            </a:lvl8pPr>
            <a:lvl9pPr lvl="8" rtl="0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3" y="9772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3" y="9772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197250" y="494500"/>
            <a:ext cx="2639400" cy="181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Clr>
                <a:srgbClr val="454F5B"/>
              </a:buClr>
              <a:buSzPts val="1800"/>
              <a:buNone/>
              <a:defRPr sz="1800">
                <a:solidFill>
                  <a:srgbClr val="454F5B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292948" y="397917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ts val="3000"/>
              <a:buFont typeface="Roboto Condensed"/>
              <a:buNone/>
              <a:defRPr b="1" sz="3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C7F464"/>
              </a:buClr>
              <a:buSzPts val="2400"/>
              <a:buFont typeface="Roboto Condensed"/>
              <a:buChar char="▣"/>
              <a:defRPr sz="24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ts val="2000"/>
              <a:buFont typeface="Roboto Condensed"/>
              <a:buChar char="□"/>
              <a:defRPr sz="2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ts val="2000"/>
              <a:buFont typeface="Roboto Condensed"/>
              <a:buChar char="■"/>
              <a:defRPr sz="20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●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○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■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●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○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ts val="1800"/>
              <a:buFont typeface="Roboto Condensed"/>
              <a:buChar char="■"/>
              <a:defRPr sz="1800">
                <a:solidFill>
                  <a:srgbClr val="454F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4294967295" type="ctrTitle"/>
          </p:nvPr>
        </p:nvSpPr>
        <p:spPr>
          <a:xfrm>
            <a:off x="582500" y="914000"/>
            <a:ext cx="82119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4ECDC4"/>
                </a:solidFill>
              </a:rPr>
              <a:t>Privacy-Preserving Data Publishing (PPDP)</a:t>
            </a:r>
          </a:p>
        </p:txBody>
      </p:sp>
      <p:sp>
        <p:nvSpPr>
          <p:cNvPr id="55" name="Shape 55"/>
          <p:cNvSpPr txBox="1"/>
          <p:nvPr>
            <p:ph idx="4294967295" type="subTitle"/>
          </p:nvPr>
        </p:nvSpPr>
        <p:spPr>
          <a:xfrm>
            <a:off x="701975" y="2188400"/>
            <a:ext cx="7794000" cy="62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Máster en Seguridad Informática (Ciberseguridad)</a:t>
            </a:r>
          </a:p>
        </p:txBody>
      </p:sp>
      <p:sp>
        <p:nvSpPr>
          <p:cNvPr id="56" name="Shape 56"/>
          <p:cNvSpPr txBox="1"/>
          <p:nvPr>
            <p:ph idx="4294967295" type="body"/>
          </p:nvPr>
        </p:nvSpPr>
        <p:spPr>
          <a:xfrm>
            <a:off x="701975" y="4072200"/>
            <a:ext cx="6025800" cy="79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rgbClr val="DD7E6B"/>
                </a:solidFill>
              </a:rPr>
              <a:t>Juan Manuel Dodero</a:t>
            </a:r>
            <a:r>
              <a:rPr lang="en" sz="1800"/>
              <a:t> </a:t>
            </a:r>
            <a:br>
              <a:rPr lang="en" sz="1800"/>
            </a:br>
            <a:r>
              <a:rPr lang="en" sz="1800">
                <a:solidFill>
                  <a:srgbClr val="DD7E6B"/>
                </a:solidFill>
              </a:rPr>
              <a:t>University of Cadiz, Spain</a:t>
            </a:r>
            <a:r>
              <a:rPr lang="en" sz="1800"/>
              <a:t>	</a:t>
            </a:r>
          </a:p>
        </p:txBody>
      </p:sp>
      <p:sp>
        <p:nvSpPr>
          <p:cNvPr id="57" name="Shape 57"/>
          <p:cNvSpPr/>
          <p:nvPr/>
        </p:nvSpPr>
        <p:spPr>
          <a:xfrm>
            <a:off x="813273" y="3456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97250" y="494500"/>
            <a:ext cx="26394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/>
              <a:t>generalized </a:t>
            </a:r>
            <a:br>
              <a:rPr lang="en"/>
            </a:br>
            <a:r>
              <a:rPr lang="en"/>
              <a:t>medical record</a:t>
            </a:r>
            <a:br>
              <a:rPr lang="en"/>
            </a:br>
            <a:r>
              <a:rPr lang="en"/>
              <a:t>t</a:t>
            </a:r>
            <a:r>
              <a:rPr lang="en"/>
              <a:t>able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(version 2)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75" y="614875"/>
            <a:ext cx="6885723" cy="417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165200" y="998650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59075" y="2572725"/>
            <a:ext cx="19650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generalization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(equivalence classes)</a:t>
            </a:r>
          </a:p>
        </p:txBody>
      </p:sp>
      <p:sp>
        <p:nvSpPr>
          <p:cNvPr id="190" name="Shape 190"/>
          <p:cNvSpPr/>
          <p:nvPr/>
        </p:nvSpPr>
        <p:spPr>
          <a:xfrm>
            <a:off x="2165200" y="2230300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165200" y="3451025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603050" y="1484725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311300" y="1200625"/>
            <a:ext cx="11667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suppression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5603050" y="2698150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603050" y="3970100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14" y="661575"/>
            <a:ext cx="6722887" cy="407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197250" y="494500"/>
            <a:ext cx="26394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/>
              <a:t>swapping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swapped </a:t>
            </a:r>
            <a:br>
              <a:rPr lang="en"/>
            </a:br>
            <a:r>
              <a:rPr lang="en"/>
              <a:t>records</a:t>
            </a:r>
          </a:p>
        </p:txBody>
      </p:sp>
      <p:sp>
        <p:nvSpPr>
          <p:cNvPr id="202" name="Shape 202"/>
          <p:cNvSpPr/>
          <p:nvPr/>
        </p:nvSpPr>
        <p:spPr>
          <a:xfrm>
            <a:off x="3738325" y="1034000"/>
            <a:ext cx="503700" cy="23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402475" y="1626650"/>
            <a:ext cx="894000" cy="28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swapping</a:t>
            </a:r>
          </a:p>
        </p:txBody>
      </p:sp>
      <p:sp>
        <p:nvSpPr>
          <p:cNvPr id="204" name="Shape 204"/>
          <p:cNvSpPr/>
          <p:nvPr/>
        </p:nvSpPr>
        <p:spPr>
          <a:xfrm>
            <a:off x="3738325" y="2264575"/>
            <a:ext cx="503700" cy="23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Shape 205"/>
          <p:cNvCxnSpPr>
            <a:stCxn id="202" idx="1"/>
            <a:endCxn id="204" idx="1"/>
          </p:cNvCxnSpPr>
          <p:nvPr/>
        </p:nvCxnSpPr>
        <p:spPr>
          <a:xfrm>
            <a:off x="3738325" y="1153400"/>
            <a:ext cx="600" cy="12306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06" name="Shape 206"/>
          <p:cNvCxnSpPr>
            <a:stCxn id="202" idx="3"/>
            <a:endCxn id="204" idx="3"/>
          </p:cNvCxnSpPr>
          <p:nvPr/>
        </p:nvCxnSpPr>
        <p:spPr>
          <a:xfrm>
            <a:off x="4242025" y="1153400"/>
            <a:ext cx="600" cy="12306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50" y="758075"/>
            <a:ext cx="6686952" cy="3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idx="1" type="body"/>
          </p:nvPr>
        </p:nvSpPr>
        <p:spPr>
          <a:xfrm>
            <a:off x="197250" y="494500"/>
            <a:ext cx="21093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/>
              <a:t>bucketization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partitioning in non overlapping groups</a:t>
            </a:r>
          </a:p>
        </p:txBody>
      </p:sp>
      <p:sp>
        <p:nvSpPr>
          <p:cNvPr id="213" name="Shape 213"/>
          <p:cNvSpPr/>
          <p:nvPr/>
        </p:nvSpPr>
        <p:spPr>
          <a:xfrm>
            <a:off x="2350800" y="1087025"/>
            <a:ext cx="44364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83775" y="2756025"/>
            <a:ext cx="13434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buckets</a:t>
            </a:r>
          </a:p>
        </p:txBody>
      </p:sp>
      <p:sp>
        <p:nvSpPr>
          <p:cNvPr id="215" name="Shape 215"/>
          <p:cNvSpPr/>
          <p:nvPr/>
        </p:nvSpPr>
        <p:spPr>
          <a:xfrm>
            <a:off x="7114300" y="1057175"/>
            <a:ext cx="17853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350800" y="2306225"/>
            <a:ext cx="44364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7114300" y="2276375"/>
            <a:ext cx="17853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350800" y="3525425"/>
            <a:ext cx="44364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114300" y="3495575"/>
            <a:ext cx="1785300" cy="11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" name="Shape 220"/>
          <p:cNvCxnSpPr/>
          <p:nvPr/>
        </p:nvCxnSpPr>
        <p:spPr>
          <a:xfrm flipH="1">
            <a:off x="6928850" y="677150"/>
            <a:ext cx="8700" cy="4153800"/>
          </a:xfrm>
          <a:prstGeom prst="straightConnector1">
            <a:avLst/>
          </a:prstGeom>
          <a:noFill/>
          <a:ln cap="flat" cmpd="sng" w="28575">
            <a:solidFill>
              <a:srgbClr val="4ECDC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197250" y="494500"/>
            <a:ext cx="21060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/>
              <a:t>randomization</a:t>
            </a:r>
          </a:p>
          <a:p>
            <a:pPr indent="0" lvl="0" marL="0" rtl="0" algn="l">
              <a:spcBef>
                <a:spcPts val="600"/>
              </a:spcBef>
              <a:buNone/>
            </a:pPr>
            <a:r>
              <a:rPr lang="en" sz="1400"/>
              <a:t>remove </a:t>
            </a:r>
            <a:r>
              <a:rPr lang="en" sz="1400"/>
              <a:t>names</a:t>
            </a:r>
          </a:p>
          <a:p>
            <a:pPr indent="0" lvl="0" marL="0" rtl="0" algn="l">
              <a:spcBef>
                <a:spcPts val="600"/>
              </a:spcBef>
              <a:buNone/>
            </a:pPr>
            <a:r>
              <a:rPr lang="en" sz="1400"/>
              <a:t>add random </a:t>
            </a:r>
            <a:r>
              <a:rPr b="1" lang="en" sz="1400"/>
              <a:t>noise</a:t>
            </a:r>
          </a:p>
          <a:p>
            <a:pPr indent="0" lvl="0" marL="0" rtl="0" algn="l">
              <a:spcBef>
                <a:spcPts val="600"/>
              </a:spcBef>
              <a:buNone/>
            </a:pPr>
            <a:r>
              <a:rPr lang="en" sz="1400"/>
              <a:t>for numeric attributes: add gaussian noise</a:t>
            </a:r>
          </a:p>
          <a:p>
            <a:pPr indent="0" lvl="0" marL="0" rtl="0" algn="l">
              <a:spcBef>
                <a:spcPts val="600"/>
              </a:spcBef>
              <a:buNone/>
            </a:pPr>
            <a:r>
              <a:rPr lang="en" sz="1400"/>
              <a:t>for categorical attributes: replace by random value in the domain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75" y="784075"/>
            <a:ext cx="6685776" cy="19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3357325" y="1144975"/>
            <a:ext cx="4104900" cy="1197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234625" y="2515025"/>
            <a:ext cx="4197900" cy="98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random values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gaussian noise to: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</a:t>
            </a: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~ </a:t>
            </a:r>
            <a:r>
              <a:rPr i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(μ=0, σ=4)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Zip Code</a:t>
            </a: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~ </a:t>
            </a:r>
            <a:r>
              <a:rPr i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(μ=0, σ=500)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3849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Gender, Nationality, Condition</a:t>
            </a: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replace with p=0.25 by random value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otherwise, keep original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400" y="2913000"/>
            <a:ext cx="2490099" cy="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91200" y="2228850"/>
            <a:ext cx="26124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k-anonymity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454F5B"/>
                </a:solidFill>
              </a:rPr>
              <a:t>each individual (row) is indistinguishable from at least </a:t>
            </a:r>
            <a:r>
              <a:rPr i="1" lang="en" sz="1400">
                <a:solidFill>
                  <a:srgbClr val="454F5B"/>
                </a:solidFill>
              </a:rPr>
              <a:t>k</a:t>
            </a:r>
            <a:r>
              <a:rPr lang="en" sz="1400">
                <a:solidFill>
                  <a:srgbClr val="454F5B"/>
                </a:solidFill>
              </a:rPr>
              <a:t>–1 other rows in the dataset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454F5B"/>
              </a:solidFill>
            </a:endParaRP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3414500" y="2228850"/>
            <a:ext cx="26124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l-diversity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there are at least l-distinct sensitive values that are of roughly equal proportion</a:t>
            </a: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privacy criteria options</a:t>
            </a:r>
          </a:p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6214002" y="2228850"/>
            <a:ext cx="25182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c,k-safety</a:t>
            </a:r>
            <a:br>
              <a:rPr b="1" lang="en" sz="1400">
                <a:solidFill>
                  <a:srgbClr val="4ECDC4"/>
                </a:solidFill>
              </a:rPr>
            </a:br>
            <a:r>
              <a:rPr b="1" lang="en" sz="1400">
                <a:solidFill>
                  <a:srgbClr val="4ECDC4"/>
                </a:solidFill>
              </a:rPr>
              <a:t>(α,β)-privacy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γ-amplification</a:t>
            </a:r>
            <a:br>
              <a:rPr b="1" lang="en" sz="1400">
                <a:solidFill>
                  <a:srgbClr val="4ECDC4"/>
                </a:solidFill>
              </a:rPr>
            </a:br>
            <a:r>
              <a:rPr b="1" lang="en" sz="1400">
                <a:solidFill>
                  <a:srgbClr val="4ECDC4"/>
                </a:solidFill>
              </a:rPr>
              <a:t>differential privacy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238" name="Shape 238"/>
          <p:cNvGrpSpPr/>
          <p:nvPr/>
        </p:nvGrpSpPr>
        <p:grpSpPr>
          <a:xfrm>
            <a:off x="3533447" y="1627290"/>
            <a:ext cx="875649" cy="656698"/>
            <a:chOff x="3782700" y="1538288"/>
            <a:chExt cx="1578600" cy="1578600"/>
          </a:xfrm>
        </p:grpSpPr>
        <p:sp>
          <p:nvSpPr>
            <p:cNvPr id="239" name="Shape 23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6333965" y="1627290"/>
            <a:ext cx="875649" cy="656698"/>
            <a:chOff x="3782700" y="1538288"/>
            <a:chExt cx="1578600" cy="1578600"/>
          </a:xfrm>
        </p:grpSpPr>
        <p:sp>
          <p:nvSpPr>
            <p:cNvPr id="244" name="Shape 24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809122" y="1627290"/>
            <a:ext cx="875649" cy="656698"/>
            <a:chOff x="3782700" y="1538288"/>
            <a:chExt cx="1578600" cy="1578600"/>
          </a:xfrm>
        </p:grpSpPr>
        <p:sp>
          <p:nvSpPr>
            <p:cNvPr id="249" name="Shape 24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1021318" y="1824155"/>
            <a:ext cx="451252" cy="324645"/>
            <a:chOff x="5241175" y="4959100"/>
            <a:chExt cx="539775" cy="517775"/>
          </a:xfrm>
        </p:grpSpPr>
        <p:sp>
          <p:nvSpPr>
            <p:cNvPr id="254" name="Shape 254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745643" y="1824167"/>
            <a:ext cx="451252" cy="324645"/>
            <a:chOff x="5241175" y="4959100"/>
            <a:chExt cx="539775" cy="517775"/>
          </a:xfrm>
        </p:grpSpPr>
        <p:sp>
          <p:nvSpPr>
            <p:cNvPr id="261" name="Shape 2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6546168" y="1793330"/>
            <a:ext cx="451252" cy="324645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privacy-preserving data mashup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650" y="1168250"/>
            <a:ext cx="3419425" cy="3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49" y="632675"/>
            <a:ext cx="6817398" cy="41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>
            <p:ph idx="1" type="body"/>
          </p:nvPr>
        </p:nvSpPr>
        <p:spPr>
          <a:xfrm>
            <a:off x="197250" y="494500"/>
            <a:ext cx="18417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remember: </a:t>
            </a:r>
            <a:r>
              <a:rPr b="1" lang="en"/>
              <a:t>medical record table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quasi-identifying attributes may belong to different datasets (and custodians)</a:t>
            </a:r>
          </a:p>
        </p:txBody>
      </p:sp>
      <p:sp>
        <p:nvSpPr>
          <p:cNvPr id="286" name="Shape 286"/>
          <p:cNvSpPr/>
          <p:nvPr/>
        </p:nvSpPr>
        <p:spPr>
          <a:xfrm>
            <a:off x="3155025" y="661575"/>
            <a:ext cx="20625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155025" y="356850"/>
            <a:ext cx="41979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quasi-identifiers</a:t>
            </a:r>
          </a:p>
        </p:txBody>
      </p:sp>
      <p:sp>
        <p:nvSpPr>
          <p:cNvPr id="288" name="Shape 288"/>
          <p:cNvSpPr/>
          <p:nvPr/>
        </p:nvSpPr>
        <p:spPr>
          <a:xfrm>
            <a:off x="5217525" y="661575"/>
            <a:ext cx="21873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197250" y="494500"/>
            <a:ext cx="21105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400"/>
              <a:t>linking attack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it safe to remove </a:t>
            </a:r>
            <a:r>
              <a:rPr b="1" lang="en"/>
              <a:t>name</a:t>
            </a:r>
            <a:r>
              <a:rPr lang="en"/>
              <a:t> and release the dataset?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875" y="787750"/>
            <a:ext cx="6560077" cy="39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875" y="787750"/>
            <a:ext cx="6560077" cy="39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197250" y="494500"/>
            <a:ext cx="24255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400"/>
              <a:t>linking attack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 attacker might obtain voter registration lists and find out: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28-year-old female (F) living in 13053 is #1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can almost be sure that #1 is Ann’s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⇒ discovers Ann’s disease</a:t>
            </a:r>
          </a:p>
          <a:p>
            <a:pPr indent="0" lvl="0" marL="0" rtl="0">
              <a:spcBef>
                <a:spcPts val="900"/>
              </a:spcBef>
              <a:buNone/>
            </a:pPr>
            <a:r>
              <a:rPr lang="en"/>
              <a:t>table is </a:t>
            </a:r>
            <a:r>
              <a:rPr b="1" lang="en"/>
              <a:t>not k-anonymous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45150" y="843350"/>
            <a:ext cx="500700" cy="389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91200" y="1258525"/>
            <a:ext cx="2811900" cy="366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454F5B"/>
                </a:solidFill>
              </a:rPr>
              <a:t>definition</a:t>
            </a:r>
            <a:r>
              <a:rPr lang="en" sz="1800">
                <a:solidFill>
                  <a:srgbClr val="454F5B"/>
                </a:solidFill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600">
                <a:solidFill>
                  <a:srgbClr val="454F5B"/>
                </a:solidFill>
              </a:rPr>
              <a:t>given a set of Quasi-Identifying attributes 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1</a:t>
            </a:r>
            <a:r>
              <a:rPr lang="en" sz="1600">
                <a:solidFill>
                  <a:srgbClr val="454F5B"/>
                </a:solidFill>
              </a:rPr>
              <a:t>,...,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d</a:t>
            </a:r>
            <a:r>
              <a:rPr lang="en" sz="1600">
                <a:solidFill>
                  <a:srgbClr val="454F5B"/>
                </a:solidFill>
              </a:rPr>
              <a:t>, release candidate </a:t>
            </a:r>
            <a:r>
              <a:rPr i="1" lang="en" sz="1600">
                <a:solidFill>
                  <a:srgbClr val="454F5B"/>
                </a:solidFill>
              </a:rPr>
              <a:t>D</a:t>
            </a:r>
            <a:r>
              <a:rPr baseline="30000" lang="en" sz="1600">
                <a:solidFill>
                  <a:srgbClr val="454F5B"/>
                </a:solidFill>
              </a:rPr>
              <a:t>∗</a:t>
            </a:r>
            <a:r>
              <a:rPr lang="en" sz="1600">
                <a:solidFill>
                  <a:srgbClr val="454F5B"/>
                </a:solidFill>
              </a:rPr>
              <a:t> is said to be k-anonymous with respect to 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1</a:t>
            </a:r>
            <a:r>
              <a:rPr lang="en" sz="1600">
                <a:solidFill>
                  <a:srgbClr val="454F5B"/>
                </a:solidFill>
              </a:rPr>
              <a:t>,...,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d</a:t>
            </a:r>
            <a:r>
              <a:rPr lang="en" sz="1600">
                <a:solidFill>
                  <a:srgbClr val="454F5B"/>
                </a:solidFill>
              </a:rPr>
              <a:t> if each unique tuple in the projection of </a:t>
            </a:r>
            <a:r>
              <a:rPr i="1" lang="en" sz="1600">
                <a:solidFill>
                  <a:srgbClr val="454F5B"/>
                </a:solidFill>
              </a:rPr>
              <a:t>D</a:t>
            </a:r>
            <a:r>
              <a:rPr baseline="30000" lang="en" sz="1600">
                <a:solidFill>
                  <a:srgbClr val="454F5B"/>
                </a:solidFill>
              </a:rPr>
              <a:t>∗</a:t>
            </a:r>
            <a:r>
              <a:rPr lang="en" sz="1600">
                <a:solidFill>
                  <a:srgbClr val="454F5B"/>
                </a:solidFill>
              </a:rPr>
              <a:t> on 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1</a:t>
            </a:r>
            <a:r>
              <a:rPr lang="en" sz="1600">
                <a:solidFill>
                  <a:srgbClr val="454F5B"/>
                </a:solidFill>
              </a:rPr>
              <a:t>,...,</a:t>
            </a:r>
            <a:r>
              <a:rPr i="1" lang="en" sz="1600">
                <a:solidFill>
                  <a:srgbClr val="454F5B"/>
                </a:solidFill>
              </a:rPr>
              <a:t>Q</a:t>
            </a:r>
            <a:r>
              <a:rPr baseline="-25000" lang="en" sz="1600">
                <a:solidFill>
                  <a:srgbClr val="454F5B"/>
                </a:solidFill>
              </a:rPr>
              <a:t>d</a:t>
            </a:r>
            <a:r>
              <a:rPr lang="en" sz="1600">
                <a:solidFill>
                  <a:srgbClr val="454F5B"/>
                </a:solidFill>
              </a:rPr>
              <a:t> occurs at least </a:t>
            </a:r>
            <a:r>
              <a:rPr i="1" lang="en" sz="1600">
                <a:solidFill>
                  <a:srgbClr val="454F5B"/>
                </a:solidFill>
              </a:rPr>
              <a:t>k</a:t>
            </a:r>
            <a:r>
              <a:rPr lang="en" sz="1600">
                <a:solidFill>
                  <a:srgbClr val="454F5B"/>
                </a:solidFill>
              </a:rPr>
              <a:t> times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600"/>
              <a:buChar char="▣"/>
            </a:pPr>
            <a:r>
              <a:rPr lang="en" sz="1600">
                <a:solidFill>
                  <a:srgbClr val="454F5B"/>
                </a:solidFill>
              </a:rPr>
              <a:t>safe for </a:t>
            </a:r>
            <a:r>
              <a:rPr b="1" lang="en" sz="1600">
                <a:solidFill>
                  <a:srgbClr val="454F5B"/>
                </a:solidFill>
              </a:rPr>
              <a:t>linking attacks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rgbClr val="454F5B"/>
              </a:buClr>
              <a:buSzPts val="1600"/>
              <a:buChar char="▣"/>
            </a:pPr>
            <a:r>
              <a:rPr lang="en" sz="1600">
                <a:solidFill>
                  <a:srgbClr val="454F5B"/>
                </a:solidFill>
              </a:rPr>
              <a:t>unsafe for other</a:t>
            </a:r>
            <a:r>
              <a:rPr lang="en" sz="1600"/>
              <a:t> attacks</a:t>
            </a:r>
            <a:r>
              <a:rPr lang="en" sz="1600">
                <a:solidFill>
                  <a:srgbClr val="454F5B"/>
                </a:solidFill>
              </a:rPr>
              <a:t> </a:t>
            </a:r>
            <a:br>
              <a:rPr lang="en" sz="1600">
                <a:solidFill>
                  <a:srgbClr val="454F5B"/>
                </a:solidFill>
              </a:rPr>
            </a:br>
            <a:r>
              <a:rPr lang="en" sz="1600">
                <a:solidFill>
                  <a:srgbClr val="454F5B"/>
                </a:solidFill>
              </a:rPr>
              <a:t>(e.g. individuals 9-12)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54F5B"/>
              </a:solidFill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privacy criterion – e.g. k-anonymity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0" y="1683375"/>
            <a:ext cx="5292652" cy="31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body"/>
          </p:nvPr>
        </p:nvSpPr>
        <p:spPr>
          <a:xfrm>
            <a:off x="4685500" y="1134375"/>
            <a:ext cx="3767400" cy="379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e.g. </a:t>
            </a:r>
            <a:r>
              <a:rPr b="1" lang="en" sz="1800"/>
              <a:t>4-anonymous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25" y="1767525"/>
            <a:ext cx="2444526" cy="1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" type="body"/>
          </p:nvPr>
        </p:nvSpPr>
        <p:spPr>
          <a:xfrm>
            <a:off x="691200" y="1451125"/>
            <a:ext cx="4070100" cy="332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000"/>
              <a:t>data aggregation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contingency tables</a:t>
            </a:r>
          </a:p>
          <a:p>
            <a:pPr indent="-355600" lvl="0" marL="457200" rtl="0">
              <a:spcBef>
                <a:spcPts val="0"/>
              </a:spcBef>
              <a:buSzPts val="2000"/>
              <a:buAutoNum type="arabicPeriod"/>
            </a:pPr>
            <a:r>
              <a:rPr lang="en" sz="2000"/>
              <a:t>microdata (non-aggregate)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000"/>
              <a:t>confidentiality mechanisms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cell suppression [1]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data swapping [1, 2]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2000"/>
              <a:t>sampling, geographic coarsening, top/bottom coding [2]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▣"/>
            </a:pPr>
            <a:r>
              <a:rPr lang="en" sz="2000"/>
              <a:t>synthetic data [2]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ublic </a:t>
            </a:r>
            <a:r>
              <a:rPr lang="en"/>
              <a:t>data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5052576" y="1721841"/>
            <a:ext cx="2611162" cy="1958253"/>
            <a:chOff x="3782700" y="1538288"/>
            <a:chExt cx="1578600" cy="1578600"/>
          </a:xfrm>
        </p:grpSpPr>
        <p:sp>
          <p:nvSpPr>
            <p:cNvPr id="87" name="Shape 8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3" type="body"/>
          </p:nvPr>
        </p:nvSpPr>
        <p:spPr>
          <a:xfrm>
            <a:off x="6214002" y="3543300"/>
            <a:ext cx="2518200" cy="9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multi-view release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release multiple views of a single dataset after applying one or more of the former sanitizing methods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414500" y="3543300"/>
            <a:ext cx="2612400" cy="9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randomization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 random noise; sanitized data are sampled from a probability distribution [synthetic data] or created by perturbing the values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91200" y="3543300"/>
            <a:ext cx="2612400" cy="98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bucketization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(1) partition the original table into non-overlapping groups (buckets); (2) release projection on the non-sensitive + sensitive attributes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414500" y="1847850"/>
            <a:ext cx="26124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suppression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replacing some attribute values (or parts of values) by a special symbol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sanitization mechanisms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91200" y="1847850"/>
            <a:ext cx="26124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generalization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coarsening some attribute values in the original table</a:t>
            </a:r>
          </a:p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214002" y="1847850"/>
            <a:ext cx="2518200" cy="10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400">
                <a:solidFill>
                  <a:srgbClr val="4ECDC4"/>
                </a:solidFill>
              </a:rPr>
              <a:t>swapping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swapping some attribute values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102" name="Shape 102"/>
          <p:cNvGrpSpPr/>
          <p:nvPr/>
        </p:nvGrpSpPr>
        <p:grpSpPr>
          <a:xfrm>
            <a:off x="809122" y="2928371"/>
            <a:ext cx="875649" cy="656698"/>
            <a:chOff x="3782700" y="1538288"/>
            <a:chExt cx="1578600" cy="1578600"/>
          </a:xfrm>
        </p:grpSpPr>
        <p:sp>
          <p:nvSpPr>
            <p:cNvPr id="103" name="Shape 10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3533447" y="2928371"/>
            <a:ext cx="875649" cy="656698"/>
            <a:chOff x="3782700" y="1538288"/>
            <a:chExt cx="1578600" cy="1578600"/>
          </a:xfrm>
        </p:grpSpPr>
        <p:sp>
          <p:nvSpPr>
            <p:cNvPr id="108" name="Shape 10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6333965" y="2928371"/>
            <a:ext cx="875649" cy="656698"/>
            <a:chOff x="3782700" y="1538288"/>
            <a:chExt cx="1578600" cy="1578600"/>
          </a:xfrm>
        </p:grpSpPr>
        <p:sp>
          <p:nvSpPr>
            <p:cNvPr id="113" name="Shape 11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3533447" y="1246290"/>
            <a:ext cx="875649" cy="656698"/>
            <a:chOff x="3782700" y="1538288"/>
            <a:chExt cx="1578600" cy="1578600"/>
          </a:xfrm>
        </p:grpSpPr>
        <p:sp>
          <p:nvSpPr>
            <p:cNvPr id="118" name="Shape 11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6333965" y="1246290"/>
            <a:ext cx="875649" cy="656698"/>
            <a:chOff x="3782700" y="1538288"/>
            <a:chExt cx="1578600" cy="1578600"/>
          </a:xfrm>
        </p:grpSpPr>
        <p:sp>
          <p:nvSpPr>
            <p:cNvPr id="123" name="Shape 123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809122" y="1246290"/>
            <a:ext cx="875649" cy="656698"/>
            <a:chOff x="3782700" y="1538288"/>
            <a:chExt cx="1578600" cy="1578600"/>
          </a:xfrm>
        </p:grpSpPr>
        <p:sp>
          <p:nvSpPr>
            <p:cNvPr id="128" name="Shape 1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021318" y="1443155"/>
            <a:ext cx="451252" cy="324645"/>
            <a:chOff x="5241175" y="4959100"/>
            <a:chExt cx="539775" cy="517775"/>
          </a:xfrm>
        </p:grpSpPr>
        <p:sp>
          <p:nvSpPr>
            <p:cNvPr id="133" name="Shape 133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1110511" y="3152803"/>
            <a:ext cx="264427" cy="281789"/>
            <a:chOff x="6701050" y="2978375"/>
            <a:chExt cx="316300" cy="449425"/>
          </a:xfrm>
        </p:grpSpPr>
        <p:sp>
          <p:nvSpPr>
            <p:cNvPr id="140" name="Shape 140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ECDC4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ECDC4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6557906" y="1486796"/>
            <a:ext cx="427781" cy="237367"/>
            <a:chOff x="5255200" y="3006475"/>
            <a:chExt cx="511700" cy="378575"/>
          </a:xfrm>
        </p:grpSpPr>
        <p:sp>
          <p:nvSpPr>
            <p:cNvPr id="143" name="Shape 14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6567588" y="3127320"/>
            <a:ext cx="408386" cy="258810"/>
            <a:chOff x="3918650" y="293075"/>
            <a:chExt cx="488500" cy="412775"/>
          </a:xfrm>
        </p:grpSpPr>
        <p:sp>
          <p:nvSpPr>
            <p:cNvPr id="146" name="Shape 146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819663" y="3134590"/>
            <a:ext cx="303217" cy="244264"/>
            <a:chOff x="611175" y="2326900"/>
            <a:chExt cx="362700" cy="389575"/>
          </a:xfrm>
        </p:grpSpPr>
        <p:sp>
          <p:nvSpPr>
            <p:cNvPr id="150" name="Shape 150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/>
          <p:nvPr/>
        </p:nvSpPr>
        <p:spPr>
          <a:xfrm>
            <a:off x="3799754" y="1476851"/>
            <a:ext cx="343053" cy="257274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ECDC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241434" y="1146050"/>
            <a:ext cx="4809000" cy="32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sanitization mechanisms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" sz="2200"/>
              <a:t>examples on data privacy by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B.C. Chen, D. Kifer, K. LeFevre &amp; A. Machanavajjhala: “Privacy-Preserving Data Publishing,” </a:t>
            </a:r>
            <a:r>
              <a:rPr i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Foundations and Trends in Databases</a:t>
            </a:r>
            <a:r>
              <a:rPr lang="en" sz="1600">
                <a:latin typeface="Roboto Condensed"/>
                <a:ea typeface="Roboto Condensed"/>
                <a:cs typeface="Roboto Condensed"/>
                <a:sym typeface="Roboto Condensed"/>
              </a:rPr>
              <a:t>, 2 (1–2), pp. 1-167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49" y="632675"/>
            <a:ext cx="6817398" cy="41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" type="body"/>
          </p:nvPr>
        </p:nvSpPr>
        <p:spPr>
          <a:xfrm>
            <a:off x="197250" y="494500"/>
            <a:ext cx="26394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b="1" lang="en"/>
              <a:t>medical record</a:t>
            </a:r>
            <a:br>
              <a:rPr b="1" lang="en"/>
            </a:br>
            <a:r>
              <a:rPr b="1" lang="en"/>
              <a:t>table</a:t>
            </a:r>
          </a:p>
        </p:txBody>
      </p:sp>
      <p:sp>
        <p:nvSpPr>
          <p:cNvPr id="166" name="Shape 166"/>
          <p:cNvSpPr/>
          <p:nvPr/>
        </p:nvSpPr>
        <p:spPr>
          <a:xfrm>
            <a:off x="3155025" y="661575"/>
            <a:ext cx="41979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155025" y="356850"/>
            <a:ext cx="41979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quasi-identifiers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97250" y="494500"/>
            <a:ext cx="2639400" cy="18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en"/>
              <a:t>g</a:t>
            </a:r>
            <a:r>
              <a:rPr b="1" lang="en"/>
              <a:t>eneralized </a:t>
            </a:r>
            <a:br>
              <a:rPr lang="en"/>
            </a:br>
            <a:r>
              <a:rPr lang="en"/>
              <a:t>medical record</a:t>
            </a:r>
            <a:br>
              <a:rPr lang="en"/>
            </a:br>
            <a:r>
              <a:rPr lang="en"/>
              <a:t>t</a:t>
            </a:r>
            <a:r>
              <a:rPr lang="en"/>
              <a:t>able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(version 1)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25" y="647650"/>
            <a:ext cx="6841223" cy="41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2165200" y="998650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59075" y="2572725"/>
            <a:ext cx="19650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generalization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(equivalence classes)</a:t>
            </a:r>
          </a:p>
        </p:txBody>
      </p:sp>
      <p:sp>
        <p:nvSpPr>
          <p:cNvPr id="176" name="Shape 176"/>
          <p:cNvSpPr/>
          <p:nvPr/>
        </p:nvSpPr>
        <p:spPr>
          <a:xfrm>
            <a:off x="2165200" y="2230300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165200" y="3451025"/>
            <a:ext cx="954600" cy="12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03050" y="1484725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5311300" y="1200625"/>
            <a:ext cx="1166700" cy="2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73849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suppression</a:t>
            </a:r>
          </a:p>
        </p:txBody>
      </p:sp>
      <p:sp>
        <p:nvSpPr>
          <p:cNvPr id="180" name="Shape 180"/>
          <p:cNvSpPr/>
          <p:nvPr/>
        </p:nvSpPr>
        <p:spPr>
          <a:xfrm>
            <a:off x="5603050" y="2698150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03050" y="3970100"/>
            <a:ext cx="583200" cy="28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ECD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