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2" r:id="rId3"/>
    <p:sldId id="288" r:id="rId4"/>
    <p:sldId id="293" r:id="rId5"/>
    <p:sldId id="257" r:id="rId6"/>
    <p:sldId id="289" r:id="rId7"/>
    <p:sldId id="278" r:id="rId8"/>
    <p:sldId id="279" r:id="rId9"/>
    <p:sldId id="294" r:id="rId10"/>
    <p:sldId id="282" r:id="rId11"/>
    <p:sldId id="283" r:id="rId12"/>
    <p:sldId id="295" r:id="rId13"/>
    <p:sldId id="284" r:id="rId14"/>
    <p:sldId id="285" r:id="rId15"/>
    <p:sldId id="297" r:id="rId16"/>
    <p:sldId id="296" r:id="rId17"/>
    <p:sldId id="258" r:id="rId18"/>
    <p:sldId id="277" r:id="rId19"/>
    <p:sldId id="290"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3840" userDrawn="1">
          <p15:clr>
            <a:srgbClr val="A4A3A4"/>
          </p15:clr>
        </p15:guide>
        <p15:guide id="3" pos="234" userDrawn="1">
          <p15:clr>
            <a:srgbClr val="A4A3A4"/>
          </p15:clr>
        </p15:guide>
        <p15:guide id="4" pos="7440" userDrawn="1">
          <p15:clr>
            <a:srgbClr val="A4A3A4"/>
          </p15:clr>
        </p15:guide>
        <p15:guide id="5" orient="horz" pos="3706" userDrawn="1">
          <p15:clr>
            <a:srgbClr val="A4A3A4"/>
          </p15:clr>
        </p15:guide>
        <p15:guide id="6" orient="horz" pos="6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2227"/>
    <a:srgbClr val="FFC000"/>
    <a:srgbClr val="4BACC6"/>
    <a:srgbClr val="F79646"/>
    <a:srgbClr val="C0504D"/>
    <a:srgbClr val="4F81BD"/>
    <a:srgbClr val="7EA5D1"/>
    <a:srgbClr val="C3B1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howGuides="1">
      <p:cViewPr varScale="1">
        <p:scale>
          <a:sx n="68" d="100"/>
          <a:sy n="68" d="100"/>
        </p:scale>
        <p:origin x="1080" y="72"/>
      </p:cViewPr>
      <p:guideLst>
        <p:guide orient="horz" pos="768"/>
        <p:guide pos="3840"/>
        <p:guide pos="234"/>
        <p:guide pos="7440"/>
        <p:guide orient="horz" pos="3706"/>
        <p:guide orient="horz" pos="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Sheet1!$A$2</c:f>
              <c:strCache>
                <c:ptCount val="1"/>
                <c:pt idx="0">
                  <c:v>EMPLOYED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Sheet1!$B$2:$G$2</c:f>
              <c:numCache>
                <c:formatCode>0.0%</c:formatCode>
                <c:ptCount val="6"/>
                <c:pt idx="0">
                  <c:v>0.8153559734782031</c:v>
                </c:pt>
                <c:pt idx="1">
                  <c:v>0.8956665332265813</c:v>
                </c:pt>
                <c:pt idx="2">
                  <c:v>0.8082712619583784</c:v>
                </c:pt>
                <c:pt idx="3">
                  <c:v>0.90210305538234792</c:v>
                </c:pt>
                <c:pt idx="4">
                  <c:v>0.80554888460687524</c:v>
                </c:pt>
                <c:pt idx="5">
                  <c:v>0.90202341049084811</c:v>
                </c:pt>
              </c:numCache>
            </c:numRef>
          </c:val>
          <c:extLst>
            <c:ext xmlns:c16="http://schemas.microsoft.com/office/drawing/2014/chart" uri="{C3380CC4-5D6E-409C-BE32-E72D297353CC}">
              <c16:uniqueId val="{00000000-8684-48D0-9AB7-D335289A9BDB}"/>
            </c:ext>
          </c:extLst>
        </c:ser>
        <c:ser>
          <c:idx val="1"/>
          <c:order val="1"/>
          <c:tx>
            <c:strRef>
              <c:f>Sheet1!$A$3</c:f>
              <c:strCache>
                <c:ptCount val="1"/>
                <c:pt idx="0">
                  <c:v>SELF-EMPLOYED</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Sheet1!$B$3:$G$3</c:f>
              <c:numCache>
                <c:formatCode>0.0%</c:formatCode>
                <c:ptCount val="6"/>
                <c:pt idx="0">
                  <c:v>0.18464402652179687</c:v>
                </c:pt>
                <c:pt idx="1">
                  <c:v>0.10433346677341873</c:v>
                </c:pt>
                <c:pt idx="2">
                  <c:v>0.19172873804162163</c:v>
                </c:pt>
                <c:pt idx="3">
                  <c:v>9.7896944617652054E-2</c:v>
                </c:pt>
                <c:pt idx="4">
                  <c:v>0.19445111539312479</c:v>
                </c:pt>
                <c:pt idx="5">
                  <c:v>9.7976589509151849E-2</c:v>
                </c:pt>
              </c:numCache>
            </c:numRef>
          </c:val>
          <c:extLst>
            <c:ext xmlns:c16="http://schemas.microsoft.com/office/drawing/2014/chart" uri="{C3380CC4-5D6E-409C-BE32-E72D297353CC}">
              <c16:uniqueId val="{00000001-8684-48D0-9AB7-D335289A9BDB}"/>
            </c:ext>
          </c:extLst>
        </c:ser>
        <c:dLbls>
          <c:showLegendKey val="0"/>
          <c:showVal val="0"/>
          <c:showCatName val="0"/>
          <c:showSerName val="0"/>
          <c:showPercent val="0"/>
          <c:showBubbleSize val="0"/>
        </c:dLbls>
        <c:gapWidth val="150"/>
        <c:overlap val="100"/>
        <c:axId val="1109554767"/>
        <c:axId val="600726223"/>
      </c:barChart>
      <c:catAx>
        <c:axId val="1109554767"/>
        <c:scaling>
          <c:orientation val="minMax"/>
        </c:scaling>
        <c:delete val="1"/>
        <c:axPos val="b"/>
        <c:numFmt formatCode="General" sourceLinked="1"/>
        <c:majorTickMark val="out"/>
        <c:minorTickMark val="none"/>
        <c:tickLblPos val="nextTo"/>
        <c:crossAx val="600726223"/>
        <c:crosses val="autoZero"/>
        <c:auto val="1"/>
        <c:lblAlgn val="ctr"/>
        <c:lblOffset val="100"/>
        <c:noMultiLvlLbl val="0"/>
      </c:catAx>
      <c:valAx>
        <c:axId val="600726223"/>
        <c:scaling>
          <c:orientation val="minMax"/>
        </c:scaling>
        <c:delete val="1"/>
        <c:axPos val="l"/>
        <c:numFmt formatCode="0%" sourceLinked="1"/>
        <c:majorTickMark val="none"/>
        <c:minorTickMark val="none"/>
        <c:tickLblPos val="nextTo"/>
        <c:crossAx val="110955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Y-Values</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Sheet1!$A$2:$A$55</c:f>
              <c:numCache>
                <c:formatCode>General</c:formatCode>
                <c:ptCount val="54"/>
                <c:pt idx="0">
                  <c:v>1</c:v>
                </c:pt>
                <c:pt idx="1">
                  <c:v>3</c:v>
                </c:pt>
                <c:pt idx="2">
                  <c:v>5</c:v>
                </c:pt>
                <c:pt idx="3">
                  <c:v>7</c:v>
                </c:pt>
                <c:pt idx="4">
                  <c:v>9</c:v>
                </c:pt>
                <c:pt idx="5">
                  <c:v>11</c:v>
                </c:pt>
                <c:pt idx="6">
                  <c:v>1</c:v>
                </c:pt>
                <c:pt idx="7">
                  <c:v>3</c:v>
                </c:pt>
                <c:pt idx="8">
                  <c:v>5</c:v>
                </c:pt>
                <c:pt idx="9">
                  <c:v>7</c:v>
                </c:pt>
                <c:pt idx="10">
                  <c:v>9</c:v>
                </c:pt>
                <c:pt idx="11">
                  <c:v>11</c:v>
                </c:pt>
                <c:pt idx="12">
                  <c:v>1</c:v>
                </c:pt>
                <c:pt idx="13">
                  <c:v>3</c:v>
                </c:pt>
                <c:pt idx="14">
                  <c:v>5</c:v>
                </c:pt>
                <c:pt idx="15">
                  <c:v>7</c:v>
                </c:pt>
                <c:pt idx="16">
                  <c:v>9</c:v>
                </c:pt>
                <c:pt idx="17">
                  <c:v>11</c:v>
                </c:pt>
                <c:pt idx="18">
                  <c:v>1</c:v>
                </c:pt>
                <c:pt idx="19">
                  <c:v>3</c:v>
                </c:pt>
                <c:pt idx="20">
                  <c:v>5</c:v>
                </c:pt>
                <c:pt idx="21">
                  <c:v>7</c:v>
                </c:pt>
                <c:pt idx="22">
                  <c:v>9</c:v>
                </c:pt>
                <c:pt idx="23">
                  <c:v>11</c:v>
                </c:pt>
                <c:pt idx="24">
                  <c:v>1</c:v>
                </c:pt>
                <c:pt idx="25">
                  <c:v>3</c:v>
                </c:pt>
                <c:pt idx="26">
                  <c:v>5</c:v>
                </c:pt>
                <c:pt idx="27">
                  <c:v>7</c:v>
                </c:pt>
                <c:pt idx="28">
                  <c:v>9</c:v>
                </c:pt>
                <c:pt idx="29">
                  <c:v>11</c:v>
                </c:pt>
                <c:pt idx="30">
                  <c:v>1</c:v>
                </c:pt>
                <c:pt idx="31">
                  <c:v>3</c:v>
                </c:pt>
                <c:pt idx="32">
                  <c:v>5</c:v>
                </c:pt>
                <c:pt idx="33">
                  <c:v>7</c:v>
                </c:pt>
                <c:pt idx="34">
                  <c:v>9</c:v>
                </c:pt>
                <c:pt idx="35">
                  <c:v>11</c:v>
                </c:pt>
                <c:pt idx="36">
                  <c:v>1</c:v>
                </c:pt>
                <c:pt idx="37">
                  <c:v>3</c:v>
                </c:pt>
                <c:pt idx="38">
                  <c:v>5</c:v>
                </c:pt>
                <c:pt idx="39">
                  <c:v>7</c:v>
                </c:pt>
                <c:pt idx="40">
                  <c:v>9</c:v>
                </c:pt>
                <c:pt idx="41">
                  <c:v>11</c:v>
                </c:pt>
                <c:pt idx="42">
                  <c:v>1</c:v>
                </c:pt>
                <c:pt idx="43">
                  <c:v>3</c:v>
                </c:pt>
                <c:pt idx="44">
                  <c:v>5</c:v>
                </c:pt>
                <c:pt idx="45">
                  <c:v>7</c:v>
                </c:pt>
                <c:pt idx="46">
                  <c:v>9</c:v>
                </c:pt>
                <c:pt idx="47">
                  <c:v>11</c:v>
                </c:pt>
                <c:pt idx="48">
                  <c:v>1</c:v>
                </c:pt>
                <c:pt idx="49">
                  <c:v>3</c:v>
                </c:pt>
                <c:pt idx="50">
                  <c:v>5</c:v>
                </c:pt>
                <c:pt idx="51">
                  <c:v>7</c:v>
                </c:pt>
                <c:pt idx="52">
                  <c:v>9</c:v>
                </c:pt>
                <c:pt idx="53">
                  <c:v>11</c:v>
                </c:pt>
              </c:numCache>
            </c:numRef>
          </c:xVal>
          <c:yVal>
            <c:numRef>
              <c:f>Sheet1!$B$2:$B$55</c:f>
              <c:numCache>
                <c:formatCode>General</c:formatCode>
                <c:ptCount val="54"/>
                <c:pt idx="0">
                  <c:v>1</c:v>
                </c:pt>
                <c:pt idx="1">
                  <c:v>1</c:v>
                </c:pt>
                <c:pt idx="2">
                  <c:v>1</c:v>
                </c:pt>
                <c:pt idx="3">
                  <c:v>1</c:v>
                </c:pt>
                <c:pt idx="4">
                  <c:v>1</c:v>
                </c:pt>
                <c:pt idx="5">
                  <c:v>1</c:v>
                </c:pt>
                <c:pt idx="6">
                  <c:v>3</c:v>
                </c:pt>
                <c:pt idx="7">
                  <c:v>3</c:v>
                </c:pt>
                <c:pt idx="8">
                  <c:v>3</c:v>
                </c:pt>
                <c:pt idx="9">
                  <c:v>3</c:v>
                </c:pt>
                <c:pt idx="10">
                  <c:v>3</c:v>
                </c:pt>
                <c:pt idx="11">
                  <c:v>3</c:v>
                </c:pt>
                <c:pt idx="12">
                  <c:v>5</c:v>
                </c:pt>
                <c:pt idx="13">
                  <c:v>5</c:v>
                </c:pt>
                <c:pt idx="14">
                  <c:v>5</c:v>
                </c:pt>
                <c:pt idx="15">
                  <c:v>5</c:v>
                </c:pt>
                <c:pt idx="16">
                  <c:v>5</c:v>
                </c:pt>
                <c:pt idx="17">
                  <c:v>5</c:v>
                </c:pt>
                <c:pt idx="18">
                  <c:v>7</c:v>
                </c:pt>
                <c:pt idx="19">
                  <c:v>7</c:v>
                </c:pt>
                <c:pt idx="20">
                  <c:v>7</c:v>
                </c:pt>
                <c:pt idx="21">
                  <c:v>7</c:v>
                </c:pt>
                <c:pt idx="22">
                  <c:v>7</c:v>
                </c:pt>
                <c:pt idx="23">
                  <c:v>7</c:v>
                </c:pt>
                <c:pt idx="24">
                  <c:v>9</c:v>
                </c:pt>
                <c:pt idx="25">
                  <c:v>9</c:v>
                </c:pt>
                <c:pt idx="26">
                  <c:v>9</c:v>
                </c:pt>
                <c:pt idx="27">
                  <c:v>9</c:v>
                </c:pt>
                <c:pt idx="28">
                  <c:v>9</c:v>
                </c:pt>
                <c:pt idx="29">
                  <c:v>9</c:v>
                </c:pt>
                <c:pt idx="30">
                  <c:v>11</c:v>
                </c:pt>
                <c:pt idx="31">
                  <c:v>11</c:v>
                </c:pt>
                <c:pt idx="32">
                  <c:v>11</c:v>
                </c:pt>
                <c:pt idx="33">
                  <c:v>11</c:v>
                </c:pt>
                <c:pt idx="34">
                  <c:v>11</c:v>
                </c:pt>
                <c:pt idx="35">
                  <c:v>11</c:v>
                </c:pt>
                <c:pt idx="36">
                  <c:v>13</c:v>
                </c:pt>
                <c:pt idx="37">
                  <c:v>13</c:v>
                </c:pt>
                <c:pt idx="38">
                  <c:v>13</c:v>
                </c:pt>
                <c:pt idx="39">
                  <c:v>13</c:v>
                </c:pt>
                <c:pt idx="40">
                  <c:v>13</c:v>
                </c:pt>
                <c:pt idx="41">
                  <c:v>13</c:v>
                </c:pt>
                <c:pt idx="42">
                  <c:v>15</c:v>
                </c:pt>
                <c:pt idx="43">
                  <c:v>15</c:v>
                </c:pt>
                <c:pt idx="44">
                  <c:v>15</c:v>
                </c:pt>
                <c:pt idx="45">
                  <c:v>15</c:v>
                </c:pt>
                <c:pt idx="46">
                  <c:v>15</c:v>
                </c:pt>
                <c:pt idx="47">
                  <c:v>15</c:v>
                </c:pt>
                <c:pt idx="48">
                  <c:v>17</c:v>
                </c:pt>
                <c:pt idx="49">
                  <c:v>17</c:v>
                </c:pt>
                <c:pt idx="50">
                  <c:v>17</c:v>
                </c:pt>
                <c:pt idx="51">
                  <c:v>17</c:v>
                </c:pt>
                <c:pt idx="52">
                  <c:v>17</c:v>
                </c:pt>
                <c:pt idx="53">
                  <c:v>17</c:v>
                </c:pt>
              </c:numCache>
            </c:numRef>
          </c:yVal>
          <c:bubbleSize>
            <c:numRef>
              <c:f>Sheet1!$C$2:$C$55</c:f>
              <c:numCache>
                <c:formatCode>0.0%</c:formatCode>
                <c:ptCount val="54"/>
                <c:pt idx="0">
                  <c:v>3.2338160981336801E-4</c:v>
                </c:pt>
                <c:pt idx="1">
                  <c:v>9.1176872907206034E-6</c:v>
                </c:pt>
                <c:pt idx="2">
                  <c:v>2.7004364452317575E-4</c:v>
                </c:pt>
                <c:pt idx="3">
                  <c:v>3.3436881367050372E-6</c:v>
                </c:pt>
                <c:pt idx="4">
                  <c:v>7.5671041447564688E-5</c:v>
                </c:pt>
                <c:pt idx="5">
                  <c:v>4.7285971044504231E-5</c:v>
                </c:pt>
                <c:pt idx="6">
                  <c:v>7.2377268133252187E-3</c:v>
                </c:pt>
                <c:pt idx="7">
                  <c:v>4.0873373089509693E-4</c:v>
                </c:pt>
                <c:pt idx="8">
                  <c:v>6.8016071758976934E-3</c:v>
                </c:pt>
                <c:pt idx="9">
                  <c:v>1.4803844856447882E-4</c:v>
                </c:pt>
                <c:pt idx="10">
                  <c:v>6.0392959647270457E-3</c:v>
                </c:pt>
                <c:pt idx="11">
                  <c:v>2.6183917973545703E-4</c:v>
                </c:pt>
                <c:pt idx="12">
                  <c:v>7.1905265754365335E-3</c:v>
                </c:pt>
                <c:pt idx="13">
                  <c:v>4.0130069133202092E-4</c:v>
                </c:pt>
                <c:pt idx="14">
                  <c:v>6.879614697969944E-3</c:v>
                </c:pt>
                <c:pt idx="15">
                  <c:v>2.1324512864213371E-4</c:v>
                </c:pt>
                <c:pt idx="16">
                  <c:v>6.2011684355889433E-3</c:v>
                </c:pt>
                <c:pt idx="17">
                  <c:v>2.2576646040479946E-4</c:v>
                </c:pt>
                <c:pt idx="18">
                  <c:v>1.0794138077613629E-2</c:v>
                </c:pt>
                <c:pt idx="19">
                  <c:v>2.095585367676209E-3</c:v>
                </c:pt>
                <c:pt idx="20">
                  <c:v>1.2527489533078098E-2</c:v>
                </c:pt>
                <c:pt idx="21">
                  <c:v>1.6609259301671119E-3</c:v>
                </c:pt>
                <c:pt idx="22">
                  <c:v>1.407622196258808E-2</c:v>
                </c:pt>
                <c:pt idx="23">
                  <c:v>5.0105244966619717E-4</c:v>
                </c:pt>
                <c:pt idx="24">
                  <c:v>3.3516392572648261E-2</c:v>
                </c:pt>
                <c:pt idx="25">
                  <c:v>9.6877347557672959E-3</c:v>
                </c:pt>
                <c:pt idx="26">
                  <c:v>3.472698646130442E-2</c:v>
                </c:pt>
                <c:pt idx="27">
                  <c:v>1.1059732270264152E-2</c:v>
                </c:pt>
                <c:pt idx="28">
                  <c:v>4.7039463375949407E-2</c:v>
                </c:pt>
                <c:pt idx="29">
                  <c:v>1.2512017045242876E-2</c:v>
                </c:pt>
                <c:pt idx="30">
                  <c:v>4.1370241948819678E-2</c:v>
                </c:pt>
                <c:pt idx="31">
                  <c:v>2.615426398892334E-2</c:v>
                </c:pt>
                <c:pt idx="32">
                  <c:v>5.5184409008435763E-2</c:v>
                </c:pt>
                <c:pt idx="33">
                  <c:v>3.3107987260901986E-2</c:v>
                </c:pt>
                <c:pt idx="34">
                  <c:v>5.4656999030331208E-2</c:v>
                </c:pt>
                <c:pt idx="35">
                  <c:v>2.0103115698589708E-2</c:v>
                </c:pt>
                <c:pt idx="36">
                  <c:v>6.2648933658046829E-2</c:v>
                </c:pt>
                <c:pt idx="37">
                  <c:v>3.7949198614498317E-2</c:v>
                </c:pt>
                <c:pt idx="38">
                  <c:v>5.2464020531753676E-2</c:v>
                </c:pt>
                <c:pt idx="39">
                  <c:v>3.0899487318745967E-2</c:v>
                </c:pt>
                <c:pt idx="40">
                  <c:v>4.9369999270795356E-2</c:v>
                </c:pt>
                <c:pt idx="41">
                  <c:v>2.1322367520312253E-2</c:v>
                </c:pt>
                <c:pt idx="42">
                  <c:v>5.5948674535621641E-2</c:v>
                </c:pt>
                <c:pt idx="43">
                  <c:v>3.2877309115023332E-2</c:v>
                </c:pt>
                <c:pt idx="44">
                  <c:v>5.8359706707384426E-2</c:v>
                </c:pt>
                <c:pt idx="45">
                  <c:v>3.7050623051230754E-2</c:v>
                </c:pt>
                <c:pt idx="46">
                  <c:v>5.545147861641074E-2</c:v>
                </c:pt>
                <c:pt idx="47">
                  <c:v>3.6071729262832974E-2</c:v>
                </c:pt>
                <c:pt idx="48">
                  <c:v>0.78096998420867481</c:v>
                </c:pt>
                <c:pt idx="49">
                  <c:v>0.89041675604859372</c:v>
                </c:pt>
                <c:pt idx="50">
                  <c:v>0.77278612223965282</c:v>
                </c:pt>
                <c:pt idx="51">
                  <c:v>0.88585661690334672</c:v>
                </c:pt>
                <c:pt idx="52">
                  <c:v>0.76708970230216167</c:v>
                </c:pt>
                <c:pt idx="53">
                  <c:v>0.90895482641217118</c:v>
                </c:pt>
              </c:numCache>
            </c:numRef>
          </c:bubbleSize>
          <c:bubble3D val="1"/>
          <c:extLst>
            <c:ext xmlns:c16="http://schemas.microsoft.com/office/drawing/2014/chart" uri="{C3380CC4-5D6E-409C-BE32-E72D297353CC}">
              <c16:uniqueId val="{00000000-B427-4D6E-94D8-7F029084A490}"/>
            </c:ext>
          </c:extLst>
        </c:ser>
        <c:dLbls>
          <c:showLegendKey val="0"/>
          <c:showVal val="0"/>
          <c:showCatName val="0"/>
          <c:showSerName val="0"/>
          <c:showPercent val="0"/>
          <c:showBubbleSize val="0"/>
        </c:dLbls>
        <c:bubbleScale val="30"/>
        <c:showNegBubbles val="0"/>
        <c:axId val="1810214623"/>
        <c:axId val="1812018111"/>
      </c:bubbleChart>
      <c:valAx>
        <c:axId val="1810214623"/>
        <c:scaling>
          <c:orientation val="minMax"/>
        </c:scaling>
        <c:delete val="1"/>
        <c:axPos val="b"/>
        <c:numFmt formatCode="General" sourceLinked="1"/>
        <c:majorTickMark val="none"/>
        <c:minorTickMark val="none"/>
        <c:tickLblPos val="nextTo"/>
        <c:crossAx val="1812018111"/>
        <c:crosses val="autoZero"/>
        <c:crossBetween val="midCat"/>
      </c:valAx>
      <c:valAx>
        <c:axId val="1812018111"/>
        <c:scaling>
          <c:orientation val="minMax"/>
        </c:scaling>
        <c:delete val="1"/>
        <c:axPos val="l"/>
        <c:numFmt formatCode="General" sourceLinked="1"/>
        <c:majorTickMark val="none"/>
        <c:minorTickMark val="none"/>
        <c:tickLblPos val="nextTo"/>
        <c:crossAx val="18102146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CONSTRUCTION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Sheet1!$B$2:$B$7</c:f>
              <c:numCache>
                <c:formatCode>0.0%</c:formatCode>
                <c:ptCount val="6"/>
                <c:pt idx="0">
                  <c:v>6.3733674602300172E-2</c:v>
                </c:pt>
                <c:pt idx="1">
                  <c:v>3.2526020816653323E-4</c:v>
                </c:pt>
                <c:pt idx="2">
                  <c:v>6.2107919773889894E-2</c:v>
                </c:pt>
                <c:pt idx="3">
                  <c:v>2.6453526821986661E-4</c:v>
                </c:pt>
                <c:pt idx="4">
                  <c:v>6.5452406930811016E-2</c:v>
                </c:pt>
                <c:pt idx="5">
                  <c:v>2.1058912307179333E-4</c:v>
                </c:pt>
              </c:numCache>
            </c:numRef>
          </c:val>
          <c:extLst>
            <c:ext xmlns:c16="http://schemas.microsoft.com/office/drawing/2014/chart" uri="{C3380CC4-5D6E-409C-BE32-E72D297353CC}">
              <c16:uniqueId val="{00000000-CF02-4744-BA67-5FF0D861B930}"/>
            </c:ext>
          </c:extLst>
        </c:ser>
        <c:ser>
          <c:idx val="1"/>
          <c:order val="1"/>
          <c:tx>
            <c:strRef>
              <c:f>Sheet1!$C$1</c:f>
              <c:strCache>
                <c:ptCount val="1"/>
                <c:pt idx="0">
                  <c:v>FIRST PURCHASE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Sheet1!$C$2:$C$7</c:f>
              <c:numCache>
                <c:formatCode>0.0%</c:formatCode>
                <c:ptCount val="6"/>
                <c:pt idx="0">
                  <c:v>0.31960064750701322</c:v>
                </c:pt>
                <c:pt idx="1">
                  <c:v>0.39499099279423538</c:v>
                </c:pt>
                <c:pt idx="2">
                  <c:v>0.29429835043996305</c:v>
                </c:pt>
                <c:pt idx="3">
                  <c:v>0.37569676700111482</c:v>
                </c:pt>
                <c:pt idx="4">
                  <c:v>0.2799138470615154</c:v>
                </c:pt>
                <c:pt idx="5">
                  <c:v>0.36844321990769174</c:v>
                </c:pt>
              </c:numCache>
            </c:numRef>
          </c:val>
          <c:extLst>
            <c:ext xmlns:c16="http://schemas.microsoft.com/office/drawing/2014/chart" uri="{C3380CC4-5D6E-409C-BE32-E72D297353CC}">
              <c16:uniqueId val="{00000001-CF02-4744-BA67-5FF0D861B930}"/>
            </c:ext>
          </c:extLst>
        </c:ser>
        <c:ser>
          <c:idx val="2"/>
          <c:order val="2"/>
          <c:tx>
            <c:strRef>
              <c:f>Sheet1!$D$1</c:f>
              <c:strCache>
                <c:ptCount val="1"/>
                <c:pt idx="0">
                  <c:v>RESALE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Sheet1!$D$2:$D$7</c:f>
              <c:numCache>
                <c:formatCode>0.0%</c:formatCode>
                <c:ptCount val="6"/>
                <c:pt idx="0">
                  <c:v>0.1621818613284064</c:v>
                </c:pt>
                <c:pt idx="1">
                  <c:v>0.19790832666132907</c:v>
                </c:pt>
                <c:pt idx="2">
                  <c:v>0.17145294160211025</c:v>
                </c:pt>
                <c:pt idx="3">
                  <c:v>0.20696105662944278</c:v>
                </c:pt>
                <c:pt idx="4">
                  <c:v>0.17975443765163276</c:v>
                </c:pt>
                <c:pt idx="5">
                  <c:v>0.20342909288735236</c:v>
                </c:pt>
              </c:numCache>
            </c:numRef>
          </c:val>
          <c:extLst>
            <c:ext xmlns:c16="http://schemas.microsoft.com/office/drawing/2014/chart" uri="{C3380CC4-5D6E-409C-BE32-E72D297353CC}">
              <c16:uniqueId val="{00000002-CF02-4744-BA67-5FF0D861B930}"/>
            </c:ext>
          </c:extLst>
        </c:ser>
        <c:ser>
          <c:idx val="3"/>
          <c:order val="3"/>
          <c:tx>
            <c:strRef>
              <c:f>Sheet1!$E$1</c:f>
              <c:strCache>
                <c:ptCount val="1"/>
                <c:pt idx="0">
                  <c:v>(blank)</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Sheet1!$E$2:$E$7</c:f>
              <c:numCache>
                <c:formatCode>0.0%</c:formatCode>
                <c:ptCount val="6"/>
                <c:pt idx="0">
                  <c:v>0.45448381656228015</c:v>
                </c:pt>
                <c:pt idx="1">
                  <c:v>0.40677542033626901</c:v>
                </c:pt>
                <c:pt idx="2">
                  <c:v>0.47214078818403676</c:v>
                </c:pt>
                <c:pt idx="3">
                  <c:v>0.41707764110122253</c:v>
                </c:pt>
                <c:pt idx="4">
                  <c:v>0.47487930835604081</c:v>
                </c:pt>
                <c:pt idx="5">
                  <c:v>0.42791709808188405</c:v>
                </c:pt>
              </c:numCache>
            </c:numRef>
          </c:val>
          <c:extLst>
            <c:ext xmlns:c16="http://schemas.microsoft.com/office/drawing/2014/chart" uri="{C3380CC4-5D6E-409C-BE32-E72D297353CC}">
              <c16:uniqueId val="{00000003-CF02-4744-BA67-5FF0D861B930}"/>
            </c:ext>
          </c:extLst>
        </c:ser>
        <c:dLbls>
          <c:showLegendKey val="0"/>
          <c:showVal val="0"/>
          <c:showCatName val="0"/>
          <c:showSerName val="0"/>
          <c:showPercent val="0"/>
          <c:showBubbleSize val="0"/>
        </c:dLbls>
        <c:gapWidth val="60"/>
        <c:overlap val="100"/>
        <c:axId val="1119735839"/>
        <c:axId val="1106708175"/>
      </c:barChart>
      <c:catAx>
        <c:axId val="1119735839"/>
        <c:scaling>
          <c:orientation val="minMax"/>
        </c:scaling>
        <c:delete val="0"/>
        <c:axPos val="l"/>
        <c:numFmt formatCode="General" sourceLinked="1"/>
        <c:majorTickMark val="out"/>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endParaRPr lang="en-US"/>
          </a:p>
        </c:txPr>
        <c:crossAx val="1106708175"/>
        <c:crosses val="autoZero"/>
        <c:auto val="1"/>
        <c:lblAlgn val="ctr"/>
        <c:lblOffset val="100"/>
        <c:noMultiLvlLbl val="0"/>
      </c:catAx>
      <c:valAx>
        <c:axId val="1106708175"/>
        <c:scaling>
          <c:orientation val="minMax"/>
        </c:scaling>
        <c:delete val="1"/>
        <c:axPos val="b"/>
        <c:numFmt formatCode="0%" sourceLinked="1"/>
        <c:majorTickMark val="none"/>
        <c:minorTickMark val="none"/>
        <c:tickLblPos val="nextTo"/>
        <c:crossAx val="1119735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CONSTRUCTION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Sheet1!$B$2:$B$7</c:f>
              <c:numCache>
                <c:formatCode>0.0%</c:formatCode>
                <c:ptCount val="6"/>
                <c:pt idx="0">
                  <c:v>7.1082996085753455E-2</c:v>
                </c:pt>
                <c:pt idx="1">
                  <c:v>1.6331601475138744E-3</c:v>
                </c:pt>
                <c:pt idx="2">
                  <c:v>7.0524243309284362E-2</c:v>
                </c:pt>
                <c:pt idx="3">
                  <c:v>3.7934603339881515E-4</c:v>
                </c:pt>
                <c:pt idx="4">
                  <c:v>7.6711641602100686E-2</c:v>
                </c:pt>
                <c:pt idx="5">
                  <c:v>1.6968675486776601E-4</c:v>
                </c:pt>
              </c:numCache>
            </c:numRef>
          </c:val>
          <c:extLst>
            <c:ext xmlns:c16="http://schemas.microsoft.com/office/drawing/2014/chart" uri="{C3380CC4-5D6E-409C-BE32-E72D297353CC}">
              <c16:uniqueId val="{00000000-CF02-4744-BA67-5FF0D861B930}"/>
            </c:ext>
          </c:extLst>
        </c:ser>
        <c:ser>
          <c:idx val="1"/>
          <c:order val="1"/>
          <c:tx>
            <c:strRef>
              <c:f>Sheet1!$C$1</c:f>
              <c:strCache>
                <c:ptCount val="1"/>
                <c:pt idx="0">
                  <c:v>FIRST PURCHASE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Sheet1!$C$2:$C$7</c:f>
              <c:numCache>
                <c:formatCode>0.0%</c:formatCode>
                <c:ptCount val="6"/>
                <c:pt idx="0">
                  <c:v>0.49976526399150373</c:v>
                </c:pt>
                <c:pt idx="1">
                  <c:v>0.60431442663916168</c:v>
                </c:pt>
                <c:pt idx="2">
                  <c:v>0.47276690392266391</c:v>
                </c:pt>
                <c:pt idx="3">
                  <c:v>0.58944978479149845</c:v>
                </c:pt>
                <c:pt idx="4">
                  <c:v>0.46921844209664287</c:v>
                </c:pt>
                <c:pt idx="5">
                  <c:v>0.61815301395710331</c:v>
                </c:pt>
              </c:numCache>
            </c:numRef>
          </c:val>
          <c:extLst>
            <c:ext xmlns:c16="http://schemas.microsoft.com/office/drawing/2014/chart" uri="{C3380CC4-5D6E-409C-BE32-E72D297353CC}">
              <c16:uniqueId val="{00000001-CF02-4744-BA67-5FF0D861B930}"/>
            </c:ext>
          </c:extLst>
        </c:ser>
        <c:ser>
          <c:idx val="2"/>
          <c:order val="2"/>
          <c:tx>
            <c:strRef>
              <c:f>Sheet1!$D$1</c:f>
              <c:strCache>
                <c:ptCount val="1"/>
                <c:pt idx="0">
                  <c:v>RESALE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Sheet1!$D$2:$D$7</c:f>
              <c:numCache>
                <c:formatCode>0.0%</c:formatCode>
                <c:ptCount val="6"/>
                <c:pt idx="0">
                  <c:v>0.26550518604866763</c:v>
                </c:pt>
                <c:pt idx="1">
                  <c:v>0.29811657619860671</c:v>
                </c:pt>
                <c:pt idx="2">
                  <c:v>0.2902719771734541</c:v>
                </c:pt>
                <c:pt idx="3">
                  <c:v>0.31475746449410485</c:v>
                </c:pt>
                <c:pt idx="4">
                  <c:v>0.29561800637550839</c:v>
                </c:pt>
                <c:pt idx="5">
                  <c:v>0.30808744304545549</c:v>
                </c:pt>
              </c:numCache>
            </c:numRef>
          </c:val>
          <c:extLst>
            <c:ext xmlns:c16="http://schemas.microsoft.com/office/drawing/2014/chart" uri="{C3380CC4-5D6E-409C-BE32-E72D297353CC}">
              <c16:uniqueId val="{00000002-CF02-4744-BA67-5FF0D861B930}"/>
            </c:ext>
          </c:extLst>
        </c:ser>
        <c:ser>
          <c:idx val="3"/>
          <c:order val="3"/>
          <c:tx>
            <c:strRef>
              <c:f>Sheet1!$E$1</c:f>
              <c:strCache>
                <c:ptCount val="1"/>
                <c:pt idx="0">
                  <c:v>(blank)</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Sheet1!$E$2:$E$7</c:f>
              <c:numCache>
                <c:formatCode>0.0%</c:formatCode>
                <c:ptCount val="6"/>
                <c:pt idx="0">
                  <c:v>0.16364655387407523</c:v>
                </c:pt>
                <c:pt idx="1">
                  <c:v>9.5935837014717751E-2</c:v>
                </c:pt>
                <c:pt idx="2">
                  <c:v>0.16643687559459761</c:v>
                </c:pt>
                <c:pt idx="3">
                  <c:v>9.5413404680997876E-2</c:v>
                </c:pt>
                <c:pt idx="4">
                  <c:v>0.15845190992574804</c:v>
                </c:pt>
                <c:pt idx="5">
                  <c:v>7.3589856242573456E-2</c:v>
                </c:pt>
              </c:numCache>
            </c:numRef>
          </c:val>
          <c:extLst>
            <c:ext xmlns:c16="http://schemas.microsoft.com/office/drawing/2014/chart" uri="{C3380CC4-5D6E-409C-BE32-E72D297353CC}">
              <c16:uniqueId val="{00000000-CAAA-4FCA-B0B9-4F7AD9FDFF9B}"/>
            </c:ext>
          </c:extLst>
        </c:ser>
        <c:dLbls>
          <c:showLegendKey val="0"/>
          <c:showVal val="0"/>
          <c:showCatName val="0"/>
          <c:showSerName val="0"/>
          <c:showPercent val="0"/>
          <c:showBubbleSize val="0"/>
        </c:dLbls>
        <c:gapWidth val="60"/>
        <c:overlap val="100"/>
        <c:axId val="1119735839"/>
        <c:axId val="1106708175"/>
      </c:barChart>
      <c:catAx>
        <c:axId val="1119735839"/>
        <c:scaling>
          <c:orientation val="minMax"/>
        </c:scaling>
        <c:delete val="1"/>
        <c:axPos val="l"/>
        <c:numFmt formatCode="General" sourceLinked="1"/>
        <c:majorTickMark val="out"/>
        <c:minorTickMark val="none"/>
        <c:tickLblPos val="nextTo"/>
        <c:crossAx val="1106708175"/>
        <c:crosses val="autoZero"/>
        <c:auto val="1"/>
        <c:lblAlgn val="ctr"/>
        <c:lblOffset val="100"/>
        <c:noMultiLvlLbl val="0"/>
      </c:catAx>
      <c:valAx>
        <c:axId val="1106708175"/>
        <c:scaling>
          <c:orientation val="minMax"/>
        </c:scaling>
        <c:delete val="1"/>
        <c:axPos val="b"/>
        <c:numFmt formatCode="0%" sourceLinked="1"/>
        <c:majorTickMark val="none"/>
        <c:minorTickMark val="none"/>
        <c:tickLblPos val="nextTo"/>
        <c:crossAx val="1119735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52943835654253"/>
          <c:y val="0.16571559276921372"/>
          <c:w val="9.4115811786161588E-3"/>
          <c:h val="1.3861872019518688E-2"/>
        </c:manualLayout>
      </c:layout>
      <c:barChart>
        <c:barDir val="bar"/>
        <c:grouping val="percentStacked"/>
        <c:varyColors val="0"/>
        <c:ser>
          <c:idx val="0"/>
          <c:order val="0"/>
          <c:tx>
            <c:strRef>
              <c:f>Sheet1!$B$1</c:f>
              <c:strCache>
                <c:ptCount val="1"/>
                <c:pt idx="0">
                  <c:v>CONSTRUCTION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Sheet1!$B$2:$B$7</c:f>
              <c:numCache>
                <c:formatCode>0.0%</c:formatCode>
                <c:ptCount val="6"/>
                <c:pt idx="0">
                  <c:v>7.1082996085753455E-2</c:v>
                </c:pt>
                <c:pt idx="1">
                  <c:v>1.6331601475138744E-3</c:v>
                </c:pt>
                <c:pt idx="2">
                  <c:v>7.0524243309284362E-2</c:v>
                </c:pt>
                <c:pt idx="3">
                  <c:v>3.7934603339881515E-4</c:v>
                </c:pt>
                <c:pt idx="4">
                  <c:v>7.6711641602100686E-2</c:v>
                </c:pt>
                <c:pt idx="5">
                  <c:v>1.6968675486776601E-4</c:v>
                </c:pt>
              </c:numCache>
            </c:numRef>
          </c:val>
          <c:extLst>
            <c:ext xmlns:c16="http://schemas.microsoft.com/office/drawing/2014/chart" uri="{C3380CC4-5D6E-409C-BE32-E72D297353CC}">
              <c16:uniqueId val="{00000000-CF02-4744-BA67-5FF0D861B930}"/>
            </c:ext>
          </c:extLst>
        </c:ser>
        <c:ser>
          <c:idx val="1"/>
          <c:order val="1"/>
          <c:tx>
            <c:strRef>
              <c:f>Sheet1!$C$1</c:f>
              <c:strCache>
                <c:ptCount val="1"/>
                <c:pt idx="0">
                  <c:v>FIRST PURCHASE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Sheet1!$C$2:$C$7</c:f>
              <c:numCache>
                <c:formatCode>0.0%</c:formatCode>
                <c:ptCount val="6"/>
                <c:pt idx="0">
                  <c:v>0.49976526399150373</c:v>
                </c:pt>
                <c:pt idx="1">
                  <c:v>0.60431442663916168</c:v>
                </c:pt>
                <c:pt idx="2">
                  <c:v>0.47276690392266391</c:v>
                </c:pt>
                <c:pt idx="3">
                  <c:v>0.58944978479149845</c:v>
                </c:pt>
                <c:pt idx="4">
                  <c:v>0.46921844209664287</c:v>
                </c:pt>
                <c:pt idx="5">
                  <c:v>0.61815301395710331</c:v>
                </c:pt>
              </c:numCache>
            </c:numRef>
          </c:val>
          <c:extLst>
            <c:ext xmlns:c16="http://schemas.microsoft.com/office/drawing/2014/chart" uri="{C3380CC4-5D6E-409C-BE32-E72D297353CC}">
              <c16:uniqueId val="{00000001-CF02-4744-BA67-5FF0D861B930}"/>
            </c:ext>
          </c:extLst>
        </c:ser>
        <c:ser>
          <c:idx val="2"/>
          <c:order val="2"/>
          <c:tx>
            <c:strRef>
              <c:f>Sheet1!$D$1</c:f>
              <c:strCache>
                <c:ptCount val="1"/>
                <c:pt idx="0">
                  <c:v>RESALE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FY17_PAN_IND</c:v>
                </c:pt>
                <c:pt idx="1">
                  <c:v>FY17_Mumbai</c:v>
                </c:pt>
                <c:pt idx="2">
                  <c:v>FY18_PAN_IND</c:v>
                </c:pt>
                <c:pt idx="3">
                  <c:v>FY18_Mumbai</c:v>
                </c:pt>
                <c:pt idx="4">
                  <c:v>FY19_PAN_IND</c:v>
                </c:pt>
                <c:pt idx="5">
                  <c:v>FY19_Mumbai</c:v>
                </c:pt>
              </c:strCache>
            </c:strRef>
          </c:cat>
          <c:val>
            <c:numRef>
              <c:f>Sheet1!$D$2:$D$7</c:f>
              <c:numCache>
                <c:formatCode>0.0%</c:formatCode>
                <c:ptCount val="6"/>
                <c:pt idx="0">
                  <c:v>0.26550518604866763</c:v>
                </c:pt>
                <c:pt idx="1">
                  <c:v>0.29811657619860671</c:v>
                </c:pt>
                <c:pt idx="2">
                  <c:v>0.2902719771734541</c:v>
                </c:pt>
                <c:pt idx="3">
                  <c:v>0.31475746449410485</c:v>
                </c:pt>
                <c:pt idx="4">
                  <c:v>0.29561800637550839</c:v>
                </c:pt>
                <c:pt idx="5">
                  <c:v>0.30808744304545549</c:v>
                </c:pt>
              </c:numCache>
            </c:numRef>
          </c:val>
          <c:extLst>
            <c:ext xmlns:c16="http://schemas.microsoft.com/office/drawing/2014/chart" uri="{C3380CC4-5D6E-409C-BE32-E72D297353CC}">
              <c16:uniqueId val="{00000002-CF02-4744-BA67-5FF0D861B930}"/>
            </c:ext>
          </c:extLst>
        </c:ser>
        <c:ser>
          <c:idx val="3"/>
          <c:order val="3"/>
          <c:tx>
            <c:strRef>
              <c:f>Sheet1!$E$1</c:f>
              <c:strCache>
                <c:ptCount val="1"/>
                <c:pt idx="0">
                  <c:v>(blank)</c:v>
                </c:pt>
              </c:strCache>
            </c:strRef>
          </c:tx>
          <c:spPr>
            <a:solidFill>
              <a:schemeClr val="accent4"/>
            </a:solidFill>
            <a:ln>
              <a:noFill/>
            </a:ln>
            <a:effectLst/>
          </c:spPr>
          <c:invertIfNegative val="0"/>
          <c:cat>
            <c:strRef>
              <c:f>Sheet1!$A$2:$A$7</c:f>
              <c:strCache>
                <c:ptCount val="6"/>
                <c:pt idx="0">
                  <c:v>FY17_PAN_IND</c:v>
                </c:pt>
                <c:pt idx="1">
                  <c:v>FY17_Mumbai</c:v>
                </c:pt>
                <c:pt idx="2">
                  <c:v>FY18_PAN_IND</c:v>
                </c:pt>
                <c:pt idx="3">
                  <c:v>FY18_Mumbai</c:v>
                </c:pt>
                <c:pt idx="4">
                  <c:v>FY19_PAN_IND</c:v>
                </c:pt>
                <c:pt idx="5">
                  <c:v>FY19_Mumbai</c:v>
                </c:pt>
              </c:strCache>
            </c:strRef>
          </c:cat>
          <c:val>
            <c:numRef>
              <c:f>Sheet1!$E$2:$E$7</c:f>
              <c:numCache>
                <c:formatCode>0.0%</c:formatCode>
                <c:ptCount val="6"/>
                <c:pt idx="0">
                  <c:v>0.16364655387407523</c:v>
                </c:pt>
                <c:pt idx="1">
                  <c:v>9.5935837014717751E-2</c:v>
                </c:pt>
                <c:pt idx="2">
                  <c:v>0.16643687559459761</c:v>
                </c:pt>
                <c:pt idx="3">
                  <c:v>9.5413404680997876E-2</c:v>
                </c:pt>
                <c:pt idx="4">
                  <c:v>0.15845190992574804</c:v>
                </c:pt>
                <c:pt idx="5">
                  <c:v>7.3589856242573456E-2</c:v>
                </c:pt>
              </c:numCache>
            </c:numRef>
          </c:val>
          <c:extLst>
            <c:ext xmlns:c16="http://schemas.microsoft.com/office/drawing/2014/chart" uri="{C3380CC4-5D6E-409C-BE32-E72D297353CC}">
              <c16:uniqueId val="{00000000-CAAA-4FCA-B0B9-4F7AD9FDFF9B}"/>
            </c:ext>
          </c:extLst>
        </c:ser>
        <c:dLbls>
          <c:showLegendKey val="0"/>
          <c:showVal val="0"/>
          <c:showCatName val="0"/>
          <c:showSerName val="0"/>
          <c:showPercent val="0"/>
          <c:showBubbleSize val="0"/>
        </c:dLbls>
        <c:gapWidth val="60"/>
        <c:overlap val="100"/>
        <c:axId val="1119735839"/>
        <c:axId val="1106708175"/>
      </c:barChart>
      <c:catAx>
        <c:axId val="1119735839"/>
        <c:scaling>
          <c:orientation val="minMax"/>
        </c:scaling>
        <c:delete val="1"/>
        <c:axPos val="l"/>
        <c:numFmt formatCode="General" sourceLinked="1"/>
        <c:majorTickMark val="out"/>
        <c:minorTickMark val="none"/>
        <c:tickLblPos val="nextTo"/>
        <c:crossAx val="1106708175"/>
        <c:crosses val="autoZero"/>
        <c:auto val="1"/>
        <c:lblAlgn val="ctr"/>
        <c:lblOffset val="100"/>
        <c:noMultiLvlLbl val="0"/>
      </c:catAx>
      <c:valAx>
        <c:axId val="1106708175"/>
        <c:scaling>
          <c:orientation val="minMax"/>
        </c:scaling>
        <c:delete val="1"/>
        <c:axPos val="b"/>
        <c:numFmt formatCode="0%" sourceLinked="1"/>
        <c:majorTickMark val="none"/>
        <c:minorTickMark val="none"/>
        <c:tickLblPos val="nextTo"/>
        <c:crossAx val="1119735839"/>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423769132278907E-2"/>
          <c:y val="2.7090695848859904E-2"/>
          <c:w val="0.94455592583384607"/>
          <c:h val="0.87319399764311645"/>
        </c:manualLayout>
      </c:layout>
      <c:scatterChart>
        <c:scatterStyle val="lineMarker"/>
        <c:varyColors val="0"/>
        <c:ser>
          <c:idx val="0"/>
          <c:order val="0"/>
          <c:tx>
            <c:strRef>
              <c:f>Sheet1!$B$1</c:f>
              <c:strCache>
                <c:ptCount val="1"/>
                <c:pt idx="0">
                  <c:v>Avg_Loan_Sac_Amt_Lacs</c:v>
                </c:pt>
              </c:strCache>
            </c:strRef>
          </c:tx>
          <c:spPr>
            <a:ln w="25400" cap="rnd">
              <a:noFill/>
              <a:round/>
            </a:ln>
            <a:effectLst/>
          </c:spPr>
          <c:marker>
            <c:symbol val="diamond"/>
            <c:size val="13"/>
            <c:spPr>
              <a:solidFill>
                <a:srgbClr val="002060"/>
              </a:solidFill>
              <a:ln w="9525">
                <a:noFill/>
              </a:ln>
              <a:effectLst/>
            </c:spPr>
          </c:marker>
          <c:dLbls>
            <c:dLbl>
              <c:idx val="0"/>
              <c:layout>
                <c:manualLayout>
                  <c:x val="-6.2875888689213474E-3"/>
                  <c:y val="0.10250829020076307"/>
                </c:manualLayout>
              </c:layout>
              <c:tx>
                <c:rich>
                  <a:bodyPr/>
                  <a:lstStyle/>
                  <a:p>
                    <a:fld id="{C9211908-EE0C-4970-AC01-8E382213B5DC}" type="CELLRANGE">
                      <a:rPr lang="en-US" baseline="0"/>
                      <a:pPr/>
                      <a:t>[CELLRANGE]</a:t>
                    </a:fld>
                    <a:r>
                      <a:rPr lang="en-US" baseline="0"/>
                      <a:t>, </a:t>
                    </a:r>
                    <a:fld id="{A14B6ACC-AB24-40B1-85FA-901EE8010C76}" type="XVALUE">
                      <a:rPr lang="en-US" baseline="0"/>
                      <a:pPr/>
                      <a:t>[X VALUE]</a:t>
                    </a:fld>
                    <a:r>
                      <a:rPr lang="en-US" baseline="0"/>
                      <a:t>, </a:t>
                    </a:r>
                    <a:fld id="{5745B094-5F53-4756-9CED-CA9CC19D9B26}"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3927-434C-91B7-A2D463FF1F96}"/>
                </c:ext>
              </c:extLst>
            </c:dLbl>
            <c:dLbl>
              <c:idx val="1"/>
              <c:layout>
                <c:manualLayout>
                  <c:x val="-6.3923820167367029E-2"/>
                  <c:y val="0.13826699608475021"/>
                </c:manualLayout>
              </c:layout>
              <c:tx>
                <c:rich>
                  <a:bodyPr/>
                  <a:lstStyle/>
                  <a:p>
                    <a:fld id="{676D1B67-9238-4DC2-9DE8-041F0DEFCD7C}" type="CELLRANGE">
                      <a:rPr lang="en-US" baseline="0"/>
                      <a:pPr/>
                      <a:t>[CELLRANGE]</a:t>
                    </a:fld>
                    <a:r>
                      <a:rPr lang="en-US" baseline="0"/>
                      <a:t>, </a:t>
                    </a:r>
                    <a:fld id="{7C7352DA-B580-4BC0-A6FB-A29BE475FF8D}" type="XVALUE">
                      <a:rPr lang="en-US" baseline="0"/>
                      <a:pPr/>
                      <a:t>[X VALUE]</a:t>
                    </a:fld>
                    <a:r>
                      <a:rPr lang="en-US" baseline="0"/>
                      <a:t>, </a:t>
                    </a:r>
                    <a:fld id="{D3E313D2-EC5C-41F4-ADAD-9CD4D5A54A1A}"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3927-434C-91B7-A2D463FF1F96}"/>
                </c:ext>
              </c:extLst>
            </c:dLbl>
            <c:dLbl>
              <c:idx val="2"/>
              <c:tx>
                <c:rich>
                  <a:bodyPr/>
                  <a:lstStyle/>
                  <a:p>
                    <a:fld id="{A8A42068-A331-4480-9770-06206DFD0BAF}" type="CELLRANGE">
                      <a:rPr lang="en-US"/>
                      <a:pPr/>
                      <a:t>[CELLRANGE]</a:t>
                    </a:fld>
                    <a:r>
                      <a:rPr lang="en-US" baseline="0"/>
                      <a:t>, </a:t>
                    </a:r>
                    <a:fld id="{79B4DA3F-F550-48F4-8243-45EA279B6F79}" type="XVALUE">
                      <a:rPr lang="en-US" baseline="0"/>
                      <a:pPr/>
                      <a:t>[X VALUE]</a:t>
                    </a:fld>
                    <a:r>
                      <a:rPr lang="en-US" baseline="0"/>
                      <a:t>, </a:t>
                    </a:r>
                    <a:fld id="{0FBFB3A6-3DF0-4FD7-BC98-8626DB34DFE6}"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3927-434C-91B7-A2D463FF1F96}"/>
                </c:ext>
              </c:extLst>
            </c:dLbl>
            <c:dLbl>
              <c:idx val="3"/>
              <c:tx>
                <c:rich>
                  <a:bodyPr/>
                  <a:lstStyle/>
                  <a:p>
                    <a:fld id="{C33624BE-2869-4B9C-A348-CC4070BD65D7}" type="CELLRANGE">
                      <a:rPr lang="en-US"/>
                      <a:pPr/>
                      <a:t>[CELLRANGE]</a:t>
                    </a:fld>
                    <a:r>
                      <a:rPr lang="en-US" baseline="0"/>
                      <a:t>, </a:t>
                    </a:r>
                    <a:fld id="{B39EE109-1756-46E3-A08B-39A84B4D7F2B}" type="XVALUE">
                      <a:rPr lang="en-US" baseline="0"/>
                      <a:pPr/>
                      <a:t>[X VALUE]</a:t>
                    </a:fld>
                    <a:r>
                      <a:rPr lang="en-US" baseline="0"/>
                      <a:t>, </a:t>
                    </a:r>
                    <a:fld id="{FB6DC6EB-7727-4668-9181-F2268CAE0B16}"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3927-434C-91B7-A2D463FF1F96}"/>
                </c:ext>
              </c:extLst>
            </c:dLbl>
            <c:dLbl>
              <c:idx val="4"/>
              <c:tx>
                <c:rich>
                  <a:bodyPr/>
                  <a:lstStyle/>
                  <a:p>
                    <a:fld id="{C44ADD22-0923-49F6-A6D9-C35DDAA42048}" type="CELLRANGE">
                      <a:rPr lang="en-US"/>
                      <a:pPr/>
                      <a:t>[CELLRANGE]</a:t>
                    </a:fld>
                    <a:r>
                      <a:rPr lang="en-US" baseline="0"/>
                      <a:t>, </a:t>
                    </a:r>
                    <a:fld id="{2A9A5A28-90E0-4A2B-AC54-778A23C24D46}" type="XVALUE">
                      <a:rPr lang="en-US" baseline="0"/>
                      <a:pPr/>
                      <a:t>[X VALUE]</a:t>
                    </a:fld>
                    <a:r>
                      <a:rPr lang="en-US" baseline="0"/>
                      <a:t>, </a:t>
                    </a:r>
                    <a:fld id="{361F1BED-06BD-4DBB-A477-5F3C5B4A3965}"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3927-434C-91B7-A2D463FF1F96}"/>
                </c:ext>
              </c:extLst>
            </c:dLbl>
            <c:dLbl>
              <c:idx val="5"/>
              <c:tx>
                <c:rich>
                  <a:bodyPr/>
                  <a:lstStyle/>
                  <a:p>
                    <a:fld id="{F4F91F42-3068-4EDB-B9E5-5AE2F95FFD02}" type="CELLRANGE">
                      <a:rPr lang="en-US"/>
                      <a:pPr/>
                      <a:t>[CELLRANGE]</a:t>
                    </a:fld>
                    <a:r>
                      <a:rPr lang="en-US" baseline="0"/>
                      <a:t>, </a:t>
                    </a:r>
                    <a:fld id="{E08B9F8B-390A-4A75-945B-3037638FB8FC}" type="XVALUE">
                      <a:rPr lang="en-US" baseline="0"/>
                      <a:pPr/>
                      <a:t>[X VALUE]</a:t>
                    </a:fld>
                    <a:r>
                      <a:rPr lang="en-US" baseline="0"/>
                      <a:t>, </a:t>
                    </a:r>
                    <a:fld id="{FF5EFB13-375D-4AE0-BCBF-97D42CA47E6A}"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3927-434C-91B7-A2D463FF1F96}"/>
                </c:ext>
              </c:extLst>
            </c:dLbl>
            <c:dLbl>
              <c:idx val="6"/>
              <c:tx>
                <c:rich>
                  <a:bodyPr/>
                  <a:lstStyle/>
                  <a:p>
                    <a:fld id="{46F8F7C9-8617-4AFB-B9E1-6F0C65B8D09B}" type="CELLRANGE">
                      <a:rPr lang="en-US"/>
                      <a:pPr/>
                      <a:t>[CELLRANGE]</a:t>
                    </a:fld>
                    <a:r>
                      <a:rPr lang="en-US" baseline="0"/>
                      <a:t>, </a:t>
                    </a:r>
                    <a:fld id="{B41F4D81-D1F1-4AB4-B5A5-8884EE679B28}" type="XVALUE">
                      <a:rPr lang="en-US" baseline="0"/>
                      <a:pPr/>
                      <a:t>[X VALUE]</a:t>
                    </a:fld>
                    <a:r>
                      <a:rPr lang="en-US" baseline="0"/>
                      <a:t>, </a:t>
                    </a:r>
                    <a:fld id="{8C78DE38-03E8-4C96-9556-614071A25099}"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3927-434C-91B7-A2D463FF1F96}"/>
                </c:ext>
              </c:extLst>
            </c:dLbl>
            <c:dLbl>
              <c:idx val="7"/>
              <c:layout>
                <c:manualLayout>
                  <c:x val="-0.14711025802587585"/>
                  <c:y val="-2.6892007703010597E-2"/>
                </c:manualLayout>
              </c:layout>
              <c:tx>
                <c:rich>
                  <a:bodyPr/>
                  <a:lstStyle/>
                  <a:p>
                    <a:fld id="{6B002FBC-B953-4CBB-A17A-73D5BA389452}" type="CELLRANGE">
                      <a:rPr lang="en-US" baseline="0"/>
                      <a:pPr/>
                      <a:t>[CELLRANGE]</a:t>
                    </a:fld>
                    <a:r>
                      <a:rPr lang="en-US" baseline="0"/>
                      <a:t>, </a:t>
                    </a:r>
                    <a:fld id="{EC6972A5-5095-4045-92D8-B172A7C72D81}" type="XVALUE">
                      <a:rPr lang="en-US" baseline="0"/>
                      <a:pPr/>
                      <a:t>[X VALUE]</a:t>
                    </a:fld>
                    <a:r>
                      <a:rPr lang="en-US" baseline="0"/>
                      <a:t>, </a:t>
                    </a:r>
                    <a:fld id="{ABD784E4-E33B-49AB-BBA0-DD487BCC0F9A}"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3927-434C-91B7-A2D463FF1F96}"/>
                </c:ext>
              </c:extLst>
            </c:dLbl>
            <c:dLbl>
              <c:idx val="8"/>
              <c:layout>
                <c:manualLayout>
                  <c:x val="-0.17462728470697492"/>
                  <c:y val="4.4005103514017339E-2"/>
                </c:manualLayout>
              </c:layout>
              <c:tx>
                <c:rich>
                  <a:bodyPr/>
                  <a:lstStyle/>
                  <a:p>
                    <a:fld id="{5CA2CFC5-4B86-4B9E-8B58-BE8F139E363C}" type="CELLRANGE">
                      <a:rPr lang="en-US" baseline="0"/>
                      <a:pPr/>
                      <a:t>[CELLRANGE]</a:t>
                    </a:fld>
                    <a:r>
                      <a:rPr lang="en-US" baseline="0"/>
                      <a:t>, </a:t>
                    </a:r>
                    <a:fld id="{CBBC6CCB-DBF3-42BC-A330-FAAAE5D9E69E}" type="XVALUE">
                      <a:rPr lang="en-US" baseline="0"/>
                      <a:pPr/>
                      <a:t>[X VALUE]</a:t>
                    </a:fld>
                    <a:r>
                      <a:rPr lang="en-US" baseline="0"/>
                      <a:t>, </a:t>
                    </a:r>
                    <a:fld id="{61A25679-0579-4502-969E-6A3700302BA3}"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3927-434C-91B7-A2D463FF1F96}"/>
                </c:ext>
              </c:extLst>
            </c:dLbl>
            <c:dLbl>
              <c:idx val="9"/>
              <c:layout>
                <c:manualLayout>
                  <c:x val="-0.14393521648574903"/>
                  <c:y val="-8.9638990159438475E-17"/>
                </c:manualLayout>
              </c:layout>
              <c:tx>
                <c:rich>
                  <a:bodyPr/>
                  <a:lstStyle/>
                  <a:p>
                    <a:fld id="{434C8BF4-1AE7-4F03-AB7C-7F5D12FA38A8}" type="CELLRANGE">
                      <a:rPr lang="en-US" baseline="0"/>
                      <a:pPr/>
                      <a:t>[CELLRANGE]</a:t>
                    </a:fld>
                    <a:r>
                      <a:rPr lang="en-US" baseline="0"/>
                      <a:t>, </a:t>
                    </a:r>
                    <a:fld id="{108EFB81-5551-4F26-BCE1-09CDBF0DDE68}" type="XVALUE">
                      <a:rPr lang="en-US" baseline="0"/>
                      <a:pPr/>
                      <a:t>[X VALUE]</a:t>
                    </a:fld>
                    <a:r>
                      <a:rPr lang="en-US" baseline="0"/>
                      <a:t>, </a:t>
                    </a:r>
                    <a:fld id="{397F3614-4D76-4492-B5A7-44AA7D86E5A3}"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3927-434C-91B7-A2D463FF1F96}"/>
                </c:ext>
              </c:extLst>
            </c:dLbl>
            <c:dLbl>
              <c:idx val="10"/>
              <c:layout>
                <c:manualLayout>
                  <c:x val="3.9158845661564072E-2"/>
                  <c:y val="-3.9115647568015499E-2"/>
                </c:manualLayout>
              </c:layout>
              <c:tx>
                <c:rich>
                  <a:bodyPr/>
                  <a:lstStyle/>
                  <a:p>
                    <a:fld id="{59B9A6AD-A7F8-4188-9756-BDFA0706B5FF}" type="CELLRANGE">
                      <a:rPr lang="en-US" baseline="0"/>
                      <a:pPr/>
                      <a:t>[CELLRANGE]</a:t>
                    </a:fld>
                    <a:r>
                      <a:rPr lang="en-US" baseline="0"/>
                      <a:t>, </a:t>
                    </a:r>
                    <a:fld id="{E724344D-3331-4148-8E68-0453FFC18713}" type="XVALUE">
                      <a:rPr lang="en-US" baseline="0"/>
                      <a:pPr/>
                      <a:t>[X VALUE]</a:t>
                    </a:fld>
                    <a:r>
                      <a:rPr lang="en-US" baseline="0"/>
                      <a:t>, </a:t>
                    </a:r>
                    <a:fld id="{7A4DF238-E372-436A-AD5F-D85B61EB1BA2}"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3927-434C-91B7-A2D463FF1F96}"/>
                </c:ext>
              </c:extLst>
            </c:dLbl>
            <c:dLbl>
              <c:idx val="11"/>
              <c:layout>
                <c:manualLayout>
                  <c:x val="-0.12382662006494585"/>
                  <c:y val="4.4005103514017249E-2"/>
                </c:manualLayout>
              </c:layout>
              <c:tx>
                <c:rich>
                  <a:bodyPr/>
                  <a:lstStyle/>
                  <a:p>
                    <a:fld id="{C1B93647-F6D4-4B95-83AA-26904DF8F19E}" type="CELLRANGE">
                      <a:rPr lang="en-US" baseline="0"/>
                      <a:pPr/>
                      <a:t>[CELLRANGE]</a:t>
                    </a:fld>
                    <a:r>
                      <a:rPr lang="en-US" baseline="0"/>
                      <a:t>, </a:t>
                    </a:r>
                    <a:fld id="{A3394D92-C341-4E5F-85EE-F4CDBA481B20}" type="XVALUE">
                      <a:rPr lang="en-US" baseline="0"/>
                      <a:pPr/>
                      <a:t>[X VALUE]</a:t>
                    </a:fld>
                    <a:r>
                      <a:rPr lang="en-US" baseline="0"/>
                      <a:t>, </a:t>
                    </a:r>
                    <a:fld id="{2CFB5615-BF24-40AE-88AA-03AC7C70D225}"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3927-434C-91B7-A2D463FF1F96}"/>
                </c:ext>
              </c:extLst>
            </c:dLbl>
            <c:dLbl>
              <c:idx val="12"/>
              <c:layout>
                <c:manualLayout>
                  <c:x val="4.1275540021648537E-2"/>
                  <c:y val="-8.3120751082032845E-2"/>
                </c:manualLayout>
              </c:layout>
              <c:tx>
                <c:rich>
                  <a:bodyPr/>
                  <a:lstStyle/>
                  <a:p>
                    <a:fld id="{57F640AA-5F3F-43CB-A03D-A70180A7677D}" type="CELLRANGE">
                      <a:rPr lang="en-US" baseline="0"/>
                      <a:pPr/>
                      <a:t>[CELLRANGE]</a:t>
                    </a:fld>
                    <a:r>
                      <a:rPr lang="en-US" baseline="0"/>
                      <a:t>, </a:t>
                    </a:r>
                    <a:fld id="{7326AD82-A57E-44D9-B7F6-BA4CD7198ED4}" type="XVALUE">
                      <a:rPr lang="en-US" baseline="0"/>
                      <a:pPr/>
                      <a:t>[X VALUE]</a:t>
                    </a:fld>
                    <a:r>
                      <a:rPr lang="en-US" baseline="0"/>
                      <a:t>, </a:t>
                    </a:r>
                    <a:fld id="{ACDAA69E-EE5F-44EB-B679-90A06FE9A145}"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3927-434C-91B7-A2D463FF1F96}"/>
                </c:ext>
              </c:extLst>
            </c:dLbl>
            <c:dLbl>
              <c:idx val="13"/>
              <c:layout>
                <c:manualLayout>
                  <c:x val="-9.9484634923973594E-2"/>
                  <c:y val="-7.3341839190028901E-2"/>
                </c:manualLayout>
              </c:layout>
              <c:tx>
                <c:rich>
                  <a:bodyPr/>
                  <a:lstStyle/>
                  <a:p>
                    <a:fld id="{E0145073-45D0-42E7-AE91-5E8580D20FF2}" type="CELLRANGE">
                      <a:rPr lang="en-US" baseline="0"/>
                      <a:pPr/>
                      <a:t>[CELLRANGE]</a:t>
                    </a:fld>
                    <a:r>
                      <a:rPr lang="en-US" baseline="0"/>
                      <a:t>, </a:t>
                    </a:r>
                    <a:fld id="{CF96B3A1-DC74-4F84-A39F-D4E1C0257870}" type="XVALUE">
                      <a:rPr lang="en-US" baseline="0"/>
                      <a:pPr/>
                      <a:t>[X VALUE]</a:t>
                    </a:fld>
                    <a:r>
                      <a:rPr lang="en-US" baseline="0"/>
                      <a:t>, </a:t>
                    </a:r>
                    <a:fld id="{A2375DD7-994C-429D-AE86-04FA4D461DAA}"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3927-434C-91B7-A2D463FF1F96}"/>
                </c:ext>
              </c:extLst>
            </c:dLbl>
            <c:dLbl>
              <c:idx val="14"/>
              <c:layout>
                <c:manualLayout>
                  <c:x val="4.3392234381733084E-2"/>
                  <c:y val="-1.4668367838005869E-2"/>
                </c:manualLayout>
              </c:layout>
              <c:tx>
                <c:rich>
                  <a:bodyPr/>
                  <a:lstStyle/>
                  <a:p>
                    <a:fld id="{BCB0647E-4A03-411C-8DCE-7669582A03E6}" type="CELLRANGE">
                      <a:rPr lang="en-US" baseline="0"/>
                      <a:pPr/>
                      <a:t>[CELLRANGE]</a:t>
                    </a:fld>
                    <a:r>
                      <a:rPr lang="en-US" baseline="0"/>
                      <a:t>, </a:t>
                    </a:r>
                    <a:fld id="{54F84B8E-189A-41EE-96F8-C81A9D090689}" type="XVALUE">
                      <a:rPr lang="en-US" baseline="0"/>
                      <a:pPr/>
                      <a:t>[X VALUE]</a:t>
                    </a:fld>
                    <a:r>
                      <a:rPr lang="en-US" baseline="0"/>
                      <a:t>, </a:t>
                    </a:r>
                    <a:fld id="{AFEB011F-16F4-47AC-A14B-DB97789271AF}"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3927-434C-91B7-A2D463FF1F96}"/>
                </c:ext>
              </c:extLst>
            </c:dLbl>
            <c:dLbl>
              <c:idx val="15"/>
              <c:layout>
                <c:manualLayout>
                  <c:x val="-6.3500830802536337E-2"/>
                  <c:y val="-6.1118199325024082E-2"/>
                </c:manualLayout>
              </c:layout>
              <c:tx>
                <c:rich>
                  <a:bodyPr/>
                  <a:lstStyle/>
                  <a:p>
                    <a:fld id="{8D15C568-4675-448F-84AF-A1D88DD2EB51}" type="CELLRANGE">
                      <a:rPr lang="en-US" baseline="0"/>
                      <a:pPr/>
                      <a:t>[CELLRANGE]</a:t>
                    </a:fld>
                    <a:r>
                      <a:rPr lang="en-US" baseline="0"/>
                      <a:t>, </a:t>
                    </a:r>
                    <a:fld id="{764A78C8-00EF-48AE-A548-3E2DAA6E51F7}" type="XVALUE">
                      <a:rPr lang="en-US" baseline="0"/>
                      <a:pPr/>
                      <a:t>[X VALUE]</a:t>
                    </a:fld>
                    <a:r>
                      <a:rPr lang="en-US" baseline="0"/>
                      <a:t>, </a:t>
                    </a:r>
                    <a:fld id="{EF027EE9-4E67-47A8-B764-71F1D9D9DAD0}"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4-3927-434C-91B7-A2D463FF1F96}"/>
                </c:ext>
              </c:extLst>
            </c:dLbl>
            <c:dLbl>
              <c:idx val="16"/>
              <c:layout>
                <c:manualLayout>
                  <c:x val="8.360942722333943E-2"/>
                  <c:y val="1.4668367838005779E-2"/>
                </c:manualLayout>
              </c:layout>
              <c:tx>
                <c:rich>
                  <a:bodyPr/>
                  <a:lstStyle/>
                  <a:p>
                    <a:fld id="{63288539-3F04-438A-9E5F-62A9496731D1}" type="CELLRANGE">
                      <a:rPr lang="en-US" baseline="0"/>
                      <a:pPr/>
                      <a:t>[CELLRANGE]</a:t>
                    </a:fld>
                    <a:r>
                      <a:rPr lang="en-US" baseline="0"/>
                      <a:t>, </a:t>
                    </a:r>
                    <a:fld id="{3A3C8338-15BB-4881-89F2-B53A74202147}" type="XVALUE">
                      <a:rPr lang="en-US" baseline="0"/>
                      <a:pPr/>
                      <a:t>[X VALUE]</a:t>
                    </a:fld>
                    <a:r>
                      <a:rPr lang="en-US" baseline="0"/>
                      <a:t>, </a:t>
                    </a:r>
                    <a:fld id="{C50D0DE7-ADB2-4CC4-9008-81747C453EAB}"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5-3927-434C-91B7-A2D463FF1F96}"/>
                </c:ext>
              </c:extLst>
            </c:dLbl>
            <c:dLbl>
              <c:idx val="17"/>
              <c:layout>
                <c:manualLayout>
                  <c:x val="-3.2808762581310436E-2"/>
                  <c:y val="3.667091959501436E-2"/>
                </c:manualLayout>
              </c:layout>
              <c:tx>
                <c:rich>
                  <a:bodyPr/>
                  <a:lstStyle/>
                  <a:p>
                    <a:fld id="{5C1225EB-D7B8-4125-8380-388C6A01C72C}" type="CELLRANGE">
                      <a:rPr lang="en-US" baseline="0"/>
                      <a:pPr/>
                      <a:t>[CELLRANGE]</a:t>
                    </a:fld>
                    <a:r>
                      <a:rPr lang="en-US" baseline="0"/>
                      <a:t>, </a:t>
                    </a:r>
                    <a:fld id="{8BEDFC92-56B1-466A-AB88-86C246062A81}" type="XVALUE">
                      <a:rPr lang="en-US" baseline="0"/>
                      <a:pPr/>
                      <a:t>[X VALUE]</a:t>
                    </a:fld>
                    <a:r>
                      <a:rPr lang="en-US" baseline="0"/>
                      <a:t>, </a:t>
                    </a:r>
                    <a:fld id="{B63B98A6-954A-493D-84B3-9F48B234CA27}"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6-3927-434C-91B7-A2D463FF1F96}"/>
                </c:ext>
              </c:extLst>
            </c:dLbl>
            <c:dLbl>
              <c:idx val="18"/>
              <c:layout>
                <c:manualLayout>
                  <c:x val="-6.7734219522705419E-2"/>
                  <c:y val="5.6228743379022152E-2"/>
                </c:manualLayout>
              </c:layout>
              <c:tx>
                <c:rich>
                  <a:bodyPr/>
                  <a:lstStyle/>
                  <a:p>
                    <a:fld id="{59E9901E-400D-4F9D-A2D8-E15D1418F2D4}" type="CELLRANGE">
                      <a:rPr lang="en-US" baseline="0"/>
                      <a:pPr/>
                      <a:t>[CELLRANGE]</a:t>
                    </a:fld>
                    <a:r>
                      <a:rPr lang="en-US" baseline="0"/>
                      <a:t>, </a:t>
                    </a:r>
                    <a:fld id="{44B26DBA-E421-4E5D-AC3E-93AE379B4B2C}" type="XVALUE">
                      <a:rPr lang="en-US" baseline="0"/>
                      <a:pPr/>
                      <a:t>[X VALUE]</a:t>
                    </a:fld>
                    <a:r>
                      <a:rPr lang="en-US" baseline="0"/>
                      <a:t>, </a:t>
                    </a:r>
                    <a:fld id="{84700067-BEA5-4E4E-A516-4E9116BE4BC5}"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7-3927-434C-91B7-A2D463FF1F96}"/>
                </c:ext>
              </c:extLst>
            </c:dLbl>
            <c:dLbl>
              <c:idx val="19"/>
              <c:tx>
                <c:rich>
                  <a:bodyPr/>
                  <a:lstStyle/>
                  <a:p>
                    <a:fld id="{A12C8C7A-57AE-486A-A9B5-D3CC1A20CA67}" type="CELLRANGE">
                      <a:rPr lang="en-US"/>
                      <a:pPr/>
                      <a:t>[CELLRANGE]</a:t>
                    </a:fld>
                    <a:r>
                      <a:rPr lang="en-US" baseline="0"/>
                      <a:t>, </a:t>
                    </a:r>
                    <a:fld id="{43E1B78A-2F14-4E94-86B0-1A8FFA39AF3E}" type="XVALUE">
                      <a:rPr lang="en-US" baseline="0"/>
                      <a:pPr/>
                      <a:t>[X VALUE]</a:t>
                    </a:fld>
                    <a:r>
                      <a:rPr lang="en-US" baseline="0"/>
                      <a:t>, </a:t>
                    </a:r>
                    <a:fld id="{FF304847-905C-4796-AA9C-08B15D002689}"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3927-434C-91B7-A2D463FF1F96}"/>
                </c:ext>
              </c:extLst>
            </c:dLbl>
            <c:dLbl>
              <c:idx val="20"/>
              <c:layout>
                <c:manualLayout>
                  <c:x val="6.5617525162620718E-2"/>
                  <c:y val="-1.4668367838005779E-2"/>
                </c:manualLayout>
              </c:layout>
              <c:tx>
                <c:rich>
                  <a:bodyPr/>
                  <a:lstStyle/>
                  <a:p>
                    <a:fld id="{92AFA3EC-DB0A-48D8-97CB-F2B6DA5CBF59}" type="CELLRANGE">
                      <a:rPr lang="en-US" baseline="0"/>
                      <a:pPr/>
                      <a:t>[CELLRANGE]</a:t>
                    </a:fld>
                    <a:r>
                      <a:rPr lang="en-US" baseline="0"/>
                      <a:t>, </a:t>
                    </a:r>
                    <a:fld id="{81B99E9A-0364-498A-AF51-73BA8ADF5830}" type="XVALUE">
                      <a:rPr lang="en-US" baseline="0"/>
                      <a:pPr/>
                      <a:t>[X VALUE]</a:t>
                    </a:fld>
                    <a:r>
                      <a:rPr lang="en-US" baseline="0"/>
                      <a:t>, </a:t>
                    </a:r>
                    <a:fld id="{C86200FB-333C-4CBF-A6DF-5E977EC9F5AD}"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9-3927-434C-91B7-A2D463FF1F96}"/>
                </c:ext>
              </c:extLst>
            </c:dLbl>
            <c:dLbl>
              <c:idx val="21"/>
              <c:layout>
                <c:manualLayout>
                  <c:x val="1.1641818980464994E-2"/>
                  <c:y val="3.4226191622013485E-2"/>
                </c:manualLayout>
              </c:layout>
              <c:tx>
                <c:rich>
                  <a:bodyPr/>
                  <a:lstStyle/>
                  <a:p>
                    <a:fld id="{7AB4D501-2A12-46D9-91BB-1F332A4EA25C}" type="CELLRANGE">
                      <a:rPr lang="en-US" baseline="0"/>
                      <a:pPr/>
                      <a:t>[CELLRANGE]</a:t>
                    </a:fld>
                    <a:r>
                      <a:rPr lang="en-US" baseline="0"/>
                      <a:t>, </a:t>
                    </a:r>
                    <a:fld id="{FDCF5B0A-3DA2-4A5D-A9CF-2D741DD1B76D}" type="XVALUE">
                      <a:rPr lang="en-US" baseline="0"/>
                      <a:pPr/>
                      <a:t>[X VALUE]</a:t>
                    </a:fld>
                    <a:r>
                      <a:rPr lang="en-US" baseline="0"/>
                      <a:t>, </a:t>
                    </a:r>
                    <a:fld id="{0E5DAA78-8595-4150-8A64-6CEF2F950CFC}"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A-3927-434C-91B7-A2D463FF1F96}"/>
                </c:ext>
              </c:extLst>
            </c:dLbl>
            <c:dLbl>
              <c:idx val="22"/>
              <c:layout>
                <c:manualLayout>
                  <c:x val="-4.4450581561775435E-2"/>
                  <c:y val="4.1560375541016374E-2"/>
                </c:manualLayout>
              </c:layout>
              <c:tx>
                <c:rich>
                  <a:bodyPr/>
                  <a:lstStyle/>
                  <a:p>
                    <a:fld id="{1E9F8252-3DD9-44FB-BAA0-D43CA81199F7}" type="CELLRANGE">
                      <a:rPr lang="en-US" baseline="0"/>
                      <a:pPr/>
                      <a:t>[CELLRANGE]</a:t>
                    </a:fld>
                    <a:r>
                      <a:rPr lang="en-US" baseline="0"/>
                      <a:t>, </a:t>
                    </a:r>
                    <a:fld id="{CCBDBA17-2AB9-4CD0-B19E-1467D12A2A51}" type="XVALUE">
                      <a:rPr lang="en-US" baseline="0"/>
                      <a:pPr/>
                      <a:t>[X VALUE]</a:t>
                    </a:fld>
                    <a:r>
                      <a:rPr lang="en-US" baseline="0"/>
                      <a:t>, </a:t>
                    </a:r>
                    <a:fld id="{C23691FE-2C00-4D5A-B87C-E90755687C1A}"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B-3927-434C-91B7-A2D463FF1F96}"/>
                </c:ext>
              </c:extLst>
            </c:dLbl>
            <c:dLbl>
              <c:idx val="23"/>
              <c:tx>
                <c:rich>
                  <a:bodyPr/>
                  <a:lstStyle/>
                  <a:p>
                    <a:fld id="{12CD266E-9DFB-4DC9-877A-BC1ABAC035AA}" type="CELLRANGE">
                      <a:rPr lang="en-US"/>
                      <a:pPr/>
                      <a:t>[CELLRANGE]</a:t>
                    </a:fld>
                    <a:r>
                      <a:rPr lang="en-US" baseline="0"/>
                      <a:t>, </a:t>
                    </a:r>
                    <a:fld id="{8983B208-F166-4F73-94AC-2504CE5CB554}" type="XVALUE">
                      <a:rPr lang="en-US" baseline="0"/>
                      <a:pPr/>
                      <a:t>[X VALUE]</a:t>
                    </a:fld>
                    <a:r>
                      <a:rPr lang="en-US" baseline="0"/>
                      <a:t>, </a:t>
                    </a:r>
                    <a:fld id="{D64C1E26-6D36-4029-A07B-3841483A1F63}"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3927-434C-91B7-A2D463FF1F96}"/>
                </c:ext>
              </c:extLst>
            </c:dLbl>
            <c:dLbl>
              <c:idx val="24"/>
              <c:layout>
                <c:manualLayout>
                  <c:x val="-9.5251246203804495E-3"/>
                  <c:y val="7.3341839190028804E-2"/>
                </c:manualLayout>
              </c:layout>
              <c:tx>
                <c:rich>
                  <a:bodyPr/>
                  <a:lstStyle/>
                  <a:p>
                    <a:fld id="{4E98F93A-1480-4CEE-8A4F-EBD39FE68220}" type="CELLRANGE">
                      <a:rPr lang="en-US" baseline="0"/>
                      <a:pPr/>
                      <a:t>[CELLRANGE]</a:t>
                    </a:fld>
                    <a:r>
                      <a:rPr lang="en-US" baseline="0"/>
                      <a:t>, </a:t>
                    </a:r>
                    <a:fld id="{1AD1807F-9886-4370-A145-EE03DED1C860}" type="XVALUE">
                      <a:rPr lang="en-US" baseline="0"/>
                      <a:pPr/>
                      <a:t>[X VALUE]</a:t>
                    </a:fld>
                    <a:r>
                      <a:rPr lang="en-US" baseline="0"/>
                      <a:t>, </a:t>
                    </a:r>
                    <a:fld id="{0BDF2116-0096-4418-A729-7CBE9E7783D8}"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D-3927-434C-91B7-A2D463FF1F96}"/>
                </c:ext>
              </c:extLst>
            </c:dLbl>
            <c:dLbl>
              <c:idx val="25"/>
              <c:tx>
                <c:rich>
                  <a:bodyPr/>
                  <a:lstStyle/>
                  <a:p>
                    <a:fld id="{06235A38-2805-4862-AEED-1CF70AF58244}" type="CELLRANGE">
                      <a:rPr lang="en-US"/>
                      <a:pPr/>
                      <a:t>[CELLRANGE]</a:t>
                    </a:fld>
                    <a:r>
                      <a:rPr lang="en-US" baseline="0"/>
                      <a:t>, </a:t>
                    </a:r>
                    <a:fld id="{16396A2D-1261-4198-954C-7FB157F3571C}" type="XVALUE">
                      <a:rPr lang="en-US" baseline="0"/>
                      <a:pPr/>
                      <a:t>[X VALUE]</a:t>
                    </a:fld>
                    <a:r>
                      <a:rPr lang="en-US" baseline="0"/>
                      <a:t>, </a:t>
                    </a:r>
                    <a:fld id="{30A80E1E-ECEA-4BD1-8013-3F0D8A2B4EAE}"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3927-434C-91B7-A2D463FF1F96}"/>
                </c:ext>
              </c:extLst>
            </c:dLbl>
            <c:dLbl>
              <c:idx val="26"/>
              <c:tx>
                <c:rich>
                  <a:bodyPr/>
                  <a:lstStyle/>
                  <a:p>
                    <a:fld id="{613DE4D4-BCCC-42C8-87E1-AB120C6D8028}" type="CELLRANGE">
                      <a:rPr lang="en-US"/>
                      <a:pPr/>
                      <a:t>[CELLRANGE]</a:t>
                    </a:fld>
                    <a:r>
                      <a:rPr lang="en-US" baseline="0"/>
                      <a:t>, </a:t>
                    </a:r>
                    <a:fld id="{57F1FDAF-2EB6-4A58-BDF4-2175B2E2D0DB}" type="XVALUE">
                      <a:rPr lang="en-US" baseline="0"/>
                      <a:pPr/>
                      <a:t>[X VALUE]</a:t>
                    </a:fld>
                    <a:r>
                      <a:rPr lang="en-US" baseline="0"/>
                      <a:t>, </a:t>
                    </a:r>
                    <a:fld id="{CDB9E56F-D4E8-4E2C-9124-B150589F8416}"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3927-434C-91B7-A2D463FF1F96}"/>
                </c:ext>
              </c:extLst>
            </c:dLbl>
            <c:dLbl>
              <c:idx val="27"/>
              <c:tx>
                <c:rich>
                  <a:bodyPr/>
                  <a:lstStyle/>
                  <a:p>
                    <a:fld id="{9E2FEA71-EF57-4197-89CA-0DB5B20DA088}" type="CELLRANGE">
                      <a:rPr lang="en-US"/>
                      <a:pPr/>
                      <a:t>[CELLRANGE]</a:t>
                    </a:fld>
                    <a:r>
                      <a:rPr lang="en-US" baseline="0"/>
                      <a:t>, </a:t>
                    </a:r>
                    <a:fld id="{771CD9CE-88B3-4B50-87C9-58D5C7C60A8B}" type="XVALUE">
                      <a:rPr lang="en-US" baseline="0"/>
                      <a:pPr/>
                      <a:t>[X VALUE]</a:t>
                    </a:fld>
                    <a:r>
                      <a:rPr lang="en-US" baseline="0"/>
                      <a:t>, </a:t>
                    </a:r>
                    <a:fld id="{B70701EA-CB7E-424D-B307-AB86BA507312}"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3927-434C-91B7-A2D463FF1F96}"/>
                </c:ext>
              </c:extLst>
            </c:dLbl>
            <c:dLbl>
              <c:idx val="28"/>
              <c:tx>
                <c:rich>
                  <a:bodyPr/>
                  <a:lstStyle/>
                  <a:p>
                    <a:fld id="{3650F6A1-310C-450D-BC92-116384DBDDD2}" type="CELLRANGE">
                      <a:rPr lang="en-US"/>
                      <a:pPr/>
                      <a:t>[CELLRANGE]</a:t>
                    </a:fld>
                    <a:r>
                      <a:rPr lang="en-US" baseline="0"/>
                      <a:t>, </a:t>
                    </a:r>
                    <a:fld id="{5DEB3756-B241-4A40-9964-946FD9D1F329}" type="XVALUE">
                      <a:rPr lang="en-US" baseline="0"/>
                      <a:pPr/>
                      <a:t>[X VALUE]</a:t>
                    </a:fld>
                    <a:r>
                      <a:rPr lang="en-US" baseline="0"/>
                      <a:t>, </a:t>
                    </a:r>
                    <a:fld id="{25BB6AC9-63AF-46FF-B6A6-D6ECBC32575A}"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3927-434C-91B7-A2D463FF1F96}"/>
                </c:ext>
              </c:extLst>
            </c:dLbl>
            <c:dLbl>
              <c:idx val="29"/>
              <c:tx>
                <c:rich>
                  <a:bodyPr/>
                  <a:lstStyle/>
                  <a:p>
                    <a:fld id="{4D1F8ECD-C8C1-4B1E-A092-BD69958FFDB0}" type="CELLRANGE">
                      <a:rPr lang="en-US"/>
                      <a:pPr/>
                      <a:t>[CELLRANGE]</a:t>
                    </a:fld>
                    <a:r>
                      <a:rPr lang="en-US" baseline="0"/>
                      <a:t>, </a:t>
                    </a:r>
                    <a:fld id="{7918E994-B3E4-4B4B-935E-C821FF55FCAE}" type="XVALUE">
                      <a:rPr lang="en-US" baseline="0"/>
                      <a:pPr/>
                      <a:t>[X VALUE]</a:t>
                    </a:fld>
                    <a:r>
                      <a:rPr lang="en-US" baseline="0"/>
                      <a:t>, </a:t>
                    </a:r>
                    <a:fld id="{4E31AED0-CF8D-439C-8583-2908CF868FE9}"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3927-434C-91B7-A2D463FF1F96}"/>
                </c:ext>
              </c:extLst>
            </c:dLbl>
            <c:dLbl>
              <c:idx val="30"/>
              <c:tx>
                <c:rich>
                  <a:bodyPr/>
                  <a:lstStyle/>
                  <a:p>
                    <a:fld id="{3C785384-3C89-4CAC-8649-55046205946A}" type="CELLRANGE">
                      <a:rPr lang="en-US"/>
                      <a:pPr/>
                      <a:t>[CELLRANGE]</a:t>
                    </a:fld>
                    <a:r>
                      <a:rPr lang="en-US" baseline="0"/>
                      <a:t>, </a:t>
                    </a:r>
                    <a:fld id="{ADBB4BC7-FBBF-4194-863A-5A2FDAA876A8}" type="XVALUE">
                      <a:rPr lang="en-US" baseline="0"/>
                      <a:pPr/>
                      <a:t>[X VALUE]</a:t>
                    </a:fld>
                    <a:r>
                      <a:rPr lang="en-US" baseline="0"/>
                      <a:t>, </a:t>
                    </a:r>
                    <a:fld id="{94004069-46FE-4534-8A4E-B0C95095D0C1}"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3927-434C-91B7-A2D463FF1F96}"/>
                </c:ext>
              </c:extLst>
            </c:dLbl>
            <c:dLbl>
              <c:idx val="31"/>
              <c:layout>
                <c:manualLayout>
                  <c:x val="-5.3611184250860755E-2"/>
                  <c:y val="5.923368624016173E-3"/>
                </c:manualLayout>
              </c:layout>
              <c:tx>
                <c:rich>
                  <a:bodyPr/>
                  <a:lstStyle/>
                  <a:p>
                    <a:fld id="{DF3389B2-80D7-46C9-82FA-37FADBC9E63B}" type="CELLRANGE">
                      <a:rPr lang="en-US" baseline="0" dirty="0"/>
                      <a:pPr/>
                      <a:t>[CELLRANGE]</a:t>
                    </a:fld>
                    <a:r>
                      <a:rPr lang="en-US" baseline="0" dirty="0"/>
                      <a:t>, </a:t>
                    </a:r>
                    <a:fld id="{ACEF23B2-11E9-43CC-BD58-AFFFBEA22B83}" type="XVALUE">
                      <a:rPr lang="en-US" baseline="0" dirty="0"/>
                      <a:pPr/>
                      <a:t>[X VALUE]</a:t>
                    </a:fld>
                    <a:r>
                      <a:rPr lang="en-US" baseline="0" dirty="0"/>
                      <a:t>, </a:t>
                    </a:r>
                    <a:fld id="{7DBA35F1-19EE-4EE9-AC5D-9308A724CACF}" type="YVALUE">
                      <a:rPr lang="en-US" baseline="0" dirty="0"/>
                      <a:pPr/>
                      <a:t>[Y 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4-3927-434C-91B7-A2D463FF1F96}"/>
                </c:ext>
              </c:extLst>
            </c:dLbl>
            <c:dLbl>
              <c:idx val="32"/>
              <c:tx>
                <c:rich>
                  <a:bodyPr/>
                  <a:lstStyle/>
                  <a:p>
                    <a:fld id="{7B598D40-B785-491F-868B-9C28A5FAE109}" type="CELLRANGE">
                      <a:rPr lang="en-US"/>
                      <a:pPr/>
                      <a:t>[CELLRANGE]</a:t>
                    </a:fld>
                    <a:r>
                      <a:rPr lang="en-US" baseline="0"/>
                      <a:t>, </a:t>
                    </a:r>
                    <a:fld id="{1B2C1A46-D654-4440-914A-12F3CDB522B8}" type="XVALUE">
                      <a:rPr lang="en-US" baseline="0"/>
                      <a:pPr/>
                      <a:t>[X VALUE]</a:t>
                    </a:fld>
                    <a:r>
                      <a:rPr lang="en-US" baseline="0"/>
                      <a:t>, </a:t>
                    </a:r>
                    <a:fld id="{87CE4848-C4E7-4899-A501-416C6A74BAB5}"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3927-434C-91B7-A2D463FF1F96}"/>
                </c:ext>
              </c:extLst>
            </c:dLbl>
            <c:dLbl>
              <c:idx val="33"/>
              <c:tx>
                <c:rich>
                  <a:bodyPr/>
                  <a:lstStyle/>
                  <a:p>
                    <a:fld id="{7D6F1A7A-92AB-4AB4-BF1D-B3B80FBE29C9}" type="CELLRANGE">
                      <a:rPr lang="en-US"/>
                      <a:pPr/>
                      <a:t>[CELLRANGE]</a:t>
                    </a:fld>
                    <a:r>
                      <a:rPr lang="en-US" baseline="0"/>
                      <a:t>, </a:t>
                    </a:r>
                    <a:fld id="{2B77AC07-AB27-43B0-BC2F-63D90291A7FB}" type="XVALUE">
                      <a:rPr lang="en-US" baseline="0"/>
                      <a:pPr/>
                      <a:t>[X VALUE]</a:t>
                    </a:fld>
                    <a:r>
                      <a:rPr lang="en-US" baseline="0"/>
                      <a:t>, </a:t>
                    </a:r>
                    <a:fld id="{807B4CD1-1E18-4293-9B03-416CC8311191}"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3927-434C-91B7-A2D463FF1F96}"/>
                </c:ext>
              </c:extLst>
            </c:dLbl>
            <c:dLbl>
              <c:idx val="34"/>
              <c:tx>
                <c:rich>
                  <a:bodyPr/>
                  <a:lstStyle/>
                  <a:p>
                    <a:fld id="{A73EFBF6-1CEA-4C84-9E1A-3F4CE1487102}" type="CELLRANGE">
                      <a:rPr lang="en-US"/>
                      <a:pPr/>
                      <a:t>[CELLRANGE]</a:t>
                    </a:fld>
                    <a:r>
                      <a:rPr lang="en-US" baseline="0"/>
                      <a:t>, </a:t>
                    </a:r>
                    <a:fld id="{617670F6-0468-4F77-B2E9-3C7D55EFD1DC}" type="XVALUE">
                      <a:rPr lang="en-US" baseline="0"/>
                      <a:pPr/>
                      <a:t>[X VALUE]</a:t>
                    </a:fld>
                    <a:r>
                      <a:rPr lang="en-US" baseline="0"/>
                      <a:t>, </a:t>
                    </a:r>
                    <a:fld id="{ED24D643-45F2-42C0-8D07-38A672ED087D}"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3927-434C-91B7-A2D463FF1F9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5">
                        <a:lumMod val="50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Sheet1!$A$2:$A$36</c:f>
              <c:numCache>
                <c:formatCode>General</c:formatCode>
                <c:ptCount val="35"/>
                <c:pt idx="0">
                  <c:v>409</c:v>
                </c:pt>
                <c:pt idx="1">
                  <c:v>343</c:v>
                </c:pt>
                <c:pt idx="2">
                  <c:v>2340</c:v>
                </c:pt>
                <c:pt idx="3">
                  <c:v>3920</c:v>
                </c:pt>
                <c:pt idx="4">
                  <c:v>3108</c:v>
                </c:pt>
                <c:pt idx="5">
                  <c:v>3011</c:v>
                </c:pt>
                <c:pt idx="6">
                  <c:v>4680</c:v>
                </c:pt>
                <c:pt idx="7">
                  <c:v>3122</c:v>
                </c:pt>
                <c:pt idx="8">
                  <c:v>3725</c:v>
                </c:pt>
                <c:pt idx="9">
                  <c:v>3413</c:v>
                </c:pt>
                <c:pt idx="10">
                  <c:v>5454</c:v>
                </c:pt>
                <c:pt idx="11">
                  <c:v>4128</c:v>
                </c:pt>
                <c:pt idx="12">
                  <c:v>5050</c:v>
                </c:pt>
                <c:pt idx="13">
                  <c:v>4217</c:v>
                </c:pt>
                <c:pt idx="14">
                  <c:v>5412</c:v>
                </c:pt>
                <c:pt idx="15">
                  <c:v>4710</c:v>
                </c:pt>
                <c:pt idx="16">
                  <c:v>5137</c:v>
                </c:pt>
                <c:pt idx="17">
                  <c:v>4691</c:v>
                </c:pt>
                <c:pt idx="18">
                  <c:v>3483</c:v>
                </c:pt>
                <c:pt idx="19">
                  <c:v>5551</c:v>
                </c:pt>
                <c:pt idx="20">
                  <c:v>6028</c:v>
                </c:pt>
                <c:pt idx="21">
                  <c:v>5503</c:v>
                </c:pt>
                <c:pt idx="22">
                  <c:v>4507</c:v>
                </c:pt>
                <c:pt idx="23">
                  <c:v>384</c:v>
                </c:pt>
                <c:pt idx="24">
                  <c:v>5541</c:v>
                </c:pt>
                <c:pt idx="25">
                  <c:v>8060</c:v>
                </c:pt>
                <c:pt idx="26">
                  <c:v>6453</c:v>
                </c:pt>
                <c:pt idx="27">
                  <c:v>876</c:v>
                </c:pt>
                <c:pt idx="28">
                  <c:v>9168</c:v>
                </c:pt>
                <c:pt idx="29">
                  <c:v>3258</c:v>
                </c:pt>
                <c:pt idx="30">
                  <c:v>7303</c:v>
                </c:pt>
                <c:pt idx="31">
                  <c:v>9792</c:v>
                </c:pt>
                <c:pt idx="32">
                  <c:v>4042</c:v>
                </c:pt>
                <c:pt idx="33">
                  <c:v>711</c:v>
                </c:pt>
                <c:pt idx="34">
                  <c:v>2344</c:v>
                </c:pt>
              </c:numCache>
            </c:numRef>
          </c:xVal>
          <c:yVal>
            <c:numRef>
              <c:f>Sheet1!$B$2:$B$36</c:f>
              <c:numCache>
                <c:formatCode>0.0</c:formatCode>
                <c:ptCount val="35"/>
                <c:pt idx="0">
                  <c:v>87.252729486552568</c:v>
                </c:pt>
                <c:pt idx="1">
                  <c:v>84.211916326530613</c:v>
                </c:pt>
                <c:pt idx="2">
                  <c:v>65.353024132478623</c:v>
                </c:pt>
                <c:pt idx="3">
                  <c:v>64.556104025510209</c:v>
                </c:pt>
                <c:pt idx="4">
                  <c:v>53.438421151866152</c:v>
                </c:pt>
                <c:pt idx="5">
                  <c:v>51.418589704417137</c:v>
                </c:pt>
                <c:pt idx="6">
                  <c:v>47.912019717948716</c:v>
                </c:pt>
                <c:pt idx="7">
                  <c:v>40.998450099295319</c:v>
                </c:pt>
                <c:pt idx="8">
                  <c:v>37.165405761073828</c:v>
                </c:pt>
                <c:pt idx="9">
                  <c:v>37.116629871081159</c:v>
                </c:pt>
                <c:pt idx="10">
                  <c:v>35.924417671433808</c:v>
                </c:pt>
                <c:pt idx="11">
                  <c:v>35.531929031007749</c:v>
                </c:pt>
                <c:pt idx="12">
                  <c:v>35.347514956435646</c:v>
                </c:pt>
                <c:pt idx="13">
                  <c:v>35.225661916054065</c:v>
                </c:pt>
                <c:pt idx="14">
                  <c:v>33.757624903917218</c:v>
                </c:pt>
                <c:pt idx="15">
                  <c:v>32.636045751592356</c:v>
                </c:pt>
                <c:pt idx="16">
                  <c:v>32.549421940821496</c:v>
                </c:pt>
                <c:pt idx="17">
                  <c:v>31.624165109784695</c:v>
                </c:pt>
                <c:pt idx="18">
                  <c:v>27.216991513063451</c:v>
                </c:pt>
                <c:pt idx="19">
                  <c:v>26.916936173662403</c:v>
                </c:pt>
                <c:pt idx="20">
                  <c:v>23.849864344724615</c:v>
                </c:pt>
                <c:pt idx="21">
                  <c:v>23.678163031073957</c:v>
                </c:pt>
                <c:pt idx="22">
                  <c:v>23.660836396716217</c:v>
                </c:pt>
                <c:pt idx="23">
                  <c:v>23.596453567708334</c:v>
                </c:pt>
                <c:pt idx="24">
                  <c:v>18.909697901100884</c:v>
                </c:pt>
                <c:pt idx="25">
                  <c:v>17.472715763027296</c:v>
                </c:pt>
                <c:pt idx="26">
                  <c:v>15.912718340306833</c:v>
                </c:pt>
                <c:pt idx="27">
                  <c:v>15.777859737442922</c:v>
                </c:pt>
                <c:pt idx="28">
                  <c:v>15.307578370418849</c:v>
                </c:pt>
                <c:pt idx="29">
                  <c:v>14.193833348680171</c:v>
                </c:pt>
                <c:pt idx="30">
                  <c:v>11.343050508010407</c:v>
                </c:pt>
                <c:pt idx="31">
                  <c:v>10.998300482026144</c:v>
                </c:pt>
                <c:pt idx="32">
                  <c:v>9.8966220014844133</c:v>
                </c:pt>
                <c:pt idx="33">
                  <c:v>9.2660692123769337</c:v>
                </c:pt>
                <c:pt idx="34">
                  <c:v>9.1165828242320828</c:v>
                </c:pt>
              </c:numCache>
            </c:numRef>
          </c:yVal>
          <c:smooth val="0"/>
          <c:extLst>
            <c:ext xmlns:c15="http://schemas.microsoft.com/office/drawing/2012/chart" uri="{02D57815-91ED-43cb-92C2-25804820EDAC}">
              <c15:datalabelsRange>
                <c15:f>Sheet1!$K$2:$K$36</c15:f>
                <c15:dlblRangeCache>
                  <c:ptCount val="35"/>
                  <c:pt idx="0">
                    <c:v>SINGAPORE</c:v>
                  </c:pt>
                  <c:pt idx="1">
                    <c:v>LONDON</c:v>
                  </c:pt>
                  <c:pt idx="2">
                    <c:v>ANDHERI-W</c:v>
                  </c:pt>
                  <c:pt idx="3">
                    <c:v>MUMBAI</c:v>
                  </c:pt>
                  <c:pt idx="4">
                    <c:v>BANDRA KURLA COMPLEX</c:v>
                  </c:pt>
                  <c:pt idx="5">
                    <c:v>DUBAI</c:v>
                  </c:pt>
                  <c:pt idx="6">
                    <c:v>PAREL</c:v>
                  </c:pt>
                  <c:pt idx="7">
                    <c:v>GOREGAON</c:v>
                  </c:pt>
                  <c:pt idx="8">
                    <c:v>MALAD</c:v>
                  </c:pt>
                  <c:pt idx="9">
                    <c:v>BORIVALI  (E)</c:v>
                  </c:pt>
                  <c:pt idx="10">
                    <c:v>THANE - GHODBUNDER ROAD</c:v>
                  </c:pt>
                  <c:pt idx="11">
                    <c:v>ANDHERI KURLA ROAD</c:v>
                  </c:pt>
                  <c:pt idx="12">
                    <c:v>VIKHROLI</c:v>
                  </c:pt>
                  <c:pt idx="13">
                    <c:v>ANDHERI-E</c:v>
                  </c:pt>
                  <c:pt idx="14">
                    <c:v>VIKAS COMPLEX-THANE-W</c:v>
                  </c:pt>
                  <c:pt idx="15">
                    <c:v>CHEMBUR</c:v>
                  </c:pt>
                  <c:pt idx="16">
                    <c:v>MULUND</c:v>
                  </c:pt>
                  <c:pt idx="17">
                    <c:v>BORIVLI</c:v>
                  </c:pt>
                  <c:pt idx="18">
                    <c:v>VASHI</c:v>
                  </c:pt>
                  <c:pt idx="19">
                    <c:v>THANE</c:v>
                  </c:pt>
                  <c:pt idx="20">
                    <c:v>KOPARKHAIRANE</c:v>
                  </c:pt>
                  <c:pt idx="21">
                    <c:v>KHARGHAR</c:v>
                  </c:pt>
                  <c:pt idx="22">
                    <c:v>SEAWOODS</c:v>
                  </c:pt>
                  <c:pt idx="23">
                    <c:v>KHARGHAR 2</c:v>
                  </c:pt>
                  <c:pt idx="24">
                    <c:v>MIRA ROAD</c:v>
                  </c:pt>
                  <c:pt idx="25">
                    <c:v>DOMBIVLI</c:v>
                  </c:pt>
                  <c:pt idx="26">
                    <c:v>PANVEL</c:v>
                  </c:pt>
                  <c:pt idx="27">
                    <c:v>PANVEL 2</c:v>
                  </c:pt>
                  <c:pt idx="28">
                    <c:v>KALYAN</c:v>
                  </c:pt>
                  <c:pt idx="29">
                    <c:v>VASAI WEST</c:v>
                  </c:pt>
                  <c:pt idx="30">
                    <c:v>VIRAR</c:v>
                  </c:pt>
                  <c:pt idx="31">
                    <c:v>AMBERNATH</c:v>
                  </c:pt>
                  <c:pt idx="32">
                    <c:v>BADLAPUR</c:v>
                  </c:pt>
                  <c:pt idx="33">
                    <c:v>KARJAT</c:v>
                  </c:pt>
                  <c:pt idx="34">
                    <c:v>BOISAR</c:v>
                  </c:pt>
                </c15:dlblRangeCache>
              </c15:datalabelsRange>
            </c:ext>
            <c:ext xmlns:c16="http://schemas.microsoft.com/office/drawing/2014/chart" uri="{C3380CC4-5D6E-409C-BE32-E72D297353CC}">
              <c16:uniqueId val="{00000000-3927-434C-91B7-A2D463FF1F96}"/>
            </c:ext>
          </c:extLst>
        </c:ser>
        <c:dLbls>
          <c:showLegendKey val="0"/>
          <c:showVal val="0"/>
          <c:showCatName val="0"/>
          <c:showSerName val="0"/>
          <c:showPercent val="0"/>
          <c:showBubbleSize val="0"/>
        </c:dLbls>
        <c:axId val="1319506975"/>
        <c:axId val="1069260031"/>
      </c:scatterChart>
      <c:valAx>
        <c:axId val="1319506975"/>
        <c:scaling>
          <c:orientation val="minMax"/>
          <c:max val="10000"/>
        </c:scaling>
        <c:delete val="1"/>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en-IN" b="1" dirty="0" err="1">
                    <a:solidFill>
                      <a:schemeClr val="tx1"/>
                    </a:solidFill>
                  </a:rPr>
                  <a:t>Total_Loan_Count</a:t>
                </a:r>
                <a:endParaRPr lang="en-IN" b="1" dirty="0">
                  <a:solidFill>
                    <a:schemeClr val="tx1"/>
                  </a:solidFill>
                </a:endParaRPr>
              </a:p>
            </c:rich>
          </c:tx>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1069260031"/>
        <c:crossesAt val="-20"/>
        <c:crossBetween val="midCat"/>
      </c:valAx>
      <c:valAx>
        <c:axId val="1069260031"/>
        <c:scaling>
          <c:orientation val="minMax"/>
          <c:max val="90"/>
        </c:scaling>
        <c:delete val="1"/>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en-IN" b="1" dirty="0" err="1">
                    <a:solidFill>
                      <a:schemeClr val="tx1"/>
                    </a:solidFill>
                  </a:rPr>
                  <a:t>Avg_Loan_Sancation</a:t>
                </a:r>
                <a:r>
                  <a:rPr lang="en-IN" b="1" dirty="0">
                    <a:solidFill>
                      <a:schemeClr val="tx1"/>
                    </a:solidFill>
                  </a:rPr>
                  <a:t> (in Lacs)</a:t>
                </a:r>
              </a:p>
            </c:rich>
          </c:tx>
          <c:layout>
            <c:manualLayout>
              <c:xMode val="edge"/>
              <c:yMode val="edge"/>
              <c:x val="1.5211179233991795E-2"/>
              <c:y val="0.33141018445485526"/>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 sourceLinked="1"/>
        <c:majorTickMark val="out"/>
        <c:minorTickMark val="none"/>
        <c:tickLblPos val="nextTo"/>
        <c:crossAx val="1319506975"/>
        <c:crossesAt val="-200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%_Total_Loan_Sanction_Amt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Top 5</c:v>
                </c:pt>
                <c:pt idx="1">
                  <c:v>Top 10</c:v>
                </c:pt>
                <c:pt idx="2">
                  <c:v>Top 15</c:v>
                </c:pt>
                <c:pt idx="3">
                  <c:v>Top 20</c:v>
                </c:pt>
                <c:pt idx="4">
                  <c:v>Top 25</c:v>
                </c:pt>
              </c:strCache>
            </c:strRef>
          </c:cat>
          <c:val>
            <c:numRef>
              <c:f>Sheet1!$B$2:$B$6</c:f>
              <c:numCache>
                <c:formatCode>0.0%</c:formatCode>
                <c:ptCount val="5"/>
                <c:pt idx="0">
                  <c:v>0.20763052109060698</c:v>
                </c:pt>
                <c:pt idx="1">
                  <c:v>0.45154649771394745</c:v>
                </c:pt>
                <c:pt idx="2">
                  <c:v>0.56410251427208002</c:v>
                </c:pt>
                <c:pt idx="3">
                  <c:v>0.73536413026708369</c:v>
                </c:pt>
                <c:pt idx="4">
                  <c:v>0.89825257737445419</c:v>
                </c:pt>
              </c:numCache>
            </c:numRef>
          </c:val>
          <c:extLst>
            <c:ext xmlns:c16="http://schemas.microsoft.com/office/drawing/2014/chart" uri="{C3380CC4-5D6E-409C-BE32-E72D297353CC}">
              <c16:uniqueId val="{00000000-E0E6-4392-A371-8842BA5EE460}"/>
            </c:ext>
          </c:extLst>
        </c:ser>
        <c:dLbls>
          <c:showLegendKey val="0"/>
          <c:showVal val="0"/>
          <c:showCatName val="0"/>
          <c:showSerName val="0"/>
          <c:showPercent val="0"/>
          <c:showBubbleSize val="0"/>
        </c:dLbls>
        <c:gapWidth val="80"/>
        <c:axId val="1484087471"/>
        <c:axId val="1395948559"/>
      </c:barChart>
      <c:catAx>
        <c:axId val="1484087471"/>
        <c:scaling>
          <c:orientation val="maxMin"/>
        </c:scaling>
        <c:delete val="1"/>
        <c:axPos val="l"/>
        <c:numFmt formatCode="General" sourceLinked="1"/>
        <c:majorTickMark val="out"/>
        <c:minorTickMark val="none"/>
        <c:tickLblPos val="nextTo"/>
        <c:crossAx val="1395948559"/>
        <c:crosses val="autoZero"/>
        <c:auto val="1"/>
        <c:lblAlgn val="ctr"/>
        <c:lblOffset val="100"/>
        <c:noMultiLvlLbl val="0"/>
      </c:catAx>
      <c:valAx>
        <c:axId val="1395948559"/>
        <c:scaling>
          <c:orientation val="minMax"/>
        </c:scaling>
        <c:delete val="1"/>
        <c:axPos val="t"/>
        <c:numFmt formatCode="0.0%" sourceLinked="1"/>
        <c:majorTickMark val="out"/>
        <c:minorTickMark val="none"/>
        <c:tickLblPos val="nextTo"/>
        <c:crossAx val="1484087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%_Total_Loan_Count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Top 5</c:v>
                </c:pt>
                <c:pt idx="1">
                  <c:v>Top 10</c:v>
                </c:pt>
                <c:pt idx="2">
                  <c:v>Top 15</c:v>
                </c:pt>
                <c:pt idx="3">
                  <c:v>Top 20</c:v>
                </c:pt>
                <c:pt idx="4">
                  <c:v>Top 25</c:v>
                </c:pt>
              </c:strCache>
            </c:strRef>
          </c:cat>
          <c:val>
            <c:numRef>
              <c:f>Sheet1!$B$2:$B$6</c:f>
              <c:numCache>
                <c:formatCode>0.0%</c:formatCode>
                <c:ptCount val="5"/>
                <c:pt idx="0">
                  <c:v>0.23766630636401245</c:v>
                </c:pt>
                <c:pt idx="1">
                  <c:v>0.45539586586065628</c:v>
                </c:pt>
                <c:pt idx="2">
                  <c:v>0.61532353843895549</c:v>
                </c:pt>
                <c:pt idx="3">
                  <c:v>0.76001174319761944</c:v>
                </c:pt>
                <c:pt idx="4">
                  <c:v>0.87341366748068394</c:v>
                </c:pt>
              </c:numCache>
            </c:numRef>
          </c:val>
          <c:extLst>
            <c:ext xmlns:c16="http://schemas.microsoft.com/office/drawing/2014/chart" uri="{C3380CC4-5D6E-409C-BE32-E72D297353CC}">
              <c16:uniqueId val="{00000000-DC21-4479-8FCF-6BC70FF64722}"/>
            </c:ext>
          </c:extLst>
        </c:ser>
        <c:dLbls>
          <c:showLegendKey val="0"/>
          <c:showVal val="0"/>
          <c:showCatName val="0"/>
          <c:showSerName val="0"/>
          <c:showPercent val="0"/>
          <c:showBubbleSize val="0"/>
        </c:dLbls>
        <c:gapWidth val="80"/>
        <c:axId val="1484087471"/>
        <c:axId val="1395948559"/>
      </c:barChart>
      <c:catAx>
        <c:axId val="1484087471"/>
        <c:scaling>
          <c:orientation val="maxMin"/>
        </c:scaling>
        <c:delete val="1"/>
        <c:axPos val="l"/>
        <c:numFmt formatCode="General" sourceLinked="1"/>
        <c:majorTickMark val="out"/>
        <c:minorTickMark val="none"/>
        <c:tickLblPos val="nextTo"/>
        <c:crossAx val="1395948559"/>
        <c:crosses val="autoZero"/>
        <c:auto val="1"/>
        <c:lblAlgn val="ctr"/>
        <c:lblOffset val="100"/>
        <c:noMultiLvlLbl val="0"/>
      </c:catAx>
      <c:valAx>
        <c:axId val="1395948559"/>
        <c:scaling>
          <c:orientation val="minMax"/>
        </c:scaling>
        <c:delete val="1"/>
        <c:axPos val="t"/>
        <c:numFmt formatCode="0.0%" sourceLinked="1"/>
        <c:majorTickMark val="out"/>
        <c:minorTickMark val="none"/>
        <c:tickLblPos val="nextTo"/>
        <c:crossAx val="1484087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%_Total_Loan_Sanction_Amt_FY19</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Top 5</c:v>
                </c:pt>
                <c:pt idx="1">
                  <c:v>Top 10</c:v>
                </c:pt>
                <c:pt idx="2">
                  <c:v>Top 15</c:v>
                </c:pt>
                <c:pt idx="3">
                  <c:v>Top 20</c:v>
                </c:pt>
                <c:pt idx="4">
                  <c:v>Top 25</c:v>
                </c:pt>
              </c:strCache>
            </c:strRef>
          </c:cat>
          <c:val>
            <c:numRef>
              <c:f>Sheet1!$B$2:$B$6</c:f>
              <c:numCache>
                <c:formatCode>0.0%</c:formatCode>
                <c:ptCount val="5"/>
                <c:pt idx="0">
                  <c:v>0.21576406133019799</c:v>
                </c:pt>
                <c:pt idx="1">
                  <c:v>0.41400790746291338</c:v>
                </c:pt>
                <c:pt idx="2">
                  <c:v>0.55342488599570749</c:v>
                </c:pt>
                <c:pt idx="3">
                  <c:v>0.68832484601658639</c:v>
                </c:pt>
                <c:pt idx="4">
                  <c:v>0.85339839885810653</c:v>
                </c:pt>
              </c:numCache>
            </c:numRef>
          </c:val>
          <c:extLst>
            <c:ext xmlns:c16="http://schemas.microsoft.com/office/drawing/2014/chart" uri="{C3380CC4-5D6E-409C-BE32-E72D297353CC}">
              <c16:uniqueId val="{00000000-E0E6-4392-A371-8842BA5EE460}"/>
            </c:ext>
          </c:extLst>
        </c:ser>
        <c:dLbls>
          <c:showLegendKey val="0"/>
          <c:showVal val="0"/>
          <c:showCatName val="0"/>
          <c:showSerName val="0"/>
          <c:showPercent val="0"/>
          <c:showBubbleSize val="0"/>
        </c:dLbls>
        <c:gapWidth val="80"/>
        <c:axId val="1484087471"/>
        <c:axId val="1395948559"/>
      </c:barChart>
      <c:catAx>
        <c:axId val="1484087471"/>
        <c:scaling>
          <c:orientation val="maxMin"/>
        </c:scaling>
        <c:delete val="1"/>
        <c:axPos val="l"/>
        <c:numFmt formatCode="General" sourceLinked="1"/>
        <c:majorTickMark val="out"/>
        <c:minorTickMark val="none"/>
        <c:tickLblPos val="nextTo"/>
        <c:crossAx val="1395948559"/>
        <c:crosses val="autoZero"/>
        <c:auto val="1"/>
        <c:lblAlgn val="ctr"/>
        <c:lblOffset val="100"/>
        <c:noMultiLvlLbl val="0"/>
      </c:catAx>
      <c:valAx>
        <c:axId val="1395948559"/>
        <c:scaling>
          <c:orientation val="minMax"/>
        </c:scaling>
        <c:delete val="1"/>
        <c:axPos val="t"/>
        <c:numFmt formatCode="0.0%" sourceLinked="1"/>
        <c:majorTickMark val="out"/>
        <c:minorTickMark val="none"/>
        <c:tickLblPos val="nextTo"/>
        <c:crossAx val="1484087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%_Total_Loan_Count_FY19</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Top 5</c:v>
                </c:pt>
                <c:pt idx="1">
                  <c:v>Top 10</c:v>
                </c:pt>
                <c:pt idx="2">
                  <c:v>Top 15</c:v>
                </c:pt>
                <c:pt idx="3">
                  <c:v>Top 20</c:v>
                </c:pt>
                <c:pt idx="4">
                  <c:v>Top 25</c:v>
                </c:pt>
              </c:strCache>
            </c:strRef>
          </c:cat>
          <c:val>
            <c:numRef>
              <c:f>Sheet1!$B$2:$B$6</c:f>
              <c:numCache>
                <c:formatCode>0.0%</c:formatCode>
                <c:ptCount val="5"/>
                <c:pt idx="0">
                  <c:v>0.20009476510538229</c:v>
                </c:pt>
                <c:pt idx="1">
                  <c:v>0.37586648649597248</c:v>
                </c:pt>
                <c:pt idx="2">
                  <c:v>0.56288717687731427</c:v>
                </c:pt>
                <c:pt idx="3">
                  <c:v>0.73618447607181092</c:v>
                </c:pt>
                <c:pt idx="4">
                  <c:v>0.85973009494059627</c:v>
                </c:pt>
              </c:numCache>
            </c:numRef>
          </c:val>
          <c:extLst>
            <c:ext xmlns:c16="http://schemas.microsoft.com/office/drawing/2014/chart" uri="{C3380CC4-5D6E-409C-BE32-E72D297353CC}">
              <c16:uniqueId val="{00000000-DC21-4479-8FCF-6BC70FF64722}"/>
            </c:ext>
          </c:extLst>
        </c:ser>
        <c:dLbls>
          <c:showLegendKey val="0"/>
          <c:showVal val="0"/>
          <c:showCatName val="0"/>
          <c:showSerName val="0"/>
          <c:showPercent val="0"/>
          <c:showBubbleSize val="0"/>
        </c:dLbls>
        <c:gapWidth val="80"/>
        <c:axId val="1484087471"/>
        <c:axId val="1395948559"/>
      </c:barChart>
      <c:catAx>
        <c:axId val="1484087471"/>
        <c:scaling>
          <c:orientation val="maxMin"/>
        </c:scaling>
        <c:delete val="1"/>
        <c:axPos val="l"/>
        <c:numFmt formatCode="General" sourceLinked="1"/>
        <c:majorTickMark val="out"/>
        <c:minorTickMark val="none"/>
        <c:tickLblPos val="nextTo"/>
        <c:crossAx val="1395948559"/>
        <c:crosses val="autoZero"/>
        <c:auto val="1"/>
        <c:lblAlgn val="ctr"/>
        <c:lblOffset val="100"/>
        <c:noMultiLvlLbl val="0"/>
      </c:catAx>
      <c:valAx>
        <c:axId val="1395948559"/>
        <c:scaling>
          <c:orientation val="minMax"/>
        </c:scaling>
        <c:delete val="1"/>
        <c:axPos val="t"/>
        <c:numFmt formatCode="0.0%" sourceLinked="1"/>
        <c:majorTickMark val="out"/>
        <c:minorTickMark val="none"/>
        <c:tickLblPos val="nextTo"/>
        <c:crossAx val="1484087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percentStacked"/>
        <c:varyColors val="0"/>
        <c:ser>
          <c:idx val="0"/>
          <c:order val="0"/>
          <c:tx>
            <c:strRef>
              <c:f>Sheet1!$A$2</c:f>
              <c:strCache>
                <c:ptCount val="1"/>
                <c:pt idx="0">
                  <c:v>Growth</c:v>
                </c:pt>
              </c:strCache>
            </c:strRef>
          </c:tx>
          <c:spPr>
            <a:solidFill>
              <a:schemeClr val="accent1">
                <a:shade val="76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2-F276-403C-AFA6-19C80393E43D}"/>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Sheet1!$B$2</c:f>
              <c:numCache>
                <c:formatCode>0%</c:formatCode>
                <c:ptCount val="1"/>
                <c:pt idx="0">
                  <c:v>0.51700000000000002</c:v>
                </c:pt>
              </c:numCache>
            </c:numRef>
          </c:val>
          <c:extLst>
            <c:ext xmlns:c16="http://schemas.microsoft.com/office/drawing/2014/chart" uri="{C3380CC4-5D6E-409C-BE32-E72D297353CC}">
              <c16:uniqueId val="{00000000-F276-403C-AFA6-19C80393E43D}"/>
            </c:ext>
          </c:extLst>
        </c:ser>
        <c:ser>
          <c:idx val="1"/>
          <c:order val="1"/>
          <c:tx>
            <c:strRef>
              <c:f>Sheet1!$A$3</c:f>
              <c:strCache>
                <c:ptCount val="1"/>
                <c:pt idx="0">
                  <c:v>DeGrowth</c:v>
                </c:pt>
              </c:strCache>
            </c:strRef>
          </c:tx>
          <c:spPr>
            <a:solidFill>
              <a:schemeClr val="accent1">
                <a:tint val="77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1-71F7-4C80-97C0-549958E259F7}"/>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Sheet1!$B$3</c:f>
              <c:numCache>
                <c:formatCode>0%</c:formatCode>
                <c:ptCount val="1"/>
                <c:pt idx="0">
                  <c:v>0.44169999999999998</c:v>
                </c:pt>
              </c:numCache>
            </c:numRef>
          </c:val>
          <c:extLst>
            <c:ext xmlns:c16="http://schemas.microsoft.com/office/drawing/2014/chart" uri="{C3380CC4-5D6E-409C-BE32-E72D297353CC}">
              <c16:uniqueId val="{00000004-F276-403C-AFA6-19C80393E43D}"/>
            </c:ext>
          </c:extLst>
        </c:ser>
        <c:dLbls>
          <c:showLegendKey val="0"/>
          <c:showVal val="0"/>
          <c:showCatName val="0"/>
          <c:showSerName val="0"/>
          <c:showPercent val="0"/>
          <c:showBubbleSize val="0"/>
        </c:dLbls>
        <c:gapWidth val="50"/>
        <c:overlap val="100"/>
        <c:axId val="1099151119"/>
        <c:axId val="533133919"/>
      </c:barChart>
      <c:catAx>
        <c:axId val="1099151119"/>
        <c:scaling>
          <c:orientation val="minMax"/>
        </c:scaling>
        <c:delete val="1"/>
        <c:axPos val="b"/>
        <c:numFmt formatCode="General" sourceLinked="1"/>
        <c:majorTickMark val="out"/>
        <c:minorTickMark val="none"/>
        <c:tickLblPos val="nextTo"/>
        <c:crossAx val="533133919"/>
        <c:crosses val="autoZero"/>
        <c:auto val="1"/>
        <c:lblAlgn val="ctr"/>
        <c:lblOffset val="100"/>
        <c:noMultiLvlLbl val="0"/>
      </c:catAx>
      <c:valAx>
        <c:axId val="533133919"/>
        <c:scaling>
          <c:orientation val="minMax"/>
        </c:scaling>
        <c:delete val="1"/>
        <c:axPos val="l"/>
        <c:numFmt formatCode="0%" sourceLinked="1"/>
        <c:majorTickMark val="out"/>
        <c:minorTickMark val="none"/>
        <c:tickLblPos val="nextTo"/>
        <c:crossAx val="1099151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lumMod val="95000"/>
              <a:lumOff val="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727644013098157E-2"/>
          <c:y val="7.6388888888888895E-2"/>
          <c:w val="0.94727190219311519"/>
          <c:h val="0.84722222222222221"/>
        </c:manualLayout>
      </c:layout>
      <c:barChart>
        <c:barDir val="col"/>
        <c:grouping val="percentStacked"/>
        <c:varyColors val="0"/>
        <c:ser>
          <c:idx val="0"/>
          <c:order val="0"/>
          <c:tx>
            <c:strRef>
              <c:f>Sheet1!$A$2</c:f>
              <c:strCache>
                <c:ptCount val="1"/>
                <c:pt idx="0">
                  <c:v>EMPLOYED</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Sheet1!$B$2:$G$2</c:f>
              <c:numCache>
                <c:formatCode>0.0%</c:formatCode>
                <c:ptCount val="6"/>
                <c:pt idx="0">
                  <c:v>0.70542291702576276</c:v>
                </c:pt>
                <c:pt idx="1">
                  <c:v>0.79926846866840395</c:v>
                </c:pt>
                <c:pt idx="2">
                  <c:v>0.7088764334604587</c:v>
                </c:pt>
                <c:pt idx="3">
                  <c:v>0.79709657469444073</c:v>
                </c:pt>
                <c:pt idx="4">
                  <c:v>0.72854296648201178</c:v>
                </c:pt>
                <c:pt idx="5">
                  <c:v>0.82630874903596307</c:v>
                </c:pt>
              </c:numCache>
            </c:numRef>
          </c:val>
          <c:extLst>
            <c:ext xmlns:c16="http://schemas.microsoft.com/office/drawing/2014/chart" uri="{C3380CC4-5D6E-409C-BE32-E72D297353CC}">
              <c16:uniqueId val="{00000000-8684-48D0-9AB7-D335289A9BDB}"/>
            </c:ext>
          </c:extLst>
        </c:ser>
        <c:ser>
          <c:idx val="1"/>
          <c:order val="1"/>
          <c:tx>
            <c:strRef>
              <c:f>Sheet1!$A$3</c:f>
              <c:strCache>
                <c:ptCount val="1"/>
                <c:pt idx="0">
                  <c:v>SELF-EMPLOYED</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Sheet1!$B$3:$G$3</c:f>
              <c:numCache>
                <c:formatCode>0.0%</c:formatCode>
                <c:ptCount val="6"/>
                <c:pt idx="0">
                  <c:v>0.29457708297423729</c:v>
                </c:pt>
                <c:pt idx="1">
                  <c:v>0.20073153133159605</c:v>
                </c:pt>
                <c:pt idx="2">
                  <c:v>0.2911235665395413</c:v>
                </c:pt>
                <c:pt idx="3">
                  <c:v>0.20290342530555924</c:v>
                </c:pt>
                <c:pt idx="4">
                  <c:v>0.27145703351798828</c:v>
                </c:pt>
                <c:pt idx="5">
                  <c:v>0.1736912509640369</c:v>
                </c:pt>
              </c:numCache>
            </c:numRef>
          </c:val>
          <c:extLst>
            <c:ext xmlns:c16="http://schemas.microsoft.com/office/drawing/2014/chart" uri="{C3380CC4-5D6E-409C-BE32-E72D297353CC}">
              <c16:uniqueId val="{00000001-8684-48D0-9AB7-D335289A9BDB}"/>
            </c:ext>
          </c:extLst>
        </c:ser>
        <c:dLbls>
          <c:showLegendKey val="0"/>
          <c:showVal val="0"/>
          <c:showCatName val="0"/>
          <c:showSerName val="0"/>
          <c:showPercent val="0"/>
          <c:showBubbleSize val="0"/>
        </c:dLbls>
        <c:gapWidth val="150"/>
        <c:overlap val="100"/>
        <c:axId val="1109554767"/>
        <c:axId val="600726223"/>
      </c:barChart>
      <c:catAx>
        <c:axId val="1109554767"/>
        <c:scaling>
          <c:orientation val="minMax"/>
        </c:scaling>
        <c:delete val="1"/>
        <c:axPos val="b"/>
        <c:numFmt formatCode="General" sourceLinked="1"/>
        <c:majorTickMark val="out"/>
        <c:minorTickMark val="none"/>
        <c:tickLblPos val="nextTo"/>
        <c:crossAx val="600726223"/>
        <c:crosses val="autoZero"/>
        <c:auto val="1"/>
        <c:lblAlgn val="ctr"/>
        <c:lblOffset val="100"/>
        <c:noMultiLvlLbl val="0"/>
      </c:catAx>
      <c:valAx>
        <c:axId val="600726223"/>
        <c:scaling>
          <c:orientation val="minMax"/>
        </c:scaling>
        <c:delete val="1"/>
        <c:axPos val="l"/>
        <c:numFmt formatCode="0%" sourceLinked="1"/>
        <c:majorTickMark val="none"/>
        <c:minorTickMark val="none"/>
        <c:tickLblPos val="nextTo"/>
        <c:crossAx val="110955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bg1"/>
          </a:solidFill>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percentStacked"/>
        <c:varyColors val="0"/>
        <c:ser>
          <c:idx val="0"/>
          <c:order val="0"/>
          <c:tx>
            <c:strRef>
              <c:f>Sheet1!$A$2</c:f>
              <c:strCache>
                <c:ptCount val="1"/>
                <c:pt idx="0">
                  <c:v>Growth</c:v>
                </c:pt>
              </c:strCache>
            </c:strRef>
          </c:tx>
          <c:spPr>
            <a:solidFill>
              <a:schemeClr val="accent1">
                <a:shade val="76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2-F276-403C-AFA6-19C80393E43D}"/>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Sheet1!$B$2</c:f>
              <c:numCache>
                <c:formatCode>0%</c:formatCode>
                <c:ptCount val="1"/>
                <c:pt idx="0">
                  <c:v>0.74570000000000003</c:v>
                </c:pt>
              </c:numCache>
            </c:numRef>
          </c:val>
          <c:extLst>
            <c:ext xmlns:c16="http://schemas.microsoft.com/office/drawing/2014/chart" uri="{C3380CC4-5D6E-409C-BE32-E72D297353CC}">
              <c16:uniqueId val="{00000000-F276-403C-AFA6-19C80393E43D}"/>
            </c:ext>
          </c:extLst>
        </c:ser>
        <c:ser>
          <c:idx val="1"/>
          <c:order val="1"/>
          <c:tx>
            <c:strRef>
              <c:f>Sheet1!$A$3</c:f>
              <c:strCache>
                <c:ptCount val="1"/>
                <c:pt idx="0">
                  <c:v>DeGrowth</c:v>
                </c:pt>
              </c:strCache>
            </c:strRef>
          </c:tx>
          <c:spPr>
            <a:solidFill>
              <a:schemeClr val="accent1">
                <a:tint val="77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1-298F-482D-9840-EE1D70F36967}"/>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Sheet1!$B$3</c:f>
              <c:numCache>
                <c:formatCode>0%</c:formatCode>
                <c:ptCount val="1"/>
                <c:pt idx="0">
                  <c:v>0.25430000000000003</c:v>
                </c:pt>
              </c:numCache>
            </c:numRef>
          </c:val>
          <c:extLst>
            <c:ext xmlns:c16="http://schemas.microsoft.com/office/drawing/2014/chart" uri="{C3380CC4-5D6E-409C-BE32-E72D297353CC}">
              <c16:uniqueId val="{00000004-F276-403C-AFA6-19C80393E43D}"/>
            </c:ext>
          </c:extLst>
        </c:ser>
        <c:dLbls>
          <c:showLegendKey val="0"/>
          <c:showVal val="0"/>
          <c:showCatName val="0"/>
          <c:showSerName val="0"/>
          <c:showPercent val="0"/>
          <c:showBubbleSize val="0"/>
        </c:dLbls>
        <c:gapWidth val="50"/>
        <c:overlap val="100"/>
        <c:axId val="1099151119"/>
        <c:axId val="533133919"/>
      </c:barChart>
      <c:catAx>
        <c:axId val="1099151119"/>
        <c:scaling>
          <c:orientation val="minMax"/>
        </c:scaling>
        <c:delete val="1"/>
        <c:axPos val="b"/>
        <c:numFmt formatCode="General" sourceLinked="1"/>
        <c:majorTickMark val="out"/>
        <c:minorTickMark val="none"/>
        <c:tickLblPos val="nextTo"/>
        <c:crossAx val="533133919"/>
        <c:crosses val="autoZero"/>
        <c:auto val="1"/>
        <c:lblAlgn val="ctr"/>
        <c:lblOffset val="100"/>
        <c:noMultiLvlLbl val="0"/>
      </c:catAx>
      <c:valAx>
        <c:axId val="533133919"/>
        <c:scaling>
          <c:orientation val="minMax"/>
        </c:scaling>
        <c:delete val="1"/>
        <c:axPos val="l"/>
        <c:numFmt formatCode="0%" sourceLinked="1"/>
        <c:majorTickMark val="out"/>
        <c:minorTickMark val="none"/>
        <c:tickLblPos val="nextTo"/>
        <c:crossAx val="1099151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lumMod val="95000"/>
              <a:lumOff val="5000"/>
            </a:schemeClr>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percentStacked"/>
        <c:varyColors val="0"/>
        <c:ser>
          <c:idx val="0"/>
          <c:order val="0"/>
          <c:tx>
            <c:strRef>
              <c:f>Sheet1!$A$2</c:f>
              <c:strCache>
                <c:ptCount val="1"/>
                <c:pt idx="0">
                  <c:v>Growth</c:v>
                </c:pt>
              </c:strCache>
            </c:strRef>
          </c:tx>
          <c:spPr>
            <a:solidFill>
              <a:schemeClr val="accent1">
                <a:shade val="76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2-F276-403C-AFA6-19C80393E43D}"/>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Sheet1!$B$2</c:f>
              <c:numCache>
                <c:formatCode>0%</c:formatCode>
                <c:ptCount val="1"/>
                <c:pt idx="0">
                  <c:v>0.3453</c:v>
                </c:pt>
              </c:numCache>
            </c:numRef>
          </c:val>
          <c:extLst>
            <c:ext xmlns:c16="http://schemas.microsoft.com/office/drawing/2014/chart" uri="{C3380CC4-5D6E-409C-BE32-E72D297353CC}">
              <c16:uniqueId val="{00000000-F276-403C-AFA6-19C80393E43D}"/>
            </c:ext>
          </c:extLst>
        </c:ser>
        <c:ser>
          <c:idx val="1"/>
          <c:order val="1"/>
          <c:tx>
            <c:strRef>
              <c:f>Sheet1!$A$3</c:f>
              <c:strCache>
                <c:ptCount val="1"/>
                <c:pt idx="0">
                  <c:v>DeGrowth</c:v>
                </c:pt>
              </c:strCache>
            </c:strRef>
          </c:tx>
          <c:spPr>
            <a:solidFill>
              <a:schemeClr val="accent1">
                <a:tint val="77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1-298F-482D-9840-EE1D70F36967}"/>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Sheet1!$B$3</c:f>
              <c:numCache>
                <c:formatCode>0%</c:formatCode>
                <c:ptCount val="1"/>
                <c:pt idx="0">
                  <c:v>0.55110000000000003</c:v>
                </c:pt>
              </c:numCache>
            </c:numRef>
          </c:val>
          <c:extLst>
            <c:ext xmlns:c16="http://schemas.microsoft.com/office/drawing/2014/chart" uri="{C3380CC4-5D6E-409C-BE32-E72D297353CC}">
              <c16:uniqueId val="{00000004-F276-403C-AFA6-19C80393E43D}"/>
            </c:ext>
          </c:extLst>
        </c:ser>
        <c:dLbls>
          <c:showLegendKey val="0"/>
          <c:showVal val="0"/>
          <c:showCatName val="0"/>
          <c:showSerName val="0"/>
          <c:showPercent val="0"/>
          <c:showBubbleSize val="0"/>
        </c:dLbls>
        <c:gapWidth val="50"/>
        <c:overlap val="100"/>
        <c:axId val="1099151119"/>
        <c:axId val="533133919"/>
      </c:barChart>
      <c:catAx>
        <c:axId val="1099151119"/>
        <c:scaling>
          <c:orientation val="minMax"/>
        </c:scaling>
        <c:delete val="1"/>
        <c:axPos val="b"/>
        <c:numFmt formatCode="General" sourceLinked="1"/>
        <c:majorTickMark val="out"/>
        <c:minorTickMark val="none"/>
        <c:tickLblPos val="nextTo"/>
        <c:crossAx val="533133919"/>
        <c:crosses val="autoZero"/>
        <c:auto val="1"/>
        <c:lblAlgn val="ctr"/>
        <c:lblOffset val="100"/>
        <c:noMultiLvlLbl val="0"/>
      </c:catAx>
      <c:valAx>
        <c:axId val="533133919"/>
        <c:scaling>
          <c:orientation val="minMax"/>
        </c:scaling>
        <c:delete val="1"/>
        <c:axPos val="l"/>
        <c:numFmt formatCode="0%" sourceLinked="1"/>
        <c:majorTickMark val="out"/>
        <c:minorTickMark val="none"/>
        <c:tickLblPos val="nextTo"/>
        <c:crossAx val="1099151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lumMod val="95000"/>
              <a:lumOff val="5000"/>
            </a:schemeClr>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percentStacked"/>
        <c:varyColors val="0"/>
        <c:ser>
          <c:idx val="0"/>
          <c:order val="0"/>
          <c:tx>
            <c:strRef>
              <c:f>Sheet1!$A$2</c:f>
              <c:strCache>
                <c:ptCount val="1"/>
                <c:pt idx="0">
                  <c:v>Growth</c:v>
                </c:pt>
              </c:strCache>
            </c:strRef>
          </c:tx>
          <c:spPr>
            <a:solidFill>
              <a:schemeClr val="accent1">
                <a:shade val="76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0-8FD9-4E0D-9923-53A75764E3E5}"/>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Sheet1!$B$2</c:f>
              <c:numCache>
                <c:formatCode>0%</c:formatCode>
                <c:ptCount val="1"/>
                <c:pt idx="0">
                  <c:v>0.46</c:v>
                </c:pt>
              </c:numCache>
            </c:numRef>
          </c:val>
          <c:extLst>
            <c:ext xmlns:c16="http://schemas.microsoft.com/office/drawing/2014/chart" uri="{C3380CC4-5D6E-409C-BE32-E72D297353CC}">
              <c16:uniqueId val="{00000001-8FD9-4E0D-9923-53A75764E3E5}"/>
            </c:ext>
          </c:extLst>
        </c:ser>
        <c:ser>
          <c:idx val="1"/>
          <c:order val="1"/>
          <c:tx>
            <c:strRef>
              <c:f>Sheet1!$A$3</c:f>
              <c:strCache>
                <c:ptCount val="1"/>
                <c:pt idx="0">
                  <c:v>DeGrowth</c:v>
                </c:pt>
              </c:strCache>
            </c:strRef>
          </c:tx>
          <c:spPr>
            <a:solidFill>
              <a:schemeClr val="accent1">
                <a:tint val="77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2-8FD9-4E0D-9923-53A75764E3E5}"/>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Sheet1!$B$3</c:f>
              <c:numCache>
                <c:formatCode>0%</c:formatCode>
                <c:ptCount val="1"/>
                <c:pt idx="0">
                  <c:v>0.44</c:v>
                </c:pt>
              </c:numCache>
            </c:numRef>
          </c:val>
          <c:extLst>
            <c:ext xmlns:c16="http://schemas.microsoft.com/office/drawing/2014/chart" uri="{C3380CC4-5D6E-409C-BE32-E72D297353CC}">
              <c16:uniqueId val="{00000003-8FD9-4E0D-9923-53A75764E3E5}"/>
            </c:ext>
          </c:extLst>
        </c:ser>
        <c:dLbls>
          <c:showLegendKey val="0"/>
          <c:showVal val="0"/>
          <c:showCatName val="0"/>
          <c:showSerName val="0"/>
          <c:showPercent val="0"/>
          <c:showBubbleSize val="0"/>
        </c:dLbls>
        <c:gapWidth val="50"/>
        <c:overlap val="100"/>
        <c:axId val="1099151119"/>
        <c:axId val="533133919"/>
      </c:barChart>
      <c:catAx>
        <c:axId val="1099151119"/>
        <c:scaling>
          <c:orientation val="minMax"/>
        </c:scaling>
        <c:delete val="1"/>
        <c:axPos val="b"/>
        <c:numFmt formatCode="General" sourceLinked="1"/>
        <c:majorTickMark val="out"/>
        <c:minorTickMark val="none"/>
        <c:tickLblPos val="nextTo"/>
        <c:crossAx val="533133919"/>
        <c:crosses val="autoZero"/>
        <c:auto val="1"/>
        <c:lblAlgn val="ctr"/>
        <c:lblOffset val="100"/>
        <c:noMultiLvlLbl val="0"/>
      </c:catAx>
      <c:valAx>
        <c:axId val="533133919"/>
        <c:scaling>
          <c:orientation val="minMax"/>
        </c:scaling>
        <c:delete val="1"/>
        <c:axPos val="l"/>
        <c:numFmt formatCode="0%" sourceLinked="1"/>
        <c:majorTickMark val="out"/>
        <c:minorTickMark val="none"/>
        <c:tickLblPos val="nextTo"/>
        <c:crossAx val="1099151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lumMod val="95000"/>
              <a:lumOff val="5000"/>
            </a:schemeClr>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percentStacked"/>
        <c:varyColors val="0"/>
        <c:ser>
          <c:idx val="0"/>
          <c:order val="0"/>
          <c:tx>
            <c:strRef>
              <c:f>Sheet1!$A$2</c:f>
              <c:strCache>
                <c:ptCount val="1"/>
                <c:pt idx="0">
                  <c:v>Growth</c:v>
                </c:pt>
              </c:strCache>
            </c:strRef>
          </c:tx>
          <c:spPr>
            <a:solidFill>
              <a:schemeClr val="accent1">
                <a:shade val="76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0-72CD-4F77-B356-B3550E15B9BF}"/>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Sheet1!$B$2</c:f>
              <c:numCache>
                <c:formatCode>0%</c:formatCode>
                <c:ptCount val="1"/>
                <c:pt idx="0">
                  <c:v>0.56000000000000005</c:v>
                </c:pt>
              </c:numCache>
            </c:numRef>
          </c:val>
          <c:extLst>
            <c:ext xmlns:c16="http://schemas.microsoft.com/office/drawing/2014/chart" uri="{C3380CC4-5D6E-409C-BE32-E72D297353CC}">
              <c16:uniqueId val="{00000001-72CD-4F77-B356-B3550E15B9BF}"/>
            </c:ext>
          </c:extLst>
        </c:ser>
        <c:ser>
          <c:idx val="1"/>
          <c:order val="1"/>
          <c:tx>
            <c:strRef>
              <c:f>Sheet1!$A$3</c:f>
              <c:strCache>
                <c:ptCount val="1"/>
                <c:pt idx="0">
                  <c:v>DeGrowth</c:v>
                </c:pt>
              </c:strCache>
            </c:strRef>
          </c:tx>
          <c:spPr>
            <a:solidFill>
              <a:schemeClr val="accent1">
                <a:tint val="77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2-72CD-4F77-B356-B3550E15B9BF}"/>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Sheet1!$B$3</c:f>
              <c:numCache>
                <c:formatCode>0%</c:formatCode>
                <c:ptCount val="1"/>
                <c:pt idx="0">
                  <c:v>0.44</c:v>
                </c:pt>
              </c:numCache>
            </c:numRef>
          </c:val>
          <c:extLst>
            <c:ext xmlns:c16="http://schemas.microsoft.com/office/drawing/2014/chart" uri="{C3380CC4-5D6E-409C-BE32-E72D297353CC}">
              <c16:uniqueId val="{00000003-72CD-4F77-B356-B3550E15B9BF}"/>
            </c:ext>
          </c:extLst>
        </c:ser>
        <c:dLbls>
          <c:showLegendKey val="0"/>
          <c:showVal val="0"/>
          <c:showCatName val="0"/>
          <c:showSerName val="0"/>
          <c:showPercent val="0"/>
          <c:showBubbleSize val="0"/>
        </c:dLbls>
        <c:gapWidth val="50"/>
        <c:overlap val="100"/>
        <c:axId val="1099151119"/>
        <c:axId val="533133919"/>
      </c:barChart>
      <c:catAx>
        <c:axId val="1099151119"/>
        <c:scaling>
          <c:orientation val="minMax"/>
        </c:scaling>
        <c:delete val="1"/>
        <c:axPos val="b"/>
        <c:numFmt formatCode="General" sourceLinked="1"/>
        <c:majorTickMark val="out"/>
        <c:minorTickMark val="none"/>
        <c:tickLblPos val="nextTo"/>
        <c:crossAx val="533133919"/>
        <c:crosses val="autoZero"/>
        <c:auto val="1"/>
        <c:lblAlgn val="ctr"/>
        <c:lblOffset val="100"/>
        <c:noMultiLvlLbl val="0"/>
      </c:catAx>
      <c:valAx>
        <c:axId val="533133919"/>
        <c:scaling>
          <c:orientation val="minMax"/>
        </c:scaling>
        <c:delete val="1"/>
        <c:axPos val="l"/>
        <c:numFmt formatCode="0%" sourceLinked="1"/>
        <c:majorTickMark val="out"/>
        <c:minorTickMark val="none"/>
        <c:tickLblPos val="nextTo"/>
        <c:crossAx val="1099151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lumMod val="95000"/>
              <a:lumOff val="5000"/>
            </a:schemeClr>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percentStacked"/>
        <c:varyColors val="0"/>
        <c:ser>
          <c:idx val="0"/>
          <c:order val="0"/>
          <c:tx>
            <c:strRef>
              <c:f>Sheet1!$A$2</c:f>
              <c:strCache>
                <c:ptCount val="1"/>
                <c:pt idx="0">
                  <c:v>Growth</c:v>
                </c:pt>
              </c:strCache>
            </c:strRef>
          </c:tx>
          <c:spPr>
            <a:solidFill>
              <a:schemeClr val="accent1">
                <a:shade val="76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0-9077-4B4E-9197-16D3C76CCACD}"/>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Sheet1!$B$2</c:f>
              <c:numCache>
                <c:formatCode>0%</c:formatCode>
                <c:ptCount val="1"/>
                <c:pt idx="0">
                  <c:v>0.27</c:v>
                </c:pt>
              </c:numCache>
            </c:numRef>
          </c:val>
          <c:extLst>
            <c:ext xmlns:c16="http://schemas.microsoft.com/office/drawing/2014/chart" uri="{C3380CC4-5D6E-409C-BE32-E72D297353CC}">
              <c16:uniqueId val="{00000001-9077-4B4E-9197-16D3C76CCACD}"/>
            </c:ext>
          </c:extLst>
        </c:ser>
        <c:ser>
          <c:idx val="1"/>
          <c:order val="1"/>
          <c:tx>
            <c:strRef>
              <c:f>Sheet1!$A$3</c:f>
              <c:strCache>
                <c:ptCount val="1"/>
                <c:pt idx="0">
                  <c:v>DeGrowth</c:v>
                </c:pt>
              </c:strCache>
            </c:strRef>
          </c:tx>
          <c:spPr>
            <a:solidFill>
              <a:schemeClr val="accent1">
                <a:tint val="77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02-9077-4B4E-9197-16D3C76CCACD}"/>
              </c:ext>
            </c:extLst>
          </c:dPt>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Sales</c:v>
                </c:pt>
              </c:strCache>
            </c:strRef>
          </c:cat>
          <c:val>
            <c:numRef>
              <c:f>Sheet1!$B$3</c:f>
              <c:numCache>
                <c:formatCode>0%</c:formatCode>
                <c:ptCount val="1"/>
                <c:pt idx="0">
                  <c:v>0.49</c:v>
                </c:pt>
              </c:numCache>
            </c:numRef>
          </c:val>
          <c:extLst>
            <c:ext xmlns:c16="http://schemas.microsoft.com/office/drawing/2014/chart" uri="{C3380CC4-5D6E-409C-BE32-E72D297353CC}">
              <c16:uniqueId val="{00000003-9077-4B4E-9197-16D3C76CCACD}"/>
            </c:ext>
          </c:extLst>
        </c:ser>
        <c:dLbls>
          <c:showLegendKey val="0"/>
          <c:showVal val="0"/>
          <c:showCatName val="0"/>
          <c:showSerName val="0"/>
          <c:showPercent val="0"/>
          <c:showBubbleSize val="0"/>
        </c:dLbls>
        <c:gapWidth val="50"/>
        <c:overlap val="100"/>
        <c:axId val="1099151119"/>
        <c:axId val="533133919"/>
      </c:barChart>
      <c:catAx>
        <c:axId val="1099151119"/>
        <c:scaling>
          <c:orientation val="minMax"/>
        </c:scaling>
        <c:delete val="1"/>
        <c:axPos val="b"/>
        <c:numFmt formatCode="General" sourceLinked="1"/>
        <c:majorTickMark val="out"/>
        <c:minorTickMark val="none"/>
        <c:tickLblPos val="nextTo"/>
        <c:crossAx val="533133919"/>
        <c:crosses val="autoZero"/>
        <c:auto val="1"/>
        <c:lblAlgn val="ctr"/>
        <c:lblOffset val="100"/>
        <c:noMultiLvlLbl val="0"/>
      </c:catAx>
      <c:valAx>
        <c:axId val="533133919"/>
        <c:scaling>
          <c:orientation val="minMax"/>
        </c:scaling>
        <c:delete val="1"/>
        <c:axPos val="l"/>
        <c:numFmt formatCode="0%" sourceLinked="1"/>
        <c:majorTickMark val="out"/>
        <c:minorTickMark val="none"/>
        <c:tickLblPos val="nextTo"/>
        <c:crossAx val="1099151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lumMod val="95000"/>
              <a:lumOff val="5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r>
              <a:rPr lang="en-IN" sz="1000" b="1" dirty="0">
                <a:solidFill>
                  <a:schemeClr val="tx1">
                    <a:lumMod val="95000"/>
                    <a:lumOff val="5000"/>
                  </a:schemeClr>
                </a:solidFill>
              </a:rPr>
              <a:t>Income (By Loan Count)</a:t>
            </a:r>
          </a:p>
        </c:rich>
      </c:tx>
      <c:layout>
        <c:manualLayout>
          <c:xMode val="edge"/>
          <c:yMode val="edge"/>
          <c:x val="0.2694842527413972"/>
          <c:y val="9.9108066421133584E-3"/>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endParaRPr lang="en-US"/>
        </a:p>
      </c:txPr>
    </c:title>
    <c:autoTitleDeleted val="0"/>
    <c:plotArea>
      <c:layout>
        <c:manualLayout>
          <c:layoutTarget val="inner"/>
          <c:xMode val="edge"/>
          <c:yMode val="edge"/>
          <c:x val="0.23935097272368966"/>
          <c:y val="0.14122899465011535"/>
          <c:w val="0.71852123925055378"/>
          <c:h val="0.79930616549720446"/>
        </c:manualLayout>
      </c:layout>
      <c:barChart>
        <c:barDir val="bar"/>
        <c:grouping val="percentStacked"/>
        <c:varyColors val="0"/>
        <c:ser>
          <c:idx val="0"/>
          <c:order val="0"/>
          <c:tx>
            <c:strRef>
              <c:f>Sheet1!$A$2</c:f>
              <c:strCache>
                <c:ptCount val="1"/>
                <c:pt idx="0">
                  <c:v>&lt;=75K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Sheet1!$B$2:$G$2</c:f>
              <c:numCache>
                <c:formatCode>0.0%</c:formatCode>
                <c:ptCount val="6"/>
                <c:pt idx="0">
                  <c:v>0.61341401745330859</c:v>
                </c:pt>
                <c:pt idx="1">
                  <c:v>0.55351781425140112</c:v>
                </c:pt>
                <c:pt idx="2">
                  <c:v>0.62763095287691784</c:v>
                </c:pt>
                <c:pt idx="3">
                  <c:v>0.57916217901479505</c:v>
                </c:pt>
                <c:pt idx="4">
                  <c:v>0.62188768727769195</c:v>
                </c:pt>
                <c:pt idx="5">
                  <c:v>0.57792675008335814</c:v>
                </c:pt>
              </c:numCache>
            </c:numRef>
          </c:val>
          <c:extLst>
            <c:ext xmlns:c16="http://schemas.microsoft.com/office/drawing/2014/chart" uri="{C3380CC4-5D6E-409C-BE32-E72D297353CC}">
              <c16:uniqueId val="{00000000-8684-48D0-9AB7-D335289A9BDB}"/>
            </c:ext>
          </c:extLst>
        </c:ser>
        <c:ser>
          <c:idx val="1"/>
          <c:order val="1"/>
          <c:tx>
            <c:strRef>
              <c:f>Sheet1!$A$3</c:f>
              <c:strCache>
                <c:ptCount val="1"/>
                <c:pt idx="0">
                  <c:v>76K TO 1 LAC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Sheet1!$B$3:$G$3</c:f>
              <c:numCache>
                <c:formatCode>0.0%</c:formatCode>
                <c:ptCount val="6"/>
                <c:pt idx="0">
                  <c:v>0.12032556155412984</c:v>
                </c:pt>
                <c:pt idx="1">
                  <c:v>0.11514211369095276</c:v>
                </c:pt>
                <c:pt idx="2">
                  <c:v>0.11904547856536735</c:v>
                </c:pt>
                <c:pt idx="3">
                  <c:v>0.11571528446989021</c:v>
                </c:pt>
                <c:pt idx="4">
                  <c:v>0.12076917403990341</c:v>
                </c:pt>
                <c:pt idx="5">
                  <c:v>0.11712265061509573</c:v>
                </c:pt>
              </c:numCache>
            </c:numRef>
          </c:val>
          <c:extLst>
            <c:ext xmlns:c16="http://schemas.microsoft.com/office/drawing/2014/chart" uri="{C3380CC4-5D6E-409C-BE32-E72D297353CC}">
              <c16:uniqueId val="{00000001-8684-48D0-9AB7-D335289A9BDB}"/>
            </c:ext>
          </c:extLst>
        </c:ser>
        <c:ser>
          <c:idx val="2"/>
          <c:order val="2"/>
          <c:tx>
            <c:strRef>
              <c:f>Sheet1!$A$4</c:f>
              <c:strCache>
                <c:ptCount val="1"/>
                <c:pt idx="0">
                  <c:v>1 TO 2 LAC</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Sheet1!$B$4:$G$4</c:f>
              <c:numCache>
                <c:formatCode>0.0%</c:formatCode>
                <c:ptCount val="6"/>
                <c:pt idx="0">
                  <c:v>0.172962344585604</c:v>
                </c:pt>
                <c:pt idx="1">
                  <c:v>0.19398018414731785</c:v>
                </c:pt>
                <c:pt idx="2">
                  <c:v>0.167986300078279</c:v>
                </c:pt>
                <c:pt idx="3">
                  <c:v>0.18434329119664419</c:v>
                </c:pt>
                <c:pt idx="4">
                  <c:v>0.17063236181208599</c:v>
                </c:pt>
                <c:pt idx="5">
                  <c:v>0.18696804310057386</c:v>
                </c:pt>
              </c:numCache>
            </c:numRef>
          </c:val>
          <c:extLst>
            <c:ext xmlns:c16="http://schemas.microsoft.com/office/drawing/2014/chart" uri="{C3380CC4-5D6E-409C-BE32-E72D297353CC}">
              <c16:uniqueId val="{00000002-8684-48D0-9AB7-D335289A9BDB}"/>
            </c:ext>
          </c:extLst>
        </c:ser>
        <c:ser>
          <c:idx val="3"/>
          <c:order val="3"/>
          <c:tx>
            <c:strRef>
              <c:f>Sheet1!$A$5</c:f>
              <c:strCache>
                <c:ptCount val="1"/>
                <c:pt idx="0">
                  <c:v>&gt;2 LAC</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Sheet1!$B$5:$G$5</c:f>
              <c:numCache>
                <c:formatCode>0.0%</c:formatCode>
                <c:ptCount val="6"/>
                <c:pt idx="0">
                  <c:v>9.3298076406957586E-2</c:v>
                </c:pt>
                <c:pt idx="1">
                  <c:v>0.13735988791032827</c:v>
                </c:pt>
                <c:pt idx="2">
                  <c:v>8.533726847943586E-2</c:v>
                </c:pt>
                <c:pt idx="3">
                  <c:v>0.12077924531867053</c:v>
                </c:pt>
                <c:pt idx="4">
                  <c:v>8.6710776870318654E-2</c:v>
                </c:pt>
                <c:pt idx="5">
                  <c:v>0.11798255620097221</c:v>
                </c:pt>
              </c:numCache>
            </c:numRef>
          </c:val>
          <c:extLst>
            <c:ext xmlns:c16="http://schemas.microsoft.com/office/drawing/2014/chart" uri="{C3380CC4-5D6E-409C-BE32-E72D297353CC}">
              <c16:uniqueId val="{00000003-8684-48D0-9AB7-D335289A9BDB}"/>
            </c:ext>
          </c:extLst>
        </c:ser>
        <c:dLbls>
          <c:showLegendKey val="0"/>
          <c:showVal val="0"/>
          <c:showCatName val="0"/>
          <c:showSerName val="0"/>
          <c:showPercent val="0"/>
          <c:showBubbleSize val="0"/>
        </c:dLbls>
        <c:gapWidth val="50"/>
        <c:overlap val="100"/>
        <c:axId val="1109554767"/>
        <c:axId val="600726223"/>
      </c:barChart>
      <c:catAx>
        <c:axId val="1109554767"/>
        <c:scaling>
          <c:orientation val="maxMin"/>
        </c:scaling>
        <c:delete val="0"/>
        <c:axPos val="l"/>
        <c:numFmt formatCode="General" sourceLinked="1"/>
        <c:majorTickMark val="out"/>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700" b="0" i="0" u="none" strike="noStrike" kern="1200" baseline="0">
                <a:solidFill>
                  <a:schemeClr val="tx1">
                    <a:lumMod val="95000"/>
                    <a:lumOff val="5000"/>
                  </a:schemeClr>
                </a:solidFill>
                <a:latin typeface="+mn-lt"/>
                <a:ea typeface="+mn-ea"/>
                <a:cs typeface="+mn-cs"/>
              </a:defRPr>
            </a:pPr>
            <a:endParaRPr lang="en-US"/>
          </a:p>
        </c:txPr>
        <c:crossAx val="600726223"/>
        <c:crosses val="autoZero"/>
        <c:auto val="1"/>
        <c:lblAlgn val="ctr"/>
        <c:lblOffset val="100"/>
        <c:noMultiLvlLbl val="0"/>
      </c:catAx>
      <c:valAx>
        <c:axId val="600726223"/>
        <c:scaling>
          <c:orientation val="minMax"/>
        </c:scaling>
        <c:delete val="1"/>
        <c:axPos val="t"/>
        <c:numFmt formatCode="0%" sourceLinked="1"/>
        <c:majorTickMark val="none"/>
        <c:minorTickMark val="none"/>
        <c:tickLblPos val="nextTo"/>
        <c:crossAx val="110955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r>
              <a:rPr lang="en-IN" sz="1000" b="1">
                <a:solidFill>
                  <a:schemeClr val="tx1">
                    <a:lumMod val="95000"/>
                    <a:lumOff val="5000"/>
                  </a:schemeClr>
                </a:solidFill>
              </a:rPr>
              <a:t>Income (By Sanc. Amt.)</a:t>
            </a:r>
          </a:p>
        </c:rich>
      </c:tx>
      <c:layout>
        <c:manualLayout>
          <c:xMode val="edge"/>
          <c:yMode val="edge"/>
          <c:x val="0.20980343766278883"/>
          <c:y val="1.434140755833584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endParaRPr lang="en-US"/>
        </a:p>
      </c:txPr>
    </c:title>
    <c:autoTitleDeleted val="0"/>
    <c:plotArea>
      <c:layout>
        <c:manualLayout>
          <c:layoutTarget val="inner"/>
          <c:xMode val="edge"/>
          <c:yMode val="edge"/>
          <c:x val="5.4437938995996062E-2"/>
          <c:y val="0.1477417176489276"/>
          <c:w val="0.92353166975369283"/>
          <c:h val="0.7743554553622749"/>
        </c:manualLayout>
      </c:layout>
      <c:barChart>
        <c:barDir val="bar"/>
        <c:grouping val="percentStacked"/>
        <c:varyColors val="0"/>
        <c:ser>
          <c:idx val="0"/>
          <c:order val="0"/>
          <c:tx>
            <c:strRef>
              <c:f>Sheet1!$A$2</c:f>
              <c:strCache>
                <c:ptCount val="1"/>
                <c:pt idx="0">
                  <c:v>&lt;=75K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Sheet1!$B$2:$G$2</c:f>
              <c:numCache>
                <c:formatCode>0.0%</c:formatCode>
                <c:ptCount val="6"/>
                <c:pt idx="0">
                  <c:v>0.32254168212578121</c:v>
                </c:pt>
                <c:pt idx="1">
                  <c:v>0.23391473970316798</c:v>
                </c:pt>
                <c:pt idx="2">
                  <c:v>0.34305663241822432</c:v>
                </c:pt>
                <c:pt idx="3">
                  <c:v>0.26064465483979404</c:v>
                </c:pt>
                <c:pt idx="4">
                  <c:v>0.34393984492859536</c:v>
                </c:pt>
                <c:pt idx="5">
                  <c:v>0.26311800497361376</c:v>
                </c:pt>
              </c:numCache>
            </c:numRef>
          </c:val>
          <c:extLst>
            <c:ext xmlns:c16="http://schemas.microsoft.com/office/drawing/2014/chart" uri="{C3380CC4-5D6E-409C-BE32-E72D297353CC}">
              <c16:uniqueId val="{00000000-8684-48D0-9AB7-D335289A9BDB}"/>
            </c:ext>
          </c:extLst>
        </c:ser>
        <c:ser>
          <c:idx val="1"/>
          <c:order val="1"/>
          <c:tx>
            <c:strRef>
              <c:f>Sheet1!$A$3</c:f>
              <c:strCache>
                <c:ptCount val="1"/>
                <c:pt idx="0">
                  <c:v>76K TO 1 LAC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Sheet1!$B$3:$G$3</c:f>
              <c:numCache>
                <c:formatCode>0.0%</c:formatCode>
                <c:ptCount val="6"/>
                <c:pt idx="0">
                  <c:v>0.11245714071286342</c:v>
                </c:pt>
                <c:pt idx="1">
                  <c:v>8.8528694045028389E-2</c:v>
                </c:pt>
                <c:pt idx="2">
                  <c:v>0.11455772505310427</c:v>
                </c:pt>
                <c:pt idx="3">
                  <c:v>9.3321336694424328E-2</c:v>
                </c:pt>
                <c:pt idx="4">
                  <c:v>0.1191846180521124</c:v>
                </c:pt>
                <c:pt idx="5">
                  <c:v>9.9747472535881926E-2</c:v>
                </c:pt>
              </c:numCache>
            </c:numRef>
          </c:val>
          <c:extLst>
            <c:ext xmlns:c16="http://schemas.microsoft.com/office/drawing/2014/chart" uri="{C3380CC4-5D6E-409C-BE32-E72D297353CC}">
              <c16:uniqueId val="{00000001-8684-48D0-9AB7-D335289A9BDB}"/>
            </c:ext>
          </c:extLst>
        </c:ser>
        <c:ser>
          <c:idx val="2"/>
          <c:order val="2"/>
          <c:tx>
            <c:strRef>
              <c:f>Sheet1!$A$4</c:f>
              <c:strCache>
                <c:ptCount val="1"/>
                <c:pt idx="0">
                  <c:v>1 TO 2 LAC</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Sheet1!$B$4:$G$4</c:f>
              <c:numCache>
                <c:formatCode>0.0%</c:formatCode>
                <c:ptCount val="6"/>
                <c:pt idx="0">
                  <c:v>0.22816672278622596</c:v>
                </c:pt>
                <c:pt idx="1">
                  <c:v>0.22485513535373902</c:v>
                </c:pt>
                <c:pt idx="2">
                  <c:v>0.22784963348044732</c:v>
                </c:pt>
                <c:pt idx="3">
                  <c:v>0.22251978774714265</c:v>
                </c:pt>
                <c:pt idx="4">
                  <c:v>0.23793609877880503</c:v>
                </c:pt>
                <c:pt idx="5">
                  <c:v>0.23381664590175105</c:v>
                </c:pt>
              </c:numCache>
            </c:numRef>
          </c:val>
          <c:extLst>
            <c:ext xmlns:c16="http://schemas.microsoft.com/office/drawing/2014/chart" uri="{C3380CC4-5D6E-409C-BE32-E72D297353CC}">
              <c16:uniqueId val="{00000002-8684-48D0-9AB7-D335289A9BDB}"/>
            </c:ext>
          </c:extLst>
        </c:ser>
        <c:ser>
          <c:idx val="3"/>
          <c:order val="3"/>
          <c:tx>
            <c:strRef>
              <c:f>Sheet1!$A$5</c:f>
              <c:strCache>
                <c:ptCount val="1"/>
                <c:pt idx="0">
                  <c:v>&gt;2 LAC</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Sheet1!$B$5:$G$5</c:f>
              <c:numCache>
                <c:formatCode>0.0%</c:formatCode>
                <c:ptCount val="6"/>
                <c:pt idx="0">
                  <c:v>0.33683445437512943</c:v>
                </c:pt>
                <c:pt idx="1">
                  <c:v>0.45270143089806464</c:v>
                </c:pt>
                <c:pt idx="2">
                  <c:v>0.3145360090482241</c:v>
                </c:pt>
                <c:pt idx="3">
                  <c:v>0.42351422071863898</c:v>
                </c:pt>
                <c:pt idx="4">
                  <c:v>0.29893943824048724</c:v>
                </c:pt>
                <c:pt idx="5">
                  <c:v>0.40331787658875329</c:v>
                </c:pt>
              </c:numCache>
            </c:numRef>
          </c:val>
          <c:extLst>
            <c:ext xmlns:c16="http://schemas.microsoft.com/office/drawing/2014/chart" uri="{C3380CC4-5D6E-409C-BE32-E72D297353CC}">
              <c16:uniqueId val="{00000003-8684-48D0-9AB7-D335289A9BDB}"/>
            </c:ext>
          </c:extLst>
        </c:ser>
        <c:dLbls>
          <c:showLegendKey val="0"/>
          <c:showVal val="0"/>
          <c:showCatName val="0"/>
          <c:showSerName val="0"/>
          <c:showPercent val="0"/>
          <c:showBubbleSize val="0"/>
        </c:dLbls>
        <c:gapWidth val="50"/>
        <c:overlap val="100"/>
        <c:axId val="1109554767"/>
        <c:axId val="600726223"/>
      </c:barChart>
      <c:catAx>
        <c:axId val="1109554767"/>
        <c:scaling>
          <c:orientation val="maxMin"/>
        </c:scaling>
        <c:delete val="1"/>
        <c:axPos val="l"/>
        <c:numFmt formatCode="General" sourceLinked="1"/>
        <c:majorTickMark val="out"/>
        <c:minorTickMark val="none"/>
        <c:tickLblPos val="nextTo"/>
        <c:crossAx val="600726223"/>
        <c:crosses val="autoZero"/>
        <c:auto val="1"/>
        <c:lblAlgn val="ctr"/>
        <c:lblOffset val="100"/>
        <c:noMultiLvlLbl val="0"/>
      </c:catAx>
      <c:valAx>
        <c:axId val="600726223"/>
        <c:scaling>
          <c:orientation val="minMax"/>
        </c:scaling>
        <c:delete val="1"/>
        <c:axPos val="t"/>
        <c:numFmt formatCode="0%" sourceLinked="1"/>
        <c:majorTickMark val="none"/>
        <c:minorTickMark val="none"/>
        <c:tickLblPos val="nextTo"/>
        <c:crossAx val="1109554767"/>
        <c:crosses val="autoZero"/>
        <c:crossBetween val="between"/>
      </c:valAx>
      <c:spPr>
        <a:noFill/>
        <a:ln>
          <a:noFill/>
        </a:ln>
        <a:effectLst/>
      </c:spPr>
    </c:plotArea>
    <c:legend>
      <c:legendPos val="t"/>
      <c:layout>
        <c:manualLayout>
          <c:xMode val="edge"/>
          <c:yMode val="edge"/>
          <c:x val="1.013888519288233E-2"/>
          <c:y val="8.4180674633362484E-2"/>
          <c:w val="0.96500861492187362"/>
          <c:h val="6.2758150041236235E-2"/>
        </c:manualLayout>
      </c:layout>
      <c:overlay val="1"/>
      <c:spPr>
        <a:noFill/>
        <a:ln>
          <a:noFill/>
        </a:ln>
        <a:effectLst/>
      </c:spPr>
      <c:txPr>
        <a:bodyPr rot="0" spcFirstLastPara="1" vertOverflow="ellipsis" vert="horz" wrap="square" anchor="ctr" anchorCtr="1"/>
        <a:lstStyle/>
        <a:p>
          <a:pPr>
            <a:defRPr sz="800" b="0"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277108433734941E-2"/>
          <c:y val="7.4356955380577419E-2"/>
          <c:w val="0.94939759036144578"/>
          <c:h val="0.78205543671202948"/>
        </c:manualLayout>
      </c:layout>
      <c:bubbleChart>
        <c:varyColors val="0"/>
        <c:ser>
          <c:idx val="0"/>
          <c:order val="0"/>
          <c:tx>
            <c:strRef>
              <c:f>Sheet1!$B$1</c:f>
              <c:strCache>
                <c:ptCount val="1"/>
                <c:pt idx="0">
                  <c:v>Y-Values</c:v>
                </c:pt>
              </c:strCache>
            </c:strRef>
          </c:tx>
          <c:spPr>
            <a:solidFill>
              <a:schemeClr val="accent1">
                <a:alpha val="75000"/>
              </a:schemeClr>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Sheet1!$A$2:$A$37</c:f>
              <c:numCache>
                <c:formatCode>General</c:formatCode>
                <c:ptCount val="36"/>
                <c:pt idx="0">
                  <c:v>1</c:v>
                </c:pt>
                <c:pt idx="1">
                  <c:v>3</c:v>
                </c:pt>
                <c:pt idx="2">
                  <c:v>5</c:v>
                </c:pt>
                <c:pt idx="3">
                  <c:v>7</c:v>
                </c:pt>
                <c:pt idx="4">
                  <c:v>9</c:v>
                </c:pt>
                <c:pt idx="5">
                  <c:v>11</c:v>
                </c:pt>
                <c:pt idx="6">
                  <c:v>1</c:v>
                </c:pt>
                <c:pt idx="7">
                  <c:v>3</c:v>
                </c:pt>
                <c:pt idx="8">
                  <c:v>5</c:v>
                </c:pt>
                <c:pt idx="9">
                  <c:v>7</c:v>
                </c:pt>
                <c:pt idx="10">
                  <c:v>9</c:v>
                </c:pt>
                <c:pt idx="11">
                  <c:v>11</c:v>
                </c:pt>
                <c:pt idx="12">
                  <c:v>1</c:v>
                </c:pt>
                <c:pt idx="13">
                  <c:v>3</c:v>
                </c:pt>
                <c:pt idx="14">
                  <c:v>5</c:v>
                </c:pt>
                <c:pt idx="15">
                  <c:v>7</c:v>
                </c:pt>
                <c:pt idx="16">
                  <c:v>9</c:v>
                </c:pt>
                <c:pt idx="17">
                  <c:v>11</c:v>
                </c:pt>
                <c:pt idx="18">
                  <c:v>1</c:v>
                </c:pt>
                <c:pt idx="19">
                  <c:v>3</c:v>
                </c:pt>
                <c:pt idx="20">
                  <c:v>5</c:v>
                </c:pt>
                <c:pt idx="21">
                  <c:v>7</c:v>
                </c:pt>
                <c:pt idx="22">
                  <c:v>9</c:v>
                </c:pt>
                <c:pt idx="23">
                  <c:v>11</c:v>
                </c:pt>
                <c:pt idx="24">
                  <c:v>1</c:v>
                </c:pt>
                <c:pt idx="25">
                  <c:v>3</c:v>
                </c:pt>
                <c:pt idx="26">
                  <c:v>5</c:v>
                </c:pt>
                <c:pt idx="27">
                  <c:v>7</c:v>
                </c:pt>
                <c:pt idx="28">
                  <c:v>9</c:v>
                </c:pt>
                <c:pt idx="29">
                  <c:v>11</c:v>
                </c:pt>
                <c:pt idx="30">
                  <c:v>1</c:v>
                </c:pt>
                <c:pt idx="31">
                  <c:v>3</c:v>
                </c:pt>
                <c:pt idx="32">
                  <c:v>5</c:v>
                </c:pt>
                <c:pt idx="33">
                  <c:v>7</c:v>
                </c:pt>
                <c:pt idx="34">
                  <c:v>9</c:v>
                </c:pt>
                <c:pt idx="35">
                  <c:v>11</c:v>
                </c:pt>
              </c:numCache>
            </c:numRef>
          </c:xVal>
          <c:yVal>
            <c:numRef>
              <c:f>Sheet1!$B$2:$B$37</c:f>
              <c:numCache>
                <c:formatCode>General</c:formatCode>
                <c:ptCount val="36"/>
                <c:pt idx="0">
                  <c:v>1</c:v>
                </c:pt>
                <c:pt idx="1">
                  <c:v>1</c:v>
                </c:pt>
                <c:pt idx="2">
                  <c:v>1</c:v>
                </c:pt>
                <c:pt idx="3">
                  <c:v>1</c:v>
                </c:pt>
                <c:pt idx="4">
                  <c:v>1</c:v>
                </c:pt>
                <c:pt idx="5">
                  <c:v>1</c:v>
                </c:pt>
                <c:pt idx="6">
                  <c:v>3</c:v>
                </c:pt>
                <c:pt idx="7">
                  <c:v>3</c:v>
                </c:pt>
                <c:pt idx="8">
                  <c:v>3</c:v>
                </c:pt>
                <c:pt idx="9">
                  <c:v>3</c:v>
                </c:pt>
                <c:pt idx="10">
                  <c:v>3</c:v>
                </c:pt>
                <c:pt idx="11">
                  <c:v>3</c:v>
                </c:pt>
                <c:pt idx="12">
                  <c:v>5</c:v>
                </c:pt>
                <c:pt idx="13">
                  <c:v>5</c:v>
                </c:pt>
                <c:pt idx="14">
                  <c:v>5</c:v>
                </c:pt>
                <c:pt idx="15">
                  <c:v>5</c:v>
                </c:pt>
                <c:pt idx="16">
                  <c:v>5</c:v>
                </c:pt>
                <c:pt idx="17">
                  <c:v>5</c:v>
                </c:pt>
                <c:pt idx="18">
                  <c:v>7</c:v>
                </c:pt>
                <c:pt idx="19">
                  <c:v>7</c:v>
                </c:pt>
                <c:pt idx="20">
                  <c:v>7</c:v>
                </c:pt>
                <c:pt idx="21">
                  <c:v>7</c:v>
                </c:pt>
                <c:pt idx="22">
                  <c:v>7</c:v>
                </c:pt>
                <c:pt idx="23">
                  <c:v>7</c:v>
                </c:pt>
                <c:pt idx="24">
                  <c:v>9</c:v>
                </c:pt>
                <c:pt idx="25">
                  <c:v>9</c:v>
                </c:pt>
                <c:pt idx="26">
                  <c:v>9</c:v>
                </c:pt>
                <c:pt idx="27">
                  <c:v>9</c:v>
                </c:pt>
                <c:pt idx="28">
                  <c:v>9</c:v>
                </c:pt>
                <c:pt idx="29">
                  <c:v>9</c:v>
                </c:pt>
                <c:pt idx="30">
                  <c:v>11</c:v>
                </c:pt>
                <c:pt idx="31">
                  <c:v>11</c:v>
                </c:pt>
                <c:pt idx="32">
                  <c:v>11</c:v>
                </c:pt>
                <c:pt idx="33">
                  <c:v>11</c:v>
                </c:pt>
                <c:pt idx="34">
                  <c:v>11</c:v>
                </c:pt>
                <c:pt idx="35">
                  <c:v>11</c:v>
                </c:pt>
              </c:numCache>
            </c:numRef>
          </c:yVal>
          <c:bubbleSize>
            <c:numRef>
              <c:f>Sheet1!$C$2:$C$37</c:f>
              <c:numCache>
                <c:formatCode>0.0%</c:formatCode>
                <c:ptCount val="36"/>
                <c:pt idx="0">
                  <c:v>0.23272961497063335</c:v>
                </c:pt>
                <c:pt idx="1">
                  <c:v>0.28848078462770216</c:v>
                </c:pt>
                <c:pt idx="2">
                  <c:v>0.22960963555313874</c:v>
                </c:pt>
                <c:pt idx="3">
                  <c:v>0.35560948759007205</c:v>
                </c:pt>
                <c:pt idx="4">
                  <c:v>0.2224508204006225</c:v>
                </c:pt>
                <c:pt idx="5">
                  <c:v>0.37887810248198561</c:v>
                </c:pt>
                <c:pt idx="6">
                  <c:v>0.40740960468736315</c:v>
                </c:pt>
                <c:pt idx="7">
                  <c:v>0.38403222578062451</c:v>
                </c:pt>
                <c:pt idx="8">
                  <c:v>0.42629385104185624</c:v>
                </c:pt>
                <c:pt idx="9">
                  <c:v>0.53397718174539632</c:v>
                </c:pt>
                <c:pt idx="10">
                  <c:v>0.43610292212765234</c:v>
                </c:pt>
                <c:pt idx="11">
                  <c:v>0.58116493194555641</c:v>
                </c:pt>
                <c:pt idx="12">
                  <c:v>0.11137572639721109</c:v>
                </c:pt>
                <c:pt idx="13">
                  <c:v>0.10130604483586869</c:v>
                </c:pt>
                <c:pt idx="14">
                  <c:v>0.12109564290741809</c:v>
                </c:pt>
                <c:pt idx="15">
                  <c:v>0.14809347477982385</c:v>
                </c:pt>
                <c:pt idx="16">
                  <c:v>0.12574433604940746</c:v>
                </c:pt>
                <c:pt idx="17">
                  <c:v>0.16906024819855886</c:v>
                </c:pt>
                <c:pt idx="18">
                  <c:v>2.5484994618233593E-2</c:v>
                </c:pt>
                <c:pt idx="19">
                  <c:v>2.5845676541232987E-2</c:v>
                </c:pt>
                <c:pt idx="20">
                  <c:v>2.3562637454200206E-2</c:v>
                </c:pt>
                <c:pt idx="21">
                  <c:v>3.22257806244996E-2</c:v>
                </c:pt>
                <c:pt idx="22">
                  <c:v>2.130186242381724E-2</c:v>
                </c:pt>
                <c:pt idx="23">
                  <c:v>3.3977181745396316E-2</c:v>
                </c:pt>
                <c:pt idx="24">
                  <c:v>2.4600746384611256E-2</c:v>
                </c:pt>
                <c:pt idx="25">
                  <c:v>1.8940152121697359E-2</c:v>
                </c:pt>
                <c:pt idx="26">
                  <c:v>2.7623497733855779E-2</c:v>
                </c:pt>
                <c:pt idx="27">
                  <c:v>2.7522017614091274E-2</c:v>
                </c:pt>
                <c:pt idx="28">
                  <c:v>3.0652746550384153E-2</c:v>
                </c:pt>
                <c:pt idx="29">
                  <c:v>3.0874699759807847E-2</c:v>
                </c:pt>
                <c:pt idx="30">
                  <c:v>0.19839931294194754</c:v>
                </c:pt>
                <c:pt idx="31">
                  <c:v>0.18139511609287429</c:v>
                </c:pt>
                <c:pt idx="32">
                  <c:v>0.17181473530953095</c:v>
                </c:pt>
                <c:pt idx="33">
                  <c:v>0.22670636509207365</c:v>
                </c:pt>
                <c:pt idx="34">
                  <c:v>0.1637473124481163</c:v>
                </c:pt>
                <c:pt idx="35">
                  <c:v>0.23176040832666134</c:v>
                </c:pt>
              </c:numCache>
            </c:numRef>
          </c:bubbleSize>
          <c:bubble3D val="1"/>
          <c:extLst>
            <c:ext xmlns:c16="http://schemas.microsoft.com/office/drawing/2014/chart" uri="{C3380CC4-5D6E-409C-BE32-E72D297353CC}">
              <c16:uniqueId val="{00000000-2948-4CA4-BE01-6F4CE527F5F7}"/>
            </c:ext>
          </c:extLst>
        </c:ser>
        <c:dLbls>
          <c:showLegendKey val="0"/>
          <c:showVal val="0"/>
          <c:showCatName val="0"/>
          <c:showSerName val="0"/>
          <c:showPercent val="0"/>
          <c:showBubbleSize val="0"/>
        </c:dLbls>
        <c:bubbleScale val="30"/>
        <c:showNegBubbles val="0"/>
        <c:axId val="1315770223"/>
        <c:axId val="568805039"/>
      </c:bubbleChart>
      <c:valAx>
        <c:axId val="1315770223"/>
        <c:scaling>
          <c:orientation val="minMax"/>
        </c:scaling>
        <c:delete val="1"/>
        <c:axPos val="b"/>
        <c:numFmt formatCode="General" sourceLinked="1"/>
        <c:majorTickMark val="none"/>
        <c:minorTickMark val="none"/>
        <c:tickLblPos val="nextTo"/>
        <c:crossAx val="568805039"/>
        <c:crosses val="autoZero"/>
        <c:crossBetween val="midCat"/>
      </c:valAx>
      <c:valAx>
        <c:axId val="568805039"/>
        <c:scaling>
          <c:orientation val="minMax"/>
        </c:scaling>
        <c:delete val="1"/>
        <c:axPos val="l"/>
        <c:numFmt formatCode="General" sourceLinked="1"/>
        <c:majorTickMark val="none"/>
        <c:minorTickMark val="none"/>
        <c:tickLblPos val="nextTo"/>
        <c:crossAx val="13157702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252983293556086E-2"/>
          <c:y val="9.7345132743362831E-2"/>
          <c:w val="0.94510739856801906"/>
          <c:h val="0.80530973451327437"/>
        </c:manualLayout>
      </c:layout>
      <c:bubbleChart>
        <c:varyColors val="0"/>
        <c:ser>
          <c:idx val="0"/>
          <c:order val="0"/>
          <c:tx>
            <c:strRef>
              <c:f>Sheet1!$B$1</c:f>
              <c:strCache>
                <c:ptCount val="1"/>
                <c:pt idx="0">
                  <c:v>Y-Values</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Sheet1!$A$2:$A$37</c:f>
              <c:numCache>
                <c:formatCode>General</c:formatCode>
                <c:ptCount val="36"/>
                <c:pt idx="0">
                  <c:v>1</c:v>
                </c:pt>
                <c:pt idx="1">
                  <c:v>3</c:v>
                </c:pt>
                <c:pt idx="2">
                  <c:v>5</c:v>
                </c:pt>
                <c:pt idx="3">
                  <c:v>7</c:v>
                </c:pt>
                <c:pt idx="4">
                  <c:v>9</c:v>
                </c:pt>
                <c:pt idx="5">
                  <c:v>11</c:v>
                </c:pt>
                <c:pt idx="6">
                  <c:v>1</c:v>
                </c:pt>
                <c:pt idx="7">
                  <c:v>3</c:v>
                </c:pt>
                <c:pt idx="8">
                  <c:v>5</c:v>
                </c:pt>
                <c:pt idx="9">
                  <c:v>7</c:v>
                </c:pt>
                <c:pt idx="10">
                  <c:v>9</c:v>
                </c:pt>
                <c:pt idx="11">
                  <c:v>11</c:v>
                </c:pt>
                <c:pt idx="12">
                  <c:v>1</c:v>
                </c:pt>
                <c:pt idx="13">
                  <c:v>3</c:v>
                </c:pt>
                <c:pt idx="14">
                  <c:v>5</c:v>
                </c:pt>
                <c:pt idx="15">
                  <c:v>7</c:v>
                </c:pt>
                <c:pt idx="16">
                  <c:v>9</c:v>
                </c:pt>
                <c:pt idx="17">
                  <c:v>11</c:v>
                </c:pt>
                <c:pt idx="18">
                  <c:v>1</c:v>
                </c:pt>
                <c:pt idx="19">
                  <c:v>3</c:v>
                </c:pt>
                <c:pt idx="20">
                  <c:v>5</c:v>
                </c:pt>
                <c:pt idx="21">
                  <c:v>7</c:v>
                </c:pt>
                <c:pt idx="22">
                  <c:v>9</c:v>
                </c:pt>
                <c:pt idx="23">
                  <c:v>11</c:v>
                </c:pt>
                <c:pt idx="24">
                  <c:v>1</c:v>
                </c:pt>
                <c:pt idx="25">
                  <c:v>3</c:v>
                </c:pt>
                <c:pt idx="26">
                  <c:v>5</c:v>
                </c:pt>
                <c:pt idx="27">
                  <c:v>7</c:v>
                </c:pt>
                <c:pt idx="28">
                  <c:v>9</c:v>
                </c:pt>
                <c:pt idx="29">
                  <c:v>11</c:v>
                </c:pt>
                <c:pt idx="30">
                  <c:v>1</c:v>
                </c:pt>
                <c:pt idx="31">
                  <c:v>3</c:v>
                </c:pt>
                <c:pt idx="32">
                  <c:v>5</c:v>
                </c:pt>
                <c:pt idx="33">
                  <c:v>7</c:v>
                </c:pt>
                <c:pt idx="34">
                  <c:v>9</c:v>
                </c:pt>
                <c:pt idx="35">
                  <c:v>11</c:v>
                </c:pt>
              </c:numCache>
            </c:numRef>
          </c:xVal>
          <c:yVal>
            <c:numRef>
              <c:f>Sheet1!$B$2:$B$37</c:f>
              <c:numCache>
                <c:formatCode>General</c:formatCode>
                <c:ptCount val="36"/>
                <c:pt idx="0">
                  <c:v>1</c:v>
                </c:pt>
                <c:pt idx="1">
                  <c:v>1</c:v>
                </c:pt>
                <c:pt idx="2">
                  <c:v>1</c:v>
                </c:pt>
                <c:pt idx="3">
                  <c:v>1</c:v>
                </c:pt>
                <c:pt idx="4">
                  <c:v>1</c:v>
                </c:pt>
                <c:pt idx="5">
                  <c:v>1</c:v>
                </c:pt>
                <c:pt idx="6">
                  <c:v>3</c:v>
                </c:pt>
                <c:pt idx="7">
                  <c:v>3</c:v>
                </c:pt>
                <c:pt idx="8">
                  <c:v>3</c:v>
                </c:pt>
                <c:pt idx="9">
                  <c:v>3</c:v>
                </c:pt>
                <c:pt idx="10">
                  <c:v>3</c:v>
                </c:pt>
                <c:pt idx="11">
                  <c:v>3</c:v>
                </c:pt>
                <c:pt idx="12">
                  <c:v>5</c:v>
                </c:pt>
                <c:pt idx="13">
                  <c:v>5</c:v>
                </c:pt>
                <c:pt idx="14">
                  <c:v>5</c:v>
                </c:pt>
                <c:pt idx="15">
                  <c:v>5</c:v>
                </c:pt>
                <c:pt idx="16">
                  <c:v>5</c:v>
                </c:pt>
                <c:pt idx="17">
                  <c:v>5</c:v>
                </c:pt>
                <c:pt idx="18">
                  <c:v>7</c:v>
                </c:pt>
                <c:pt idx="19">
                  <c:v>7</c:v>
                </c:pt>
                <c:pt idx="20">
                  <c:v>7</c:v>
                </c:pt>
                <c:pt idx="21">
                  <c:v>7</c:v>
                </c:pt>
                <c:pt idx="22">
                  <c:v>7</c:v>
                </c:pt>
                <c:pt idx="23">
                  <c:v>7</c:v>
                </c:pt>
                <c:pt idx="24">
                  <c:v>9</c:v>
                </c:pt>
                <c:pt idx="25">
                  <c:v>9</c:v>
                </c:pt>
                <c:pt idx="26">
                  <c:v>9</c:v>
                </c:pt>
                <c:pt idx="27">
                  <c:v>9</c:v>
                </c:pt>
                <c:pt idx="28">
                  <c:v>9</c:v>
                </c:pt>
                <c:pt idx="29">
                  <c:v>9</c:v>
                </c:pt>
                <c:pt idx="30">
                  <c:v>11</c:v>
                </c:pt>
                <c:pt idx="31">
                  <c:v>11</c:v>
                </c:pt>
                <c:pt idx="32">
                  <c:v>11</c:v>
                </c:pt>
                <c:pt idx="33">
                  <c:v>11</c:v>
                </c:pt>
                <c:pt idx="34">
                  <c:v>11</c:v>
                </c:pt>
                <c:pt idx="35">
                  <c:v>11</c:v>
                </c:pt>
              </c:numCache>
            </c:numRef>
          </c:yVal>
          <c:bubbleSize>
            <c:numRef>
              <c:f>Sheet1!$C$2:$C$37</c:f>
              <c:numCache>
                <c:formatCode>0.0%</c:formatCode>
                <c:ptCount val="36"/>
                <c:pt idx="0">
                  <c:v>0.28287482024382327</c:v>
                </c:pt>
                <c:pt idx="1">
                  <c:v>0.34792033728090621</c:v>
                </c:pt>
                <c:pt idx="2">
                  <c:v>0.27810590139551988</c:v>
                </c:pt>
                <c:pt idx="3">
                  <c:v>0.4438022631430345</c:v>
                </c:pt>
                <c:pt idx="4">
                  <c:v>0.27533323754521088</c:v>
                </c:pt>
                <c:pt idx="5">
                  <c:v>0.46401897547068005</c:v>
                </c:pt>
                <c:pt idx="6">
                  <c:v>0.39321263334464207</c:v>
                </c:pt>
                <c:pt idx="7">
                  <c:v>0.36517497599836884</c:v>
                </c:pt>
                <c:pt idx="8">
                  <c:v>0.41768407971160021</c:v>
                </c:pt>
                <c:pt idx="9">
                  <c:v>0.53972356999246129</c:v>
                </c:pt>
                <c:pt idx="10">
                  <c:v>0.42236960255269673</c:v>
                </c:pt>
                <c:pt idx="11">
                  <c:v>0.57455613228094349</c:v>
                </c:pt>
                <c:pt idx="12">
                  <c:v>0.11845367146867442</c:v>
                </c:pt>
                <c:pt idx="13">
                  <c:v>0.10083019230493871</c:v>
                </c:pt>
                <c:pt idx="14">
                  <c:v>0.12247334826408442</c:v>
                </c:pt>
                <c:pt idx="15">
                  <c:v>0.14158170935469844</c:v>
                </c:pt>
                <c:pt idx="16">
                  <c:v>0.12672233123053675</c:v>
                </c:pt>
                <c:pt idx="17">
                  <c:v>0.15278852053605449</c:v>
                </c:pt>
                <c:pt idx="18">
                  <c:v>3.092017342772831E-2</c:v>
                </c:pt>
                <c:pt idx="19">
                  <c:v>2.7912777930738705E-2</c:v>
                </c:pt>
                <c:pt idx="20">
                  <c:v>2.7162547417611042E-2</c:v>
                </c:pt>
                <c:pt idx="21">
                  <c:v>3.8622790621142343E-2</c:v>
                </c:pt>
                <c:pt idx="22">
                  <c:v>2.3812176842686036E-2</c:v>
                </c:pt>
                <c:pt idx="23">
                  <c:v>3.4280230088663106E-2</c:v>
                </c:pt>
                <c:pt idx="24">
                  <c:v>2.2001174235049117E-2</c:v>
                </c:pt>
                <c:pt idx="25">
                  <c:v>2.6075013789525068E-2</c:v>
                </c:pt>
                <c:pt idx="26">
                  <c:v>2.0981772411498904E-2</c:v>
                </c:pt>
                <c:pt idx="27">
                  <c:v>2.3937444298358149E-2</c:v>
                </c:pt>
                <c:pt idx="28">
                  <c:v>2.2223475722025557E-2</c:v>
                </c:pt>
                <c:pt idx="29">
                  <c:v>2.6325295490954696E-2</c:v>
                </c:pt>
                <c:pt idx="30">
                  <c:v>0.15253752728008288</c:v>
                </c:pt>
                <c:pt idx="31">
                  <c:v>0.1320867026955225</c:v>
                </c:pt>
                <c:pt idx="32">
                  <c:v>0.13359235079968557</c:v>
                </c:pt>
                <c:pt idx="33">
                  <c:v>0.17574993948680753</c:v>
                </c:pt>
                <c:pt idx="34">
                  <c:v>0.12953917610684401</c:v>
                </c:pt>
                <c:pt idx="35">
                  <c:v>0.18820442975856153</c:v>
                </c:pt>
              </c:numCache>
            </c:numRef>
          </c:bubbleSize>
          <c:bubble3D val="1"/>
          <c:extLst>
            <c:ext xmlns:c16="http://schemas.microsoft.com/office/drawing/2014/chart" uri="{C3380CC4-5D6E-409C-BE32-E72D297353CC}">
              <c16:uniqueId val="{00000000-2948-4CA4-BE01-6F4CE527F5F7}"/>
            </c:ext>
          </c:extLst>
        </c:ser>
        <c:dLbls>
          <c:showLegendKey val="0"/>
          <c:showVal val="0"/>
          <c:showCatName val="0"/>
          <c:showSerName val="0"/>
          <c:showPercent val="0"/>
          <c:showBubbleSize val="0"/>
        </c:dLbls>
        <c:bubbleScale val="30"/>
        <c:showNegBubbles val="0"/>
        <c:axId val="1315770223"/>
        <c:axId val="568805039"/>
      </c:bubbleChart>
      <c:valAx>
        <c:axId val="1315770223"/>
        <c:scaling>
          <c:orientation val="minMax"/>
        </c:scaling>
        <c:delete val="1"/>
        <c:axPos val="b"/>
        <c:numFmt formatCode="General" sourceLinked="1"/>
        <c:majorTickMark val="none"/>
        <c:minorTickMark val="none"/>
        <c:tickLblPos val="nextTo"/>
        <c:crossAx val="568805039"/>
        <c:crosses val="autoZero"/>
        <c:crossBetween val="midCat"/>
      </c:valAx>
      <c:valAx>
        <c:axId val="568805039"/>
        <c:scaling>
          <c:orientation val="minMax"/>
        </c:scaling>
        <c:delete val="1"/>
        <c:axPos val="l"/>
        <c:numFmt formatCode="General" sourceLinked="1"/>
        <c:majorTickMark val="none"/>
        <c:minorTickMark val="none"/>
        <c:tickLblPos val="nextTo"/>
        <c:crossAx val="13157702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r>
              <a:rPr lang="en-IN" sz="1000" b="1"/>
              <a:t>Source Wise (By Sanc. Amt.)</a:t>
            </a:r>
          </a:p>
        </c:rich>
      </c:tx>
      <c:layout>
        <c:manualLayout>
          <c:xMode val="edge"/>
          <c:yMode val="edge"/>
          <c:x val="0.22829821574858244"/>
          <c:y val="6.139593902359694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endParaRPr lang="en-US"/>
        </a:p>
      </c:txPr>
    </c:title>
    <c:autoTitleDeleted val="0"/>
    <c:plotArea>
      <c:layout>
        <c:manualLayout>
          <c:layoutTarget val="inner"/>
          <c:xMode val="edge"/>
          <c:yMode val="edge"/>
          <c:x val="5.4437938995996062E-2"/>
          <c:y val="0.21944882257929915"/>
          <c:w val="0.89112412200800784"/>
          <c:h val="0.69263946997662296"/>
        </c:manualLayout>
      </c:layout>
      <c:barChart>
        <c:barDir val="bar"/>
        <c:grouping val="percentStacked"/>
        <c:varyColors val="0"/>
        <c:ser>
          <c:idx val="0"/>
          <c:order val="0"/>
          <c:tx>
            <c:strRef>
              <c:f>Sheet1!$A$2</c:f>
              <c:strCache>
                <c:ptCount val="1"/>
                <c:pt idx="0">
                  <c:v>HDFC BANK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Sheet1!$B$2:$G$2</c:f>
              <c:numCache>
                <c:formatCode>0.0%</c:formatCode>
                <c:ptCount val="6"/>
                <c:pt idx="0">
                  <c:v>0.26987704502920057</c:v>
                </c:pt>
                <c:pt idx="1">
                  <c:v>0.31961200515419191</c:v>
                </c:pt>
                <c:pt idx="2">
                  <c:v>0.2670040033069237</c:v>
                </c:pt>
                <c:pt idx="3">
                  <c:v>0.31125508105312827</c:v>
                </c:pt>
                <c:pt idx="4">
                  <c:v>0.25988076331507659</c:v>
                </c:pt>
                <c:pt idx="5">
                  <c:v>0.29504518205108693</c:v>
                </c:pt>
              </c:numCache>
            </c:numRef>
          </c:val>
          <c:extLst>
            <c:ext xmlns:c16="http://schemas.microsoft.com/office/drawing/2014/chart" uri="{C3380CC4-5D6E-409C-BE32-E72D297353CC}">
              <c16:uniqueId val="{00000000-38E3-40F1-AA06-5439650523E7}"/>
            </c:ext>
          </c:extLst>
        </c:ser>
        <c:ser>
          <c:idx val="1"/>
          <c:order val="1"/>
          <c:tx>
            <c:strRef>
              <c:f>Sheet1!$A$3</c:f>
              <c:strCache>
                <c:ptCount val="1"/>
                <c:pt idx="0">
                  <c:v>HDFC SALES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Sheet1!$B$3:$G$3</c:f>
              <c:numCache>
                <c:formatCode>0.0%</c:formatCode>
                <c:ptCount val="6"/>
                <c:pt idx="0">
                  <c:v>0.49937512624682562</c:v>
                </c:pt>
                <c:pt idx="1">
                  <c:v>0.51115583748319871</c:v>
                </c:pt>
                <c:pt idx="2">
                  <c:v>0.51243694861598466</c:v>
                </c:pt>
                <c:pt idx="3">
                  <c:v>0.55248172327856671</c:v>
                </c:pt>
                <c:pt idx="4">
                  <c:v>0.53961817417668401</c:v>
                </c:pt>
                <c:pt idx="5">
                  <c:v>0.57343920373710178</c:v>
                </c:pt>
              </c:numCache>
            </c:numRef>
          </c:val>
          <c:extLst>
            <c:ext xmlns:c16="http://schemas.microsoft.com/office/drawing/2014/chart" uri="{C3380CC4-5D6E-409C-BE32-E72D297353CC}">
              <c16:uniqueId val="{00000001-38E3-40F1-AA06-5439650523E7}"/>
            </c:ext>
          </c:extLst>
        </c:ser>
        <c:ser>
          <c:idx val="2"/>
          <c:order val="2"/>
          <c:tx>
            <c:strRef>
              <c:f>Sheet1!$A$4</c:f>
              <c:strCache>
                <c:ptCount val="1"/>
                <c:pt idx="0">
                  <c:v>INDUSIND</c:v>
                </c:pt>
              </c:strCache>
            </c:strRef>
          </c:tx>
          <c:spPr>
            <a:solidFill>
              <a:schemeClr val="accent3"/>
            </a:solidFill>
            <a:ln>
              <a:noFill/>
            </a:ln>
            <a:effectLst/>
          </c:spPr>
          <c:invertIfNegative val="0"/>
          <c:dLbls>
            <c:dLbl>
              <c:idx val="0"/>
              <c:layout>
                <c:manualLayout>
                  <c:x val="-6.9444444444444531E-2"/>
                  <c:y val="3.445090351493084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8E3-40F1-AA06-5439650523E7}"/>
                </c:ext>
              </c:extLst>
            </c:dLbl>
            <c:dLbl>
              <c:idx val="1"/>
              <c:layout>
                <c:manualLayout>
                  <c:x val="-8.796296296296288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E3-40F1-AA06-5439650523E7}"/>
                </c:ext>
              </c:extLst>
            </c:dLbl>
            <c:dLbl>
              <c:idx val="2"/>
              <c:layout>
                <c:manualLayout>
                  <c:x val="-8.796296296296296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8E3-40F1-AA06-5439650523E7}"/>
                </c:ext>
              </c:extLst>
            </c:dLbl>
            <c:dLbl>
              <c:idx val="3"/>
              <c:layout>
                <c:manualLayout>
                  <c:x val="-0.13888888888888898"/>
                  <c:y val="5.9186201572601953E-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8E3-40F1-AA06-5439650523E7}"/>
                </c:ext>
              </c:extLst>
            </c:dLbl>
            <c:dLbl>
              <c:idx val="4"/>
              <c:layout>
                <c:manualLayout>
                  <c:x val="-7.870370370370379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8E3-40F1-AA06-5439650523E7}"/>
                </c:ext>
              </c:extLst>
            </c:dLbl>
            <c:dLbl>
              <c:idx val="5"/>
              <c:layout>
                <c:manualLayout>
                  <c:x val="-7.870370370370370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8E3-40F1-AA06-5439650523E7}"/>
                </c:ext>
              </c:extLst>
            </c:dLbl>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Sheet1!$B$4:$G$4</c:f>
              <c:numCache>
                <c:formatCode>0.0%</c:formatCode>
                <c:ptCount val="6"/>
                <c:pt idx="0">
                  <c:v>3.180463210475442E-2</c:v>
                </c:pt>
                <c:pt idx="1">
                  <c:v>1.7438112106158681E-2</c:v>
                </c:pt>
                <c:pt idx="2">
                  <c:v>2.3775541771871956E-2</c:v>
                </c:pt>
                <c:pt idx="3">
                  <c:v>1.6005832677477631E-2</c:v>
                </c:pt>
                <c:pt idx="4">
                  <c:v>1.6450161962308623E-2</c:v>
                </c:pt>
                <c:pt idx="5">
                  <c:v>8.9777282133636522E-3</c:v>
                </c:pt>
              </c:numCache>
            </c:numRef>
          </c:val>
          <c:extLst>
            <c:ext xmlns:c16="http://schemas.microsoft.com/office/drawing/2014/chart" uri="{C3380CC4-5D6E-409C-BE32-E72D297353CC}">
              <c16:uniqueId val="{00000002-38E3-40F1-AA06-5439650523E7}"/>
            </c:ext>
          </c:extLst>
        </c:ser>
        <c:ser>
          <c:idx val="3"/>
          <c:order val="3"/>
          <c:tx>
            <c:strRef>
              <c:f>Sheet1!$A$5</c:f>
              <c:strCache>
                <c:ptCount val="1"/>
                <c:pt idx="0">
                  <c:v>OTHERS</c:v>
                </c:pt>
              </c:strCache>
            </c:strRef>
          </c:tx>
          <c:spPr>
            <a:solidFill>
              <a:schemeClr val="accent4"/>
            </a:solidFill>
            <a:ln>
              <a:noFill/>
            </a:ln>
            <a:effectLst/>
          </c:spPr>
          <c:invertIfNegative val="0"/>
          <c:dLbls>
            <c:dLbl>
              <c:idx val="0"/>
              <c:layout>
                <c:manualLayout>
                  <c:x val="-2.3148148148148234E-2"/>
                  <c:y val="5.9186201565711774E-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8E3-40F1-AA06-5439650523E7}"/>
                </c:ext>
              </c:extLst>
            </c:dLbl>
            <c:dLbl>
              <c:idx val="3"/>
              <c:layout>
                <c:manualLayout>
                  <c:x val="-4.6296296296296294E-2"/>
                  <c:y val="7.516647598845395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8E3-40F1-AA06-5439650523E7}"/>
                </c:ext>
              </c:extLst>
            </c:dLbl>
            <c:dLbl>
              <c:idx val="4"/>
              <c:layout>
                <c:manualLayout>
                  <c:x val="-3.703703703703712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8E3-40F1-AA06-5439650523E7}"/>
                </c:ext>
              </c:extLst>
            </c:dLbl>
            <c:dLbl>
              <c:idx val="5"/>
              <c:layout>
                <c:manualLayout>
                  <c:x val="-1.8518518518518517E-2"/>
                  <c:y val="7.517239460861052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8E3-40F1-AA06-5439650523E7}"/>
                </c:ext>
              </c:extLst>
            </c:dLbl>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Sheet1!$B$5:$G$5</c:f>
              <c:numCache>
                <c:formatCode>0.0%</c:formatCode>
                <c:ptCount val="6"/>
                <c:pt idx="0">
                  <c:v>0.14822971006904537</c:v>
                </c:pt>
                <c:pt idx="1">
                  <c:v>8.7190092711376219E-2</c:v>
                </c:pt>
                <c:pt idx="2">
                  <c:v>0.15693224671045769</c:v>
                </c:pt>
                <c:pt idx="3">
                  <c:v>7.9778737041842351E-2</c:v>
                </c:pt>
                <c:pt idx="4">
                  <c:v>0.15294205559667012</c:v>
                </c:pt>
                <c:pt idx="5">
                  <c:v>8.1387227494760975E-2</c:v>
                </c:pt>
              </c:numCache>
            </c:numRef>
          </c:val>
          <c:extLst>
            <c:ext xmlns:c16="http://schemas.microsoft.com/office/drawing/2014/chart" uri="{C3380CC4-5D6E-409C-BE32-E72D297353CC}">
              <c16:uniqueId val="{00000003-38E3-40F1-AA06-5439650523E7}"/>
            </c:ext>
          </c:extLst>
        </c:ser>
        <c:ser>
          <c:idx val="4"/>
          <c:order val="4"/>
          <c:tx>
            <c:strRef>
              <c:f>Sheet1!$A$6</c:f>
              <c:strCache>
                <c:ptCount val="1"/>
                <c:pt idx="0">
                  <c:v>WALK-IN</c:v>
                </c:pt>
              </c:strCache>
            </c:strRef>
          </c:tx>
          <c:spPr>
            <a:solidFill>
              <a:schemeClr val="accent5"/>
            </a:solidFill>
            <a:ln>
              <a:noFill/>
            </a:ln>
            <a:effectLst/>
          </c:spPr>
          <c:invertIfNegative val="0"/>
          <c:dLbls>
            <c:dLbl>
              <c:idx val="0"/>
              <c:layout>
                <c:manualLayout>
                  <c:x val="-2.3148148148148317E-2"/>
                  <c:y val="7.516647598845430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8E3-40F1-AA06-5439650523E7}"/>
                </c:ext>
              </c:extLst>
            </c:dLbl>
            <c:dLbl>
              <c:idx val="4"/>
              <c:layout>
                <c:manualLayout>
                  <c:x val="-4.166666666666666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38E3-40F1-AA06-5439650523E7}"/>
                </c:ext>
              </c:extLst>
            </c:dLbl>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Sheet1!$B$6:$G$6</c:f>
              <c:numCache>
                <c:formatCode>0.0%</c:formatCode>
                <c:ptCount val="6"/>
                <c:pt idx="0">
                  <c:v>5.0713486550174006E-2</c:v>
                </c:pt>
                <c:pt idx="1">
                  <c:v>6.4603952545074408E-2</c:v>
                </c:pt>
                <c:pt idx="2">
                  <c:v>3.9851259594762038E-2</c:v>
                </c:pt>
                <c:pt idx="3">
                  <c:v>4.0478625948985006E-2</c:v>
                </c:pt>
                <c:pt idx="4">
                  <c:v>3.1108844949260594E-2</c:v>
                </c:pt>
                <c:pt idx="5">
                  <c:v>4.1150658503686662E-2</c:v>
                </c:pt>
              </c:numCache>
            </c:numRef>
          </c:val>
          <c:extLst>
            <c:ext xmlns:c16="http://schemas.microsoft.com/office/drawing/2014/chart" uri="{C3380CC4-5D6E-409C-BE32-E72D297353CC}">
              <c16:uniqueId val="{00000004-38E3-40F1-AA06-5439650523E7}"/>
            </c:ext>
          </c:extLst>
        </c:ser>
        <c:dLbls>
          <c:showLegendKey val="0"/>
          <c:showVal val="0"/>
          <c:showCatName val="0"/>
          <c:showSerName val="0"/>
          <c:showPercent val="0"/>
          <c:showBubbleSize val="0"/>
        </c:dLbls>
        <c:gapWidth val="50"/>
        <c:overlap val="100"/>
        <c:axId val="1109554767"/>
        <c:axId val="600726223"/>
      </c:barChart>
      <c:catAx>
        <c:axId val="1109554767"/>
        <c:scaling>
          <c:orientation val="maxMin"/>
        </c:scaling>
        <c:delete val="1"/>
        <c:axPos val="l"/>
        <c:numFmt formatCode="General" sourceLinked="1"/>
        <c:majorTickMark val="out"/>
        <c:minorTickMark val="none"/>
        <c:tickLblPos val="nextTo"/>
        <c:crossAx val="600726223"/>
        <c:crosses val="autoZero"/>
        <c:auto val="1"/>
        <c:lblAlgn val="ctr"/>
        <c:lblOffset val="100"/>
        <c:noMultiLvlLbl val="0"/>
      </c:catAx>
      <c:valAx>
        <c:axId val="600726223"/>
        <c:scaling>
          <c:orientation val="minMax"/>
        </c:scaling>
        <c:delete val="1"/>
        <c:axPos val="t"/>
        <c:numFmt formatCode="0%" sourceLinked="1"/>
        <c:majorTickMark val="none"/>
        <c:minorTickMark val="none"/>
        <c:tickLblPos val="nextTo"/>
        <c:crossAx val="110955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tx1">
              <a:lumMod val="95000"/>
              <a:lumOff val="5000"/>
            </a:schemeClr>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r>
              <a:rPr lang="en-IN" sz="1000" b="1"/>
              <a:t>Source Wise (By Loan Count)</a:t>
            </a:r>
          </a:p>
        </c:rich>
      </c:tx>
      <c:layout>
        <c:manualLayout>
          <c:xMode val="edge"/>
          <c:yMode val="edge"/>
          <c:x val="0.27552964415498082"/>
          <c:y val="0"/>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95000"/>
                  <a:lumOff val="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Sheet1!$A$2</c:f>
              <c:strCache>
                <c:ptCount val="1"/>
                <c:pt idx="0">
                  <c:v>HDFC BANK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Sheet1!$B$2:$G$2</c:f>
              <c:numCache>
                <c:formatCode>0.0%</c:formatCode>
                <c:ptCount val="6"/>
                <c:pt idx="0">
                  <c:v>0.25580482127167892</c:v>
                </c:pt>
                <c:pt idx="1">
                  <c:v>0.28312650120096078</c:v>
                </c:pt>
                <c:pt idx="2">
                  <c:v>0.24510317698728898</c:v>
                </c:pt>
                <c:pt idx="3">
                  <c:v>0.26151200801163954</c:v>
                </c:pt>
                <c:pt idx="4">
                  <c:v>0.22782686965680649</c:v>
                </c:pt>
                <c:pt idx="5">
                  <c:v>0.24349367355176105</c:v>
                </c:pt>
              </c:numCache>
            </c:numRef>
          </c:val>
          <c:extLst>
            <c:ext xmlns:c16="http://schemas.microsoft.com/office/drawing/2014/chart" uri="{C3380CC4-5D6E-409C-BE32-E72D297353CC}">
              <c16:uniqueId val="{00000000-5706-40D7-8E91-E574651F54AC}"/>
            </c:ext>
          </c:extLst>
        </c:ser>
        <c:ser>
          <c:idx val="1"/>
          <c:order val="1"/>
          <c:tx>
            <c:strRef>
              <c:f>Sheet1!$A$3</c:f>
              <c:strCache>
                <c:ptCount val="1"/>
                <c:pt idx="0">
                  <c:v>HDFC SALES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Sheet1!$B$3:$G$3</c:f>
              <c:numCache>
                <c:formatCode>0.0%</c:formatCode>
                <c:ptCount val="6"/>
                <c:pt idx="0">
                  <c:v>0.50263155664415082</c:v>
                </c:pt>
                <c:pt idx="1">
                  <c:v>0.54671236989591676</c:v>
                </c:pt>
                <c:pt idx="2">
                  <c:v>0.53789734268003619</c:v>
                </c:pt>
                <c:pt idx="3">
                  <c:v>0.60803431400336339</c:v>
                </c:pt>
                <c:pt idx="4">
                  <c:v>0.59206886183950513</c:v>
                </c:pt>
                <c:pt idx="5">
                  <c:v>0.64721057157397821</c:v>
                </c:pt>
              </c:numCache>
            </c:numRef>
          </c:val>
          <c:extLst>
            <c:ext xmlns:c16="http://schemas.microsoft.com/office/drawing/2014/chart" uri="{C3380CC4-5D6E-409C-BE32-E72D297353CC}">
              <c16:uniqueId val="{00000001-5706-40D7-8E91-E574651F54AC}"/>
            </c:ext>
          </c:extLst>
        </c:ser>
        <c:ser>
          <c:idx val="2"/>
          <c:order val="2"/>
          <c:tx>
            <c:strRef>
              <c:f>Sheet1!$A$4</c:f>
              <c:strCache>
                <c:ptCount val="1"/>
                <c:pt idx="0">
                  <c:v>INDUSIND</c:v>
                </c:pt>
              </c:strCache>
            </c:strRef>
          </c:tx>
          <c:spPr>
            <a:solidFill>
              <a:schemeClr val="accent3"/>
            </a:solidFill>
            <a:ln>
              <a:noFill/>
            </a:ln>
            <a:effectLst/>
          </c:spPr>
          <c:invertIfNegative val="0"/>
          <c:dLbls>
            <c:dLbl>
              <c:idx val="1"/>
              <c:layout>
                <c:manualLayout>
                  <c:x val="-5.28432365858276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706-40D7-8E91-E574651F54AC}"/>
                </c:ext>
              </c:extLst>
            </c:dLbl>
            <c:dLbl>
              <c:idx val="3"/>
              <c:layout>
                <c:manualLayout>
                  <c:x val="-0.12078454076760596"/>
                  <c:y val="5.9186166542558129E-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706-40D7-8E91-E574651F54AC}"/>
                </c:ext>
              </c:extLst>
            </c:dLbl>
            <c:dLbl>
              <c:idx val="4"/>
              <c:layout>
                <c:manualLayout>
                  <c:x val="-4.5294054184824718E-2"/>
                  <c:y val="-2.9593083267833975E-7"/>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7.4244747403087785E-2"/>
                      <c:h val="7.4377479900377838E-2"/>
                    </c:manualLayout>
                  </c15:layout>
                </c:ext>
                <c:ext xmlns:c16="http://schemas.microsoft.com/office/drawing/2014/chart" uri="{C3380CC4-5D6E-409C-BE32-E72D297353CC}">
                  <c16:uniqueId val="{00000005-5706-40D7-8E91-E574651F54AC}"/>
                </c:ext>
              </c:extLst>
            </c:dLbl>
            <c:dLbl>
              <c:idx val="5"/>
              <c:layout>
                <c:manualLayout>
                  <c:x val="-9.058840557570448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706-40D7-8E91-E574651F54AC}"/>
                </c:ext>
              </c:extLst>
            </c:dLbl>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Sheet1!$B$4:$G$4</c:f>
              <c:numCache>
                <c:formatCode>0.0%</c:formatCode>
                <c:ptCount val="6"/>
                <c:pt idx="0">
                  <c:v>3.3265249044418639E-2</c:v>
                </c:pt>
                <c:pt idx="1">
                  <c:v>2.0391313050440351E-2</c:v>
                </c:pt>
                <c:pt idx="2">
                  <c:v>2.4702835804859439E-2</c:v>
                </c:pt>
                <c:pt idx="3">
                  <c:v>1.8366305764979309E-2</c:v>
                </c:pt>
                <c:pt idx="4">
                  <c:v>1.7748715553479684E-2</c:v>
                </c:pt>
                <c:pt idx="5">
                  <c:v>1.0564554340768299E-2</c:v>
                </c:pt>
              </c:numCache>
            </c:numRef>
          </c:val>
          <c:extLst>
            <c:ext xmlns:c16="http://schemas.microsoft.com/office/drawing/2014/chart" uri="{C3380CC4-5D6E-409C-BE32-E72D297353CC}">
              <c16:uniqueId val="{00000002-5706-40D7-8E91-E574651F54AC}"/>
            </c:ext>
          </c:extLst>
        </c:ser>
        <c:ser>
          <c:idx val="3"/>
          <c:order val="3"/>
          <c:tx>
            <c:strRef>
              <c:f>Sheet1!$A$5</c:f>
              <c:strCache>
                <c:ptCount val="1"/>
                <c:pt idx="0">
                  <c:v>OTHERS</c:v>
                </c:pt>
              </c:strCache>
            </c:strRef>
          </c:tx>
          <c:spPr>
            <a:solidFill>
              <a:schemeClr val="accent4"/>
            </a:solidFill>
            <a:ln>
              <a:noFill/>
            </a:ln>
            <a:effectLst/>
          </c:spPr>
          <c:invertIfNegative val="0"/>
          <c:dLbls>
            <c:dLbl>
              <c:idx val="1"/>
              <c:layout>
                <c:manualLayout>
                  <c:x val="-1.0961553721926426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5706-40D7-8E91-E574651F54AC}"/>
                </c:ext>
              </c:extLst>
            </c:dLbl>
            <c:dLbl>
              <c:idx val="3"/>
              <c:layout>
                <c:manualLayout>
                  <c:x val="-2.4093306057742975E-2"/>
                  <c:y val="6.890176624952344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706-40D7-8E91-E574651F54AC}"/>
                </c:ext>
              </c:extLst>
            </c:dLbl>
            <c:dLbl>
              <c:idx val="4"/>
              <c:layout>
                <c:manualLayout>
                  <c:x val="-1.8074289031105289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706-40D7-8E91-E574651F54AC}"/>
                </c:ext>
              </c:extLst>
            </c:dLbl>
            <c:dLbl>
              <c:idx val="5"/>
              <c:layout>
                <c:manualLayout>
                  <c:x val="-3.5843644649741178E-2"/>
                  <c:y val="7.5166431500298296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706-40D7-8E91-E574651F54AC}"/>
                </c:ext>
              </c:extLst>
            </c:dLbl>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Sheet1!$B$5:$G$5</c:f>
              <c:numCache>
                <c:formatCode>0.0%</c:formatCode>
                <c:ptCount val="6"/>
                <c:pt idx="0">
                  <c:v>0.12411681116921347</c:v>
                </c:pt>
                <c:pt idx="1">
                  <c:v>7.7937349879903917E-2</c:v>
                </c:pt>
                <c:pt idx="2">
                  <c:v>0.12420926148037215</c:v>
                </c:pt>
                <c:pt idx="3">
                  <c:v>7.2690512631559054E-2</c:v>
                </c:pt>
                <c:pt idx="4">
                  <c:v>0.1137063727835379</c:v>
                </c:pt>
                <c:pt idx="5">
                  <c:v>7.3829036730252887E-2</c:v>
                </c:pt>
              </c:numCache>
            </c:numRef>
          </c:val>
          <c:extLst>
            <c:ext xmlns:c16="http://schemas.microsoft.com/office/drawing/2014/chart" uri="{C3380CC4-5D6E-409C-BE32-E72D297353CC}">
              <c16:uniqueId val="{00000003-5706-40D7-8E91-E574651F54AC}"/>
            </c:ext>
          </c:extLst>
        </c:ser>
        <c:ser>
          <c:idx val="4"/>
          <c:order val="4"/>
          <c:tx>
            <c:strRef>
              <c:f>Sheet1!$A$6</c:f>
              <c:strCache>
                <c:ptCount val="1"/>
                <c:pt idx="0">
                  <c:v>WALK-IN</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FY17_PAN_IND</c:v>
                </c:pt>
                <c:pt idx="1">
                  <c:v>FY17_Mumbai</c:v>
                </c:pt>
                <c:pt idx="2">
                  <c:v>FY18_PAN_IND</c:v>
                </c:pt>
                <c:pt idx="3">
                  <c:v>FY18_Mumbai</c:v>
                </c:pt>
                <c:pt idx="4">
                  <c:v>FY19_PAN_IND</c:v>
                </c:pt>
                <c:pt idx="5">
                  <c:v>FY19_Mumbai</c:v>
                </c:pt>
              </c:strCache>
            </c:strRef>
          </c:cat>
          <c:val>
            <c:numRef>
              <c:f>Sheet1!$B$6:$G$6</c:f>
              <c:numCache>
                <c:formatCode>0.0%</c:formatCode>
                <c:ptCount val="6"/>
                <c:pt idx="0">
                  <c:v>8.4181561870538144E-2</c:v>
                </c:pt>
                <c:pt idx="1">
                  <c:v>7.1832465972778217E-2</c:v>
                </c:pt>
                <c:pt idx="2">
                  <c:v>6.8087383047443217E-2</c:v>
                </c:pt>
                <c:pt idx="3">
                  <c:v>3.9396859588458705E-2</c:v>
                </c:pt>
                <c:pt idx="4">
                  <c:v>4.8649180166670761E-2</c:v>
                </c:pt>
                <c:pt idx="5">
                  <c:v>2.4902163803239563E-2</c:v>
                </c:pt>
              </c:numCache>
            </c:numRef>
          </c:val>
          <c:extLst>
            <c:ext xmlns:c16="http://schemas.microsoft.com/office/drawing/2014/chart" uri="{C3380CC4-5D6E-409C-BE32-E72D297353CC}">
              <c16:uniqueId val="{00000004-5706-40D7-8E91-E574651F54AC}"/>
            </c:ext>
          </c:extLst>
        </c:ser>
        <c:dLbls>
          <c:showLegendKey val="0"/>
          <c:showVal val="0"/>
          <c:showCatName val="0"/>
          <c:showSerName val="0"/>
          <c:showPercent val="0"/>
          <c:showBubbleSize val="0"/>
        </c:dLbls>
        <c:gapWidth val="50"/>
        <c:overlap val="100"/>
        <c:axId val="1109554767"/>
        <c:axId val="600726223"/>
      </c:barChart>
      <c:catAx>
        <c:axId val="1109554767"/>
        <c:scaling>
          <c:orientation val="maxMin"/>
        </c:scaling>
        <c:delete val="0"/>
        <c:axPos val="l"/>
        <c:numFmt formatCode="General" sourceLinked="1"/>
        <c:majorTickMark val="out"/>
        <c:minorTickMark val="none"/>
        <c:tickLblPos val="nextTo"/>
        <c:spPr>
          <a:noFill/>
          <a:ln w="9525" cap="flat" cmpd="sng" algn="ctr">
            <a:solidFill>
              <a:schemeClr val="tx1">
                <a:lumMod val="95000"/>
                <a:lumOff val="5000"/>
              </a:schemeClr>
            </a:solidFill>
            <a:round/>
          </a:ln>
          <a:effectLst/>
        </c:spPr>
        <c:txPr>
          <a:bodyPr rot="-60000000" spcFirstLastPara="1" vertOverflow="ellipsis" vert="horz" wrap="square" anchor="ctr" anchorCtr="1"/>
          <a:lstStyle/>
          <a:p>
            <a:pPr>
              <a:defRPr sz="700" b="1" i="0" u="none" strike="noStrike" kern="1200" baseline="0">
                <a:solidFill>
                  <a:schemeClr val="tx1">
                    <a:lumMod val="95000"/>
                    <a:lumOff val="5000"/>
                  </a:schemeClr>
                </a:solidFill>
                <a:latin typeface="+mn-lt"/>
                <a:ea typeface="+mn-ea"/>
                <a:cs typeface="+mn-cs"/>
              </a:defRPr>
            </a:pPr>
            <a:endParaRPr lang="en-US"/>
          </a:p>
        </c:txPr>
        <c:crossAx val="600726223"/>
        <c:crosses val="autoZero"/>
        <c:auto val="1"/>
        <c:lblAlgn val="ctr"/>
        <c:lblOffset val="100"/>
        <c:noMultiLvlLbl val="0"/>
      </c:catAx>
      <c:valAx>
        <c:axId val="600726223"/>
        <c:scaling>
          <c:orientation val="minMax"/>
        </c:scaling>
        <c:delete val="1"/>
        <c:axPos val="t"/>
        <c:numFmt formatCode="0%" sourceLinked="1"/>
        <c:majorTickMark val="none"/>
        <c:minorTickMark val="none"/>
        <c:tickLblPos val="nextTo"/>
        <c:crossAx val="110955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tx1">
              <a:lumMod val="95000"/>
              <a:lumOff val="5000"/>
            </a:schemeClr>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Y-Values</c:v>
                </c:pt>
              </c:strCache>
            </c:strRef>
          </c:tx>
          <c:spPr>
            <a:solidFill>
              <a:schemeClr val="accent1">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Sheet1!$A$2:$A$55</c:f>
              <c:numCache>
                <c:formatCode>General</c:formatCode>
                <c:ptCount val="54"/>
                <c:pt idx="0">
                  <c:v>1</c:v>
                </c:pt>
                <c:pt idx="1">
                  <c:v>3</c:v>
                </c:pt>
                <c:pt idx="2">
                  <c:v>5</c:v>
                </c:pt>
                <c:pt idx="3">
                  <c:v>7</c:v>
                </c:pt>
                <c:pt idx="4">
                  <c:v>9</c:v>
                </c:pt>
                <c:pt idx="5">
                  <c:v>11</c:v>
                </c:pt>
                <c:pt idx="6">
                  <c:v>1</c:v>
                </c:pt>
                <c:pt idx="7">
                  <c:v>3</c:v>
                </c:pt>
                <c:pt idx="8">
                  <c:v>5</c:v>
                </c:pt>
                <c:pt idx="9">
                  <c:v>7</c:v>
                </c:pt>
                <c:pt idx="10">
                  <c:v>9</c:v>
                </c:pt>
                <c:pt idx="11">
                  <c:v>11</c:v>
                </c:pt>
                <c:pt idx="12">
                  <c:v>1</c:v>
                </c:pt>
                <c:pt idx="13">
                  <c:v>3</c:v>
                </c:pt>
                <c:pt idx="14">
                  <c:v>5</c:v>
                </c:pt>
                <c:pt idx="15">
                  <c:v>7</c:v>
                </c:pt>
                <c:pt idx="16">
                  <c:v>9</c:v>
                </c:pt>
                <c:pt idx="17">
                  <c:v>11</c:v>
                </c:pt>
                <c:pt idx="18">
                  <c:v>1</c:v>
                </c:pt>
                <c:pt idx="19">
                  <c:v>3</c:v>
                </c:pt>
                <c:pt idx="20">
                  <c:v>5</c:v>
                </c:pt>
                <c:pt idx="21">
                  <c:v>7</c:v>
                </c:pt>
                <c:pt idx="22">
                  <c:v>9</c:v>
                </c:pt>
                <c:pt idx="23">
                  <c:v>11</c:v>
                </c:pt>
                <c:pt idx="24">
                  <c:v>1</c:v>
                </c:pt>
                <c:pt idx="25">
                  <c:v>3</c:v>
                </c:pt>
                <c:pt idx="26">
                  <c:v>5</c:v>
                </c:pt>
                <c:pt idx="27">
                  <c:v>7</c:v>
                </c:pt>
                <c:pt idx="28">
                  <c:v>9</c:v>
                </c:pt>
                <c:pt idx="29">
                  <c:v>11</c:v>
                </c:pt>
                <c:pt idx="30">
                  <c:v>1</c:v>
                </c:pt>
                <c:pt idx="31">
                  <c:v>3</c:v>
                </c:pt>
                <c:pt idx="32">
                  <c:v>5</c:v>
                </c:pt>
                <c:pt idx="33">
                  <c:v>7</c:v>
                </c:pt>
                <c:pt idx="34">
                  <c:v>9</c:v>
                </c:pt>
                <c:pt idx="35">
                  <c:v>11</c:v>
                </c:pt>
                <c:pt idx="36">
                  <c:v>1</c:v>
                </c:pt>
                <c:pt idx="37">
                  <c:v>3</c:v>
                </c:pt>
                <c:pt idx="38">
                  <c:v>5</c:v>
                </c:pt>
                <c:pt idx="39">
                  <c:v>7</c:v>
                </c:pt>
                <c:pt idx="40">
                  <c:v>9</c:v>
                </c:pt>
                <c:pt idx="41">
                  <c:v>11</c:v>
                </c:pt>
                <c:pt idx="42">
                  <c:v>1</c:v>
                </c:pt>
                <c:pt idx="43">
                  <c:v>3</c:v>
                </c:pt>
                <c:pt idx="44">
                  <c:v>5</c:v>
                </c:pt>
                <c:pt idx="45">
                  <c:v>7</c:v>
                </c:pt>
                <c:pt idx="46">
                  <c:v>9</c:v>
                </c:pt>
                <c:pt idx="47">
                  <c:v>11</c:v>
                </c:pt>
                <c:pt idx="48">
                  <c:v>1</c:v>
                </c:pt>
                <c:pt idx="49">
                  <c:v>3</c:v>
                </c:pt>
                <c:pt idx="50">
                  <c:v>5</c:v>
                </c:pt>
                <c:pt idx="51">
                  <c:v>7</c:v>
                </c:pt>
                <c:pt idx="52">
                  <c:v>9</c:v>
                </c:pt>
                <c:pt idx="53">
                  <c:v>11</c:v>
                </c:pt>
              </c:numCache>
            </c:numRef>
          </c:xVal>
          <c:yVal>
            <c:numRef>
              <c:f>Sheet1!$B$2:$B$55</c:f>
              <c:numCache>
                <c:formatCode>General</c:formatCode>
                <c:ptCount val="54"/>
                <c:pt idx="0">
                  <c:v>1</c:v>
                </c:pt>
                <c:pt idx="1">
                  <c:v>1</c:v>
                </c:pt>
                <c:pt idx="2">
                  <c:v>1</c:v>
                </c:pt>
                <c:pt idx="3">
                  <c:v>1</c:v>
                </c:pt>
                <c:pt idx="4">
                  <c:v>1</c:v>
                </c:pt>
                <c:pt idx="5">
                  <c:v>1</c:v>
                </c:pt>
                <c:pt idx="6">
                  <c:v>3</c:v>
                </c:pt>
                <c:pt idx="7">
                  <c:v>3</c:v>
                </c:pt>
                <c:pt idx="8">
                  <c:v>3</c:v>
                </c:pt>
                <c:pt idx="9">
                  <c:v>3</c:v>
                </c:pt>
                <c:pt idx="10">
                  <c:v>3</c:v>
                </c:pt>
                <c:pt idx="11">
                  <c:v>3</c:v>
                </c:pt>
                <c:pt idx="12">
                  <c:v>5</c:v>
                </c:pt>
                <c:pt idx="13">
                  <c:v>5</c:v>
                </c:pt>
                <c:pt idx="14">
                  <c:v>5</c:v>
                </c:pt>
                <c:pt idx="15">
                  <c:v>5</c:v>
                </c:pt>
                <c:pt idx="16">
                  <c:v>5</c:v>
                </c:pt>
                <c:pt idx="17">
                  <c:v>5</c:v>
                </c:pt>
                <c:pt idx="18">
                  <c:v>7</c:v>
                </c:pt>
                <c:pt idx="19">
                  <c:v>7</c:v>
                </c:pt>
                <c:pt idx="20">
                  <c:v>7</c:v>
                </c:pt>
                <c:pt idx="21">
                  <c:v>7</c:v>
                </c:pt>
                <c:pt idx="22">
                  <c:v>7</c:v>
                </c:pt>
                <c:pt idx="23">
                  <c:v>7</c:v>
                </c:pt>
                <c:pt idx="24">
                  <c:v>9</c:v>
                </c:pt>
                <c:pt idx="25">
                  <c:v>9</c:v>
                </c:pt>
                <c:pt idx="26">
                  <c:v>9</c:v>
                </c:pt>
                <c:pt idx="27">
                  <c:v>9</c:v>
                </c:pt>
                <c:pt idx="28">
                  <c:v>9</c:v>
                </c:pt>
                <c:pt idx="29">
                  <c:v>9</c:v>
                </c:pt>
                <c:pt idx="30">
                  <c:v>11</c:v>
                </c:pt>
                <c:pt idx="31">
                  <c:v>11</c:v>
                </c:pt>
                <c:pt idx="32">
                  <c:v>11</c:v>
                </c:pt>
                <c:pt idx="33">
                  <c:v>11</c:v>
                </c:pt>
                <c:pt idx="34">
                  <c:v>11</c:v>
                </c:pt>
                <c:pt idx="35">
                  <c:v>11</c:v>
                </c:pt>
                <c:pt idx="36">
                  <c:v>13</c:v>
                </c:pt>
                <c:pt idx="37">
                  <c:v>13</c:v>
                </c:pt>
                <c:pt idx="38">
                  <c:v>13</c:v>
                </c:pt>
                <c:pt idx="39">
                  <c:v>13</c:v>
                </c:pt>
                <c:pt idx="40">
                  <c:v>13</c:v>
                </c:pt>
                <c:pt idx="41">
                  <c:v>13</c:v>
                </c:pt>
                <c:pt idx="42">
                  <c:v>15</c:v>
                </c:pt>
                <c:pt idx="43">
                  <c:v>15</c:v>
                </c:pt>
                <c:pt idx="44">
                  <c:v>15</c:v>
                </c:pt>
                <c:pt idx="45">
                  <c:v>15</c:v>
                </c:pt>
                <c:pt idx="46">
                  <c:v>15</c:v>
                </c:pt>
                <c:pt idx="47">
                  <c:v>15</c:v>
                </c:pt>
                <c:pt idx="48">
                  <c:v>17</c:v>
                </c:pt>
                <c:pt idx="49">
                  <c:v>17</c:v>
                </c:pt>
                <c:pt idx="50">
                  <c:v>17</c:v>
                </c:pt>
                <c:pt idx="51">
                  <c:v>17</c:v>
                </c:pt>
                <c:pt idx="52">
                  <c:v>17</c:v>
                </c:pt>
                <c:pt idx="53">
                  <c:v>17</c:v>
                </c:pt>
              </c:numCache>
            </c:numRef>
          </c:yVal>
          <c:bubbleSize>
            <c:numRef>
              <c:f>Sheet1!$C$2:$C$55</c:f>
              <c:numCache>
                <c:formatCode>0.0%</c:formatCode>
                <c:ptCount val="54"/>
                <c:pt idx="0">
                  <c:v>1.4125371144126813E-4</c:v>
                </c:pt>
                <c:pt idx="1">
                  <c:v>2.5020016012810247E-5</c:v>
                </c:pt>
                <c:pt idx="2">
                  <c:v>6.1395295804727871E-5</c:v>
                </c:pt>
                <c:pt idx="3">
                  <c:v>1.8895376301419042E-5</c:v>
                </c:pt>
                <c:pt idx="4">
                  <c:v>3.2146618837540443E-5</c:v>
                </c:pt>
                <c:pt idx="5">
                  <c:v>5.2647280767948332E-5</c:v>
                </c:pt>
                <c:pt idx="6">
                  <c:v>1.2565930169815212E-2</c:v>
                </c:pt>
                <c:pt idx="7">
                  <c:v>4.2534027221777422E-4</c:v>
                </c:pt>
                <c:pt idx="8">
                  <c:v>1.1226568375721668E-2</c:v>
                </c:pt>
                <c:pt idx="9">
                  <c:v>1.8895376301419044E-4</c:v>
                </c:pt>
                <c:pt idx="10">
                  <c:v>9.3489931489882331E-3</c:v>
                </c:pt>
                <c:pt idx="11">
                  <c:v>2.1058912307179333E-4</c:v>
                </c:pt>
                <c:pt idx="12">
                  <c:v>1.8656790207162693E-2</c:v>
                </c:pt>
                <c:pt idx="13">
                  <c:v>1.2510008006405124E-3</c:v>
                </c:pt>
                <c:pt idx="14">
                  <c:v>1.7238921986313233E-2</c:v>
                </c:pt>
                <c:pt idx="15">
                  <c:v>5.2907053643973321E-4</c:v>
                </c:pt>
                <c:pt idx="16">
                  <c:v>1.5063527391755717E-2</c:v>
                </c:pt>
                <c:pt idx="17">
                  <c:v>2.9833459101837392E-4</c:v>
                </c:pt>
                <c:pt idx="18">
                  <c:v>1.469321106412071E-2</c:v>
                </c:pt>
                <c:pt idx="19">
                  <c:v>1.2259807846277022E-3</c:v>
                </c:pt>
                <c:pt idx="20">
                  <c:v>1.6072411366023404E-2</c:v>
                </c:pt>
                <c:pt idx="21">
                  <c:v>5.8575666534399029E-4</c:v>
                </c:pt>
                <c:pt idx="22">
                  <c:v>1.8934358495311322E-2</c:v>
                </c:pt>
                <c:pt idx="23">
                  <c:v>5.2647280767948335E-4</c:v>
                </c:pt>
                <c:pt idx="24">
                  <c:v>3.7067798956417583E-2</c:v>
                </c:pt>
                <c:pt idx="25">
                  <c:v>1.0783626901521216E-2</c:v>
                </c:pt>
                <c:pt idx="26">
                  <c:v>3.5354919626979724E-2</c:v>
                </c:pt>
                <c:pt idx="27">
                  <c:v>1.0789259868110274E-2</c:v>
                </c:pt>
                <c:pt idx="28">
                  <c:v>4.8567868130787575E-2</c:v>
                </c:pt>
                <c:pt idx="29">
                  <c:v>1.1670147236895214E-2</c:v>
                </c:pt>
                <c:pt idx="30">
                  <c:v>5.3998468809767976E-2</c:v>
                </c:pt>
                <c:pt idx="31">
                  <c:v>3.1475180144115295E-2</c:v>
                </c:pt>
                <c:pt idx="32">
                  <c:v>4.4325210881877644E-2</c:v>
                </c:pt>
                <c:pt idx="33">
                  <c:v>2.2220962530468794E-2</c:v>
                </c:pt>
                <c:pt idx="34">
                  <c:v>4.1911627053838024E-2</c:v>
                </c:pt>
                <c:pt idx="35">
                  <c:v>1.6987522594457995E-2</c:v>
                </c:pt>
                <c:pt idx="36">
                  <c:v>0.10643467157099552</c:v>
                </c:pt>
                <c:pt idx="37">
                  <c:v>0.11188951160928742</c:v>
                </c:pt>
                <c:pt idx="38">
                  <c:v>0.12093119122222686</c:v>
                </c:pt>
                <c:pt idx="39">
                  <c:v>0.1197588949983939</c:v>
                </c:pt>
                <c:pt idx="40">
                  <c:v>0.10810151524033379</c:v>
                </c:pt>
                <c:pt idx="41">
                  <c:v>0.10931330396785006</c:v>
                </c:pt>
                <c:pt idx="42">
                  <c:v>0.2579518776855862</c:v>
                </c:pt>
                <c:pt idx="43">
                  <c:v>0.25968274619695758</c:v>
                </c:pt>
                <c:pt idx="44">
                  <c:v>0.27318056137227259</c:v>
                </c:pt>
                <c:pt idx="45">
                  <c:v>0.27235795400865409</c:v>
                </c:pt>
                <c:pt idx="46">
                  <c:v>0.29412454356528694</c:v>
                </c:pt>
                <c:pt idx="47">
                  <c:v>0.29936998754014355</c:v>
                </c:pt>
                <c:pt idx="48">
                  <c:v>0.49848999782469283</c:v>
                </c:pt>
                <c:pt idx="49">
                  <c:v>0.58324159327461966</c:v>
                </c:pt>
                <c:pt idx="50">
                  <c:v>0.4816088198727802</c:v>
                </c:pt>
                <c:pt idx="51">
                  <c:v>0.57355025225327361</c:v>
                </c:pt>
                <c:pt idx="52">
                  <c:v>0.46391542035486083</c:v>
                </c:pt>
                <c:pt idx="53">
                  <c:v>0.56157099485811557</c:v>
                </c:pt>
              </c:numCache>
            </c:numRef>
          </c:bubbleSize>
          <c:bubble3D val="1"/>
          <c:extLst>
            <c:ext xmlns:c16="http://schemas.microsoft.com/office/drawing/2014/chart" uri="{C3380CC4-5D6E-409C-BE32-E72D297353CC}">
              <c16:uniqueId val="{00000000-B427-4D6E-94D8-7F029084A490}"/>
            </c:ext>
          </c:extLst>
        </c:ser>
        <c:dLbls>
          <c:showLegendKey val="0"/>
          <c:showVal val="0"/>
          <c:showCatName val="0"/>
          <c:showSerName val="0"/>
          <c:showPercent val="0"/>
          <c:showBubbleSize val="0"/>
        </c:dLbls>
        <c:bubbleScale val="30"/>
        <c:showNegBubbles val="0"/>
        <c:axId val="1810214623"/>
        <c:axId val="1812018111"/>
      </c:bubbleChart>
      <c:valAx>
        <c:axId val="1810214623"/>
        <c:scaling>
          <c:orientation val="minMax"/>
        </c:scaling>
        <c:delete val="1"/>
        <c:axPos val="b"/>
        <c:numFmt formatCode="General" sourceLinked="1"/>
        <c:majorTickMark val="none"/>
        <c:minorTickMark val="none"/>
        <c:tickLblPos val="nextTo"/>
        <c:crossAx val="1812018111"/>
        <c:crosses val="autoZero"/>
        <c:crossBetween val="midCat"/>
      </c:valAx>
      <c:valAx>
        <c:axId val="1812018111"/>
        <c:scaling>
          <c:orientation val="minMax"/>
        </c:scaling>
        <c:delete val="1"/>
        <c:axPos val="l"/>
        <c:numFmt formatCode="General" sourceLinked="1"/>
        <c:majorTickMark val="none"/>
        <c:minorTickMark val="none"/>
        <c:tickLblPos val="nextTo"/>
        <c:crossAx val="18102146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 id="14">
  <a:schemeClr val="accent1"/>
</cs:colorStyle>
</file>

<file path=ppt/charts/colors21.xml><?xml version="1.0" encoding="utf-8"?>
<cs:colorStyle xmlns:cs="http://schemas.microsoft.com/office/drawing/2012/chartStyle" xmlns:a="http://schemas.openxmlformats.org/drawingml/2006/main" meth="withinLinear" id="14">
  <a:schemeClr val="accent1"/>
</cs:colorStyle>
</file>

<file path=ppt/charts/colors22.xml><?xml version="1.0" encoding="utf-8"?>
<cs:colorStyle xmlns:cs="http://schemas.microsoft.com/office/drawing/2012/chartStyle" xmlns:a="http://schemas.openxmlformats.org/drawingml/2006/main" meth="withinLinear" id="14">
  <a:schemeClr val="accent1"/>
</cs:colorStyle>
</file>

<file path=ppt/charts/colors23.xml><?xml version="1.0" encoding="utf-8"?>
<cs:colorStyle xmlns:cs="http://schemas.microsoft.com/office/drawing/2012/chartStyle" xmlns:a="http://schemas.openxmlformats.org/drawingml/2006/main" meth="withinLinear" id="14">
  <a:schemeClr val="accent1"/>
</cs:colorStyle>
</file>

<file path=ppt/charts/colors24.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30E29-29A3-4566-BA3A-86AB0556D246}" type="datetimeFigureOut">
              <a:rPr lang="en-IN" smtClean="0"/>
              <a:t>24-09-2019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B7628-F2B3-4A59-A816-3E91AED919E8}" type="slidenum">
              <a:rPr lang="en-IN" smtClean="0"/>
              <a:t>‹#›</a:t>
            </a:fld>
            <a:endParaRPr lang="en-IN"/>
          </a:p>
        </p:txBody>
      </p:sp>
    </p:spTree>
    <p:extLst>
      <p:ext uri="{BB962C8B-B14F-4D97-AF65-F5344CB8AC3E}">
        <p14:creationId xmlns:p14="http://schemas.microsoft.com/office/powerpoint/2010/main" val="168866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Titel 1"/>
          <p:cNvSpPr>
            <a:spLocks noGrp="1"/>
          </p:cNvSpPr>
          <p:nvPr>
            <p:ph type="ctrTitle"/>
            <p:custDataLst>
              <p:tags r:id="rId1"/>
            </p:custDataLst>
          </p:nvPr>
        </p:nvSpPr>
        <p:spPr bwMode="auto">
          <a:xfrm>
            <a:off x="458788" y="2562189"/>
            <a:ext cx="4722812" cy="94301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3200" i="0" dirty="0">
                <a:solidFill>
                  <a:schemeClr val="tx1"/>
                </a:solidFill>
                <a:latin typeface="Arial" panose="020B0604020202020204" pitchFamily="34" charset="0"/>
                <a:cs typeface="Arial" panose="020B0604020202020204" pitchFamily="34" charset="0"/>
              </a:defRPr>
            </a:lvl1pPr>
          </a:lstStyle>
          <a:p>
            <a:pPr marL="0" lvl="0" indent="0">
              <a:lnSpc>
                <a:spcPct val="100000"/>
              </a:lnSpc>
              <a:buNone/>
            </a:pPr>
            <a:r>
              <a:rPr lang="en-US"/>
              <a:t>Click to edit Master title style</a:t>
            </a:r>
            <a:endParaRPr lang="de-DE" dirty="0"/>
          </a:p>
        </p:txBody>
      </p:sp>
      <p:sp>
        <p:nvSpPr>
          <p:cNvPr id="9" name="Untertitel 2"/>
          <p:cNvSpPr>
            <a:spLocks noGrp="1"/>
          </p:cNvSpPr>
          <p:nvPr>
            <p:ph type="subTitle" idx="1"/>
            <p:custDataLst>
              <p:tags r:id="rId2"/>
            </p:custDataLst>
          </p:nvPr>
        </p:nvSpPr>
        <p:spPr bwMode="auto">
          <a:xfrm>
            <a:off x="461963" y="3505200"/>
            <a:ext cx="4719166" cy="615553"/>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400" b="1" dirty="0">
                <a:solidFill>
                  <a:schemeClr val="bg1">
                    <a:lumMod val="50000"/>
                  </a:schemeClr>
                </a:solidFill>
                <a:latin typeface="Arial" panose="020B0604020202020204" pitchFamily="34" charset="0"/>
                <a:ea typeface="+mn-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915" y="185757"/>
            <a:ext cx="3238986" cy="1626504"/>
          </a:xfrm>
          <a:prstGeom prst="rect">
            <a:avLst/>
          </a:prstGeom>
          <a:solidFill>
            <a:schemeClr val="bg1"/>
          </a:solidFill>
        </p:spPr>
      </p:pic>
      <p:sp>
        <p:nvSpPr>
          <p:cNvPr id="4" name="Picture Placeholder 3"/>
          <p:cNvSpPr>
            <a:spLocks noGrp="1"/>
          </p:cNvSpPr>
          <p:nvPr>
            <p:ph type="pic" sz="quarter" idx="10" hasCustomPrompt="1"/>
          </p:nvPr>
        </p:nvSpPr>
        <p:spPr>
          <a:xfrm>
            <a:off x="458788" y="635000"/>
            <a:ext cx="3517900" cy="1447800"/>
          </a:xfrm>
        </p:spPr>
        <p:txBody>
          <a:bodyPr/>
          <a:lstStyle>
            <a:lvl1pPr marL="0" indent="0">
              <a:buNone/>
              <a:defRPr/>
            </a:lvl1pPr>
          </a:lstStyle>
          <a:p>
            <a:r>
              <a:rPr lang="en-IN" dirty="0"/>
              <a:t>Client Logo</a:t>
            </a:r>
          </a:p>
        </p:txBody>
      </p:sp>
      <p:pic>
        <p:nvPicPr>
          <p:cNvPr id="3" name="Picture 2">
            <a:extLst>
              <a:ext uri="{FF2B5EF4-FFF2-40B4-BE49-F238E27FC236}">
                <a16:creationId xmlns:a16="http://schemas.microsoft.com/office/drawing/2014/main" id="{FBAEC211-4B1D-4FE5-8DC5-831EEFC87B69}"/>
              </a:ext>
            </a:extLst>
          </p:cNvPr>
          <p:cNvPicPr>
            <a:picLocks noChangeAspect="1"/>
          </p:cNvPicPr>
          <p:nvPr/>
        </p:nvPicPr>
        <p:blipFill>
          <a:blip r:embed="rId5"/>
          <a:stretch>
            <a:fillRect/>
          </a:stretch>
        </p:blipFill>
        <p:spPr>
          <a:xfrm>
            <a:off x="0" y="6254496"/>
            <a:ext cx="12192000" cy="603504"/>
          </a:xfrm>
          <a:prstGeom prst="rect">
            <a:avLst/>
          </a:prstGeom>
        </p:spPr>
      </p:pic>
      <p:sp>
        <p:nvSpPr>
          <p:cNvPr id="5" name="Slide Number Placeholder 4">
            <a:extLst>
              <a:ext uri="{FF2B5EF4-FFF2-40B4-BE49-F238E27FC236}">
                <a16:creationId xmlns:a16="http://schemas.microsoft.com/office/drawing/2014/main" id="{E2A31E57-9284-4BDD-982D-60981ADD1D2F}"/>
              </a:ext>
            </a:extLst>
          </p:cNvPr>
          <p:cNvSpPr>
            <a:spLocks noGrp="1"/>
          </p:cNvSpPr>
          <p:nvPr>
            <p:ph type="sldNum" sz="quarter" idx="11"/>
          </p:nvPr>
        </p:nvSpPr>
        <p:spPr/>
        <p:txBody>
          <a:bodyPr/>
          <a:lstStyle/>
          <a:p>
            <a:fld id="{3E9DEC0F-54CB-4624-A4C9-F4B6FB368B3D}" type="slidenum">
              <a:rPr lang="en-IN" smtClean="0"/>
              <a:t>‹#›</a:t>
            </a:fld>
            <a:endParaRPr lang="en-IN"/>
          </a:p>
        </p:txBody>
      </p:sp>
    </p:spTree>
    <p:extLst>
      <p:ext uri="{BB962C8B-B14F-4D97-AF65-F5344CB8AC3E}">
        <p14:creationId xmlns:p14="http://schemas.microsoft.com/office/powerpoint/2010/main" val="334607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Custom Layout">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6116" y="2838142"/>
            <a:ext cx="10358438" cy="901344"/>
          </a:xfrm>
        </p:spPr>
        <p:txBody>
          <a:bodyPr anchor="ctr">
            <a:normAutofit/>
          </a:bodyPr>
          <a:lstStyle>
            <a:lvl1pPr marL="0" indent="0">
              <a:buNone/>
              <a:defRPr sz="36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9900846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7B5E-5A6F-4184-86DD-921027B5A3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8C444B-CFD8-4235-BE5B-86847835B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7501D4-05AC-4CDC-B325-BFFAE6D15A90}"/>
              </a:ext>
            </a:extLst>
          </p:cNvPr>
          <p:cNvSpPr>
            <a:spLocks noGrp="1"/>
          </p:cNvSpPr>
          <p:nvPr>
            <p:ph type="dt" sz="half" idx="10"/>
          </p:nvPr>
        </p:nvSpPr>
        <p:spPr/>
        <p:txBody>
          <a:bodyPr/>
          <a:lstStyle/>
          <a:p>
            <a:fld id="{51E42FD2-1BC8-4BD7-B072-192A35CDEE75}" type="datetime1">
              <a:rPr lang="en-IN" smtClean="0"/>
              <a:t>24-09-2019</a:t>
            </a:fld>
            <a:endParaRPr lang="en-IN"/>
          </a:p>
        </p:txBody>
      </p:sp>
      <p:sp>
        <p:nvSpPr>
          <p:cNvPr id="5" name="Footer Placeholder 4">
            <a:extLst>
              <a:ext uri="{FF2B5EF4-FFF2-40B4-BE49-F238E27FC236}">
                <a16:creationId xmlns:a16="http://schemas.microsoft.com/office/drawing/2014/main" id="{5FFFD57A-1D6A-42F7-86A3-47E50B658F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BB218-A7A0-4C44-AEE9-E3623E326B93}"/>
              </a:ext>
            </a:extLst>
          </p:cNvPr>
          <p:cNvSpPr>
            <a:spLocks noGrp="1"/>
          </p:cNvSpPr>
          <p:nvPr>
            <p:ph type="sldNum" sz="quarter" idx="12"/>
          </p:nvPr>
        </p:nvSpPr>
        <p:spPr/>
        <p:txBody>
          <a:bodyPr/>
          <a:lstStyle/>
          <a:p>
            <a:fld id="{3E9DEC0F-54CB-4624-A4C9-F4B6FB368B3D}" type="slidenum">
              <a:rPr lang="en-IN" smtClean="0"/>
              <a:t>‹#›</a:t>
            </a:fld>
            <a:endParaRPr lang="en-IN"/>
          </a:p>
        </p:txBody>
      </p:sp>
    </p:spTree>
    <p:extLst>
      <p:ext uri="{BB962C8B-B14F-4D97-AF65-F5344CB8AC3E}">
        <p14:creationId xmlns:p14="http://schemas.microsoft.com/office/powerpoint/2010/main" val="426627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18D58-07E0-4DF7-85D1-539765C878AB}"/>
              </a:ext>
            </a:extLst>
          </p:cNvPr>
          <p:cNvSpPr>
            <a:spLocks noGrp="1"/>
          </p:cNvSpPr>
          <p:nvPr>
            <p:ph type="dt" sz="half" idx="10"/>
          </p:nvPr>
        </p:nvSpPr>
        <p:spPr/>
        <p:txBody>
          <a:bodyPr/>
          <a:lstStyle/>
          <a:p>
            <a:fld id="{E1673EE5-685C-4913-925B-5C8A6C4BFDA7}" type="datetime1">
              <a:rPr lang="en-IN" smtClean="0"/>
              <a:t>24-09-2019</a:t>
            </a:fld>
            <a:endParaRPr lang="en-IN"/>
          </a:p>
        </p:txBody>
      </p:sp>
      <p:sp>
        <p:nvSpPr>
          <p:cNvPr id="3" name="Footer Placeholder 2">
            <a:extLst>
              <a:ext uri="{FF2B5EF4-FFF2-40B4-BE49-F238E27FC236}">
                <a16:creationId xmlns:a16="http://schemas.microsoft.com/office/drawing/2014/main" id="{F91BED7B-4A44-49DB-B378-7711612FDF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9A6C7A-8A74-48FA-8B5D-7FF8405B4306}"/>
              </a:ext>
            </a:extLst>
          </p:cNvPr>
          <p:cNvSpPr>
            <a:spLocks noGrp="1"/>
          </p:cNvSpPr>
          <p:nvPr>
            <p:ph type="sldNum" sz="quarter" idx="12"/>
          </p:nvPr>
        </p:nvSpPr>
        <p:spPr/>
        <p:txBody>
          <a:bodyPr/>
          <a:lstStyle/>
          <a:p>
            <a:fld id="{EEF65CE2-64E7-4133-AC4E-584DBA86F630}" type="slidenum">
              <a:rPr lang="en-IN" smtClean="0"/>
              <a:t>‹#›</a:t>
            </a:fld>
            <a:endParaRPr lang="en-IN"/>
          </a:p>
        </p:txBody>
      </p:sp>
    </p:spTree>
    <p:extLst>
      <p:ext uri="{BB962C8B-B14F-4D97-AF65-F5344CB8AC3E}">
        <p14:creationId xmlns:p14="http://schemas.microsoft.com/office/powerpoint/2010/main" val="21944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57" y="159396"/>
            <a:ext cx="11439568" cy="864000"/>
          </a:xfrm>
        </p:spPr>
        <p:txBody>
          <a:bodyPr>
            <a:normAutofit/>
          </a:bodyPr>
          <a:lstStyle>
            <a:lvl1pPr>
              <a:defRPr sz="2200"/>
            </a:lvl1pPr>
          </a:lstStyle>
          <a:p>
            <a:r>
              <a:rPr lang="en-US"/>
              <a:t>Click to edit Master title style</a:t>
            </a:r>
            <a:endParaRPr lang="en-IN" dirty="0"/>
          </a:p>
        </p:txBody>
      </p:sp>
      <p:sp>
        <p:nvSpPr>
          <p:cNvPr id="3" name="Content Placeholder 2"/>
          <p:cNvSpPr>
            <a:spLocks noGrp="1"/>
          </p:cNvSpPr>
          <p:nvPr>
            <p:ph idx="1"/>
          </p:nvPr>
        </p:nvSpPr>
        <p:spPr>
          <a:xfrm>
            <a:off x="380958" y="1257300"/>
            <a:ext cx="11439568" cy="4624885"/>
          </a:xfrm>
        </p:spPr>
        <p:txBody>
          <a:bodyPr>
            <a:normAutofit/>
          </a:bodyPr>
          <a:lstStyle>
            <a:lvl1pPr>
              <a:defRPr sz="1800"/>
            </a:lvl1pPr>
            <a:lvl2pPr marL="685800" indent="-228600">
              <a:buFont typeface="Wingdings" panose="05000000000000000000" pitchFamily="2" charset="2"/>
              <a:buChar char="§"/>
              <a:defRPr sz="1800"/>
            </a:lvl2pPr>
            <a:lvl3pPr marL="1143000" indent="-228600">
              <a:buFont typeface="Courier New" panose="02070309020205020404" pitchFamily="49" charset="0"/>
              <a:buChar char="o"/>
              <a:defRPr sz="1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5" name="Slide Number Placeholder 11">
            <a:extLst>
              <a:ext uri="{FF2B5EF4-FFF2-40B4-BE49-F238E27FC236}">
                <a16:creationId xmlns:a16="http://schemas.microsoft.com/office/drawing/2014/main" id="{DE06236B-1446-42F2-B085-BB7286B6040D}"/>
              </a:ext>
            </a:extLst>
          </p:cNvPr>
          <p:cNvSpPr>
            <a:spLocks noGrp="1"/>
          </p:cNvSpPr>
          <p:nvPr>
            <p:ph type="sldNum" sz="quarter" idx="4"/>
          </p:nvPr>
        </p:nvSpPr>
        <p:spPr>
          <a:xfrm>
            <a:off x="10727140" y="6149532"/>
            <a:ext cx="1093385" cy="209928"/>
          </a:xfrm>
          <a:prstGeom prst="rect">
            <a:avLst/>
          </a:prstGeom>
        </p:spPr>
        <p:txBody>
          <a:bodyPr vert="horz" lIns="91440" tIns="45720" rIns="91440" bIns="45720" rtlCol="0" anchor="ctr"/>
          <a:lstStyle>
            <a:lvl1pPr algn="r">
              <a:defRPr sz="900">
                <a:solidFill>
                  <a:schemeClr val="tx1">
                    <a:tint val="75000"/>
                  </a:schemeClr>
                </a:solidFill>
              </a:defRPr>
            </a:lvl1pPr>
          </a:lstStyle>
          <a:p>
            <a:fld id="{3E9DEC0F-54CB-4624-A4C9-F4B6FB368B3D}" type="slidenum">
              <a:rPr lang="en-IN" smtClean="0"/>
              <a:t>‹#›</a:t>
            </a:fld>
            <a:endParaRPr lang="en-IN"/>
          </a:p>
        </p:txBody>
      </p:sp>
    </p:spTree>
    <p:extLst>
      <p:ext uri="{BB962C8B-B14F-4D97-AF65-F5344CB8AC3E}">
        <p14:creationId xmlns:p14="http://schemas.microsoft.com/office/powerpoint/2010/main" val="1253402407"/>
      </p:ext>
    </p:extLst>
  </p:cSld>
  <p:clrMapOvr>
    <a:masterClrMapping/>
  </p:clrMapOvr>
  <p:extLst>
    <p:ext uri="{DCECCB84-F9BA-43D5-87BE-67443E8EF086}">
      <p15:sldGuideLst xmlns:p15="http://schemas.microsoft.com/office/powerpoint/2012/main">
        <p15:guide id="1" orient="horz" pos="2160">
          <p15:clr>
            <a:srgbClr val="FBAE40"/>
          </p15:clr>
        </p15:guide>
        <p15:guide id="2" pos="74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B70642-EC1E-4C28-9F3D-CF6485FFCB4B}"/>
              </a:ext>
            </a:extLst>
          </p:cNvPr>
          <p:cNvSpPr>
            <a:spLocks noGrp="1"/>
          </p:cNvSpPr>
          <p:nvPr>
            <p:ph type="title"/>
          </p:nvPr>
        </p:nvSpPr>
        <p:spPr>
          <a:xfrm>
            <a:off x="380957" y="159396"/>
            <a:ext cx="11439568" cy="864000"/>
          </a:xfrm>
        </p:spPr>
        <p:txBody>
          <a:bodyPr>
            <a:normAutofit/>
          </a:bodyPr>
          <a:lstStyle>
            <a:lvl1pPr>
              <a:defRPr sz="2200"/>
            </a:lvl1pPr>
          </a:lstStyle>
          <a:p>
            <a:r>
              <a:rPr lang="en-US"/>
              <a:t>Click to edit Master title style</a:t>
            </a:r>
            <a:endParaRPr lang="en-IN" dirty="0"/>
          </a:p>
        </p:txBody>
      </p:sp>
      <p:sp>
        <p:nvSpPr>
          <p:cNvPr id="5" name="Slide Number Placeholder 11">
            <a:extLst>
              <a:ext uri="{FF2B5EF4-FFF2-40B4-BE49-F238E27FC236}">
                <a16:creationId xmlns:a16="http://schemas.microsoft.com/office/drawing/2014/main" id="{0B7FF224-E19A-4874-A337-66FBE0C7C306}"/>
              </a:ext>
            </a:extLst>
          </p:cNvPr>
          <p:cNvSpPr>
            <a:spLocks noGrp="1"/>
          </p:cNvSpPr>
          <p:nvPr>
            <p:ph type="sldNum" sz="quarter" idx="4"/>
          </p:nvPr>
        </p:nvSpPr>
        <p:spPr>
          <a:xfrm>
            <a:off x="10727140" y="6149532"/>
            <a:ext cx="1093385" cy="209928"/>
          </a:xfrm>
          <a:prstGeom prst="rect">
            <a:avLst/>
          </a:prstGeom>
        </p:spPr>
        <p:txBody>
          <a:bodyPr vert="horz" lIns="91440" tIns="45720" rIns="91440" bIns="45720" rtlCol="0" anchor="ctr"/>
          <a:lstStyle>
            <a:lvl1pPr algn="r">
              <a:defRPr sz="900">
                <a:solidFill>
                  <a:schemeClr val="tx1">
                    <a:tint val="75000"/>
                  </a:schemeClr>
                </a:solidFill>
              </a:defRPr>
            </a:lvl1pPr>
          </a:lstStyle>
          <a:p>
            <a:fld id="{3E9DEC0F-54CB-4624-A4C9-F4B6FB368B3D}" type="slidenum">
              <a:rPr lang="en-IN" smtClean="0"/>
              <a:t>‹#›</a:t>
            </a:fld>
            <a:endParaRPr lang="en-IN"/>
          </a:p>
        </p:txBody>
      </p:sp>
    </p:spTree>
    <p:extLst>
      <p:ext uri="{BB962C8B-B14F-4D97-AF65-F5344CB8AC3E}">
        <p14:creationId xmlns:p14="http://schemas.microsoft.com/office/powerpoint/2010/main" val="106378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80957" y="1130300"/>
            <a:ext cx="11439568" cy="571500"/>
          </a:xfrm>
        </p:spPr>
        <p:txBody>
          <a:bodyPr/>
          <a:lstStyle>
            <a:lvl1pPr marL="0" indent="0">
              <a:buNone/>
              <a:defRPr/>
            </a:lvl1pPr>
          </a:lstStyle>
          <a:p>
            <a:pPr lvl="0"/>
            <a:r>
              <a:rPr lang="en-US" dirty="0"/>
              <a:t>Click to edit sub title</a:t>
            </a:r>
          </a:p>
        </p:txBody>
      </p:sp>
      <p:sp>
        <p:nvSpPr>
          <p:cNvPr id="6" name="Content Placeholder 2"/>
          <p:cNvSpPr>
            <a:spLocks noGrp="1"/>
          </p:cNvSpPr>
          <p:nvPr>
            <p:ph idx="1"/>
          </p:nvPr>
        </p:nvSpPr>
        <p:spPr>
          <a:xfrm>
            <a:off x="380957" y="1808705"/>
            <a:ext cx="11439568" cy="4018890"/>
          </a:xfrm>
        </p:spPr>
        <p:txBody>
          <a:bodyPr>
            <a:normAutofit/>
          </a:bodyPr>
          <a:lstStyle>
            <a:lvl1pPr>
              <a:defRPr sz="1800"/>
            </a:lvl1pPr>
            <a:lvl2pPr marL="685800" indent="-228600">
              <a:buFont typeface="Wingdings" panose="05000000000000000000" pitchFamily="2" charset="2"/>
              <a:buChar char="§"/>
              <a:defRPr sz="1800"/>
            </a:lvl2pPr>
            <a:lvl3pPr marL="1143000" indent="-228600">
              <a:buFont typeface="Courier New" panose="02070309020205020404" pitchFamily="49" charset="0"/>
              <a:buChar char="o"/>
              <a:defRPr sz="1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9" name="Title 1">
            <a:extLst>
              <a:ext uri="{FF2B5EF4-FFF2-40B4-BE49-F238E27FC236}">
                <a16:creationId xmlns:a16="http://schemas.microsoft.com/office/drawing/2014/main" id="{A0BB82BC-BB10-46DF-BC5C-D2E84EF4B1FF}"/>
              </a:ext>
            </a:extLst>
          </p:cNvPr>
          <p:cNvSpPr>
            <a:spLocks noGrp="1"/>
          </p:cNvSpPr>
          <p:nvPr>
            <p:ph type="title"/>
          </p:nvPr>
        </p:nvSpPr>
        <p:spPr>
          <a:xfrm>
            <a:off x="380957" y="159396"/>
            <a:ext cx="11439568" cy="864000"/>
          </a:xfrm>
        </p:spPr>
        <p:txBody>
          <a:bodyPr>
            <a:normAutofit/>
          </a:bodyPr>
          <a:lstStyle>
            <a:lvl1pPr>
              <a:defRPr sz="2200"/>
            </a:lvl1pPr>
          </a:lstStyle>
          <a:p>
            <a:r>
              <a:rPr lang="en-US"/>
              <a:t>Click to edit Master title style</a:t>
            </a:r>
            <a:endParaRPr lang="en-IN" dirty="0"/>
          </a:p>
        </p:txBody>
      </p:sp>
      <p:sp>
        <p:nvSpPr>
          <p:cNvPr id="11" name="Slide Number Placeholder 11">
            <a:extLst>
              <a:ext uri="{FF2B5EF4-FFF2-40B4-BE49-F238E27FC236}">
                <a16:creationId xmlns:a16="http://schemas.microsoft.com/office/drawing/2014/main" id="{0D3FE027-7080-47E1-835C-30EFCEDD2A25}"/>
              </a:ext>
            </a:extLst>
          </p:cNvPr>
          <p:cNvSpPr>
            <a:spLocks noGrp="1"/>
          </p:cNvSpPr>
          <p:nvPr>
            <p:ph type="sldNum" sz="quarter" idx="4"/>
          </p:nvPr>
        </p:nvSpPr>
        <p:spPr>
          <a:xfrm>
            <a:off x="10727140" y="6011125"/>
            <a:ext cx="1093385" cy="209928"/>
          </a:xfrm>
          <a:prstGeom prst="rect">
            <a:avLst/>
          </a:prstGeom>
        </p:spPr>
        <p:txBody>
          <a:bodyPr vert="horz" lIns="91440" tIns="45720" rIns="91440" bIns="45720" rtlCol="0" anchor="ctr"/>
          <a:lstStyle>
            <a:lvl1pPr algn="r">
              <a:defRPr sz="900">
                <a:solidFill>
                  <a:schemeClr val="tx1">
                    <a:tint val="75000"/>
                  </a:schemeClr>
                </a:solidFill>
              </a:defRPr>
            </a:lvl1pPr>
          </a:lstStyle>
          <a:p>
            <a:fld id="{3E9DEC0F-54CB-4624-A4C9-F4B6FB368B3D}" type="slidenum">
              <a:rPr lang="en-IN" smtClean="0"/>
              <a:t>‹#›</a:t>
            </a:fld>
            <a:endParaRPr lang="en-IN"/>
          </a:p>
        </p:txBody>
      </p:sp>
    </p:spTree>
    <p:extLst>
      <p:ext uri="{BB962C8B-B14F-4D97-AF65-F5344CB8AC3E}">
        <p14:creationId xmlns:p14="http://schemas.microsoft.com/office/powerpoint/2010/main" val="275292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80956" y="1130300"/>
            <a:ext cx="11439569" cy="571500"/>
          </a:xfrm>
        </p:spPr>
        <p:txBody>
          <a:bodyPr/>
          <a:lstStyle>
            <a:lvl1pPr marL="0" indent="0">
              <a:buNone/>
              <a:defRPr/>
            </a:lvl1pPr>
          </a:lstStyle>
          <a:p>
            <a:pPr lvl="0"/>
            <a:r>
              <a:rPr lang="en-US" dirty="0"/>
              <a:t>Click to edit sub title</a:t>
            </a:r>
          </a:p>
        </p:txBody>
      </p:sp>
      <p:sp>
        <p:nvSpPr>
          <p:cNvPr id="6" name="Content Placeholder 2"/>
          <p:cNvSpPr>
            <a:spLocks noGrp="1"/>
          </p:cNvSpPr>
          <p:nvPr>
            <p:ph idx="1"/>
          </p:nvPr>
        </p:nvSpPr>
        <p:spPr>
          <a:xfrm>
            <a:off x="380955" y="1808704"/>
            <a:ext cx="5542173" cy="4087129"/>
          </a:xfrm>
        </p:spPr>
        <p:txBody>
          <a:bodyPr>
            <a:normAutofit/>
          </a:bodyPr>
          <a:lstStyle>
            <a:lvl1pPr>
              <a:defRPr sz="1800"/>
            </a:lvl1pPr>
            <a:lvl2pPr marL="685800" indent="-228600">
              <a:buFont typeface="Wingdings" panose="05000000000000000000" pitchFamily="2" charset="2"/>
              <a:buChar char="§"/>
              <a:defRPr sz="1800"/>
            </a:lvl2pPr>
            <a:lvl3pPr marL="1143000" indent="-228600">
              <a:buFont typeface="Courier New" panose="02070309020205020404" pitchFamily="49" charset="0"/>
              <a:buChar char="o"/>
              <a:defRPr sz="1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2"/>
          </p:nvPr>
        </p:nvSpPr>
        <p:spPr>
          <a:xfrm>
            <a:off x="6179500" y="1808704"/>
            <a:ext cx="5641025" cy="4087129"/>
          </a:xfrm>
        </p:spPr>
        <p:txBody>
          <a:bodyPr>
            <a:normAutofit/>
          </a:bodyPr>
          <a:lstStyle>
            <a:lvl1pPr>
              <a:defRPr sz="1800"/>
            </a:lvl1pPr>
            <a:lvl2pPr marL="685800" indent="-228600">
              <a:buFont typeface="Wingdings" panose="05000000000000000000" pitchFamily="2" charset="2"/>
              <a:buChar char="§"/>
              <a:defRPr sz="1800"/>
            </a:lvl2pPr>
            <a:lvl3pPr marL="1143000" indent="-228600">
              <a:buFont typeface="Courier New" panose="02070309020205020404" pitchFamily="49" charset="0"/>
              <a:buChar char="o"/>
              <a:defRPr sz="1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8" name="Title 1">
            <a:extLst>
              <a:ext uri="{FF2B5EF4-FFF2-40B4-BE49-F238E27FC236}">
                <a16:creationId xmlns:a16="http://schemas.microsoft.com/office/drawing/2014/main" id="{06AAFA12-8227-4014-9DB2-DDA5DB2AAAD6}"/>
              </a:ext>
            </a:extLst>
          </p:cNvPr>
          <p:cNvSpPr>
            <a:spLocks noGrp="1"/>
          </p:cNvSpPr>
          <p:nvPr>
            <p:ph type="title"/>
          </p:nvPr>
        </p:nvSpPr>
        <p:spPr>
          <a:xfrm>
            <a:off x="380957" y="159396"/>
            <a:ext cx="11439568" cy="864000"/>
          </a:xfrm>
        </p:spPr>
        <p:txBody>
          <a:bodyPr>
            <a:normAutofit/>
          </a:bodyPr>
          <a:lstStyle>
            <a:lvl1pPr>
              <a:defRPr sz="2200"/>
            </a:lvl1pPr>
          </a:lstStyle>
          <a:p>
            <a:r>
              <a:rPr lang="en-US"/>
              <a:t>Click to edit Master title style</a:t>
            </a:r>
            <a:endParaRPr lang="en-IN" dirty="0"/>
          </a:p>
        </p:txBody>
      </p:sp>
      <p:sp>
        <p:nvSpPr>
          <p:cNvPr id="9" name="Slide Number Placeholder 11">
            <a:extLst>
              <a:ext uri="{FF2B5EF4-FFF2-40B4-BE49-F238E27FC236}">
                <a16:creationId xmlns:a16="http://schemas.microsoft.com/office/drawing/2014/main" id="{5EAC2615-C659-46AB-B5EF-68EFF953C7D6}"/>
              </a:ext>
            </a:extLst>
          </p:cNvPr>
          <p:cNvSpPr>
            <a:spLocks noGrp="1"/>
          </p:cNvSpPr>
          <p:nvPr>
            <p:ph type="sldNum" sz="quarter" idx="4"/>
          </p:nvPr>
        </p:nvSpPr>
        <p:spPr>
          <a:xfrm>
            <a:off x="10727140" y="6149532"/>
            <a:ext cx="1093385" cy="209928"/>
          </a:xfrm>
          <a:prstGeom prst="rect">
            <a:avLst/>
          </a:prstGeom>
        </p:spPr>
        <p:txBody>
          <a:bodyPr vert="horz" lIns="91440" tIns="45720" rIns="91440" bIns="45720" rtlCol="0" anchor="ctr"/>
          <a:lstStyle>
            <a:lvl1pPr algn="r">
              <a:defRPr sz="900">
                <a:solidFill>
                  <a:schemeClr val="tx1">
                    <a:tint val="75000"/>
                  </a:schemeClr>
                </a:solidFill>
              </a:defRPr>
            </a:lvl1pPr>
          </a:lstStyle>
          <a:p>
            <a:fld id="{3E9DEC0F-54CB-4624-A4C9-F4B6FB368B3D}" type="slidenum">
              <a:rPr lang="en-IN" smtClean="0"/>
              <a:t>‹#›</a:t>
            </a:fld>
            <a:endParaRPr lang="en-IN"/>
          </a:p>
        </p:txBody>
      </p:sp>
    </p:spTree>
    <p:extLst>
      <p:ext uri="{BB962C8B-B14F-4D97-AF65-F5344CB8AC3E}">
        <p14:creationId xmlns:p14="http://schemas.microsoft.com/office/powerpoint/2010/main" val="203091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0957" y="159396"/>
            <a:ext cx="11439568" cy="864000"/>
          </a:xfrm>
        </p:spPr>
        <p:txBody>
          <a:bodyPr/>
          <a:lstStyle/>
          <a:p>
            <a:r>
              <a:rPr lang="en-US"/>
              <a:t>Click to edit Master title style</a:t>
            </a:r>
            <a:endParaRPr lang="en-IN"/>
          </a:p>
        </p:txBody>
      </p:sp>
      <p:sp>
        <p:nvSpPr>
          <p:cNvPr id="6" name="Content Placeholder 2"/>
          <p:cNvSpPr>
            <a:spLocks noGrp="1"/>
          </p:cNvSpPr>
          <p:nvPr>
            <p:ph idx="1"/>
          </p:nvPr>
        </p:nvSpPr>
        <p:spPr>
          <a:xfrm>
            <a:off x="380957" y="1132765"/>
            <a:ext cx="5542172" cy="4790364"/>
          </a:xfrm>
        </p:spPr>
        <p:txBody>
          <a:bodyPr>
            <a:normAutofit/>
          </a:bodyPr>
          <a:lstStyle>
            <a:lvl1pPr>
              <a:defRPr sz="1800"/>
            </a:lvl1pPr>
            <a:lvl2pPr marL="685800" indent="-228600">
              <a:buFont typeface="Wingdings" panose="05000000000000000000" pitchFamily="2" charset="2"/>
              <a:buChar char="§"/>
              <a:defRPr sz="1800"/>
            </a:lvl2pPr>
            <a:lvl3pPr marL="1143000" indent="-228600">
              <a:buFont typeface="Courier New" panose="02070309020205020404" pitchFamily="49" charset="0"/>
              <a:buChar char="o"/>
              <a:defRPr sz="1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2"/>
          </p:nvPr>
        </p:nvSpPr>
        <p:spPr>
          <a:xfrm>
            <a:off x="6179500" y="1132765"/>
            <a:ext cx="5641025" cy="4790364"/>
          </a:xfrm>
        </p:spPr>
        <p:txBody>
          <a:bodyPr>
            <a:normAutofit/>
          </a:bodyPr>
          <a:lstStyle>
            <a:lvl1pPr>
              <a:defRPr sz="1800"/>
            </a:lvl1pPr>
            <a:lvl2pPr marL="685800" indent="-228600">
              <a:buFont typeface="Wingdings" panose="05000000000000000000" pitchFamily="2" charset="2"/>
              <a:buChar char="§"/>
              <a:defRPr sz="1800"/>
            </a:lvl2pPr>
            <a:lvl3pPr marL="1143000" indent="-228600">
              <a:buFont typeface="Courier New" panose="02070309020205020404" pitchFamily="49" charset="0"/>
              <a:buChar char="o"/>
              <a:defRPr sz="1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8" name="Slide Number Placeholder 11">
            <a:extLst>
              <a:ext uri="{FF2B5EF4-FFF2-40B4-BE49-F238E27FC236}">
                <a16:creationId xmlns:a16="http://schemas.microsoft.com/office/drawing/2014/main" id="{05372D8A-FACD-4F85-9A3F-A5B2D6DD99ED}"/>
              </a:ext>
            </a:extLst>
          </p:cNvPr>
          <p:cNvSpPr>
            <a:spLocks noGrp="1"/>
          </p:cNvSpPr>
          <p:nvPr>
            <p:ph type="sldNum" sz="quarter" idx="4"/>
          </p:nvPr>
        </p:nvSpPr>
        <p:spPr>
          <a:xfrm>
            <a:off x="10727140" y="6149532"/>
            <a:ext cx="1093385" cy="209928"/>
          </a:xfrm>
          <a:prstGeom prst="rect">
            <a:avLst/>
          </a:prstGeom>
        </p:spPr>
        <p:txBody>
          <a:bodyPr vert="horz" lIns="91440" tIns="45720" rIns="91440" bIns="45720" rtlCol="0" anchor="ctr"/>
          <a:lstStyle>
            <a:lvl1pPr algn="r">
              <a:defRPr sz="900">
                <a:solidFill>
                  <a:schemeClr val="tx1">
                    <a:tint val="75000"/>
                  </a:schemeClr>
                </a:solidFill>
              </a:defRPr>
            </a:lvl1pPr>
          </a:lstStyle>
          <a:p>
            <a:fld id="{3E9DEC0F-54CB-4624-A4C9-F4B6FB368B3D}" type="slidenum">
              <a:rPr lang="en-IN" smtClean="0"/>
              <a:t>‹#›</a:t>
            </a:fld>
            <a:endParaRPr lang="en-IN"/>
          </a:p>
        </p:txBody>
      </p:sp>
    </p:spTree>
    <p:extLst>
      <p:ext uri="{BB962C8B-B14F-4D97-AF65-F5344CB8AC3E}">
        <p14:creationId xmlns:p14="http://schemas.microsoft.com/office/powerpoint/2010/main" val="114793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0957" y="159396"/>
            <a:ext cx="11518942" cy="864000"/>
          </a:xfrm>
        </p:spPr>
        <p:txBody>
          <a:bodyPr/>
          <a:lstStyle/>
          <a:p>
            <a:r>
              <a:rPr lang="en-US"/>
              <a:t>Click to edit Master title style</a:t>
            </a:r>
            <a:endParaRPr lang="en-IN"/>
          </a:p>
        </p:txBody>
      </p:sp>
      <p:sp>
        <p:nvSpPr>
          <p:cNvPr id="4" name="Text Placeholder 4"/>
          <p:cNvSpPr>
            <a:spLocks noGrp="1"/>
          </p:cNvSpPr>
          <p:nvPr>
            <p:ph type="body" sz="quarter" idx="11" hasCustomPrompt="1"/>
          </p:nvPr>
        </p:nvSpPr>
        <p:spPr>
          <a:xfrm>
            <a:off x="380956" y="1130300"/>
            <a:ext cx="11518943" cy="571500"/>
          </a:xfrm>
        </p:spPr>
        <p:txBody>
          <a:bodyPr/>
          <a:lstStyle>
            <a:lvl1pPr marL="0" indent="0">
              <a:buNone/>
              <a:defRPr/>
            </a:lvl1pPr>
          </a:lstStyle>
          <a:p>
            <a:pPr lvl="0"/>
            <a:r>
              <a:rPr lang="en-US" dirty="0"/>
              <a:t>Click to edit sub title</a:t>
            </a:r>
          </a:p>
        </p:txBody>
      </p:sp>
      <p:sp>
        <p:nvSpPr>
          <p:cNvPr id="5" name="Slide Number Placeholder 11">
            <a:extLst>
              <a:ext uri="{FF2B5EF4-FFF2-40B4-BE49-F238E27FC236}">
                <a16:creationId xmlns:a16="http://schemas.microsoft.com/office/drawing/2014/main" id="{607011D3-91BA-4300-9F92-3208D05B65A8}"/>
              </a:ext>
            </a:extLst>
          </p:cNvPr>
          <p:cNvSpPr>
            <a:spLocks noGrp="1"/>
          </p:cNvSpPr>
          <p:nvPr>
            <p:ph type="sldNum" sz="quarter" idx="4"/>
          </p:nvPr>
        </p:nvSpPr>
        <p:spPr>
          <a:xfrm>
            <a:off x="10727140" y="6149532"/>
            <a:ext cx="1093385" cy="209928"/>
          </a:xfrm>
          <a:prstGeom prst="rect">
            <a:avLst/>
          </a:prstGeom>
        </p:spPr>
        <p:txBody>
          <a:bodyPr vert="horz" lIns="91440" tIns="45720" rIns="91440" bIns="45720" rtlCol="0" anchor="ctr"/>
          <a:lstStyle>
            <a:lvl1pPr algn="r">
              <a:defRPr sz="900">
                <a:solidFill>
                  <a:schemeClr val="tx1">
                    <a:tint val="75000"/>
                  </a:schemeClr>
                </a:solidFill>
              </a:defRPr>
            </a:lvl1pPr>
          </a:lstStyle>
          <a:p>
            <a:fld id="{3E9DEC0F-54CB-4624-A4C9-F4B6FB368B3D}" type="slidenum">
              <a:rPr lang="en-IN" smtClean="0"/>
              <a:t>‹#›</a:t>
            </a:fld>
            <a:endParaRPr lang="en-IN"/>
          </a:p>
        </p:txBody>
      </p:sp>
    </p:spTree>
    <p:extLst>
      <p:ext uri="{BB962C8B-B14F-4D97-AF65-F5344CB8AC3E}">
        <p14:creationId xmlns:p14="http://schemas.microsoft.com/office/powerpoint/2010/main" val="409391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Custom Layout">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6116" y="2838142"/>
            <a:ext cx="10358438" cy="901344"/>
          </a:xfrm>
        </p:spPr>
        <p:txBody>
          <a:bodyPr anchor="ctr">
            <a:normAutofit/>
          </a:bodyPr>
          <a:lstStyle>
            <a:lvl1pPr marL="0" indent="0">
              <a:buNone/>
              <a:defRPr sz="36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2873284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7_Custom Layout">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6F40661E-84A9-4E5C-9509-7A7367A28EB0}"/>
              </a:ext>
            </a:extLst>
          </p:cNvPr>
          <p:cNvSpPr>
            <a:spLocks noGrp="1"/>
          </p:cNvSpPr>
          <p:nvPr>
            <p:ph type="body" sz="quarter" idx="11"/>
          </p:nvPr>
        </p:nvSpPr>
        <p:spPr>
          <a:xfrm>
            <a:off x="396116" y="2838142"/>
            <a:ext cx="10358438" cy="901344"/>
          </a:xfrm>
        </p:spPr>
        <p:txBody>
          <a:bodyPr anchor="ctr">
            <a:normAutofit/>
          </a:bodyPr>
          <a:lstStyle>
            <a:lvl1pPr marL="0" indent="0">
              <a:buNone/>
              <a:defRPr sz="3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270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0957" y="159396"/>
            <a:ext cx="11439567" cy="8640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380957" y="1333501"/>
            <a:ext cx="11439567" cy="45486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extBox 7"/>
          <p:cNvSpPr txBox="1"/>
          <p:nvPr/>
        </p:nvSpPr>
        <p:spPr>
          <a:xfrm>
            <a:off x="188603" y="6400800"/>
            <a:ext cx="3168746" cy="230832"/>
          </a:xfrm>
          <a:prstGeom prst="rect">
            <a:avLst/>
          </a:prstGeom>
          <a:noFill/>
        </p:spPr>
        <p:txBody>
          <a:bodyPr wrap="square" lIns="0">
            <a:spAutoFit/>
          </a:bodyPr>
          <a:lstStyle/>
          <a:p>
            <a:pPr algn="ctr">
              <a:defRPr/>
            </a:pPr>
            <a:r>
              <a:rPr lang="en-US" sz="900" dirty="0">
                <a:solidFill>
                  <a:srgbClr val="7F7F7F"/>
                </a:solidFill>
                <a:cs typeface="Arial" pitchFamily="34" charset="0"/>
              </a:rPr>
              <a:t>Copyright © 2018 Hansa </a:t>
            </a:r>
            <a:r>
              <a:rPr lang="en-US" sz="900" dirty="0" err="1">
                <a:solidFill>
                  <a:srgbClr val="7F7F7F"/>
                </a:solidFill>
                <a:cs typeface="Arial" pitchFamily="34" charset="0"/>
              </a:rPr>
              <a:t>Cequity</a:t>
            </a:r>
            <a:r>
              <a:rPr lang="en-US" sz="900" dirty="0">
                <a:solidFill>
                  <a:srgbClr val="7F7F7F"/>
                </a:solidFill>
                <a:cs typeface="Arial" pitchFamily="34" charset="0"/>
              </a:rPr>
              <a:t> All rights reserved.</a:t>
            </a:r>
          </a:p>
        </p:txBody>
      </p:sp>
      <p:pic>
        <p:nvPicPr>
          <p:cNvPr id="7" name="Picture 2">
            <a:extLst>
              <a:ext uri="{FF2B5EF4-FFF2-40B4-BE49-F238E27FC236}">
                <a16:creationId xmlns:a16="http://schemas.microsoft.com/office/drawing/2014/main" id="{AE958F03-2CE1-4BB1-A75D-3AFEEAD09FB1}"/>
              </a:ext>
            </a:extLst>
          </p:cNvPr>
          <p:cNvPicPr>
            <a:picLocks noChangeAspect="1" noChangeArrowheads="1"/>
          </p:cNvPicPr>
          <p:nvPr/>
        </p:nvPicPr>
        <p:blipFill rotWithShape="1">
          <a:blip r:embed="rId14" cstate="print"/>
          <a:srcRect t="2694" r="17194" b="18778"/>
          <a:stretch/>
        </p:blipFill>
        <p:spPr bwMode="auto">
          <a:xfrm>
            <a:off x="341768" y="6560457"/>
            <a:ext cx="10264297" cy="297543"/>
          </a:xfrm>
          <a:prstGeom prst="rect">
            <a:avLst/>
          </a:prstGeom>
          <a:noFill/>
          <a:ln w="9525">
            <a:noFill/>
            <a:miter lim="800000"/>
            <a:headEnd/>
            <a:tailEnd/>
          </a:ln>
          <a:effectLst/>
        </p:spPr>
      </p:pic>
      <p:pic>
        <p:nvPicPr>
          <p:cNvPr id="9" name="Picture 2" descr="http://hansacequity.com/wp-content/themes/new_cequity/images/new_logo.png">
            <a:extLst>
              <a:ext uri="{FF2B5EF4-FFF2-40B4-BE49-F238E27FC236}">
                <a16:creationId xmlns:a16="http://schemas.microsoft.com/office/drawing/2014/main" id="{8224AB86-8C85-46A6-8491-F594CC88DA89}"/>
              </a:ext>
            </a:extLst>
          </p:cNvPr>
          <p:cNvPicPr>
            <a:picLocks noChangeAspect="1" noChangeArrowheads="1"/>
          </p:cNvPicPr>
          <p:nvPr/>
        </p:nvPicPr>
        <p:blipFill>
          <a:blip r:embed="rId15" cstate="print"/>
          <a:srcRect/>
          <a:stretch>
            <a:fillRect/>
          </a:stretch>
        </p:blipFill>
        <p:spPr bwMode="auto">
          <a:xfrm>
            <a:off x="10837608" y="6520506"/>
            <a:ext cx="592392" cy="337494"/>
          </a:xfrm>
          <a:prstGeom prst="rect">
            <a:avLst/>
          </a:prstGeom>
          <a:noFill/>
        </p:spPr>
      </p:pic>
      <p:sp>
        <p:nvSpPr>
          <p:cNvPr id="10" name="Slide Number Placeholder 11">
            <a:extLst>
              <a:ext uri="{FF2B5EF4-FFF2-40B4-BE49-F238E27FC236}">
                <a16:creationId xmlns:a16="http://schemas.microsoft.com/office/drawing/2014/main" id="{4A833988-1312-47F6-BE50-EF44AD6DA3DF}"/>
              </a:ext>
            </a:extLst>
          </p:cNvPr>
          <p:cNvSpPr>
            <a:spLocks noGrp="1"/>
          </p:cNvSpPr>
          <p:nvPr>
            <p:ph type="sldNum" sz="quarter" idx="4"/>
          </p:nvPr>
        </p:nvSpPr>
        <p:spPr>
          <a:xfrm>
            <a:off x="10727140" y="6149532"/>
            <a:ext cx="1093385" cy="209928"/>
          </a:xfrm>
          <a:prstGeom prst="rect">
            <a:avLst/>
          </a:prstGeom>
        </p:spPr>
        <p:txBody>
          <a:bodyPr vert="horz" lIns="91440" tIns="45720" rIns="91440" bIns="45720" rtlCol="0" anchor="ctr"/>
          <a:lstStyle>
            <a:lvl1pPr algn="r">
              <a:defRPr sz="900">
                <a:solidFill>
                  <a:schemeClr val="tx1">
                    <a:tint val="75000"/>
                  </a:schemeClr>
                </a:solidFill>
              </a:defRPr>
            </a:lvl1pPr>
          </a:lstStyle>
          <a:p>
            <a:fld id="{3E9DEC0F-54CB-4624-A4C9-F4B6FB368B3D}" type="slidenum">
              <a:rPr lang="en-IN" smtClean="0"/>
              <a:t>‹#›</a:t>
            </a:fld>
            <a:endParaRPr lang="en-IN"/>
          </a:p>
        </p:txBody>
      </p:sp>
    </p:spTree>
    <p:extLst>
      <p:ext uri="{BB962C8B-B14F-4D97-AF65-F5344CB8AC3E}">
        <p14:creationId xmlns:p14="http://schemas.microsoft.com/office/powerpoint/2010/main" val="1455358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2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0.xml"/><Relationship Id="rId7" Type="http://schemas.openxmlformats.org/officeDocument/2006/relationships/chart" Target="../charts/chart24.xml"/><Relationship Id="rId2" Type="http://schemas.openxmlformats.org/officeDocument/2006/relationships/chart" Target="../charts/chart19.xml"/><Relationship Id="rId1" Type="http://schemas.openxmlformats.org/officeDocument/2006/relationships/slideLayout" Target="../slideLayouts/slideLayout2.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chart" Target="../charts/chart10.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5245-F942-4B46-B032-920C7B28DC58}"/>
              </a:ext>
            </a:extLst>
          </p:cNvPr>
          <p:cNvSpPr>
            <a:spLocks noGrp="1"/>
          </p:cNvSpPr>
          <p:nvPr>
            <p:ph type="ctrTitle"/>
          </p:nvPr>
        </p:nvSpPr>
        <p:spPr/>
        <p:txBody>
          <a:bodyPr/>
          <a:lstStyle/>
          <a:p>
            <a:r>
              <a:rPr lang="en-US" dirty="0"/>
              <a:t>Branch Analytics</a:t>
            </a:r>
            <a:br>
              <a:rPr lang="en-US" dirty="0"/>
            </a:br>
            <a:r>
              <a:rPr lang="en-US" dirty="0">
                <a:latin typeface="Meiryo" panose="020B0400000000000000" pitchFamily="34" charset="-128"/>
                <a:ea typeface="Meiryo" panose="020B0400000000000000" pitchFamily="34" charset="-128"/>
              </a:rPr>
              <a:t> </a:t>
            </a:r>
            <a:r>
              <a:rPr lang="en-US" dirty="0">
                <a:latin typeface="Meiryo" panose="020B0604030504040204" pitchFamily="34" charset="-128"/>
                <a:ea typeface="Meiryo" panose="020B0604030504040204" pitchFamily="34" charset="-128"/>
              </a:rPr>
              <a:t>– </a:t>
            </a:r>
            <a:r>
              <a:rPr lang="en-US" dirty="0"/>
              <a:t>Mumbai</a:t>
            </a:r>
            <a:endParaRPr lang="en-IN" dirty="0"/>
          </a:p>
        </p:txBody>
      </p:sp>
      <p:pic>
        <p:nvPicPr>
          <p:cNvPr id="4" name="Picture 4" descr="C:\Users\disha.mishra\Pictures\HDFC Logo_1.PNG">
            <a:extLst>
              <a:ext uri="{FF2B5EF4-FFF2-40B4-BE49-F238E27FC236}">
                <a16:creationId xmlns:a16="http://schemas.microsoft.com/office/drawing/2014/main" id="{431E8F07-F635-48C8-AA54-5F1DF6CE34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19"/>
          <a:stretch/>
        </p:blipFill>
        <p:spPr bwMode="auto">
          <a:xfrm>
            <a:off x="0" y="0"/>
            <a:ext cx="2421423" cy="111929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5D10578-4EA7-4351-AD3A-F63DF90E21E6}"/>
              </a:ext>
            </a:extLst>
          </p:cNvPr>
          <p:cNvSpPr>
            <a:spLocks noGrp="1"/>
          </p:cNvSpPr>
          <p:nvPr>
            <p:ph type="subTitle" idx="1"/>
          </p:nvPr>
        </p:nvSpPr>
        <p:spPr>
          <a:xfrm>
            <a:off x="1524000" y="3602038"/>
            <a:ext cx="9144000" cy="1655762"/>
          </a:xfrm>
        </p:spPr>
        <p:txBody>
          <a:bodyPr/>
          <a:lstStyle/>
          <a:p>
            <a:r>
              <a:rPr lang="en-US" dirty="0"/>
              <a:t> 24</a:t>
            </a:r>
            <a:r>
              <a:rPr lang="en-US" baseline="30000" dirty="0"/>
              <a:t>th</a:t>
            </a:r>
            <a:r>
              <a:rPr lang="en-US" dirty="0"/>
              <a:t> September 2019</a:t>
            </a:r>
            <a:endParaRPr lang="en-IN" dirty="0"/>
          </a:p>
        </p:txBody>
      </p:sp>
      <p:sp>
        <p:nvSpPr>
          <p:cNvPr id="3" name="Slide Number Placeholder 2">
            <a:extLst>
              <a:ext uri="{FF2B5EF4-FFF2-40B4-BE49-F238E27FC236}">
                <a16:creationId xmlns:a16="http://schemas.microsoft.com/office/drawing/2014/main" id="{D89ACBD4-DDDB-40D1-B2F6-51698406C69C}"/>
              </a:ext>
            </a:extLst>
          </p:cNvPr>
          <p:cNvSpPr>
            <a:spLocks noGrp="1"/>
          </p:cNvSpPr>
          <p:nvPr>
            <p:ph type="sldNum" sz="quarter" idx="12"/>
          </p:nvPr>
        </p:nvSpPr>
        <p:spPr/>
        <p:txBody>
          <a:bodyPr/>
          <a:lstStyle/>
          <a:p>
            <a:fld id="{3E9DEC0F-54CB-4624-A4C9-F4B6FB368B3D}" type="slidenum">
              <a:rPr lang="en-IN" smtClean="0"/>
              <a:t>1</a:t>
            </a:fld>
            <a:endParaRPr lang="en-IN"/>
          </a:p>
        </p:txBody>
      </p:sp>
    </p:spTree>
    <p:extLst>
      <p:ext uri="{BB962C8B-B14F-4D97-AF65-F5344CB8AC3E}">
        <p14:creationId xmlns:p14="http://schemas.microsoft.com/office/powerpoint/2010/main" val="93497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2EA412B1-D359-432C-BF69-232BFEA0E31A}"/>
              </a:ext>
            </a:extLst>
          </p:cNvPr>
          <p:cNvCxnSpPr/>
          <p:nvPr/>
        </p:nvCxnSpPr>
        <p:spPr>
          <a:xfrm>
            <a:off x="6096000" y="1219200"/>
            <a:ext cx="0" cy="4664075"/>
          </a:xfrm>
          <a:prstGeom prst="line">
            <a:avLst/>
          </a:prstGeom>
          <a:ln w="9525">
            <a:solidFill>
              <a:schemeClr val="bg1">
                <a:lumMod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AA553B-F230-420E-95EF-AE2888330665}"/>
              </a:ext>
            </a:extLst>
          </p:cNvPr>
          <p:cNvCxnSpPr>
            <a:cxnSpLocks/>
          </p:cNvCxnSpPr>
          <p:nvPr/>
        </p:nvCxnSpPr>
        <p:spPr>
          <a:xfrm>
            <a:off x="371475" y="3518452"/>
            <a:ext cx="11449050" cy="0"/>
          </a:xfrm>
          <a:prstGeom prst="line">
            <a:avLst/>
          </a:prstGeom>
          <a:ln w="9525">
            <a:solidFill>
              <a:schemeClr val="bg1">
                <a:lumMod val="5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B950FBB0-0C10-47AD-9C28-7D338EFED667}"/>
              </a:ext>
            </a:extLst>
          </p:cNvPr>
          <p:cNvSpPr>
            <a:spLocks noGrp="1"/>
          </p:cNvSpPr>
          <p:nvPr>
            <p:ph type="title"/>
          </p:nvPr>
        </p:nvSpPr>
        <p:spPr>
          <a:xfrm>
            <a:off x="380956" y="159396"/>
            <a:ext cx="11439569" cy="864000"/>
          </a:xfrm>
          <a:noFill/>
        </p:spPr>
        <p:txBody>
          <a:bodyPr/>
          <a:lstStyle/>
          <a:p>
            <a:r>
              <a:rPr lang="en-US" dirty="0"/>
              <a:t>Service Center wise Penetration (Overall): Loan Count and Avg. Loan Sanction Amount</a:t>
            </a:r>
            <a:endParaRPr lang="en-IN" dirty="0"/>
          </a:p>
        </p:txBody>
      </p:sp>
      <p:graphicFrame>
        <p:nvGraphicFramePr>
          <p:cNvPr id="17" name="Content Placeholder 16">
            <a:extLst>
              <a:ext uri="{FF2B5EF4-FFF2-40B4-BE49-F238E27FC236}">
                <a16:creationId xmlns:a16="http://schemas.microsoft.com/office/drawing/2014/main" id="{3996CD88-F497-4467-9380-6A89ACED3CE0}"/>
              </a:ext>
            </a:extLst>
          </p:cNvPr>
          <p:cNvGraphicFramePr>
            <a:graphicFrameLocks noGrp="1"/>
          </p:cNvGraphicFramePr>
          <p:nvPr>
            <p:ph idx="1"/>
            <p:extLst>
              <p:ext uri="{D42A27DB-BD31-4B8C-83A1-F6EECF244321}">
                <p14:modId xmlns:p14="http://schemas.microsoft.com/office/powerpoint/2010/main" val="4011216597"/>
              </p:ext>
            </p:extLst>
          </p:nvPr>
        </p:nvGraphicFramePr>
        <p:xfrm>
          <a:off x="-79513" y="1086678"/>
          <a:ext cx="12119113" cy="5327374"/>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3946A252-DDF8-4706-AF66-DA79763C77F1}"/>
              </a:ext>
            </a:extLst>
          </p:cNvPr>
          <p:cNvSpPr txBox="1"/>
          <p:nvPr/>
        </p:nvSpPr>
        <p:spPr>
          <a:xfrm>
            <a:off x="1807668" y="1219200"/>
            <a:ext cx="3005951" cy="269200"/>
          </a:xfrm>
          <a:prstGeom prst="round2SameRect">
            <a:avLst>
              <a:gd name="adj1" fmla="val 0"/>
              <a:gd name="adj2" fmla="val 11577"/>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100" b="1" dirty="0">
                <a:solidFill>
                  <a:schemeClr val="tx1"/>
                </a:solidFill>
              </a:rPr>
              <a:t>High Avg. Loan Amt. and Low Loan Count</a:t>
            </a:r>
          </a:p>
        </p:txBody>
      </p:sp>
      <p:sp>
        <p:nvSpPr>
          <p:cNvPr id="27" name="TextBox 26">
            <a:extLst>
              <a:ext uri="{FF2B5EF4-FFF2-40B4-BE49-F238E27FC236}">
                <a16:creationId xmlns:a16="http://schemas.microsoft.com/office/drawing/2014/main" id="{48A677B4-B0AD-46A7-B3EB-C6969C704DA6}"/>
              </a:ext>
            </a:extLst>
          </p:cNvPr>
          <p:cNvSpPr txBox="1"/>
          <p:nvPr/>
        </p:nvSpPr>
        <p:spPr>
          <a:xfrm>
            <a:off x="7346095" y="5629524"/>
            <a:ext cx="3108960" cy="274320"/>
          </a:xfrm>
          <a:prstGeom prst="round2Same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100" b="1" dirty="0">
                <a:solidFill>
                  <a:schemeClr val="tx1"/>
                </a:solidFill>
              </a:rPr>
              <a:t>Low Avg. Loan Amt. and High Loan Count</a:t>
            </a:r>
            <a:endParaRPr lang="en-IN" sz="1100" b="1" dirty="0">
              <a:solidFill>
                <a:schemeClr val="tx1"/>
              </a:solidFill>
            </a:endParaRPr>
          </a:p>
        </p:txBody>
      </p:sp>
      <p:sp>
        <p:nvSpPr>
          <p:cNvPr id="28" name="TextBox 27">
            <a:extLst>
              <a:ext uri="{FF2B5EF4-FFF2-40B4-BE49-F238E27FC236}">
                <a16:creationId xmlns:a16="http://schemas.microsoft.com/office/drawing/2014/main" id="{F036CDE8-918E-4B80-8620-A7D3284F713E}"/>
              </a:ext>
            </a:extLst>
          </p:cNvPr>
          <p:cNvSpPr txBox="1"/>
          <p:nvPr/>
        </p:nvSpPr>
        <p:spPr>
          <a:xfrm>
            <a:off x="1756162" y="5629524"/>
            <a:ext cx="3108960" cy="274260"/>
          </a:xfrm>
          <a:prstGeom prst="round2Same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100" b="1" dirty="0">
                <a:solidFill>
                  <a:schemeClr val="tx1"/>
                </a:solidFill>
              </a:rPr>
              <a:t>Low Avg. Loan Amt. and Low Loan Count</a:t>
            </a:r>
            <a:endParaRPr lang="en-IN" sz="1100" b="1" dirty="0">
              <a:solidFill>
                <a:schemeClr val="tx1"/>
              </a:solidFill>
            </a:endParaRPr>
          </a:p>
        </p:txBody>
      </p:sp>
      <p:sp>
        <p:nvSpPr>
          <p:cNvPr id="29" name="TextBox 28">
            <a:extLst>
              <a:ext uri="{FF2B5EF4-FFF2-40B4-BE49-F238E27FC236}">
                <a16:creationId xmlns:a16="http://schemas.microsoft.com/office/drawing/2014/main" id="{72825CD1-50DC-4CC0-854D-E102F0F5C7C2}"/>
              </a:ext>
            </a:extLst>
          </p:cNvPr>
          <p:cNvSpPr txBox="1"/>
          <p:nvPr/>
        </p:nvSpPr>
        <p:spPr>
          <a:xfrm>
            <a:off x="7373346" y="1219200"/>
            <a:ext cx="3108960" cy="274320"/>
          </a:xfrm>
          <a:prstGeom prst="round2SameRect">
            <a:avLst>
              <a:gd name="adj1" fmla="val 0"/>
              <a:gd name="adj2" fmla="val 11577"/>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1100" b="1" dirty="0">
                <a:solidFill>
                  <a:schemeClr val="tx1"/>
                </a:solidFill>
              </a:rPr>
              <a:t>High Avg. Loan Amt. and High Loan Count</a:t>
            </a:r>
          </a:p>
        </p:txBody>
      </p:sp>
      <p:sp>
        <p:nvSpPr>
          <p:cNvPr id="2" name="TextBox 1">
            <a:extLst>
              <a:ext uri="{FF2B5EF4-FFF2-40B4-BE49-F238E27FC236}">
                <a16:creationId xmlns:a16="http://schemas.microsoft.com/office/drawing/2014/main" id="{83ACBAEF-BAA9-47F0-B343-427EFBE856E7}"/>
              </a:ext>
            </a:extLst>
          </p:cNvPr>
          <p:cNvSpPr txBox="1"/>
          <p:nvPr/>
        </p:nvSpPr>
        <p:spPr>
          <a:xfrm>
            <a:off x="6867402" y="1791368"/>
            <a:ext cx="4447179" cy="523220"/>
          </a:xfrm>
          <a:prstGeom prst="rect">
            <a:avLst/>
          </a:prstGeom>
          <a:noFill/>
        </p:spPr>
        <p:txBody>
          <a:bodyPr wrap="square" rtlCol="0">
            <a:spAutoFit/>
          </a:bodyPr>
          <a:lstStyle/>
          <a:p>
            <a:pPr algn="ctr"/>
            <a:r>
              <a:rPr lang="en-US" sz="1400" b="1" dirty="0">
                <a:highlight>
                  <a:srgbClr val="FFFF00"/>
                </a:highlight>
              </a:rPr>
              <a:t>None of the Service </a:t>
            </a:r>
            <a:r>
              <a:rPr lang="en-US" sz="1400" b="1" dirty="0" err="1">
                <a:highlight>
                  <a:srgbClr val="FFFF00"/>
                </a:highlight>
              </a:rPr>
              <a:t>Centres</a:t>
            </a:r>
            <a:r>
              <a:rPr lang="en-US" sz="1400" b="1" dirty="0">
                <a:highlight>
                  <a:srgbClr val="FFFF00"/>
                </a:highlight>
              </a:rPr>
              <a:t> have high average loan amount and high loan count</a:t>
            </a:r>
            <a:endParaRPr lang="en-IN" sz="1400" b="1" dirty="0">
              <a:highlight>
                <a:srgbClr val="FFFF00"/>
              </a:highlight>
            </a:endParaRPr>
          </a:p>
        </p:txBody>
      </p:sp>
      <p:sp>
        <p:nvSpPr>
          <p:cNvPr id="3" name="Rectangle 2">
            <a:extLst>
              <a:ext uri="{FF2B5EF4-FFF2-40B4-BE49-F238E27FC236}">
                <a16:creationId xmlns:a16="http://schemas.microsoft.com/office/drawing/2014/main" id="{0551EC75-40ED-4C78-ABD5-36867CF44E33}"/>
              </a:ext>
            </a:extLst>
          </p:cNvPr>
          <p:cNvSpPr/>
          <p:nvPr/>
        </p:nvSpPr>
        <p:spPr>
          <a:xfrm>
            <a:off x="1414567" y="1440642"/>
            <a:ext cx="3784113" cy="276999"/>
          </a:xfrm>
          <a:prstGeom prst="rect">
            <a:avLst/>
          </a:prstGeom>
        </p:spPr>
        <p:txBody>
          <a:bodyPr wrap="none">
            <a:spAutoFit/>
          </a:bodyPr>
          <a:lstStyle/>
          <a:p>
            <a:pPr algn="ctr"/>
            <a:r>
              <a:rPr lang="en-US" sz="1200" b="1" dirty="0">
                <a:highlight>
                  <a:srgbClr val="FFFF00"/>
                </a:highlight>
              </a:rPr>
              <a:t>12% Loan Count and 24% Loan Sanction Amount</a:t>
            </a:r>
            <a:endParaRPr lang="en-IN" sz="1200" b="1" dirty="0">
              <a:highlight>
                <a:srgbClr val="FFFF00"/>
              </a:highlight>
            </a:endParaRPr>
          </a:p>
        </p:txBody>
      </p:sp>
      <p:sp>
        <p:nvSpPr>
          <p:cNvPr id="12" name="Rectangle 11">
            <a:extLst>
              <a:ext uri="{FF2B5EF4-FFF2-40B4-BE49-F238E27FC236}">
                <a16:creationId xmlns:a16="http://schemas.microsoft.com/office/drawing/2014/main" id="{C8B98D8C-A392-48F5-A810-E4175CC751AA}"/>
              </a:ext>
            </a:extLst>
          </p:cNvPr>
          <p:cNvSpPr/>
          <p:nvPr/>
        </p:nvSpPr>
        <p:spPr>
          <a:xfrm>
            <a:off x="1418585" y="5841551"/>
            <a:ext cx="3784113" cy="276999"/>
          </a:xfrm>
          <a:prstGeom prst="rect">
            <a:avLst/>
          </a:prstGeom>
        </p:spPr>
        <p:txBody>
          <a:bodyPr wrap="none">
            <a:spAutoFit/>
          </a:bodyPr>
          <a:lstStyle/>
          <a:p>
            <a:pPr algn="ctr"/>
            <a:r>
              <a:rPr lang="en-US" sz="1200" b="1" dirty="0">
                <a:highlight>
                  <a:srgbClr val="FFFF00"/>
                </a:highlight>
              </a:rPr>
              <a:t>32% Loan Count and 32% Loan Sanction Amount</a:t>
            </a:r>
            <a:endParaRPr lang="en-IN" sz="1200" b="1" dirty="0">
              <a:highlight>
                <a:srgbClr val="FFFF00"/>
              </a:highlight>
            </a:endParaRPr>
          </a:p>
        </p:txBody>
      </p:sp>
      <p:sp>
        <p:nvSpPr>
          <p:cNvPr id="13" name="Rectangle 12">
            <a:extLst>
              <a:ext uri="{FF2B5EF4-FFF2-40B4-BE49-F238E27FC236}">
                <a16:creationId xmlns:a16="http://schemas.microsoft.com/office/drawing/2014/main" id="{646FC07C-D150-4203-94EE-2C68E4DD24CA}"/>
              </a:ext>
            </a:extLst>
          </p:cNvPr>
          <p:cNvSpPr/>
          <p:nvPr/>
        </p:nvSpPr>
        <p:spPr>
          <a:xfrm>
            <a:off x="6912353" y="5840364"/>
            <a:ext cx="3920369" cy="276999"/>
          </a:xfrm>
          <a:prstGeom prst="rect">
            <a:avLst/>
          </a:prstGeom>
        </p:spPr>
        <p:txBody>
          <a:bodyPr wrap="none">
            <a:spAutoFit/>
          </a:bodyPr>
          <a:lstStyle/>
          <a:p>
            <a:pPr algn="ctr"/>
            <a:r>
              <a:rPr lang="en-US" sz="1200" b="1" dirty="0">
                <a:highlight>
                  <a:srgbClr val="FFFF00"/>
                </a:highlight>
              </a:rPr>
              <a:t>56% Loan Count and 44% Loan Sanction Amount</a:t>
            </a:r>
            <a:endParaRPr lang="en-IN" sz="1200" b="1" dirty="0">
              <a:highlight>
                <a:srgbClr val="FFFF00"/>
              </a:highlight>
            </a:endParaRPr>
          </a:p>
        </p:txBody>
      </p:sp>
      <p:sp>
        <p:nvSpPr>
          <p:cNvPr id="5" name="TextBox 4">
            <a:extLst>
              <a:ext uri="{FF2B5EF4-FFF2-40B4-BE49-F238E27FC236}">
                <a16:creationId xmlns:a16="http://schemas.microsoft.com/office/drawing/2014/main" id="{94B992F3-D55C-4E34-B6B9-C7EB33D1B28B}"/>
              </a:ext>
            </a:extLst>
          </p:cNvPr>
          <p:cNvSpPr txBox="1"/>
          <p:nvPr/>
        </p:nvSpPr>
        <p:spPr>
          <a:xfrm>
            <a:off x="6092475" y="5697379"/>
            <a:ext cx="686406" cy="246221"/>
          </a:xfrm>
          <a:prstGeom prst="rect">
            <a:avLst/>
          </a:prstGeom>
          <a:noFill/>
        </p:spPr>
        <p:txBody>
          <a:bodyPr wrap="none" rtlCol="0">
            <a:spAutoFit/>
          </a:bodyPr>
          <a:lstStyle/>
          <a:p>
            <a:r>
              <a:rPr lang="en-US" sz="1000" b="1" dirty="0"/>
              <a:t>₹0.0 Lac</a:t>
            </a:r>
            <a:endParaRPr lang="en-IN" sz="1000" b="1" dirty="0"/>
          </a:p>
        </p:txBody>
      </p:sp>
      <p:sp>
        <p:nvSpPr>
          <p:cNvPr id="15" name="TextBox 14">
            <a:extLst>
              <a:ext uri="{FF2B5EF4-FFF2-40B4-BE49-F238E27FC236}">
                <a16:creationId xmlns:a16="http://schemas.microsoft.com/office/drawing/2014/main" id="{1C5B0C51-11DF-4C9A-82CC-6F711187942B}"/>
              </a:ext>
            </a:extLst>
          </p:cNvPr>
          <p:cNvSpPr txBox="1"/>
          <p:nvPr/>
        </p:nvSpPr>
        <p:spPr>
          <a:xfrm>
            <a:off x="330200" y="3279385"/>
            <a:ext cx="667170" cy="246221"/>
          </a:xfrm>
          <a:prstGeom prst="rect">
            <a:avLst/>
          </a:prstGeom>
          <a:noFill/>
        </p:spPr>
        <p:txBody>
          <a:bodyPr wrap="none" rtlCol="0">
            <a:spAutoFit/>
          </a:bodyPr>
          <a:lstStyle/>
          <a:p>
            <a:r>
              <a:rPr lang="en-US" sz="1000" b="1" dirty="0"/>
              <a:t>0 Loans</a:t>
            </a:r>
            <a:endParaRPr lang="en-IN" sz="1000" b="1" dirty="0"/>
          </a:p>
        </p:txBody>
      </p:sp>
      <p:sp>
        <p:nvSpPr>
          <p:cNvPr id="21" name="TextBox 20">
            <a:extLst>
              <a:ext uri="{FF2B5EF4-FFF2-40B4-BE49-F238E27FC236}">
                <a16:creationId xmlns:a16="http://schemas.microsoft.com/office/drawing/2014/main" id="{0EF4BD20-885C-4ACD-883F-84BC6CA67D92}"/>
              </a:ext>
            </a:extLst>
          </p:cNvPr>
          <p:cNvSpPr txBox="1"/>
          <p:nvPr/>
        </p:nvSpPr>
        <p:spPr>
          <a:xfrm>
            <a:off x="10978835" y="3279385"/>
            <a:ext cx="984565" cy="246221"/>
          </a:xfrm>
          <a:prstGeom prst="rect">
            <a:avLst/>
          </a:prstGeom>
          <a:noFill/>
        </p:spPr>
        <p:txBody>
          <a:bodyPr wrap="none" rtlCol="0">
            <a:spAutoFit/>
          </a:bodyPr>
          <a:lstStyle/>
          <a:p>
            <a:r>
              <a:rPr lang="en-US" sz="1000" b="1" dirty="0"/>
              <a:t>10,000 Loans</a:t>
            </a:r>
            <a:endParaRPr lang="en-IN" sz="1000" b="1" dirty="0"/>
          </a:p>
        </p:txBody>
      </p:sp>
      <p:sp>
        <p:nvSpPr>
          <p:cNvPr id="22" name="TextBox 21">
            <a:extLst>
              <a:ext uri="{FF2B5EF4-FFF2-40B4-BE49-F238E27FC236}">
                <a16:creationId xmlns:a16="http://schemas.microsoft.com/office/drawing/2014/main" id="{9A4D50C9-8FB6-48DF-878B-019BE16446A3}"/>
              </a:ext>
            </a:extLst>
          </p:cNvPr>
          <p:cNvSpPr txBox="1"/>
          <p:nvPr/>
        </p:nvSpPr>
        <p:spPr>
          <a:xfrm>
            <a:off x="6092475" y="1215416"/>
            <a:ext cx="756938" cy="246221"/>
          </a:xfrm>
          <a:prstGeom prst="rect">
            <a:avLst/>
          </a:prstGeom>
          <a:noFill/>
        </p:spPr>
        <p:txBody>
          <a:bodyPr wrap="none" rtlCol="0">
            <a:spAutoFit/>
          </a:bodyPr>
          <a:lstStyle/>
          <a:p>
            <a:r>
              <a:rPr lang="en-US" sz="1000" b="1" dirty="0"/>
              <a:t>₹99.0 Lac</a:t>
            </a:r>
            <a:endParaRPr lang="en-IN" sz="1000" b="1" dirty="0"/>
          </a:p>
        </p:txBody>
      </p:sp>
      <p:sp>
        <p:nvSpPr>
          <p:cNvPr id="6" name="Slide Number Placeholder 5">
            <a:extLst>
              <a:ext uri="{FF2B5EF4-FFF2-40B4-BE49-F238E27FC236}">
                <a16:creationId xmlns:a16="http://schemas.microsoft.com/office/drawing/2014/main" id="{7ECE87A5-312F-49CB-AE61-241CFB7BAB00}"/>
              </a:ext>
            </a:extLst>
          </p:cNvPr>
          <p:cNvSpPr>
            <a:spLocks noGrp="1"/>
          </p:cNvSpPr>
          <p:nvPr>
            <p:ph type="sldNum" sz="quarter" idx="4"/>
          </p:nvPr>
        </p:nvSpPr>
        <p:spPr/>
        <p:txBody>
          <a:bodyPr/>
          <a:lstStyle/>
          <a:p>
            <a:fld id="{3E9DEC0F-54CB-4624-A4C9-F4B6FB368B3D}" type="slidenum">
              <a:rPr lang="en-IN" smtClean="0"/>
              <a:t>10</a:t>
            </a:fld>
            <a:endParaRPr lang="en-IN"/>
          </a:p>
        </p:txBody>
      </p:sp>
    </p:spTree>
    <p:extLst>
      <p:ext uri="{BB962C8B-B14F-4D97-AF65-F5344CB8AC3E}">
        <p14:creationId xmlns:p14="http://schemas.microsoft.com/office/powerpoint/2010/main" val="235835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FC5A3E88-D461-480B-B850-44DD0255409F}"/>
              </a:ext>
            </a:extLst>
          </p:cNvPr>
          <p:cNvSpPr>
            <a:spLocks noGrp="1"/>
          </p:cNvSpPr>
          <p:nvPr>
            <p:ph type="title"/>
          </p:nvPr>
        </p:nvSpPr>
        <p:spPr>
          <a:xfrm>
            <a:off x="380957" y="159396"/>
            <a:ext cx="11439568" cy="864000"/>
          </a:xfrm>
        </p:spPr>
        <p:txBody>
          <a:bodyPr/>
          <a:lstStyle/>
          <a:p>
            <a:r>
              <a:rPr lang="en-US" dirty="0"/>
              <a:t>Service Center wise Ranking : Loan Count and Avg. Loan Sanction Amount</a:t>
            </a:r>
            <a:endParaRPr lang="en-IN" dirty="0"/>
          </a:p>
        </p:txBody>
      </p:sp>
      <p:graphicFrame>
        <p:nvGraphicFramePr>
          <p:cNvPr id="29" name="Content Placeholder 3">
            <a:extLst>
              <a:ext uri="{FF2B5EF4-FFF2-40B4-BE49-F238E27FC236}">
                <a16:creationId xmlns:a16="http://schemas.microsoft.com/office/drawing/2014/main" id="{545410D8-80AC-4BB3-8359-B378D8ADB5C7}"/>
              </a:ext>
            </a:extLst>
          </p:cNvPr>
          <p:cNvGraphicFramePr>
            <a:graphicFrameLocks noGrp="1"/>
          </p:cNvGraphicFramePr>
          <p:nvPr>
            <p:ph idx="1"/>
            <p:extLst>
              <p:ext uri="{D42A27DB-BD31-4B8C-83A1-F6EECF244321}">
                <p14:modId xmlns:p14="http://schemas.microsoft.com/office/powerpoint/2010/main" val="3482799334"/>
              </p:ext>
            </p:extLst>
          </p:nvPr>
        </p:nvGraphicFramePr>
        <p:xfrm>
          <a:off x="380957" y="1219200"/>
          <a:ext cx="3733378" cy="2514600"/>
        </p:xfrm>
        <a:graphic>
          <a:graphicData uri="http://schemas.openxmlformats.org/drawingml/2006/table">
            <a:tbl>
              <a:tblPr firstRow="1">
                <a:tableStyleId>{6E25E649-3F16-4E02-A733-19D2CDBF48F0}</a:tableStyleId>
              </a:tblPr>
              <a:tblGrid>
                <a:gridCol w="1828843">
                  <a:extLst>
                    <a:ext uri="{9D8B030D-6E8A-4147-A177-3AD203B41FA5}">
                      <a16:colId xmlns:a16="http://schemas.microsoft.com/office/drawing/2014/main" val="3452340788"/>
                    </a:ext>
                  </a:extLst>
                </a:gridCol>
                <a:gridCol w="634845">
                  <a:extLst>
                    <a:ext uri="{9D8B030D-6E8A-4147-A177-3AD203B41FA5}">
                      <a16:colId xmlns:a16="http://schemas.microsoft.com/office/drawing/2014/main" val="38431372"/>
                    </a:ext>
                  </a:extLst>
                </a:gridCol>
                <a:gridCol w="634845">
                  <a:extLst>
                    <a:ext uri="{9D8B030D-6E8A-4147-A177-3AD203B41FA5}">
                      <a16:colId xmlns:a16="http://schemas.microsoft.com/office/drawing/2014/main" val="2463742129"/>
                    </a:ext>
                  </a:extLst>
                </a:gridCol>
                <a:gridCol w="634845">
                  <a:extLst>
                    <a:ext uri="{9D8B030D-6E8A-4147-A177-3AD203B41FA5}">
                      <a16:colId xmlns:a16="http://schemas.microsoft.com/office/drawing/2014/main" val="2265082057"/>
                    </a:ext>
                  </a:extLst>
                </a:gridCol>
              </a:tblGrid>
              <a:tr h="128455">
                <a:tc>
                  <a:txBody>
                    <a:bodyPr/>
                    <a:lstStyle/>
                    <a:p>
                      <a:pPr algn="l" fontAlgn="b"/>
                      <a:r>
                        <a:rPr lang="en-IN" sz="900" u="none" strike="noStrike" dirty="0">
                          <a:effectLst/>
                        </a:rPr>
                        <a:t>Service Centres</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Rank_17</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Rank_18</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Rank_19</a:t>
                      </a:r>
                      <a:endParaRPr lang="en-IN" sz="900" b="1" i="0" u="none" strike="noStrike" dirty="0">
                        <a:solidFill>
                          <a:srgbClr val="000000"/>
                        </a:solidFill>
                        <a:effectLst/>
                        <a:latin typeface="Calibri Light" panose="020F0302020204030204" pitchFamily="34" charset="0"/>
                      </a:endParaRPr>
                    </a:p>
                  </a:txBody>
                  <a:tcPr marL="45720" marR="45720" anchor="ctr"/>
                </a:tc>
                <a:extLst>
                  <a:ext uri="{0D108BD9-81ED-4DB2-BD59-A6C34878D82A}">
                    <a16:rowId xmlns:a16="http://schemas.microsoft.com/office/drawing/2014/main" val="311421660"/>
                  </a:ext>
                </a:extLst>
              </a:tr>
              <a:tr h="128455">
                <a:tc>
                  <a:txBody>
                    <a:bodyPr/>
                    <a:lstStyle/>
                    <a:p>
                      <a:pPr algn="l" fontAlgn="b"/>
                      <a:r>
                        <a:rPr lang="en-IN" sz="900" u="none" strike="noStrike" dirty="0">
                          <a:effectLst/>
                        </a:rPr>
                        <a:t>KALYAN</a:t>
                      </a:r>
                      <a:endParaRPr lang="en-IN" sz="900" b="0" i="0" u="none" strike="noStrike" dirty="0">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2</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1</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637096885"/>
                  </a:ext>
                </a:extLst>
              </a:tr>
              <a:tr h="128455">
                <a:tc>
                  <a:txBody>
                    <a:bodyPr/>
                    <a:lstStyle/>
                    <a:p>
                      <a:pPr algn="l" fontAlgn="b"/>
                      <a:r>
                        <a:rPr lang="en-IN" sz="900" u="none" strike="noStrike" dirty="0">
                          <a:effectLst/>
                        </a:rPr>
                        <a:t>DOMBIVLI</a:t>
                      </a:r>
                      <a:endParaRPr lang="en-IN" sz="900" b="0" i="0" u="none" strike="noStrike" dirty="0">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7</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3225515"/>
                  </a:ext>
                </a:extLst>
              </a:tr>
              <a:tr h="128455">
                <a:tc>
                  <a:txBody>
                    <a:bodyPr/>
                    <a:lstStyle/>
                    <a:p>
                      <a:pPr algn="l" fontAlgn="b"/>
                      <a:r>
                        <a:rPr lang="en-IN" sz="900" u="none" strike="noStrike" dirty="0">
                          <a:effectLst/>
                        </a:rPr>
                        <a:t>THANE - GHODBUNDER ROAD</a:t>
                      </a:r>
                      <a:endParaRPr lang="en-IN" sz="900" b="0" i="0" u="none" strike="noStrike" dirty="0">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10</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3</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3519047352"/>
                  </a:ext>
                </a:extLst>
              </a:tr>
              <a:tr h="128455">
                <a:tc>
                  <a:txBody>
                    <a:bodyPr/>
                    <a:lstStyle/>
                    <a:p>
                      <a:pPr algn="l" fontAlgn="b"/>
                      <a:r>
                        <a:rPr lang="en-IN" sz="900" u="none" strike="noStrike">
                          <a:effectLst/>
                        </a:rPr>
                        <a:t>BADLAPUR</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US" sz="900" b="0" i="0" u="none" strike="noStrike" dirty="0">
                          <a:solidFill>
                            <a:srgbClr val="000000"/>
                          </a:solidFill>
                          <a:effectLst/>
                          <a:latin typeface="Calibri Light" panose="020F0302020204030204" pitchFamily="34" charset="0"/>
                        </a:rPr>
                        <a:t>*</a:t>
                      </a:r>
                      <a:endParaRPr lang="en-IN" sz="900" b="0" i="0" u="none" strike="noStrike" dirty="0">
                        <a:solidFill>
                          <a:srgbClr val="000000"/>
                        </a:solidFill>
                        <a:effectLst/>
                        <a:latin typeface="Calibri Light" panose="020F0302020204030204" pitchFamily="34" charset="0"/>
                      </a:endParaRPr>
                    </a:p>
                  </a:txBody>
                  <a:tcPr marL="45720" marR="45720" anchor="b">
                    <a:noFill/>
                  </a:tcPr>
                </a:tc>
                <a:tc>
                  <a:txBody>
                    <a:bodyPr/>
                    <a:lstStyle/>
                    <a:p>
                      <a:pPr algn="ctr" fontAlgn="b"/>
                      <a:r>
                        <a:rPr lang="en-IN" sz="900" u="none" strike="noStrike" dirty="0">
                          <a:effectLst/>
                        </a:rPr>
                        <a:t>30</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4</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1381197545"/>
                  </a:ext>
                </a:extLst>
              </a:tr>
              <a:tr h="128455">
                <a:tc>
                  <a:txBody>
                    <a:bodyPr/>
                    <a:lstStyle/>
                    <a:p>
                      <a:pPr algn="l" fontAlgn="b"/>
                      <a:r>
                        <a:rPr lang="en-IN" sz="900" u="none" strike="noStrike">
                          <a:effectLst/>
                        </a:rPr>
                        <a:t>PAREL</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3</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1866072600"/>
                  </a:ext>
                </a:extLst>
              </a:tr>
              <a:tr h="128455">
                <a:tc>
                  <a:txBody>
                    <a:bodyPr/>
                    <a:lstStyle/>
                    <a:p>
                      <a:pPr algn="l" fontAlgn="b"/>
                      <a:r>
                        <a:rPr lang="en-IN" sz="900" u="none" strike="noStrike">
                          <a:effectLst/>
                        </a:rPr>
                        <a:t>MUMBAI</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3</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6</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797501650"/>
                  </a:ext>
                </a:extLst>
              </a:tr>
              <a:tr h="128455">
                <a:tc>
                  <a:txBody>
                    <a:bodyPr/>
                    <a:lstStyle/>
                    <a:p>
                      <a:pPr algn="l" fontAlgn="b"/>
                      <a:r>
                        <a:rPr lang="en-IN" sz="900" u="none" strike="noStrike">
                          <a:effectLst/>
                        </a:rPr>
                        <a:t>THANE</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18</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11</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7</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706352122"/>
                  </a:ext>
                </a:extLst>
              </a:tr>
              <a:tr h="128455">
                <a:tc>
                  <a:txBody>
                    <a:bodyPr/>
                    <a:lstStyle/>
                    <a:p>
                      <a:pPr algn="l" fontAlgn="b"/>
                      <a:r>
                        <a:rPr lang="en-IN" sz="900" u="none" strike="noStrike">
                          <a:effectLst/>
                        </a:rPr>
                        <a:t>VIKHROLI</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9</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6</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8</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2516469757"/>
                  </a:ext>
                </a:extLst>
              </a:tr>
              <a:tr h="128455">
                <a:tc>
                  <a:txBody>
                    <a:bodyPr/>
                    <a:lstStyle/>
                    <a:p>
                      <a:pPr algn="l" fontAlgn="b"/>
                      <a:r>
                        <a:rPr lang="en-IN" sz="900" u="none" strike="noStrike">
                          <a:effectLst/>
                        </a:rPr>
                        <a:t>VIKAS COMPLEX-THANE-W</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6</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8</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9</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3455831001"/>
                  </a:ext>
                </a:extLst>
              </a:tr>
              <a:tr h="128455">
                <a:tc>
                  <a:txBody>
                    <a:bodyPr/>
                    <a:lstStyle/>
                    <a:p>
                      <a:pPr algn="l" fontAlgn="b"/>
                      <a:r>
                        <a:rPr lang="en-IN" sz="900" u="none" strike="noStrike">
                          <a:effectLst/>
                        </a:rPr>
                        <a:t>KOPARKHAIRANE</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9</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10</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616109537"/>
                  </a:ext>
                </a:extLst>
              </a:tr>
            </a:tbl>
          </a:graphicData>
        </a:graphic>
      </p:graphicFrame>
      <p:graphicFrame>
        <p:nvGraphicFramePr>
          <p:cNvPr id="30" name="Content Placeholder 3">
            <a:extLst>
              <a:ext uri="{FF2B5EF4-FFF2-40B4-BE49-F238E27FC236}">
                <a16:creationId xmlns:a16="http://schemas.microsoft.com/office/drawing/2014/main" id="{7C295F71-1372-4FE1-BB08-B4C1885F1FE7}"/>
              </a:ext>
            </a:extLst>
          </p:cNvPr>
          <p:cNvGraphicFramePr>
            <a:graphicFrameLocks/>
          </p:cNvGraphicFramePr>
          <p:nvPr>
            <p:extLst>
              <p:ext uri="{D42A27DB-BD31-4B8C-83A1-F6EECF244321}">
                <p14:modId xmlns:p14="http://schemas.microsoft.com/office/powerpoint/2010/main" val="3235687554"/>
              </p:ext>
            </p:extLst>
          </p:nvPr>
        </p:nvGraphicFramePr>
        <p:xfrm>
          <a:off x="4234053" y="1219200"/>
          <a:ext cx="3733377" cy="2514600"/>
        </p:xfrm>
        <a:graphic>
          <a:graphicData uri="http://schemas.openxmlformats.org/drawingml/2006/table">
            <a:tbl>
              <a:tblPr firstRow="1">
                <a:tableStyleId>{6E25E649-3F16-4E02-A733-19D2CDBF48F0}</a:tableStyleId>
              </a:tblPr>
              <a:tblGrid>
                <a:gridCol w="1702758">
                  <a:extLst>
                    <a:ext uri="{9D8B030D-6E8A-4147-A177-3AD203B41FA5}">
                      <a16:colId xmlns:a16="http://schemas.microsoft.com/office/drawing/2014/main" val="3452340788"/>
                    </a:ext>
                  </a:extLst>
                </a:gridCol>
                <a:gridCol w="676873">
                  <a:extLst>
                    <a:ext uri="{9D8B030D-6E8A-4147-A177-3AD203B41FA5}">
                      <a16:colId xmlns:a16="http://schemas.microsoft.com/office/drawing/2014/main" val="38431372"/>
                    </a:ext>
                  </a:extLst>
                </a:gridCol>
                <a:gridCol w="676873">
                  <a:extLst>
                    <a:ext uri="{9D8B030D-6E8A-4147-A177-3AD203B41FA5}">
                      <a16:colId xmlns:a16="http://schemas.microsoft.com/office/drawing/2014/main" val="2463742129"/>
                    </a:ext>
                  </a:extLst>
                </a:gridCol>
                <a:gridCol w="676873">
                  <a:extLst>
                    <a:ext uri="{9D8B030D-6E8A-4147-A177-3AD203B41FA5}">
                      <a16:colId xmlns:a16="http://schemas.microsoft.com/office/drawing/2014/main" val="2265082057"/>
                    </a:ext>
                  </a:extLst>
                </a:gridCol>
              </a:tblGrid>
              <a:tr h="128455">
                <a:tc>
                  <a:txBody>
                    <a:bodyPr/>
                    <a:lstStyle/>
                    <a:p>
                      <a:pPr algn="l" fontAlgn="b"/>
                      <a:r>
                        <a:rPr lang="en-IN" sz="900" u="none" strike="noStrike" dirty="0">
                          <a:effectLst/>
                        </a:rPr>
                        <a:t>Service Centres</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Rank_17</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Rank_18</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Rank_19</a:t>
                      </a:r>
                      <a:endParaRPr lang="en-IN" sz="900" b="1" i="0" u="none" strike="noStrike" dirty="0">
                        <a:solidFill>
                          <a:srgbClr val="000000"/>
                        </a:solidFill>
                        <a:effectLst/>
                        <a:latin typeface="Calibri Light" panose="020F0302020204030204" pitchFamily="34" charset="0"/>
                      </a:endParaRPr>
                    </a:p>
                  </a:txBody>
                  <a:tcPr marL="45720" marR="45720" anchor="ctr"/>
                </a:tc>
                <a:extLst>
                  <a:ext uri="{0D108BD9-81ED-4DB2-BD59-A6C34878D82A}">
                    <a16:rowId xmlns:a16="http://schemas.microsoft.com/office/drawing/2014/main" val="311421660"/>
                  </a:ext>
                </a:extLst>
              </a:tr>
              <a:tr h="128455">
                <a:tc>
                  <a:txBody>
                    <a:bodyPr/>
                    <a:lstStyle/>
                    <a:p>
                      <a:pPr algn="l" fontAlgn="b"/>
                      <a:r>
                        <a:rPr lang="en-IN" sz="900" u="none" strike="noStrike" dirty="0">
                          <a:effectLst/>
                        </a:rPr>
                        <a:t>VIRAR</a:t>
                      </a:r>
                      <a:endParaRPr lang="en-IN" sz="900" b="0" i="0" u="none" strike="noStrike" dirty="0">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10</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20</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11</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637096885"/>
                  </a:ext>
                </a:extLst>
              </a:tr>
              <a:tr h="128455">
                <a:tc>
                  <a:txBody>
                    <a:bodyPr/>
                    <a:lstStyle/>
                    <a:p>
                      <a:pPr algn="l" fontAlgn="b"/>
                      <a:r>
                        <a:rPr lang="en-IN" sz="900" u="none" strike="noStrike">
                          <a:effectLst/>
                        </a:rPr>
                        <a:t>MULUND</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12</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7</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12</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3225515"/>
                  </a:ext>
                </a:extLst>
              </a:tr>
              <a:tr h="128455">
                <a:tc>
                  <a:txBody>
                    <a:bodyPr/>
                    <a:lstStyle/>
                    <a:p>
                      <a:pPr algn="l" fontAlgn="b"/>
                      <a:r>
                        <a:rPr lang="en-IN" sz="900" u="none" strike="noStrike">
                          <a:effectLst/>
                        </a:rPr>
                        <a:t>KHARGHAR</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21</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13</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13</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3519047352"/>
                  </a:ext>
                </a:extLst>
              </a:tr>
              <a:tr h="128455">
                <a:tc>
                  <a:txBody>
                    <a:bodyPr/>
                    <a:lstStyle/>
                    <a:p>
                      <a:pPr algn="l" fontAlgn="b"/>
                      <a:r>
                        <a:rPr lang="en-IN" sz="900" u="none" strike="noStrike">
                          <a:effectLst/>
                        </a:rPr>
                        <a:t>CHEMBUR</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13</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14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1381197545"/>
                  </a:ext>
                </a:extLst>
              </a:tr>
              <a:tr h="128455">
                <a:tc>
                  <a:txBody>
                    <a:bodyPr/>
                    <a:lstStyle/>
                    <a:p>
                      <a:pPr algn="l" fontAlgn="b"/>
                      <a:r>
                        <a:rPr lang="en-IN" sz="900" u="none" strike="noStrike">
                          <a:effectLst/>
                        </a:rPr>
                        <a:t>MIRA ROAD</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20</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18</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15</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1866072600"/>
                  </a:ext>
                </a:extLst>
              </a:tr>
              <a:tr h="128455">
                <a:tc>
                  <a:txBody>
                    <a:bodyPr/>
                    <a:lstStyle/>
                    <a:p>
                      <a:pPr algn="l" fontAlgn="b"/>
                      <a:r>
                        <a:rPr lang="en-IN" sz="900" u="none" strike="noStrike">
                          <a:effectLst/>
                        </a:rPr>
                        <a:t>BORIVLI</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11</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16</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16</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797501650"/>
                  </a:ext>
                </a:extLst>
              </a:tr>
              <a:tr h="128455">
                <a:tc>
                  <a:txBody>
                    <a:bodyPr/>
                    <a:lstStyle/>
                    <a:p>
                      <a:pPr algn="l" fontAlgn="b"/>
                      <a:r>
                        <a:rPr lang="en-IN" sz="900" u="none" strike="noStrike">
                          <a:effectLst/>
                        </a:rPr>
                        <a:t>PANVEL</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16</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12</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17</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706352122"/>
                  </a:ext>
                </a:extLst>
              </a:tr>
              <a:tr h="128455">
                <a:tc>
                  <a:txBody>
                    <a:bodyPr/>
                    <a:lstStyle/>
                    <a:p>
                      <a:pPr algn="l" fontAlgn="b"/>
                      <a:r>
                        <a:rPr lang="en-IN" sz="900" u="none" strike="noStrike">
                          <a:effectLst/>
                        </a:rPr>
                        <a:t>DUBAI</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23</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23</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18</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2516469757"/>
                  </a:ext>
                </a:extLst>
              </a:tr>
              <a:tr h="128455">
                <a:tc>
                  <a:txBody>
                    <a:bodyPr/>
                    <a:lstStyle/>
                    <a:p>
                      <a:pPr algn="l" fontAlgn="b"/>
                      <a:r>
                        <a:rPr lang="en-IN" sz="900" u="none" strike="noStrike">
                          <a:effectLst/>
                        </a:rPr>
                        <a:t>AMBERNATH</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a:effectLst/>
                        </a:rPr>
                        <a:t>1</a:t>
                      </a:r>
                      <a:endParaRPr lang="en-IN" sz="900" b="0" i="0" u="none" strike="noStrike">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19</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3455831001"/>
                  </a:ext>
                </a:extLst>
              </a:tr>
              <a:tr h="128455">
                <a:tc>
                  <a:txBody>
                    <a:bodyPr/>
                    <a:lstStyle/>
                    <a:p>
                      <a:pPr algn="l" fontAlgn="b"/>
                      <a:r>
                        <a:rPr lang="en-IN" sz="900" u="none" strike="noStrike">
                          <a:effectLst/>
                        </a:rPr>
                        <a:t>MALAD</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22</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22</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20</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616109537"/>
                  </a:ext>
                </a:extLst>
              </a:tr>
            </a:tbl>
          </a:graphicData>
        </a:graphic>
      </p:graphicFrame>
      <p:graphicFrame>
        <p:nvGraphicFramePr>
          <p:cNvPr id="31" name="Content Placeholder 3">
            <a:extLst>
              <a:ext uri="{FF2B5EF4-FFF2-40B4-BE49-F238E27FC236}">
                <a16:creationId xmlns:a16="http://schemas.microsoft.com/office/drawing/2014/main" id="{AA4436E3-C885-478F-84DB-8923F512B457}"/>
              </a:ext>
            </a:extLst>
          </p:cNvPr>
          <p:cNvGraphicFramePr>
            <a:graphicFrameLocks/>
          </p:cNvGraphicFramePr>
          <p:nvPr>
            <p:extLst>
              <p:ext uri="{D42A27DB-BD31-4B8C-83A1-F6EECF244321}">
                <p14:modId xmlns:p14="http://schemas.microsoft.com/office/powerpoint/2010/main" val="4039039594"/>
              </p:ext>
            </p:extLst>
          </p:nvPr>
        </p:nvGraphicFramePr>
        <p:xfrm>
          <a:off x="8087148" y="1219200"/>
          <a:ext cx="3733377" cy="3657600"/>
        </p:xfrm>
        <a:graphic>
          <a:graphicData uri="http://schemas.openxmlformats.org/drawingml/2006/table">
            <a:tbl>
              <a:tblPr firstRow="1">
                <a:tableStyleId>{6E25E649-3F16-4E02-A733-19D2CDBF48F0}</a:tableStyleId>
              </a:tblPr>
              <a:tblGrid>
                <a:gridCol w="1702758">
                  <a:extLst>
                    <a:ext uri="{9D8B030D-6E8A-4147-A177-3AD203B41FA5}">
                      <a16:colId xmlns:a16="http://schemas.microsoft.com/office/drawing/2014/main" val="3452340788"/>
                    </a:ext>
                  </a:extLst>
                </a:gridCol>
                <a:gridCol w="676873">
                  <a:extLst>
                    <a:ext uri="{9D8B030D-6E8A-4147-A177-3AD203B41FA5}">
                      <a16:colId xmlns:a16="http://schemas.microsoft.com/office/drawing/2014/main" val="38431372"/>
                    </a:ext>
                  </a:extLst>
                </a:gridCol>
                <a:gridCol w="676873">
                  <a:extLst>
                    <a:ext uri="{9D8B030D-6E8A-4147-A177-3AD203B41FA5}">
                      <a16:colId xmlns:a16="http://schemas.microsoft.com/office/drawing/2014/main" val="2463742129"/>
                    </a:ext>
                  </a:extLst>
                </a:gridCol>
                <a:gridCol w="676873">
                  <a:extLst>
                    <a:ext uri="{9D8B030D-6E8A-4147-A177-3AD203B41FA5}">
                      <a16:colId xmlns:a16="http://schemas.microsoft.com/office/drawing/2014/main" val="2265082057"/>
                    </a:ext>
                  </a:extLst>
                </a:gridCol>
              </a:tblGrid>
              <a:tr h="128455">
                <a:tc>
                  <a:txBody>
                    <a:bodyPr/>
                    <a:lstStyle/>
                    <a:p>
                      <a:pPr algn="l" fontAlgn="b"/>
                      <a:r>
                        <a:rPr lang="en-IN" sz="900" u="none" strike="noStrike" dirty="0">
                          <a:effectLst/>
                        </a:rPr>
                        <a:t>Service Centres</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Rank_17</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Rank_18</a:t>
                      </a:r>
                      <a:endParaRPr lang="en-IN" sz="900" b="1" i="0" u="none" strike="noStrike" dirty="0">
                        <a:solidFill>
                          <a:srgbClr val="000000"/>
                        </a:solidFill>
                        <a:effectLst/>
                        <a:latin typeface="Calibri Light" panose="020F0302020204030204" pitchFamily="34" charset="0"/>
                      </a:endParaRPr>
                    </a:p>
                  </a:txBody>
                  <a:tcPr marL="45720" marR="45720" anchor="ctr"/>
                </a:tc>
                <a:tc>
                  <a:txBody>
                    <a:bodyPr/>
                    <a:lstStyle/>
                    <a:p>
                      <a:pPr algn="ctr" fontAlgn="b"/>
                      <a:r>
                        <a:rPr lang="en-IN" sz="900" u="none" strike="noStrike" dirty="0">
                          <a:effectLst/>
                        </a:rPr>
                        <a:t>Rank_19</a:t>
                      </a:r>
                      <a:endParaRPr lang="en-IN" sz="900" b="1" i="0" u="none" strike="noStrike" dirty="0">
                        <a:solidFill>
                          <a:srgbClr val="000000"/>
                        </a:solidFill>
                        <a:effectLst/>
                        <a:latin typeface="Calibri Light" panose="020F0302020204030204" pitchFamily="34" charset="0"/>
                      </a:endParaRPr>
                    </a:p>
                  </a:txBody>
                  <a:tcPr marL="45720" marR="45720" anchor="ctr"/>
                </a:tc>
                <a:extLst>
                  <a:ext uri="{0D108BD9-81ED-4DB2-BD59-A6C34878D82A}">
                    <a16:rowId xmlns:a16="http://schemas.microsoft.com/office/drawing/2014/main" val="311421660"/>
                  </a:ext>
                </a:extLst>
              </a:tr>
              <a:tr h="128455">
                <a:tc>
                  <a:txBody>
                    <a:bodyPr/>
                    <a:lstStyle/>
                    <a:p>
                      <a:pPr algn="l" fontAlgn="b"/>
                      <a:r>
                        <a:rPr lang="en-IN" sz="900" u="none" strike="noStrike" dirty="0">
                          <a:effectLst/>
                        </a:rPr>
                        <a:t>ANDHERI KURLA ROAD</a:t>
                      </a:r>
                      <a:endParaRPr lang="en-IN" sz="900" b="0" i="0" u="none" strike="noStrike" dirty="0">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15</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19</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21</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637096885"/>
                  </a:ext>
                </a:extLst>
              </a:tr>
              <a:tr h="128455">
                <a:tc>
                  <a:txBody>
                    <a:bodyPr/>
                    <a:lstStyle/>
                    <a:p>
                      <a:pPr algn="l" fontAlgn="b"/>
                      <a:r>
                        <a:rPr lang="en-IN" sz="900" u="none" strike="noStrike" dirty="0">
                          <a:effectLst/>
                        </a:rPr>
                        <a:t>SEAWOODS</a:t>
                      </a:r>
                      <a:endParaRPr lang="en-IN" sz="900" b="0" i="0" u="none" strike="noStrike" dirty="0">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26</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21</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22</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3592368604"/>
                  </a:ext>
                </a:extLst>
              </a:tr>
              <a:tr h="128455">
                <a:tc>
                  <a:txBody>
                    <a:bodyPr/>
                    <a:lstStyle/>
                    <a:p>
                      <a:pPr algn="l" fontAlgn="b"/>
                      <a:r>
                        <a:rPr lang="en-IN" sz="900" u="none" strike="noStrike">
                          <a:effectLst/>
                        </a:rPr>
                        <a:t>BORIVALI  (E)</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24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23</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3115018191"/>
                  </a:ext>
                </a:extLst>
              </a:tr>
              <a:tr h="128455">
                <a:tc>
                  <a:txBody>
                    <a:bodyPr/>
                    <a:lstStyle/>
                    <a:p>
                      <a:pPr algn="l" fontAlgn="b"/>
                      <a:r>
                        <a:rPr lang="en-IN" sz="900" u="none" strike="noStrike">
                          <a:effectLst/>
                        </a:rPr>
                        <a:t>BANDRA KURLA COMPLEX</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19</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17</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24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651030349"/>
                  </a:ext>
                </a:extLst>
              </a:tr>
              <a:tr h="128455">
                <a:tc>
                  <a:txBody>
                    <a:bodyPr/>
                    <a:lstStyle/>
                    <a:p>
                      <a:pPr algn="l" fontAlgn="b"/>
                      <a:r>
                        <a:rPr lang="en-IN" sz="900" u="none" strike="noStrike">
                          <a:effectLst/>
                        </a:rPr>
                        <a:t>GOREGAON</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24</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26</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25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3240467493"/>
                  </a:ext>
                </a:extLst>
              </a:tr>
              <a:tr h="128455">
                <a:tc>
                  <a:txBody>
                    <a:bodyPr/>
                    <a:lstStyle/>
                    <a:p>
                      <a:pPr algn="l" fontAlgn="b"/>
                      <a:r>
                        <a:rPr lang="en-IN" sz="900" u="none" strike="noStrike">
                          <a:effectLst/>
                        </a:rPr>
                        <a:t>ANDHERI-E</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8</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14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26</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4272221496"/>
                  </a:ext>
                </a:extLst>
              </a:tr>
              <a:tr h="128455">
                <a:tc>
                  <a:txBody>
                    <a:bodyPr/>
                    <a:lstStyle/>
                    <a:p>
                      <a:pPr algn="l" fontAlgn="b"/>
                      <a:r>
                        <a:rPr lang="en-IN" sz="900" u="none" strike="noStrike">
                          <a:effectLst/>
                        </a:rPr>
                        <a:t>VASHI</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27</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27</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27</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3225515"/>
                  </a:ext>
                </a:extLst>
              </a:tr>
              <a:tr h="128455">
                <a:tc>
                  <a:txBody>
                    <a:bodyPr/>
                    <a:lstStyle/>
                    <a:p>
                      <a:pPr algn="l" fontAlgn="b"/>
                      <a:r>
                        <a:rPr lang="en-IN" sz="900" u="none" strike="noStrike">
                          <a:effectLst/>
                        </a:rPr>
                        <a:t>VASAI WEST</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31</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tc>
                  <a:txBody>
                    <a:bodyPr/>
                    <a:lstStyle/>
                    <a:p>
                      <a:pPr algn="ctr" fontAlgn="b"/>
                      <a:r>
                        <a:rPr lang="en-IN" sz="900" u="none" strike="noStrike" dirty="0">
                          <a:effectLst/>
                        </a:rPr>
                        <a:t>28</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28</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3519047352"/>
                  </a:ext>
                </a:extLst>
              </a:tr>
              <a:tr h="128455">
                <a:tc>
                  <a:txBody>
                    <a:bodyPr/>
                    <a:lstStyle/>
                    <a:p>
                      <a:pPr algn="l" fontAlgn="b"/>
                      <a:r>
                        <a:rPr lang="en-IN" sz="900" u="none" strike="noStrike">
                          <a:effectLst/>
                        </a:rPr>
                        <a:t>ANDHERI-W</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17</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25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29</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1381197545"/>
                  </a:ext>
                </a:extLst>
              </a:tr>
              <a:tr h="128455">
                <a:tc>
                  <a:txBody>
                    <a:bodyPr/>
                    <a:lstStyle/>
                    <a:p>
                      <a:pPr algn="l" fontAlgn="b"/>
                      <a:r>
                        <a:rPr lang="en-IN" sz="900" u="none" strike="noStrike">
                          <a:effectLst/>
                        </a:rPr>
                        <a:t>PANVEL 2</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US" sz="900" b="0" i="0" u="none" strike="noStrike" dirty="0">
                          <a:solidFill>
                            <a:srgbClr val="000000"/>
                          </a:solidFill>
                          <a:effectLst/>
                          <a:latin typeface="Calibri Light" panose="020F0302020204030204" pitchFamily="34" charset="0"/>
                        </a:rPr>
                        <a:t>*</a:t>
                      </a:r>
                      <a:endParaRPr lang="en-IN" sz="900" b="0" i="0" u="none" strike="noStrike" dirty="0">
                        <a:solidFill>
                          <a:srgbClr val="000000"/>
                        </a:solidFill>
                        <a:effectLst/>
                        <a:latin typeface="Calibri Light" panose="020F0302020204030204" pitchFamily="34" charset="0"/>
                      </a:endParaRPr>
                    </a:p>
                  </a:txBody>
                  <a:tcPr marL="45720" marR="45720" anchor="b">
                    <a:noFill/>
                  </a:tcPr>
                </a:tc>
                <a:tc>
                  <a:txBody>
                    <a:bodyPr/>
                    <a:lstStyle/>
                    <a:p>
                      <a:pPr algn="ctr" fontAlgn="b"/>
                      <a:r>
                        <a:rPr lang="en-US" sz="900" b="0" i="0" u="none" strike="noStrike" dirty="0">
                          <a:solidFill>
                            <a:srgbClr val="000000"/>
                          </a:solidFill>
                          <a:effectLst/>
                          <a:latin typeface="Calibri Light" panose="020F0302020204030204" pitchFamily="34" charset="0"/>
                        </a:rPr>
                        <a:t>*</a:t>
                      </a:r>
                      <a:endParaRPr lang="en-IN" sz="900" b="0" i="0" u="none" strike="noStrike" dirty="0">
                        <a:solidFill>
                          <a:srgbClr val="000000"/>
                        </a:solidFill>
                        <a:effectLst/>
                        <a:latin typeface="Calibri Light" panose="020F0302020204030204" pitchFamily="34" charset="0"/>
                      </a:endParaRPr>
                    </a:p>
                  </a:txBody>
                  <a:tcPr marL="45720" marR="45720" anchor="b">
                    <a:noFill/>
                  </a:tcPr>
                </a:tc>
                <a:tc>
                  <a:txBody>
                    <a:bodyPr/>
                    <a:lstStyle/>
                    <a:p>
                      <a:pPr algn="ctr" fontAlgn="b"/>
                      <a:r>
                        <a:rPr lang="en-IN" sz="900" u="none" strike="noStrike" dirty="0">
                          <a:effectLst/>
                        </a:rPr>
                        <a:t>30</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1866072600"/>
                  </a:ext>
                </a:extLst>
              </a:tr>
              <a:tr h="128455">
                <a:tc>
                  <a:txBody>
                    <a:bodyPr/>
                    <a:lstStyle/>
                    <a:p>
                      <a:pPr algn="l" fontAlgn="b"/>
                      <a:r>
                        <a:rPr lang="en-IN" sz="900" u="none" strike="noStrike">
                          <a:effectLst/>
                        </a:rPr>
                        <a:t>BOISAR</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28</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29</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31</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797501650"/>
                  </a:ext>
                </a:extLst>
              </a:tr>
              <a:tr h="128455">
                <a:tc>
                  <a:txBody>
                    <a:bodyPr/>
                    <a:lstStyle/>
                    <a:p>
                      <a:pPr algn="l" fontAlgn="b"/>
                      <a:r>
                        <a:rPr lang="en-IN" sz="900" u="none" strike="noStrike">
                          <a:effectLst/>
                        </a:rPr>
                        <a:t>KARJAT</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US" sz="900" b="0" i="0" u="none" strike="noStrike" dirty="0">
                          <a:solidFill>
                            <a:srgbClr val="000000"/>
                          </a:solidFill>
                          <a:effectLst/>
                          <a:latin typeface="Calibri Light" panose="020F0302020204030204" pitchFamily="34" charset="0"/>
                        </a:rPr>
                        <a:t>*</a:t>
                      </a:r>
                      <a:endParaRPr lang="en-IN" sz="900" b="0" i="0" u="none" strike="noStrike" dirty="0">
                        <a:solidFill>
                          <a:srgbClr val="000000"/>
                        </a:solidFill>
                        <a:effectLst/>
                        <a:latin typeface="Calibri Light" panose="020F0302020204030204" pitchFamily="34" charset="0"/>
                      </a:endParaRPr>
                    </a:p>
                  </a:txBody>
                  <a:tcPr marL="45720" marR="45720" anchor="b">
                    <a:noFill/>
                  </a:tcPr>
                </a:tc>
                <a:tc>
                  <a:txBody>
                    <a:bodyPr/>
                    <a:lstStyle/>
                    <a:p>
                      <a:pPr algn="ctr" fontAlgn="b"/>
                      <a:r>
                        <a:rPr lang="en-IN" sz="900" u="none" strike="noStrike" dirty="0">
                          <a:effectLst/>
                        </a:rPr>
                        <a:t>33</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32</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extLst>
                  <a:ext uri="{0D108BD9-81ED-4DB2-BD59-A6C34878D82A}">
                    <a16:rowId xmlns:a16="http://schemas.microsoft.com/office/drawing/2014/main" val="706352122"/>
                  </a:ext>
                </a:extLst>
              </a:tr>
              <a:tr h="128455">
                <a:tc>
                  <a:txBody>
                    <a:bodyPr/>
                    <a:lstStyle/>
                    <a:p>
                      <a:pPr algn="l" fontAlgn="b"/>
                      <a:r>
                        <a:rPr lang="en-IN" sz="900" u="none" strike="noStrike">
                          <a:effectLst/>
                        </a:rPr>
                        <a:t>SINGAPORE</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29</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31</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33</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2516469757"/>
                  </a:ext>
                </a:extLst>
              </a:tr>
              <a:tr h="128455">
                <a:tc>
                  <a:txBody>
                    <a:bodyPr/>
                    <a:lstStyle/>
                    <a:p>
                      <a:pPr algn="l" fontAlgn="b"/>
                      <a:r>
                        <a:rPr lang="en-IN" sz="900" u="none" strike="noStrike">
                          <a:effectLst/>
                        </a:rPr>
                        <a:t>LONDON</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IN" sz="900" u="none" strike="noStrike" dirty="0">
                          <a:effectLst/>
                        </a:rPr>
                        <a:t>30</a:t>
                      </a:r>
                      <a:endParaRPr lang="en-IN" sz="900" b="0" i="0" u="none" strike="noStrike" dirty="0">
                        <a:solidFill>
                          <a:srgbClr val="000000"/>
                        </a:solidFill>
                        <a:effectLst/>
                        <a:latin typeface="Calibri Light" panose="020F0302020204030204" pitchFamily="34" charset="0"/>
                      </a:endParaRPr>
                    </a:p>
                  </a:txBody>
                  <a:tcPr marL="45720" marR="45720" anchor="b">
                    <a:solidFill>
                      <a:srgbClr val="92D050"/>
                    </a:solidFill>
                  </a:tcPr>
                </a:tc>
                <a:tc>
                  <a:txBody>
                    <a:bodyPr/>
                    <a:lstStyle/>
                    <a:p>
                      <a:pPr algn="ctr" fontAlgn="b"/>
                      <a:r>
                        <a:rPr lang="en-IN" sz="900" u="none" strike="noStrike" dirty="0">
                          <a:effectLst/>
                        </a:rPr>
                        <a:t>32</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tc>
                  <a:txBody>
                    <a:bodyPr/>
                    <a:lstStyle/>
                    <a:p>
                      <a:pPr algn="ctr" fontAlgn="b"/>
                      <a:r>
                        <a:rPr lang="en-IN" sz="900" u="none" strike="noStrike" dirty="0">
                          <a:effectLst/>
                        </a:rPr>
                        <a:t>34</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A7A7"/>
                    </a:solidFill>
                  </a:tcPr>
                </a:tc>
                <a:extLst>
                  <a:ext uri="{0D108BD9-81ED-4DB2-BD59-A6C34878D82A}">
                    <a16:rowId xmlns:a16="http://schemas.microsoft.com/office/drawing/2014/main" val="3455831001"/>
                  </a:ext>
                </a:extLst>
              </a:tr>
              <a:tr h="128455">
                <a:tc>
                  <a:txBody>
                    <a:bodyPr/>
                    <a:lstStyle/>
                    <a:p>
                      <a:pPr algn="l" fontAlgn="b"/>
                      <a:r>
                        <a:rPr lang="en-IN" sz="900" u="none" strike="noStrike">
                          <a:effectLst/>
                        </a:rPr>
                        <a:t>KHARGHAR 2</a:t>
                      </a:r>
                      <a:endParaRPr lang="en-IN" sz="900" b="0" i="0" u="none" strike="noStrike">
                        <a:solidFill>
                          <a:srgbClr val="000000"/>
                        </a:solidFill>
                        <a:effectLst/>
                        <a:latin typeface="Calibri Light" panose="020F0302020204030204" pitchFamily="34" charset="0"/>
                      </a:endParaRPr>
                    </a:p>
                  </a:txBody>
                  <a:tcPr marL="45720" marR="45720" anchor="b"/>
                </a:tc>
                <a:tc>
                  <a:txBody>
                    <a:bodyPr/>
                    <a:lstStyle/>
                    <a:p>
                      <a:pPr algn="ctr" fontAlgn="b"/>
                      <a:r>
                        <a:rPr lang="en-US" sz="900" b="0" i="0" u="none" strike="noStrike" dirty="0">
                          <a:solidFill>
                            <a:srgbClr val="000000"/>
                          </a:solidFill>
                          <a:effectLst/>
                          <a:latin typeface="Calibri Light" panose="020F0302020204030204" pitchFamily="34" charset="0"/>
                        </a:rPr>
                        <a:t>*</a:t>
                      </a:r>
                      <a:endParaRPr lang="en-IN" sz="900" b="0" i="0" u="none" strike="noStrike" dirty="0">
                        <a:solidFill>
                          <a:srgbClr val="000000"/>
                        </a:solidFill>
                        <a:effectLst/>
                        <a:latin typeface="Calibri Light" panose="020F0302020204030204" pitchFamily="34" charset="0"/>
                      </a:endParaRPr>
                    </a:p>
                  </a:txBody>
                  <a:tcPr marL="45720" marR="45720" anchor="b">
                    <a:noFill/>
                  </a:tcPr>
                </a:tc>
                <a:tc>
                  <a:txBody>
                    <a:bodyPr/>
                    <a:lstStyle/>
                    <a:p>
                      <a:pPr algn="ctr" fontAlgn="b"/>
                      <a:r>
                        <a:rPr lang="en-US" sz="900" b="0" i="0" u="none" strike="noStrike" dirty="0">
                          <a:solidFill>
                            <a:srgbClr val="000000"/>
                          </a:solidFill>
                          <a:effectLst/>
                          <a:latin typeface="Calibri Light" panose="020F0302020204030204" pitchFamily="34" charset="0"/>
                        </a:rPr>
                        <a:t>*</a:t>
                      </a:r>
                      <a:endParaRPr lang="en-IN" sz="900" b="0" i="0" u="none" strike="noStrike" dirty="0">
                        <a:solidFill>
                          <a:srgbClr val="000000"/>
                        </a:solidFill>
                        <a:effectLst/>
                        <a:latin typeface="Calibri Light" panose="020F0302020204030204" pitchFamily="34" charset="0"/>
                      </a:endParaRPr>
                    </a:p>
                  </a:txBody>
                  <a:tcPr marL="45720" marR="45720" anchor="b">
                    <a:noFill/>
                  </a:tcPr>
                </a:tc>
                <a:tc>
                  <a:txBody>
                    <a:bodyPr/>
                    <a:lstStyle/>
                    <a:p>
                      <a:pPr algn="ctr" fontAlgn="b"/>
                      <a:r>
                        <a:rPr lang="en-IN" sz="900" u="none" strike="noStrike" dirty="0">
                          <a:effectLst/>
                        </a:rPr>
                        <a:t>35</a:t>
                      </a:r>
                      <a:endParaRPr lang="en-IN" sz="900" b="0" i="0" u="none" strike="noStrike" dirty="0">
                        <a:solidFill>
                          <a:srgbClr val="000000"/>
                        </a:solidFill>
                        <a:effectLst/>
                        <a:latin typeface="Calibri Light" panose="020F0302020204030204" pitchFamily="34" charset="0"/>
                      </a:endParaRPr>
                    </a:p>
                  </a:txBody>
                  <a:tcPr marL="45720" marR="45720" anchor="b">
                    <a:solidFill>
                      <a:srgbClr val="FFFF9F"/>
                    </a:solidFill>
                  </a:tcPr>
                </a:tc>
                <a:extLst>
                  <a:ext uri="{0D108BD9-81ED-4DB2-BD59-A6C34878D82A}">
                    <a16:rowId xmlns:a16="http://schemas.microsoft.com/office/drawing/2014/main" val="616109537"/>
                  </a:ext>
                </a:extLst>
              </a:tr>
            </a:tbl>
          </a:graphicData>
        </a:graphic>
      </p:graphicFrame>
      <p:grpSp>
        <p:nvGrpSpPr>
          <p:cNvPr id="32" name="Group 31">
            <a:extLst>
              <a:ext uri="{FF2B5EF4-FFF2-40B4-BE49-F238E27FC236}">
                <a16:creationId xmlns:a16="http://schemas.microsoft.com/office/drawing/2014/main" id="{C2F1206B-DDF2-4548-A11B-50E8F5B0F531}"/>
              </a:ext>
            </a:extLst>
          </p:cNvPr>
          <p:cNvGrpSpPr/>
          <p:nvPr/>
        </p:nvGrpSpPr>
        <p:grpSpPr>
          <a:xfrm>
            <a:off x="371475" y="4664075"/>
            <a:ext cx="1396366" cy="1219200"/>
            <a:chOff x="371474" y="4038600"/>
            <a:chExt cx="1396366" cy="1219200"/>
          </a:xfrm>
        </p:grpSpPr>
        <p:grpSp>
          <p:nvGrpSpPr>
            <p:cNvPr id="33" name="Group 32">
              <a:extLst>
                <a:ext uri="{FF2B5EF4-FFF2-40B4-BE49-F238E27FC236}">
                  <a16:creationId xmlns:a16="http://schemas.microsoft.com/office/drawing/2014/main" id="{1400F92D-5EC6-4F24-9D50-0F8FA91BF67B}"/>
                </a:ext>
              </a:extLst>
            </p:cNvPr>
            <p:cNvGrpSpPr/>
            <p:nvPr/>
          </p:nvGrpSpPr>
          <p:grpSpPr>
            <a:xfrm>
              <a:off x="417194" y="4267200"/>
              <a:ext cx="1304926" cy="927653"/>
              <a:chOff x="371475" y="3906413"/>
              <a:chExt cx="1304926" cy="927653"/>
            </a:xfrm>
          </p:grpSpPr>
          <p:sp>
            <p:nvSpPr>
              <p:cNvPr id="35" name="Rectangle 34">
                <a:extLst>
                  <a:ext uri="{FF2B5EF4-FFF2-40B4-BE49-F238E27FC236}">
                    <a16:creationId xmlns:a16="http://schemas.microsoft.com/office/drawing/2014/main" id="{3B956C20-E093-46B3-AE7B-EB08B425B197}"/>
                  </a:ext>
                </a:extLst>
              </p:cNvPr>
              <p:cNvSpPr/>
              <p:nvPr/>
            </p:nvSpPr>
            <p:spPr>
              <a:xfrm>
                <a:off x="371475" y="3906413"/>
                <a:ext cx="1304926" cy="304800"/>
              </a:xfrm>
              <a:prstGeom prst="rect">
                <a:avLst/>
              </a:prstGeom>
              <a:solidFill>
                <a:srgbClr val="C3D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Highest Rank</a:t>
                </a:r>
                <a:endParaRPr lang="en-IN" sz="900" b="1" dirty="0">
                  <a:solidFill>
                    <a:schemeClr val="tx1"/>
                  </a:solidFill>
                </a:endParaRPr>
              </a:p>
            </p:txBody>
          </p:sp>
          <p:sp>
            <p:nvSpPr>
              <p:cNvPr id="36" name="Rectangle 35">
                <a:extLst>
                  <a:ext uri="{FF2B5EF4-FFF2-40B4-BE49-F238E27FC236}">
                    <a16:creationId xmlns:a16="http://schemas.microsoft.com/office/drawing/2014/main" id="{664F97BA-BBAB-46B6-AEF9-C83A97DAFC36}"/>
                  </a:ext>
                </a:extLst>
              </p:cNvPr>
              <p:cNvSpPr/>
              <p:nvPr/>
            </p:nvSpPr>
            <p:spPr>
              <a:xfrm>
                <a:off x="371475" y="4217840"/>
                <a:ext cx="1304926" cy="304800"/>
              </a:xfrm>
              <a:prstGeom prst="rect">
                <a:avLst/>
              </a:prstGeom>
              <a:solidFill>
                <a:srgbClr val="FFF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Medium Rank</a:t>
                </a:r>
                <a:endParaRPr lang="en-IN" sz="900" b="1" dirty="0">
                  <a:solidFill>
                    <a:schemeClr val="tx1"/>
                  </a:solidFill>
                </a:endParaRPr>
              </a:p>
            </p:txBody>
          </p:sp>
          <p:sp>
            <p:nvSpPr>
              <p:cNvPr id="37" name="Rectangle 36">
                <a:extLst>
                  <a:ext uri="{FF2B5EF4-FFF2-40B4-BE49-F238E27FC236}">
                    <a16:creationId xmlns:a16="http://schemas.microsoft.com/office/drawing/2014/main" id="{75AEAA61-839F-4CB1-AAD4-AADF2A16DF92}"/>
                  </a:ext>
                </a:extLst>
              </p:cNvPr>
              <p:cNvSpPr/>
              <p:nvPr/>
            </p:nvSpPr>
            <p:spPr>
              <a:xfrm>
                <a:off x="371475" y="4529266"/>
                <a:ext cx="1304926" cy="304800"/>
              </a:xfrm>
              <a:prstGeom prst="rect">
                <a:avLst/>
              </a:prstGeom>
              <a:solidFill>
                <a:srgbClr val="FF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Lowest Rank</a:t>
                </a:r>
                <a:endParaRPr lang="en-IN" sz="900" b="1" dirty="0">
                  <a:solidFill>
                    <a:schemeClr val="tx1"/>
                  </a:solidFill>
                </a:endParaRPr>
              </a:p>
            </p:txBody>
          </p:sp>
        </p:grpSp>
        <p:sp>
          <p:nvSpPr>
            <p:cNvPr id="34" name="Rectangle 33">
              <a:extLst>
                <a:ext uri="{FF2B5EF4-FFF2-40B4-BE49-F238E27FC236}">
                  <a16:creationId xmlns:a16="http://schemas.microsoft.com/office/drawing/2014/main" id="{2AB5FA20-957A-4DA8-A204-7BB064C2450F}"/>
                </a:ext>
              </a:extLst>
            </p:cNvPr>
            <p:cNvSpPr/>
            <p:nvPr/>
          </p:nvSpPr>
          <p:spPr>
            <a:xfrm>
              <a:off x="371474" y="4038600"/>
              <a:ext cx="1396366"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i="1" dirty="0">
                  <a:solidFill>
                    <a:schemeClr val="tx1"/>
                  </a:solidFill>
                </a:rPr>
                <a:t>Legend:</a:t>
              </a:r>
              <a:endParaRPr lang="en-IN" sz="1000" b="1" i="1" dirty="0">
                <a:solidFill>
                  <a:schemeClr val="tx1"/>
                </a:solidFill>
              </a:endParaRPr>
            </a:p>
          </p:txBody>
        </p:sp>
      </p:grpSp>
      <p:sp>
        <p:nvSpPr>
          <p:cNvPr id="38" name="TextBox 37">
            <a:extLst>
              <a:ext uri="{FF2B5EF4-FFF2-40B4-BE49-F238E27FC236}">
                <a16:creationId xmlns:a16="http://schemas.microsoft.com/office/drawing/2014/main" id="{3A8A45B1-0C47-41F0-ACB0-96097947A113}"/>
              </a:ext>
            </a:extLst>
          </p:cNvPr>
          <p:cNvSpPr txBox="1"/>
          <p:nvPr/>
        </p:nvSpPr>
        <p:spPr>
          <a:xfrm>
            <a:off x="380956" y="3853190"/>
            <a:ext cx="7706192" cy="769441"/>
          </a:xfrm>
          <a:prstGeom prst="rect">
            <a:avLst/>
          </a:prstGeom>
          <a:noFill/>
        </p:spPr>
        <p:txBody>
          <a:bodyPr wrap="square" rtlCol="0">
            <a:spAutoFit/>
          </a:bodyPr>
          <a:lstStyle/>
          <a:p>
            <a:r>
              <a:rPr lang="en-US" sz="1100" i="1" dirty="0"/>
              <a:t>***Ranks are calculated basis the Sanction Amount Contribution and Number of Loan Account contribution for each year</a:t>
            </a:r>
          </a:p>
          <a:p>
            <a:r>
              <a:rPr lang="en-US" sz="1100" i="1" dirty="0"/>
              <a:t>**Equal weightage has been assigned to the number of loans and sanction amount</a:t>
            </a:r>
          </a:p>
          <a:p>
            <a:r>
              <a:rPr lang="en-US" sz="1100" i="1" dirty="0"/>
              <a:t>*Service Centre’s are not present in that particular financial year.</a:t>
            </a:r>
          </a:p>
          <a:p>
            <a:endParaRPr lang="en-US" sz="1100" i="1" dirty="0"/>
          </a:p>
        </p:txBody>
      </p:sp>
      <p:sp>
        <p:nvSpPr>
          <p:cNvPr id="39" name="Slide Number Placeholder 38">
            <a:extLst>
              <a:ext uri="{FF2B5EF4-FFF2-40B4-BE49-F238E27FC236}">
                <a16:creationId xmlns:a16="http://schemas.microsoft.com/office/drawing/2014/main" id="{B2CF183B-9718-4536-B80C-FDE861A0391F}"/>
              </a:ext>
            </a:extLst>
          </p:cNvPr>
          <p:cNvSpPr>
            <a:spLocks noGrp="1"/>
          </p:cNvSpPr>
          <p:nvPr>
            <p:ph type="sldNum" sz="quarter" idx="4"/>
          </p:nvPr>
        </p:nvSpPr>
        <p:spPr/>
        <p:txBody>
          <a:bodyPr/>
          <a:lstStyle/>
          <a:p>
            <a:fld id="{3E9DEC0F-54CB-4624-A4C9-F4B6FB368B3D}" type="slidenum">
              <a:rPr lang="en-IN" smtClean="0"/>
              <a:t>11</a:t>
            </a:fld>
            <a:endParaRPr lang="en-IN"/>
          </a:p>
        </p:txBody>
      </p:sp>
    </p:spTree>
    <p:extLst>
      <p:ext uri="{BB962C8B-B14F-4D97-AF65-F5344CB8AC3E}">
        <p14:creationId xmlns:p14="http://schemas.microsoft.com/office/powerpoint/2010/main" val="391448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A8A14-3D64-4C2B-930A-CCEA3BC44D44}"/>
              </a:ext>
            </a:extLst>
          </p:cNvPr>
          <p:cNvSpPr>
            <a:spLocks noGrp="1"/>
          </p:cNvSpPr>
          <p:nvPr>
            <p:ph type="body" sz="quarter" idx="4294967295"/>
          </p:nvPr>
        </p:nvSpPr>
        <p:spPr>
          <a:xfrm>
            <a:off x="371474" y="144463"/>
            <a:ext cx="11449051" cy="901700"/>
          </a:xfrm>
        </p:spPr>
        <p:txBody>
          <a:bodyPr anchor="b">
            <a:normAutofit/>
          </a:bodyPr>
          <a:lstStyle/>
          <a:p>
            <a:pPr marL="0" indent="0">
              <a:buNone/>
            </a:pPr>
            <a:r>
              <a:rPr lang="en-US" sz="3200" b="1" dirty="0"/>
              <a:t>Agenda</a:t>
            </a:r>
            <a:endParaRPr lang="en-IN" sz="3200" b="1" dirty="0"/>
          </a:p>
        </p:txBody>
      </p:sp>
      <p:grpSp>
        <p:nvGrpSpPr>
          <p:cNvPr id="17" name="Group 16">
            <a:extLst>
              <a:ext uri="{FF2B5EF4-FFF2-40B4-BE49-F238E27FC236}">
                <a16:creationId xmlns:a16="http://schemas.microsoft.com/office/drawing/2014/main" id="{6C545C5D-0D80-4737-A51F-495FDCDDFC3E}"/>
              </a:ext>
            </a:extLst>
          </p:cNvPr>
          <p:cNvGrpSpPr/>
          <p:nvPr/>
        </p:nvGrpSpPr>
        <p:grpSpPr>
          <a:xfrm>
            <a:off x="371475" y="1651773"/>
            <a:ext cx="11449050" cy="640080"/>
            <a:chOff x="371475" y="1651773"/>
            <a:chExt cx="11449050" cy="640080"/>
          </a:xfrm>
        </p:grpSpPr>
        <p:sp>
          <p:nvSpPr>
            <p:cNvPr id="7" name="Rectangle: Rounded Corners 6">
              <a:extLst>
                <a:ext uri="{FF2B5EF4-FFF2-40B4-BE49-F238E27FC236}">
                  <a16:creationId xmlns:a16="http://schemas.microsoft.com/office/drawing/2014/main" id="{E298F342-EB01-426E-B996-6C099279AAD7}"/>
                </a:ext>
              </a:extLst>
            </p:cNvPr>
            <p:cNvSpPr/>
            <p:nvPr/>
          </p:nvSpPr>
          <p:spPr>
            <a:xfrm>
              <a:off x="685800" y="16517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Objective</a:t>
              </a:r>
            </a:p>
          </p:txBody>
        </p:sp>
        <p:sp>
          <p:nvSpPr>
            <p:cNvPr id="6" name="Arrow: Pentagon 5">
              <a:extLst>
                <a:ext uri="{FF2B5EF4-FFF2-40B4-BE49-F238E27FC236}">
                  <a16:creationId xmlns:a16="http://schemas.microsoft.com/office/drawing/2014/main" id="{BE07DF59-F62A-46DB-9C2A-3043A2CD16A0}"/>
                </a:ext>
              </a:extLst>
            </p:cNvPr>
            <p:cNvSpPr/>
            <p:nvPr/>
          </p:nvSpPr>
          <p:spPr>
            <a:xfrm>
              <a:off x="371475" y="16517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8" name="Group 17">
            <a:extLst>
              <a:ext uri="{FF2B5EF4-FFF2-40B4-BE49-F238E27FC236}">
                <a16:creationId xmlns:a16="http://schemas.microsoft.com/office/drawing/2014/main" id="{2F9B02CB-317A-4E8F-8271-D29F34FA61D7}"/>
              </a:ext>
            </a:extLst>
          </p:cNvPr>
          <p:cNvGrpSpPr/>
          <p:nvPr/>
        </p:nvGrpSpPr>
        <p:grpSpPr>
          <a:xfrm>
            <a:off x="371475" y="2380367"/>
            <a:ext cx="11449050" cy="640080"/>
            <a:chOff x="371475" y="2375673"/>
            <a:chExt cx="11449050" cy="640080"/>
          </a:xfrm>
        </p:grpSpPr>
        <p:sp>
          <p:nvSpPr>
            <p:cNvPr id="8" name="Rectangle: Rounded Corners 7">
              <a:extLst>
                <a:ext uri="{FF2B5EF4-FFF2-40B4-BE49-F238E27FC236}">
                  <a16:creationId xmlns:a16="http://schemas.microsoft.com/office/drawing/2014/main" id="{D5AB5F62-DDD2-4075-9065-80BBB949D8C2}"/>
                </a:ext>
              </a:extLst>
            </p:cNvPr>
            <p:cNvSpPr/>
            <p:nvPr/>
          </p:nvSpPr>
          <p:spPr>
            <a:xfrm>
              <a:off x="685800" y="23756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Overall Performance Snapshot of Mumbai vs. Pan India &amp; Insights</a:t>
              </a:r>
            </a:p>
          </p:txBody>
        </p:sp>
        <p:sp>
          <p:nvSpPr>
            <p:cNvPr id="9" name="Arrow: Pentagon 8">
              <a:extLst>
                <a:ext uri="{FF2B5EF4-FFF2-40B4-BE49-F238E27FC236}">
                  <a16:creationId xmlns:a16="http://schemas.microsoft.com/office/drawing/2014/main" id="{0D60E4B8-3E94-42A5-A2F2-845042380408}"/>
                </a:ext>
              </a:extLst>
            </p:cNvPr>
            <p:cNvSpPr/>
            <p:nvPr/>
          </p:nvSpPr>
          <p:spPr>
            <a:xfrm>
              <a:off x="371475" y="23756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9" name="Group 18">
            <a:extLst>
              <a:ext uri="{FF2B5EF4-FFF2-40B4-BE49-F238E27FC236}">
                <a16:creationId xmlns:a16="http://schemas.microsoft.com/office/drawing/2014/main" id="{1D431C96-215F-4D01-B00E-13A0E29733FD}"/>
              </a:ext>
            </a:extLst>
          </p:cNvPr>
          <p:cNvGrpSpPr/>
          <p:nvPr/>
        </p:nvGrpSpPr>
        <p:grpSpPr>
          <a:xfrm>
            <a:off x="371475" y="3108960"/>
            <a:ext cx="11449050" cy="640080"/>
            <a:chOff x="371475" y="3131047"/>
            <a:chExt cx="11449050" cy="640080"/>
          </a:xfrm>
        </p:grpSpPr>
        <p:sp>
          <p:nvSpPr>
            <p:cNvPr id="10" name="Rectangle: Rounded Corners 9">
              <a:extLst>
                <a:ext uri="{FF2B5EF4-FFF2-40B4-BE49-F238E27FC236}">
                  <a16:creationId xmlns:a16="http://schemas.microsoft.com/office/drawing/2014/main" id="{B8FE2EC7-916E-4FAA-BA2A-AB02D4D8E098}"/>
                </a:ext>
              </a:extLst>
            </p:cNvPr>
            <p:cNvSpPr/>
            <p:nvPr/>
          </p:nvSpPr>
          <p:spPr>
            <a:xfrm>
              <a:off x="685800" y="31310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Service Centre wise Penetration and Ranking</a:t>
              </a:r>
            </a:p>
          </p:txBody>
        </p:sp>
        <p:sp>
          <p:nvSpPr>
            <p:cNvPr id="11" name="Arrow: Pentagon 10">
              <a:extLst>
                <a:ext uri="{FF2B5EF4-FFF2-40B4-BE49-F238E27FC236}">
                  <a16:creationId xmlns:a16="http://schemas.microsoft.com/office/drawing/2014/main" id="{C87D392C-4FA5-49A1-9B4B-E787244B8136}"/>
                </a:ext>
              </a:extLst>
            </p:cNvPr>
            <p:cNvSpPr/>
            <p:nvPr/>
          </p:nvSpPr>
          <p:spPr>
            <a:xfrm>
              <a:off x="371475" y="31310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20" name="Group 19">
            <a:extLst>
              <a:ext uri="{FF2B5EF4-FFF2-40B4-BE49-F238E27FC236}">
                <a16:creationId xmlns:a16="http://schemas.microsoft.com/office/drawing/2014/main" id="{F72A6DCA-FC26-4A67-BAE3-3F545B95FDA9}"/>
              </a:ext>
            </a:extLst>
          </p:cNvPr>
          <p:cNvGrpSpPr/>
          <p:nvPr/>
        </p:nvGrpSpPr>
        <p:grpSpPr>
          <a:xfrm>
            <a:off x="371475" y="3837554"/>
            <a:ext cx="11449050" cy="640080"/>
            <a:chOff x="371475" y="3837277"/>
            <a:chExt cx="11449050" cy="640080"/>
          </a:xfrm>
        </p:grpSpPr>
        <p:sp>
          <p:nvSpPr>
            <p:cNvPr id="12" name="Rectangle: Rounded Corners 11">
              <a:extLst>
                <a:ext uri="{FF2B5EF4-FFF2-40B4-BE49-F238E27FC236}">
                  <a16:creationId xmlns:a16="http://schemas.microsoft.com/office/drawing/2014/main" id="{D54A8FB7-DAB2-4826-8FA8-FF2FCD966D77}"/>
                </a:ext>
              </a:extLst>
            </p:cNvPr>
            <p:cNvSpPr/>
            <p:nvPr/>
          </p:nvSpPr>
          <p:spPr>
            <a:xfrm>
              <a:off x="685800" y="3837277"/>
              <a:ext cx="11134725" cy="6400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t>Top Service Centres and Top Property wise Location</a:t>
              </a:r>
            </a:p>
          </p:txBody>
        </p:sp>
        <p:sp>
          <p:nvSpPr>
            <p:cNvPr id="13" name="Arrow: Pentagon 12">
              <a:extLst>
                <a:ext uri="{FF2B5EF4-FFF2-40B4-BE49-F238E27FC236}">
                  <a16:creationId xmlns:a16="http://schemas.microsoft.com/office/drawing/2014/main" id="{2508053F-A50F-46AD-AFB6-62ECF38BFE65}"/>
                </a:ext>
              </a:extLst>
            </p:cNvPr>
            <p:cNvSpPr/>
            <p:nvPr/>
          </p:nvSpPr>
          <p:spPr>
            <a:xfrm>
              <a:off x="371475" y="3837277"/>
              <a:ext cx="695326" cy="640080"/>
            </a:xfrm>
            <a:prstGeom prst="homePlate">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21" name="Group 20">
            <a:extLst>
              <a:ext uri="{FF2B5EF4-FFF2-40B4-BE49-F238E27FC236}">
                <a16:creationId xmlns:a16="http://schemas.microsoft.com/office/drawing/2014/main" id="{E1D76C31-2822-4D6A-AB89-7AE8A79412C8}"/>
              </a:ext>
            </a:extLst>
          </p:cNvPr>
          <p:cNvGrpSpPr/>
          <p:nvPr/>
        </p:nvGrpSpPr>
        <p:grpSpPr>
          <a:xfrm>
            <a:off x="371475" y="4566147"/>
            <a:ext cx="11449050" cy="640080"/>
            <a:chOff x="371475" y="4566147"/>
            <a:chExt cx="11449050" cy="640080"/>
          </a:xfrm>
        </p:grpSpPr>
        <p:sp>
          <p:nvSpPr>
            <p:cNvPr id="14" name="Rectangle: Rounded Corners 13">
              <a:extLst>
                <a:ext uri="{FF2B5EF4-FFF2-40B4-BE49-F238E27FC236}">
                  <a16:creationId xmlns:a16="http://schemas.microsoft.com/office/drawing/2014/main" id="{600A30ED-2F32-428E-B650-CE23C8889033}"/>
                </a:ext>
              </a:extLst>
            </p:cNvPr>
            <p:cNvSpPr/>
            <p:nvPr/>
          </p:nvSpPr>
          <p:spPr>
            <a:xfrm>
              <a:off x="685800" y="45661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Key Facts</a:t>
              </a:r>
            </a:p>
          </p:txBody>
        </p:sp>
        <p:sp>
          <p:nvSpPr>
            <p:cNvPr id="15" name="Arrow: Pentagon 14">
              <a:extLst>
                <a:ext uri="{FF2B5EF4-FFF2-40B4-BE49-F238E27FC236}">
                  <a16:creationId xmlns:a16="http://schemas.microsoft.com/office/drawing/2014/main" id="{0C6A4F3F-51F2-4D8A-99D2-DE204AE57D37}"/>
                </a:ext>
              </a:extLst>
            </p:cNvPr>
            <p:cNvSpPr/>
            <p:nvPr/>
          </p:nvSpPr>
          <p:spPr>
            <a:xfrm>
              <a:off x="371475" y="45661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sp>
        <p:nvSpPr>
          <p:cNvPr id="2" name="Slide Number Placeholder 1">
            <a:extLst>
              <a:ext uri="{FF2B5EF4-FFF2-40B4-BE49-F238E27FC236}">
                <a16:creationId xmlns:a16="http://schemas.microsoft.com/office/drawing/2014/main" id="{C728F932-1892-4E20-B318-99CFDCD04726}"/>
              </a:ext>
            </a:extLst>
          </p:cNvPr>
          <p:cNvSpPr>
            <a:spLocks noGrp="1"/>
          </p:cNvSpPr>
          <p:nvPr>
            <p:ph type="sldNum" sz="quarter" idx="12"/>
          </p:nvPr>
        </p:nvSpPr>
        <p:spPr/>
        <p:txBody>
          <a:bodyPr/>
          <a:lstStyle/>
          <a:p>
            <a:fld id="{EEF65CE2-64E7-4133-AC4E-584DBA86F630}" type="slidenum">
              <a:rPr lang="en-IN" smtClean="0"/>
              <a:t>12</a:t>
            </a:fld>
            <a:endParaRPr lang="en-IN"/>
          </a:p>
        </p:txBody>
      </p:sp>
    </p:spTree>
    <p:extLst>
      <p:ext uri="{BB962C8B-B14F-4D97-AF65-F5344CB8AC3E}">
        <p14:creationId xmlns:p14="http://schemas.microsoft.com/office/powerpoint/2010/main" val="155082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C74D0342-CE96-4EFE-98A9-48C93D86579A}"/>
              </a:ext>
            </a:extLst>
          </p:cNvPr>
          <p:cNvGraphicFramePr>
            <a:graphicFrameLocks noGrp="1"/>
          </p:cNvGraphicFramePr>
          <p:nvPr>
            <p:extLst>
              <p:ext uri="{D42A27DB-BD31-4B8C-83A1-F6EECF244321}">
                <p14:modId xmlns:p14="http://schemas.microsoft.com/office/powerpoint/2010/main" val="3929587806"/>
              </p:ext>
            </p:extLst>
          </p:nvPr>
        </p:nvGraphicFramePr>
        <p:xfrm>
          <a:off x="380956" y="3662238"/>
          <a:ext cx="11430044" cy="2148840"/>
        </p:xfrm>
        <a:graphic>
          <a:graphicData uri="http://schemas.openxmlformats.org/drawingml/2006/table">
            <a:tbl>
              <a:tblPr firstRow="1">
                <a:tableStyleId>{6E25E649-3F16-4E02-A733-19D2CDBF48F0}</a:tableStyleId>
              </a:tblPr>
              <a:tblGrid>
                <a:gridCol w="1752644">
                  <a:extLst>
                    <a:ext uri="{9D8B030D-6E8A-4147-A177-3AD203B41FA5}">
                      <a16:colId xmlns:a16="http://schemas.microsoft.com/office/drawing/2014/main" val="3110348996"/>
                    </a:ext>
                  </a:extLst>
                </a:gridCol>
                <a:gridCol w="3962378">
                  <a:extLst>
                    <a:ext uri="{9D8B030D-6E8A-4147-A177-3AD203B41FA5}">
                      <a16:colId xmlns:a16="http://schemas.microsoft.com/office/drawing/2014/main" val="2142619203"/>
                    </a:ext>
                  </a:extLst>
                </a:gridCol>
                <a:gridCol w="1066822">
                  <a:extLst>
                    <a:ext uri="{9D8B030D-6E8A-4147-A177-3AD203B41FA5}">
                      <a16:colId xmlns:a16="http://schemas.microsoft.com/office/drawing/2014/main" val="589197635"/>
                    </a:ext>
                  </a:extLst>
                </a:gridCol>
                <a:gridCol w="4648200">
                  <a:extLst>
                    <a:ext uri="{9D8B030D-6E8A-4147-A177-3AD203B41FA5}">
                      <a16:colId xmlns:a16="http://schemas.microsoft.com/office/drawing/2014/main" val="3124312414"/>
                    </a:ext>
                  </a:extLst>
                </a:gridCol>
              </a:tblGrid>
              <a:tr h="182880">
                <a:tc>
                  <a:txBody>
                    <a:bodyPr/>
                    <a:lstStyle/>
                    <a:p>
                      <a:r>
                        <a:rPr lang="en-US" sz="1000" b="1" dirty="0">
                          <a:latin typeface="+mj-lt"/>
                        </a:rPr>
                        <a:t>Top Service </a:t>
                      </a:r>
                      <a:r>
                        <a:rPr lang="en-US" sz="1000" b="1" dirty="0" err="1">
                          <a:latin typeface="+mj-lt"/>
                        </a:rPr>
                        <a:t>Centres</a:t>
                      </a:r>
                      <a:r>
                        <a:rPr lang="en-US" sz="1000" b="1" dirty="0">
                          <a:latin typeface="+mj-lt"/>
                        </a:rPr>
                        <a:t> Group</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Cumulative Sanction Amount Distribution</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pPr algn="ctr"/>
                      <a:r>
                        <a:rPr lang="en-US" sz="1000" dirty="0">
                          <a:latin typeface="+mj-lt"/>
                        </a:rPr>
                        <a:t>Lift %</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Branch Name</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3163133785"/>
                  </a:ext>
                </a:extLst>
              </a:tr>
              <a:tr h="370840">
                <a:tc>
                  <a:txBody>
                    <a:bodyPr/>
                    <a:lstStyle/>
                    <a:p>
                      <a:r>
                        <a:rPr lang="en-US" sz="1000" b="1" dirty="0">
                          <a:latin typeface="+mj-lt"/>
                        </a:rPr>
                        <a:t>Top 5</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20.8%</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r>
                        <a:rPr lang="en-US" sz="1000" dirty="0">
                          <a:latin typeface="+mj-lt"/>
                        </a:rPr>
                        <a:t>KALYAN, AMBERNATH, DOMBIVLI, MUMBAI and PAREL</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231631"/>
                  </a:ext>
                </a:extLst>
              </a:tr>
              <a:tr h="370840">
                <a:tc>
                  <a:txBody>
                    <a:bodyPr/>
                    <a:lstStyle/>
                    <a:p>
                      <a:r>
                        <a:rPr lang="en-US" sz="1000" b="1" dirty="0">
                          <a:latin typeface="+mj-lt"/>
                        </a:rPr>
                        <a:t>Top 10</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24.4%</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latin typeface="+mj-lt"/>
                        </a:rPr>
                        <a:t>Top 5, THANE - GHODBUNDER ROAD, VIKAS COMPLEX-THANE-W, VIKHROLI, KOPARKHAIRANE and MULUND</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66914400"/>
                  </a:ext>
                </a:extLst>
              </a:tr>
              <a:tr h="370840">
                <a:tc>
                  <a:txBody>
                    <a:bodyPr/>
                    <a:lstStyle/>
                    <a:p>
                      <a:r>
                        <a:rPr lang="en-US" sz="1000" b="1" dirty="0">
                          <a:latin typeface="+mj-lt"/>
                        </a:rPr>
                        <a:t>Top 15</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11.3%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00"/>
                    </a:solidFill>
                  </a:tcPr>
                </a:tc>
                <a:tc>
                  <a:txBody>
                    <a:bodyPr/>
                    <a:lstStyle/>
                    <a:p>
                      <a:r>
                        <a:rPr lang="en-US" sz="1000" dirty="0">
                          <a:latin typeface="+mj-lt"/>
                        </a:rPr>
                        <a:t>Top 10, THANE, VIRAR, CHEMBUR, KHARGHAR and PANVEL</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7701474"/>
                  </a:ext>
                </a:extLst>
              </a:tr>
              <a:tr h="370840">
                <a:tc>
                  <a:txBody>
                    <a:bodyPr/>
                    <a:lstStyle/>
                    <a:p>
                      <a:r>
                        <a:rPr lang="en-US" sz="1000" b="1" dirty="0">
                          <a:latin typeface="+mj-lt"/>
                        </a:rPr>
                        <a:t>Top 20</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17.1%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latin typeface="+mj-lt"/>
                        </a:rPr>
                        <a:t>Top 15, BORIVLI, ANDHERI-E, ANDHERI KURLA ROAD, MIRA ROAD and BANDRA KURLA COMPLEX</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85663993"/>
                  </a:ext>
                </a:extLst>
              </a:tr>
              <a:tr h="370840">
                <a:tc>
                  <a:txBody>
                    <a:bodyPr/>
                    <a:lstStyle/>
                    <a:p>
                      <a:r>
                        <a:rPr lang="en-US" sz="1000" b="1" dirty="0">
                          <a:latin typeface="+mj-lt"/>
                        </a:rPr>
                        <a:t>Top 25</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endParaRPr lang="en-IN" sz="100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pPr algn="ctr" fontAlgn="b"/>
                      <a:r>
                        <a:rPr lang="en-IN" sz="1000" b="0" i="0" u="none" strike="noStrike" dirty="0">
                          <a:solidFill>
                            <a:srgbClr val="000000"/>
                          </a:solidFill>
                          <a:effectLst/>
                          <a:latin typeface="+mj-lt"/>
                        </a:rPr>
                        <a:t>16.3%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r>
                        <a:rPr lang="en-US" sz="1000" dirty="0">
                          <a:latin typeface="+mj-lt"/>
                        </a:rPr>
                        <a:t>Top 20, MALAD, DUBAI, SEAWOODS, BORIVALI  (E) and ANDHERI-W</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421598590"/>
                  </a:ext>
                </a:extLst>
              </a:tr>
            </a:tbl>
          </a:graphicData>
        </a:graphic>
      </p:graphicFrame>
      <p:sp>
        <p:nvSpPr>
          <p:cNvPr id="2" name="Title 1">
            <a:extLst>
              <a:ext uri="{FF2B5EF4-FFF2-40B4-BE49-F238E27FC236}">
                <a16:creationId xmlns:a16="http://schemas.microsoft.com/office/drawing/2014/main" id="{B74F43FE-4DB7-436D-A47F-92FE7851F3CD}"/>
              </a:ext>
            </a:extLst>
          </p:cNvPr>
          <p:cNvSpPr>
            <a:spLocks noGrp="1"/>
          </p:cNvSpPr>
          <p:nvPr>
            <p:ph type="title"/>
          </p:nvPr>
        </p:nvSpPr>
        <p:spPr/>
        <p:txBody>
          <a:bodyPr/>
          <a:lstStyle/>
          <a:p>
            <a:r>
              <a:rPr lang="en-US" dirty="0"/>
              <a:t>Top Service </a:t>
            </a:r>
            <a:r>
              <a:rPr lang="en-US" dirty="0" err="1"/>
              <a:t>Centres</a:t>
            </a:r>
            <a:r>
              <a:rPr lang="en-US" dirty="0"/>
              <a:t> (Overall): Cumulative Loan and Sanction Amount Distribution</a:t>
            </a:r>
            <a:endParaRPr lang="en-IN" dirty="0"/>
          </a:p>
        </p:txBody>
      </p:sp>
      <p:graphicFrame>
        <p:nvGraphicFramePr>
          <p:cNvPr id="17" name="Content Placeholder 16">
            <a:extLst>
              <a:ext uri="{FF2B5EF4-FFF2-40B4-BE49-F238E27FC236}">
                <a16:creationId xmlns:a16="http://schemas.microsoft.com/office/drawing/2014/main" id="{71FB2413-A951-47C6-B5B4-9302CD6732A2}"/>
              </a:ext>
            </a:extLst>
          </p:cNvPr>
          <p:cNvGraphicFramePr>
            <a:graphicFrameLocks noGrp="1"/>
          </p:cNvGraphicFramePr>
          <p:nvPr>
            <p:ph idx="1"/>
            <p:extLst>
              <p:ext uri="{D42A27DB-BD31-4B8C-83A1-F6EECF244321}">
                <p14:modId xmlns:p14="http://schemas.microsoft.com/office/powerpoint/2010/main" val="645149399"/>
              </p:ext>
            </p:extLst>
          </p:nvPr>
        </p:nvGraphicFramePr>
        <p:xfrm>
          <a:off x="2133599" y="3744562"/>
          <a:ext cx="4129088" cy="21990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Table 21">
            <a:extLst>
              <a:ext uri="{FF2B5EF4-FFF2-40B4-BE49-F238E27FC236}">
                <a16:creationId xmlns:a16="http://schemas.microsoft.com/office/drawing/2014/main" id="{3F96C4CD-2B6D-465B-A976-289EF1645730}"/>
              </a:ext>
            </a:extLst>
          </p:cNvPr>
          <p:cNvGraphicFramePr>
            <a:graphicFrameLocks noGrp="1"/>
          </p:cNvGraphicFramePr>
          <p:nvPr>
            <p:extLst>
              <p:ext uri="{D42A27DB-BD31-4B8C-83A1-F6EECF244321}">
                <p14:modId xmlns:p14="http://schemas.microsoft.com/office/powerpoint/2010/main" val="1008907401"/>
              </p:ext>
            </p:extLst>
          </p:nvPr>
        </p:nvGraphicFramePr>
        <p:xfrm>
          <a:off x="380956" y="1232452"/>
          <a:ext cx="11430044" cy="2148840"/>
        </p:xfrm>
        <a:graphic>
          <a:graphicData uri="http://schemas.openxmlformats.org/drawingml/2006/table">
            <a:tbl>
              <a:tblPr firstRow="1">
                <a:tableStyleId>{6E25E649-3F16-4E02-A733-19D2CDBF48F0}</a:tableStyleId>
              </a:tblPr>
              <a:tblGrid>
                <a:gridCol w="1752644">
                  <a:extLst>
                    <a:ext uri="{9D8B030D-6E8A-4147-A177-3AD203B41FA5}">
                      <a16:colId xmlns:a16="http://schemas.microsoft.com/office/drawing/2014/main" val="3110348996"/>
                    </a:ext>
                  </a:extLst>
                </a:gridCol>
                <a:gridCol w="3962378">
                  <a:extLst>
                    <a:ext uri="{9D8B030D-6E8A-4147-A177-3AD203B41FA5}">
                      <a16:colId xmlns:a16="http://schemas.microsoft.com/office/drawing/2014/main" val="2142619203"/>
                    </a:ext>
                  </a:extLst>
                </a:gridCol>
                <a:gridCol w="1066822">
                  <a:extLst>
                    <a:ext uri="{9D8B030D-6E8A-4147-A177-3AD203B41FA5}">
                      <a16:colId xmlns:a16="http://schemas.microsoft.com/office/drawing/2014/main" val="589197635"/>
                    </a:ext>
                  </a:extLst>
                </a:gridCol>
                <a:gridCol w="4648200">
                  <a:extLst>
                    <a:ext uri="{9D8B030D-6E8A-4147-A177-3AD203B41FA5}">
                      <a16:colId xmlns:a16="http://schemas.microsoft.com/office/drawing/2014/main" val="3124312414"/>
                    </a:ext>
                  </a:extLst>
                </a:gridCol>
              </a:tblGrid>
              <a:tr h="182880">
                <a:tc>
                  <a:txBody>
                    <a:bodyPr/>
                    <a:lstStyle/>
                    <a:p>
                      <a:r>
                        <a:rPr lang="en-US" sz="1000" b="1" dirty="0">
                          <a:latin typeface="+mj-lt"/>
                        </a:rPr>
                        <a:t>Top Service </a:t>
                      </a:r>
                      <a:r>
                        <a:rPr lang="en-US" sz="1000" b="1" dirty="0" err="1">
                          <a:latin typeface="+mj-lt"/>
                        </a:rPr>
                        <a:t>Centres</a:t>
                      </a:r>
                      <a:r>
                        <a:rPr lang="en-US" sz="1000" b="1" dirty="0">
                          <a:latin typeface="+mj-lt"/>
                        </a:rPr>
                        <a:t> Group</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Cumulative Count of Loans Distribution</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pPr algn="ctr"/>
                      <a:r>
                        <a:rPr lang="en-US" sz="1000" dirty="0">
                          <a:latin typeface="+mj-lt"/>
                        </a:rPr>
                        <a:t>Lift %</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Branch Name</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3163133785"/>
                  </a:ext>
                </a:extLst>
              </a:tr>
              <a:tr h="370840">
                <a:tc>
                  <a:txBody>
                    <a:bodyPr/>
                    <a:lstStyle/>
                    <a:p>
                      <a:r>
                        <a:rPr lang="en-US" sz="1000" b="1" dirty="0">
                          <a:solidFill>
                            <a:schemeClr val="tx1"/>
                          </a:solidFill>
                          <a:latin typeface="+mj-lt"/>
                        </a:rPr>
                        <a:t>Top 5</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23.8%</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KALYAN, AMBERNATH, DOMBIVLI, MUMBAI and PAREL</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231631"/>
                  </a:ext>
                </a:extLst>
              </a:tr>
              <a:tr h="370840">
                <a:tc>
                  <a:txBody>
                    <a:bodyPr/>
                    <a:lstStyle/>
                    <a:p>
                      <a:r>
                        <a:rPr lang="en-US" sz="1000" b="1" dirty="0">
                          <a:solidFill>
                            <a:schemeClr val="tx1"/>
                          </a:solidFill>
                          <a:latin typeface="+mj-lt"/>
                        </a:rPr>
                        <a:t>Top 10</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21.8%</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Top 5, THANE - GHODBUNDER ROAD, VIKAS COMPLEX-THANE-W, VIKHROLI, KOPARKHAIRANE and MULUND</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66914400"/>
                  </a:ext>
                </a:extLst>
              </a:tr>
              <a:tr h="370840">
                <a:tc>
                  <a:txBody>
                    <a:bodyPr/>
                    <a:lstStyle/>
                    <a:p>
                      <a:r>
                        <a:rPr lang="en-US" sz="1000" b="1" dirty="0">
                          <a:solidFill>
                            <a:schemeClr val="tx1"/>
                          </a:solidFill>
                          <a:latin typeface="+mj-lt"/>
                        </a:rPr>
                        <a:t>Top 15</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16.0%</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00"/>
                    </a:solidFill>
                  </a:tcPr>
                </a:tc>
                <a:tc>
                  <a:txBody>
                    <a:bodyPr/>
                    <a:lstStyle/>
                    <a:p>
                      <a:r>
                        <a:rPr lang="en-US" sz="1000" dirty="0">
                          <a:solidFill>
                            <a:schemeClr val="tx1"/>
                          </a:solidFill>
                          <a:latin typeface="+mj-lt"/>
                        </a:rPr>
                        <a:t>Top 10, THANE, VIRAR, CHEMBUR, KHARGHAR and PANVEL</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7701474"/>
                  </a:ext>
                </a:extLst>
              </a:tr>
              <a:tr h="370840">
                <a:tc>
                  <a:txBody>
                    <a:bodyPr/>
                    <a:lstStyle/>
                    <a:p>
                      <a:r>
                        <a:rPr lang="en-US" sz="1000" b="1" dirty="0">
                          <a:solidFill>
                            <a:schemeClr val="tx1"/>
                          </a:solidFill>
                          <a:latin typeface="+mj-lt"/>
                        </a:rPr>
                        <a:t>Top 20</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14.5%</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Top 15, BORIVLI, ANDHERI-E, ANDHERI KURLA ROAD, MIRA ROAD and BANDRA KURLA COMPLEX</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85663993"/>
                  </a:ext>
                </a:extLst>
              </a:tr>
              <a:tr h="370840">
                <a:tc>
                  <a:txBody>
                    <a:bodyPr/>
                    <a:lstStyle/>
                    <a:p>
                      <a:r>
                        <a:rPr lang="en-US" sz="1000" b="1" dirty="0">
                          <a:solidFill>
                            <a:schemeClr val="tx1"/>
                          </a:solidFill>
                          <a:latin typeface="+mj-lt"/>
                        </a:rPr>
                        <a:t>Top 25</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endParaRPr lang="en-IN" sz="100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pPr algn="ctr" fontAlgn="b"/>
                      <a:r>
                        <a:rPr lang="en-IN" sz="1000" b="0" i="0" u="none" strike="noStrike" dirty="0">
                          <a:solidFill>
                            <a:srgbClr val="000000"/>
                          </a:solidFill>
                          <a:effectLst/>
                          <a:latin typeface="+mj-lt"/>
                        </a:rPr>
                        <a:t>11.3%</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r>
                        <a:rPr lang="en-US" sz="1000" dirty="0">
                          <a:solidFill>
                            <a:schemeClr val="tx1"/>
                          </a:solidFill>
                          <a:latin typeface="+mj-lt"/>
                        </a:rPr>
                        <a:t>Top 20, MALAD, DUBAI, SEAWOODS, BORIVALI  (E) and ANDHERI-W</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421598590"/>
                  </a:ext>
                </a:extLst>
              </a:tr>
            </a:tbl>
          </a:graphicData>
        </a:graphic>
      </p:graphicFrame>
      <p:graphicFrame>
        <p:nvGraphicFramePr>
          <p:cNvPr id="23" name="Content Placeholder 16">
            <a:extLst>
              <a:ext uri="{FF2B5EF4-FFF2-40B4-BE49-F238E27FC236}">
                <a16:creationId xmlns:a16="http://schemas.microsoft.com/office/drawing/2014/main" id="{F97E23DD-5BA1-4312-B112-437AA2FD16E3}"/>
              </a:ext>
            </a:extLst>
          </p:cNvPr>
          <p:cNvGraphicFramePr>
            <a:graphicFrameLocks/>
          </p:cNvGraphicFramePr>
          <p:nvPr>
            <p:extLst>
              <p:ext uri="{D42A27DB-BD31-4B8C-83A1-F6EECF244321}">
                <p14:modId xmlns:p14="http://schemas.microsoft.com/office/powerpoint/2010/main" val="958926390"/>
              </p:ext>
            </p:extLst>
          </p:nvPr>
        </p:nvGraphicFramePr>
        <p:xfrm>
          <a:off x="2133599" y="1340158"/>
          <a:ext cx="4129087" cy="2199038"/>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DAEF1674-FCA2-4810-967D-EBA5844E5E3A}"/>
              </a:ext>
            </a:extLst>
          </p:cNvPr>
          <p:cNvSpPr>
            <a:spLocks noGrp="1"/>
          </p:cNvSpPr>
          <p:nvPr>
            <p:ph type="sldNum" sz="quarter" idx="4"/>
          </p:nvPr>
        </p:nvSpPr>
        <p:spPr/>
        <p:txBody>
          <a:bodyPr/>
          <a:lstStyle/>
          <a:p>
            <a:fld id="{3E9DEC0F-54CB-4624-A4C9-F4B6FB368B3D}" type="slidenum">
              <a:rPr lang="en-IN" smtClean="0"/>
              <a:t>13</a:t>
            </a:fld>
            <a:endParaRPr lang="en-IN"/>
          </a:p>
        </p:txBody>
      </p:sp>
    </p:spTree>
    <p:extLst>
      <p:ext uri="{BB962C8B-B14F-4D97-AF65-F5344CB8AC3E}">
        <p14:creationId xmlns:p14="http://schemas.microsoft.com/office/powerpoint/2010/main" val="338419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C74D0342-CE96-4EFE-98A9-48C93D86579A}"/>
              </a:ext>
            </a:extLst>
          </p:cNvPr>
          <p:cNvGraphicFramePr>
            <a:graphicFrameLocks noGrp="1"/>
          </p:cNvGraphicFramePr>
          <p:nvPr>
            <p:extLst>
              <p:ext uri="{D42A27DB-BD31-4B8C-83A1-F6EECF244321}">
                <p14:modId xmlns:p14="http://schemas.microsoft.com/office/powerpoint/2010/main" val="2225225735"/>
              </p:ext>
            </p:extLst>
          </p:nvPr>
        </p:nvGraphicFramePr>
        <p:xfrm>
          <a:off x="380956" y="3662238"/>
          <a:ext cx="11430044" cy="2148840"/>
        </p:xfrm>
        <a:graphic>
          <a:graphicData uri="http://schemas.openxmlformats.org/drawingml/2006/table">
            <a:tbl>
              <a:tblPr firstRow="1">
                <a:tableStyleId>{6E25E649-3F16-4E02-A733-19D2CDBF48F0}</a:tableStyleId>
              </a:tblPr>
              <a:tblGrid>
                <a:gridCol w="1828844">
                  <a:extLst>
                    <a:ext uri="{9D8B030D-6E8A-4147-A177-3AD203B41FA5}">
                      <a16:colId xmlns:a16="http://schemas.microsoft.com/office/drawing/2014/main" val="3110348996"/>
                    </a:ext>
                  </a:extLst>
                </a:gridCol>
                <a:gridCol w="3886178">
                  <a:extLst>
                    <a:ext uri="{9D8B030D-6E8A-4147-A177-3AD203B41FA5}">
                      <a16:colId xmlns:a16="http://schemas.microsoft.com/office/drawing/2014/main" val="2142619203"/>
                    </a:ext>
                  </a:extLst>
                </a:gridCol>
                <a:gridCol w="1066822">
                  <a:extLst>
                    <a:ext uri="{9D8B030D-6E8A-4147-A177-3AD203B41FA5}">
                      <a16:colId xmlns:a16="http://schemas.microsoft.com/office/drawing/2014/main" val="589197635"/>
                    </a:ext>
                  </a:extLst>
                </a:gridCol>
                <a:gridCol w="4648200">
                  <a:extLst>
                    <a:ext uri="{9D8B030D-6E8A-4147-A177-3AD203B41FA5}">
                      <a16:colId xmlns:a16="http://schemas.microsoft.com/office/drawing/2014/main" val="3124312414"/>
                    </a:ext>
                  </a:extLst>
                </a:gridCol>
              </a:tblGrid>
              <a:tr h="182880">
                <a:tc>
                  <a:txBody>
                    <a:bodyPr/>
                    <a:lstStyle/>
                    <a:p>
                      <a:r>
                        <a:rPr lang="en-US" sz="1000" b="1" dirty="0">
                          <a:latin typeface="+mj-lt"/>
                        </a:rPr>
                        <a:t>Top Service </a:t>
                      </a:r>
                      <a:r>
                        <a:rPr lang="en-US" sz="1000" b="1" dirty="0" err="1">
                          <a:latin typeface="+mj-lt"/>
                        </a:rPr>
                        <a:t>Centres</a:t>
                      </a:r>
                      <a:r>
                        <a:rPr lang="en-US" sz="1000" b="1" dirty="0">
                          <a:latin typeface="+mj-lt"/>
                        </a:rPr>
                        <a:t> Group</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Cumulative Sanction Amount Distribution</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pPr algn="ctr"/>
                      <a:r>
                        <a:rPr lang="en-US" sz="1000" dirty="0">
                          <a:latin typeface="+mj-lt"/>
                        </a:rPr>
                        <a:t>Lift %</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Branch Name</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3163133785"/>
                  </a:ext>
                </a:extLst>
              </a:tr>
              <a:tr h="370840">
                <a:tc>
                  <a:txBody>
                    <a:bodyPr/>
                    <a:lstStyle/>
                    <a:p>
                      <a:r>
                        <a:rPr lang="en-US" sz="1000" b="1" dirty="0">
                          <a:latin typeface="+mj-lt"/>
                        </a:rPr>
                        <a:t>Top 5</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21.6%</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KALYAN, DOMBIVLI, THANE - GHODBUNDER ROAD, BADLAPUR and PAREL</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231631"/>
                  </a:ext>
                </a:extLst>
              </a:tr>
              <a:tr h="370840">
                <a:tc>
                  <a:txBody>
                    <a:bodyPr/>
                    <a:lstStyle/>
                    <a:p>
                      <a:r>
                        <a:rPr lang="en-US" sz="1000" b="1" dirty="0">
                          <a:latin typeface="+mj-lt"/>
                        </a:rPr>
                        <a:t>Top 10</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19.8%</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Top 5, MUMBAI, THANE, VIKHROLI, VIKAS COMPLEX-THANE-W and KOPARKHAIRANE</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66914400"/>
                  </a:ext>
                </a:extLst>
              </a:tr>
              <a:tr h="370840">
                <a:tc>
                  <a:txBody>
                    <a:bodyPr/>
                    <a:lstStyle/>
                    <a:p>
                      <a:r>
                        <a:rPr lang="en-US" sz="1000" b="1" dirty="0">
                          <a:latin typeface="+mj-lt"/>
                        </a:rPr>
                        <a:t>Top 15</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13.9%</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00"/>
                    </a:solidFill>
                  </a:tcPr>
                </a:tc>
                <a:tc>
                  <a:txBody>
                    <a:bodyPr/>
                    <a:lstStyle/>
                    <a:p>
                      <a:r>
                        <a:rPr lang="en-US" sz="1000" dirty="0">
                          <a:solidFill>
                            <a:schemeClr val="tx1"/>
                          </a:solidFill>
                          <a:latin typeface="+mj-lt"/>
                        </a:rPr>
                        <a:t>Top 10, VIRAR, MULUND, KHARGHAR, CHEMBUR and MIRA ROAD</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7701474"/>
                  </a:ext>
                </a:extLst>
              </a:tr>
              <a:tr h="370840">
                <a:tc>
                  <a:txBody>
                    <a:bodyPr/>
                    <a:lstStyle/>
                    <a:p>
                      <a:r>
                        <a:rPr lang="en-US" sz="1000" b="1" dirty="0">
                          <a:latin typeface="+mj-lt"/>
                        </a:rPr>
                        <a:t>Top 20</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13.5%</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Top 15, BORIVLI, PANVEL, DUBAI, AMBERNATH and MALAD</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85663993"/>
                  </a:ext>
                </a:extLst>
              </a:tr>
              <a:tr h="370840">
                <a:tc>
                  <a:txBody>
                    <a:bodyPr/>
                    <a:lstStyle/>
                    <a:p>
                      <a:r>
                        <a:rPr lang="en-US" sz="1000" b="1" dirty="0">
                          <a:latin typeface="+mj-lt"/>
                        </a:rPr>
                        <a:t>Top 25</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endParaRPr lang="en-IN" sz="100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pPr algn="ctr" fontAlgn="b"/>
                      <a:r>
                        <a:rPr lang="en-IN" sz="1000" b="0" i="0" u="none" strike="noStrike" dirty="0">
                          <a:solidFill>
                            <a:srgbClr val="000000"/>
                          </a:solidFill>
                          <a:effectLst/>
                          <a:latin typeface="+mj-lt"/>
                        </a:rPr>
                        <a:t>16.5%</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r>
                        <a:rPr lang="en-US" sz="1000" dirty="0">
                          <a:solidFill>
                            <a:schemeClr val="tx1"/>
                          </a:solidFill>
                          <a:latin typeface="+mj-lt"/>
                        </a:rPr>
                        <a:t>Top 20, ANDHERI KURLA ROAD, SEAWOODS, BORIVALI  (E), BANDRA KURLA COMPLEX and GOREGAON</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421598590"/>
                  </a:ext>
                </a:extLst>
              </a:tr>
            </a:tbl>
          </a:graphicData>
        </a:graphic>
      </p:graphicFrame>
      <p:sp>
        <p:nvSpPr>
          <p:cNvPr id="2" name="Title 1">
            <a:extLst>
              <a:ext uri="{FF2B5EF4-FFF2-40B4-BE49-F238E27FC236}">
                <a16:creationId xmlns:a16="http://schemas.microsoft.com/office/drawing/2014/main" id="{B74F43FE-4DB7-436D-A47F-92FE7851F3CD}"/>
              </a:ext>
            </a:extLst>
          </p:cNvPr>
          <p:cNvSpPr>
            <a:spLocks noGrp="1"/>
          </p:cNvSpPr>
          <p:nvPr>
            <p:ph type="title"/>
          </p:nvPr>
        </p:nvSpPr>
        <p:spPr/>
        <p:txBody>
          <a:bodyPr/>
          <a:lstStyle/>
          <a:p>
            <a:r>
              <a:rPr lang="en-US" dirty="0"/>
              <a:t>Top Service </a:t>
            </a:r>
            <a:r>
              <a:rPr lang="en-US" dirty="0" err="1"/>
              <a:t>Centres</a:t>
            </a:r>
            <a:r>
              <a:rPr lang="en-US" dirty="0"/>
              <a:t> (FY19): Cumulative Loan and Sanction Amount Distribution</a:t>
            </a:r>
            <a:endParaRPr lang="en-IN" dirty="0"/>
          </a:p>
        </p:txBody>
      </p:sp>
      <p:graphicFrame>
        <p:nvGraphicFramePr>
          <p:cNvPr id="17" name="Content Placeholder 16">
            <a:extLst>
              <a:ext uri="{FF2B5EF4-FFF2-40B4-BE49-F238E27FC236}">
                <a16:creationId xmlns:a16="http://schemas.microsoft.com/office/drawing/2014/main" id="{71FB2413-A951-47C6-B5B4-9302CD6732A2}"/>
              </a:ext>
            </a:extLst>
          </p:cNvPr>
          <p:cNvGraphicFramePr>
            <a:graphicFrameLocks noGrp="1"/>
          </p:cNvGraphicFramePr>
          <p:nvPr>
            <p:ph idx="1"/>
            <p:extLst>
              <p:ext uri="{D42A27DB-BD31-4B8C-83A1-F6EECF244321}">
                <p14:modId xmlns:p14="http://schemas.microsoft.com/office/powerpoint/2010/main" val="3350421279"/>
              </p:ext>
            </p:extLst>
          </p:nvPr>
        </p:nvGraphicFramePr>
        <p:xfrm>
          <a:off x="2133599" y="3744562"/>
          <a:ext cx="4129088" cy="21990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Table 21">
            <a:extLst>
              <a:ext uri="{FF2B5EF4-FFF2-40B4-BE49-F238E27FC236}">
                <a16:creationId xmlns:a16="http://schemas.microsoft.com/office/drawing/2014/main" id="{3F96C4CD-2B6D-465B-A976-289EF1645730}"/>
              </a:ext>
            </a:extLst>
          </p:cNvPr>
          <p:cNvGraphicFramePr>
            <a:graphicFrameLocks noGrp="1"/>
          </p:cNvGraphicFramePr>
          <p:nvPr>
            <p:extLst>
              <p:ext uri="{D42A27DB-BD31-4B8C-83A1-F6EECF244321}">
                <p14:modId xmlns:p14="http://schemas.microsoft.com/office/powerpoint/2010/main" val="2558986480"/>
              </p:ext>
            </p:extLst>
          </p:nvPr>
        </p:nvGraphicFramePr>
        <p:xfrm>
          <a:off x="380956" y="1232452"/>
          <a:ext cx="11430044" cy="2148840"/>
        </p:xfrm>
        <a:graphic>
          <a:graphicData uri="http://schemas.openxmlformats.org/drawingml/2006/table">
            <a:tbl>
              <a:tblPr firstRow="1">
                <a:tableStyleId>{6E25E649-3F16-4E02-A733-19D2CDBF48F0}</a:tableStyleId>
              </a:tblPr>
              <a:tblGrid>
                <a:gridCol w="1752644">
                  <a:extLst>
                    <a:ext uri="{9D8B030D-6E8A-4147-A177-3AD203B41FA5}">
                      <a16:colId xmlns:a16="http://schemas.microsoft.com/office/drawing/2014/main" val="3110348996"/>
                    </a:ext>
                  </a:extLst>
                </a:gridCol>
                <a:gridCol w="3962378">
                  <a:extLst>
                    <a:ext uri="{9D8B030D-6E8A-4147-A177-3AD203B41FA5}">
                      <a16:colId xmlns:a16="http://schemas.microsoft.com/office/drawing/2014/main" val="2142619203"/>
                    </a:ext>
                  </a:extLst>
                </a:gridCol>
                <a:gridCol w="1066822">
                  <a:extLst>
                    <a:ext uri="{9D8B030D-6E8A-4147-A177-3AD203B41FA5}">
                      <a16:colId xmlns:a16="http://schemas.microsoft.com/office/drawing/2014/main" val="589197635"/>
                    </a:ext>
                  </a:extLst>
                </a:gridCol>
                <a:gridCol w="4648200">
                  <a:extLst>
                    <a:ext uri="{9D8B030D-6E8A-4147-A177-3AD203B41FA5}">
                      <a16:colId xmlns:a16="http://schemas.microsoft.com/office/drawing/2014/main" val="3124312414"/>
                    </a:ext>
                  </a:extLst>
                </a:gridCol>
              </a:tblGrid>
              <a:tr h="182880">
                <a:tc>
                  <a:txBody>
                    <a:bodyPr/>
                    <a:lstStyle/>
                    <a:p>
                      <a:r>
                        <a:rPr lang="en-US" sz="1000" b="1" dirty="0">
                          <a:latin typeface="+mj-lt"/>
                        </a:rPr>
                        <a:t>Top Service </a:t>
                      </a:r>
                      <a:r>
                        <a:rPr lang="en-US" sz="1000" b="1" dirty="0" err="1">
                          <a:latin typeface="+mj-lt"/>
                        </a:rPr>
                        <a:t>Centres</a:t>
                      </a:r>
                      <a:r>
                        <a:rPr lang="en-US" sz="1000" b="1" dirty="0">
                          <a:latin typeface="+mj-lt"/>
                        </a:rPr>
                        <a:t> Group</a:t>
                      </a:r>
                      <a:endParaRPr lang="en-IN" sz="1000" b="1" dirty="0">
                        <a:latin typeface="+mj-lt"/>
                      </a:endParaRPr>
                    </a:p>
                  </a:txBody>
                  <a:tcPr marL="45720" marR="45720" anchor="ctr">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Cumulative Count of Loans Distribution</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pPr algn="ctr"/>
                      <a:r>
                        <a:rPr lang="en-US" sz="1000" dirty="0">
                          <a:latin typeface="+mj-lt"/>
                        </a:rPr>
                        <a:t>Lift %</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tcPr>
                </a:tc>
                <a:tc>
                  <a:txBody>
                    <a:bodyPr/>
                    <a:lstStyle/>
                    <a:p>
                      <a:r>
                        <a:rPr lang="en-US" sz="1000" dirty="0">
                          <a:latin typeface="+mj-lt"/>
                        </a:rPr>
                        <a:t>Branch Name</a:t>
                      </a:r>
                      <a:endParaRPr lang="en-IN" sz="1000" dirty="0">
                        <a:latin typeface="+mj-lt"/>
                      </a:endParaRPr>
                    </a:p>
                  </a:txBody>
                  <a:tcPr marL="45720" marR="45720" anchor="ctr">
                    <a:lnL w="635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3163133785"/>
                  </a:ext>
                </a:extLst>
              </a:tr>
              <a:tr h="370840">
                <a:tc>
                  <a:txBody>
                    <a:bodyPr/>
                    <a:lstStyle/>
                    <a:p>
                      <a:r>
                        <a:rPr lang="en-US" sz="1000" b="1" dirty="0">
                          <a:solidFill>
                            <a:schemeClr val="tx1"/>
                          </a:solidFill>
                          <a:latin typeface="+mj-lt"/>
                        </a:rPr>
                        <a:t>Top 5</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20.0%</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KALYAN, DOMBIVLI, THANE - GHODBUNDER ROAD, BADLAPUR and PAREL</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231631"/>
                  </a:ext>
                </a:extLst>
              </a:tr>
              <a:tr h="370840">
                <a:tc>
                  <a:txBody>
                    <a:bodyPr/>
                    <a:lstStyle/>
                    <a:p>
                      <a:r>
                        <a:rPr lang="en-US" sz="1000" b="1" dirty="0">
                          <a:solidFill>
                            <a:schemeClr val="tx1"/>
                          </a:solidFill>
                          <a:latin typeface="+mj-lt"/>
                        </a:rPr>
                        <a:t>Top 10</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17.6%</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Top 5, MUMBAI, THANE, VIKHROLI, VIKAS COMPLEX-THANE-W and KOPARKHAIRANE</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66914400"/>
                  </a:ext>
                </a:extLst>
              </a:tr>
              <a:tr h="370840">
                <a:tc>
                  <a:txBody>
                    <a:bodyPr/>
                    <a:lstStyle/>
                    <a:p>
                      <a:r>
                        <a:rPr lang="en-US" sz="1000" b="1" dirty="0">
                          <a:solidFill>
                            <a:schemeClr val="tx1"/>
                          </a:solidFill>
                          <a:latin typeface="+mj-lt"/>
                        </a:rPr>
                        <a:t>Top 15</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18.7%</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00"/>
                    </a:solidFill>
                  </a:tcPr>
                </a:tc>
                <a:tc>
                  <a:txBody>
                    <a:bodyPr/>
                    <a:lstStyle/>
                    <a:p>
                      <a:r>
                        <a:rPr lang="en-US" sz="1000" dirty="0">
                          <a:solidFill>
                            <a:schemeClr val="tx1"/>
                          </a:solidFill>
                          <a:latin typeface="+mj-lt"/>
                        </a:rPr>
                        <a:t>Top 10, VIRAR, MULUND, KHARGHAR, CHEMBUR and MIRA ROAD</a:t>
                      </a: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7701474"/>
                  </a:ext>
                </a:extLst>
              </a:tr>
              <a:tr h="370840">
                <a:tc>
                  <a:txBody>
                    <a:bodyPr/>
                    <a:lstStyle/>
                    <a:p>
                      <a:r>
                        <a:rPr lang="en-US" sz="1000" b="1" dirty="0">
                          <a:solidFill>
                            <a:schemeClr val="tx1"/>
                          </a:solidFill>
                          <a:latin typeface="+mj-lt"/>
                        </a:rPr>
                        <a:t>Top 20</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17.3%</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en-US" sz="1000" dirty="0">
                          <a:solidFill>
                            <a:schemeClr val="tx1"/>
                          </a:solidFill>
                          <a:latin typeface="+mj-lt"/>
                        </a:rPr>
                        <a:t>Top 15, BORIVLI, PANVEL, DUBAI, AMBERNATH and MALAD</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85663993"/>
                  </a:ext>
                </a:extLst>
              </a:tr>
              <a:tr h="370840">
                <a:tc>
                  <a:txBody>
                    <a:bodyPr/>
                    <a:lstStyle/>
                    <a:p>
                      <a:r>
                        <a:rPr lang="en-US" sz="1000" b="1" dirty="0">
                          <a:solidFill>
                            <a:schemeClr val="tx1"/>
                          </a:solidFill>
                          <a:latin typeface="+mj-lt"/>
                        </a:rPr>
                        <a:t>Top 25</a:t>
                      </a:r>
                      <a:endParaRPr lang="en-IN" sz="1000" b="1" dirty="0">
                        <a:solidFill>
                          <a:schemeClr val="tx1"/>
                        </a:solidFill>
                        <a:latin typeface="+mj-lt"/>
                      </a:endParaRPr>
                    </a:p>
                  </a:txBody>
                  <a:tcPr marL="45720" marR="45720"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endParaRPr lang="en-IN" sz="100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pPr algn="ctr" fontAlgn="b"/>
                      <a:r>
                        <a:rPr lang="en-IN" sz="1000" b="0" i="0" u="none" strike="noStrike" dirty="0">
                          <a:solidFill>
                            <a:srgbClr val="000000"/>
                          </a:solidFill>
                          <a:effectLst/>
                          <a:latin typeface="+mj-lt"/>
                        </a:rPr>
                        <a:t>12.4%</a:t>
                      </a:r>
                    </a:p>
                  </a:txBody>
                  <a:tcPr marL="45720" marR="4572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noFill/>
                  </a:tcPr>
                </a:tc>
                <a:tc>
                  <a:txBody>
                    <a:bodyPr/>
                    <a:lstStyle/>
                    <a:p>
                      <a:r>
                        <a:rPr lang="en-US" sz="1000" dirty="0">
                          <a:solidFill>
                            <a:schemeClr val="tx1"/>
                          </a:solidFill>
                          <a:latin typeface="+mj-lt"/>
                        </a:rPr>
                        <a:t>Top 20, ANDHERI KURLA ROAD, SEAWOODS, BORIVALI  (E), BANDRA KURLA COMPLEX and GOREGAON</a:t>
                      </a:r>
                      <a:endParaRPr lang="en-IN" sz="1000" dirty="0">
                        <a:solidFill>
                          <a:schemeClr val="tx1"/>
                        </a:solidFill>
                        <a:latin typeface="+mj-lt"/>
                      </a:endParaRPr>
                    </a:p>
                  </a:txBody>
                  <a:tcPr marL="45720" marR="45720"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421598590"/>
                  </a:ext>
                </a:extLst>
              </a:tr>
            </a:tbl>
          </a:graphicData>
        </a:graphic>
      </p:graphicFrame>
      <p:graphicFrame>
        <p:nvGraphicFramePr>
          <p:cNvPr id="23" name="Content Placeholder 16">
            <a:extLst>
              <a:ext uri="{FF2B5EF4-FFF2-40B4-BE49-F238E27FC236}">
                <a16:creationId xmlns:a16="http://schemas.microsoft.com/office/drawing/2014/main" id="{F97E23DD-5BA1-4312-B112-437AA2FD16E3}"/>
              </a:ext>
            </a:extLst>
          </p:cNvPr>
          <p:cNvGraphicFramePr>
            <a:graphicFrameLocks/>
          </p:cNvGraphicFramePr>
          <p:nvPr>
            <p:extLst>
              <p:ext uri="{D42A27DB-BD31-4B8C-83A1-F6EECF244321}">
                <p14:modId xmlns:p14="http://schemas.microsoft.com/office/powerpoint/2010/main" val="790476719"/>
              </p:ext>
            </p:extLst>
          </p:nvPr>
        </p:nvGraphicFramePr>
        <p:xfrm>
          <a:off x="2133599" y="1314776"/>
          <a:ext cx="4129087" cy="2199038"/>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CA8C1DA6-C656-40D7-BDA3-22F32E8F25E4}"/>
              </a:ext>
            </a:extLst>
          </p:cNvPr>
          <p:cNvSpPr>
            <a:spLocks noGrp="1"/>
          </p:cNvSpPr>
          <p:nvPr>
            <p:ph type="sldNum" sz="quarter" idx="4"/>
          </p:nvPr>
        </p:nvSpPr>
        <p:spPr/>
        <p:txBody>
          <a:bodyPr/>
          <a:lstStyle/>
          <a:p>
            <a:fld id="{3E9DEC0F-54CB-4624-A4C9-F4B6FB368B3D}" type="slidenum">
              <a:rPr lang="en-IN" smtClean="0"/>
              <a:t>14</a:t>
            </a:fld>
            <a:endParaRPr lang="en-IN"/>
          </a:p>
        </p:txBody>
      </p:sp>
    </p:spTree>
    <p:extLst>
      <p:ext uri="{BB962C8B-B14F-4D97-AF65-F5344CB8AC3E}">
        <p14:creationId xmlns:p14="http://schemas.microsoft.com/office/powerpoint/2010/main" val="146522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8E93-B7EF-42D4-83D1-6202F009F381}"/>
              </a:ext>
            </a:extLst>
          </p:cNvPr>
          <p:cNvSpPr>
            <a:spLocks noGrp="1"/>
          </p:cNvSpPr>
          <p:nvPr>
            <p:ph type="title"/>
          </p:nvPr>
        </p:nvSpPr>
        <p:spPr/>
        <p:txBody>
          <a:bodyPr/>
          <a:lstStyle/>
          <a:p>
            <a:r>
              <a:rPr lang="en-US" dirty="0"/>
              <a:t>Property-wise Contribution (FY19): Income and Loan Amount Group 1/ 3</a:t>
            </a:r>
            <a:endParaRPr lang="en-IN" dirty="0"/>
          </a:p>
        </p:txBody>
      </p:sp>
      <p:graphicFrame>
        <p:nvGraphicFramePr>
          <p:cNvPr id="6" name="Content Placeholder 5">
            <a:extLst>
              <a:ext uri="{FF2B5EF4-FFF2-40B4-BE49-F238E27FC236}">
                <a16:creationId xmlns:a16="http://schemas.microsoft.com/office/drawing/2014/main" id="{0693DCB6-C728-4E13-849F-C3E54AD19336}"/>
              </a:ext>
            </a:extLst>
          </p:cNvPr>
          <p:cNvGraphicFramePr>
            <a:graphicFrameLocks noGrp="1"/>
          </p:cNvGraphicFramePr>
          <p:nvPr>
            <p:ph idx="1"/>
          </p:nvPr>
        </p:nvGraphicFramePr>
        <p:xfrm>
          <a:off x="835550" y="1491342"/>
          <a:ext cx="1408651" cy="20428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Table 13">
            <a:extLst>
              <a:ext uri="{FF2B5EF4-FFF2-40B4-BE49-F238E27FC236}">
                <a16:creationId xmlns:a16="http://schemas.microsoft.com/office/drawing/2014/main" id="{4206621E-C7CB-42B5-9142-4301489ED724}"/>
              </a:ext>
            </a:extLst>
          </p:cNvPr>
          <p:cNvGraphicFramePr>
            <a:graphicFrameLocks noGrp="1"/>
          </p:cNvGraphicFramePr>
          <p:nvPr/>
        </p:nvGraphicFramePr>
        <p:xfrm>
          <a:off x="381001" y="3429000"/>
          <a:ext cx="2317749" cy="792480"/>
        </p:xfrm>
        <a:graphic>
          <a:graphicData uri="http://schemas.openxmlformats.org/drawingml/2006/table">
            <a:tbl>
              <a:tblPr>
                <a:tableStyleId>{10A1B5D5-9B99-4C35-A422-299274C87663}</a:tableStyleId>
              </a:tblPr>
              <a:tblGrid>
                <a:gridCol w="266699">
                  <a:extLst>
                    <a:ext uri="{9D8B030D-6E8A-4147-A177-3AD203B41FA5}">
                      <a16:colId xmlns:a16="http://schemas.microsoft.com/office/drawing/2014/main" val="2047236688"/>
                    </a:ext>
                  </a:extLst>
                </a:gridCol>
                <a:gridCol w="495300">
                  <a:extLst>
                    <a:ext uri="{9D8B030D-6E8A-4147-A177-3AD203B41FA5}">
                      <a16:colId xmlns:a16="http://schemas.microsoft.com/office/drawing/2014/main" val="1462777458"/>
                    </a:ext>
                  </a:extLst>
                </a:gridCol>
                <a:gridCol w="495300">
                  <a:extLst>
                    <a:ext uri="{9D8B030D-6E8A-4147-A177-3AD203B41FA5}">
                      <a16:colId xmlns:a16="http://schemas.microsoft.com/office/drawing/2014/main" val="3598709678"/>
                    </a:ext>
                  </a:extLst>
                </a:gridCol>
                <a:gridCol w="450850">
                  <a:extLst>
                    <a:ext uri="{9D8B030D-6E8A-4147-A177-3AD203B41FA5}">
                      <a16:colId xmlns:a16="http://schemas.microsoft.com/office/drawing/2014/main" val="2446327296"/>
                    </a:ext>
                  </a:extLst>
                </a:gridCol>
                <a:gridCol w="609600">
                  <a:extLst>
                    <a:ext uri="{9D8B030D-6E8A-4147-A177-3AD203B41FA5}">
                      <a16:colId xmlns:a16="http://schemas.microsoft.com/office/drawing/2014/main" val="945003239"/>
                    </a:ext>
                  </a:extLst>
                </a:gridCol>
              </a:tblGrid>
              <a:tr h="247280">
                <a:tc rowSpan="2">
                  <a:txBody>
                    <a:bodyPr/>
                    <a:lstStyle/>
                    <a:p>
                      <a:pPr algn="ctr" fontAlgn="b"/>
                      <a:r>
                        <a:rPr lang="en-IN" sz="800" u="none" strike="noStrike" dirty="0">
                          <a:effectLst/>
                          <a:latin typeface="+mj-lt"/>
                        </a:rPr>
                        <a:t>FY19</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Total Property Count</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Year Property Count</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De-Growth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extLst>
                  <a:ext uri="{0D108BD9-81ED-4DB2-BD59-A6C34878D82A}">
                    <a16:rowId xmlns:a16="http://schemas.microsoft.com/office/drawing/2014/main" val="3627402162"/>
                  </a:ext>
                </a:extLst>
              </a:tr>
              <a:tr h="136619">
                <a:tc vMerge="1">
                  <a:txBody>
                    <a:bodyPr/>
                    <a:lstStyle/>
                    <a:p>
                      <a:pPr algn="ctr" fontAlgn="b"/>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4605</a:t>
                      </a:r>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3812</a:t>
                      </a:r>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2381 (52%)</a:t>
                      </a:r>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2034 (44%)</a:t>
                      </a:r>
                      <a:endParaRPr lang="en-IN" sz="800" b="0" i="0" u="none" strike="noStrike" dirty="0">
                        <a:solidFill>
                          <a:srgbClr val="000000"/>
                        </a:solidFill>
                        <a:effectLst/>
                        <a:latin typeface="+mj-lt"/>
                      </a:endParaRPr>
                    </a:p>
                  </a:txBody>
                  <a:tcPr marL="45720" marR="45720" anchor="ctr"/>
                </a:tc>
                <a:extLst>
                  <a:ext uri="{0D108BD9-81ED-4DB2-BD59-A6C34878D82A}">
                    <a16:rowId xmlns:a16="http://schemas.microsoft.com/office/drawing/2014/main" val="2482189850"/>
                  </a:ext>
                </a:extLst>
              </a:tr>
            </a:tbl>
          </a:graphicData>
        </a:graphic>
      </p:graphicFrame>
      <p:sp>
        <p:nvSpPr>
          <p:cNvPr id="15" name="TextBox 14">
            <a:extLst>
              <a:ext uri="{FF2B5EF4-FFF2-40B4-BE49-F238E27FC236}">
                <a16:creationId xmlns:a16="http://schemas.microsoft.com/office/drawing/2014/main" id="{3B0CD8BA-87C8-4BFD-B803-A4C0406E5F22}"/>
              </a:ext>
            </a:extLst>
          </p:cNvPr>
          <p:cNvSpPr txBox="1"/>
          <p:nvPr/>
        </p:nvSpPr>
        <p:spPr>
          <a:xfrm>
            <a:off x="748025" y="1214736"/>
            <a:ext cx="1583701" cy="356436"/>
          </a:xfrm>
          <a:prstGeom prst="rect">
            <a:avLst/>
          </a:prstGeom>
          <a:noFill/>
        </p:spPr>
        <p:txBody>
          <a:bodyPr wrap="square" lIns="9144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rPr>
              <a:t>Property wise Growth/De-Growth Contribution **</a:t>
            </a:r>
            <a:endParaRPr kumimoji="0" lang="en-IN"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71129B17-0F8A-4B6A-9792-6F1AAF40DB84}"/>
              </a:ext>
            </a:extLst>
          </p:cNvPr>
          <p:cNvSpPr txBox="1"/>
          <p:nvPr/>
        </p:nvSpPr>
        <p:spPr>
          <a:xfrm>
            <a:off x="364545" y="4293513"/>
            <a:ext cx="5724645" cy="1589762"/>
          </a:xfrm>
          <a:prstGeom prst="rect">
            <a:avLst/>
          </a:prstGeom>
          <a:noFill/>
        </p:spPr>
        <p:txBody>
          <a:bodyPr wrap="square" rtlCol="0">
            <a:noAutofit/>
          </a:bodyPr>
          <a:lstStyle/>
          <a:p>
            <a:pPr algn="just">
              <a:spcAft>
                <a:spcPts val="400"/>
              </a:spcAft>
            </a:pPr>
            <a:r>
              <a:rPr lang="en-US" sz="1000" b="1" dirty="0"/>
              <a:t>Key Insight</a:t>
            </a:r>
          </a:p>
          <a:p>
            <a:pPr algn="ctr">
              <a:spcAft>
                <a:spcPts val="400"/>
              </a:spcAft>
            </a:pPr>
            <a:r>
              <a:rPr lang="en-US" sz="1000" b="1" dirty="0"/>
              <a:t>Pan INDIA</a:t>
            </a:r>
          </a:p>
          <a:p>
            <a:pPr marL="171450" indent="-171450" algn="just">
              <a:lnSpc>
                <a:spcPct val="120000"/>
              </a:lnSpc>
              <a:spcAft>
                <a:spcPts val="400"/>
              </a:spcAft>
              <a:buFont typeface="Arial" panose="020B0604020202020204" pitchFamily="34" charset="0"/>
              <a:buChar char="•"/>
            </a:pPr>
            <a:r>
              <a:rPr lang="en-US" sz="800" dirty="0"/>
              <a:t>Top 10 properties are contributing to 11.60% of Sanction Amount. Whose performance is less as compared to last year. Potential opportunity lost as if these property performed the way it performed in previous years then it would have been a lift of 5% </a:t>
            </a:r>
            <a:r>
              <a:rPr lang="en-US" sz="800" dirty="0" err="1"/>
              <a:t>i.e</a:t>
            </a:r>
            <a:r>
              <a:rPr lang="en-US" sz="800" dirty="0"/>
              <a:t> 3,623 crore in overall sanction amount. </a:t>
            </a:r>
          </a:p>
          <a:p>
            <a:pPr marL="171450" indent="-171450" algn="just">
              <a:lnSpc>
                <a:spcPct val="120000"/>
              </a:lnSpc>
              <a:spcAft>
                <a:spcPts val="400"/>
              </a:spcAft>
              <a:buFont typeface="Arial" panose="020B0604020202020204" pitchFamily="34" charset="0"/>
              <a:buChar char="•"/>
            </a:pPr>
            <a:r>
              <a:rPr lang="en-US" sz="800" dirty="0"/>
              <a:t>There are 649 properties in which no loans were sanction in FY 19. This property could have Increased the overall sanction amount by 0.3%.</a:t>
            </a:r>
          </a:p>
          <a:p>
            <a:pPr marL="171450" indent="-171450" algn="just">
              <a:lnSpc>
                <a:spcPct val="120000"/>
              </a:lnSpc>
              <a:spcAft>
                <a:spcPts val="400"/>
              </a:spcAft>
              <a:buFont typeface="Arial" panose="020B0604020202020204" pitchFamily="34" charset="0"/>
              <a:buChar char="•"/>
            </a:pPr>
            <a:r>
              <a:rPr lang="en-US" sz="800" dirty="0"/>
              <a:t>For Last 2 years Jaipur is the Top Property where maximum loan is sanction.</a:t>
            </a:r>
          </a:p>
          <a:p>
            <a:pPr marL="171450" indent="-171450" algn="just">
              <a:lnSpc>
                <a:spcPct val="120000"/>
              </a:lnSpc>
              <a:spcAft>
                <a:spcPts val="400"/>
              </a:spcAft>
              <a:buFont typeface="Arial" panose="020B0604020202020204" pitchFamily="34" charset="0"/>
              <a:buChar char="•"/>
            </a:pPr>
            <a:r>
              <a:rPr lang="en-US" sz="800" dirty="0"/>
              <a:t>76% of the Total Loan is coming from Hou + PPC  (43%) &amp; Top Up Loan for Insurance (33%).</a:t>
            </a:r>
          </a:p>
          <a:p>
            <a:pPr marL="171450" indent="-171450">
              <a:lnSpc>
                <a:spcPct val="120000"/>
              </a:lnSpc>
              <a:spcAft>
                <a:spcPts val="400"/>
              </a:spcAft>
              <a:buFont typeface="Arial" panose="020B0604020202020204" pitchFamily="34" charset="0"/>
              <a:buChar char="•"/>
            </a:pPr>
            <a:r>
              <a:rPr lang="en-US" sz="800" dirty="0"/>
              <a:t>58% of my total loan in this category is sourced by HDFC Sales.</a:t>
            </a:r>
            <a:endParaRPr lang="en-IN" sz="800" b="1" dirty="0"/>
          </a:p>
        </p:txBody>
      </p:sp>
      <p:sp>
        <p:nvSpPr>
          <p:cNvPr id="19" name="TextBox 18">
            <a:extLst>
              <a:ext uri="{FF2B5EF4-FFF2-40B4-BE49-F238E27FC236}">
                <a16:creationId xmlns:a16="http://schemas.microsoft.com/office/drawing/2014/main" id="{3371C3D2-ACB9-4E93-ABF6-9E419C76FB5E}"/>
              </a:ext>
            </a:extLst>
          </p:cNvPr>
          <p:cNvSpPr txBox="1"/>
          <p:nvPr/>
        </p:nvSpPr>
        <p:spPr>
          <a:xfrm>
            <a:off x="3827078" y="772755"/>
            <a:ext cx="5724644" cy="323165"/>
          </a:xfrm>
          <a:prstGeom prst="rect">
            <a:avLst/>
          </a:prstGeom>
          <a:noFill/>
        </p:spPr>
        <p:txBody>
          <a:bodyPr wrap="none" rtlCol="0">
            <a:spAutoFit/>
          </a:bodyPr>
          <a:lstStyle/>
          <a:p>
            <a:r>
              <a:rPr lang="en-US" sz="1500" b="1" dirty="0">
                <a:solidFill>
                  <a:schemeClr val="tx2"/>
                </a:solidFill>
              </a:rPr>
              <a:t>Income</a:t>
            </a:r>
            <a:r>
              <a:rPr lang="en-US" sz="1500" b="1" dirty="0"/>
              <a:t> :</a:t>
            </a:r>
            <a:r>
              <a:rPr lang="en-US" sz="1500" dirty="0"/>
              <a:t> &lt;=75K  </a:t>
            </a:r>
            <a:r>
              <a:rPr lang="en-US" sz="1500" b="1" dirty="0"/>
              <a:t>  </a:t>
            </a:r>
            <a:r>
              <a:rPr lang="en-US" sz="1500" b="1" dirty="0">
                <a:solidFill>
                  <a:schemeClr val="tx2"/>
                </a:solidFill>
              </a:rPr>
              <a:t>Loan Amount Bracket : </a:t>
            </a:r>
            <a:r>
              <a:rPr lang="en-US" sz="1500" dirty="0"/>
              <a:t>0 to 30 Lacs</a:t>
            </a:r>
            <a:r>
              <a:rPr lang="en-US" sz="1500" b="1" dirty="0"/>
              <a:t>	</a:t>
            </a:r>
            <a:endParaRPr lang="en-IN" sz="1500" b="1" dirty="0"/>
          </a:p>
        </p:txBody>
      </p:sp>
      <p:graphicFrame>
        <p:nvGraphicFramePr>
          <p:cNvPr id="20" name="Table 19">
            <a:extLst>
              <a:ext uri="{FF2B5EF4-FFF2-40B4-BE49-F238E27FC236}">
                <a16:creationId xmlns:a16="http://schemas.microsoft.com/office/drawing/2014/main" id="{97F5981E-3526-4971-AE01-55782FAC00D2}"/>
              </a:ext>
            </a:extLst>
          </p:cNvPr>
          <p:cNvGraphicFramePr>
            <a:graphicFrameLocks noGrp="1"/>
          </p:cNvGraphicFramePr>
          <p:nvPr/>
        </p:nvGraphicFramePr>
        <p:xfrm>
          <a:off x="2744198" y="3429000"/>
          <a:ext cx="1541430" cy="670560"/>
        </p:xfrm>
        <a:graphic>
          <a:graphicData uri="http://schemas.openxmlformats.org/drawingml/2006/table">
            <a:tbl>
              <a:tblPr>
                <a:tableStyleId>{10A1B5D5-9B99-4C35-A422-299274C87663}</a:tableStyleId>
              </a:tblPr>
              <a:tblGrid>
                <a:gridCol w="522501">
                  <a:extLst>
                    <a:ext uri="{9D8B030D-6E8A-4147-A177-3AD203B41FA5}">
                      <a16:colId xmlns:a16="http://schemas.microsoft.com/office/drawing/2014/main" val="486776315"/>
                    </a:ext>
                  </a:extLst>
                </a:gridCol>
                <a:gridCol w="429001">
                  <a:extLst>
                    <a:ext uri="{9D8B030D-6E8A-4147-A177-3AD203B41FA5}">
                      <a16:colId xmlns:a16="http://schemas.microsoft.com/office/drawing/2014/main" val="1311620288"/>
                    </a:ext>
                  </a:extLst>
                </a:gridCol>
                <a:gridCol w="589928">
                  <a:extLst>
                    <a:ext uri="{9D8B030D-6E8A-4147-A177-3AD203B41FA5}">
                      <a16:colId xmlns:a16="http://schemas.microsoft.com/office/drawing/2014/main" val="247632179"/>
                    </a:ext>
                  </a:extLst>
                </a:gridCol>
              </a:tblGrid>
              <a:tr h="247280">
                <a:tc>
                  <a:txBody>
                    <a:bodyPr/>
                    <a:lstStyle/>
                    <a:p>
                      <a:pPr algn="ctr" fontAlgn="b"/>
                      <a:r>
                        <a:rPr lang="en-IN" sz="800" u="none" strike="noStrike" dirty="0">
                          <a:effectLst/>
                          <a:latin typeface="+mj-lt"/>
                        </a:rPr>
                        <a:t>Sanction Amount</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De-Growth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extLst>
                  <a:ext uri="{0D108BD9-81ED-4DB2-BD59-A6C34878D82A}">
                    <a16:rowId xmlns:a16="http://schemas.microsoft.com/office/drawing/2014/main" val="3411336979"/>
                  </a:ext>
                </a:extLst>
              </a:tr>
              <a:tr h="136619">
                <a:tc>
                  <a:txBody>
                    <a:bodyPr/>
                    <a:lstStyle/>
                    <a:p>
                      <a:pPr algn="ctr" fontAlgn="b"/>
                      <a:r>
                        <a:rPr lang="en-IN" sz="800" u="none" strike="noStrike" dirty="0">
                          <a:effectLst/>
                          <a:latin typeface="+mj-lt"/>
                        </a:rPr>
                        <a:t>29871</a:t>
                      </a:r>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22274 (75%)</a:t>
                      </a:r>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7597 (25%)</a:t>
                      </a:r>
                      <a:endParaRPr lang="en-IN" sz="800" b="0" i="0" u="none" strike="noStrike" dirty="0">
                        <a:solidFill>
                          <a:srgbClr val="000000"/>
                        </a:solidFill>
                        <a:effectLst/>
                        <a:latin typeface="+mj-lt"/>
                      </a:endParaRPr>
                    </a:p>
                  </a:txBody>
                  <a:tcPr marL="45720" marR="45720" anchor="ctr"/>
                </a:tc>
                <a:extLst>
                  <a:ext uri="{0D108BD9-81ED-4DB2-BD59-A6C34878D82A}">
                    <a16:rowId xmlns:a16="http://schemas.microsoft.com/office/drawing/2014/main" val="2471188127"/>
                  </a:ext>
                </a:extLst>
              </a:tr>
            </a:tbl>
          </a:graphicData>
        </a:graphic>
      </p:graphicFrame>
      <p:graphicFrame>
        <p:nvGraphicFramePr>
          <p:cNvPr id="21" name="Table 20">
            <a:extLst>
              <a:ext uri="{FF2B5EF4-FFF2-40B4-BE49-F238E27FC236}">
                <a16:creationId xmlns:a16="http://schemas.microsoft.com/office/drawing/2014/main" id="{F28F4949-A86B-431E-9648-779EBA1A9D3B}"/>
              </a:ext>
            </a:extLst>
          </p:cNvPr>
          <p:cNvGraphicFramePr>
            <a:graphicFrameLocks noGrp="1"/>
          </p:cNvGraphicFramePr>
          <p:nvPr/>
        </p:nvGraphicFramePr>
        <p:xfrm>
          <a:off x="4343400" y="3429000"/>
          <a:ext cx="1722652" cy="670560"/>
        </p:xfrm>
        <a:graphic>
          <a:graphicData uri="http://schemas.openxmlformats.org/drawingml/2006/table">
            <a:tbl>
              <a:tblPr>
                <a:tableStyleId>{10A1B5D5-9B99-4C35-A422-299274C87663}</a:tableStyleId>
              </a:tblPr>
              <a:tblGrid>
                <a:gridCol w="685905">
                  <a:extLst>
                    <a:ext uri="{9D8B030D-6E8A-4147-A177-3AD203B41FA5}">
                      <a16:colId xmlns:a16="http://schemas.microsoft.com/office/drawing/2014/main" val="1005023975"/>
                    </a:ext>
                  </a:extLst>
                </a:gridCol>
                <a:gridCol w="439825">
                  <a:extLst>
                    <a:ext uri="{9D8B030D-6E8A-4147-A177-3AD203B41FA5}">
                      <a16:colId xmlns:a16="http://schemas.microsoft.com/office/drawing/2014/main" val="4097213451"/>
                    </a:ext>
                  </a:extLst>
                </a:gridCol>
                <a:gridCol w="596922">
                  <a:extLst>
                    <a:ext uri="{9D8B030D-6E8A-4147-A177-3AD203B41FA5}">
                      <a16:colId xmlns:a16="http://schemas.microsoft.com/office/drawing/2014/main" val="1322606107"/>
                    </a:ext>
                  </a:extLst>
                </a:gridCol>
              </a:tblGrid>
              <a:tr h="247280">
                <a:tc>
                  <a:txBody>
                    <a:bodyPr/>
                    <a:lstStyle/>
                    <a:p>
                      <a:pPr algn="ctr" fontAlgn="b"/>
                      <a:r>
                        <a:rPr lang="en-IN" sz="800" u="none" strike="noStrike" dirty="0">
                          <a:effectLst/>
                          <a:latin typeface="+mj-lt"/>
                        </a:rPr>
                        <a:t>Performance Comparison</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De-Growth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extLst>
                  <a:ext uri="{0D108BD9-81ED-4DB2-BD59-A6C34878D82A}">
                    <a16:rowId xmlns:a16="http://schemas.microsoft.com/office/drawing/2014/main" val="130896981"/>
                  </a:ext>
                </a:extLst>
              </a:tr>
              <a:tr h="136619">
                <a:tc>
                  <a:txBody>
                    <a:bodyPr/>
                    <a:lstStyle/>
                    <a:p>
                      <a:pPr algn="ctr" fontAlgn="b"/>
                      <a:r>
                        <a:rPr lang="en-IN" sz="800" u="none" strike="noStrike" dirty="0">
                          <a:effectLst/>
                          <a:latin typeface="+mj-lt"/>
                        </a:rPr>
                        <a:t>4605</a:t>
                      </a:r>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1590 (35%)</a:t>
                      </a:r>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dirty="0">
                          <a:effectLst/>
                          <a:latin typeface="+mj-lt"/>
                        </a:rPr>
                        <a:t>2538 (55%)</a:t>
                      </a:r>
                      <a:endParaRPr lang="en-IN" sz="800" b="0" i="0" u="none" strike="noStrike" dirty="0">
                        <a:solidFill>
                          <a:srgbClr val="000000"/>
                        </a:solidFill>
                        <a:effectLst/>
                        <a:latin typeface="+mj-lt"/>
                      </a:endParaRPr>
                    </a:p>
                  </a:txBody>
                  <a:tcPr marL="45720" marR="45720" anchor="ctr"/>
                </a:tc>
                <a:extLst>
                  <a:ext uri="{0D108BD9-81ED-4DB2-BD59-A6C34878D82A}">
                    <a16:rowId xmlns:a16="http://schemas.microsoft.com/office/drawing/2014/main" val="4225381631"/>
                  </a:ext>
                </a:extLst>
              </a:tr>
            </a:tbl>
          </a:graphicData>
        </a:graphic>
      </p:graphicFrame>
      <p:graphicFrame>
        <p:nvGraphicFramePr>
          <p:cNvPr id="23" name="Content Placeholder 5">
            <a:extLst>
              <a:ext uri="{FF2B5EF4-FFF2-40B4-BE49-F238E27FC236}">
                <a16:creationId xmlns:a16="http://schemas.microsoft.com/office/drawing/2014/main" id="{5BEB8E5B-E6F4-43AB-AA21-F63C227D1AA0}"/>
              </a:ext>
            </a:extLst>
          </p:cNvPr>
          <p:cNvGraphicFramePr>
            <a:graphicFrameLocks/>
          </p:cNvGraphicFramePr>
          <p:nvPr/>
        </p:nvGraphicFramePr>
        <p:xfrm>
          <a:off x="2810588" y="1491342"/>
          <a:ext cx="1408651" cy="20428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ontent Placeholder 5">
            <a:extLst>
              <a:ext uri="{FF2B5EF4-FFF2-40B4-BE49-F238E27FC236}">
                <a16:creationId xmlns:a16="http://schemas.microsoft.com/office/drawing/2014/main" id="{E7A18ED4-02F0-4FF7-943C-888F44553776}"/>
              </a:ext>
            </a:extLst>
          </p:cNvPr>
          <p:cNvGraphicFramePr>
            <a:graphicFrameLocks/>
          </p:cNvGraphicFramePr>
          <p:nvPr/>
        </p:nvGraphicFramePr>
        <p:xfrm>
          <a:off x="4530349" y="1491342"/>
          <a:ext cx="1408651" cy="2042886"/>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a:extLst>
              <a:ext uri="{FF2B5EF4-FFF2-40B4-BE49-F238E27FC236}">
                <a16:creationId xmlns:a16="http://schemas.microsoft.com/office/drawing/2014/main" id="{85ECDBD6-BEDA-46BE-A06A-8AAA314004C5}"/>
              </a:ext>
            </a:extLst>
          </p:cNvPr>
          <p:cNvSpPr txBox="1"/>
          <p:nvPr/>
        </p:nvSpPr>
        <p:spPr>
          <a:xfrm>
            <a:off x="2723063" y="1214736"/>
            <a:ext cx="1583701" cy="356436"/>
          </a:xfrm>
          <a:prstGeom prst="rect">
            <a:avLst/>
          </a:prstGeom>
          <a:noFill/>
        </p:spPr>
        <p:txBody>
          <a:bodyPr wrap="square" lIns="91440" rtlCol="0">
            <a:noAutofit/>
          </a:bodyPr>
          <a:lstStyle/>
          <a:p>
            <a:pPr lvl="0" algn="ctr">
              <a:defRPr/>
            </a:pPr>
            <a:r>
              <a:rPr lang="en-US" sz="800" b="1" dirty="0">
                <a:solidFill>
                  <a:prstClr val="black"/>
                </a:solidFill>
              </a:rPr>
              <a:t>Growth/De-Growth Impact on Sanction Amount </a:t>
            </a:r>
          </a:p>
        </p:txBody>
      </p:sp>
      <p:sp>
        <p:nvSpPr>
          <p:cNvPr id="26" name="TextBox 25">
            <a:extLst>
              <a:ext uri="{FF2B5EF4-FFF2-40B4-BE49-F238E27FC236}">
                <a16:creationId xmlns:a16="http://schemas.microsoft.com/office/drawing/2014/main" id="{5483AA24-AF81-46FF-A8B5-4EAE3B458FB1}"/>
              </a:ext>
            </a:extLst>
          </p:cNvPr>
          <p:cNvSpPr txBox="1"/>
          <p:nvPr/>
        </p:nvSpPr>
        <p:spPr>
          <a:xfrm>
            <a:off x="4306764" y="1214736"/>
            <a:ext cx="1782426" cy="356436"/>
          </a:xfrm>
          <a:prstGeom prst="rect">
            <a:avLst/>
          </a:prstGeom>
          <a:noFill/>
        </p:spPr>
        <p:txBody>
          <a:bodyPr wrap="square" lIns="91440" rtlCol="0">
            <a:noAutofit/>
          </a:bodyPr>
          <a:lstStyle/>
          <a:p>
            <a:pPr lvl="0" algn="ctr">
              <a:defRPr/>
            </a:pPr>
            <a:r>
              <a:rPr lang="en-US" sz="800" b="1" dirty="0">
                <a:solidFill>
                  <a:prstClr val="black"/>
                </a:solidFill>
              </a:rPr>
              <a:t>Growth/De-Growth Differences of FY18 &amp; FY 19 **</a:t>
            </a:r>
          </a:p>
        </p:txBody>
      </p:sp>
      <p:graphicFrame>
        <p:nvGraphicFramePr>
          <p:cNvPr id="33" name="Content Placeholder 5">
            <a:extLst>
              <a:ext uri="{FF2B5EF4-FFF2-40B4-BE49-F238E27FC236}">
                <a16:creationId xmlns:a16="http://schemas.microsoft.com/office/drawing/2014/main" id="{8B0D123A-7F06-4D0E-82DF-F19B6036DCE4}"/>
              </a:ext>
            </a:extLst>
          </p:cNvPr>
          <p:cNvGraphicFramePr>
            <a:graphicFrameLocks/>
          </p:cNvGraphicFramePr>
          <p:nvPr/>
        </p:nvGraphicFramePr>
        <p:xfrm>
          <a:off x="6569779" y="1485812"/>
          <a:ext cx="1408651" cy="204288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id="{D3A9C236-CF34-4252-908D-52F47D3C86FF}"/>
              </a:ext>
            </a:extLst>
          </p:cNvPr>
          <p:cNvGraphicFramePr>
            <a:graphicFrameLocks noGrp="1"/>
          </p:cNvGraphicFramePr>
          <p:nvPr/>
        </p:nvGraphicFramePr>
        <p:xfrm>
          <a:off x="6115230" y="3423470"/>
          <a:ext cx="2317749" cy="792480"/>
        </p:xfrm>
        <a:graphic>
          <a:graphicData uri="http://schemas.openxmlformats.org/drawingml/2006/table">
            <a:tbl>
              <a:tblPr>
                <a:tableStyleId>{10A1B5D5-9B99-4C35-A422-299274C87663}</a:tableStyleId>
              </a:tblPr>
              <a:tblGrid>
                <a:gridCol w="266699">
                  <a:extLst>
                    <a:ext uri="{9D8B030D-6E8A-4147-A177-3AD203B41FA5}">
                      <a16:colId xmlns:a16="http://schemas.microsoft.com/office/drawing/2014/main" val="2047236688"/>
                    </a:ext>
                  </a:extLst>
                </a:gridCol>
                <a:gridCol w="495300">
                  <a:extLst>
                    <a:ext uri="{9D8B030D-6E8A-4147-A177-3AD203B41FA5}">
                      <a16:colId xmlns:a16="http://schemas.microsoft.com/office/drawing/2014/main" val="1462777458"/>
                    </a:ext>
                  </a:extLst>
                </a:gridCol>
                <a:gridCol w="495300">
                  <a:extLst>
                    <a:ext uri="{9D8B030D-6E8A-4147-A177-3AD203B41FA5}">
                      <a16:colId xmlns:a16="http://schemas.microsoft.com/office/drawing/2014/main" val="3598709678"/>
                    </a:ext>
                  </a:extLst>
                </a:gridCol>
                <a:gridCol w="450850">
                  <a:extLst>
                    <a:ext uri="{9D8B030D-6E8A-4147-A177-3AD203B41FA5}">
                      <a16:colId xmlns:a16="http://schemas.microsoft.com/office/drawing/2014/main" val="2446327296"/>
                    </a:ext>
                  </a:extLst>
                </a:gridCol>
                <a:gridCol w="609600">
                  <a:extLst>
                    <a:ext uri="{9D8B030D-6E8A-4147-A177-3AD203B41FA5}">
                      <a16:colId xmlns:a16="http://schemas.microsoft.com/office/drawing/2014/main" val="945003239"/>
                    </a:ext>
                  </a:extLst>
                </a:gridCol>
              </a:tblGrid>
              <a:tr h="509907">
                <a:tc rowSpan="2">
                  <a:txBody>
                    <a:bodyPr/>
                    <a:lstStyle/>
                    <a:p>
                      <a:pPr algn="ctr" fontAlgn="b"/>
                      <a:r>
                        <a:rPr lang="en-IN" sz="800" u="none" strike="noStrike" dirty="0">
                          <a:effectLst/>
                          <a:latin typeface="+mj-lt"/>
                        </a:rPr>
                        <a:t>FY19</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Total Property Count</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Year Property Count</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De-Growth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extLst>
                  <a:ext uri="{0D108BD9-81ED-4DB2-BD59-A6C34878D82A}">
                    <a16:rowId xmlns:a16="http://schemas.microsoft.com/office/drawing/2014/main" val="3627402162"/>
                  </a:ext>
                </a:extLst>
              </a:tr>
              <a:tr h="282573">
                <a:tc vMerge="1">
                  <a:txBody>
                    <a:bodyPr/>
                    <a:lstStyle/>
                    <a:p>
                      <a:pPr algn="ctr" fontAlgn="b"/>
                      <a:endParaRPr lang="en-IN" sz="800" b="0" i="0" u="none" strike="noStrike" dirty="0">
                        <a:solidFill>
                          <a:srgbClr val="000000"/>
                        </a:solidFill>
                        <a:effectLst/>
                        <a:latin typeface="+mj-lt"/>
                      </a:endParaRPr>
                    </a:p>
                  </a:txBody>
                  <a:tcPr marL="45720" marR="45720" anchor="ctr"/>
                </a:tc>
                <a:tc>
                  <a:txBody>
                    <a:bodyPr/>
                    <a:lstStyle/>
                    <a:p>
                      <a:pPr algn="ctr" fontAlgn="b"/>
                      <a:r>
                        <a:rPr lang="en-IN" sz="800" u="none" strike="noStrike" kern="1200" dirty="0">
                          <a:solidFill>
                            <a:schemeClr val="dk1"/>
                          </a:solidFill>
                          <a:effectLst/>
                          <a:latin typeface="+mj-lt"/>
                          <a:ea typeface="+mn-ea"/>
                          <a:cs typeface="+mn-cs"/>
                        </a:rPr>
                        <a:t>784</a:t>
                      </a:r>
                    </a:p>
                  </a:txBody>
                  <a:tcPr marL="9525" marR="9525" marT="9525" marB="0" anchor="ctr"/>
                </a:tc>
                <a:tc>
                  <a:txBody>
                    <a:bodyPr/>
                    <a:lstStyle/>
                    <a:p>
                      <a:pPr algn="ctr" fontAlgn="b"/>
                      <a:r>
                        <a:rPr lang="en-IN" sz="800" u="none" strike="noStrike" kern="1200" dirty="0">
                          <a:solidFill>
                            <a:schemeClr val="dk1"/>
                          </a:solidFill>
                          <a:effectLst/>
                          <a:latin typeface="+mj-lt"/>
                          <a:ea typeface="+mn-ea"/>
                          <a:cs typeface="+mn-cs"/>
                        </a:rPr>
                        <a:t>534</a:t>
                      </a:r>
                    </a:p>
                  </a:txBody>
                  <a:tcPr marL="9525" marR="9525" marT="9525" marB="0" anchor="ctr"/>
                </a:tc>
                <a:tc>
                  <a:txBody>
                    <a:bodyPr/>
                    <a:lstStyle/>
                    <a:p>
                      <a:pPr algn="ctr" fontAlgn="b"/>
                      <a:r>
                        <a:rPr lang="en-IN" sz="800" u="none" strike="noStrike" kern="1200" dirty="0">
                          <a:solidFill>
                            <a:schemeClr val="dk1"/>
                          </a:solidFill>
                          <a:effectLst/>
                          <a:latin typeface="+mj-lt"/>
                          <a:ea typeface="+mn-ea"/>
                          <a:cs typeface="+mn-cs"/>
                        </a:rPr>
                        <a:t>359</a:t>
                      </a:r>
                      <a:br>
                        <a:rPr lang="en-IN" sz="800" u="none" strike="noStrike" kern="1200" dirty="0">
                          <a:solidFill>
                            <a:schemeClr val="dk1"/>
                          </a:solidFill>
                          <a:effectLst/>
                          <a:latin typeface="+mj-lt"/>
                          <a:ea typeface="+mn-ea"/>
                          <a:cs typeface="+mn-cs"/>
                        </a:rPr>
                      </a:br>
                      <a:r>
                        <a:rPr lang="en-IN" sz="800" u="none" strike="noStrike" kern="1200" dirty="0">
                          <a:solidFill>
                            <a:schemeClr val="dk1"/>
                          </a:solidFill>
                          <a:effectLst/>
                          <a:latin typeface="+mj-lt"/>
                          <a:ea typeface="+mn-ea"/>
                          <a:cs typeface="+mn-cs"/>
                        </a:rPr>
                        <a:t>(46%)</a:t>
                      </a:r>
                    </a:p>
                  </a:txBody>
                  <a:tcPr marL="9525" marR="9525" marT="9525" marB="0" anchor="ctr"/>
                </a:tc>
                <a:tc>
                  <a:txBody>
                    <a:bodyPr/>
                    <a:lstStyle/>
                    <a:p>
                      <a:pPr algn="ctr" fontAlgn="b"/>
                      <a:r>
                        <a:rPr lang="en-IN" sz="800" u="none" strike="noStrike" kern="1200" dirty="0">
                          <a:solidFill>
                            <a:schemeClr val="dk1"/>
                          </a:solidFill>
                          <a:effectLst/>
                          <a:latin typeface="+mj-lt"/>
                          <a:ea typeface="+mn-ea"/>
                          <a:cs typeface="+mn-cs"/>
                        </a:rPr>
                        <a:t>344</a:t>
                      </a:r>
                      <a:br>
                        <a:rPr lang="en-IN" sz="800" u="none" strike="noStrike" kern="1200" dirty="0">
                          <a:solidFill>
                            <a:schemeClr val="dk1"/>
                          </a:solidFill>
                          <a:effectLst/>
                          <a:latin typeface="+mj-lt"/>
                          <a:ea typeface="+mn-ea"/>
                          <a:cs typeface="+mn-cs"/>
                        </a:rPr>
                      </a:br>
                      <a:r>
                        <a:rPr lang="en-IN" sz="800" u="none" strike="noStrike" kern="1200" dirty="0">
                          <a:solidFill>
                            <a:schemeClr val="dk1"/>
                          </a:solidFill>
                          <a:effectLst/>
                          <a:latin typeface="+mj-lt"/>
                          <a:ea typeface="+mn-ea"/>
                          <a:cs typeface="+mn-cs"/>
                        </a:rPr>
                        <a:t>(44%)</a:t>
                      </a:r>
                    </a:p>
                  </a:txBody>
                  <a:tcPr marL="9525" marR="9525" marT="9525" marB="0" anchor="ctr"/>
                </a:tc>
                <a:extLst>
                  <a:ext uri="{0D108BD9-81ED-4DB2-BD59-A6C34878D82A}">
                    <a16:rowId xmlns:a16="http://schemas.microsoft.com/office/drawing/2014/main" val="2482189850"/>
                  </a:ext>
                </a:extLst>
              </a:tr>
            </a:tbl>
          </a:graphicData>
        </a:graphic>
      </p:graphicFrame>
      <p:sp>
        <p:nvSpPr>
          <p:cNvPr id="35" name="TextBox 34">
            <a:extLst>
              <a:ext uri="{FF2B5EF4-FFF2-40B4-BE49-F238E27FC236}">
                <a16:creationId xmlns:a16="http://schemas.microsoft.com/office/drawing/2014/main" id="{6C9A5A18-C05B-4100-A574-D3E06933D6A0}"/>
              </a:ext>
            </a:extLst>
          </p:cNvPr>
          <p:cNvSpPr txBox="1"/>
          <p:nvPr/>
        </p:nvSpPr>
        <p:spPr>
          <a:xfrm>
            <a:off x="6482254" y="1209206"/>
            <a:ext cx="1583701" cy="356436"/>
          </a:xfrm>
          <a:prstGeom prst="rect">
            <a:avLst/>
          </a:prstGeom>
          <a:noFill/>
        </p:spPr>
        <p:txBody>
          <a:bodyPr wrap="square" lIns="9144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mn-cs"/>
              </a:rPr>
              <a:t>Property wise Growth/De-Growth Contribution **</a:t>
            </a:r>
            <a:endParaRPr kumimoji="0" lang="en-IN" sz="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aphicFrame>
        <p:nvGraphicFramePr>
          <p:cNvPr id="36" name="Table 35">
            <a:extLst>
              <a:ext uri="{FF2B5EF4-FFF2-40B4-BE49-F238E27FC236}">
                <a16:creationId xmlns:a16="http://schemas.microsoft.com/office/drawing/2014/main" id="{74A5E80D-FEA9-4CAE-B1AE-A4492ED3D8A4}"/>
              </a:ext>
            </a:extLst>
          </p:cNvPr>
          <p:cNvGraphicFramePr>
            <a:graphicFrameLocks noGrp="1"/>
          </p:cNvGraphicFramePr>
          <p:nvPr/>
        </p:nvGraphicFramePr>
        <p:xfrm>
          <a:off x="8478427" y="3423470"/>
          <a:ext cx="1541430" cy="676090"/>
        </p:xfrm>
        <a:graphic>
          <a:graphicData uri="http://schemas.openxmlformats.org/drawingml/2006/table">
            <a:tbl>
              <a:tblPr>
                <a:tableStyleId>{10A1B5D5-9B99-4C35-A422-299274C87663}</a:tableStyleId>
              </a:tblPr>
              <a:tblGrid>
                <a:gridCol w="522501">
                  <a:extLst>
                    <a:ext uri="{9D8B030D-6E8A-4147-A177-3AD203B41FA5}">
                      <a16:colId xmlns:a16="http://schemas.microsoft.com/office/drawing/2014/main" val="486776315"/>
                    </a:ext>
                  </a:extLst>
                </a:gridCol>
                <a:gridCol w="429001">
                  <a:extLst>
                    <a:ext uri="{9D8B030D-6E8A-4147-A177-3AD203B41FA5}">
                      <a16:colId xmlns:a16="http://schemas.microsoft.com/office/drawing/2014/main" val="1311620288"/>
                    </a:ext>
                  </a:extLst>
                </a:gridCol>
                <a:gridCol w="589928">
                  <a:extLst>
                    <a:ext uri="{9D8B030D-6E8A-4147-A177-3AD203B41FA5}">
                      <a16:colId xmlns:a16="http://schemas.microsoft.com/office/drawing/2014/main" val="247632179"/>
                    </a:ext>
                  </a:extLst>
                </a:gridCol>
              </a:tblGrid>
              <a:tr h="385087">
                <a:tc>
                  <a:txBody>
                    <a:bodyPr/>
                    <a:lstStyle/>
                    <a:p>
                      <a:pPr algn="ctr" fontAlgn="b"/>
                      <a:r>
                        <a:rPr lang="en-IN" sz="800" u="none" strike="noStrike" dirty="0">
                          <a:effectLst/>
                          <a:latin typeface="+mj-lt"/>
                        </a:rPr>
                        <a:t>Sanction Amount</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De-Growth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extLst>
                  <a:ext uri="{0D108BD9-81ED-4DB2-BD59-A6C34878D82A}">
                    <a16:rowId xmlns:a16="http://schemas.microsoft.com/office/drawing/2014/main" val="3411336979"/>
                  </a:ext>
                </a:extLst>
              </a:tr>
              <a:tr h="291003">
                <a:tc>
                  <a:txBody>
                    <a:bodyPr/>
                    <a:lstStyle/>
                    <a:p>
                      <a:pPr algn="ctr" fontAlgn="ctr"/>
                      <a:r>
                        <a:rPr lang="en-IN" sz="800" u="none" strike="noStrike" kern="1200" dirty="0">
                          <a:solidFill>
                            <a:schemeClr val="dk1"/>
                          </a:solidFill>
                          <a:effectLst/>
                          <a:latin typeface="+mj-lt"/>
                          <a:ea typeface="+mn-ea"/>
                          <a:cs typeface="+mn-cs"/>
                        </a:rPr>
                        <a:t>3068.0573879 Cr</a:t>
                      </a:r>
                    </a:p>
                  </a:txBody>
                  <a:tcPr marL="9525" marR="9525" marT="9525" marB="0" anchor="ctr"/>
                </a:tc>
                <a:tc>
                  <a:txBody>
                    <a:bodyPr/>
                    <a:lstStyle/>
                    <a:p>
                      <a:pPr algn="ctr" fontAlgn="ctr"/>
                      <a:r>
                        <a:rPr lang="en-IN" sz="800" u="none" strike="noStrike" kern="1200" dirty="0">
                          <a:solidFill>
                            <a:schemeClr val="dk1"/>
                          </a:solidFill>
                          <a:effectLst/>
                          <a:latin typeface="+mj-lt"/>
                          <a:ea typeface="+mn-ea"/>
                          <a:cs typeface="+mn-cs"/>
                        </a:rPr>
                        <a:t>1731 Cr</a:t>
                      </a:r>
                      <a:br>
                        <a:rPr lang="en-IN" sz="800" u="none" strike="noStrike" kern="1200" dirty="0">
                          <a:solidFill>
                            <a:schemeClr val="dk1"/>
                          </a:solidFill>
                          <a:effectLst/>
                          <a:latin typeface="+mj-lt"/>
                          <a:ea typeface="+mn-ea"/>
                          <a:cs typeface="+mn-cs"/>
                        </a:rPr>
                      </a:br>
                      <a:r>
                        <a:rPr lang="en-IN" sz="800" u="none" strike="noStrike" kern="1200" dirty="0">
                          <a:solidFill>
                            <a:schemeClr val="dk1"/>
                          </a:solidFill>
                          <a:effectLst/>
                          <a:latin typeface="+mj-lt"/>
                          <a:ea typeface="+mn-ea"/>
                          <a:cs typeface="+mn-cs"/>
                        </a:rPr>
                        <a:t>(56%)</a:t>
                      </a:r>
                    </a:p>
                  </a:txBody>
                  <a:tcPr marL="9525" marR="9525" marT="9525" marB="0" anchor="ctr"/>
                </a:tc>
                <a:tc>
                  <a:txBody>
                    <a:bodyPr/>
                    <a:lstStyle/>
                    <a:p>
                      <a:pPr algn="ctr" fontAlgn="ctr"/>
                      <a:r>
                        <a:rPr lang="en-IN" sz="800" u="none" strike="noStrike" kern="1200" dirty="0">
                          <a:solidFill>
                            <a:schemeClr val="dk1"/>
                          </a:solidFill>
                          <a:effectLst/>
                          <a:latin typeface="+mj-lt"/>
                          <a:ea typeface="+mn-ea"/>
                          <a:cs typeface="+mn-cs"/>
                        </a:rPr>
                        <a:t>1337 Cr</a:t>
                      </a:r>
                      <a:br>
                        <a:rPr lang="en-IN" sz="800" u="none" strike="noStrike" kern="1200" dirty="0">
                          <a:solidFill>
                            <a:schemeClr val="dk1"/>
                          </a:solidFill>
                          <a:effectLst/>
                          <a:latin typeface="+mj-lt"/>
                          <a:ea typeface="+mn-ea"/>
                          <a:cs typeface="+mn-cs"/>
                        </a:rPr>
                      </a:br>
                      <a:r>
                        <a:rPr lang="en-IN" sz="800" u="none" strike="noStrike" kern="1200" dirty="0">
                          <a:solidFill>
                            <a:schemeClr val="dk1"/>
                          </a:solidFill>
                          <a:effectLst/>
                          <a:latin typeface="+mj-lt"/>
                          <a:ea typeface="+mn-ea"/>
                          <a:cs typeface="+mn-cs"/>
                        </a:rPr>
                        <a:t>(44%)</a:t>
                      </a:r>
                    </a:p>
                  </a:txBody>
                  <a:tcPr marL="9525" marR="9525" marT="9525" marB="0" anchor="ctr"/>
                </a:tc>
                <a:extLst>
                  <a:ext uri="{0D108BD9-81ED-4DB2-BD59-A6C34878D82A}">
                    <a16:rowId xmlns:a16="http://schemas.microsoft.com/office/drawing/2014/main" val="2471188127"/>
                  </a:ext>
                </a:extLst>
              </a:tr>
            </a:tbl>
          </a:graphicData>
        </a:graphic>
      </p:graphicFrame>
      <p:graphicFrame>
        <p:nvGraphicFramePr>
          <p:cNvPr id="37" name="Table 36">
            <a:extLst>
              <a:ext uri="{FF2B5EF4-FFF2-40B4-BE49-F238E27FC236}">
                <a16:creationId xmlns:a16="http://schemas.microsoft.com/office/drawing/2014/main" id="{4CFFE87D-9937-460B-A7AC-9B74C14E2020}"/>
              </a:ext>
            </a:extLst>
          </p:cNvPr>
          <p:cNvGraphicFramePr>
            <a:graphicFrameLocks noGrp="1"/>
          </p:cNvGraphicFramePr>
          <p:nvPr/>
        </p:nvGraphicFramePr>
        <p:xfrm>
          <a:off x="10073390" y="3423470"/>
          <a:ext cx="1722652" cy="676090"/>
        </p:xfrm>
        <a:graphic>
          <a:graphicData uri="http://schemas.openxmlformats.org/drawingml/2006/table">
            <a:tbl>
              <a:tblPr>
                <a:tableStyleId>{10A1B5D5-9B99-4C35-A422-299274C87663}</a:tableStyleId>
              </a:tblPr>
              <a:tblGrid>
                <a:gridCol w="685905">
                  <a:extLst>
                    <a:ext uri="{9D8B030D-6E8A-4147-A177-3AD203B41FA5}">
                      <a16:colId xmlns:a16="http://schemas.microsoft.com/office/drawing/2014/main" val="1005023975"/>
                    </a:ext>
                  </a:extLst>
                </a:gridCol>
                <a:gridCol w="439825">
                  <a:extLst>
                    <a:ext uri="{9D8B030D-6E8A-4147-A177-3AD203B41FA5}">
                      <a16:colId xmlns:a16="http://schemas.microsoft.com/office/drawing/2014/main" val="4097213451"/>
                    </a:ext>
                  </a:extLst>
                </a:gridCol>
                <a:gridCol w="596922">
                  <a:extLst>
                    <a:ext uri="{9D8B030D-6E8A-4147-A177-3AD203B41FA5}">
                      <a16:colId xmlns:a16="http://schemas.microsoft.com/office/drawing/2014/main" val="1322606107"/>
                    </a:ext>
                  </a:extLst>
                </a:gridCol>
              </a:tblGrid>
              <a:tr h="385087">
                <a:tc>
                  <a:txBody>
                    <a:bodyPr/>
                    <a:lstStyle/>
                    <a:p>
                      <a:pPr algn="ctr" fontAlgn="b"/>
                      <a:r>
                        <a:rPr lang="en-IN" sz="800" u="none" strike="noStrike" dirty="0">
                          <a:effectLst/>
                          <a:latin typeface="+mj-lt"/>
                        </a:rPr>
                        <a:t>Performance Comparison</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tc>
                  <a:txBody>
                    <a:bodyPr/>
                    <a:lstStyle/>
                    <a:p>
                      <a:pPr algn="ctr" fontAlgn="b"/>
                      <a:r>
                        <a:rPr lang="en-IN" sz="800" u="none" strike="noStrike" dirty="0">
                          <a:effectLst/>
                          <a:latin typeface="+mj-lt"/>
                        </a:rPr>
                        <a:t>De-Growth (%)</a:t>
                      </a:r>
                      <a:endParaRPr lang="en-IN" sz="800" b="0" i="0" u="none" strike="noStrike" dirty="0">
                        <a:solidFill>
                          <a:srgbClr val="000000"/>
                        </a:solidFill>
                        <a:effectLst/>
                        <a:latin typeface="+mj-lt"/>
                      </a:endParaRPr>
                    </a:p>
                  </a:txBody>
                  <a:tcPr marL="45720" marR="45720" anchor="ctr">
                    <a:solidFill>
                      <a:schemeClr val="accent1">
                        <a:lumMod val="20000"/>
                        <a:lumOff val="80000"/>
                      </a:schemeClr>
                    </a:solidFill>
                  </a:tcPr>
                </a:tc>
                <a:extLst>
                  <a:ext uri="{0D108BD9-81ED-4DB2-BD59-A6C34878D82A}">
                    <a16:rowId xmlns:a16="http://schemas.microsoft.com/office/drawing/2014/main" val="130896981"/>
                  </a:ext>
                </a:extLst>
              </a:tr>
              <a:tr h="291003">
                <a:tc>
                  <a:txBody>
                    <a:bodyPr/>
                    <a:lstStyle/>
                    <a:p>
                      <a:pPr algn="ctr" fontAlgn="ctr"/>
                      <a:r>
                        <a:rPr lang="en-IN" sz="800" u="none" strike="noStrike" kern="1200">
                          <a:solidFill>
                            <a:schemeClr val="dk1"/>
                          </a:solidFill>
                          <a:effectLst/>
                          <a:latin typeface="+mj-lt"/>
                          <a:ea typeface="+mn-ea"/>
                          <a:cs typeface="+mn-cs"/>
                        </a:rPr>
                        <a:t>784</a:t>
                      </a:r>
                    </a:p>
                  </a:txBody>
                  <a:tcPr marL="9525" marR="9525" marT="9525" marB="0" anchor="ctr"/>
                </a:tc>
                <a:tc>
                  <a:txBody>
                    <a:bodyPr/>
                    <a:lstStyle/>
                    <a:p>
                      <a:pPr algn="ctr" fontAlgn="ctr"/>
                      <a:r>
                        <a:rPr lang="en-IN" sz="800" u="none" strike="noStrike" kern="1200">
                          <a:solidFill>
                            <a:schemeClr val="dk1"/>
                          </a:solidFill>
                          <a:effectLst/>
                          <a:latin typeface="+mj-lt"/>
                          <a:ea typeface="+mn-ea"/>
                          <a:cs typeface="+mn-cs"/>
                        </a:rPr>
                        <a:t>215</a:t>
                      </a:r>
                      <a:br>
                        <a:rPr lang="en-IN" sz="800" u="none" strike="noStrike" kern="1200">
                          <a:solidFill>
                            <a:schemeClr val="dk1"/>
                          </a:solidFill>
                          <a:effectLst/>
                          <a:latin typeface="+mj-lt"/>
                          <a:ea typeface="+mn-ea"/>
                          <a:cs typeface="+mn-cs"/>
                        </a:rPr>
                      </a:br>
                      <a:r>
                        <a:rPr lang="en-IN" sz="800" u="none" strike="noStrike" kern="1200">
                          <a:solidFill>
                            <a:schemeClr val="dk1"/>
                          </a:solidFill>
                          <a:effectLst/>
                          <a:latin typeface="+mj-lt"/>
                          <a:ea typeface="+mn-ea"/>
                          <a:cs typeface="+mn-cs"/>
                        </a:rPr>
                        <a:t>(27%)</a:t>
                      </a:r>
                    </a:p>
                  </a:txBody>
                  <a:tcPr marL="9525" marR="9525" marT="9525" marB="0" anchor="ctr"/>
                </a:tc>
                <a:tc>
                  <a:txBody>
                    <a:bodyPr/>
                    <a:lstStyle/>
                    <a:p>
                      <a:pPr algn="ctr" fontAlgn="ctr"/>
                      <a:r>
                        <a:rPr lang="en-IN" sz="800" u="none" strike="noStrike" kern="1200" dirty="0">
                          <a:solidFill>
                            <a:schemeClr val="dk1"/>
                          </a:solidFill>
                          <a:effectLst/>
                          <a:latin typeface="+mj-lt"/>
                          <a:ea typeface="+mn-ea"/>
                          <a:cs typeface="+mn-cs"/>
                        </a:rPr>
                        <a:t>386</a:t>
                      </a:r>
                      <a:br>
                        <a:rPr lang="en-IN" sz="800" u="none" strike="noStrike" kern="1200" dirty="0">
                          <a:solidFill>
                            <a:schemeClr val="dk1"/>
                          </a:solidFill>
                          <a:effectLst/>
                          <a:latin typeface="+mj-lt"/>
                          <a:ea typeface="+mn-ea"/>
                          <a:cs typeface="+mn-cs"/>
                        </a:rPr>
                      </a:br>
                      <a:r>
                        <a:rPr lang="en-IN" sz="800" u="none" strike="noStrike" kern="1200" dirty="0">
                          <a:solidFill>
                            <a:schemeClr val="dk1"/>
                          </a:solidFill>
                          <a:effectLst/>
                          <a:latin typeface="+mj-lt"/>
                          <a:ea typeface="+mn-ea"/>
                          <a:cs typeface="+mn-cs"/>
                        </a:rPr>
                        <a:t>(49%)</a:t>
                      </a:r>
                    </a:p>
                  </a:txBody>
                  <a:tcPr marL="9525" marR="9525" marT="9525" marB="0" anchor="ctr"/>
                </a:tc>
                <a:extLst>
                  <a:ext uri="{0D108BD9-81ED-4DB2-BD59-A6C34878D82A}">
                    <a16:rowId xmlns:a16="http://schemas.microsoft.com/office/drawing/2014/main" val="4225381631"/>
                  </a:ext>
                </a:extLst>
              </a:tr>
            </a:tbl>
          </a:graphicData>
        </a:graphic>
      </p:graphicFrame>
      <p:graphicFrame>
        <p:nvGraphicFramePr>
          <p:cNvPr id="38" name="Content Placeholder 5">
            <a:extLst>
              <a:ext uri="{FF2B5EF4-FFF2-40B4-BE49-F238E27FC236}">
                <a16:creationId xmlns:a16="http://schemas.microsoft.com/office/drawing/2014/main" id="{676219E8-BFB8-424B-BD24-A91FE80D3C2F}"/>
              </a:ext>
            </a:extLst>
          </p:cNvPr>
          <p:cNvGraphicFramePr>
            <a:graphicFrameLocks/>
          </p:cNvGraphicFramePr>
          <p:nvPr/>
        </p:nvGraphicFramePr>
        <p:xfrm>
          <a:off x="8544817" y="1485812"/>
          <a:ext cx="1408651" cy="204288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9" name="Content Placeholder 5">
            <a:extLst>
              <a:ext uri="{FF2B5EF4-FFF2-40B4-BE49-F238E27FC236}">
                <a16:creationId xmlns:a16="http://schemas.microsoft.com/office/drawing/2014/main" id="{2E5C02BE-8417-40D4-8591-7AC5084B4091}"/>
              </a:ext>
            </a:extLst>
          </p:cNvPr>
          <p:cNvGraphicFramePr>
            <a:graphicFrameLocks/>
          </p:cNvGraphicFramePr>
          <p:nvPr/>
        </p:nvGraphicFramePr>
        <p:xfrm>
          <a:off x="10264578" y="1485812"/>
          <a:ext cx="1408651" cy="2042886"/>
        </p:xfrm>
        <a:graphic>
          <a:graphicData uri="http://schemas.openxmlformats.org/drawingml/2006/chart">
            <c:chart xmlns:c="http://schemas.openxmlformats.org/drawingml/2006/chart" xmlns:r="http://schemas.openxmlformats.org/officeDocument/2006/relationships" r:id="rId7"/>
          </a:graphicData>
        </a:graphic>
      </p:graphicFrame>
      <p:sp>
        <p:nvSpPr>
          <p:cNvPr id="40" name="TextBox 39">
            <a:extLst>
              <a:ext uri="{FF2B5EF4-FFF2-40B4-BE49-F238E27FC236}">
                <a16:creationId xmlns:a16="http://schemas.microsoft.com/office/drawing/2014/main" id="{793251DD-D6F5-4716-91D7-61885B00889F}"/>
              </a:ext>
            </a:extLst>
          </p:cNvPr>
          <p:cNvSpPr txBox="1"/>
          <p:nvPr/>
        </p:nvSpPr>
        <p:spPr>
          <a:xfrm>
            <a:off x="8432980" y="1209206"/>
            <a:ext cx="1608014" cy="356436"/>
          </a:xfrm>
          <a:prstGeom prst="rect">
            <a:avLst/>
          </a:prstGeom>
          <a:noFill/>
        </p:spPr>
        <p:txBody>
          <a:bodyPr wrap="square" lIns="91440" rtlCol="0">
            <a:noAutofit/>
          </a:bodyPr>
          <a:lstStyle/>
          <a:p>
            <a:pPr lvl="0" algn="ctr">
              <a:defRPr/>
            </a:pPr>
            <a:r>
              <a:rPr lang="en-US" sz="800" b="1" dirty="0">
                <a:solidFill>
                  <a:prstClr val="black"/>
                </a:solidFill>
              </a:rPr>
              <a:t>Growth/De-Growth Impact on Sanction Amount</a:t>
            </a:r>
          </a:p>
        </p:txBody>
      </p:sp>
      <p:sp>
        <p:nvSpPr>
          <p:cNvPr id="41" name="TextBox 40">
            <a:extLst>
              <a:ext uri="{FF2B5EF4-FFF2-40B4-BE49-F238E27FC236}">
                <a16:creationId xmlns:a16="http://schemas.microsoft.com/office/drawing/2014/main" id="{53B72637-CBFA-4817-B3E7-F28039983456}"/>
              </a:ext>
            </a:extLst>
          </p:cNvPr>
          <p:cNvSpPr txBox="1"/>
          <p:nvPr/>
        </p:nvSpPr>
        <p:spPr>
          <a:xfrm>
            <a:off x="10107383" y="1209206"/>
            <a:ext cx="1653371" cy="356436"/>
          </a:xfrm>
          <a:prstGeom prst="rect">
            <a:avLst/>
          </a:prstGeom>
          <a:noFill/>
        </p:spPr>
        <p:txBody>
          <a:bodyPr wrap="square" lIns="91440" rtlCol="0">
            <a:noAutofit/>
          </a:bodyPr>
          <a:lstStyle/>
          <a:p>
            <a:pPr lvl="0" algn="ctr">
              <a:defRPr/>
            </a:pPr>
            <a:r>
              <a:rPr lang="en-US" sz="800" b="1" dirty="0">
                <a:solidFill>
                  <a:prstClr val="black"/>
                </a:solidFill>
              </a:rPr>
              <a:t>Growth/De-Growth Differences of FY18 &amp; FY 19 **</a:t>
            </a:r>
          </a:p>
        </p:txBody>
      </p:sp>
      <p:sp>
        <p:nvSpPr>
          <p:cNvPr id="42" name="TextBox 41">
            <a:extLst>
              <a:ext uri="{FF2B5EF4-FFF2-40B4-BE49-F238E27FC236}">
                <a16:creationId xmlns:a16="http://schemas.microsoft.com/office/drawing/2014/main" id="{8EA608A0-2739-4E2C-B148-102C9F1D6226}"/>
              </a:ext>
            </a:extLst>
          </p:cNvPr>
          <p:cNvSpPr txBox="1"/>
          <p:nvPr/>
        </p:nvSpPr>
        <p:spPr>
          <a:xfrm>
            <a:off x="6095880" y="4293513"/>
            <a:ext cx="5724645" cy="1589762"/>
          </a:xfrm>
          <a:prstGeom prst="rect">
            <a:avLst/>
          </a:prstGeom>
          <a:noFill/>
        </p:spPr>
        <p:txBody>
          <a:bodyPr wrap="square" rtlCol="0">
            <a:noAutofit/>
          </a:bodyPr>
          <a:lstStyle/>
          <a:p>
            <a:pPr algn="just">
              <a:spcAft>
                <a:spcPts val="400"/>
              </a:spcAft>
            </a:pPr>
            <a:r>
              <a:rPr lang="en-US" sz="1000" b="1" dirty="0"/>
              <a:t>Key Insight</a:t>
            </a:r>
          </a:p>
          <a:p>
            <a:pPr algn="ctr">
              <a:spcAft>
                <a:spcPts val="400"/>
              </a:spcAft>
            </a:pPr>
            <a:r>
              <a:rPr lang="en-US" sz="1000" b="1" dirty="0"/>
              <a:t>Mumbai </a:t>
            </a:r>
          </a:p>
          <a:p>
            <a:pPr marL="171450" indent="-171450" algn="just">
              <a:lnSpc>
                <a:spcPct val="120000"/>
              </a:lnSpc>
              <a:spcAft>
                <a:spcPts val="400"/>
              </a:spcAft>
              <a:buFont typeface="Arial" panose="020B0604020202020204" pitchFamily="34" charset="0"/>
              <a:buChar char="•"/>
            </a:pPr>
            <a:r>
              <a:rPr lang="en-US" sz="800" dirty="0"/>
              <a:t>Top 16 properties is showing a decreasing trend which is contributing to 44% of Sanction Amount. Potential opportunity lost as if these property performed the way it performed in previous years then it would have been a lift of 16%  </a:t>
            </a:r>
            <a:r>
              <a:rPr lang="en-US" sz="800" dirty="0" err="1"/>
              <a:t>i.e</a:t>
            </a:r>
            <a:r>
              <a:rPr lang="en-US" sz="800" dirty="0"/>
              <a:t> 1,305 crore in overall sanction amount. </a:t>
            </a:r>
          </a:p>
          <a:p>
            <a:pPr marL="171450" indent="-171450" algn="just">
              <a:lnSpc>
                <a:spcPct val="120000"/>
              </a:lnSpc>
              <a:spcAft>
                <a:spcPts val="400"/>
              </a:spcAft>
              <a:buFont typeface="Arial" panose="020B0604020202020204" pitchFamily="34" charset="0"/>
              <a:buChar char="•"/>
            </a:pPr>
            <a:r>
              <a:rPr lang="en-US" sz="800" dirty="0"/>
              <a:t>There are 225 properties in which no loans were sanction in FY 19. This property could have Increase the overall sanction amount by 0.73%.</a:t>
            </a:r>
          </a:p>
          <a:p>
            <a:pPr marL="171450" indent="-171450" algn="just">
              <a:lnSpc>
                <a:spcPct val="120000"/>
              </a:lnSpc>
              <a:spcAft>
                <a:spcPts val="400"/>
              </a:spcAft>
              <a:buFont typeface="Arial" panose="020B0604020202020204" pitchFamily="34" charset="0"/>
              <a:buChar char="•"/>
            </a:pPr>
            <a:r>
              <a:rPr lang="en-US" sz="800" dirty="0"/>
              <a:t>For Last 3 years Badlapur East is the Top Property where maximum loan is sanction.</a:t>
            </a:r>
          </a:p>
          <a:p>
            <a:pPr marL="171450" indent="-171450" algn="just">
              <a:lnSpc>
                <a:spcPct val="120000"/>
              </a:lnSpc>
              <a:spcAft>
                <a:spcPts val="400"/>
              </a:spcAft>
              <a:buFont typeface="Arial" panose="020B0604020202020204" pitchFamily="34" charset="0"/>
              <a:buChar char="•"/>
            </a:pPr>
            <a:r>
              <a:rPr lang="en-US" sz="800" dirty="0"/>
              <a:t>85% of the Total Loan is coming from Hou + PPC  (49%) &amp; Top Up Loan for Insurance (36%).. </a:t>
            </a:r>
          </a:p>
          <a:p>
            <a:pPr marL="171450" indent="-171450">
              <a:lnSpc>
                <a:spcPct val="120000"/>
              </a:lnSpc>
              <a:spcAft>
                <a:spcPts val="400"/>
              </a:spcAft>
              <a:buFont typeface="Arial" panose="020B0604020202020204" pitchFamily="34" charset="0"/>
              <a:buChar char="•"/>
            </a:pPr>
            <a:r>
              <a:rPr lang="en-US" sz="800" dirty="0"/>
              <a:t>65% of my total loan in this category is sourced by HDF Sales.</a:t>
            </a:r>
            <a:endParaRPr lang="en-IN" sz="800" b="1" dirty="0"/>
          </a:p>
        </p:txBody>
      </p:sp>
      <p:sp>
        <p:nvSpPr>
          <p:cNvPr id="43" name="TextBox 42">
            <a:extLst>
              <a:ext uri="{FF2B5EF4-FFF2-40B4-BE49-F238E27FC236}">
                <a16:creationId xmlns:a16="http://schemas.microsoft.com/office/drawing/2014/main" id="{2FF09F13-C576-4456-82E6-8CA18434C417}"/>
              </a:ext>
            </a:extLst>
          </p:cNvPr>
          <p:cNvSpPr txBox="1"/>
          <p:nvPr/>
        </p:nvSpPr>
        <p:spPr>
          <a:xfrm>
            <a:off x="381000" y="6183868"/>
            <a:ext cx="11963400" cy="230832"/>
          </a:xfrm>
          <a:prstGeom prst="rect">
            <a:avLst/>
          </a:prstGeom>
          <a:noFill/>
        </p:spPr>
        <p:txBody>
          <a:bodyPr wrap="square" rtlCol="0">
            <a:spAutoFit/>
          </a:bodyPr>
          <a:lstStyle/>
          <a:p>
            <a:r>
              <a:rPr lang="en-US" sz="900" dirty="0"/>
              <a:t>** Contribution which are not summing to 100% due to non availability of data. (There are properties in which Loans are not sanctioned in FY8 &amp; FY 19)</a:t>
            </a:r>
            <a:endParaRPr lang="en-IN" sz="900" dirty="0"/>
          </a:p>
        </p:txBody>
      </p:sp>
      <p:sp>
        <p:nvSpPr>
          <p:cNvPr id="47" name="Rectangle 46">
            <a:extLst>
              <a:ext uri="{FF2B5EF4-FFF2-40B4-BE49-F238E27FC236}">
                <a16:creationId xmlns:a16="http://schemas.microsoft.com/office/drawing/2014/main" id="{9D3F5E1F-CC2F-43BA-8381-36C1BBAFDAC7}"/>
              </a:ext>
            </a:extLst>
          </p:cNvPr>
          <p:cNvSpPr/>
          <p:nvPr/>
        </p:nvSpPr>
        <p:spPr>
          <a:xfrm>
            <a:off x="400050" y="2464785"/>
            <a:ext cx="397665" cy="9165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a:t>Growth</a:t>
            </a:r>
            <a:endParaRPr lang="en-IN" sz="1100" dirty="0"/>
          </a:p>
        </p:txBody>
      </p:sp>
      <p:sp>
        <p:nvSpPr>
          <p:cNvPr id="48" name="Rectangle 47">
            <a:extLst>
              <a:ext uri="{FF2B5EF4-FFF2-40B4-BE49-F238E27FC236}">
                <a16:creationId xmlns:a16="http://schemas.microsoft.com/office/drawing/2014/main" id="{3751AF06-ADC3-45E2-97F6-4D56ECE8FD42}"/>
              </a:ext>
            </a:extLst>
          </p:cNvPr>
          <p:cNvSpPr/>
          <p:nvPr/>
        </p:nvSpPr>
        <p:spPr>
          <a:xfrm>
            <a:off x="400050" y="1538670"/>
            <a:ext cx="397665" cy="916590"/>
          </a:xfrm>
          <a:prstGeom prst="rect">
            <a:avLst/>
          </a:prstGeom>
          <a:solidFill>
            <a:srgbClr val="93A9C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a:t>De-Growth</a:t>
            </a:r>
            <a:endParaRPr lang="en-IN" sz="1100" dirty="0"/>
          </a:p>
        </p:txBody>
      </p:sp>
    </p:spTree>
    <p:extLst>
      <p:ext uri="{BB962C8B-B14F-4D97-AF65-F5344CB8AC3E}">
        <p14:creationId xmlns:p14="http://schemas.microsoft.com/office/powerpoint/2010/main" val="173295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A8A14-3D64-4C2B-930A-CCEA3BC44D44}"/>
              </a:ext>
            </a:extLst>
          </p:cNvPr>
          <p:cNvSpPr>
            <a:spLocks noGrp="1"/>
          </p:cNvSpPr>
          <p:nvPr>
            <p:ph type="body" sz="quarter" idx="4294967295"/>
          </p:nvPr>
        </p:nvSpPr>
        <p:spPr>
          <a:xfrm>
            <a:off x="371474" y="144463"/>
            <a:ext cx="11449051" cy="901700"/>
          </a:xfrm>
        </p:spPr>
        <p:txBody>
          <a:bodyPr anchor="b">
            <a:normAutofit/>
          </a:bodyPr>
          <a:lstStyle/>
          <a:p>
            <a:pPr marL="0" indent="0">
              <a:buNone/>
            </a:pPr>
            <a:r>
              <a:rPr lang="en-US" sz="3200" b="1" dirty="0"/>
              <a:t>Agenda</a:t>
            </a:r>
            <a:endParaRPr lang="en-IN" sz="3200" b="1" dirty="0"/>
          </a:p>
        </p:txBody>
      </p:sp>
      <p:grpSp>
        <p:nvGrpSpPr>
          <p:cNvPr id="17" name="Group 16">
            <a:extLst>
              <a:ext uri="{FF2B5EF4-FFF2-40B4-BE49-F238E27FC236}">
                <a16:creationId xmlns:a16="http://schemas.microsoft.com/office/drawing/2014/main" id="{6C545C5D-0D80-4737-A51F-495FDCDDFC3E}"/>
              </a:ext>
            </a:extLst>
          </p:cNvPr>
          <p:cNvGrpSpPr/>
          <p:nvPr/>
        </p:nvGrpSpPr>
        <p:grpSpPr>
          <a:xfrm>
            <a:off x="371475" y="1651773"/>
            <a:ext cx="11449050" cy="640080"/>
            <a:chOff x="371475" y="1651773"/>
            <a:chExt cx="11449050" cy="640080"/>
          </a:xfrm>
        </p:grpSpPr>
        <p:sp>
          <p:nvSpPr>
            <p:cNvPr id="7" name="Rectangle: Rounded Corners 6">
              <a:extLst>
                <a:ext uri="{FF2B5EF4-FFF2-40B4-BE49-F238E27FC236}">
                  <a16:creationId xmlns:a16="http://schemas.microsoft.com/office/drawing/2014/main" id="{E298F342-EB01-426E-B996-6C099279AAD7}"/>
                </a:ext>
              </a:extLst>
            </p:cNvPr>
            <p:cNvSpPr/>
            <p:nvPr/>
          </p:nvSpPr>
          <p:spPr>
            <a:xfrm>
              <a:off x="685800" y="16517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Objective</a:t>
              </a:r>
            </a:p>
          </p:txBody>
        </p:sp>
        <p:sp>
          <p:nvSpPr>
            <p:cNvPr id="6" name="Arrow: Pentagon 5">
              <a:extLst>
                <a:ext uri="{FF2B5EF4-FFF2-40B4-BE49-F238E27FC236}">
                  <a16:creationId xmlns:a16="http://schemas.microsoft.com/office/drawing/2014/main" id="{BE07DF59-F62A-46DB-9C2A-3043A2CD16A0}"/>
                </a:ext>
              </a:extLst>
            </p:cNvPr>
            <p:cNvSpPr/>
            <p:nvPr/>
          </p:nvSpPr>
          <p:spPr>
            <a:xfrm>
              <a:off x="371475" y="16517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8" name="Group 17">
            <a:extLst>
              <a:ext uri="{FF2B5EF4-FFF2-40B4-BE49-F238E27FC236}">
                <a16:creationId xmlns:a16="http://schemas.microsoft.com/office/drawing/2014/main" id="{2F9B02CB-317A-4E8F-8271-D29F34FA61D7}"/>
              </a:ext>
            </a:extLst>
          </p:cNvPr>
          <p:cNvGrpSpPr/>
          <p:nvPr/>
        </p:nvGrpSpPr>
        <p:grpSpPr>
          <a:xfrm>
            <a:off x="371475" y="2380367"/>
            <a:ext cx="11449050" cy="640080"/>
            <a:chOff x="371475" y="2375673"/>
            <a:chExt cx="11449050" cy="640080"/>
          </a:xfrm>
        </p:grpSpPr>
        <p:sp>
          <p:nvSpPr>
            <p:cNvPr id="8" name="Rectangle: Rounded Corners 7">
              <a:extLst>
                <a:ext uri="{FF2B5EF4-FFF2-40B4-BE49-F238E27FC236}">
                  <a16:creationId xmlns:a16="http://schemas.microsoft.com/office/drawing/2014/main" id="{D5AB5F62-DDD2-4075-9065-80BBB949D8C2}"/>
                </a:ext>
              </a:extLst>
            </p:cNvPr>
            <p:cNvSpPr/>
            <p:nvPr/>
          </p:nvSpPr>
          <p:spPr>
            <a:xfrm>
              <a:off x="685800" y="23756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Overall Performance Snapshot of Mumbai vs. Pan India &amp; Insights</a:t>
              </a:r>
            </a:p>
          </p:txBody>
        </p:sp>
        <p:sp>
          <p:nvSpPr>
            <p:cNvPr id="9" name="Arrow: Pentagon 8">
              <a:extLst>
                <a:ext uri="{FF2B5EF4-FFF2-40B4-BE49-F238E27FC236}">
                  <a16:creationId xmlns:a16="http://schemas.microsoft.com/office/drawing/2014/main" id="{0D60E4B8-3E94-42A5-A2F2-845042380408}"/>
                </a:ext>
              </a:extLst>
            </p:cNvPr>
            <p:cNvSpPr/>
            <p:nvPr/>
          </p:nvSpPr>
          <p:spPr>
            <a:xfrm>
              <a:off x="371475" y="23756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9" name="Group 18">
            <a:extLst>
              <a:ext uri="{FF2B5EF4-FFF2-40B4-BE49-F238E27FC236}">
                <a16:creationId xmlns:a16="http://schemas.microsoft.com/office/drawing/2014/main" id="{1D431C96-215F-4D01-B00E-13A0E29733FD}"/>
              </a:ext>
            </a:extLst>
          </p:cNvPr>
          <p:cNvGrpSpPr/>
          <p:nvPr/>
        </p:nvGrpSpPr>
        <p:grpSpPr>
          <a:xfrm>
            <a:off x="371475" y="3108960"/>
            <a:ext cx="11449050" cy="640080"/>
            <a:chOff x="371475" y="3131047"/>
            <a:chExt cx="11449050" cy="640080"/>
          </a:xfrm>
        </p:grpSpPr>
        <p:sp>
          <p:nvSpPr>
            <p:cNvPr id="10" name="Rectangle: Rounded Corners 9">
              <a:extLst>
                <a:ext uri="{FF2B5EF4-FFF2-40B4-BE49-F238E27FC236}">
                  <a16:creationId xmlns:a16="http://schemas.microsoft.com/office/drawing/2014/main" id="{B8FE2EC7-916E-4FAA-BA2A-AB02D4D8E098}"/>
                </a:ext>
              </a:extLst>
            </p:cNvPr>
            <p:cNvSpPr/>
            <p:nvPr/>
          </p:nvSpPr>
          <p:spPr>
            <a:xfrm>
              <a:off x="685800" y="31310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Service Centre wise Penetration and Ranking</a:t>
              </a:r>
            </a:p>
          </p:txBody>
        </p:sp>
        <p:sp>
          <p:nvSpPr>
            <p:cNvPr id="11" name="Arrow: Pentagon 10">
              <a:extLst>
                <a:ext uri="{FF2B5EF4-FFF2-40B4-BE49-F238E27FC236}">
                  <a16:creationId xmlns:a16="http://schemas.microsoft.com/office/drawing/2014/main" id="{C87D392C-4FA5-49A1-9B4B-E787244B8136}"/>
                </a:ext>
              </a:extLst>
            </p:cNvPr>
            <p:cNvSpPr/>
            <p:nvPr/>
          </p:nvSpPr>
          <p:spPr>
            <a:xfrm>
              <a:off x="371475" y="31310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20" name="Group 19">
            <a:extLst>
              <a:ext uri="{FF2B5EF4-FFF2-40B4-BE49-F238E27FC236}">
                <a16:creationId xmlns:a16="http://schemas.microsoft.com/office/drawing/2014/main" id="{F72A6DCA-FC26-4A67-BAE3-3F545B95FDA9}"/>
              </a:ext>
            </a:extLst>
          </p:cNvPr>
          <p:cNvGrpSpPr/>
          <p:nvPr/>
        </p:nvGrpSpPr>
        <p:grpSpPr>
          <a:xfrm>
            <a:off x="371475" y="3837554"/>
            <a:ext cx="11449050" cy="640080"/>
            <a:chOff x="371475" y="3837277"/>
            <a:chExt cx="11449050" cy="640080"/>
          </a:xfrm>
        </p:grpSpPr>
        <p:sp>
          <p:nvSpPr>
            <p:cNvPr id="12" name="Rectangle: Rounded Corners 11">
              <a:extLst>
                <a:ext uri="{FF2B5EF4-FFF2-40B4-BE49-F238E27FC236}">
                  <a16:creationId xmlns:a16="http://schemas.microsoft.com/office/drawing/2014/main" id="{D54A8FB7-DAB2-4826-8FA8-FF2FCD966D77}"/>
                </a:ext>
              </a:extLst>
            </p:cNvPr>
            <p:cNvSpPr/>
            <p:nvPr/>
          </p:nvSpPr>
          <p:spPr>
            <a:xfrm>
              <a:off x="685800" y="383727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Top Service Centres and Top Property wise Location</a:t>
              </a:r>
            </a:p>
          </p:txBody>
        </p:sp>
        <p:sp>
          <p:nvSpPr>
            <p:cNvPr id="13" name="Arrow: Pentagon 12">
              <a:extLst>
                <a:ext uri="{FF2B5EF4-FFF2-40B4-BE49-F238E27FC236}">
                  <a16:creationId xmlns:a16="http://schemas.microsoft.com/office/drawing/2014/main" id="{2508053F-A50F-46AD-AFB6-62ECF38BFE65}"/>
                </a:ext>
              </a:extLst>
            </p:cNvPr>
            <p:cNvSpPr/>
            <p:nvPr/>
          </p:nvSpPr>
          <p:spPr>
            <a:xfrm>
              <a:off x="371475" y="383727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21" name="Group 20">
            <a:extLst>
              <a:ext uri="{FF2B5EF4-FFF2-40B4-BE49-F238E27FC236}">
                <a16:creationId xmlns:a16="http://schemas.microsoft.com/office/drawing/2014/main" id="{E1D76C31-2822-4D6A-AB89-7AE8A79412C8}"/>
              </a:ext>
            </a:extLst>
          </p:cNvPr>
          <p:cNvGrpSpPr/>
          <p:nvPr/>
        </p:nvGrpSpPr>
        <p:grpSpPr>
          <a:xfrm>
            <a:off x="371475" y="4566147"/>
            <a:ext cx="11449050" cy="640080"/>
            <a:chOff x="371475" y="4566147"/>
            <a:chExt cx="11449050" cy="640080"/>
          </a:xfrm>
        </p:grpSpPr>
        <p:sp>
          <p:nvSpPr>
            <p:cNvPr id="14" name="Rectangle: Rounded Corners 13">
              <a:extLst>
                <a:ext uri="{FF2B5EF4-FFF2-40B4-BE49-F238E27FC236}">
                  <a16:creationId xmlns:a16="http://schemas.microsoft.com/office/drawing/2014/main" id="{600A30ED-2F32-428E-B650-CE23C8889033}"/>
                </a:ext>
              </a:extLst>
            </p:cNvPr>
            <p:cNvSpPr/>
            <p:nvPr/>
          </p:nvSpPr>
          <p:spPr>
            <a:xfrm>
              <a:off x="685800" y="4566147"/>
              <a:ext cx="11134725" cy="6400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t>Key Facts</a:t>
              </a:r>
            </a:p>
          </p:txBody>
        </p:sp>
        <p:sp>
          <p:nvSpPr>
            <p:cNvPr id="15" name="Arrow: Pentagon 14">
              <a:extLst>
                <a:ext uri="{FF2B5EF4-FFF2-40B4-BE49-F238E27FC236}">
                  <a16:creationId xmlns:a16="http://schemas.microsoft.com/office/drawing/2014/main" id="{0C6A4F3F-51F2-4D8A-99D2-DE204AE57D37}"/>
                </a:ext>
              </a:extLst>
            </p:cNvPr>
            <p:cNvSpPr/>
            <p:nvPr/>
          </p:nvSpPr>
          <p:spPr>
            <a:xfrm>
              <a:off x="371475" y="4566147"/>
              <a:ext cx="695326" cy="640080"/>
            </a:xfrm>
            <a:prstGeom prst="homePlate">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sp>
        <p:nvSpPr>
          <p:cNvPr id="2" name="Slide Number Placeholder 1">
            <a:extLst>
              <a:ext uri="{FF2B5EF4-FFF2-40B4-BE49-F238E27FC236}">
                <a16:creationId xmlns:a16="http://schemas.microsoft.com/office/drawing/2014/main" id="{E2DFFAAF-F98B-42D3-937F-DB1941EB09DC}"/>
              </a:ext>
            </a:extLst>
          </p:cNvPr>
          <p:cNvSpPr>
            <a:spLocks noGrp="1"/>
          </p:cNvSpPr>
          <p:nvPr>
            <p:ph type="sldNum" sz="quarter" idx="12"/>
          </p:nvPr>
        </p:nvSpPr>
        <p:spPr/>
        <p:txBody>
          <a:bodyPr/>
          <a:lstStyle/>
          <a:p>
            <a:fld id="{EEF65CE2-64E7-4133-AC4E-584DBA86F630}" type="slidenum">
              <a:rPr lang="en-IN" smtClean="0"/>
              <a:t>16</a:t>
            </a:fld>
            <a:endParaRPr lang="en-IN"/>
          </a:p>
        </p:txBody>
      </p:sp>
    </p:spTree>
    <p:extLst>
      <p:ext uri="{BB962C8B-B14F-4D97-AF65-F5344CB8AC3E}">
        <p14:creationId xmlns:p14="http://schemas.microsoft.com/office/powerpoint/2010/main" val="5968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a:extLst>
              <a:ext uri="{FF2B5EF4-FFF2-40B4-BE49-F238E27FC236}">
                <a16:creationId xmlns:a16="http://schemas.microsoft.com/office/drawing/2014/main" id="{D07B6D34-78EE-4149-9647-5A580CB73482}"/>
              </a:ext>
            </a:extLst>
          </p:cNvPr>
          <p:cNvGraphicFramePr>
            <a:graphicFrameLocks noGrp="1"/>
          </p:cNvGraphicFramePr>
          <p:nvPr/>
        </p:nvGraphicFramePr>
        <p:xfrm>
          <a:off x="179983" y="861708"/>
          <a:ext cx="11417299" cy="2766060"/>
        </p:xfrm>
        <a:graphic>
          <a:graphicData uri="http://schemas.openxmlformats.org/drawingml/2006/table">
            <a:tbl>
              <a:tblPr/>
              <a:tblGrid>
                <a:gridCol w="63465">
                  <a:extLst>
                    <a:ext uri="{9D8B030D-6E8A-4147-A177-3AD203B41FA5}">
                      <a16:colId xmlns:a16="http://schemas.microsoft.com/office/drawing/2014/main" val="2722055510"/>
                    </a:ext>
                  </a:extLst>
                </a:gridCol>
                <a:gridCol w="1205829">
                  <a:extLst>
                    <a:ext uri="{9D8B030D-6E8A-4147-A177-3AD203B41FA5}">
                      <a16:colId xmlns:a16="http://schemas.microsoft.com/office/drawing/2014/main" val="2478582232"/>
                    </a:ext>
                  </a:extLst>
                </a:gridCol>
                <a:gridCol w="1713547">
                  <a:extLst>
                    <a:ext uri="{9D8B030D-6E8A-4147-A177-3AD203B41FA5}">
                      <a16:colId xmlns:a16="http://schemas.microsoft.com/office/drawing/2014/main" val="3639630588"/>
                    </a:ext>
                  </a:extLst>
                </a:gridCol>
                <a:gridCol w="180874">
                  <a:extLst>
                    <a:ext uri="{9D8B030D-6E8A-4147-A177-3AD203B41FA5}">
                      <a16:colId xmlns:a16="http://schemas.microsoft.com/office/drawing/2014/main" val="385296019"/>
                    </a:ext>
                  </a:extLst>
                </a:gridCol>
                <a:gridCol w="4036355">
                  <a:extLst>
                    <a:ext uri="{9D8B030D-6E8A-4147-A177-3AD203B41FA5}">
                      <a16:colId xmlns:a16="http://schemas.microsoft.com/office/drawing/2014/main" val="774989149"/>
                    </a:ext>
                  </a:extLst>
                </a:gridCol>
                <a:gridCol w="180874">
                  <a:extLst>
                    <a:ext uri="{9D8B030D-6E8A-4147-A177-3AD203B41FA5}">
                      <a16:colId xmlns:a16="http://schemas.microsoft.com/office/drawing/2014/main" val="37543998"/>
                    </a:ext>
                  </a:extLst>
                </a:gridCol>
                <a:gridCol w="4036355">
                  <a:extLst>
                    <a:ext uri="{9D8B030D-6E8A-4147-A177-3AD203B41FA5}">
                      <a16:colId xmlns:a16="http://schemas.microsoft.com/office/drawing/2014/main" val="2844403"/>
                    </a:ext>
                  </a:extLst>
                </a:gridCol>
              </a:tblGrid>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ctr" fontAlgn="b"/>
                      <a:r>
                        <a:rPr lang="en-IN" sz="1100" b="1" i="0" u="none" strike="noStrike" dirty="0">
                          <a:solidFill>
                            <a:srgbClr val="000000"/>
                          </a:solidFill>
                          <a:effectLst/>
                          <a:latin typeface="Calibri" panose="020F0502020204030204" pitchFamily="34" charset="0"/>
                        </a:rPr>
                        <a:t>FY17</a:t>
                      </a:r>
                    </a:p>
                  </a:txBody>
                  <a:tcPr marL="9525" marR="0" marT="0" marB="0" anchor="b">
                    <a:lnL>
                      <a:noFill/>
                    </a:lnL>
                    <a:lnR>
                      <a:noFill/>
                    </a:lnR>
                    <a:lnT>
                      <a:noFill/>
                    </a:lnT>
                    <a:lnB w="6350" cap="flat" cmpd="sng" algn="ctr">
                      <a:solidFill>
                        <a:srgbClr val="8EA9DB"/>
                      </a:solidFill>
                      <a:prstDash val="solid"/>
                      <a:round/>
                      <a:headEnd type="none" w="med" len="med"/>
                      <a:tailEnd type="none" w="med" len="med"/>
                    </a:lnB>
                    <a:solidFill>
                      <a:srgbClr val="C6E0B4"/>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ctr" fontAlgn="b"/>
                      <a:r>
                        <a:rPr lang="en-IN" sz="1100" b="1" i="0" u="none" strike="noStrike" dirty="0">
                          <a:solidFill>
                            <a:srgbClr val="000000"/>
                          </a:solidFill>
                          <a:effectLst/>
                          <a:latin typeface="Calibri" panose="020F0502020204030204" pitchFamily="34" charset="0"/>
                        </a:rPr>
                        <a:t>FY18</a:t>
                      </a:r>
                    </a:p>
                  </a:txBody>
                  <a:tcPr marL="9525" marR="0" marT="0" marB="0" anchor="b">
                    <a:lnL>
                      <a:noFill/>
                    </a:lnL>
                    <a:lnR>
                      <a:noFill/>
                    </a:lnR>
                    <a:lnT>
                      <a:noFill/>
                    </a:lnT>
                    <a:lnB w="6350" cap="flat" cmpd="sng" algn="ctr">
                      <a:solidFill>
                        <a:srgbClr val="8EA9DB"/>
                      </a:solidFill>
                      <a:prstDash val="solid"/>
                      <a:round/>
                      <a:headEnd type="none" w="med" len="med"/>
                      <a:tailEnd type="none" w="med" len="med"/>
                    </a:lnB>
                    <a:solidFill>
                      <a:srgbClr val="C6E0B4"/>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ctr" fontAlgn="b"/>
                      <a:r>
                        <a:rPr lang="en-IN" sz="1100" b="1" i="0" u="none" strike="noStrike" dirty="0">
                          <a:solidFill>
                            <a:srgbClr val="000000"/>
                          </a:solidFill>
                          <a:effectLst/>
                          <a:latin typeface="Calibri" panose="020F0502020204030204" pitchFamily="34" charset="0"/>
                        </a:rPr>
                        <a:t>FY19</a:t>
                      </a:r>
                    </a:p>
                  </a:txBody>
                  <a:tcPr marL="9525" marR="0" marT="0" marB="0" anchor="b">
                    <a:lnL>
                      <a:noFill/>
                    </a:lnL>
                    <a:lnR>
                      <a:noFill/>
                    </a:lnR>
                    <a:lnT>
                      <a:noFill/>
                    </a:lnT>
                    <a:lnB w="6350" cap="flat" cmpd="sng" algn="ctr">
                      <a:solidFill>
                        <a:srgbClr val="8EA9DB"/>
                      </a:solidFill>
                      <a:prstDash val="solid"/>
                      <a:round/>
                      <a:headEnd type="none" w="med" len="med"/>
                      <a:tailEnd type="none" w="med" len="med"/>
                    </a:lnB>
                    <a:solidFill>
                      <a:srgbClr val="C6E0B4"/>
                    </a:solidFill>
                  </a:tcPr>
                </a:tc>
                <a:extLst>
                  <a:ext uri="{0D108BD9-81ED-4DB2-BD59-A6C34878D82A}">
                    <a16:rowId xmlns:a16="http://schemas.microsoft.com/office/drawing/2014/main" val="3205652230"/>
                  </a:ext>
                </a:extLst>
              </a:tr>
              <a:tr h="3810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2"/>
                    </a:solidFill>
                  </a:tcPr>
                </a:tc>
                <a:tc>
                  <a:txBody>
                    <a:bodyPr/>
                    <a:lstStyle/>
                    <a:p>
                      <a:pPr algn="l" fontAlgn="t"/>
                      <a:r>
                        <a:rPr lang="en-IN" sz="1100" b="0" i="0" u="none" strike="noStrike" dirty="0">
                          <a:solidFill>
                            <a:srgbClr val="000000"/>
                          </a:solidFill>
                          <a:effectLst/>
                          <a:latin typeface="Calibri" panose="020F0502020204030204" pitchFamily="34" charset="0"/>
                        </a:rPr>
                        <a:t>Disburse Loan</a:t>
                      </a:r>
                    </a:p>
                  </a:txBody>
                  <a:tcPr marL="9525" marR="0" marT="0" marB="0">
                    <a:lnL w="12700" cap="flat" cmpd="sng" algn="ctr">
                      <a:noFill/>
                      <a:prstDash val="solid"/>
                      <a:round/>
                      <a:headEnd type="none" w="med" len="med"/>
                      <a:tailEnd type="none" w="med" len="med"/>
                    </a:lnL>
                    <a:lnR>
                      <a:noFill/>
                    </a:lnR>
                    <a:lnT>
                      <a:noFill/>
                    </a:lnT>
                    <a:lnB>
                      <a:noFill/>
                    </a:lnB>
                  </a:tcPr>
                </a:tc>
                <a:tc>
                  <a:txBody>
                    <a:bodyPr/>
                    <a:lstStyle/>
                    <a:p>
                      <a:pPr algn="l" fontAlgn="t"/>
                      <a:r>
                        <a:rPr lang="en-IN" sz="1100" b="0" i="0" u="none" strike="noStrike">
                          <a:solidFill>
                            <a:srgbClr val="000000"/>
                          </a:solidFill>
                          <a:effectLst/>
                          <a:latin typeface="Calibri" panose="020F0502020204030204" pitchFamily="34" charset="0"/>
                        </a:rPr>
                        <a:t>353973</a:t>
                      </a:r>
                    </a:p>
                  </a:txBody>
                  <a:tcPr marL="9525" marR="0" marT="0" marB="0">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525" marR="0" marT="0" marB="0">
                    <a:lnL>
                      <a:noFill/>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456061</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28.8% Increase is observed as compared to prev. year</a:t>
                      </a:r>
                    </a:p>
                  </a:txBody>
                  <a:tcPr marL="9525" marR="0" marT="0" marB="0">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525" marR="0" marT="0" marB="0">
                    <a:lnL>
                      <a:noFill/>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528827</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16.0% Increase is observed as compared to prev. year</a:t>
                      </a:r>
                    </a:p>
                  </a:txBody>
                  <a:tcPr marL="9525" marR="0" marT="0" marB="0">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5348508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525" marR="0" marT="0"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extLst>
                  <a:ext uri="{0D108BD9-81ED-4DB2-BD59-A6C34878D82A}">
                    <a16:rowId xmlns:a16="http://schemas.microsoft.com/office/drawing/2014/main" val="1030426192"/>
                  </a:ext>
                </a:extLst>
              </a:tr>
              <a:tr h="5715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6"/>
                    </a:solidFill>
                  </a:tcPr>
                </a:tc>
                <a:tc>
                  <a:txBody>
                    <a:bodyPr/>
                    <a:lstStyle/>
                    <a:p>
                      <a:pPr algn="l" fontAlgn="t"/>
                      <a:r>
                        <a:rPr lang="en-IN" sz="1100" b="0" i="0" u="none" strike="noStrike" dirty="0">
                          <a:solidFill>
                            <a:srgbClr val="000000"/>
                          </a:solidFill>
                          <a:effectLst/>
                          <a:latin typeface="Calibri" panose="020F0502020204030204" pitchFamily="34" charset="0"/>
                        </a:rPr>
                        <a:t>Disburse Amount</a:t>
                      </a:r>
                    </a:p>
                  </a:txBody>
                  <a:tcPr marL="9525" marR="0" marT="0" marB="0">
                    <a:lnL w="12700" cap="flat" cmpd="sng" algn="ctr">
                      <a:noFill/>
                      <a:prstDash val="solid"/>
                      <a:round/>
                      <a:headEnd type="none" w="med" len="med"/>
                      <a:tailEnd type="none" w="med" len="med"/>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69,096.1 Crore</a:t>
                      </a:r>
                    </a:p>
                  </a:txBody>
                  <a:tcPr marL="9525" marR="0" marT="0" marB="0">
                    <a:lnL>
                      <a:noFill/>
                    </a:lnL>
                    <a:lnR>
                      <a:noFill/>
                    </a:lnR>
                    <a:lnT>
                      <a:noFill/>
                    </a:lnT>
                    <a:lnB>
                      <a:noFill/>
                    </a:lnB>
                  </a:tcPr>
                </a:tc>
                <a:tc>
                  <a:txBody>
                    <a:bodyPr/>
                    <a:lstStyle/>
                    <a:p>
                      <a:pPr algn="l" fontAlgn="t"/>
                      <a:endParaRPr lang="en-IN" sz="1100" b="0" i="0" u="none" strike="noStrike" dirty="0">
                        <a:solidFill>
                          <a:srgbClr val="000000"/>
                        </a:solidFill>
                        <a:effectLst/>
                        <a:latin typeface="Calibri" panose="020F0502020204030204" pitchFamily="34" charset="0"/>
                      </a:endParaRPr>
                    </a:p>
                  </a:txBody>
                  <a:tcPr marL="9525"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88,531.5 Crore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28.1% growth as compared with prev. year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 degrowth as compared with prev. year on disbursed rate</a:t>
                      </a:r>
                    </a:p>
                  </a:txBody>
                  <a:tcPr marL="9525" marR="0" marT="0"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95,694.2 Crore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8.1% growth as compared with prev. Year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-4.9% degrowth as compared with prev. year on disbursed rate</a:t>
                      </a:r>
                    </a:p>
                  </a:txBody>
                  <a:tcPr marL="9525" marR="0" marT="0" marB="0">
                    <a:lnL>
                      <a:noFill/>
                    </a:lnL>
                    <a:lnR>
                      <a:noFill/>
                    </a:lnR>
                    <a:lnT>
                      <a:noFill/>
                    </a:lnT>
                    <a:lnB>
                      <a:noFill/>
                    </a:lnB>
                  </a:tcPr>
                </a:tc>
                <a:extLst>
                  <a:ext uri="{0D108BD9-81ED-4DB2-BD59-A6C34878D82A}">
                    <a16:rowId xmlns:a16="http://schemas.microsoft.com/office/drawing/2014/main" val="1087523561"/>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525" marR="0" marT="0" marB="0">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extLst>
                  <a:ext uri="{0D108BD9-81ED-4DB2-BD59-A6C34878D82A}">
                    <a16:rowId xmlns:a16="http://schemas.microsoft.com/office/drawing/2014/main" val="1121623214"/>
                  </a:ext>
                </a:extLst>
              </a:tr>
              <a:tr h="5715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t"/>
                      <a:r>
                        <a:rPr lang="en-IN" sz="1100" b="0" i="0" u="none" strike="noStrike" dirty="0">
                          <a:solidFill>
                            <a:srgbClr val="000000"/>
                          </a:solidFill>
                          <a:effectLst/>
                          <a:latin typeface="Calibri" panose="020F0502020204030204" pitchFamily="34" charset="0"/>
                        </a:rPr>
                        <a:t>Sanction Amount</a:t>
                      </a:r>
                    </a:p>
                  </a:txBody>
                  <a:tcPr marL="9525" marR="0" marT="0" marB="0">
                    <a:lnL w="12700" cap="flat" cmpd="sng" algn="ctr">
                      <a:noFill/>
                      <a:prstDash val="solid"/>
                      <a:round/>
                      <a:headEnd type="none" w="med" len="med"/>
                      <a:tailEnd type="none" w="med" len="med"/>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71,073.1 Crore</a:t>
                      </a:r>
                    </a:p>
                    <a:p>
                      <a:pPr algn="l" fontAlgn="t"/>
                      <a:r>
                        <a:rPr lang="en-IN" sz="1100" b="0" i="0" u="none" strike="noStrike" dirty="0">
                          <a:solidFill>
                            <a:srgbClr val="000000"/>
                          </a:solidFill>
                          <a:effectLst/>
                          <a:latin typeface="Calibri" panose="020F0502020204030204" pitchFamily="34" charset="0"/>
                        </a:rPr>
                        <a:t>Highest sanction % is seen in the month of </a:t>
                      </a:r>
                      <a:r>
                        <a:rPr lang="en-IN" sz="1100" b="1" i="0" u="none" strike="noStrike" dirty="0">
                          <a:solidFill>
                            <a:srgbClr val="000000"/>
                          </a:solidFill>
                          <a:effectLst/>
                          <a:latin typeface="Calibri" panose="020F0502020204030204" pitchFamily="34" charset="0"/>
                        </a:rPr>
                        <a:t>Mar</a:t>
                      </a:r>
                      <a:r>
                        <a:rPr lang="en-IN" sz="1100" b="0" i="0" u="none" strike="noStrike" dirty="0">
                          <a:solidFill>
                            <a:srgbClr val="000000"/>
                          </a:solidFill>
                          <a:effectLst/>
                          <a:latin typeface="Calibri" panose="020F0502020204030204" pitchFamily="34" charset="0"/>
                        </a:rPr>
                        <a:t>. </a:t>
                      </a:r>
                    </a:p>
                    <a:p>
                      <a:pPr algn="l" fontAlgn="t"/>
                      <a:endParaRPr lang="en-IN" sz="1100" b="0" i="0" u="none" strike="noStrike" dirty="0">
                        <a:solidFill>
                          <a:srgbClr val="000000"/>
                        </a:solidFill>
                        <a:effectLst/>
                        <a:latin typeface="Calibri" panose="020F0502020204030204" pitchFamily="34" charset="0"/>
                      </a:endParaRPr>
                    </a:p>
                  </a:txBody>
                  <a:tcPr marL="9525" marR="0" marT="0" marB="0">
                    <a:lnL>
                      <a:noFill/>
                    </a:lnL>
                    <a:lnR>
                      <a:noFill/>
                    </a:lnR>
                    <a:lnT>
                      <a:noFill/>
                    </a:lnT>
                    <a:lnB>
                      <a:noFill/>
                    </a:lnB>
                  </a:tcPr>
                </a:tc>
                <a:tc>
                  <a:txBody>
                    <a:bodyPr/>
                    <a:lstStyle/>
                    <a:p>
                      <a:pPr algn="l" fontAlgn="t"/>
                      <a:endParaRPr lang="en-IN" sz="1100" b="0" i="0" u="none" strike="noStrike" dirty="0">
                        <a:solidFill>
                          <a:srgbClr val="000000"/>
                        </a:solidFill>
                        <a:effectLst/>
                        <a:latin typeface="Calibri" panose="020F0502020204030204" pitchFamily="34" charset="0"/>
                      </a:endParaRPr>
                    </a:p>
                  </a:txBody>
                  <a:tcPr marL="9525"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91,973 Crore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29.4% Increase as compared to prev. Year</a:t>
                      </a:r>
                    </a:p>
                    <a:p>
                      <a:pPr algn="l" fontAlgn="t"/>
                      <a:r>
                        <a:rPr lang="en-US" sz="1100" b="0" i="0" u="none" strike="noStrike" dirty="0">
                          <a:solidFill>
                            <a:srgbClr val="000000"/>
                          </a:solidFill>
                          <a:effectLst/>
                          <a:latin typeface="Calibri" panose="020F0502020204030204" pitchFamily="34" charset="0"/>
                        </a:rPr>
                        <a:t>Highest sanction % is seen in the month of </a:t>
                      </a:r>
                      <a:r>
                        <a:rPr lang="en-US" sz="1100" b="1" i="0" u="none" strike="noStrike" dirty="0">
                          <a:solidFill>
                            <a:srgbClr val="000000"/>
                          </a:solidFill>
                          <a:effectLst/>
                          <a:latin typeface="Calibri" panose="020F0502020204030204" pitchFamily="34" charset="0"/>
                        </a:rPr>
                        <a:t>Mar</a:t>
                      </a:r>
                      <a:r>
                        <a:rPr lang="en-US" sz="1100" b="0" i="0" u="none" strike="noStrike" dirty="0">
                          <a:solidFill>
                            <a:srgbClr val="000000"/>
                          </a:solidFill>
                          <a:effectLst/>
                          <a:latin typeface="Calibri" panose="020F0502020204030204" pitchFamily="34" charset="0"/>
                        </a:rPr>
                        <a:t> &amp; Jun</a:t>
                      </a:r>
                    </a:p>
                  </a:txBody>
                  <a:tcPr marL="9525" marR="0" marT="0" marB="0">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1,04,588.4 Crore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13.7% Increase as compared to prev. Year</a:t>
                      </a:r>
                    </a:p>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Highest sanction % is seen in the month of </a:t>
                      </a:r>
                      <a:r>
                        <a:rPr lang="en-US" sz="1100" b="1" i="0" u="none" strike="noStrike" dirty="0">
                          <a:solidFill>
                            <a:srgbClr val="000000"/>
                          </a:solidFill>
                          <a:effectLst/>
                          <a:latin typeface="Calibri" panose="020F0502020204030204" pitchFamily="34" charset="0"/>
                        </a:rPr>
                        <a:t>Mar</a:t>
                      </a:r>
                    </a:p>
                  </a:txBody>
                  <a:tcPr marL="9525" marR="0" marT="0" marB="0">
                    <a:lnL>
                      <a:noFill/>
                    </a:lnL>
                    <a:lnR>
                      <a:noFill/>
                    </a:lnR>
                    <a:lnT>
                      <a:noFill/>
                    </a:lnT>
                    <a:lnB>
                      <a:noFill/>
                    </a:lnB>
                  </a:tcPr>
                </a:tc>
                <a:extLst>
                  <a:ext uri="{0D108BD9-81ED-4DB2-BD59-A6C34878D82A}">
                    <a16:rowId xmlns:a16="http://schemas.microsoft.com/office/drawing/2014/main" val="312802841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extLst>
                  <a:ext uri="{0D108BD9-81ED-4DB2-BD59-A6C34878D82A}">
                    <a16:rowId xmlns:a16="http://schemas.microsoft.com/office/drawing/2014/main" val="1518415672"/>
                  </a:ext>
                </a:extLst>
              </a:tr>
              <a:tr h="3810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l" fontAlgn="t"/>
                      <a:r>
                        <a:rPr lang="en-IN" sz="1100" b="0" i="0" u="none" strike="noStrike" dirty="0">
                          <a:solidFill>
                            <a:srgbClr val="000000"/>
                          </a:solidFill>
                          <a:effectLst/>
                          <a:latin typeface="Calibri" panose="020F0502020204030204" pitchFamily="34" charset="0"/>
                        </a:rPr>
                        <a:t>Unique Corp Name</a:t>
                      </a:r>
                    </a:p>
                  </a:txBody>
                  <a:tcPr marL="9525" marR="0" marT="0" marB="0">
                    <a:lnL w="12700" cap="flat" cmpd="sng" algn="ctr">
                      <a:noFill/>
                      <a:prstDash val="solid"/>
                      <a:round/>
                      <a:headEnd type="none" w="med" len="med"/>
                      <a:tailEnd type="none" w="med" len="med"/>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84,321.0 Unique Corp Name for </a:t>
                      </a:r>
                      <a:r>
                        <a:rPr lang="en-IN" sz="1100" b="0" i="0" u="none" strike="noStrike" dirty="0" err="1">
                          <a:solidFill>
                            <a:srgbClr val="000000"/>
                          </a:solidFill>
                          <a:effectLst/>
                          <a:latin typeface="Calibri" panose="020F0502020204030204" pitchFamily="34" charset="0"/>
                        </a:rPr>
                        <a:t>fy</a:t>
                      </a:r>
                      <a:r>
                        <a:rPr lang="en-IN" sz="1100" b="0" i="0" u="none" strike="noStrike" dirty="0">
                          <a:solidFill>
                            <a:srgbClr val="000000"/>
                          </a:solidFill>
                          <a:effectLst/>
                          <a:latin typeface="Calibri" panose="020F0502020204030204" pitchFamily="34" charset="0"/>
                        </a:rPr>
                        <a:t> 2017</a:t>
                      </a:r>
                    </a:p>
                  </a:txBody>
                  <a:tcPr marL="9525" marR="0" marT="0" marB="0">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1,04,093.0 Unique Corp Name </a:t>
                      </a:r>
                      <a:r>
                        <a:rPr lang="en-IN" sz="1100" b="0" i="0" u="none" strike="noStrike" dirty="0">
                          <a:solidFill>
                            <a:srgbClr val="000000"/>
                          </a:solidFill>
                          <a:effectLst/>
                          <a:latin typeface="Calibri" panose="020F0502020204030204" pitchFamily="34" charset="0"/>
                        </a:rPr>
                        <a:t>for </a:t>
                      </a:r>
                      <a:r>
                        <a:rPr lang="en-IN" sz="1100" b="0" i="0" u="none" strike="noStrike" dirty="0" err="1">
                          <a:solidFill>
                            <a:srgbClr val="000000"/>
                          </a:solidFill>
                          <a:effectLst/>
                          <a:latin typeface="Calibri" panose="020F0502020204030204" pitchFamily="34" charset="0"/>
                        </a:rPr>
                        <a:t>fy</a:t>
                      </a:r>
                      <a:r>
                        <a:rPr lang="en-IN" sz="1100" b="0" i="0" u="none" strike="noStrike" dirty="0">
                          <a:solidFill>
                            <a:srgbClr val="000000"/>
                          </a:solidFill>
                          <a:effectLst/>
                          <a:latin typeface="Calibri" panose="020F0502020204030204" pitchFamily="34" charset="0"/>
                        </a:rPr>
                        <a:t> 2017</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19.0% Observed as compared with prev. Year</a:t>
                      </a:r>
                    </a:p>
                  </a:txBody>
                  <a:tcPr marL="9525" marR="0" marT="0"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0" marT="0" marB="0" anchor="b">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1,19,003.0 Unique Corp Name </a:t>
                      </a:r>
                      <a:r>
                        <a:rPr lang="en-IN" sz="1100" b="0" i="0" u="none" strike="noStrike" dirty="0">
                          <a:solidFill>
                            <a:srgbClr val="000000"/>
                          </a:solidFill>
                          <a:effectLst/>
                          <a:latin typeface="Calibri" panose="020F0502020204030204" pitchFamily="34" charset="0"/>
                        </a:rPr>
                        <a:t>for </a:t>
                      </a:r>
                      <a:r>
                        <a:rPr lang="en-IN" sz="1100" b="0" i="0" u="none" strike="noStrike" dirty="0" err="1">
                          <a:solidFill>
                            <a:srgbClr val="000000"/>
                          </a:solidFill>
                          <a:effectLst/>
                          <a:latin typeface="Calibri" panose="020F0502020204030204" pitchFamily="34" charset="0"/>
                        </a:rPr>
                        <a:t>fy</a:t>
                      </a:r>
                      <a:r>
                        <a:rPr lang="en-IN" sz="1100" b="0" i="0" u="none" strike="noStrike" dirty="0">
                          <a:solidFill>
                            <a:srgbClr val="000000"/>
                          </a:solidFill>
                          <a:effectLst/>
                          <a:latin typeface="Calibri" panose="020F0502020204030204" pitchFamily="34" charset="0"/>
                        </a:rPr>
                        <a:t> 2017</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12.5% Observed as compared with prev. Year</a:t>
                      </a:r>
                    </a:p>
                  </a:txBody>
                  <a:tcPr marL="9525" marR="0" marT="0" marB="0">
                    <a:lnL>
                      <a:noFill/>
                    </a:lnL>
                    <a:lnR>
                      <a:noFill/>
                    </a:lnR>
                    <a:lnT>
                      <a:noFill/>
                    </a:lnT>
                    <a:lnB>
                      <a:noFill/>
                    </a:lnB>
                  </a:tcPr>
                </a:tc>
                <a:extLst>
                  <a:ext uri="{0D108BD9-81ED-4DB2-BD59-A6C34878D82A}">
                    <a16:rowId xmlns:a16="http://schemas.microsoft.com/office/drawing/2014/main" val="4107161981"/>
                  </a:ext>
                </a:extLst>
              </a:tr>
            </a:tbl>
          </a:graphicData>
        </a:graphic>
      </p:graphicFrame>
      <p:pic>
        <p:nvPicPr>
          <p:cNvPr id="11" name="Graphic 10" descr="Thumbs up sign">
            <a:extLst>
              <a:ext uri="{FF2B5EF4-FFF2-40B4-BE49-F238E27FC236}">
                <a16:creationId xmlns:a16="http://schemas.microsoft.com/office/drawing/2014/main" id="{03D69139-74AC-4A02-B781-FD4DFAB243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7348" y="1682778"/>
            <a:ext cx="334800" cy="334800"/>
          </a:xfrm>
          <a:prstGeom prst="rect">
            <a:avLst/>
          </a:prstGeom>
        </p:spPr>
      </p:pic>
      <p:pic>
        <p:nvPicPr>
          <p:cNvPr id="12" name="Graphic 11" descr="Thumbs up sign">
            <a:extLst>
              <a:ext uri="{FF2B5EF4-FFF2-40B4-BE49-F238E27FC236}">
                <a16:creationId xmlns:a16="http://schemas.microsoft.com/office/drawing/2014/main" id="{E2C8527A-5E1A-455F-915D-84B7C5F210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flipV="1">
            <a:off x="11206113" y="1929692"/>
            <a:ext cx="334108" cy="334108"/>
          </a:xfrm>
          <a:prstGeom prst="rect">
            <a:avLst/>
          </a:prstGeom>
        </p:spPr>
      </p:pic>
      <p:sp>
        <p:nvSpPr>
          <p:cNvPr id="17" name="Rectangle 16">
            <a:extLst>
              <a:ext uri="{FF2B5EF4-FFF2-40B4-BE49-F238E27FC236}">
                <a16:creationId xmlns:a16="http://schemas.microsoft.com/office/drawing/2014/main" id="{EBBA429E-B42D-4C23-A689-60FD14C7FDC2}"/>
              </a:ext>
            </a:extLst>
          </p:cNvPr>
          <p:cNvSpPr/>
          <p:nvPr/>
        </p:nvSpPr>
        <p:spPr>
          <a:xfrm>
            <a:off x="8156365" y="4059967"/>
            <a:ext cx="2098983" cy="360000"/>
          </a:xfrm>
          <a:prstGeom prst="rect">
            <a:avLst/>
          </a:prstGeom>
          <a:noFill/>
        </p:spPr>
        <p:txBody>
          <a:bodyPr wrap="none" lIns="91440" tIns="45720" rIns="91440" bIns="45720">
            <a:normAutofit/>
          </a:bodyPr>
          <a:lstStyle/>
          <a:p>
            <a:r>
              <a:rPr lang="en-US" sz="1500" b="0" cap="none" spc="0" dirty="0">
                <a:ln w="0"/>
                <a:solidFill>
                  <a:schemeClr val="tx1"/>
                </a:solidFill>
                <a:effectLst>
                  <a:outerShdw blurRad="38100" dist="19050" dir="2700000" algn="tl" rotWithShape="0">
                    <a:schemeClr val="dk1">
                      <a:alpha val="40000"/>
                    </a:schemeClr>
                  </a:outerShdw>
                </a:effectLst>
              </a:rPr>
              <a:t>Top 5 Branch</a:t>
            </a:r>
            <a:endParaRPr lang="en-US" sz="1500" dirty="0">
              <a:ln w="0"/>
              <a:effectLst>
                <a:outerShdw blurRad="38100" dist="19050" dir="2700000" algn="tl" rotWithShape="0">
                  <a:schemeClr val="dk1">
                    <a:alpha val="40000"/>
                  </a:schemeClr>
                </a:outerShdw>
              </a:effectLst>
            </a:endParaRPr>
          </a:p>
        </p:txBody>
      </p:sp>
      <p:pic>
        <p:nvPicPr>
          <p:cNvPr id="24" name="Graphic 23" descr="Group of people">
            <a:extLst>
              <a:ext uri="{FF2B5EF4-FFF2-40B4-BE49-F238E27FC236}">
                <a16:creationId xmlns:a16="http://schemas.microsoft.com/office/drawing/2014/main" id="{B68DC96D-7763-4B09-89FC-297C16D5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4909" y="4059967"/>
            <a:ext cx="1601947" cy="1337576"/>
          </a:xfrm>
          <a:prstGeom prst="rect">
            <a:avLst/>
          </a:prstGeom>
        </p:spPr>
      </p:pic>
      <p:sp>
        <p:nvSpPr>
          <p:cNvPr id="25" name="Rectangle 24">
            <a:extLst>
              <a:ext uri="{FF2B5EF4-FFF2-40B4-BE49-F238E27FC236}">
                <a16:creationId xmlns:a16="http://schemas.microsoft.com/office/drawing/2014/main" id="{6873F997-E53C-4D33-8117-B9340945EDFE}"/>
              </a:ext>
            </a:extLst>
          </p:cNvPr>
          <p:cNvSpPr/>
          <p:nvPr/>
        </p:nvSpPr>
        <p:spPr>
          <a:xfrm>
            <a:off x="10492617" y="5397543"/>
            <a:ext cx="1519397" cy="389297"/>
          </a:xfrm>
          <a:prstGeom prst="rect">
            <a:avLst/>
          </a:prstGeom>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200" b="1" dirty="0">
                <a:latin typeface="Calibri" panose="020F0502020204030204" pitchFamily="34" charset="0"/>
                <a:cs typeface="Calibri" panose="020F0502020204030204" pitchFamily="34" charset="0"/>
              </a:rPr>
              <a:t>Total Unique Customer</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2,40,788</a:t>
            </a:r>
            <a:endParaRPr lang="en-IN" sz="1200" b="1" dirty="0">
              <a:latin typeface="Calibri" panose="020F0502020204030204" pitchFamily="34" charset="0"/>
              <a:cs typeface="Calibri" panose="020F0502020204030204" pitchFamily="34" charset="0"/>
            </a:endParaRPr>
          </a:p>
        </p:txBody>
      </p:sp>
      <p:graphicFrame>
        <p:nvGraphicFramePr>
          <p:cNvPr id="27" name="Table 26">
            <a:extLst>
              <a:ext uri="{FF2B5EF4-FFF2-40B4-BE49-F238E27FC236}">
                <a16:creationId xmlns:a16="http://schemas.microsoft.com/office/drawing/2014/main" id="{16349568-33E1-4034-9011-FBF8ABD7B0EC}"/>
              </a:ext>
            </a:extLst>
          </p:cNvPr>
          <p:cNvGraphicFramePr>
            <a:graphicFrameLocks noGrp="1"/>
          </p:cNvGraphicFramePr>
          <p:nvPr/>
        </p:nvGraphicFramePr>
        <p:xfrm>
          <a:off x="179984" y="4419967"/>
          <a:ext cx="2267794" cy="1333500"/>
        </p:xfrm>
        <a:graphic>
          <a:graphicData uri="http://schemas.openxmlformats.org/drawingml/2006/table">
            <a:tbl>
              <a:tblPr/>
              <a:tblGrid>
                <a:gridCol w="1522207">
                  <a:extLst>
                    <a:ext uri="{9D8B030D-6E8A-4147-A177-3AD203B41FA5}">
                      <a16:colId xmlns:a16="http://schemas.microsoft.com/office/drawing/2014/main" val="1727606534"/>
                    </a:ext>
                  </a:extLst>
                </a:gridCol>
                <a:gridCol w="745587">
                  <a:extLst>
                    <a:ext uri="{9D8B030D-6E8A-4147-A177-3AD203B41FA5}">
                      <a16:colId xmlns:a16="http://schemas.microsoft.com/office/drawing/2014/main" val="2906990535"/>
                    </a:ext>
                  </a:extLst>
                </a:gridCol>
              </a:tblGrid>
              <a:tr h="190500">
                <a:tc>
                  <a:txBody>
                    <a:bodyPr/>
                    <a:lstStyle/>
                    <a:p>
                      <a:pPr algn="ctr" fontAlgn="b"/>
                      <a:r>
                        <a:rPr lang="en-IN" sz="1100" b="0" i="0" u="none" strike="noStrike" dirty="0">
                          <a:solidFill>
                            <a:srgbClr val="000000"/>
                          </a:solidFill>
                          <a:effectLst/>
                          <a:latin typeface="Calibri" panose="020F0502020204030204" pitchFamily="34" charset="0"/>
                        </a:rPr>
                        <a:t>Products</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Contribution</a:t>
                      </a:r>
                    </a:p>
                  </a:txBody>
                  <a:tcPr marL="9525" marR="9525" marT="9525" marB="0">
                    <a:lnL>
                      <a:noFill/>
                    </a:lnL>
                    <a:lnR>
                      <a:noFill/>
                    </a:lnR>
                    <a:lnT>
                      <a:noFill/>
                    </a:lnT>
                    <a:lnB>
                      <a:noFill/>
                    </a:lnB>
                  </a:tcPr>
                </a:tc>
                <a:extLst>
                  <a:ext uri="{0D108BD9-81ED-4DB2-BD59-A6C34878D82A}">
                    <a16:rowId xmlns:a16="http://schemas.microsoft.com/office/drawing/2014/main" val="524755159"/>
                  </a:ext>
                </a:extLst>
              </a:tr>
              <a:tr h="190500">
                <a:tc>
                  <a:txBody>
                    <a:bodyPr/>
                    <a:lstStyle/>
                    <a:p>
                      <a:pPr algn="l" fontAlgn="b"/>
                      <a:r>
                        <a:rPr lang="en-IN" sz="1100" b="0" i="0" u="none" strike="noStrike" dirty="0">
                          <a:solidFill>
                            <a:srgbClr val="000000"/>
                          </a:solidFill>
                          <a:effectLst/>
                          <a:latin typeface="Calibri" panose="020F0502020204030204" pitchFamily="34" charset="0"/>
                        </a:rPr>
                        <a:t>HOUSING</a:t>
                      </a:r>
                    </a:p>
                  </a:txBody>
                  <a:tcPr marL="9525" marR="9525" marT="9525" marB="0">
                    <a:lnL>
                      <a:noFill/>
                    </a:lnL>
                    <a:lnR>
                      <a:noFill/>
                    </a:lnR>
                    <a:lnT>
                      <a:noFill/>
                    </a:lnT>
                    <a:lnB>
                      <a:noFill/>
                    </a:lnB>
                  </a:tcPr>
                </a:tc>
                <a:tc>
                  <a:txBody>
                    <a:bodyPr/>
                    <a:lstStyle/>
                    <a:p>
                      <a:pPr algn="ctr" fontAlgn="b"/>
                      <a:r>
                        <a:rPr lang="en-IN" sz="1100" b="1" i="0" u="none" strike="noStrike" dirty="0">
                          <a:solidFill>
                            <a:schemeClr val="accent1">
                              <a:lumMod val="75000"/>
                            </a:schemeClr>
                          </a:solidFill>
                          <a:effectLst/>
                          <a:latin typeface="Calibri" panose="020F0502020204030204" pitchFamily="34" charset="0"/>
                        </a:rPr>
                        <a:t>78%</a:t>
                      </a:r>
                    </a:p>
                  </a:txBody>
                  <a:tcPr marL="9525" marR="9525" marT="9525" marB="0">
                    <a:lnL>
                      <a:noFill/>
                    </a:lnL>
                    <a:lnR>
                      <a:noFill/>
                    </a:lnR>
                    <a:lnT>
                      <a:noFill/>
                    </a:lnT>
                    <a:lnB>
                      <a:noFill/>
                    </a:lnB>
                  </a:tcPr>
                </a:tc>
                <a:extLst>
                  <a:ext uri="{0D108BD9-81ED-4DB2-BD59-A6C34878D82A}">
                    <a16:rowId xmlns:a16="http://schemas.microsoft.com/office/drawing/2014/main" val="3886235884"/>
                  </a:ext>
                </a:extLst>
              </a:tr>
              <a:tr h="190500">
                <a:tc>
                  <a:txBody>
                    <a:bodyPr/>
                    <a:lstStyle/>
                    <a:p>
                      <a:pPr algn="l" fontAlgn="b"/>
                      <a:r>
                        <a:rPr lang="en-IN" sz="1100" b="0" i="0" u="none" strike="noStrike" dirty="0">
                          <a:solidFill>
                            <a:srgbClr val="000000"/>
                          </a:solidFill>
                          <a:effectLst/>
                          <a:latin typeface="Calibri" panose="020F0502020204030204" pitchFamily="34" charset="0"/>
                        </a:rPr>
                        <a:t>NON-HOUSING</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10%</a:t>
                      </a:r>
                    </a:p>
                  </a:txBody>
                  <a:tcPr marL="9525" marR="9525" marT="9525" marB="0">
                    <a:lnL>
                      <a:noFill/>
                    </a:lnL>
                    <a:lnR>
                      <a:noFill/>
                    </a:lnR>
                    <a:lnT>
                      <a:noFill/>
                    </a:lnT>
                    <a:lnB>
                      <a:noFill/>
                    </a:lnB>
                  </a:tcPr>
                </a:tc>
                <a:extLst>
                  <a:ext uri="{0D108BD9-81ED-4DB2-BD59-A6C34878D82A}">
                    <a16:rowId xmlns:a16="http://schemas.microsoft.com/office/drawing/2014/main" val="596075367"/>
                  </a:ext>
                </a:extLst>
              </a:tr>
              <a:tr h="190500">
                <a:tc>
                  <a:txBody>
                    <a:bodyPr/>
                    <a:lstStyle/>
                    <a:p>
                      <a:pPr algn="l" fontAlgn="b"/>
                      <a:r>
                        <a:rPr lang="en-IN" sz="1100" b="0" i="0" u="none" strike="noStrike" dirty="0">
                          <a:solidFill>
                            <a:srgbClr val="000000"/>
                          </a:solidFill>
                          <a:effectLst/>
                          <a:latin typeface="Calibri" panose="020F0502020204030204" pitchFamily="34" charset="0"/>
                        </a:rPr>
                        <a:t>TOP UP FINANCING</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9525" marR="9525" marT="9525" marB="0">
                    <a:lnL>
                      <a:noFill/>
                    </a:lnL>
                    <a:lnR>
                      <a:noFill/>
                    </a:lnR>
                    <a:lnT>
                      <a:noFill/>
                    </a:lnT>
                    <a:lnB>
                      <a:noFill/>
                    </a:lnB>
                  </a:tcPr>
                </a:tc>
                <a:extLst>
                  <a:ext uri="{0D108BD9-81ED-4DB2-BD59-A6C34878D82A}">
                    <a16:rowId xmlns:a16="http://schemas.microsoft.com/office/drawing/2014/main" val="2967529119"/>
                  </a:ext>
                </a:extLst>
              </a:tr>
              <a:tr h="190500">
                <a:tc>
                  <a:txBody>
                    <a:bodyPr/>
                    <a:lstStyle/>
                    <a:p>
                      <a:pPr algn="l" fontAlgn="b"/>
                      <a:r>
                        <a:rPr lang="en-IN" sz="1100" b="0" i="0" u="none" strike="noStrike" dirty="0">
                          <a:solidFill>
                            <a:srgbClr val="000000"/>
                          </a:solidFill>
                          <a:effectLst/>
                          <a:latin typeface="Calibri" panose="020F0502020204030204" pitchFamily="34" charset="0"/>
                        </a:rPr>
                        <a:t>LAND PURCHASE</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9525" marR="9525" marT="9525" marB="0">
                    <a:lnL>
                      <a:noFill/>
                    </a:lnL>
                    <a:lnR>
                      <a:noFill/>
                    </a:lnR>
                    <a:lnT>
                      <a:noFill/>
                    </a:lnT>
                    <a:lnB>
                      <a:noFill/>
                    </a:lnB>
                  </a:tcPr>
                </a:tc>
                <a:extLst>
                  <a:ext uri="{0D108BD9-81ED-4DB2-BD59-A6C34878D82A}">
                    <a16:rowId xmlns:a16="http://schemas.microsoft.com/office/drawing/2014/main" val="573945062"/>
                  </a:ext>
                </a:extLst>
              </a:tr>
              <a:tr h="190500">
                <a:tc>
                  <a:txBody>
                    <a:bodyPr/>
                    <a:lstStyle/>
                    <a:p>
                      <a:pPr algn="l" fontAlgn="b"/>
                      <a:r>
                        <a:rPr lang="en-IN" sz="1100" b="0" i="0" u="none" strike="noStrike" dirty="0">
                          <a:solidFill>
                            <a:srgbClr val="000000"/>
                          </a:solidFill>
                          <a:effectLst/>
                          <a:latin typeface="Calibri" panose="020F0502020204030204" pitchFamily="34" charset="0"/>
                        </a:rPr>
                        <a:t>TOP-UP LOAN FOR INS.</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extLst>
                  <a:ext uri="{0D108BD9-81ED-4DB2-BD59-A6C34878D82A}">
                    <a16:rowId xmlns:a16="http://schemas.microsoft.com/office/drawing/2014/main" val="1362619112"/>
                  </a:ext>
                </a:extLst>
              </a:tr>
              <a:tr h="190500">
                <a:tc>
                  <a:txBody>
                    <a:bodyPr/>
                    <a:lstStyle/>
                    <a:p>
                      <a:pPr algn="l" fontAlgn="b"/>
                      <a:r>
                        <a:rPr lang="en-IN" sz="1100" b="0" i="0" u="none" strike="noStrike" dirty="0">
                          <a:solidFill>
                            <a:srgbClr val="000000"/>
                          </a:solidFill>
                          <a:effectLst/>
                          <a:latin typeface="Calibri" panose="020F0502020204030204" pitchFamily="34" charset="0"/>
                        </a:rPr>
                        <a:t>PERSONAL LOANS</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tcPr>
                </a:tc>
                <a:extLst>
                  <a:ext uri="{0D108BD9-81ED-4DB2-BD59-A6C34878D82A}">
                    <a16:rowId xmlns:a16="http://schemas.microsoft.com/office/drawing/2014/main" val="1020417918"/>
                  </a:ext>
                </a:extLst>
              </a:tr>
            </a:tbl>
          </a:graphicData>
        </a:graphic>
      </p:graphicFrame>
      <p:sp>
        <p:nvSpPr>
          <p:cNvPr id="29" name="Rectangle 28">
            <a:extLst>
              <a:ext uri="{FF2B5EF4-FFF2-40B4-BE49-F238E27FC236}">
                <a16:creationId xmlns:a16="http://schemas.microsoft.com/office/drawing/2014/main" id="{B22A0F0B-9832-4277-B579-CDB655C1142C}"/>
              </a:ext>
            </a:extLst>
          </p:cNvPr>
          <p:cNvSpPr/>
          <p:nvPr/>
        </p:nvSpPr>
        <p:spPr>
          <a:xfrm>
            <a:off x="179983" y="4059967"/>
            <a:ext cx="2165342" cy="360000"/>
          </a:xfrm>
          <a:prstGeom prst="rect">
            <a:avLst/>
          </a:prstGeom>
          <a:noFill/>
        </p:spPr>
        <p:txBody>
          <a:bodyPr wrap="none" lIns="91440" tIns="45720" rIns="91440" bIns="45720">
            <a:normAutofit/>
          </a:bodyPr>
          <a:lstStyle/>
          <a:p>
            <a:r>
              <a:rPr lang="en-US" sz="1500" b="0" cap="none" spc="0" dirty="0">
                <a:ln w="0"/>
                <a:solidFill>
                  <a:schemeClr val="tx1"/>
                </a:solidFill>
                <a:effectLst>
                  <a:outerShdw blurRad="38100" dist="19050" dir="2700000" algn="tl" rotWithShape="0">
                    <a:schemeClr val="dk1">
                      <a:alpha val="40000"/>
                    </a:schemeClr>
                  </a:outerShdw>
                </a:effectLst>
              </a:rPr>
              <a:t>Product Wise Distribution</a:t>
            </a:r>
            <a:endParaRPr lang="en-US" sz="1500" dirty="0">
              <a:ln w="0"/>
              <a:effectLst>
                <a:outerShdw blurRad="38100" dist="19050" dir="2700000" algn="tl" rotWithShape="0">
                  <a:schemeClr val="dk1">
                    <a:alpha val="40000"/>
                  </a:schemeClr>
                </a:outerShdw>
              </a:effectLst>
            </a:endParaRPr>
          </a:p>
        </p:txBody>
      </p:sp>
      <p:graphicFrame>
        <p:nvGraphicFramePr>
          <p:cNvPr id="31" name="Table 30">
            <a:extLst>
              <a:ext uri="{FF2B5EF4-FFF2-40B4-BE49-F238E27FC236}">
                <a16:creationId xmlns:a16="http://schemas.microsoft.com/office/drawing/2014/main" id="{CE3B523A-4250-4416-BDF3-E06B428B12E1}"/>
              </a:ext>
            </a:extLst>
          </p:cNvPr>
          <p:cNvGraphicFramePr>
            <a:graphicFrameLocks noGrp="1"/>
          </p:cNvGraphicFramePr>
          <p:nvPr/>
        </p:nvGraphicFramePr>
        <p:xfrm>
          <a:off x="8156365" y="4419967"/>
          <a:ext cx="2098983" cy="1531383"/>
        </p:xfrm>
        <a:graphic>
          <a:graphicData uri="http://schemas.openxmlformats.org/drawingml/2006/table">
            <a:tbl>
              <a:tblPr/>
              <a:tblGrid>
                <a:gridCol w="1065393">
                  <a:extLst>
                    <a:ext uri="{9D8B030D-6E8A-4147-A177-3AD203B41FA5}">
                      <a16:colId xmlns:a16="http://schemas.microsoft.com/office/drawing/2014/main" val="698571972"/>
                    </a:ext>
                  </a:extLst>
                </a:gridCol>
                <a:gridCol w="1033590">
                  <a:extLst>
                    <a:ext uri="{9D8B030D-6E8A-4147-A177-3AD203B41FA5}">
                      <a16:colId xmlns:a16="http://schemas.microsoft.com/office/drawing/2014/main" val="3750628830"/>
                    </a:ext>
                  </a:extLst>
                </a:gridCol>
              </a:tblGrid>
              <a:tr h="218769">
                <a:tc>
                  <a:txBody>
                    <a:bodyPr/>
                    <a:lstStyle/>
                    <a:p>
                      <a:pPr algn="l" fontAlgn="b"/>
                      <a:r>
                        <a:rPr lang="en-IN" sz="1100" b="0" i="0" u="none" strike="noStrike">
                          <a:solidFill>
                            <a:srgbClr val="000000"/>
                          </a:solidFill>
                          <a:effectLst/>
                          <a:latin typeface="Calibri" panose="020F0502020204030204" pitchFamily="34" charset="0"/>
                        </a:rPr>
                        <a:t>Branch Name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Contribution</a:t>
                      </a:r>
                    </a:p>
                  </a:txBody>
                  <a:tcPr marL="9525" marR="9525" marT="9525" marB="0" anchor="b">
                    <a:lnL>
                      <a:noFill/>
                    </a:lnL>
                    <a:lnR>
                      <a:noFill/>
                    </a:lnR>
                    <a:lnT>
                      <a:noFill/>
                    </a:lnT>
                    <a:lnB>
                      <a:noFill/>
                    </a:lnB>
                  </a:tcPr>
                </a:tc>
                <a:extLst>
                  <a:ext uri="{0D108BD9-81ED-4DB2-BD59-A6C34878D82A}">
                    <a16:rowId xmlns:a16="http://schemas.microsoft.com/office/drawing/2014/main" val="1781650834"/>
                  </a:ext>
                </a:extLst>
              </a:tr>
              <a:tr h="218769">
                <a:tc>
                  <a:txBody>
                    <a:bodyPr/>
                    <a:lstStyle/>
                    <a:p>
                      <a:pPr algn="l" fontAlgn="b"/>
                      <a:r>
                        <a:rPr lang="en-IN" sz="1100" b="0" i="0" u="none" strike="noStrike">
                          <a:solidFill>
                            <a:srgbClr val="000000"/>
                          </a:solidFill>
                          <a:effectLst/>
                          <a:latin typeface="Calibri" panose="020F0502020204030204" pitchFamily="34" charset="0"/>
                        </a:rPr>
                        <a:t>MUMBAI</a:t>
                      </a:r>
                    </a:p>
                  </a:txBody>
                  <a:tcPr marL="9525" marR="9525" marT="9525" marB="0" anchor="b">
                    <a:lnL>
                      <a:noFill/>
                    </a:lnL>
                    <a:lnR>
                      <a:noFill/>
                    </a:lnR>
                    <a:lnT>
                      <a:noFill/>
                    </a:lnT>
                    <a:lnB>
                      <a:noFill/>
                    </a:lnB>
                  </a:tcPr>
                </a:tc>
                <a:tc>
                  <a:txBody>
                    <a:bodyPr/>
                    <a:lstStyle/>
                    <a:p>
                      <a:pPr marL="72000" lvl="0" algn="l" fontAlgn="b"/>
                      <a:r>
                        <a:rPr lang="en-IN" sz="1100" b="1" i="0" u="none" strike="noStrike" dirty="0">
                          <a:solidFill>
                            <a:schemeClr val="accent5">
                              <a:lumMod val="75000"/>
                            </a:schemeClr>
                          </a:solidFill>
                          <a:effectLst/>
                          <a:latin typeface="Calibri" panose="020F0502020204030204" pitchFamily="34" charset="0"/>
                        </a:rPr>
                        <a:t>15%</a:t>
                      </a:r>
                    </a:p>
                  </a:txBody>
                  <a:tcPr marL="9525" marR="9525" marT="9525" marB="0" anchor="b">
                    <a:lnL>
                      <a:noFill/>
                    </a:lnL>
                    <a:lnR>
                      <a:noFill/>
                    </a:lnR>
                    <a:lnT>
                      <a:noFill/>
                    </a:lnT>
                    <a:lnB>
                      <a:noFill/>
                    </a:lnB>
                  </a:tcPr>
                </a:tc>
                <a:extLst>
                  <a:ext uri="{0D108BD9-81ED-4DB2-BD59-A6C34878D82A}">
                    <a16:rowId xmlns:a16="http://schemas.microsoft.com/office/drawing/2014/main" val="210840710"/>
                  </a:ext>
                </a:extLst>
              </a:tr>
              <a:tr h="218769">
                <a:tc>
                  <a:txBody>
                    <a:bodyPr/>
                    <a:lstStyle/>
                    <a:p>
                      <a:pPr algn="l" fontAlgn="b"/>
                      <a:r>
                        <a:rPr lang="en-IN" sz="1100" b="0" i="0" u="none" strike="noStrike">
                          <a:solidFill>
                            <a:srgbClr val="000000"/>
                          </a:solidFill>
                          <a:effectLst/>
                          <a:latin typeface="Calibri" panose="020F0502020204030204" pitchFamily="34" charset="0"/>
                        </a:rPr>
                        <a:t>NEW DELHI</a:t>
                      </a:r>
                    </a:p>
                  </a:txBody>
                  <a:tcPr marL="9525" marR="9525" marT="9525" marB="0" anchor="b">
                    <a:lnL>
                      <a:noFill/>
                    </a:lnL>
                    <a:lnR>
                      <a:noFill/>
                    </a:lnR>
                    <a:lnT>
                      <a:noFill/>
                    </a:lnT>
                    <a:lnB>
                      <a:noFill/>
                    </a:lnB>
                  </a:tcPr>
                </a:tc>
                <a:tc>
                  <a:txBody>
                    <a:bodyPr/>
                    <a:lstStyle/>
                    <a:p>
                      <a:pPr marL="72000" lvl="0" algn="l" fontAlgn="b"/>
                      <a:r>
                        <a:rPr lang="en-IN" sz="1100" b="1" i="0" u="none" strike="noStrike" dirty="0">
                          <a:solidFill>
                            <a:schemeClr val="accent5">
                              <a:lumMod val="75000"/>
                            </a:schemeClr>
                          </a:solidFill>
                          <a:effectLst/>
                          <a:latin typeface="Calibri" panose="020F0502020204030204" pitchFamily="34" charset="0"/>
                        </a:rPr>
                        <a:t>11%</a:t>
                      </a:r>
                    </a:p>
                  </a:txBody>
                  <a:tcPr marL="9525" marR="9525" marT="9525" marB="0" anchor="b">
                    <a:lnL>
                      <a:noFill/>
                    </a:lnL>
                    <a:lnR>
                      <a:noFill/>
                    </a:lnR>
                    <a:lnT>
                      <a:noFill/>
                    </a:lnT>
                    <a:lnB>
                      <a:noFill/>
                    </a:lnB>
                  </a:tcPr>
                </a:tc>
                <a:extLst>
                  <a:ext uri="{0D108BD9-81ED-4DB2-BD59-A6C34878D82A}">
                    <a16:rowId xmlns:a16="http://schemas.microsoft.com/office/drawing/2014/main" val="3347554833"/>
                  </a:ext>
                </a:extLst>
              </a:tr>
              <a:tr h="218769">
                <a:tc>
                  <a:txBody>
                    <a:bodyPr/>
                    <a:lstStyle/>
                    <a:p>
                      <a:pPr algn="l" fontAlgn="b"/>
                      <a:r>
                        <a:rPr lang="en-IN" sz="1100" b="0" i="0" u="none" strike="noStrike">
                          <a:solidFill>
                            <a:srgbClr val="000000"/>
                          </a:solidFill>
                          <a:effectLst/>
                          <a:latin typeface="Calibri" panose="020F0502020204030204" pitchFamily="34" charset="0"/>
                        </a:rPr>
                        <a:t>BANGALORE</a:t>
                      </a:r>
                    </a:p>
                  </a:txBody>
                  <a:tcPr marL="9525" marR="9525" marT="9525" marB="0" anchor="b">
                    <a:lnL>
                      <a:noFill/>
                    </a:lnL>
                    <a:lnR>
                      <a:noFill/>
                    </a:lnR>
                    <a:lnT>
                      <a:noFill/>
                    </a:lnT>
                    <a:lnB>
                      <a:noFill/>
                    </a:lnB>
                  </a:tcPr>
                </a:tc>
                <a:tc>
                  <a:txBody>
                    <a:bodyPr/>
                    <a:lstStyle/>
                    <a:p>
                      <a:pPr marL="72000" lvl="0" algn="l" fontAlgn="b"/>
                      <a:r>
                        <a:rPr lang="en-IN" sz="1100" b="1" i="0" u="none" strike="noStrike" dirty="0">
                          <a:solidFill>
                            <a:schemeClr val="accent5">
                              <a:lumMod val="75000"/>
                            </a:schemeClr>
                          </a:solidFill>
                          <a:effectLst/>
                          <a:latin typeface="Calibri" panose="020F0502020204030204"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854196746"/>
                  </a:ext>
                </a:extLst>
              </a:tr>
              <a:tr h="218769">
                <a:tc>
                  <a:txBody>
                    <a:bodyPr/>
                    <a:lstStyle/>
                    <a:p>
                      <a:pPr algn="l" fontAlgn="b"/>
                      <a:r>
                        <a:rPr lang="en-IN" sz="1100" b="0" i="0" u="none" strike="noStrike">
                          <a:solidFill>
                            <a:srgbClr val="000000"/>
                          </a:solidFill>
                          <a:effectLst/>
                          <a:latin typeface="Calibri" panose="020F0502020204030204" pitchFamily="34" charset="0"/>
                        </a:rPr>
                        <a:t>PUNE</a:t>
                      </a:r>
                    </a:p>
                  </a:txBody>
                  <a:tcPr marL="9525" marR="9525" marT="9525" marB="0" anchor="b">
                    <a:lnL>
                      <a:noFill/>
                    </a:lnL>
                    <a:lnR>
                      <a:noFill/>
                    </a:lnR>
                    <a:lnT>
                      <a:noFill/>
                    </a:lnT>
                    <a:lnB>
                      <a:noFill/>
                    </a:lnB>
                  </a:tcPr>
                </a:tc>
                <a:tc>
                  <a:txBody>
                    <a:bodyPr/>
                    <a:lstStyle/>
                    <a:p>
                      <a:pPr marL="72000" lvl="0" algn="l" fontAlgn="b"/>
                      <a:r>
                        <a:rPr lang="en-IN" sz="11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extLst>
                  <a:ext uri="{0D108BD9-81ED-4DB2-BD59-A6C34878D82A}">
                    <a16:rowId xmlns:a16="http://schemas.microsoft.com/office/drawing/2014/main" val="2712035339"/>
                  </a:ext>
                </a:extLst>
              </a:tr>
              <a:tr h="218769">
                <a:tc>
                  <a:txBody>
                    <a:bodyPr/>
                    <a:lstStyle/>
                    <a:p>
                      <a:pPr algn="l" fontAlgn="b"/>
                      <a:r>
                        <a:rPr lang="en-IN" sz="1100" b="0" i="0" u="none" strike="noStrike" dirty="0">
                          <a:solidFill>
                            <a:srgbClr val="000000"/>
                          </a:solidFill>
                          <a:effectLst/>
                          <a:latin typeface="Calibri" panose="020F0502020204030204" pitchFamily="34" charset="0"/>
                        </a:rPr>
                        <a:t>CHENNAI</a:t>
                      </a:r>
                    </a:p>
                  </a:txBody>
                  <a:tcPr marL="9525" marR="9525" marT="9525" marB="0" anchor="b">
                    <a:lnL>
                      <a:noFill/>
                    </a:lnL>
                    <a:lnR>
                      <a:noFill/>
                    </a:lnR>
                    <a:lnT>
                      <a:noFill/>
                    </a:lnT>
                    <a:lnB>
                      <a:noFill/>
                    </a:lnB>
                  </a:tcPr>
                </a:tc>
                <a:tc>
                  <a:txBody>
                    <a:bodyPr/>
                    <a:lstStyle/>
                    <a:p>
                      <a:pPr marL="72000" lvl="0" algn="l" fontAlgn="b"/>
                      <a:r>
                        <a:rPr lang="en-IN" sz="11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extLst>
                  <a:ext uri="{0D108BD9-81ED-4DB2-BD59-A6C34878D82A}">
                    <a16:rowId xmlns:a16="http://schemas.microsoft.com/office/drawing/2014/main" val="4162724542"/>
                  </a:ext>
                </a:extLst>
              </a:tr>
              <a:tr h="218769">
                <a:tc>
                  <a:txBody>
                    <a:bodyPr/>
                    <a:lstStyle/>
                    <a:p>
                      <a:pPr algn="l" fontAlgn="b"/>
                      <a:r>
                        <a:rPr lang="en-IN" sz="1100" b="0" i="0" u="none" strike="noStrike" dirty="0">
                          <a:solidFill>
                            <a:srgbClr val="000000"/>
                          </a:solidFill>
                          <a:effectLst/>
                          <a:latin typeface="Calibri" panose="020F0502020204030204" pitchFamily="34" charset="0"/>
                        </a:rPr>
                        <a:t>OTHERS</a:t>
                      </a:r>
                    </a:p>
                  </a:txBody>
                  <a:tcPr marL="9525" marR="9525" marT="9525" marB="0" anchor="b">
                    <a:lnL>
                      <a:noFill/>
                    </a:lnL>
                    <a:lnR>
                      <a:noFill/>
                    </a:lnR>
                    <a:lnT>
                      <a:noFill/>
                    </a:lnT>
                    <a:lnB>
                      <a:noFill/>
                    </a:lnB>
                  </a:tcPr>
                </a:tc>
                <a:tc>
                  <a:txBody>
                    <a:bodyPr/>
                    <a:lstStyle/>
                    <a:p>
                      <a:pPr marL="72000" lvl="0" algn="l" fontAlgn="b"/>
                      <a:r>
                        <a:rPr lang="en-IN" sz="1100" b="0" i="0" u="none" strike="noStrike" dirty="0">
                          <a:solidFill>
                            <a:srgbClr val="000000"/>
                          </a:solidFill>
                          <a:effectLst/>
                          <a:latin typeface="Calibri" panose="020F0502020204030204" pitchFamily="34" charset="0"/>
                        </a:rPr>
                        <a:t>47%</a:t>
                      </a:r>
                    </a:p>
                  </a:txBody>
                  <a:tcPr marL="9525" marR="9525" marT="9525" marB="0" anchor="b">
                    <a:lnL>
                      <a:noFill/>
                    </a:lnL>
                    <a:lnR>
                      <a:noFill/>
                    </a:lnR>
                    <a:lnT>
                      <a:noFill/>
                    </a:lnT>
                    <a:lnB>
                      <a:noFill/>
                    </a:lnB>
                  </a:tcPr>
                </a:tc>
                <a:extLst>
                  <a:ext uri="{0D108BD9-81ED-4DB2-BD59-A6C34878D82A}">
                    <a16:rowId xmlns:a16="http://schemas.microsoft.com/office/drawing/2014/main" val="2512438235"/>
                  </a:ext>
                </a:extLst>
              </a:tr>
            </a:tbl>
          </a:graphicData>
        </a:graphic>
      </p:graphicFrame>
      <p:graphicFrame>
        <p:nvGraphicFramePr>
          <p:cNvPr id="32" name="Table 31">
            <a:extLst>
              <a:ext uri="{FF2B5EF4-FFF2-40B4-BE49-F238E27FC236}">
                <a16:creationId xmlns:a16="http://schemas.microsoft.com/office/drawing/2014/main" id="{E7F8BD70-04F8-499D-96FC-2DFE1B90D6AE}"/>
              </a:ext>
            </a:extLst>
          </p:cNvPr>
          <p:cNvGraphicFramePr>
            <a:graphicFrameLocks noGrp="1"/>
          </p:cNvGraphicFramePr>
          <p:nvPr/>
        </p:nvGraphicFramePr>
        <p:xfrm>
          <a:off x="2978748" y="4419967"/>
          <a:ext cx="2226299" cy="1143000"/>
        </p:xfrm>
        <a:graphic>
          <a:graphicData uri="http://schemas.openxmlformats.org/drawingml/2006/table">
            <a:tbl>
              <a:tblPr/>
              <a:tblGrid>
                <a:gridCol w="1448290">
                  <a:extLst>
                    <a:ext uri="{9D8B030D-6E8A-4147-A177-3AD203B41FA5}">
                      <a16:colId xmlns:a16="http://schemas.microsoft.com/office/drawing/2014/main" val="1454557506"/>
                    </a:ext>
                  </a:extLst>
                </a:gridCol>
                <a:gridCol w="778009">
                  <a:extLst>
                    <a:ext uri="{9D8B030D-6E8A-4147-A177-3AD203B41FA5}">
                      <a16:colId xmlns:a16="http://schemas.microsoft.com/office/drawing/2014/main" val="2445641796"/>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Source Name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Contribution</a:t>
                      </a:r>
                    </a:p>
                  </a:txBody>
                  <a:tcPr marL="9525" marR="9525" marT="9525" marB="0" anchor="b">
                    <a:lnL>
                      <a:noFill/>
                    </a:lnL>
                    <a:lnR>
                      <a:noFill/>
                    </a:lnR>
                    <a:lnT>
                      <a:noFill/>
                    </a:lnT>
                    <a:lnB>
                      <a:noFill/>
                    </a:lnB>
                  </a:tcPr>
                </a:tc>
                <a:extLst>
                  <a:ext uri="{0D108BD9-81ED-4DB2-BD59-A6C34878D82A}">
                    <a16:rowId xmlns:a16="http://schemas.microsoft.com/office/drawing/2014/main" val="1509457998"/>
                  </a:ext>
                </a:extLst>
              </a:tr>
              <a:tr h="190500">
                <a:tc>
                  <a:txBody>
                    <a:bodyPr/>
                    <a:lstStyle/>
                    <a:p>
                      <a:pPr algn="l" fontAlgn="b"/>
                      <a:r>
                        <a:rPr lang="en-IN" sz="1100" b="0" i="0" u="none" strike="noStrike" dirty="0">
                          <a:solidFill>
                            <a:srgbClr val="000000"/>
                          </a:solidFill>
                          <a:effectLst/>
                          <a:latin typeface="Calibri" panose="020F0502020204030204" pitchFamily="34" charset="0"/>
                        </a:rPr>
                        <a:t>HDFC SALES</a:t>
                      </a:r>
                    </a:p>
                  </a:txBody>
                  <a:tcPr marL="9525" marR="9525" marT="9525" marB="0" anchor="b">
                    <a:lnL>
                      <a:noFill/>
                    </a:lnL>
                    <a:lnR>
                      <a:noFill/>
                    </a:lnR>
                    <a:lnT>
                      <a:noFill/>
                    </a:lnT>
                    <a:lnB>
                      <a:noFill/>
                    </a:lnB>
                  </a:tcPr>
                </a:tc>
                <a:tc>
                  <a:txBody>
                    <a:bodyPr/>
                    <a:lstStyle/>
                    <a:p>
                      <a:pPr algn="ctr" fontAlgn="b"/>
                      <a:r>
                        <a:rPr lang="en-IN" sz="1100" b="1" i="0" u="none" strike="noStrike" dirty="0">
                          <a:solidFill>
                            <a:schemeClr val="accent2">
                              <a:lumMod val="75000"/>
                            </a:schemeClr>
                          </a:solidFill>
                          <a:effectLst/>
                          <a:latin typeface="Calibri" panose="020F0502020204030204" pitchFamily="34" charset="0"/>
                        </a:rPr>
                        <a:t>54%</a:t>
                      </a:r>
                    </a:p>
                  </a:txBody>
                  <a:tcPr marL="9525" marR="9525" marT="9525" marB="0" anchor="b">
                    <a:lnL>
                      <a:noFill/>
                    </a:lnL>
                    <a:lnR>
                      <a:noFill/>
                    </a:lnR>
                    <a:lnT>
                      <a:noFill/>
                    </a:lnT>
                    <a:lnB>
                      <a:noFill/>
                    </a:lnB>
                  </a:tcPr>
                </a:tc>
                <a:extLst>
                  <a:ext uri="{0D108BD9-81ED-4DB2-BD59-A6C34878D82A}">
                    <a16:rowId xmlns:a16="http://schemas.microsoft.com/office/drawing/2014/main" val="2694151611"/>
                  </a:ext>
                </a:extLst>
              </a:tr>
              <a:tr h="190500">
                <a:tc>
                  <a:txBody>
                    <a:bodyPr/>
                    <a:lstStyle/>
                    <a:p>
                      <a:pPr algn="l" fontAlgn="b"/>
                      <a:r>
                        <a:rPr lang="en-IN" sz="1100" b="0" i="0" u="none" strike="noStrike">
                          <a:solidFill>
                            <a:srgbClr val="000000"/>
                          </a:solidFill>
                          <a:effectLst/>
                          <a:latin typeface="Calibri" panose="020F0502020204030204" pitchFamily="34" charset="0"/>
                        </a:rPr>
                        <a:t>HDFC BANK</a:t>
                      </a:r>
                    </a:p>
                  </a:txBody>
                  <a:tcPr marL="9525" marR="9525" marT="9525" marB="0" anchor="b">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extLst>
                  <a:ext uri="{0D108BD9-81ED-4DB2-BD59-A6C34878D82A}">
                    <a16:rowId xmlns:a16="http://schemas.microsoft.com/office/drawing/2014/main" val="2770989505"/>
                  </a:ext>
                </a:extLst>
              </a:tr>
              <a:tr h="190500">
                <a:tc>
                  <a:txBody>
                    <a:bodyPr/>
                    <a:lstStyle/>
                    <a:p>
                      <a:pPr algn="l" fontAlgn="b"/>
                      <a:r>
                        <a:rPr lang="en-IN" sz="1100" b="0" i="0" u="none" strike="noStrike">
                          <a:solidFill>
                            <a:srgbClr val="000000"/>
                          </a:solidFill>
                          <a:effectLst/>
                          <a:latin typeface="Calibri" panose="020F0502020204030204" pitchFamily="34" charset="0"/>
                        </a:rPr>
                        <a:t>OTHERS</a:t>
                      </a:r>
                    </a:p>
                  </a:txBody>
                  <a:tcPr marL="9525" marR="9525" marT="9525" marB="0" anchor="b">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extLst>
                  <a:ext uri="{0D108BD9-81ED-4DB2-BD59-A6C34878D82A}">
                    <a16:rowId xmlns:a16="http://schemas.microsoft.com/office/drawing/2014/main" val="726722974"/>
                  </a:ext>
                </a:extLst>
              </a:tr>
              <a:tr h="190500">
                <a:tc>
                  <a:txBody>
                    <a:bodyPr/>
                    <a:lstStyle/>
                    <a:p>
                      <a:pPr algn="l" fontAlgn="b"/>
                      <a:r>
                        <a:rPr lang="en-IN" sz="1100" b="0" i="0" u="none" strike="noStrike">
                          <a:solidFill>
                            <a:srgbClr val="000000"/>
                          </a:solidFill>
                          <a:effectLst/>
                          <a:latin typeface="Calibri" panose="020F0502020204030204" pitchFamily="34" charset="0"/>
                        </a:rPr>
                        <a:t>WALK-IN</a:t>
                      </a:r>
                    </a:p>
                  </a:txBody>
                  <a:tcPr marL="9525" marR="9525" marT="9525" marB="0" anchor="b">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754813128"/>
                  </a:ext>
                </a:extLst>
              </a:tr>
              <a:tr h="190500">
                <a:tc>
                  <a:txBody>
                    <a:bodyPr/>
                    <a:lstStyle/>
                    <a:p>
                      <a:pPr algn="l" fontAlgn="b"/>
                      <a:r>
                        <a:rPr lang="en-IN" sz="1100" b="0" i="0" u="none" strike="noStrike" dirty="0">
                          <a:solidFill>
                            <a:srgbClr val="000000"/>
                          </a:solidFill>
                          <a:effectLst/>
                          <a:latin typeface="Calibri" panose="020F0502020204030204" pitchFamily="34" charset="0"/>
                        </a:rPr>
                        <a:t>INDUSIND</a:t>
                      </a:r>
                    </a:p>
                  </a:txBody>
                  <a:tcPr marL="9525" marR="9525" marT="9525" marB="0" anchor="b">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184616984"/>
                  </a:ext>
                </a:extLst>
              </a:tr>
            </a:tbl>
          </a:graphicData>
        </a:graphic>
      </p:graphicFrame>
      <p:sp>
        <p:nvSpPr>
          <p:cNvPr id="34" name="Rectangle 33">
            <a:extLst>
              <a:ext uri="{FF2B5EF4-FFF2-40B4-BE49-F238E27FC236}">
                <a16:creationId xmlns:a16="http://schemas.microsoft.com/office/drawing/2014/main" id="{64973CBB-8FD7-4DB0-99D4-17BF98B959F3}"/>
              </a:ext>
            </a:extLst>
          </p:cNvPr>
          <p:cNvSpPr/>
          <p:nvPr/>
        </p:nvSpPr>
        <p:spPr>
          <a:xfrm>
            <a:off x="2978748" y="4059967"/>
            <a:ext cx="2226299" cy="360000"/>
          </a:xfrm>
          <a:prstGeom prst="rect">
            <a:avLst/>
          </a:prstGeom>
          <a:noFill/>
        </p:spPr>
        <p:txBody>
          <a:bodyPr wrap="none" lIns="91440" tIns="45720" rIns="91440" bIns="45720">
            <a:normAutofit/>
          </a:bodyPr>
          <a:lstStyle/>
          <a:p>
            <a:r>
              <a:rPr lang="en-US" sz="1500" b="0" cap="none" spc="0" dirty="0">
                <a:ln w="0"/>
                <a:solidFill>
                  <a:schemeClr val="tx1"/>
                </a:solidFill>
                <a:effectLst>
                  <a:outerShdw blurRad="38100" dist="19050" dir="2700000" algn="tl" rotWithShape="0">
                    <a:schemeClr val="dk1">
                      <a:alpha val="40000"/>
                    </a:schemeClr>
                  </a:outerShdw>
                </a:effectLst>
              </a:rPr>
              <a:t>Source Wise Distribution</a:t>
            </a:r>
            <a:endParaRPr lang="en-US" sz="1500" dirty="0">
              <a:ln w="0"/>
              <a:effectLst>
                <a:outerShdw blurRad="38100" dist="19050" dir="2700000" algn="tl" rotWithShape="0">
                  <a:schemeClr val="dk1">
                    <a:alpha val="40000"/>
                  </a:schemeClr>
                </a:outerShdw>
              </a:effectLst>
            </a:endParaRPr>
          </a:p>
        </p:txBody>
      </p:sp>
      <p:graphicFrame>
        <p:nvGraphicFramePr>
          <p:cNvPr id="33" name="Table 32">
            <a:extLst>
              <a:ext uri="{FF2B5EF4-FFF2-40B4-BE49-F238E27FC236}">
                <a16:creationId xmlns:a16="http://schemas.microsoft.com/office/drawing/2014/main" id="{C0491702-9486-44BB-85F5-921B8F0CFCD2}"/>
              </a:ext>
            </a:extLst>
          </p:cNvPr>
          <p:cNvGraphicFramePr>
            <a:graphicFrameLocks noGrp="1"/>
          </p:cNvGraphicFramePr>
          <p:nvPr/>
        </p:nvGraphicFramePr>
        <p:xfrm>
          <a:off x="5539775" y="4419967"/>
          <a:ext cx="2226299" cy="1104445"/>
        </p:xfrm>
        <a:graphic>
          <a:graphicData uri="http://schemas.openxmlformats.org/drawingml/2006/table">
            <a:tbl>
              <a:tblPr/>
              <a:tblGrid>
                <a:gridCol w="1228303">
                  <a:extLst>
                    <a:ext uri="{9D8B030D-6E8A-4147-A177-3AD203B41FA5}">
                      <a16:colId xmlns:a16="http://schemas.microsoft.com/office/drawing/2014/main" val="2877111409"/>
                    </a:ext>
                  </a:extLst>
                </a:gridCol>
                <a:gridCol w="997996">
                  <a:extLst>
                    <a:ext uri="{9D8B030D-6E8A-4147-A177-3AD203B41FA5}">
                      <a16:colId xmlns:a16="http://schemas.microsoft.com/office/drawing/2014/main" val="4267724799"/>
                    </a:ext>
                  </a:extLst>
                </a:gridCol>
              </a:tblGrid>
              <a:tr h="220889">
                <a:tc>
                  <a:txBody>
                    <a:bodyPr/>
                    <a:lstStyle/>
                    <a:p>
                      <a:pPr algn="l" fontAlgn="b"/>
                      <a:r>
                        <a:rPr lang="en-IN" sz="1100" b="0" i="0" u="none" strike="noStrike" dirty="0">
                          <a:solidFill>
                            <a:srgbClr val="000000"/>
                          </a:solidFill>
                          <a:effectLst/>
                          <a:latin typeface="Calibri" panose="020F0502020204030204" pitchFamily="34" charset="0"/>
                        </a:rPr>
                        <a:t>Acquire Mode</a:t>
                      </a:r>
                    </a:p>
                  </a:txBody>
                  <a:tcPr marL="9525" marR="9525" marT="9525" marB="0">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Contribution</a:t>
                      </a:r>
                    </a:p>
                  </a:txBody>
                  <a:tcPr marL="9525" marR="9525" marT="9525" marB="0">
                    <a:lnL>
                      <a:noFill/>
                    </a:lnL>
                    <a:lnR>
                      <a:noFill/>
                    </a:lnR>
                    <a:lnT>
                      <a:noFill/>
                    </a:lnT>
                    <a:lnB>
                      <a:noFill/>
                    </a:lnB>
                  </a:tcPr>
                </a:tc>
                <a:extLst>
                  <a:ext uri="{0D108BD9-81ED-4DB2-BD59-A6C34878D82A}">
                    <a16:rowId xmlns:a16="http://schemas.microsoft.com/office/drawing/2014/main" val="2585507669"/>
                  </a:ext>
                </a:extLst>
              </a:tr>
              <a:tr h="220889">
                <a:tc>
                  <a:txBody>
                    <a:bodyPr/>
                    <a:lstStyle/>
                    <a:p>
                      <a:pPr algn="l" fontAlgn="b"/>
                      <a:r>
                        <a:rPr lang="en-IN" sz="1100" b="0" i="0" u="none" strike="noStrike" dirty="0">
                          <a:solidFill>
                            <a:srgbClr val="000000"/>
                          </a:solidFill>
                          <a:effectLst/>
                          <a:latin typeface="Calibri" panose="020F0502020204030204" pitchFamily="34" charset="0"/>
                        </a:rPr>
                        <a:t>FIRST PURCHASE</a:t>
                      </a:r>
                    </a:p>
                  </a:txBody>
                  <a:tcPr marL="9525" marR="9525" marT="9525" marB="0">
                    <a:lnL>
                      <a:noFill/>
                    </a:lnL>
                    <a:lnR>
                      <a:noFill/>
                    </a:lnR>
                    <a:lnT>
                      <a:noFill/>
                    </a:lnT>
                    <a:lnB>
                      <a:noFill/>
                    </a:lnB>
                  </a:tcPr>
                </a:tc>
                <a:tc>
                  <a:txBody>
                    <a:bodyPr/>
                    <a:lstStyle/>
                    <a:p>
                      <a:pPr algn="ctr" fontAlgn="b"/>
                      <a:r>
                        <a:rPr lang="en-IN" sz="1100" b="1" i="0" u="none" strike="noStrike" dirty="0">
                          <a:solidFill>
                            <a:schemeClr val="accent3">
                              <a:lumMod val="75000"/>
                            </a:schemeClr>
                          </a:solidFill>
                          <a:effectLst/>
                          <a:latin typeface="Calibri" panose="020F0502020204030204" pitchFamily="34" charset="0"/>
                        </a:rPr>
                        <a:t>48%</a:t>
                      </a:r>
                    </a:p>
                  </a:txBody>
                  <a:tcPr marL="9525" marR="9525" marT="9525" marB="0">
                    <a:lnL>
                      <a:noFill/>
                    </a:lnL>
                    <a:lnR>
                      <a:noFill/>
                    </a:lnR>
                    <a:lnT>
                      <a:noFill/>
                    </a:lnT>
                    <a:lnB>
                      <a:noFill/>
                    </a:lnB>
                  </a:tcPr>
                </a:tc>
                <a:extLst>
                  <a:ext uri="{0D108BD9-81ED-4DB2-BD59-A6C34878D82A}">
                    <a16:rowId xmlns:a16="http://schemas.microsoft.com/office/drawing/2014/main" val="2414890643"/>
                  </a:ext>
                </a:extLst>
              </a:tr>
              <a:tr h="220889">
                <a:tc>
                  <a:txBody>
                    <a:bodyPr/>
                    <a:lstStyle/>
                    <a:p>
                      <a:pPr algn="l" fontAlgn="b"/>
                      <a:r>
                        <a:rPr lang="en-IN" sz="1100" b="0" i="0" u="none" strike="noStrike">
                          <a:solidFill>
                            <a:srgbClr val="000000"/>
                          </a:solidFill>
                          <a:effectLst/>
                          <a:latin typeface="Calibri" panose="020F0502020204030204" pitchFamily="34" charset="0"/>
                        </a:rPr>
                        <a:t>RESALE</a:t>
                      </a:r>
                    </a:p>
                  </a:txBody>
                  <a:tcPr marL="9525" marR="9525" marT="9525" marB="0">
                    <a:lnL>
                      <a:noFill/>
                    </a:lnL>
                    <a:lnR>
                      <a:noFill/>
                    </a:lnR>
                    <a:lnT>
                      <a:noFill/>
                    </a:lnT>
                    <a:lnB>
                      <a:noFill/>
                    </a:lnB>
                  </a:tcPr>
                </a:tc>
                <a:tc>
                  <a:txBody>
                    <a:bodyPr/>
                    <a:lstStyle/>
                    <a:p>
                      <a:pPr algn="ctr" fontAlgn="b"/>
                      <a:r>
                        <a:rPr lang="en-IN" sz="1100" b="1" i="0" u="none" strike="noStrike" dirty="0">
                          <a:solidFill>
                            <a:schemeClr val="accent3">
                              <a:lumMod val="75000"/>
                            </a:schemeClr>
                          </a:solidFill>
                          <a:effectLst/>
                          <a:latin typeface="Calibri" panose="020F0502020204030204" pitchFamily="34" charset="0"/>
                        </a:rPr>
                        <a:t>28%</a:t>
                      </a:r>
                    </a:p>
                  </a:txBody>
                  <a:tcPr marL="9525" marR="9525" marT="9525" marB="0">
                    <a:lnL>
                      <a:noFill/>
                    </a:lnL>
                    <a:lnR>
                      <a:noFill/>
                    </a:lnR>
                    <a:lnT>
                      <a:noFill/>
                    </a:lnT>
                    <a:lnB>
                      <a:noFill/>
                    </a:lnB>
                  </a:tcPr>
                </a:tc>
                <a:extLst>
                  <a:ext uri="{0D108BD9-81ED-4DB2-BD59-A6C34878D82A}">
                    <a16:rowId xmlns:a16="http://schemas.microsoft.com/office/drawing/2014/main" val="2744342226"/>
                  </a:ext>
                </a:extLst>
              </a:tr>
              <a:tr h="220889">
                <a:tc>
                  <a:txBody>
                    <a:bodyPr/>
                    <a:lstStyle/>
                    <a:p>
                      <a:pPr algn="l" fontAlgn="b"/>
                      <a:r>
                        <a:rPr lang="en-IN" sz="1100" b="0" i="0" u="none" strike="noStrike">
                          <a:solidFill>
                            <a:srgbClr val="000000"/>
                          </a:solidFill>
                          <a:effectLst/>
                          <a:latin typeface="Calibri" panose="020F0502020204030204" pitchFamily="34" charset="0"/>
                        </a:rPr>
                        <a:t>(Blank)</a:t>
                      </a:r>
                    </a:p>
                  </a:txBody>
                  <a:tcPr marL="9525" marR="9525" marT="9525" marB="0">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16%</a:t>
                      </a:r>
                    </a:p>
                  </a:txBody>
                  <a:tcPr marL="9525" marR="9525" marT="9525" marB="0">
                    <a:lnL>
                      <a:noFill/>
                    </a:lnL>
                    <a:lnR>
                      <a:noFill/>
                    </a:lnR>
                    <a:lnT>
                      <a:noFill/>
                    </a:lnT>
                    <a:lnB>
                      <a:noFill/>
                    </a:lnB>
                  </a:tcPr>
                </a:tc>
                <a:extLst>
                  <a:ext uri="{0D108BD9-81ED-4DB2-BD59-A6C34878D82A}">
                    <a16:rowId xmlns:a16="http://schemas.microsoft.com/office/drawing/2014/main" val="4237382460"/>
                  </a:ext>
                </a:extLst>
              </a:tr>
              <a:tr h="220889">
                <a:tc>
                  <a:txBody>
                    <a:bodyPr/>
                    <a:lstStyle/>
                    <a:p>
                      <a:pPr algn="l" fontAlgn="b"/>
                      <a:r>
                        <a:rPr lang="en-IN" sz="1100" b="0" i="0" u="none" strike="noStrike">
                          <a:solidFill>
                            <a:srgbClr val="000000"/>
                          </a:solidFill>
                          <a:effectLst/>
                          <a:latin typeface="Calibri" panose="020F0502020204030204" pitchFamily="34" charset="0"/>
                        </a:rPr>
                        <a:t>CONSTRUCTION</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9525" marR="9525" marT="9525" marB="0">
                    <a:lnL>
                      <a:noFill/>
                    </a:lnL>
                    <a:lnR>
                      <a:noFill/>
                    </a:lnR>
                    <a:lnT>
                      <a:noFill/>
                    </a:lnT>
                    <a:lnB>
                      <a:noFill/>
                    </a:lnB>
                  </a:tcPr>
                </a:tc>
                <a:extLst>
                  <a:ext uri="{0D108BD9-81ED-4DB2-BD59-A6C34878D82A}">
                    <a16:rowId xmlns:a16="http://schemas.microsoft.com/office/drawing/2014/main" val="802721066"/>
                  </a:ext>
                </a:extLst>
              </a:tr>
            </a:tbl>
          </a:graphicData>
        </a:graphic>
      </p:graphicFrame>
      <p:sp>
        <p:nvSpPr>
          <p:cNvPr id="36" name="Rectangle 35">
            <a:extLst>
              <a:ext uri="{FF2B5EF4-FFF2-40B4-BE49-F238E27FC236}">
                <a16:creationId xmlns:a16="http://schemas.microsoft.com/office/drawing/2014/main" id="{B69F2799-6813-4EE2-ABD7-78F1582C8525}"/>
              </a:ext>
            </a:extLst>
          </p:cNvPr>
          <p:cNvSpPr/>
          <p:nvPr/>
        </p:nvSpPr>
        <p:spPr>
          <a:xfrm>
            <a:off x="5539776" y="4059967"/>
            <a:ext cx="2226299" cy="360000"/>
          </a:xfrm>
          <a:prstGeom prst="rect">
            <a:avLst/>
          </a:prstGeom>
          <a:noFill/>
        </p:spPr>
        <p:txBody>
          <a:bodyPr wrap="none" lIns="91440" tIns="45720" rIns="91440" bIns="45720">
            <a:normAutofit/>
          </a:bodyPr>
          <a:lstStyle/>
          <a:p>
            <a:r>
              <a:rPr lang="en-US" sz="1500" dirty="0">
                <a:ln w="0"/>
                <a:effectLst>
                  <a:outerShdw blurRad="38100" dist="19050" dir="2700000" algn="tl" rotWithShape="0">
                    <a:schemeClr val="dk1">
                      <a:alpha val="40000"/>
                    </a:schemeClr>
                  </a:outerShdw>
                </a:effectLst>
              </a:rPr>
              <a:t>Acquire Mode </a:t>
            </a:r>
            <a:r>
              <a:rPr lang="en-US" sz="1500" b="0" cap="none" spc="0" dirty="0">
                <a:ln w="0"/>
                <a:solidFill>
                  <a:schemeClr val="tx1"/>
                </a:solidFill>
                <a:effectLst>
                  <a:outerShdw blurRad="38100" dist="19050" dir="2700000" algn="tl" rotWithShape="0">
                    <a:schemeClr val="dk1">
                      <a:alpha val="40000"/>
                    </a:schemeClr>
                  </a:outerShdw>
                </a:effectLst>
              </a:rPr>
              <a:t>Distribution</a:t>
            </a:r>
            <a:endParaRPr lang="en-US" sz="1500" dirty="0">
              <a:ln w="0"/>
              <a:effectLst>
                <a:outerShdw blurRad="38100" dist="19050" dir="2700000" algn="tl" rotWithShape="0">
                  <a:schemeClr val="dk1">
                    <a:alpha val="40000"/>
                  </a:schemeClr>
                </a:outerShdw>
              </a:effectLst>
            </a:endParaRPr>
          </a:p>
        </p:txBody>
      </p:sp>
      <p:cxnSp>
        <p:nvCxnSpPr>
          <p:cNvPr id="37" name="Straight Connector 36">
            <a:extLst>
              <a:ext uri="{FF2B5EF4-FFF2-40B4-BE49-F238E27FC236}">
                <a16:creationId xmlns:a16="http://schemas.microsoft.com/office/drawing/2014/main" id="{2108BEA0-2406-4522-A934-276C1EE2F9F8}"/>
              </a:ext>
            </a:extLst>
          </p:cNvPr>
          <p:cNvCxnSpPr>
            <a:cxnSpLocks/>
          </p:cNvCxnSpPr>
          <p:nvPr/>
        </p:nvCxnSpPr>
        <p:spPr>
          <a:xfrm>
            <a:off x="2729132" y="4059967"/>
            <a:ext cx="0" cy="1693500"/>
          </a:xfrm>
          <a:prstGeom prst="line">
            <a:avLst/>
          </a:prstGeom>
          <a:ln w="57150">
            <a:prstDash val="lgDash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42E0B4-29D3-493F-8824-69D20C398C0B}"/>
              </a:ext>
            </a:extLst>
          </p:cNvPr>
          <p:cNvCxnSpPr>
            <a:cxnSpLocks/>
          </p:cNvCxnSpPr>
          <p:nvPr/>
        </p:nvCxnSpPr>
        <p:spPr>
          <a:xfrm>
            <a:off x="5371514" y="4059967"/>
            <a:ext cx="0" cy="1693500"/>
          </a:xfrm>
          <a:prstGeom prst="line">
            <a:avLst/>
          </a:prstGeom>
          <a:ln w="57150">
            <a:solidFill>
              <a:schemeClr val="accent2">
                <a:lumMod val="75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6A6162-D41C-453C-9996-6F9AACF2B971}"/>
              </a:ext>
            </a:extLst>
          </p:cNvPr>
          <p:cNvCxnSpPr>
            <a:cxnSpLocks/>
          </p:cNvCxnSpPr>
          <p:nvPr/>
        </p:nvCxnSpPr>
        <p:spPr>
          <a:xfrm>
            <a:off x="7929490" y="4059967"/>
            <a:ext cx="0" cy="1726873"/>
          </a:xfrm>
          <a:prstGeom prst="line">
            <a:avLst/>
          </a:prstGeom>
          <a:ln w="57150">
            <a:solidFill>
              <a:schemeClr val="accent3">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6125B7-3DFE-4F2A-9B43-51DD615FBEEA}"/>
              </a:ext>
            </a:extLst>
          </p:cNvPr>
          <p:cNvCxnSpPr>
            <a:cxnSpLocks/>
          </p:cNvCxnSpPr>
          <p:nvPr/>
        </p:nvCxnSpPr>
        <p:spPr>
          <a:xfrm>
            <a:off x="10388637" y="4059967"/>
            <a:ext cx="0" cy="1891383"/>
          </a:xfrm>
          <a:prstGeom prst="line">
            <a:avLst/>
          </a:prstGeom>
          <a:ln w="57150">
            <a:solidFill>
              <a:schemeClr val="accent5">
                <a:lumMod val="75000"/>
              </a:schemeClr>
            </a:solidFill>
            <a:prstDash val="lgDashDotDot"/>
          </a:ln>
        </p:spPr>
        <p:style>
          <a:lnRef idx="1">
            <a:schemeClr val="accent1"/>
          </a:lnRef>
          <a:fillRef idx="0">
            <a:schemeClr val="accent1"/>
          </a:fillRef>
          <a:effectRef idx="0">
            <a:schemeClr val="accent1"/>
          </a:effectRef>
          <a:fontRef idx="minor">
            <a:schemeClr val="tx1"/>
          </a:fontRef>
        </p:style>
      </p:cxnSp>
      <p:pic>
        <p:nvPicPr>
          <p:cNvPr id="63" name="Graphic 62" descr="Thumbs up sign">
            <a:extLst>
              <a:ext uri="{FF2B5EF4-FFF2-40B4-BE49-F238E27FC236}">
                <a16:creationId xmlns:a16="http://schemas.microsoft.com/office/drawing/2014/main" id="{1CB1B812-AC77-425F-AF72-6623F7886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3848" y="2452056"/>
            <a:ext cx="334800" cy="334800"/>
          </a:xfrm>
          <a:prstGeom prst="rect">
            <a:avLst/>
          </a:prstGeom>
        </p:spPr>
      </p:pic>
      <p:sp>
        <p:nvSpPr>
          <p:cNvPr id="61" name="Right Brace 60">
            <a:extLst>
              <a:ext uri="{FF2B5EF4-FFF2-40B4-BE49-F238E27FC236}">
                <a16:creationId xmlns:a16="http://schemas.microsoft.com/office/drawing/2014/main" id="{8443AF13-B9EC-4D81-B442-EDD29C4074D3}"/>
              </a:ext>
            </a:extLst>
          </p:cNvPr>
          <p:cNvSpPr/>
          <p:nvPr/>
        </p:nvSpPr>
        <p:spPr>
          <a:xfrm>
            <a:off x="9613900" y="4766789"/>
            <a:ext cx="190500" cy="897411"/>
          </a:xfrm>
          <a:prstGeom prst="rightBrace">
            <a:avLst/>
          </a:prstGeom>
          <a:ln>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24" name="TextBox 1023">
            <a:extLst>
              <a:ext uri="{FF2B5EF4-FFF2-40B4-BE49-F238E27FC236}">
                <a16:creationId xmlns:a16="http://schemas.microsoft.com/office/drawing/2014/main" id="{3DDF4EB0-2155-4472-BE44-3D3A3753AFB8}"/>
              </a:ext>
            </a:extLst>
          </p:cNvPr>
          <p:cNvSpPr txBox="1"/>
          <p:nvPr/>
        </p:nvSpPr>
        <p:spPr>
          <a:xfrm>
            <a:off x="9804400" y="5080000"/>
            <a:ext cx="490840" cy="276999"/>
          </a:xfrm>
          <a:prstGeom prst="rect">
            <a:avLst/>
          </a:prstGeom>
          <a:noFill/>
        </p:spPr>
        <p:txBody>
          <a:bodyPr wrap="none" rtlCol="0">
            <a:spAutoFit/>
          </a:bodyPr>
          <a:lstStyle/>
          <a:p>
            <a:r>
              <a:rPr lang="en-US" sz="1200" dirty="0"/>
              <a:t>53%</a:t>
            </a:r>
            <a:endParaRPr lang="en-US" sz="1100" dirty="0"/>
          </a:p>
        </p:txBody>
      </p:sp>
      <p:sp>
        <p:nvSpPr>
          <p:cNvPr id="1027" name="Rectangle 1026">
            <a:extLst>
              <a:ext uri="{FF2B5EF4-FFF2-40B4-BE49-F238E27FC236}">
                <a16:creationId xmlns:a16="http://schemas.microsoft.com/office/drawing/2014/main" id="{85F155A2-D618-40AE-ADB0-5979840A23C5}"/>
              </a:ext>
            </a:extLst>
          </p:cNvPr>
          <p:cNvSpPr/>
          <p:nvPr/>
        </p:nvSpPr>
        <p:spPr>
          <a:xfrm>
            <a:off x="213558" y="3797300"/>
            <a:ext cx="1729542" cy="200504"/>
          </a:xfrm>
          <a:prstGeom prst="rect">
            <a:avLst/>
          </a:prstGeom>
          <a:noFill/>
        </p:spPr>
        <p:txBody>
          <a:bodyPr wrap="none" lIns="0" tIns="45720" rIns="91440" bIns="45720">
            <a:noAutofit/>
          </a:bodyPr>
          <a:lstStyle/>
          <a:p>
            <a:r>
              <a:rPr lang="en-US" sz="1100" b="0" u="sng" cap="none" spc="0" dirty="0">
                <a:ln w="0"/>
                <a:solidFill>
                  <a:schemeClr val="tx1"/>
                </a:solidFill>
                <a:effectLst>
                  <a:outerShdw blurRad="38100" dist="19050" dir="2700000" algn="tl" rotWithShape="0">
                    <a:schemeClr val="dk1">
                      <a:alpha val="40000"/>
                    </a:schemeClr>
                  </a:outerShdw>
                </a:effectLst>
              </a:rPr>
              <a:t>Distribution based on 2019</a:t>
            </a:r>
          </a:p>
        </p:txBody>
      </p:sp>
      <p:sp>
        <p:nvSpPr>
          <p:cNvPr id="3" name="Title 2">
            <a:extLst>
              <a:ext uri="{FF2B5EF4-FFF2-40B4-BE49-F238E27FC236}">
                <a16:creationId xmlns:a16="http://schemas.microsoft.com/office/drawing/2014/main" id="{F2D87425-949F-42CE-A46E-0798896D74C0}"/>
              </a:ext>
            </a:extLst>
          </p:cNvPr>
          <p:cNvSpPr>
            <a:spLocks noGrp="1"/>
          </p:cNvSpPr>
          <p:nvPr>
            <p:ph type="title"/>
          </p:nvPr>
        </p:nvSpPr>
        <p:spPr/>
        <p:txBody>
          <a:bodyPr/>
          <a:lstStyle/>
          <a:p>
            <a:r>
              <a:rPr lang="en-US" dirty="0"/>
              <a:t>Key Finding: Pan India</a:t>
            </a:r>
            <a:endParaRPr lang="en-IN" dirty="0"/>
          </a:p>
        </p:txBody>
      </p:sp>
      <p:sp>
        <p:nvSpPr>
          <p:cNvPr id="2" name="Slide Number Placeholder 1">
            <a:extLst>
              <a:ext uri="{FF2B5EF4-FFF2-40B4-BE49-F238E27FC236}">
                <a16:creationId xmlns:a16="http://schemas.microsoft.com/office/drawing/2014/main" id="{C85B305E-1763-4B56-9174-5AEE4D65CE10}"/>
              </a:ext>
            </a:extLst>
          </p:cNvPr>
          <p:cNvSpPr>
            <a:spLocks noGrp="1"/>
          </p:cNvSpPr>
          <p:nvPr>
            <p:ph type="sldNum" sz="quarter" idx="4"/>
          </p:nvPr>
        </p:nvSpPr>
        <p:spPr/>
        <p:txBody>
          <a:bodyPr/>
          <a:lstStyle/>
          <a:p>
            <a:fld id="{3E9DEC0F-54CB-4624-A4C9-F4B6FB368B3D}" type="slidenum">
              <a:rPr lang="en-IN" smtClean="0"/>
              <a:t>17</a:t>
            </a:fld>
            <a:endParaRPr lang="en-IN"/>
          </a:p>
        </p:txBody>
      </p:sp>
    </p:spTree>
    <p:extLst>
      <p:ext uri="{BB962C8B-B14F-4D97-AF65-F5344CB8AC3E}">
        <p14:creationId xmlns:p14="http://schemas.microsoft.com/office/powerpoint/2010/main" val="186244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a:extLst>
              <a:ext uri="{FF2B5EF4-FFF2-40B4-BE49-F238E27FC236}">
                <a16:creationId xmlns:a16="http://schemas.microsoft.com/office/drawing/2014/main" id="{D07B6D34-78EE-4149-9647-5A580CB73482}"/>
              </a:ext>
            </a:extLst>
          </p:cNvPr>
          <p:cNvGraphicFramePr>
            <a:graphicFrameLocks noGrp="1"/>
          </p:cNvGraphicFramePr>
          <p:nvPr/>
        </p:nvGraphicFramePr>
        <p:xfrm>
          <a:off x="179983" y="861708"/>
          <a:ext cx="11343358" cy="2775585"/>
        </p:xfrm>
        <a:graphic>
          <a:graphicData uri="http://schemas.openxmlformats.org/drawingml/2006/table">
            <a:tbl>
              <a:tblPr/>
              <a:tblGrid>
                <a:gridCol w="63465">
                  <a:extLst>
                    <a:ext uri="{9D8B030D-6E8A-4147-A177-3AD203B41FA5}">
                      <a16:colId xmlns:a16="http://schemas.microsoft.com/office/drawing/2014/main" val="2722055510"/>
                    </a:ext>
                  </a:extLst>
                </a:gridCol>
                <a:gridCol w="1191652">
                  <a:extLst>
                    <a:ext uri="{9D8B030D-6E8A-4147-A177-3AD203B41FA5}">
                      <a16:colId xmlns:a16="http://schemas.microsoft.com/office/drawing/2014/main" val="2478582232"/>
                    </a:ext>
                  </a:extLst>
                </a:gridCol>
                <a:gridCol w="1701800">
                  <a:extLst>
                    <a:ext uri="{9D8B030D-6E8A-4147-A177-3AD203B41FA5}">
                      <a16:colId xmlns:a16="http://schemas.microsoft.com/office/drawing/2014/main" val="3639630588"/>
                    </a:ext>
                  </a:extLst>
                </a:gridCol>
                <a:gridCol w="215900">
                  <a:extLst>
                    <a:ext uri="{9D8B030D-6E8A-4147-A177-3AD203B41FA5}">
                      <a16:colId xmlns:a16="http://schemas.microsoft.com/office/drawing/2014/main" val="385296019"/>
                    </a:ext>
                  </a:extLst>
                </a:gridCol>
                <a:gridCol w="3953312">
                  <a:extLst>
                    <a:ext uri="{9D8B030D-6E8A-4147-A177-3AD203B41FA5}">
                      <a16:colId xmlns:a16="http://schemas.microsoft.com/office/drawing/2014/main" val="774989149"/>
                    </a:ext>
                  </a:extLst>
                </a:gridCol>
                <a:gridCol w="263088">
                  <a:extLst>
                    <a:ext uri="{9D8B030D-6E8A-4147-A177-3AD203B41FA5}">
                      <a16:colId xmlns:a16="http://schemas.microsoft.com/office/drawing/2014/main" val="37543998"/>
                    </a:ext>
                  </a:extLst>
                </a:gridCol>
                <a:gridCol w="3954141">
                  <a:extLst>
                    <a:ext uri="{9D8B030D-6E8A-4147-A177-3AD203B41FA5}">
                      <a16:colId xmlns:a16="http://schemas.microsoft.com/office/drawing/2014/main" val="2844403"/>
                    </a:ext>
                  </a:extLst>
                </a:gridCol>
              </a:tblGrid>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IN" sz="1100" b="1" i="0" u="none" strike="noStrike" dirty="0">
                          <a:solidFill>
                            <a:srgbClr val="000000"/>
                          </a:solidFill>
                          <a:effectLst/>
                          <a:latin typeface="Calibri" panose="020F0502020204030204" pitchFamily="34" charset="0"/>
                        </a:rPr>
                        <a:t>FY17</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C6E0B4"/>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IN" sz="1100" b="1" i="0" u="none" strike="noStrike" dirty="0">
                          <a:solidFill>
                            <a:srgbClr val="000000"/>
                          </a:solidFill>
                          <a:effectLst/>
                          <a:latin typeface="Calibri" panose="020F0502020204030204" pitchFamily="34" charset="0"/>
                        </a:rPr>
                        <a:t>FY18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C6E0B4"/>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IN" sz="1100" b="1" i="0" u="none" strike="noStrike" dirty="0">
                          <a:solidFill>
                            <a:srgbClr val="000000"/>
                          </a:solidFill>
                          <a:effectLst/>
                          <a:latin typeface="Calibri" panose="020F0502020204030204" pitchFamily="34" charset="0"/>
                        </a:rPr>
                        <a:t>FY19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C6E0B4"/>
                    </a:solidFill>
                  </a:tcPr>
                </a:tc>
                <a:extLst>
                  <a:ext uri="{0D108BD9-81ED-4DB2-BD59-A6C34878D82A}">
                    <a16:rowId xmlns:a16="http://schemas.microsoft.com/office/drawing/2014/main" val="3205652230"/>
                  </a:ext>
                </a:extLst>
              </a:tr>
              <a:tr h="3810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2"/>
                    </a:solidFill>
                  </a:tcPr>
                </a:tc>
                <a:tc>
                  <a:txBody>
                    <a:bodyPr/>
                    <a:lstStyle/>
                    <a:p>
                      <a:pPr algn="l" fontAlgn="t"/>
                      <a:r>
                        <a:rPr lang="en-IN" sz="1100" b="0" i="0" u="none" strike="noStrike" dirty="0">
                          <a:solidFill>
                            <a:srgbClr val="000000"/>
                          </a:solidFill>
                          <a:effectLst/>
                          <a:latin typeface="Calibri" panose="020F0502020204030204" pitchFamily="34" charset="0"/>
                        </a:rPr>
                        <a:t>Disburse Loan</a:t>
                      </a:r>
                    </a:p>
                  </a:txBody>
                  <a:tcPr marL="9525" marR="9525" marT="9525" marB="0">
                    <a:lnL w="12700" cap="flat" cmpd="sng" algn="ctr">
                      <a:noFill/>
                      <a:prstDash val="solid"/>
                      <a:round/>
                      <a:headEnd type="none" w="med" len="med"/>
                      <a:tailEnd type="none" w="med" len="med"/>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39968</a:t>
                      </a:r>
                    </a:p>
                  </a:txBody>
                  <a:tcPr marL="0" marR="0" marT="0" marB="0">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t"/>
                      <a:endParaRPr lang="en-IN" sz="11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52923</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32.4% Increase is observed as compared to prev. year</a:t>
                      </a:r>
                    </a:p>
                  </a:txBody>
                  <a:tcPr marL="9525" marR="9525" marT="9525" marB="0">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56983</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7.7% Increase is observed as compared to prev. year</a:t>
                      </a:r>
                    </a:p>
                  </a:txBody>
                  <a:tcPr marL="9525" marR="9525" marT="9525" marB="0">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5348508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30426192"/>
                  </a:ext>
                </a:extLst>
              </a:tr>
              <a:tr h="5715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6"/>
                    </a:solidFill>
                  </a:tcPr>
                </a:tc>
                <a:tc>
                  <a:txBody>
                    <a:bodyPr/>
                    <a:lstStyle/>
                    <a:p>
                      <a:pPr algn="l" fontAlgn="t"/>
                      <a:r>
                        <a:rPr lang="en-IN" sz="1100" b="0" i="0" u="none" strike="noStrike" dirty="0">
                          <a:solidFill>
                            <a:srgbClr val="000000"/>
                          </a:solidFill>
                          <a:effectLst/>
                          <a:latin typeface="Calibri" panose="020F0502020204030204" pitchFamily="34" charset="0"/>
                        </a:rPr>
                        <a:t>Disburse Amount</a:t>
                      </a:r>
                    </a:p>
                  </a:txBody>
                  <a:tcPr marL="9525" marR="9525" marT="9525" marB="0">
                    <a:lnL w="12700" cap="flat" cmpd="sng" algn="ctr">
                      <a:noFill/>
                      <a:prstDash val="solid"/>
                      <a:round/>
                      <a:headEnd type="none" w="med" len="med"/>
                      <a:tailEnd type="none" w="med" len="med"/>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10,433.7 Crore  </a:t>
                      </a:r>
                    </a:p>
                    <a:p>
                      <a:pPr algn="l" fontAlgn="t"/>
                      <a:r>
                        <a:rPr lang="en-IN" sz="1100" b="0" i="0" u="none" strike="noStrike" dirty="0">
                          <a:solidFill>
                            <a:srgbClr val="000000"/>
                          </a:solidFill>
                          <a:effectLst/>
                          <a:latin typeface="Calibri" panose="020F0502020204030204" pitchFamily="34" charset="0"/>
                        </a:rPr>
                        <a:t>15% of Overall Disburse Amt</a:t>
                      </a:r>
                    </a:p>
                  </a:txBody>
                  <a:tcPr marL="0" marR="0" marT="0" marB="0">
                    <a:lnL>
                      <a:noFill/>
                    </a:lnL>
                    <a:lnR>
                      <a:noFill/>
                    </a:lnR>
                    <a:lnT>
                      <a:noFill/>
                    </a:lnT>
                    <a:lnB>
                      <a:noFill/>
                    </a:lnB>
                  </a:tcPr>
                </a:tc>
                <a:tc>
                  <a:txBody>
                    <a:bodyPr/>
                    <a:lstStyle/>
                    <a:p>
                      <a:pPr algn="l" fontAlgn="t"/>
                      <a:endParaRPr lang="en-IN" sz="11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13,980.7 Crore 20% of Overall Disburse Amt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34% growth as compared with prev. Year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-1.7%  degrowth as compared with prev. year on disbursed rate</a:t>
                      </a:r>
                    </a:p>
                  </a:txBody>
                  <a:tcPr marL="9525" marR="9525" marT="9525"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13,692.6 Crore 20% of Overall Disburse Amt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-2.1% degrowth as compared with prev. Year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-7.3% degrowth as compared with prev. year on disbursed amount against Sanction Amt </a:t>
                      </a:r>
                    </a:p>
                  </a:txBody>
                  <a:tcPr marL="9525" marR="9525" marT="9525" marB="0">
                    <a:lnL>
                      <a:noFill/>
                    </a:lnL>
                    <a:lnR>
                      <a:noFill/>
                    </a:lnR>
                    <a:lnT>
                      <a:noFill/>
                    </a:lnT>
                    <a:lnB>
                      <a:noFill/>
                    </a:lnB>
                  </a:tcPr>
                </a:tc>
                <a:extLst>
                  <a:ext uri="{0D108BD9-81ED-4DB2-BD59-A6C34878D82A}">
                    <a16:rowId xmlns:a16="http://schemas.microsoft.com/office/drawing/2014/main" val="1087523561"/>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t"/>
                      <a:endParaRPr lang="en-IN" sz="11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121623214"/>
                  </a:ext>
                </a:extLst>
              </a:tr>
              <a:tr h="5715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lumMod val="60000"/>
                        <a:lumOff val="40000"/>
                      </a:schemeClr>
                    </a:solidFill>
                  </a:tcPr>
                </a:tc>
                <a:tc>
                  <a:txBody>
                    <a:bodyPr/>
                    <a:lstStyle/>
                    <a:p>
                      <a:pPr algn="l" fontAlgn="t"/>
                      <a:r>
                        <a:rPr lang="en-IN" sz="1100" b="0" i="0" u="none" strike="noStrike" dirty="0">
                          <a:solidFill>
                            <a:srgbClr val="000000"/>
                          </a:solidFill>
                          <a:effectLst/>
                          <a:latin typeface="Calibri" panose="020F0502020204030204" pitchFamily="34" charset="0"/>
                        </a:rPr>
                        <a:t>Sanction Amount</a:t>
                      </a:r>
                    </a:p>
                  </a:txBody>
                  <a:tcPr marL="9525" marR="9525" marT="9525" marB="0">
                    <a:lnL w="12700" cap="flat" cmpd="sng" algn="ctr">
                      <a:noFill/>
                      <a:prstDash val="solid"/>
                      <a:round/>
                      <a:headEnd type="none" w="med" len="med"/>
                      <a:tailEnd type="none" w="med" len="med"/>
                    </a:lnL>
                    <a:lnR>
                      <a:noFill/>
                    </a:lnR>
                    <a:lnT>
                      <a:noFill/>
                    </a:lnT>
                    <a:lnB>
                      <a:noFill/>
                    </a:lnB>
                  </a:tcPr>
                </a:tc>
                <a:tc>
                  <a:txBody>
                    <a:bodyPr/>
                    <a:lstStyle/>
                    <a:p>
                      <a:pPr algn="l" fontAlgn="t"/>
                      <a:r>
                        <a:rPr lang="en-IN" sz="1100" b="0" i="0" u="none" strike="noStrike" dirty="0">
                          <a:solidFill>
                            <a:srgbClr val="000000"/>
                          </a:solidFill>
                          <a:effectLst/>
                          <a:latin typeface="Calibri" panose="020F0502020204030204" pitchFamily="34" charset="0"/>
                        </a:rPr>
                        <a:t>10,967.7 Crore</a:t>
                      </a:r>
                    </a:p>
                    <a:p>
                      <a:pPr algn="l" fontAlgn="t"/>
                      <a:r>
                        <a:rPr lang="en-IN" sz="1100" b="0" i="0" u="none" strike="noStrike" dirty="0">
                          <a:solidFill>
                            <a:srgbClr val="000000"/>
                          </a:solidFill>
                          <a:effectLst/>
                          <a:latin typeface="Calibri" panose="020F0502020204030204" pitchFamily="34" charset="0"/>
                        </a:rPr>
                        <a:t>Month of March has maximum contribution</a:t>
                      </a:r>
                    </a:p>
                  </a:txBody>
                  <a:tcPr marL="0" marR="0" marT="0" marB="0">
                    <a:lnL>
                      <a:noFill/>
                    </a:lnL>
                    <a:lnR>
                      <a:noFill/>
                    </a:lnR>
                    <a:lnT>
                      <a:noFill/>
                    </a:lnT>
                    <a:lnB>
                      <a:noFill/>
                    </a:lnB>
                  </a:tcPr>
                </a:tc>
                <a:tc>
                  <a:txBody>
                    <a:bodyPr/>
                    <a:lstStyle/>
                    <a:p>
                      <a:pPr algn="l" fontAlgn="t"/>
                      <a:endParaRPr lang="en-IN" sz="11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14,953.5 Crore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36.3% Increase as compared with prev. year</a:t>
                      </a:r>
                    </a:p>
                    <a:p>
                      <a:pPr algn="l" fontAlgn="t"/>
                      <a:r>
                        <a:rPr lang="en-US" sz="1100" b="0" i="0" u="none" strike="noStrike" dirty="0">
                          <a:solidFill>
                            <a:srgbClr val="000000"/>
                          </a:solidFill>
                          <a:effectLst/>
                          <a:latin typeface="Calibri" panose="020F0502020204030204" pitchFamily="34" charset="0"/>
                        </a:rPr>
                        <a:t>Highest contribution is seen in Mar &amp; followed by June. </a:t>
                      </a:r>
                    </a:p>
                  </a:txBody>
                  <a:tcPr marL="0" marR="0" marT="0" marB="0">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15,795.4 Crore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5.6% Increase as compared with prev. year</a:t>
                      </a:r>
                    </a:p>
                    <a:p>
                      <a:pPr marL="0" marR="0" lvl="0" indent="0" algn="l" defTabSz="914400" rtl="0" eaLnBrk="1" fontAlgn="t" latinLnBrk="0" hangingPunct="1">
                        <a:lnSpc>
                          <a:spcPct val="100000"/>
                        </a:lnSpc>
                        <a:spcBef>
                          <a:spcPts val="0"/>
                        </a:spcBef>
                        <a:spcAft>
                          <a:spcPts val="0"/>
                        </a:spcAft>
                        <a:buClrTx/>
                        <a:buSzTx/>
                        <a:buFontTx/>
                        <a:buNone/>
                        <a:tabLst/>
                        <a:defRPr/>
                      </a:pPr>
                      <a:r>
                        <a:rPr lang="en-IN" sz="1100" b="0" i="0" u="none" strike="noStrike" dirty="0">
                          <a:solidFill>
                            <a:srgbClr val="000000"/>
                          </a:solidFill>
                          <a:effectLst/>
                          <a:latin typeface="Calibri" panose="020F0502020204030204" pitchFamily="34" charset="0"/>
                        </a:rPr>
                        <a:t>Month of March has maximum contribution</a:t>
                      </a:r>
                    </a:p>
                  </a:txBody>
                  <a:tcPr marL="0" marR="0" marT="0" marB="0">
                    <a:lnL>
                      <a:noFill/>
                    </a:lnL>
                    <a:lnR>
                      <a:noFill/>
                    </a:lnR>
                    <a:lnT>
                      <a:noFill/>
                    </a:lnT>
                    <a:lnB>
                      <a:noFill/>
                    </a:lnB>
                  </a:tcPr>
                </a:tc>
                <a:extLst>
                  <a:ext uri="{0D108BD9-81ED-4DB2-BD59-A6C34878D82A}">
                    <a16:rowId xmlns:a16="http://schemas.microsoft.com/office/drawing/2014/main" val="312802841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18415672"/>
                  </a:ext>
                </a:extLst>
              </a:tr>
              <a:tr h="381000">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50000"/>
                      </a:schemeClr>
                    </a:solidFill>
                  </a:tcPr>
                </a:tc>
                <a:tc>
                  <a:txBody>
                    <a:bodyPr/>
                    <a:lstStyle/>
                    <a:p>
                      <a:pPr algn="l" fontAlgn="t"/>
                      <a:r>
                        <a:rPr lang="en-IN" sz="1100" b="0" i="0" u="none" strike="noStrike" dirty="0">
                          <a:solidFill>
                            <a:srgbClr val="000000"/>
                          </a:solidFill>
                          <a:effectLst/>
                          <a:latin typeface="Calibri" panose="020F0502020204030204" pitchFamily="34" charset="0"/>
                        </a:rPr>
                        <a:t>Unique Corp Name</a:t>
                      </a:r>
                    </a:p>
                  </a:txBody>
                  <a:tcPr marL="9525" marR="9525" marT="9525" marB="0">
                    <a:lnL w="12700" cap="flat" cmpd="sng" algn="ctr">
                      <a:noFill/>
                      <a:prstDash val="solid"/>
                      <a:round/>
                      <a:headEnd type="none" w="med" len="med"/>
                      <a:tailEnd type="none" w="med" len="med"/>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11,380.0 Unique Corp Name in FY 17</a:t>
                      </a:r>
                    </a:p>
                  </a:txBody>
                  <a:tcPr marL="0" marR="0" marT="0"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t"/>
                      <a:r>
                        <a:rPr lang="en-US" sz="1100" b="0" i="0" u="none" strike="noStrike">
                          <a:solidFill>
                            <a:srgbClr val="000000"/>
                          </a:solidFill>
                          <a:effectLst/>
                          <a:latin typeface="Calibri" panose="020F0502020204030204" pitchFamily="34" charset="0"/>
                        </a:rPr>
                        <a:t>14,137.0 Unique Corp Name in FY 17</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19.5% Observed as compared with prev. year</a:t>
                      </a:r>
                    </a:p>
                  </a:txBody>
                  <a:tcPr marL="0" marR="0" marT="0" marB="0">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15,163.0 Unique Corp Name in FY 17</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6.8% Observed as compared with prev. year</a:t>
                      </a:r>
                    </a:p>
                  </a:txBody>
                  <a:tcPr marL="0" marR="0" marT="0" marB="0">
                    <a:lnL>
                      <a:noFill/>
                    </a:lnL>
                    <a:lnR>
                      <a:noFill/>
                    </a:lnR>
                    <a:lnT>
                      <a:noFill/>
                    </a:lnT>
                    <a:lnB>
                      <a:noFill/>
                    </a:lnB>
                  </a:tcPr>
                </a:tc>
                <a:extLst>
                  <a:ext uri="{0D108BD9-81ED-4DB2-BD59-A6C34878D82A}">
                    <a16:rowId xmlns:a16="http://schemas.microsoft.com/office/drawing/2014/main" val="4107161981"/>
                  </a:ext>
                </a:extLst>
              </a:tr>
            </a:tbl>
          </a:graphicData>
        </a:graphic>
      </p:graphicFrame>
      <p:pic>
        <p:nvPicPr>
          <p:cNvPr id="7" name="Graphic 6" descr="Thumbs up sign">
            <a:extLst>
              <a:ext uri="{FF2B5EF4-FFF2-40B4-BE49-F238E27FC236}">
                <a16:creationId xmlns:a16="http://schemas.microsoft.com/office/drawing/2014/main" id="{4461D4EA-2A05-4A9D-BAA9-C66E45FC45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52582" y="2541631"/>
            <a:ext cx="334108" cy="334108"/>
          </a:xfrm>
          <a:prstGeom prst="rect">
            <a:avLst/>
          </a:prstGeom>
        </p:spPr>
      </p:pic>
      <p:pic>
        <p:nvPicPr>
          <p:cNvPr id="10" name="Graphic 9" descr="Thumbs up sign">
            <a:extLst>
              <a:ext uri="{FF2B5EF4-FFF2-40B4-BE49-F238E27FC236}">
                <a16:creationId xmlns:a16="http://schemas.microsoft.com/office/drawing/2014/main" id="{9644F421-3FF3-4283-812B-91C95D96E3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flipV="1">
            <a:off x="6982489" y="1919479"/>
            <a:ext cx="334108" cy="334108"/>
          </a:xfrm>
          <a:prstGeom prst="rect">
            <a:avLst/>
          </a:prstGeom>
        </p:spPr>
      </p:pic>
      <p:pic>
        <p:nvPicPr>
          <p:cNvPr id="11" name="Graphic 10" descr="Thumbs up sign">
            <a:extLst>
              <a:ext uri="{FF2B5EF4-FFF2-40B4-BE49-F238E27FC236}">
                <a16:creationId xmlns:a16="http://schemas.microsoft.com/office/drawing/2014/main" id="{03D69139-74AC-4A02-B781-FD4DFAB243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0157" y="1682778"/>
            <a:ext cx="334108" cy="334108"/>
          </a:xfrm>
          <a:prstGeom prst="rect">
            <a:avLst/>
          </a:prstGeom>
        </p:spPr>
      </p:pic>
      <p:pic>
        <p:nvPicPr>
          <p:cNvPr id="12" name="Graphic 11" descr="Thumbs up sign">
            <a:extLst>
              <a:ext uri="{FF2B5EF4-FFF2-40B4-BE49-F238E27FC236}">
                <a16:creationId xmlns:a16="http://schemas.microsoft.com/office/drawing/2014/main" id="{E2C8527A-5E1A-455F-915D-84B7C5F210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flipV="1">
            <a:off x="8798401" y="2096514"/>
            <a:ext cx="334108" cy="334108"/>
          </a:xfrm>
          <a:prstGeom prst="rect">
            <a:avLst/>
          </a:prstGeom>
        </p:spPr>
      </p:pic>
      <p:pic>
        <p:nvPicPr>
          <p:cNvPr id="24" name="Graphic 23" descr="Group of people">
            <a:extLst>
              <a:ext uri="{FF2B5EF4-FFF2-40B4-BE49-F238E27FC236}">
                <a16:creationId xmlns:a16="http://schemas.microsoft.com/office/drawing/2014/main" id="{B68DC96D-7763-4B09-89FC-297C16D5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4909" y="4059967"/>
            <a:ext cx="1601947" cy="1337576"/>
          </a:xfrm>
          <a:prstGeom prst="rect">
            <a:avLst/>
          </a:prstGeom>
        </p:spPr>
      </p:pic>
      <p:sp>
        <p:nvSpPr>
          <p:cNvPr id="25" name="Rectangle 24">
            <a:extLst>
              <a:ext uri="{FF2B5EF4-FFF2-40B4-BE49-F238E27FC236}">
                <a16:creationId xmlns:a16="http://schemas.microsoft.com/office/drawing/2014/main" id="{6873F997-E53C-4D33-8117-B9340945EDFE}"/>
              </a:ext>
            </a:extLst>
          </p:cNvPr>
          <p:cNvSpPr/>
          <p:nvPr/>
        </p:nvSpPr>
        <p:spPr>
          <a:xfrm>
            <a:off x="10492617" y="5397543"/>
            <a:ext cx="1519397" cy="389297"/>
          </a:xfrm>
          <a:prstGeom prst="rect">
            <a:avLst/>
          </a:prstGeom>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200" b="1" dirty="0">
                <a:latin typeface="Calibri" panose="020F0502020204030204" pitchFamily="34" charset="0"/>
                <a:cs typeface="Calibri" panose="020F0502020204030204" pitchFamily="34" charset="0"/>
              </a:rPr>
              <a:t>Total Unique Customer</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29994</a:t>
            </a:r>
            <a:endParaRPr lang="en-IN" sz="1200" b="1" dirty="0">
              <a:latin typeface="Calibri" panose="020F0502020204030204" pitchFamily="34" charset="0"/>
              <a:cs typeface="Calibri" panose="020F0502020204030204" pitchFamily="34" charset="0"/>
            </a:endParaRPr>
          </a:p>
        </p:txBody>
      </p:sp>
      <p:graphicFrame>
        <p:nvGraphicFramePr>
          <p:cNvPr id="27" name="Table 26">
            <a:extLst>
              <a:ext uri="{FF2B5EF4-FFF2-40B4-BE49-F238E27FC236}">
                <a16:creationId xmlns:a16="http://schemas.microsoft.com/office/drawing/2014/main" id="{16349568-33E1-4034-9011-FBF8ABD7B0EC}"/>
              </a:ext>
            </a:extLst>
          </p:cNvPr>
          <p:cNvGraphicFramePr>
            <a:graphicFrameLocks noGrp="1"/>
          </p:cNvGraphicFramePr>
          <p:nvPr/>
        </p:nvGraphicFramePr>
        <p:xfrm>
          <a:off x="179984" y="4419967"/>
          <a:ext cx="2267794" cy="1333500"/>
        </p:xfrm>
        <a:graphic>
          <a:graphicData uri="http://schemas.openxmlformats.org/drawingml/2006/table">
            <a:tbl>
              <a:tblPr/>
              <a:tblGrid>
                <a:gridCol w="1522207">
                  <a:extLst>
                    <a:ext uri="{9D8B030D-6E8A-4147-A177-3AD203B41FA5}">
                      <a16:colId xmlns:a16="http://schemas.microsoft.com/office/drawing/2014/main" val="1727606534"/>
                    </a:ext>
                  </a:extLst>
                </a:gridCol>
                <a:gridCol w="745587">
                  <a:extLst>
                    <a:ext uri="{9D8B030D-6E8A-4147-A177-3AD203B41FA5}">
                      <a16:colId xmlns:a16="http://schemas.microsoft.com/office/drawing/2014/main" val="2906990535"/>
                    </a:ext>
                  </a:extLst>
                </a:gridCol>
              </a:tblGrid>
              <a:tr h="190500">
                <a:tc>
                  <a:txBody>
                    <a:bodyPr/>
                    <a:lstStyle/>
                    <a:p>
                      <a:pPr algn="ctr" fontAlgn="b"/>
                      <a:r>
                        <a:rPr lang="en-IN" sz="1100" b="0" i="0" u="none" strike="noStrike" dirty="0">
                          <a:solidFill>
                            <a:srgbClr val="000000"/>
                          </a:solidFill>
                          <a:effectLst/>
                          <a:latin typeface="Calibri" panose="020F0502020204030204" pitchFamily="34" charset="0"/>
                        </a:rPr>
                        <a:t>Products</a:t>
                      </a:r>
                    </a:p>
                  </a:txBody>
                  <a:tcPr marL="9525" marR="9525" marT="9525"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Contribution</a:t>
                      </a:r>
                    </a:p>
                  </a:txBody>
                  <a:tcPr marL="9525" marR="9525" marT="9525" marB="0">
                    <a:lnL>
                      <a:noFill/>
                    </a:lnL>
                    <a:lnR>
                      <a:noFill/>
                    </a:lnR>
                    <a:lnT>
                      <a:noFill/>
                    </a:lnT>
                    <a:lnB>
                      <a:noFill/>
                    </a:lnB>
                  </a:tcPr>
                </a:tc>
                <a:extLst>
                  <a:ext uri="{0D108BD9-81ED-4DB2-BD59-A6C34878D82A}">
                    <a16:rowId xmlns:a16="http://schemas.microsoft.com/office/drawing/2014/main" val="524755159"/>
                  </a:ext>
                </a:extLst>
              </a:tr>
              <a:tr h="190500">
                <a:tc>
                  <a:txBody>
                    <a:bodyPr/>
                    <a:lstStyle/>
                    <a:p>
                      <a:pPr algn="l" fontAlgn="b"/>
                      <a:r>
                        <a:rPr lang="en-IN" sz="1100" b="0" i="0" u="none" strike="noStrike">
                          <a:solidFill>
                            <a:srgbClr val="000000"/>
                          </a:solidFill>
                          <a:effectLst/>
                          <a:latin typeface="Calibri" panose="020F0502020204030204" pitchFamily="34" charset="0"/>
                        </a:rPr>
                        <a:t>HOUSING</a:t>
                      </a:r>
                    </a:p>
                  </a:txBody>
                  <a:tcPr marL="0" marR="0" marT="0" marB="0">
                    <a:lnL>
                      <a:noFill/>
                    </a:lnL>
                    <a:lnR>
                      <a:noFill/>
                    </a:lnR>
                    <a:lnT>
                      <a:noFill/>
                    </a:lnT>
                    <a:lnB>
                      <a:noFill/>
                    </a:lnB>
                  </a:tcPr>
                </a:tc>
                <a:tc>
                  <a:txBody>
                    <a:bodyPr/>
                    <a:lstStyle/>
                    <a:p>
                      <a:pPr algn="ctr" fontAlgn="b"/>
                      <a:r>
                        <a:rPr lang="en-IN" sz="1100" b="1" i="0" u="none" strike="noStrike" dirty="0">
                          <a:solidFill>
                            <a:schemeClr val="accent1">
                              <a:lumMod val="75000"/>
                            </a:schemeClr>
                          </a:solidFill>
                          <a:effectLst/>
                          <a:latin typeface="Calibri" panose="020F0502020204030204" pitchFamily="34" charset="0"/>
                        </a:rPr>
                        <a:t>91%</a:t>
                      </a:r>
                    </a:p>
                  </a:txBody>
                  <a:tcPr marL="0" marR="0" marT="0" marB="0">
                    <a:lnL>
                      <a:noFill/>
                    </a:lnL>
                    <a:lnR>
                      <a:noFill/>
                    </a:lnR>
                    <a:lnT>
                      <a:noFill/>
                    </a:lnT>
                    <a:lnB>
                      <a:noFill/>
                    </a:lnB>
                  </a:tcPr>
                </a:tc>
                <a:extLst>
                  <a:ext uri="{0D108BD9-81ED-4DB2-BD59-A6C34878D82A}">
                    <a16:rowId xmlns:a16="http://schemas.microsoft.com/office/drawing/2014/main" val="3886235884"/>
                  </a:ext>
                </a:extLst>
              </a:tr>
              <a:tr h="190500">
                <a:tc>
                  <a:txBody>
                    <a:bodyPr/>
                    <a:lstStyle/>
                    <a:p>
                      <a:pPr algn="l" fontAlgn="b"/>
                      <a:r>
                        <a:rPr lang="en-IN" sz="1100" b="0" i="0" u="none" strike="noStrike">
                          <a:solidFill>
                            <a:srgbClr val="000000"/>
                          </a:solidFill>
                          <a:effectLst/>
                          <a:latin typeface="Calibri" panose="020F0502020204030204" pitchFamily="34" charset="0"/>
                        </a:rPr>
                        <a:t>NON-HOUSING</a:t>
                      </a:r>
                    </a:p>
                  </a:txBody>
                  <a:tcPr marL="0" marR="0" marT="0" marB="0">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4%</a:t>
                      </a:r>
                    </a:p>
                  </a:txBody>
                  <a:tcPr marL="0" marR="0" marT="0" marB="0">
                    <a:lnL>
                      <a:noFill/>
                    </a:lnL>
                    <a:lnR>
                      <a:noFill/>
                    </a:lnR>
                    <a:lnT>
                      <a:noFill/>
                    </a:lnT>
                    <a:lnB>
                      <a:noFill/>
                    </a:lnB>
                  </a:tcPr>
                </a:tc>
                <a:extLst>
                  <a:ext uri="{0D108BD9-81ED-4DB2-BD59-A6C34878D82A}">
                    <a16:rowId xmlns:a16="http://schemas.microsoft.com/office/drawing/2014/main" val="596075367"/>
                  </a:ext>
                </a:extLst>
              </a:tr>
              <a:tr h="190500">
                <a:tc>
                  <a:txBody>
                    <a:bodyPr/>
                    <a:lstStyle/>
                    <a:p>
                      <a:pPr algn="l" fontAlgn="b"/>
                      <a:r>
                        <a:rPr lang="en-IN" sz="1100" b="0" i="0" u="none" strike="noStrike">
                          <a:solidFill>
                            <a:srgbClr val="000000"/>
                          </a:solidFill>
                          <a:effectLst/>
                          <a:latin typeface="Calibri" panose="020F0502020204030204" pitchFamily="34" charset="0"/>
                        </a:rPr>
                        <a:t>TOP UP FINANCING</a:t>
                      </a:r>
                    </a:p>
                  </a:txBody>
                  <a:tcPr marL="0" marR="0" marT="0"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4%</a:t>
                      </a:r>
                    </a:p>
                  </a:txBody>
                  <a:tcPr marL="0" marR="0" marT="0" marB="0">
                    <a:lnL>
                      <a:noFill/>
                    </a:lnL>
                    <a:lnR>
                      <a:noFill/>
                    </a:lnR>
                    <a:lnT>
                      <a:noFill/>
                    </a:lnT>
                    <a:lnB>
                      <a:noFill/>
                    </a:lnB>
                  </a:tcPr>
                </a:tc>
                <a:extLst>
                  <a:ext uri="{0D108BD9-81ED-4DB2-BD59-A6C34878D82A}">
                    <a16:rowId xmlns:a16="http://schemas.microsoft.com/office/drawing/2014/main" val="2967529119"/>
                  </a:ext>
                </a:extLst>
              </a:tr>
              <a:tr h="190500">
                <a:tc>
                  <a:txBody>
                    <a:bodyPr/>
                    <a:lstStyle/>
                    <a:p>
                      <a:pPr algn="l" fontAlgn="b"/>
                      <a:r>
                        <a:rPr lang="en-IN" sz="1100" b="0" i="0" u="none" strike="noStrike" dirty="0">
                          <a:solidFill>
                            <a:srgbClr val="000000"/>
                          </a:solidFill>
                          <a:effectLst/>
                          <a:latin typeface="Calibri" panose="020F0502020204030204" pitchFamily="34" charset="0"/>
                        </a:rPr>
                        <a:t>TOP-UP LOAN FOR INS.</a:t>
                      </a:r>
                    </a:p>
                  </a:txBody>
                  <a:tcPr marL="0" marR="0" marT="0" marB="0">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1%</a:t>
                      </a:r>
                    </a:p>
                  </a:txBody>
                  <a:tcPr marL="0" marR="0" marT="0" marB="0">
                    <a:lnL>
                      <a:noFill/>
                    </a:lnL>
                    <a:lnR>
                      <a:noFill/>
                    </a:lnR>
                    <a:lnT>
                      <a:noFill/>
                    </a:lnT>
                    <a:lnB>
                      <a:noFill/>
                    </a:lnB>
                  </a:tcPr>
                </a:tc>
                <a:extLst>
                  <a:ext uri="{0D108BD9-81ED-4DB2-BD59-A6C34878D82A}">
                    <a16:rowId xmlns:a16="http://schemas.microsoft.com/office/drawing/2014/main" val="573945062"/>
                  </a:ext>
                </a:extLst>
              </a:tr>
              <a:tr h="190500">
                <a:tc>
                  <a:txBody>
                    <a:bodyPr/>
                    <a:lstStyle/>
                    <a:p>
                      <a:pPr algn="l" fontAlgn="b"/>
                      <a:r>
                        <a:rPr lang="en-IN" sz="1100" b="0" i="0" u="none" strike="noStrike" dirty="0">
                          <a:solidFill>
                            <a:srgbClr val="000000"/>
                          </a:solidFill>
                          <a:effectLst/>
                          <a:latin typeface="Calibri" panose="020F0502020204030204" pitchFamily="34" charset="0"/>
                        </a:rPr>
                        <a:t>PERSONAL LOANS</a:t>
                      </a:r>
                    </a:p>
                  </a:txBody>
                  <a:tcPr marL="0" marR="0" marT="0" marB="0">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0" marR="0" marT="0" marB="0">
                    <a:lnL>
                      <a:noFill/>
                    </a:lnL>
                    <a:lnR>
                      <a:noFill/>
                    </a:lnR>
                    <a:lnT>
                      <a:noFill/>
                    </a:lnT>
                    <a:lnB>
                      <a:noFill/>
                    </a:lnB>
                  </a:tcPr>
                </a:tc>
                <a:extLst>
                  <a:ext uri="{0D108BD9-81ED-4DB2-BD59-A6C34878D82A}">
                    <a16:rowId xmlns:a16="http://schemas.microsoft.com/office/drawing/2014/main" val="1362619112"/>
                  </a:ext>
                </a:extLst>
              </a:tr>
              <a:tr h="190500">
                <a:tc>
                  <a:txBody>
                    <a:bodyPr/>
                    <a:lstStyle/>
                    <a:p>
                      <a:pPr algn="l" fontAlgn="b"/>
                      <a:r>
                        <a:rPr lang="en-IN" sz="1100" b="0" i="0" u="none" strike="noStrike">
                          <a:solidFill>
                            <a:srgbClr val="000000"/>
                          </a:solidFill>
                          <a:effectLst/>
                          <a:latin typeface="Calibri" panose="020F0502020204030204" pitchFamily="34" charset="0"/>
                        </a:rPr>
                        <a:t>LAND PURCHASE</a:t>
                      </a:r>
                    </a:p>
                  </a:txBody>
                  <a:tcPr marL="0" marR="0" marT="0"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0%</a:t>
                      </a:r>
                    </a:p>
                  </a:txBody>
                  <a:tcPr marL="0" marR="0" marT="0" marB="0">
                    <a:lnL>
                      <a:noFill/>
                    </a:lnL>
                    <a:lnR>
                      <a:noFill/>
                    </a:lnR>
                    <a:lnT>
                      <a:noFill/>
                    </a:lnT>
                    <a:lnB>
                      <a:noFill/>
                    </a:lnB>
                  </a:tcPr>
                </a:tc>
                <a:extLst>
                  <a:ext uri="{0D108BD9-81ED-4DB2-BD59-A6C34878D82A}">
                    <a16:rowId xmlns:a16="http://schemas.microsoft.com/office/drawing/2014/main" val="1020417918"/>
                  </a:ext>
                </a:extLst>
              </a:tr>
            </a:tbl>
          </a:graphicData>
        </a:graphic>
      </p:graphicFrame>
      <p:sp>
        <p:nvSpPr>
          <p:cNvPr id="29" name="Rectangle 28">
            <a:extLst>
              <a:ext uri="{FF2B5EF4-FFF2-40B4-BE49-F238E27FC236}">
                <a16:creationId xmlns:a16="http://schemas.microsoft.com/office/drawing/2014/main" id="{B22A0F0B-9832-4277-B579-CDB655C1142C}"/>
              </a:ext>
            </a:extLst>
          </p:cNvPr>
          <p:cNvSpPr/>
          <p:nvPr/>
        </p:nvSpPr>
        <p:spPr>
          <a:xfrm>
            <a:off x="179983" y="4059967"/>
            <a:ext cx="2165342" cy="360000"/>
          </a:xfrm>
          <a:prstGeom prst="rect">
            <a:avLst/>
          </a:prstGeom>
          <a:noFill/>
        </p:spPr>
        <p:txBody>
          <a:bodyPr wrap="none" lIns="91440" tIns="45720" rIns="91440" bIns="45720">
            <a:normAutofit/>
          </a:bodyPr>
          <a:lstStyle/>
          <a:p>
            <a:r>
              <a:rPr lang="en-US" sz="1500" b="0" cap="none" spc="0" dirty="0">
                <a:ln w="0"/>
                <a:solidFill>
                  <a:schemeClr val="tx1"/>
                </a:solidFill>
                <a:effectLst>
                  <a:outerShdw blurRad="38100" dist="19050" dir="2700000" algn="tl" rotWithShape="0">
                    <a:schemeClr val="dk1">
                      <a:alpha val="40000"/>
                    </a:schemeClr>
                  </a:outerShdw>
                </a:effectLst>
              </a:rPr>
              <a:t>Product Wise Distribution</a:t>
            </a:r>
            <a:endParaRPr lang="en-US" sz="1500" dirty="0">
              <a:ln w="0"/>
              <a:effectLst>
                <a:outerShdw blurRad="38100" dist="19050" dir="2700000" algn="tl" rotWithShape="0">
                  <a:schemeClr val="dk1">
                    <a:alpha val="40000"/>
                  </a:schemeClr>
                </a:outerShdw>
              </a:effectLst>
            </a:endParaRPr>
          </a:p>
        </p:txBody>
      </p:sp>
      <p:graphicFrame>
        <p:nvGraphicFramePr>
          <p:cNvPr id="32" name="Table 31">
            <a:extLst>
              <a:ext uri="{FF2B5EF4-FFF2-40B4-BE49-F238E27FC236}">
                <a16:creationId xmlns:a16="http://schemas.microsoft.com/office/drawing/2014/main" id="{E7F8BD70-04F8-499D-96FC-2DFE1B90D6AE}"/>
              </a:ext>
            </a:extLst>
          </p:cNvPr>
          <p:cNvGraphicFramePr>
            <a:graphicFrameLocks noGrp="1"/>
          </p:cNvGraphicFramePr>
          <p:nvPr/>
        </p:nvGraphicFramePr>
        <p:xfrm>
          <a:off x="2978748" y="4419967"/>
          <a:ext cx="2226299" cy="1143000"/>
        </p:xfrm>
        <a:graphic>
          <a:graphicData uri="http://schemas.openxmlformats.org/drawingml/2006/table">
            <a:tbl>
              <a:tblPr/>
              <a:tblGrid>
                <a:gridCol w="1448290">
                  <a:extLst>
                    <a:ext uri="{9D8B030D-6E8A-4147-A177-3AD203B41FA5}">
                      <a16:colId xmlns:a16="http://schemas.microsoft.com/office/drawing/2014/main" val="1454557506"/>
                    </a:ext>
                  </a:extLst>
                </a:gridCol>
                <a:gridCol w="778009">
                  <a:extLst>
                    <a:ext uri="{9D8B030D-6E8A-4147-A177-3AD203B41FA5}">
                      <a16:colId xmlns:a16="http://schemas.microsoft.com/office/drawing/2014/main" val="2445641796"/>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Source Name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Contribution</a:t>
                      </a:r>
                    </a:p>
                  </a:txBody>
                  <a:tcPr marL="9525" marR="9525" marT="9525" marB="0" anchor="b">
                    <a:lnL>
                      <a:noFill/>
                    </a:lnL>
                    <a:lnR>
                      <a:noFill/>
                    </a:lnR>
                    <a:lnT>
                      <a:noFill/>
                    </a:lnT>
                    <a:lnB>
                      <a:noFill/>
                    </a:lnB>
                  </a:tcPr>
                </a:tc>
                <a:extLst>
                  <a:ext uri="{0D108BD9-81ED-4DB2-BD59-A6C34878D82A}">
                    <a16:rowId xmlns:a16="http://schemas.microsoft.com/office/drawing/2014/main" val="1509457998"/>
                  </a:ext>
                </a:extLst>
              </a:tr>
              <a:tr h="190500">
                <a:tc>
                  <a:txBody>
                    <a:bodyPr/>
                    <a:lstStyle/>
                    <a:p>
                      <a:pPr algn="l" fontAlgn="b"/>
                      <a:r>
                        <a:rPr lang="en-IN" sz="1100" b="0" i="0" u="none" strike="noStrike" dirty="0">
                          <a:solidFill>
                            <a:srgbClr val="000000"/>
                          </a:solidFill>
                          <a:effectLst/>
                          <a:latin typeface="Calibri" panose="020F0502020204030204" pitchFamily="34" charset="0"/>
                        </a:rPr>
                        <a:t>HDFC SALES</a:t>
                      </a:r>
                    </a:p>
                  </a:txBody>
                  <a:tcPr marL="0" marR="0" marT="0" marB="0">
                    <a:lnL>
                      <a:noFill/>
                    </a:lnL>
                    <a:lnR>
                      <a:noFill/>
                    </a:lnR>
                    <a:lnT>
                      <a:noFill/>
                    </a:lnT>
                    <a:lnB>
                      <a:noFill/>
                    </a:lnB>
                  </a:tcPr>
                </a:tc>
                <a:tc>
                  <a:txBody>
                    <a:bodyPr/>
                    <a:lstStyle/>
                    <a:p>
                      <a:pPr algn="ctr" fontAlgn="b"/>
                      <a:r>
                        <a:rPr lang="en-IN" sz="1100" b="1" i="0" u="none" strike="noStrike" dirty="0">
                          <a:solidFill>
                            <a:schemeClr val="accent2">
                              <a:lumMod val="75000"/>
                            </a:schemeClr>
                          </a:solidFill>
                          <a:effectLst/>
                          <a:latin typeface="Calibri" panose="020F0502020204030204" pitchFamily="34" charset="0"/>
                        </a:rPr>
                        <a:t>55%</a:t>
                      </a:r>
                    </a:p>
                  </a:txBody>
                  <a:tcPr marL="0" marR="0" marT="0" marB="0">
                    <a:lnL>
                      <a:noFill/>
                    </a:lnL>
                    <a:lnR>
                      <a:noFill/>
                    </a:lnR>
                    <a:lnT>
                      <a:noFill/>
                    </a:lnT>
                    <a:lnB>
                      <a:noFill/>
                    </a:lnB>
                  </a:tcPr>
                </a:tc>
                <a:extLst>
                  <a:ext uri="{0D108BD9-81ED-4DB2-BD59-A6C34878D82A}">
                    <a16:rowId xmlns:a16="http://schemas.microsoft.com/office/drawing/2014/main" val="2694151611"/>
                  </a:ext>
                </a:extLst>
              </a:tr>
              <a:tr h="190500">
                <a:tc>
                  <a:txBody>
                    <a:bodyPr/>
                    <a:lstStyle/>
                    <a:p>
                      <a:pPr algn="l" fontAlgn="b"/>
                      <a:r>
                        <a:rPr lang="en-IN" sz="1100" b="0" i="0" u="none" strike="noStrike" dirty="0">
                          <a:solidFill>
                            <a:srgbClr val="000000"/>
                          </a:solidFill>
                          <a:effectLst/>
                          <a:latin typeface="Calibri" panose="020F0502020204030204" pitchFamily="34" charset="0"/>
                        </a:rPr>
                        <a:t>HDFC BANK</a:t>
                      </a:r>
                    </a:p>
                  </a:txBody>
                  <a:tcPr marL="0" marR="0" marT="0" marB="0">
                    <a:lnL>
                      <a:noFill/>
                    </a:lnL>
                    <a:lnR>
                      <a:noFill/>
                    </a:lnR>
                    <a:lnT>
                      <a:noFill/>
                    </a:lnT>
                    <a:lnB>
                      <a:noFill/>
                    </a:lnB>
                  </a:tcPr>
                </a:tc>
                <a:tc>
                  <a:txBody>
                    <a:bodyPr/>
                    <a:lstStyle/>
                    <a:p>
                      <a:pPr algn="ctr" fontAlgn="b"/>
                      <a:r>
                        <a:rPr lang="en-IN" sz="1100" b="1" i="0" u="none" strike="noStrike" dirty="0">
                          <a:solidFill>
                            <a:schemeClr val="accent2">
                              <a:lumMod val="75000"/>
                            </a:schemeClr>
                          </a:solidFill>
                          <a:effectLst/>
                          <a:latin typeface="Calibri" panose="020F0502020204030204" pitchFamily="34" charset="0"/>
                        </a:rPr>
                        <a:t>31%</a:t>
                      </a:r>
                    </a:p>
                  </a:txBody>
                  <a:tcPr marL="0" marR="0" marT="0" marB="0">
                    <a:lnL>
                      <a:noFill/>
                    </a:lnL>
                    <a:lnR>
                      <a:noFill/>
                    </a:lnR>
                    <a:lnT>
                      <a:noFill/>
                    </a:lnT>
                    <a:lnB>
                      <a:noFill/>
                    </a:lnB>
                  </a:tcPr>
                </a:tc>
                <a:extLst>
                  <a:ext uri="{0D108BD9-81ED-4DB2-BD59-A6C34878D82A}">
                    <a16:rowId xmlns:a16="http://schemas.microsoft.com/office/drawing/2014/main" val="2770989505"/>
                  </a:ext>
                </a:extLst>
              </a:tr>
              <a:tr h="190500">
                <a:tc>
                  <a:txBody>
                    <a:bodyPr/>
                    <a:lstStyle/>
                    <a:p>
                      <a:pPr algn="l" fontAlgn="b"/>
                      <a:r>
                        <a:rPr lang="en-IN" sz="1100" b="0" i="0" u="none" strike="noStrike" dirty="0">
                          <a:solidFill>
                            <a:srgbClr val="000000"/>
                          </a:solidFill>
                          <a:effectLst/>
                          <a:latin typeface="Calibri" panose="020F0502020204030204" pitchFamily="34" charset="0"/>
                        </a:rPr>
                        <a:t>OTHERS</a:t>
                      </a:r>
                    </a:p>
                  </a:txBody>
                  <a:tcPr marL="0" marR="0" marT="0"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8%</a:t>
                      </a:r>
                    </a:p>
                  </a:txBody>
                  <a:tcPr marL="0" marR="0" marT="0" marB="0">
                    <a:lnL>
                      <a:noFill/>
                    </a:lnL>
                    <a:lnR>
                      <a:noFill/>
                    </a:lnR>
                    <a:lnT>
                      <a:noFill/>
                    </a:lnT>
                    <a:lnB>
                      <a:noFill/>
                    </a:lnB>
                  </a:tcPr>
                </a:tc>
                <a:extLst>
                  <a:ext uri="{0D108BD9-81ED-4DB2-BD59-A6C34878D82A}">
                    <a16:rowId xmlns:a16="http://schemas.microsoft.com/office/drawing/2014/main" val="726722974"/>
                  </a:ext>
                </a:extLst>
              </a:tr>
              <a:tr h="190500">
                <a:tc>
                  <a:txBody>
                    <a:bodyPr/>
                    <a:lstStyle/>
                    <a:p>
                      <a:pPr algn="l" fontAlgn="b"/>
                      <a:r>
                        <a:rPr lang="en-IN" sz="1100" b="0" i="0" u="none" strike="noStrike">
                          <a:solidFill>
                            <a:srgbClr val="000000"/>
                          </a:solidFill>
                          <a:effectLst/>
                          <a:latin typeface="Calibri" panose="020F0502020204030204" pitchFamily="34" charset="0"/>
                        </a:rPr>
                        <a:t>WALK-IN</a:t>
                      </a:r>
                    </a:p>
                  </a:txBody>
                  <a:tcPr marL="0" marR="0" marT="0"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0" marR="0" marT="0" marB="0">
                    <a:lnL>
                      <a:noFill/>
                    </a:lnL>
                    <a:lnR>
                      <a:noFill/>
                    </a:lnR>
                    <a:lnT>
                      <a:noFill/>
                    </a:lnT>
                    <a:lnB>
                      <a:noFill/>
                    </a:lnB>
                  </a:tcPr>
                </a:tc>
                <a:extLst>
                  <a:ext uri="{0D108BD9-81ED-4DB2-BD59-A6C34878D82A}">
                    <a16:rowId xmlns:a16="http://schemas.microsoft.com/office/drawing/2014/main" val="754813128"/>
                  </a:ext>
                </a:extLst>
              </a:tr>
              <a:tr h="190500">
                <a:tc>
                  <a:txBody>
                    <a:bodyPr/>
                    <a:lstStyle/>
                    <a:p>
                      <a:pPr algn="l" fontAlgn="b"/>
                      <a:r>
                        <a:rPr lang="en-IN" sz="1100" b="0" i="0" u="none" strike="noStrike">
                          <a:solidFill>
                            <a:srgbClr val="000000"/>
                          </a:solidFill>
                          <a:effectLst/>
                          <a:latin typeface="Calibri" panose="020F0502020204030204" pitchFamily="34" charset="0"/>
                        </a:rPr>
                        <a:t>INDUSIND</a:t>
                      </a:r>
                    </a:p>
                  </a:txBody>
                  <a:tcPr marL="0" marR="0" marT="0"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0" marR="0" marT="0" marB="0">
                    <a:lnL>
                      <a:noFill/>
                    </a:lnL>
                    <a:lnR>
                      <a:noFill/>
                    </a:lnR>
                    <a:lnT>
                      <a:noFill/>
                    </a:lnT>
                    <a:lnB>
                      <a:noFill/>
                    </a:lnB>
                  </a:tcPr>
                </a:tc>
                <a:extLst>
                  <a:ext uri="{0D108BD9-81ED-4DB2-BD59-A6C34878D82A}">
                    <a16:rowId xmlns:a16="http://schemas.microsoft.com/office/drawing/2014/main" val="2184616984"/>
                  </a:ext>
                </a:extLst>
              </a:tr>
            </a:tbl>
          </a:graphicData>
        </a:graphic>
      </p:graphicFrame>
      <p:sp>
        <p:nvSpPr>
          <p:cNvPr id="34" name="Rectangle 33">
            <a:extLst>
              <a:ext uri="{FF2B5EF4-FFF2-40B4-BE49-F238E27FC236}">
                <a16:creationId xmlns:a16="http://schemas.microsoft.com/office/drawing/2014/main" id="{64973CBB-8FD7-4DB0-99D4-17BF98B959F3}"/>
              </a:ext>
            </a:extLst>
          </p:cNvPr>
          <p:cNvSpPr/>
          <p:nvPr/>
        </p:nvSpPr>
        <p:spPr>
          <a:xfrm>
            <a:off x="2978748" y="4059967"/>
            <a:ext cx="2226299" cy="360000"/>
          </a:xfrm>
          <a:prstGeom prst="rect">
            <a:avLst/>
          </a:prstGeom>
          <a:noFill/>
        </p:spPr>
        <p:txBody>
          <a:bodyPr wrap="none" lIns="91440" tIns="45720" rIns="91440" bIns="45720">
            <a:normAutofit/>
          </a:bodyPr>
          <a:lstStyle/>
          <a:p>
            <a:r>
              <a:rPr lang="en-US" sz="1500" b="0" cap="none" spc="0" dirty="0">
                <a:ln w="0"/>
                <a:solidFill>
                  <a:schemeClr val="tx1"/>
                </a:solidFill>
                <a:effectLst>
                  <a:outerShdw blurRad="38100" dist="19050" dir="2700000" algn="tl" rotWithShape="0">
                    <a:schemeClr val="dk1">
                      <a:alpha val="40000"/>
                    </a:schemeClr>
                  </a:outerShdw>
                </a:effectLst>
              </a:rPr>
              <a:t>Source Wise Distribution</a:t>
            </a:r>
            <a:endParaRPr lang="en-US" sz="1500" dirty="0">
              <a:ln w="0"/>
              <a:effectLst>
                <a:outerShdw blurRad="38100" dist="19050" dir="2700000" algn="tl" rotWithShape="0">
                  <a:schemeClr val="dk1">
                    <a:alpha val="40000"/>
                  </a:schemeClr>
                </a:outerShdw>
              </a:effectLst>
            </a:endParaRPr>
          </a:p>
        </p:txBody>
      </p:sp>
      <p:graphicFrame>
        <p:nvGraphicFramePr>
          <p:cNvPr id="33" name="Table 32">
            <a:extLst>
              <a:ext uri="{FF2B5EF4-FFF2-40B4-BE49-F238E27FC236}">
                <a16:creationId xmlns:a16="http://schemas.microsoft.com/office/drawing/2014/main" id="{C0491702-9486-44BB-85F5-921B8F0CFCD2}"/>
              </a:ext>
            </a:extLst>
          </p:cNvPr>
          <p:cNvGraphicFramePr>
            <a:graphicFrameLocks noGrp="1"/>
          </p:cNvGraphicFramePr>
          <p:nvPr/>
        </p:nvGraphicFramePr>
        <p:xfrm>
          <a:off x="5539775" y="4419967"/>
          <a:ext cx="2226299" cy="1104445"/>
        </p:xfrm>
        <a:graphic>
          <a:graphicData uri="http://schemas.openxmlformats.org/drawingml/2006/table">
            <a:tbl>
              <a:tblPr/>
              <a:tblGrid>
                <a:gridCol w="1228303">
                  <a:extLst>
                    <a:ext uri="{9D8B030D-6E8A-4147-A177-3AD203B41FA5}">
                      <a16:colId xmlns:a16="http://schemas.microsoft.com/office/drawing/2014/main" val="2877111409"/>
                    </a:ext>
                  </a:extLst>
                </a:gridCol>
                <a:gridCol w="997996">
                  <a:extLst>
                    <a:ext uri="{9D8B030D-6E8A-4147-A177-3AD203B41FA5}">
                      <a16:colId xmlns:a16="http://schemas.microsoft.com/office/drawing/2014/main" val="4267724799"/>
                    </a:ext>
                  </a:extLst>
                </a:gridCol>
              </a:tblGrid>
              <a:tr h="220889">
                <a:tc>
                  <a:txBody>
                    <a:bodyPr/>
                    <a:lstStyle/>
                    <a:p>
                      <a:pPr algn="l" fontAlgn="b"/>
                      <a:r>
                        <a:rPr lang="en-IN" sz="1100" b="0" i="0" u="none" strike="noStrike" dirty="0">
                          <a:solidFill>
                            <a:srgbClr val="000000"/>
                          </a:solidFill>
                          <a:effectLst/>
                          <a:latin typeface="Calibri" panose="020F0502020204030204" pitchFamily="34" charset="0"/>
                        </a:rPr>
                        <a:t>Acquire Mode</a:t>
                      </a:r>
                    </a:p>
                  </a:txBody>
                  <a:tcPr marL="9525" marR="9525" marT="9525" marB="0">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Contribution</a:t>
                      </a:r>
                    </a:p>
                  </a:txBody>
                  <a:tcPr marL="9525" marR="9525" marT="9525" marB="0">
                    <a:lnL>
                      <a:noFill/>
                    </a:lnL>
                    <a:lnR>
                      <a:noFill/>
                    </a:lnR>
                    <a:lnT>
                      <a:noFill/>
                    </a:lnT>
                    <a:lnB>
                      <a:noFill/>
                    </a:lnB>
                  </a:tcPr>
                </a:tc>
                <a:extLst>
                  <a:ext uri="{0D108BD9-81ED-4DB2-BD59-A6C34878D82A}">
                    <a16:rowId xmlns:a16="http://schemas.microsoft.com/office/drawing/2014/main" val="2585507669"/>
                  </a:ext>
                </a:extLst>
              </a:tr>
              <a:tr h="220889">
                <a:tc>
                  <a:txBody>
                    <a:bodyPr/>
                    <a:lstStyle/>
                    <a:p>
                      <a:pPr algn="l" fontAlgn="b"/>
                      <a:r>
                        <a:rPr lang="en-IN" sz="1100" b="0" i="0" u="none" strike="noStrike" dirty="0">
                          <a:solidFill>
                            <a:srgbClr val="000000"/>
                          </a:solidFill>
                          <a:effectLst/>
                          <a:latin typeface="Calibri" panose="020F0502020204030204" pitchFamily="34" charset="0"/>
                        </a:rPr>
                        <a:t>FIRST PURCHASE</a:t>
                      </a:r>
                    </a:p>
                  </a:txBody>
                  <a:tcPr marL="0" marR="0" marT="0" marB="0">
                    <a:lnL>
                      <a:noFill/>
                    </a:lnL>
                    <a:lnR>
                      <a:noFill/>
                    </a:lnR>
                    <a:lnT>
                      <a:noFill/>
                    </a:lnT>
                    <a:lnB>
                      <a:noFill/>
                    </a:lnB>
                  </a:tcPr>
                </a:tc>
                <a:tc>
                  <a:txBody>
                    <a:bodyPr/>
                    <a:lstStyle/>
                    <a:p>
                      <a:pPr algn="ctr" fontAlgn="b"/>
                      <a:r>
                        <a:rPr lang="en-IN" sz="1100" b="1" i="0" u="none" strike="noStrike" dirty="0">
                          <a:solidFill>
                            <a:schemeClr val="accent3">
                              <a:lumMod val="75000"/>
                            </a:schemeClr>
                          </a:solidFill>
                          <a:effectLst/>
                          <a:latin typeface="Calibri" panose="020F0502020204030204" pitchFamily="34" charset="0"/>
                        </a:rPr>
                        <a:t>60%</a:t>
                      </a:r>
                    </a:p>
                  </a:txBody>
                  <a:tcPr marL="0" marR="0" marT="0" marB="0">
                    <a:lnL>
                      <a:noFill/>
                    </a:lnL>
                    <a:lnR>
                      <a:noFill/>
                    </a:lnR>
                    <a:lnT>
                      <a:noFill/>
                    </a:lnT>
                    <a:lnB>
                      <a:noFill/>
                    </a:lnB>
                  </a:tcPr>
                </a:tc>
                <a:extLst>
                  <a:ext uri="{0D108BD9-81ED-4DB2-BD59-A6C34878D82A}">
                    <a16:rowId xmlns:a16="http://schemas.microsoft.com/office/drawing/2014/main" val="2414890643"/>
                  </a:ext>
                </a:extLst>
              </a:tr>
              <a:tr h="220889">
                <a:tc>
                  <a:txBody>
                    <a:bodyPr/>
                    <a:lstStyle/>
                    <a:p>
                      <a:pPr algn="l" fontAlgn="b"/>
                      <a:r>
                        <a:rPr lang="en-IN" sz="1100" b="0" i="0" u="none" strike="noStrike">
                          <a:solidFill>
                            <a:srgbClr val="000000"/>
                          </a:solidFill>
                          <a:effectLst/>
                          <a:latin typeface="Calibri" panose="020F0502020204030204" pitchFamily="34" charset="0"/>
                        </a:rPr>
                        <a:t>RESALE</a:t>
                      </a:r>
                    </a:p>
                  </a:txBody>
                  <a:tcPr marL="0" marR="0" marT="0" marB="0">
                    <a:lnL>
                      <a:noFill/>
                    </a:lnL>
                    <a:lnR>
                      <a:noFill/>
                    </a:lnR>
                    <a:lnT>
                      <a:noFill/>
                    </a:lnT>
                    <a:lnB>
                      <a:noFill/>
                    </a:lnB>
                  </a:tcPr>
                </a:tc>
                <a:tc>
                  <a:txBody>
                    <a:bodyPr/>
                    <a:lstStyle/>
                    <a:p>
                      <a:pPr algn="ctr" fontAlgn="b"/>
                      <a:r>
                        <a:rPr lang="en-IN" sz="1100" b="1" i="0" u="none" strike="noStrike" dirty="0">
                          <a:solidFill>
                            <a:schemeClr val="accent3">
                              <a:lumMod val="75000"/>
                            </a:schemeClr>
                          </a:solidFill>
                          <a:effectLst/>
                          <a:latin typeface="Calibri" panose="020F0502020204030204" pitchFamily="34" charset="0"/>
                        </a:rPr>
                        <a:t>31%</a:t>
                      </a:r>
                    </a:p>
                  </a:txBody>
                  <a:tcPr marL="0" marR="0" marT="0" marB="0">
                    <a:lnL>
                      <a:noFill/>
                    </a:lnL>
                    <a:lnR>
                      <a:noFill/>
                    </a:lnR>
                    <a:lnT>
                      <a:noFill/>
                    </a:lnT>
                    <a:lnB>
                      <a:noFill/>
                    </a:lnB>
                  </a:tcPr>
                </a:tc>
                <a:extLst>
                  <a:ext uri="{0D108BD9-81ED-4DB2-BD59-A6C34878D82A}">
                    <a16:rowId xmlns:a16="http://schemas.microsoft.com/office/drawing/2014/main" val="2744342226"/>
                  </a:ext>
                </a:extLst>
              </a:tr>
              <a:tr h="220889">
                <a:tc>
                  <a:txBody>
                    <a:bodyPr/>
                    <a:lstStyle/>
                    <a:p>
                      <a:pPr algn="l" fontAlgn="b"/>
                      <a:r>
                        <a:rPr lang="en-IN" sz="1100" b="0" i="0" u="none" strike="noStrike">
                          <a:solidFill>
                            <a:srgbClr val="000000"/>
                          </a:solidFill>
                          <a:effectLst/>
                          <a:latin typeface="Calibri" panose="020F0502020204030204" pitchFamily="34" charset="0"/>
                        </a:rPr>
                        <a:t>(Blank)</a:t>
                      </a:r>
                    </a:p>
                  </a:txBody>
                  <a:tcPr marL="0" marR="0" marT="0" marB="0">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9%</a:t>
                      </a:r>
                    </a:p>
                  </a:txBody>
                  <a:tcPr marL="0" marR="0" marT="0" marB="0">
                    <a:lnL>
                      <a:noFill/>
                    </a:lnL>
                    <a:lnR>
                      <a:noFill/>
                    </a:lnR>
                    <a:lnT>
                      <a:noFill/>
                    </a:lnT>
                    <a:lnB>
                      <a:noFill/>
                    </a:lnB>
                  </a:tcPr>
                </a:tc>
                <a:extLst>
                  <a:ext uri="{0D108BD9-81ED-4DB2-BD59-A6C34878D82A}">
                    <a16:rowId xmlns:a16="http://schemas.microsoft.com/office/drawing/2014/main" val="4237382460"/>
                  </a:ext>
                </a:extLst>
              </a:tr>
              <a:tr h="220889">
                <a:tc>
                  <a:txBody>
                    <a:bodyPr/>
                    <a:lstStyle/>
                    <a:p>
                      <a:pPr algn="l" fontAlgn="b"/>
                      <a:r>
                        <a:rPr lang="en-IN" sz="1100" b="0" i="0" u="none" strike="noStrike">
                          <a:solidFill>
                            <a:srgbClr val="000000"/>
                          </a:solidFill>
                          <a:effectLst/>
                          <a:latin typeface="Calibri" panose="020F0502020204030204" pitchFamily="34" charset="0"/>
                        </a:rPr>
                        <a:t>CONSTRUCTION</a:t>
                      </a:r>
                    </a:p>
                  </a:txBody>
                  <a:tcPr marL="0" marR="0" marT="0" marB="0">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0%</a:t>
                      </a:r>
                    </a:p>
                  </a:txBody>
                  <a:tcPr marL="0" marR="0" marT="0" marB="0">
                    <a:lnL>
                      <a:noFill/>
                    </a:lnL>
                    <a:lnR>
                      <a:noFill/>
                    </a:lnR>
                    <a:lnT>
                      <a:noFill/>
                    </a:lnT>
                    <a:lnB>
                      <a:noFill/>
                    </a:lnB>
                  </a:tcPr>
                </a:tc>
                <a:extLst>
                  <a:ext uri="{0D108BD9-81ED-4DB2-BD59-A6C34878D82A}">
                    <a16:rowId xmlns:a16="http://schemas.microsoft.com/office/drawing/2014/main" val="802721066"/>
                  </a:ext>
                </a:extLst>
              </a:tr>
            </a:tbl>
          </a:graphicData>
        </a:graphic>
      </p:graphicFrame>
      <p:sp>
        <p:nvSpPr>
          <p:cNvPr id="36" name="Rectangle 35">
            <a:extLst>
              <a:ext uri="{FF2B5EF4-FFF2-40B4-BE49-F238E27FC236}">
                <a16:creationId xmlns:a16="http://schemas.microsoft.com/office/drawing/2014/main" id="{B69F2799-6813-4EE2-ABD7-78F1582C8525}"/>
              </a:ext>
            </a:extLst>
          </p:cNvPr>
          <p:cNvSpPr/>
          <p:nvPr/>
        </p:nvSpPr>
        <p:spPr>
          <a:xfrm>
            <a:off x="5539776" y="4059967"/>
            <a:ext cx="2226299" cy="360000"/>
          </a:xfrm>
          <a:prstGeom prst="rect">
            <a:avLst/>
          </a:prstGeom>
          <a:noFill/>
        </p:spPr>
        <p:txBody>
          <a:bodyPr wrap="none" lIns="91440" tIns="45720" rIns="91440" bIns="45720">
            <a:normAutofit/>
          </a:bodyPr>
          <a:lstStyle/>
          <a:p>
            <a:r>
              <a:rPr lang="en-US" sz="1500" dirty="0">
                <a:ln w="0"/>
                <a:effectLst>
                  <a:outerShdw blurRad="38100" dist="19050" dir="2700000" algn="tl" rotWithShape="0">
                    <a:schemeClr val="dk1">
                      <a:alpha val="40000"/>
                    </a:schemeClr>
                  </a:outerShdw>
                </a:effectLst>
              </a:rPr>
              <a:t>Acquire Mode </a:t>
            </a:r>
            <a:r>
              <a:rPr lang="en-US" sz="1500" b="0" cap="none" spc="0" dirty="0">
                <a:ln w="0"/>
                <a:solidFill>
                  <a:schemeClr val="tx1"/>
                </a:solidFill>
                <a:effectLst>
                  <a:outerShdw blurRad="38100" dist="19050" dir="2700000" algn="tl" rotWithShape="0">
                    <a:schemeClr val="dk1">
                      <a:alpha val="40000"/>
                    </a:schemeClr>
                  </a:outerShdw>
                </a:effectLst>
              </a:rPr>
              <a:t>Distribution</a:t>
            </a:r>
            <a:endParaRPr lang="en-US" sz="1500" dirty="0">
              <a:ln w="0"/>
              <a:effectLst>
                <a:outerShdw blurRad="38100" dist="19050" dir="2700000" algn="tl" rotWithShape="0">
                  <a:schemeClr val="dk1">
                    <a:alpha val="40000"/>
                  </a:schemeClr>
                </a:outerShdw>
              </a:effectLst>
            </a:endParaRPr>
          </a:p>
        </p:txBody>
      </p:sp>
      <p:cxnSp>
        <p:nvCxnSpPr>
          <p:cNvPr id="37" name="Straight Connector 36">
            <a:extLst>
              <a:ext uri="{FF2B5EF4-FFF2-40B4-BE49-F238E27FC236}">
                <a16:creationId xmlns:a16="http://schemas.microsoft.com/office/drawing/2014/main" id="{2108BEA0-2406-4522-A934-276C1EE2F9F8}"/>
              </a:ext>
            </a:extLst>
          </p:cNvPr>
          <p:cNvCxnSpPr>
            <a:cxnSpLocks/>
          </p:cNvCxnSpPr>
          <p:nvPr/>
        </p:nvCxnSpPr>
        <p:spPr>
          <a:xfrm>
            <a:off x="2729132" y="4059967"/>
            <a:ext cx="0" cy="1838280"/>
          </a:xfrm>
          <a:prstGeom prst="line">
            <a:avLst/>
          </a:prstGeom>
          <a:ln w="57150">
            <a:prstDash val="lgDash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42E0B4-29D3-493F-8824-69D20C398C0B}"/>
              </a:ext>
            </a:extLst>
          </p:cNvPr>
          <p:cNvCxnSpPr>
            <a:cxnSpLocks/>
          </p:cNvCxnSpPr>
          <p:nvPr/>
        </p:nvCxnSpPr>
        <p:spPr>
          <a:xfrm>
            <a:off x="5371514" y="4059967"/>
            <a:ext cx="0" cy="1693500"/>
          </a:xfrm>
          <a:prstGeom prst="line">
            <a:avLst/>
          </a:prstGeom>
          <a:ln w="57150">
            <a:solidFill>
              <a:schemeClr val="accent2">
                <a:lumMod val="75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E6A6162-D41C-453C-9996-6F9AACF2B971}"/>
              </a:ext>
            </a:extLst>
          </p:cNvPr>
          <p:cNvCxnSpPr>
            <a:cxnSpLocks/>
          </p:cNvCxnSpPr>
          <p:nvPr/>
        </p:nvCxnSpPr>
        <p:spPr>
          <a:xfrm>
            <a:off x="7929490" y="4059967"/>
            <a:ext cx="0" cy="1891383"/>
          </a:xfrm>
          <a:prstGeom prst="line">
            <a:avLst/>
          </a:prstGeom>
          <a:ln w="57150">
            <a:solidFill>
              <a:schemeClr val="accent3">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6125B7-3DFE-4F2A-9B43-51DD615FBEEA}"/>
              </a:ext>
            </a:extLst>
          </p:cNvPr>
          <p:cNvCxnSpPr>
            <a:cxnSpLocks/>
          </p:cNvCxnSpPr>
          <p:nvPr/>
        </p:nvCxnSpPr>
        <p:spPr>
          <a:xfrm>
            <a:off x="10388637" y="4059967"/>
            <a:ext cx="0" cy="1891383"/>
          </a:xfrm>
          <a:prstGeom prst="line">
            <a:avLst/>
          </a:prstGeom>
          <a:ln w="57150">
            <a:solidFill>
              <a:schemeClr val="accent5">
                <a:lumMod val="75000"/>
              </a:schemeClr>
            </a:solidFill>
            <a:prstDash val="lgDashDotDot"/>
          </a:ln>
        </p:spPr>
        <p:style>
          <a:lnRef idx="1">
            <a:schemeClr val="accent1"/>
          </a:lnRef>
          <a:fillRef idx="0">
            <a:schemeClr val="accent1"/>
          </a:fillRef>
          <a:effectRef idx="0">
            <a:schemeClr val="accent1"/>
          </a:effectRef>
          <a:fontRef idx="minor">
            <a:schemeClr val="tx1"/>
          </a:fontRef>
        </p:style>
      </p:cxnSp>
      <p:pic>
        <p:nvPicPr>
          <p:cNvPr id="26" name="Graphic 25" descr="Thumbs up sign">
            <a:extLst>
              <a:ext uri="{FF2B5EF4-FFF2-40B4-BE49-F238E27FC236}">
                <a16:creationId xmlns:a16="http://schemas.microsoft.com/office/drawing/2014/main" id="{3DF74147-2B6B-40BA-9910-2FEED329A4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flipV="1">
            <a:off x="10118360" y="1694050"/>
            <a:ext cx="334108" cy="334108"/>
          </a:xfrm>
          <a:prstGeom prst="rect">
            <a:avLst/>
          </a:prstGeom>
        </p:spPr>
      </p:pic>
      <p:sp>
        <p:nvSpPr>
          <p:cNvPr id="35" name="Rectangle 34">
            <a:extLst>
              <a:ext uri="{FF2B5EF4-FFF2-40B4-BE49-F238E27FC236}">
                <a16:creationId xmlns:a16="http://schemas.microsoft.com/office/drawing/2014/main" id="{2DBD8861-47EB-438F-BC63-52484B4FE0D9}"/>
              </a:ext>
            </a:extLst>
          </p:cNvPr>
          <p:cNvSpPr/>
          <p:nvPr/>
        </p:nvSpPr>
        <p:spPr>
          <a:xfrm>
            <a:off x="213558" y="3797300"/>
            <a:ext cx="1729542" cy="200504"/>
          </a:xfrm>
          <a:prstGeom prst="rect">
            <a:avLst/>
          </a:prstGeom>
          <a:noFill/>
        </p:spPr>
        <p:txBody>
          <a:bodyPr wrap="none" lIns="0" tIns="45720" rIns="91440" bIns="45720">
            <a:noAutofit/>
          </a:bodyPr>
          <a:lstStyle/>
          <a:p>
            <a:r>
              <a:rPr lang="en-US" sz="1100" b="0" u="sng" cap="none" spc="0" dirty="0">
                <a:ln w="0"/>
                <a:solidFill>
                  <a:schemeClr val="tx1"/>
                </a:solidFill>
                <a:effectLst>
                  <a:outerShdw blurRad="38100" dist="19050" dir="2700000" algn="tl" rotWithShape="0">
                    <a:schemeClr val="dk1">
                      <a:alpha val="40000"/>
                    </a:schemeClr>
                  </a:outerShdw>
                </a:effectLst>
              </a:rPr>
              <a:t>Distribution based on 2019</a:t>
            </a:r>
          </a:p>
        </p:txBody>
      </p:sp>
      <p:graphicFrame>
        <p:nvGraphicFramePr>
          <p:cNvPr id="15" name="Table 14">
            <a:extLst>
              <a:ext uri="{FF2B5EF4-FFF2-40B4-BE49-F238E27FC236}">
                <a16:creationId xmlns:a16="http://schemas.microsoft.com/office/drawing/2014/main" id="{7C07D176-7B54-4903-AA26-33E6D3D59CCB}"/>
              </a:ext>
            </a:extLst>
          </p:cNvPr>
          <p:cNvGraphicFramePr>
            <a:graphicFrameLocks noGrp="1"/>
          </p:cNvGraphicFramePr>
          <p:nvPr/>
        </p:nvGraphicFramePr>
        <p:xfrm>
          <a:off x="8092905" y="4369661"/>
          <a:ext cx="2132303" cy="1333500"/>
        </p:xfrm>
        <a:graphic>
          <a:graphicData uri="http://schemas.openxmlformats.org/drawingml/2006/table">
            <a:tbl>
              <a:tblPr/>
              <a:tblGrid>
                <a:gridCol w="1084428">
                  <a:extLst>
                    <a:ext uri="{9D8B030D-6E8A-4147-A177-3AD203B41FA5}">
                      <a16:colId xmlns:a16="http://schemas.microsoft.com/office/drawing/2014/main" val="2793772332"/>
                    </a:ext>
                  </a:extLst>
                </a:gridCol>
                <a:gridCol w="1047875">
                  <a:extLst>
                    <a:ext uri="{9D8B030D-6E8A-4147-A177-3AD203B41FA5}">
                      <a16:colId xmlns:a16="http://schemas.microsoft.com/office/drawing/2014/main" val="302705958"/>
                    </a:ext>
                  </a:extLst>
                </a:gridCol>
              </a:tblGrid>
              <a:tr h="190500">
                <a:tc>
                  <a:txBody>
                    <a:bodyPr/>
                    <a:lstStyle/>
                    <a:p>
                      <a:pPr algn="l" fontAlgn="b"/>
                      <a:r>
                        <a:rPr lang="en-IN" sz="1100" b="0" i="0" u="none" strike="noStrike" dirty="0">
                          <a:solidFill>
                            <a:srgbClr val="000000"/>
                          </a:solidFill>
                          <a:effectLst/>
                          <a:latin typeface="Calibri" panose="020F0502020204030204" pitchFamily="34" charset="0"/>
                        </a:rPr>
                        <a:t>Product Type</a:t>
                      </a:r>
                    </a:p>
                  </a:txBody>
                  <a:tcPr marL="0" marR="0" marT="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Contribution</a:t>
                      </a:r>
                    </a:p>
                  </a:txBody>
                  <a:tcPr marL="0" marR="0" marT="0" marB="0" anchor="b">
                    <a:lnL>
                      <a:noFill/>
                    </a:lnL>
                    <a:lnR>
                      <a:noFill/>
                    </a:lnR>
                    <a:lnT>
                      <a:noFill/>
                    </a:lnT>
                    <a:lnB>
                      <a:noFill/>
                    </a:lnB>
                  </a:tcPr>
                </a:tc>
                <a:extLst>
                  <a:ext uri="{0D108BD9-81ED-4DB2-BD59-A6C34878D82A}">
                    <a16:rowId xmlns:a16="http://schemas.microsoft.com/office/drawing/2014/main" val="288281571"/>
                  </a:ext>
                </a:extLst>
              </a:tr>
              <a:tr h="190500">
                <a:tc>
                  <a:txBody>
                    <a:bodyPr/>
                    <a:lstStyle/>
                    <a:p>
                      <a:pPr algn="l" fontAlgn="b"/>
                      <a:r>
                        <a:rPr lang="en-IN" sz="1100" b="0" i="0" u="none" strike="noStrike" dirty="0">
                          <a:solidFill>
                            <a:srgbClr val="000000"/>
                          </a:solidFill>
                          <a:effectLst/>
                          <a:latin typeface="Calibri" panose="020F0502020204030204" pitchFamily="34" charset="0"/>
                        </a:rPr>
                        <a:t>HOUSING</a:t>
                      </a:r>
                    </a:p>
                  </a:txBody>
                  <a:tcPr marL="0" marR="0" marT="0" marB="0" anchor="b">
                    <a:lnL>
                      <a:noFill/>
                    </a:lnL>
                    <a:lnR>
                      <a:noFill/>
                    </a:lnR>
                    <a:lnT>
                      <a:noFill/>
                    </a:lnT>
                    <a:lnB>
                      <a:noFill/>
                    </a:lnB>
                  </a:tcPr>
                </a:tc>
                <a:tc>
                  <a:txBody>
                    <a:bodyPr/>
                    <a:lstStyle/>
                    <a:p>
                      <a:pPr marL="108000" algn="l" fontAlgn="b"/>
                      <a:r>
                        <a:rPr lang="en-IN" sz="1100" b="1" i="0" u="none" strike="noStrike" dirty="0">
                          <a:solidFill>
                            <a:schemeClr val="accent5">
                              <a:lumMod val="75000"/>
                            </a:schemeClr>
                          </a:solidFill>
                          <a:effectLst/>
                          <a:latin typeface="Calibri" panose="020F0502020204030204" pitchFamily="34" charset="0"/>
                        </a:rPr>
                        <a:t>74%</a:t>
                      </a:r>
                    </a:p>
                  </a:txBody>
                  <a:tcPr marL="0" marR="0" marT="0" marB="0" anchor="b">
                    <a:lnL>
                      <a:noFill/>
                    </a:lnL>
                    <a:lnR>
                      <a:noFill/>
                    </a:lnR>
                    <a:lnT>
                      <a:noFill/>
                    </a:lnT>
                    <a:lnB>
                      <a:noFill/>
                    </a:lnB>
                  </a:tcPr>
                </a:tc>
                <a:extLst>
                  <a:ext uri="{0D108BD9-81ED-4DB2-BD59-A6C34878D82A}">
                    <a16:rowId xmlns:a16="http://schemas.microsoft.com/office/drawing/2014/main" val="2419334877"/>
                  </a:ext>
                </a:extLst>
              </a:tr>
              <a:tr h="190500">
                <a:tc>
                  <a:txBody>
                    <a:bodyPr/>
                    <a:lstStyle/>
                    <a:p>
                      <a:pPr algn="l" fontAlgn="b"/>
                      <a:r>
                        <a:rPr lang="en-US" sz="1100" b="0" i="0" u="none" strike="noStrike" dirty="0">
                          <a:solidFill>
                            <a:srgbClr val="000000"/>
                          </a:solidFill>
                          <a:effectLst/>
                          <a:latin typeface="Calibri" panose="020F0502020204030204" pitchFamily="34" charset="0"/>
                        </a:rPr>
                        <a:t>NON-RES. PREMIS.</a:t>
                      </a:r>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marL="108000" algn="l" fontAlgn="b"/>
                      <a:r>
                        <a:rPr lang="en-IN" sz="1100" b="0" i="0" u="none" strike="noStrike" dirty="0">
                          <a:solidFill>
                            <a:srgbClr val="000000"/>
                          </a:solidFill>
                          <a:effectLst/>
                          <a:latin typeface="Calibri" panose="020F0502020204030204" pitchFamily="34" charset="0"/>
                        </a:rPr>
                        <a:t>6%</a:t>
                      </a:r>
                    </a:p>
                  </a:txBody>
                  <a:tcPr marL="0" marR="0" marT="0" marB="0" anchor="b">
                    <a:lnL>
                      <a:noFill/>
                    </a:lnL>
                    <a:lnR>
                      <a:noFill/>
                    </a:lnR>
                    <a:lnT>
                      <a:noFill/>
                    </a:lnT>
                    <a:lnB>
                      <a:noFill/>
                    </a:lnB>
                  </a:tcPr>
                </a:tc>
                <a:extLst>
                  <a:ext uri="{0D108BD9-81ED-4DB2-BD59-A6C34878D82A}">
                    <a16:rowId xmlns:a16="http://schemas.microsoft.com/office/drawing/2014/main" val="841999396"/>
                  </a:ext>
                </a:extLst>
              </a:tr>
              <a:tr h="190500">
                <a:tc>
                  <a:txBody>
                    <a:bodyPr/>
                    <a:lstStyle/>
                    <a:p>
                      <a:pPr algn="l" fontAlgn="b"/>
                      <a:r>
                        <a:rPr lang="en-IN" sz="1100" b="0" i="0" u="none" strike="noStrike" dirty="0">
                          <a:solidFill>
                            <a:srgbClr val="000000"/>
                          </a:solidFill>
                          <a:effectLst/>
                          <a:latin typeface="Calibri" panose="020F0502020204030204" pitchFamily="34" charset="0"/>
                        </a:rPr>
                        <a:t>TOP UP FINAN. </a:t>
                      </a:r>
                    </a:p>
                  </a:txBody>
                  <a:tcPr marL="0" marR="0" marT="0" marB="0" anchor="b">
                    <a:lnL>
                      <a:noFill/>
                    </a:lnL>
                    <a:lnR>
                      <a:noFill/>
                    </a:lnR>
                    <a:lnT>
                      <a:noFill/>
                    </a:lnT>
                    <a:lnB>
                      <a:noFill/>
                    </a:lnB>
                  </a:tcPr>
                </a:tc>
                <a:tc>
                  <a:txBody>
                    <a:bodyPr/>
                    <a:lstStyle/>
                    <a:p>
                      <a:pPr marL="108000" algn="l" fontAlgn="b"/>
                      <a:r>
                        <a:rPr lang="en-IN" sz="1100" b="0" i="0" u="none" strike="noStrike" dirty="0">
                          <a:solidFill>
                            <a:srgbClr val="000000"/>
                          </a:solidFill>
                          <a:effectLst/>
                          <a:latin typeface="Calibri" panose="020F0502020204030204" pitchFamily="34" charset="0"/>
                        </a:rPr>
                        <a:t>5%</a:t>
                      </a:r>
                    </a:p>
                  </a:txBody>
                  <a:tcPr marL="0" marR="0" marT="0" marB="0" anchor="b">
                    <a:lnL>
                      <a:noFill/>
                    </a:lnL>
                    <a:lnR>
                      <a:noFill/>
                    </a:lnR>
                    <a:lnT>
                      <a:noFill/>
                    </a:lnT>
                    <a:lnB>
                      <a:noFill/>
                    </a:lnB>
                  </a:tcPr>
                </a:tc>
                <a:extLst>
                  <a:ext uri="{0D108BD9-81ED-4DB2-BD59-A6C34878D82A}">
                    <a16:rowId xmlns:a16="http://schemas.microsoft.com/office/drawing/2014/main" val="4005130107"/>
                  </a:ext>
                </a:extLst>
              </a:tr>
              <a:tr h="190500">
                <a:tc>
                  <a:txBody>
                    <a:bodyPr/>
                    <a:lstStyle/>
                    <a:p>
                      <a:pPr algn="l" fontAlgn="b"/>
                      <a:r>
                        <a:rPr lang="en-IN" sz="1100" b="0" i="0" u="none" strike="noStrike" dirty="0">
                          <a:solidFill>
                            <a:srgbClr val="000000"/>
                          </a:solidFill>
                          <a:effectLst/>
                          <a:latin typeface="Calibri" panose="020F0502020204030204" pitchFamily="34" charset="0"/>
                        </a:rPr>
                        <a:t>EQUITY</a:t>
                      </a:r>
                    </a:p>
                  </a:txBody>
                  <a:tcPr marL="0" marR="0" marT="0" marB="0" anchor="b">
                    <a:lnL>
                      <a:noFill/>
                    </a:lnL>
                    <a:lnR>
                      <a:noFill/>
                    </a:lnR>
                    <a:lnT>
                      <a:noFill/>
                    </a:lnT>
                    <a:lnB>
                      <a:noFill/>
                    </a:lnB>
                  </a:tcPr>
                </a:tc>
                <a:tc>
                  <a:txBody>
                    <a:bodyPr/>
                    <a:lstStyle/>
                    <a:p>
                      <a:pPr marL="108000" algn="l" fontAlgn="b"/>
                      <a:r>
                        <a:rPr lang="en-IN" sz="1100" b="0" i="0" u="none" strike="noStrike" dirty="0">
                          <a:solidFill>
                            <a:srgbClr val="000000"/>
                          </a:solidFill>
                          <a:effectLst/>
                          <a:latin typeface="Calibri" panose="020F0502020204030204" pitchFamily="34" charset="0"/>
                        </a:rPr>
                        <a:t>5%</a:t>
                      </a:r>
                    </a:p>
                  </a:txBody>
                  <a:tcPr marL="0" marR="0" marT="0" marB="0" anchor="b">
                    <a:lnL>
                      <a:noFill/>
                    </a:lnL>
                    <a:lnR>
                      <a:noFill/>
                    </a:lnR>
                    <a:lnT>
                      <a:noFill/>
                    </a:lnT>
                    <a:lnB>
                      <a:noFill/>
                    </a:lnB>
                  </a:tcPr>
                </a:tc>
                <a:extLst>
                  <a:ext uri="{0D108BD9-81ED-4DB2-BD59-A6C34878D82A}">
                    <a16:rowId xmlns:a16="http://schemas.microsoft.com/office/drawing/2014/main" val="1832313079"/>
                  </a:ext>
                </a:extLst>
              </a:tr>
              <a:tr h="190500">
                <a:tc>
                  <a:txBody>
                    <a:bodyPr/>
                    <a:lstStyle/>
                    <a:p>
                      <a:pPr algn="l" fontAlgn="b"/>
                      <a:r>
                        <a:rPr lang="en-IN" sz="1100" b="0" i="0" u="none" strike="noStrike" dirty="0">
                          <a:solidFill>
                            <a:srgbClr val="000000"/>
                          </a:solidFill>
                          <a:effectLst/>
                          <a:latin typeface="Calibri" panose="020F0502020204030204" pitchFamily="34" charset="0"/>
                        </a:rPr>
                        <a:t>LAND PURCHASE</a:t>
                      </a:r>
                    </a:p>
                  </a:txBody>
                  <a:tcPr marL="0" marR="0" marT="0" marB="0" anchor="b">
                    <a:lnL>
                      <a:noFill/>
                    </a:lnL>
                    <a:lnR>
                      <a:noFill/>
                    </a:lnR>
                    <a:lnT>
                      <a:noFill/>
                    </a:lnT>
                    <a:lnB>
                      <a:noFill/>
                    </a:lnB>
                  </a:tcPr>
                </a:tc>
                <a:tc>
                  <a:txBody>
                    <a:bodyPr/>
                    <a:lstStyle/>
                    <a:p>
                      <a:pPr marL="108000" algn="l" fontAlgn="b"/>
                      <a:r>
                        <a:rPr lang="en-IN" sz="1100" b="0" i="0" u="none" strike="noStrike" dirty="0">
                          <a:solidFill>
                            <a:srgbClr val="000000"/>
                          </a:solidFill>
                          <a:effectLst/>
                          <a:latin typeface="Calibri" panose="020F0502020204030204" pitchFamily="34" charset="0"/>
                        </a:rPr>
                        <a:t>5%</a:t>
                      </a:r>
                    </a:p>
                  </a:txBody>
                  <a:tcPr marL="0" marR="0" marT="0" marB="0" anchor="b">
                    <a:lnL>
                      <a:noFill/>
                    </a:lnL>
                    <a:lnR>
                      <a:noFill/>
                    </a:lnR>
                    <a:lnT>
                      <a:noFill/>
                    </a:lnT>
                    <a:lnB>
                      <a:noFill/>
                    </a:lnB>
                  </a:tcPr>
                </a:tc>
                <a:extLst>
                  <a:ext uri="{0D108BD9-81ED-4DB2-BD59-A6C34878D82A}">
                    <a16:rowId xmlns:a16="http://schemas.microsoft.com/office/drawing/2014/main" val="2402691228"/>
                  </a:ext>
                </a:extLst>
              </a:tr>
              <a:tr h="190500">
                <a:tc>
                  <a:txBody>
                    <a:bodyPr/>
                    <a:lstStyle/>
                    <a:p>
                      <a:pPr algn="l" fontAlgn="b"/>
                      <a:r>
                        <a:rPr lang="en-IN" sz="1100" b="0" i="0" u="none" strike="noStrike" dirty="0">
                          <a:solidFill>
                            <a:srgbClr val="000000"/>
                          </a:solidFill>
                          <a:effectLst/>
                          <a:latin typeface="Calibri" panose="020F0502020204030204" pitchFamily="34" charset="0"/>
                        </a:rPr>
                        <a:t>Others</a:t>
                      </a:r>
                    </a:p>
                  </a:txBody>
                  <a:tcPr marL="0" marR="0" marT="0" marB="0" anchor="b">
                    <a:lnL>
                      <a:noFill/>
                    </a:lnL>
                    <a:lnR>
                      <a:noFill/>
                    </a:lnR>
                    <a:lnT>
                      <a:noFill/>
                    </a:lnT>
                    <a:lnB>
                      <a:noFill/>
                    </a:lnB>
                  </a:tcPr>
                </a:tc>
                <a:tc>
                  <a:txBody>
                    <a:bodyPr/>
                    <a:lstStyle/>
                    <a:p>
                      <a:pPr marL="108000" algn="l" fontAlgn="b"/>
                      <a:r>
                        <a:rPr lang="en-IN" sz="1100" b="0" i="0" u="none" strike="noStrike" dirty="0">
                          <a:solidFill>
                            <a:srgbClr val="000000"/>
                          </a:solidFill>
                          <a:effectLst/>
                          <a:latin typeface="Calibri" panose="020F0502020204030204" pitchFamily="34" charset="0"/>
                        </a:rPr>
                        <a:t>5%</a:t>
                      </a:r>
                    </a:p>
                  </a:txBody>
                  <a:tcPr marL="0" marR="0" marT="0" marB="0" anchor="b">
                    <a:lnL>
                      <a:noFill/>
                    </a:lnL>
                    <a:lnR>
                      <a:noFill/>
                    </a:lnR>
                    <a:lnT>
                      <a:noFill/>
                    </a:lnT>
                    <a:lnB>
                      <a:noFill/>
                    </a:lnB>
                  </a:tcPr>
                </a:tc>
                <a:extLst>
                  <a:ext uri="{0D108BD9-81ED-4DB2-BD59-A6C34878D82A}">
                    <a16:rowId xmlns:a16="http://schemas.microsoft.com/office/drawing/2014/main" val="1470001559"/>
                  </a:ext>
                </a:extLst>
              </a:tr>
            </a:tbl>
          </a:graphicData>
        </a:graphic>
      </p:graphicFrame>
      <p:sp>
        <p:nvSpPr>
          <p:cNvPr id="38" name="Rectangle 37">
            <a:extLst>
              <a:ext uri="{FF2B5EF4-FFF2-40B4-BE49-F238E27FC236}">
                <a16:creationId xmlns:a16="http://schemas.microsoft.com/office/drawing/2014/main" id="{42F80FEC-74BA-4B64-9917-FED44F27DD8B}"/>
              </a:ext>
            </a:extLst>
          </p:cNvPr>
          <p:cNvSpPr/>
          <p:nvPr/>
        </p:nvSpPr>
        <p:spPr>
          <a:xfrm>
            <a:off x="7985762" y="4059967"/>
            <a:ext cx="2226299" cy="360000"/>
          </a:xfrm>
          <a:prstGeom prst="rect">
            <a:avLst/>
          </a:prstGeom>
          <a:noFill/>
        </p:spPr>
        <p:txBody>
          <a:bodyPr wrap="none" lIns="91440" tIns="45720" rIns="91440" bIns="45720">
            <a:normAutofit/>
          </a:bodyPr>
          <a:lstStyle/>
          <a:p>
            <a:r>
              <a:rPr lang="en-US" sz="1500" dirty="0">
                <a:ln w="0"/>
                <a:effectLst>
                  <a:outerShdw blurRad="38100" dist="19050" dir="2700000" algn="tl" rotWithShape="0">
                    <a:schemeClr val="dk1">
                      <a:alpha val="40000"/>
                    </a:schemeClr>
                  </a:outerShdw>
                </a:effectLst>
              </a:rPr>
              <a:t>Product Type </a:t>
            </a:r>
            <a:r>
              <a:rPr lang="en-US" sz="1500" b="0" cap="none" spc="0" dirty="0">
                <a:ln w="0"/>
                <a:solidFill>
                  <a:schemeClr val="tx1"/>
                </a:solidFill>
                <a:effectLst>
                  <a:outerShdw blurRad="38100" dist="19050" dir="2700000" algn="tl" rotWithShape="0">
                    <a:schemeClr val="dk1">
                      <a:alpha val="40000"/>
                    </a:schemeClr>
                  </a:outerShdw>
                </a:effectLst>
              </a:rPr>
              <a:t>Distribution</a:t>
            </a:r>
            <a:endParaRPr lang="en-US" sz="1500" dirty="0">
              <a:ln w="0"/>
              <a:effectLst>
                <a:outerShdw blurRad="38100" dist="19050" dir="2700000" algn="tl" rotWithShape="0">
                  <a:schemeClr val="dk1">
                    <a:alpha val="40000"/>
                  </a:schemeClr>
                </a:outerShdw>
              </a:effectLst>
            </a:endParaRPr>
          </a:p>
        </p:txBody>
      </p:sp>
      <p:sp>
        <p:nvSpPr>
          <p:cNvPr id="39" name="Right Brace 38">
            <a:extLst>
              <a:ext uri="{FF2B5EF4-FFF2-40B4-BE49-F238E27FC236}">
                <a16:creationId xmlns:a16="http://schemas.microsoft.com/office/drawing/2014/main" id="{94D0C536-2DED-4E2D-8298-09A78FFC2439}"/>
              </a:ext>
            </a:extLst>
          </p:cNvPr>
          <p:cNvSpPr/>
          <p:nvPr/>
        </p:nvSpPr>
        <p:spPr>
          <a:xfrm>
            <a:off x="9581521" y="4665557"/>
            <a:ext cx="70479" cy="782744"/>
          </a:xfrm>
          <a:prstGeom prst="rightBrace">
            <a:avLst/>
          </a:prstGeom>
          <a:ln>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0" name="TextBox 39">
            <a:extLst>
              <a:ext uri="{FF2B5EF4-FFF2-40B4-BE49-F238E27FC236}">
                <a16:creationId xmlns:a16="http://schemas.microsoft.com/office/drawing/2014/main" id="{E040A8E7-9DD8-461B-93E1-976EC958CBC1}"/>
              </a:ext>
            </a:extLst>
          </p:cNvPr>
          <p:cNvSpPr txBox="1"/>
          <p:nvPr/>
        </p:nvSpPr>
        <p:spPr>
          <a:xfrm>
            <a:off x="9645021" y="4915267"/>
            <a:ext cx="466794" cy="261610"/>
          </a:xfrm>
          <a:prstGeom prst="rect">
            <a:avLst/>
          </a:prstGeom>
          <a:noFill/>
        </p:spPr>
        <p:txBody>
          <a:bodyPr wrap="none" rtlCol="0">
            <a:spAutoFit/>
          </a:bodyPr>
          <a:lstStyle/>
          <a:p>
            <a:r>
              <a:rPr lang="en-US" sz="1100" dirty="0"/>
              <a:t>95%</a:t>
            </a:r>
            <a:endParaRPr lang="en-IN" sz="1100" dirty="0"/>
          </a:p>
        </p:txBody>
      </p:sp>
      <p:sp>
        <p:nvSpPr>
          <p:cNvPr id="28" name="Title 2">
            <a:extLst>
              <a:ext uri="{FF2B5EF4-FFF2-40B4-BE49-F238E27FC236}">
                <a16:creationId xmlns:a16="http://schemas.microsoft.com/office/drawing/2014/main" id="{6C4FC789-62A6-4CFF-837A-37FF35CAC634}"/>
              </a:ext>
            </a:extLst>
          </p:cNvPr>
          <p:cNvSpPr txBox="1">
            <a:spLocks/>
          </p:cNvSpPr>
          <p:nvPr/>
        </p:nvSpPr>
        <p:spPr>
          <a:xfrm>
            <a:off x="380957" y="159396"/>
            <a:ext cx="11439568" cy="864000"/>
          </a:xfrm>
          <a:prstGeom prst="rect">
            <a:avLst/>
          </a:prstGeom>
        </p:spPr>
        <p:txBody>
          <a:bodyPr anchor="ctr"/>
          <a:lstStyle>
            <a:lvl1pPr algn="l" defTabSz="914400" rtl="0" eaLnBrk="1" latinLnBrk="0" hangingPunct="1">
              <a:lnSpc>
                <a:spcPct val="90000"/>
              </a:lnSpc>
              <a:spcBef>
                <a:spcPct val="0"/>
              </a:spcBef>
              <a:buNone/>
              <a:defRPr sz="2200" b="1" kern="1200">
                <a:solidFill>
                  <a:schemeClr val="tx1"/>
                </a:solidFill>
                <a:latin typeface="Arial" panose="020B0604020202020204" pitchFamily="34" charset="0"/>
                <a:ea typeface="+mj-ea"/>
                <a:cs typeface="Arial" panose="020B0604020202020204" pitchFamily="34" charset="0"/>
              </a:defRPr>
            </a:lvl1pPr>
          </a:lstStyle>
          <a:p>
            <a:r>
              <a:rPr lang="en-US" dirty="0"/>
              <a:t>Key Finding: Mumbai</a:t>
            </a:r>
            <a:endParaRPr lang="en-IN" dirty="0"/>
          </a:p>
        </p:txBody>
      </p:sp>
      <p:sp>
        <p:nvSpPr>
          <p:cNvPr id="2" name="Slide Number Placeholder 1">
            <a:extLst>
              <a:ext uri="{FF2B5EF4-FFF2-40B4-BE49-F238E27FC236}">
                <a16:creationId xmlns:a16="http://schemas.microsoft.com/office/drawing/2014/main" id="{B6D56B78-937B-4476-B375-611FFAEE8F8A}"/>
              </a:ext>
            </a:extLst>
          </p:cNvPr>
          <p:cNvSpPr>
            <a:spLocks noGrp="1"/>
          </p:cNvSpPr>
          <p:nvPr>
            <p:ph type="sldNum" sz="quarter" idx="12"/>
          </p:nvPr>
        </p:nvSpPr>
        <p:spPr/>
        <p:txBody>
          <a:bodyPr/>
          <a:lstStyle/>
          <a:p>
            <a:fld id="{EEF65CE2-64E7-4133-AC4E-584DBA86F630}" type="slidenum">
              <a:rPr lang="en-IN" smtClean="0"/>
              <a:t>18</a:t>
            </a:fld>
            <a:endParaRPr lang="en-IN"/>
          </a:p>
        </p:txBody>
      </p:sp>
    </p:spTree>
    <p:extLst>
      <p:ext uri="{BB962C8B-B14F-4D97-AF65-F5344CB8AC3E}">
        <p14:creationId xmlns:p14="http://schemas.microsoft.com/office/powerpoint/2010/main" val="109030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457C-7A33-4379-AC12-2E184AC0616C}"/>
              </a:ext>
            </a:extLst>
          </p:cNvPr>
          <p:cNvSpPr>
            <a:spLocks noGrp="1"/>
          </p:cNvSpPr>
          <p:nvPr>
            <p:ph type="title"/>
          </p:nvPr>
        </p:nvSpPr>
        <p:spPr/>
        <p:txBody>
          <a:bodyPr/>
          <a:lstStyle/>
          <a:p>
            <a:r>
              <a:rPr lang="en-US" dirty="0"/>
              <a:t>Top 20 Corp YoY (Overall and FY19)</a:t>
            </a:r>
            <a:endParaRPr lang="en-IN" dirty="0"/>
          </a:p>
        </p:txBody>
      </p:sp>
      <p:graphicFrame>
        <p:nvGraphicFramePr>
          <p:cNvPr id="7" name="Content Placeholder 6">
            <a:extLst>
              <a:ext uri="{FF2B5EF4-FFF2-40B4-BE49-F238E27FC236}">
                <a16:creationId xmlns:a16="http://schemas.microsoft.com/office/drawing/2014/main" id="{B8737F1E-1D40-47AE-A6F0-60796B314B1F}"/>
              </a:ext>
            </a:extLst>
          </p:cNvPr>
          <p:cNvGraphicFramePr>
            <a:graphicFrameLocks noGrp="1"/>
          </p:cNvGraphicFramePr>
          <p:nvPr>
            <p:ph idx="1"/>
            <p:extLst>
              <p:ext uri="{D42A27DB-BD31-4B8C-83A1-F6EECF244321}">
                <p14:modId xmlns:p14="http://schemas.microsoft.com/office/powerpoint/2010/main" val="726553988"/>
              </p:ext>
            </p:extLst>
          </p:nvPr>
        </p:nvGraphicFramePr>
        <p:xfrm>
          <a:off x="380956" y="1280065"/>
          <a:ext cx="5638845" cy="3712464"/>
        </p:xfrm>
        <a:graphic>
          <a:graphicData uri="http://schemas.openxmlformats.org/drawingml/2006/table">
            <a:tbl>
              <a:tblPr firstRow="1">
                <a:tableStyleId>{6E25E649-3F16-4E02-A733-19D2CDBF48F0}</a:tableStyleId>
              </a:tblPr>
              <a:tblGrid>
                <a:gridCol w="3142986">
                  <a:extLst>
                    <a:ext uri="{9D8B030D-6E8A-4147-A177-3AD203B41FA5}">
                      <a16:colId xmlns:a16="http://schemas.microsoft.com/office/drawing/2014/main" val="1761738139"/>
                    </a:ext>
                  </a:extLst>
                </a:gridCol>
                <a:gridCol w="1063051">
                  <a:extLst>
                    <a:ext uri="{9D8B030D-6E8A-4147-A177-3AD203B41FA5}">
                      <a16:colId xmlns:a16="http://schemas.microsoft.com/office/drawing/2014/main" val="3425566421"/>
                    </a:ext>
                  </a:extLst>
                </a:gridCol>
                <a:gridCol w="924392">
                  <a:extLst>
                    <a:ext uri="{9D8B030D-6E8A-4147-A177-3AD203B41FA5}">
                      <a16:colId xmlns:a16="http://schemas.microsoft.com/office/drawing/2014/main" val="539490597"/>
                    </a:ext>
                  </a:extLst>
                </a:gridCol>
                <a:gridCol w="508416">
                  <a:extLst>
                    <a:ext uri="{9D8B030D-6E8A-4147-A177-3AD203B41FA5}">
                      <a16:colId xmlns:a16="http://schemas.microsoft.com/office/drawing/2014/main" val="3523972007"/>
                    </a:ext>
                  </a:extLst>
                </a:gridCol>
              </a:tblGrid>
              <a:tr h="0">
                <a:tc>
                  <a:txBody>
                    <a:bodyPr/>
                    <a:lstStyle/>
                    <a:p>
                      <a:pPr algn="l" fontAlgn="b"/>
                      <a:r>
                        <a:rPr lang="en-IN" sz="800" u="none" strike="noStrike" dirty="0">
                          <a:effectLst/>
                          <a:latin typeface="+mj-lt"/>
                        </a:rPr>
                        <a:t>Corp. Name</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%_</a:t>
                      </a:r>
                      <a:r>
                        <a:rPr lang="en-IN" sz="800" u="none" strike="noStrike" dirty="0" err="1">
                          <a:effectLst/>
                          <a:latin typeface="+mj-lt"/>
                        </a:rPr>
                        <a:t>Loan_Count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%_</a:t>
                      </a:r>
                      <a:r>
                        <a:rPr lang="en-IN" sz="800" u="none" strike="noStrike" dirty="0" err="1">
                          <a:effectLst/>
                          <a:latin typeface="+mj-lt"/>
                        </a:rPr>
                        <a:t>Sanc_Amt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Rank</a:t>
                      </a:r>
                      <a:endParaRPr lang="en-IN" sz="800" b="1"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70491553"/>
                  </a:ext>
                </a:extLst>
              </a:tr>
              <a:tr h="0">
                <a:tc>
                  <a:txBody>
                    <a:bodyPr/>
                    <a:lstStyle/>
                    <a:p>
                      <a:pPr algn="l" fontAlgn="b"/>
                      <a:r>
                        <a:rPr lang="en-IN" sz="800" b="0" i="0" u="none" strike="noStrike" dirty="0">
                          <a:solidFill>
                            <a:srgbClr val="000000"/>
                          </a:solidFill>
                          <a:effectLst/>
                          <a:latin typeface="+mj-lt"/>
                        </a:rPr>
                        <a:t>HDFC BANK LIMITED</a:t>
                      </a:r>
                    </a:p>
                  </a:txBody>
                  <a:tcPr marL="45720" marR="45720" marT="27432" marB="27432" anchor="ctr"/>
                </a:tc>
                <a:tc>
                  <a:txBody>
                    <a:bodyPr/>
                    <a:lstStyle/>
                    <a:p>
                      <a:pPr algn="ctr" fontAlgn="b"/>
                      <a:r>
                        <a:rPr lang="en-IN" sz="800" b="0" i="0" u="none" strike="noStrike">
                          <a:solidFill>
                            <a:srgbClr val="000000"/>
                          </a:solidFill>
                          <a:effectLst/>
                          <a:latin typeface="+mj-lt"/>
                        </a:rPr>
                        <a:t>1.6%</a:t>
                      </a:r>
                    </a:p>
                  </a:txBody>
                  <a:tcPr marL="45720" marR="45720" marT="27432" marB="27432" anchor="ctr"/>
                </a:tc>
                <a:tc>
                  <a:txBody>
                    <a:bodyPr/>
                    <a:lstStyle/>
                    <a:p>
                      <a:pPr algn="ctr" fontAlgn="b"/>
                      <a:r>
                        <a:rPr lang="en-IN" sz="800" b="0" i="0" u="none" strike="noStrike">
                          <a:solidFill>
                            <a:srgbClr val="000000"/>
                          </a:solidFill>
                          <a:effectLst/>
                          <a:latin typeface="+mj-lt"/>
                        </a:rPr>
                        <a:t>1.6%</a:t>
                      </a:r>
                    </a:p>
                  </a:txBody>
                  <a:tcPr marL="45720" marR="45720" marT="27432" marB="27432" anchor="ctr"/>
                </a:tc>
                <a:tc>
                  <a:txBody>
                    <a:bodyPr/>
                    <a:lstStyle/>
                    <a:p>
                      <a:pPr algn="ctr" fontAlgn="b"/>
                      <a:r>
                        <a:rPr lang="en-IN" sz="800" u="none" strike="noStrike" dirty="0">
                          <a:effectLst/>
                          <a:latin typeface="+mj-lt"/>
                        </a:rPr>
                        <a:t>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921015650"/>
                  </a:ext>
                </a:extLst>
              </a:tr>
              <a:tr h="0">
                <a:tc>
                  <a:txBody>
                    <a:bodyPr/>
                    <a:lstStyle/>
                    <a:p>
                      <a:pPr algn="l" fontAlgn="b"/>
                      <a:r>
                        <a:rPr lang="en-IN" sz="800" b="0" i="0" u="none" strike="noStrike">
                          <a:solidFill>
                            <a:srgbClr val="000000"/>
                          </a:solidFill>
                          <a:effectLst/>
                          <a:latin typeface="+mj-lt"/>
                        </a:rPr>
                        <a:t>TATA CONSULTANCY SERVICES LIMITED</a:t>
                      </a:r>
                    </a:p>
                  </a:txBody>
                  <a:tcPr marL="45720" marR="45720" marT="27432" marB="27432" anchor="ctr"/>
                </a:tc>
                <a:tc>
                  <a:txBody>
                    <a:bodyPr/>
                    <a:lstStyle/>
                    <a:p>
                      <a:pPr algn="ctr" fontAlgn="b"/>
                      <a:r>
                        <a:rPr lang="en-IN" sz="800" b="0" i="0" u="none" strike="noStrike">
                          <a:solidFill>
                            <a:srgbClr val="000000"/>
                          </a:solidFill>
                          <a:effectLst/>
                          <a:latin typeface="+mj-lt"/>
                        </a:rPr>
                        <a:t>1.5%</a:t>
                      </a:r>
                    </a:p>
                  </a:txBody>
                  <a:tcPr marL="45720" marR="45720" marT="27432" marB="27432" anchor="ctr"/>
                </a:tc>
                <a:tc>
                  <a:txBody>
                    <a:bodyPr/>
                    <a:lstStyle/>
                    <a:p>
                      <a:pPr algn="ctr" fontAlgn="b"/>
                      <a:r>
                        <a:rPr lang="en-IN" sz="800" b="0" i="0" u="none" strike="noStrike">
                          <a:solidFill>
                            <a:srgbClr val="000000"/>
                          </a:solidFill>
                          <a:effectLst/>
                          <a:latin typeface="+mj-lt"/>
                        </a:rPr>
                        <a:t>1.6%</a:t>
                      </a:r>
                    </a:p>
                  </a:txBody>
                  <a:tcPr marL="45720" marR="45720" marT="27432" marB="27432" anchor="ctr"/>
                </a:tc>
                <a:tc>
                  <a:txBody>
                    <a:bodyPr/>
                    <a:lstStyle/>
                    <a:p>
                      <a:pPr algn="ctr" fontAlgn="b"/>
                      <a:r>
                        <a:rPr lang="en-IN" sz="800" u="none" strike="noStrike" dirty="0">
                          <a:effectLst/>
                          <a:latin typeface="+mj-lt"/>
                        </a:rPr>
                        <a:t>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53271286"/>
                  </a:ext>
                </a:extLst>
              </a:tr>
              <a:tr h="0">
                <a:tc>
                  <a:txBody>
                    <a:bodyPr/>
                    <a:lstStyle/>
                    <a:p>
                      <a:pPr algn="l" fontAlgn="b"/>
                      <a:r>
                        <a:rPr lang="en-US" sz="800" b="0" i="0" u="none" strike="noStrike">
                          <a:solidFill>
                            <a:srgbClr val="000000"/>
                          </a:solidFill>
                          <a:effectLst/>
                          <a:latin typeface="+mj-lt"/>
                        </a:rPr>
                        <a:t>MUNICIPAL CORPORATION OF GREATER MUMBAI</a:t>
                      </a:r>
                    </a:p>
                  </a:txBody>
                  <a:tcPr marL="45720" marR="45720" marT="27432" marB="27432" anchor="ctr"/>
                </a:tc>
                <a:tc>
                  <a:txBody>
                    <a:bodyPr/>
                    <a:lstStyle/>
                    <a:p>
                      <a:pPr algn="ctr" fontAlgn="b"/>
                      <a:r>
                        <a:rPr lang="en-IN" sz="800" b="0" i="0" u="none" strike="noStrike">
                          <a:solidFill>
                            <a:srgbClr val="000000"/>
                          </a:solidFill>
                          <a:effectLst/>
                          <a:latin typeface="+mj-lt"/>
                        </a:rPr>
                        <a:t>1.4%</a:t>
                      </a:r>
                    </a:p>
                  </a:txBody>
                  <a:tcPr marL="45720" marR="45720" marT="27432" marB="27432" anchor="ctr"/>
                </a:tc>
                <a:tc>
                  <a:txBody>
                    <a:bodyPr/>
                    <a:lstStyle/>
                    <a:p>
                      <a:pPr algn="ctr" fontAlgn="b"/>
                      <a:r>
                        <a:rPr lang="en-IN" sz="800" b="0" i="0" u="none" strike="noStrike">
                          <a:solidFill>
                            <a:srgbClr val="000000"/>
                          </a:solidFill>
                          <a:effectLst/>
                          <a:latin typeface="+mj-lt"/>
                        </a:rPr>
                        <a:t>0.7%</a:t>
                      </a:r>
                    </a:p>
                  </a:txBody>
                  <a:tcPr marL="45720" marR="45720" marT="27432" marB="27432" anchor="ctr"/>
                </a:tc>
                <a:tc>
                  <a:txBody>
                    <a:bodyPr/>
                    <a:lstStyle/>
                    <a:p>
                      <a:pPr algn="ctr" fontAlgn="b"/>
                      <a:r>
                        <a:rPr lang="en-IN" sz="800" u="none" strike="noStrike" dirty="0">
                          <a:effectLst/>
                          <a:latin typeface="+mj-lt"/>
                        </a:rPr>
                        <a:t>3</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567258778"/>
                  </a:ext>
                </a:extLst>
              </a:tr>
              <a:tr h="0">
                <a:tc>
                  <a:txBody>
                    <a:bodyPr/>
                    <a:lstStyle/>
                    <a:p>
                      <a:pPr algn="l" fontAlgn="b"/>
                      <a:r>
                        <a:rPr lang="en-IN" sz="800" b="0" i="0" u="none" strike="noStrike">
                          <a:solidFill>
                            <a:srgbClr val="000000"/>
                          </a:solidFill>
                          <a:effectLst/>
                          <a:latin typeface="+mj-lt"/>
                        </a:rPr>
                        <a:t>(blank)</a:t>
                      </a:r>
                    </a:p>
                  </a:txBody>
                  <a:tcPr marL="45720" marR="45720" marT="27432" marB="27432" anchor="ctr"/>
                </a:tc>
                <a:tc>
                  <a:txBody>
                    <a:bodyPr/>
                    <a:lstStyle/>
                    <a:p>
                      <a:pPr algn="ctr" fontAlgn="b"/>
                      <a:r>
                        <a:rPr lang="en-IN" sz="800" b="0" i="0" u="none" strike="noStrike">
                          <a:solidFill>
                            <a:srgbClr val="000000"/>
                          </a:solidFill>
                          <a:effectLst/>
                          <a:latin typeface="+mj-lt"/>
                        </a:rPr>
                        <a:t>1.0%</a:t>
                      </a:r>
                    </a:p>
                  </a:txBody>
                  <a:tcPr marL="45720" marR="45720" marT="27432" marB="27432" anchor="ctr"/>
                </a:tc>
                <a:tc>
                  <a:txBody>
                    <a:bodyPr/>
                    <a:lstStyle/>
                    <a:p>
                      <a:pPr algn="ctr" fontAlgn="b"/>
                      <a:r>
                        <a:rPr lang="en-IN" sz="800" b="0" i="0" u="none" strike="noStrike">
                          <a:solidFill>
                            <a:srgbClr val="000000"/>
                          </a:solidFill>
                          <a:effectLst/>
                          <a:latin typeface="+mj-lt"/>
                        </a:rPr>
                        <a:t>1.1%</a:t>
                      </a:r>
                    </a:p>
                  </a:txBody>
                  <a:tcPr marL="45720" marR="45720" marT="27432" marB="27432" anchor="ctr"/>
                </a:tc>
                <a:tc>
                  <a:txBody>
                    <a:bodyPr/>
                    <a:lstStyle/>
                    <a:p>
                      <a:pPr algn="ctr" fontAlgn="b"/>
                      <a:r>
                        <a:rPr lang="en-IN" sz="800" u="none" strike="noStrike" dirty="0">
                          <a:effectLst/>
                          <a:latin typeface="+mj-lt"/>
                        </a:rPr>
                        <a:t>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79830528"/>
                  </a:ext>
                </a:extLst>
              </a:tr>
              <a:tr h="0">
                <a:tc>
                  <a:txBody>
                    <a:bodyPr/>
                    <a:lstStyle/>
                    <a:p>
                      <a:pPr algn="l" fontAlgn="b"/>
                      <a:r>
                        <a:rPr lang="en-IN" sz="800" b="0" i="0" u="none" strike="noStrike">
                          <a:solidFill>
                            <a:srgbClr val="000000"/>
                          </a:solidFill>
                          <a:effectLst/>
                          <a:latin typeface="+mj-lt"/>
                        </a:rPr>
                        <a:t>J P MORGAN SERVICES INDIA PRIVATE LIMITED</a:t>
                      </a:r>
                    </a:p>
                  </a:txBody>
                  <a:tcPr marL="45720" marR="45720" marT="27432" marB="27432" anchor="ctr"/>
                </a:tc>
                <a:tc>
                  <a:txBody>
                    <a:bodyPr/>
                    <a:lstStyle/>
                    <a:p>
                      <a:pPr algn="ctr" fontAlgn="b"/>
                      <a:r>
                        <a:rPr lang="en-IN" sz="800" b="0" i="0" u="none" strike="noStrike">
                          <a:solidFill>
                            <a:srgbClr val="000000"/>
                          </a:solidFill>
                          <a:effectLst/>
                          <a:latin typeface="+mj-lt"/>
                        </a:rPr>
                        <a:t>0.9%</a:t>
                      </a:r>
                    </a:p>
                  </a:txBody>
                  <a:tcPr marL="45720" marR="45720" marT="27432" marB="27432" anchor="ctr"/>
                </a:tc>
                <a:tc>
                  <a:txBody>
                    <a:bodyPr/>
                    <a:lstStyle/>
                    <a:p>
                      <a:pPr algn="ctr" fontAlgn="b"/>
                      <a:r>
                        <a:rPr lang="en-IN" sz="800" b="0" i="0" u="none" strike="noStrike">
                          <a:solidFill>
                            <a:srgbClr val="000000"/>
                          </a:solidFill>
                          <a:effectLst/>
                          <a:latin typeface="+mj-lt"/>
                        </a:rPr>
                        <a:t>1.1%</a:t>
                      </a:r>
                    </a:p>
                  </a:txBody>
                  <a:tcPr marL="45720" marR="45720" marT="27432" marB="27432" anchor="ctr"/>
                </a:tc>
                <a:tc>
                  <a:txBody>
                    <a:bodyPr/>
                    <a:lstStyle/>
                    <a:p>
                      <a:pPr algn="ctr" fontAlgn="b"/>
                      <a:r>
                        <a:rPr lang="en-IN" sz="800" u="none" strike="noStrike" dirty="0">
                          <a:effectLst/>
                          <a:latin typeface="+mj-lt"/>
                        </a:rPr>
                        <a:t>5</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162613041"/>
                  </a:ext>
                </a:extLst>
              </a:tr>
              <a:tr h="0">
                <a:tc>
                  <a:txBody>
                    <a:bodyPr/>
                    <a:lstStyle/>
                    <a:p>
                      <a:pPr algn="l" fontAlgn="b"/>
                      <a:r>
                        <a:rPr lang="en-IN" sz="800" b="0" i="0" u="none" strike="noStrike">
                          <a:solidFill>
                            <a:srgbClr val="000000"/>
                          </a:solidFill>
                          <a:effectLst/>
                          <a:latin typeface="+mj-lt"/>
                        </a:rPr>
                        <a:t>CENTRAL RAILWAY</a:t>
                      </a:r>
                    </a:p>
                  </a:txBody>
                  <a:tcPr marL="45720" marR="45720" marT="27432" marB="27432" anchor="ctr"/>
                </a:tc>
                <a:tc>
                  <a:txBody>
                    <a:bodyPr/>
                    <a:lstStyle/>
                    <a:p>
                      <a:pPr algn="ctr" fontAlgn="b"/>
                      <a:r>
                        <a:rPr lang="en-IN" sz="800" b="0" i="0" u="none" strike="noStrike">
                          <a:solidFill>
                            <a:srgbClr val="000000"/>
                          </a:solidFill>
                          <a:effectLst/>
                          <a:latin typeface="+mj-lt"/>
                        </a:rPr>
                        <a:t>1.1%</a:t>
                      </a:r>
                    </a:p>
                  </a:txBody>
                  <a:tcPr marL="45720" marR="45720" marT="27432" marB="27432" anchor="ctr"/>
                </a:tc>
                <a:tc>
                  <a:txBody>
                    <a:bodyPr/>
                    <a:lstStyle/>
                    <a:p>
                      <a:pPr algn="ctr" fontAlgn="b"/>
                      <a:r>
                        <a:rPr lang="en-IN" sz="800" b="0" i="0" u="none" strike="noStrike">
                          <a:solidFill>
                            <a:srgbClr val="000000"/>
                          </a:solidFill>
                          <a:effectLst/>
                          <a:latin typeface="+mj-lt"/>
                        </a:rPr>
                        <a:t>0.6%</a:t>
                      </a:r>
                    </a:p>
                  </a:txBody>
                  <a:tcPr marL="45720" marR="45720" marT="27432" marB="27432" anchor="ctr"/>
                </a:tc>
                <a:tc>
                  <a:txBody>
                    <a:bodyPr/>
                    <a:lstStyle/>
                    <a:p>
                      <a:pPr algn="ctr" fontAlgn="b"/>
                      <a:r>
                        <a:rPr lang="en-IN" sz="800" u="none" strike="noStrike" dirty="0">
                          <a:effectLst/>
                          <a:latin typeface="+mj-lt"/>
                        </a:rPr>
                        <a:t>6</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168258024"/>
                  </a:ext>
                </a:extLst>
              </a:tr>
              <a:tr h="0">
                <a:tc>
                  <a:txBody>
                    <a:bodyPr/>
                    <a:lstStyle/>
                    <a:p>
                      <a:pPr algn="l" fontAlgn="b"/>
                      <a:r>
                        <a:rPr lang="en-IN" sz="800" b="0" i="0" u="none" strike="noStrike">
                          <a:solidFill>
                            <a:srgbClr val="000000"/>
                          </a:solidFill>
                          <a:effectLst/>
                          <a:latin typeface="+mj-lt"/>
                        </a:rPr>
                        <a:t>ACCENTURE SERVICES PRIVATE LIMITED</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u="none" strike="noStrike">
                          <a:effectLst/>
                          <a:latin typeface="+mj-lt"/>
                        </a:rPr>
                        <a:t>7</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360334436"/>
                  </a:ext>
                </a:extLst>
              </a:tr>
              <a:tr h="0">
                <a:tc>
                  <a:txBody>
                    <a:bodyPr/>
                    <a:lstStyle/>
                    <a:p>
                      <a:pPr algn="l" fontAlgn="b"/>
                      <a:r>
                        <a:rPr lang="en-IN" sz="800" b="0" i="0" u="none" strike="noStrike">
                          <a:solidFill>
                            <a:srgbClr val="000000"/>
                          </a:solidFill>
                          <a:effectLst/>
                          <a:latin typeface="+mj-lt"/>
                        </a:rPr>
                        <a:t>RELIANCE INDUSTRIES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0.6%</a:t>
                      </a:r>
                    </a:p>
                  </a:txBody>
                  <a:tcPr marL="45720" marR="45720" marT="27432" marB="27432" anchor="ctr"/>
                </a:tc>
                <a:tc>
                  <a:txBody>
                    <a:bodyPr/>
                    <a:lstStyle/>
                    <a:p>
                      <a:pPr algn="ctr" fontAlgn="b"/>
                      <a:r>
                        <a:rPr lang="en-IN" sz="800" u="none" strike="noStrike" dirty="0">
                          <a:effectLst/>
                          <a:latin typeface="+mj-lt"/>
                        </a:rPr>
                        <a:t>8</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825146963"/>
                  </a:ext>
                </a:extLst>
              </a:tr>
              <a:tr h="0">
                <a:tc>
                  <a:txBody>
                    <a:bodyPr/>
                    <a:lstStyle/>
                    <a:p>
                      <a:pPr algn="l" fontAlgn="b"/>
                      <a:r>
                        <a:rPr lang="en-IN" sz="800" b="0" i="0" u="none" strike="noStrike">
                          <a:solidFill>
                            <a:srgbClr val="000000"/>
                          </a:solidFill>
                          <a:effectLst/>
                          <a:latin typeface="+mj-lt"/>
                        </a:rPr>
                        <a:t>RELIANCE JIO INFOCOMM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u="none" strike="noStrike" dirty="0">
                          <a:effectLst/>
                          <a:latin typeface="+mj-lt"/>
                        </a:rPr>
                        <a:t>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89592653"/>
                  </a:ext>
                </a:extLst>
              </a:tr>
              <a:tr h="0">
                <a:tc>
                  <a:txBody>
                    <a:bodyPr/>
                    <a:lstStyle/>
                    <a:p>
                      <a:pPr algn="l" fontAlgn="b"/>
                      <a:r>
                        <a:rPr lang="en-IN" sz="800" b="0" i="0" u="none" strike="noStrike">
                          <a:solidFill>
                            <a:srgbClr val="000000"/>
                          </a:solidFill>
                          <a:effectLst/>
                          <a:latin typeface="+mj-lt"/>
                        </a:rPr>
                        <a:t>WESTERN RAILWAY</a:t>
                      </a:r>
                    </a:p>
                  </a:txBody>
                  <a:tcPr marL="45720" marR="45720" marT="27432" marB="27432" anchor="ctr"/>
                </a:tc>
                <a:tc>
                  <a:txBody>
                    <a:bodyPr/>
                    <a:lstStyle/>
                    <a:p>
                      <a:pPr algn="ctr" fontAlgn="b"/>
                      <a:r>
                        <a:rPr lang="en-IN" sz="800" b="0" i="0" u="none" strike="noStrike">
                          <a:solidFill>
                            <a:srgbClr val="000000"/>
                          </a:solidFill>
                          <a:effectLst/>
                          <a:latin typeface="+mj-lt"/>
                        </a:rPr>
                        <a:t>0.6%</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36829487"/>
                  </a:ext>
                </a:extLst>
              </a:tr>
              <a:tr h="0">
                <a:tc>
                  <a:txBody>
                    <a:bodyPr/>
                    <a:lstStyle/>
                    <a:p>
                      <a:pPr algn="l" fontAlgn="b"/>
                      <a:r>
                        <a:rPr lang="en-IN" sz="800" b="0" i="0" u="none" strike="noStrike">
                          <a:solidFill>
                            <a:srgbClr val="000000"/>
                          </a:solidFill>
                          <a:effectLst/>
                          <a:latin typeface="+mj-lt"/>
                        </a:rPr>
                        <a:t>CAPGEMINI</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34250383"/>
                  </a:ext>
                </a:extLst>
              </a:tr>
              <a:tr h="0">
                <a:tc>
                  <a:txBody>
                    <a:bodyPr/>
                    <a:lstStyle/>
                    <a:p>
                      <a:pPr algn="l" fontAlgn="b"/>
                      <a:r>
                        <a:rPr lang="en-IN" sz="800" b="0" i="0" u="none" strike="noStrike">
                          <a:solidFill>
                            <a:srgbClr val="000000"/>
                          </a:solidFill>
                          <a:effectLst/>
                          <a:latin typeface="+mj-lt"/>
                        </a:rPr>
                        <a:t>BHABHA ATOMIC RESEARCH CENTRE</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824693431"/>
                  </a:ext>
                </a:extLst>
              </a:tr>
              <a:tr h="0">
                <a:tc>
                  <a:txBody>
                    <a:bodyPr/>
                    <a:lstStyle/>
                    <a:p>
                      <a:pPr algn="l" fontAlgn="b"/>
                      <a:r>
                        <a:rPr lang="en-IN" sz="800" b="0" i="0" u="none" strike="noStrike">
                          <a:solidFill>
                            <a:srgbClr val="000000"/>
                          </a:solidFill>
                          <a:effectLst/>
                          <a:latin typeface="+mj-lt"/>
                        </a:rPr>
                        <a:t>CAPGEMINI TECHNOLOGY SERVICES INDIA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13</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615836156"/>
                  </a:ext>
                </a:extLst>
              </a:tr>
              <a:tr h="0">
                <a:tc>
                  <a:txBody>
                    <a:bodyPr/>
                    <a:lstStyle/>
                    <a:p>
                      <a:pPr algn="l" fontAlgn="b"/>
                      <a:r>
                        <a:rPr lang="en-IN" sz="800" b="0" i="0" u="none" strike="noStrike">
                          <a:solidFill>
                            <a:srgbClr val="000000"/>
                          </a:solidFill>
                          <a:effectLst/>
                          <a:latin typeface="+mj-lt"/>
                        </a:rPr>
                        <a:t>ACCENTURE SOLUTIONS PRIVATE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666361899"/>
                  </a:ext>
                </a:extLst>
              </a:tr>
              <a:tr h="0">
                <a:tc>
                  <a:txBody>
                    <a:bodyPr/>
                    <a:lstStyle/>
                    <a:p>
                      <a:pPr algn="l" fontAlgn="b"/>
                      <a:r>
                        <a:rPr lang="en-IN" sz="800" b="0" i="0" u="none" strike="noStrike">
                          <a:solidFill>
                            <a:srgbClr val="000000"/>
                          </a:solidFill>
                          <a:effectLst/>
                          <a:latin typeface="+mj-lt"/>
                        </a:rPr>
                        <a:t>CAPGEMINI INDIA PRIVATE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15</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77100453"/>
                  </a:ext>
                </a:extLst>
              </a:tr>
              <a:tr h="0">
                <a:tc>
                  <a:txBody>
                    <a:bodyPr/>
                    <a:lstStyle/>
                    <a:p>
                      <a:pPr algn="l" fontAlgn="b"/>
                      <a:r>
                        <a:rPr lang="en-IN" sz="800" b="0" i="0" u="none" strike="noStrike">
                          <a:solidFill>
                            <a:srgbClr val="000000"/>
                          </a:solidFill>
                          <a:effectLst/>
                          <a:latin typeface="+mj-lt"/>
                        </a:rPr>
                        <a:t>YES BANK LTD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16</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120490920"/>
                  </a:ext>
                </a:extLst>
              </a:tr>
              <a:tr h="0">
                <a:tc>
                  <a:txBody>
                    <a:bodyPr/>
                    <a:lstStyle/>
                    <a:p>
                      <a:pPr algn="l" fontAlgn="b"/>
                      <a:r>
                        <a:rPr lang="en-IN" sz="800" b="0" i="0" u="none" strike="noStrike">
                          <a:solidFill>
                            <a:srgbClr val="000000"/>
                          </a:solidFill>
                          <a:effectLst/>
                          <a:latin typeface="+mj-lt"/>
                        </a:rPr>
                        <a:t>JET AIRWAYS (INDIA) LIMITED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17</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506814859"/>
                  </a:ext>
                </a:extLst>
              </a:tr>
              <a:tr h="0">
                <a:tc>
                  <a:txBody>
                    <a:bodyPr/>
                    <a:lstStyle/>
                    <a:p>
                      <a:pPr algn="l" fontAlgn="b"/>
                      <a:r>
                        <a:rPr lang="en-IN" sz="800" b="0" i="0" u="none" strike="noStrike">
                          <a:solidFill>
                            <a:srgbClr val="000000"/>
                          </a:solidFill>
                          <a:effectLst/>
                          <a:latin typeface="+mj-lt"/>
                        </a:rPr>
                        <a:t>WIPRO LIMITED</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u="none" strike="noStrike" dirty="0">
                          <a:effectLst/>
                          <a:latin typeface="+mj-lt"/>
                        </a:rPr>
                        <a:t>18</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450320883"/>
                  </a:ext>
                </a:extLst>
              </a:tr>
              <a:tr h="0">
                <a:tc>
                  <a:txBody>
                    <a:bodyPr/>
                    <a:lstStyle/>
                    <a:p>
                      <a:pPr algn="l" fontAlgn="b"/>
                      <a:r>
                        <a:rPr lang="en-IN" sz="800" b="0" i="0" u="none" strike="noStrike">
                          <a:solidFill>
                            <a:srgbClr val="000000"/>
                          </a:solidFill>
                          <a:effectLst/>
                          <a:latin typeface="+mj-lt"/>
                        </a:rPr>
                        <a:t>L&amp;T  INFOTECH LIMITED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11286093"/>
                  </a:ext>
                </a:extLst>
              </a:tr>
              <a:tr h="0">
                <a:tc>
                  <a:txBody>
                    <a:bodyPr/>
                    <a:lstStyle/>
                    <a:p>
                      <a:pPr algn="l" fontAlgn="b"/>
                      <a:r>
                        <a:rPr lang="en-IN" sz="800" b="0" i="0" u="none" strike="noStrike">
                          <a:solidFill>
                            <a:srgbClr val="000000"/>
                          </a:solidFill>
                          <a:effectLst/>
                          <a:latin typeface="+mj-lt"/>
                        </a:rPr>
                        <a:t>MAHINDRA &amp; MAHINDRA LIMITED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dirty="0">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20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81595127"/>
                  </a:ext>
                </a:extLst>
              </a:tr>
            </a:tbl>
          </a:graphicData>
        </a:graphic>
      </p:graphicFrame>
      <p:sp>
        <p:nvSpPr>
          <p:cNvPr id="10" name="Rectangle: Top Corners Rounded 9">
            <a:extLst>
              <a:ext uri="{FF2B5EF4-FFF2-40B4-BE49-F238E27FC236}">
                <a16:creationId xmlns:a16="http://schemas.microsoft.com/office/drawing/2014/main" id="{7F1897CE-C6D0-4BE8-A842-54D6F2ABB5AD}"/>
              </a:ext>
            </a:extLst>
          </p:cNvPr>
          <p:cNvSpPr/>
          <p:nvPr/>
        </p:nvSpPr>
        <p:spPr>
          <a:xfrm>
            <a:off x="380956" y="1046162"/>
            <a:ext cx="5638844" cy="211137"/>
          </a:xfrm>
          <a:prstGeom prst="round2Same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b="1" dirty="0"/>
              <a:t>Overall </a:t>
            </a:r>
            <a:r>
              <a:rPr lang="en-US" sz="1000" i="1" dirty="0"/>
              <a:t>(Total Loans: 1,49,870 and Total Loan Sanctioned: ₹41,716 Cr.)</a:t>
            </a:r>
            <a:endParaRPr lang="en-IN" sz="1000" i="1" dirty="0"/>
          </a:p>
        </p:txBody>
      </p:sp>
      <p:sp>
        <p:nvSpPr>
          <p:cNvPr id="11" name="Rectangle: Rounded Corners 10">
            <a:extLst>
              <a:ext uri="{FF2B5EF4-FFF2-40B4-BE49-F238E27FC236}">
                <a16:creationId xmlns:a16="http://schemas.microsoft.com/office/drawing/2014/main" id="{7C6C26E6-8DDB-4399-B36E-0B0EB5A06920}"/>
              </a:ext>
            </a:extLst>
          </p:cNvPr>
          <p:cNvSpPr/>
          <p:nvPr/>
        </p:nvSpPr>
        <p:spPr>
          <a:xfrm>
            <a:off x="380956" y="5105400"/>
            <a:ext cx="5638844" cy="385414"/>
          </a:xfrm>
          <a:prstGeom prst="roundRect">
            <a:avLst>
              <a:gd name="adj" fmla="val 74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Top 20 Corporate name contribute to 12.6 loan count and 12% loan sanction amount</a:t>
            </a:r>
            <a:endParaRPr lang="en-IN" sz="1200" dirty="0"/>
          </a:p>
        </p:txBody>
      </p:sp>
      <p:graphicFrame>
        <p:nvGraphicFramePr>
          <p:cNvPr id="12" name="Content Placeholder 6">
            <a:extLst>
              <a:ext uri="{FF2B5EF4-FFF2-40B4-BE49-F238E27FC236}">
                <a16:creationId xmlns:a16="http://schemas.microsoft.com/office/drawing/2014/main" id="{262C5584-36DF-4796-AEF8-AA6C003E03DD}"/>
              </a:ext>
            </a:extLst>
          </p:cNvPr>
          <p:cNvGraphicFramePr>
            <a:graphicFrameLocks/>
          </p:cNvGraphicFramePr>
          <p:nvPr>
            <p:extLst>
              <p:ext uri="{D42A27DB-BD31-4B8C-83A1-F6EECF244321}">
                <p14:modId xmlns:p14="http://schemas.microsoft.com/office/powerpoint/2010/main" val="3914713852"/>
              </p:ext>
            </p:extLst>
          </p:nvPr>
        </p:nvGraphicFramePr>
        <p:xfrm>
          <a:off x="6172201" y="1280064"/>
          <a:ext cx="5641848" cy="3712464"/>
        </p:xfrm>
        <a:graphic>
          <a:graphicData uri="http://schemas.openxmlformats.org/drawingml/2006/table">
            <a:tbl>
              <a:tblPr firstRow="1">
                <a:tableStyleId>{6E25E649-3F16-4E02-A733-19D2CDBF48F0}</a:tableStyleId>
              </a:tblPr>
              <a:tblGrid>
                <a:gridCol w="3144660">
                  <a:extLst>
                    <a:ext uri="{9D8B030D-6E8A-4147-A177-3AD203B41FA5}">
                      <a16:colId xmlns:a16="http://schemas.microsoft.com/office/drawing/2014/main" val="1761738139"/>
                    </a:ext>
                  </a:extLst>
                </a:gridCol>
                <a:gridCol w="1063617">
                  <a:extLst>
                    <a:ext uri="{9D8B030D-6E8A-4147-A177-3AD203B41FA5}">
                      <a16:colId xmlns:a16="http://schemas.microsoft.com/office/drawing/2014/main" val="3425566421"/>
                    </a:ext>
                  </a:extLst>
                </a:gridCol>
                <a:gridCol w="924884">
                  <a:extLst>
                    <a:ext uri="{9D8B030D-6E8A-4147-A177-3AD203B41FA5}">
                      <a16:colId xmlns:a16="http://schemas.microsoft.com/office/drawing/2014/main" val="539490597"/>
                    </a:ext>
                  </a:extLst>
                </a:gridCol>
                <a:gridCol w="508687">
                  <a:extLst>
                    <a:ext uri="{9D8B030D-6E8A-4147-A177-3AD203B41FA5}">
                      <a16:colId xmlns:a16="http://schemas.microsoft.com/office/drawing/2014/main" val="3523972007"/>
                    </a:ext>
                  </a:extLst>
                </a:gridCol>
              </a:tblGrid>
              <a:tr h="172635">
                <a:tc>
                  <a:txBody>
                    <a:bodyPr/>
                    <a:lstStyle/>
                    <a:p>
                      <a:pPr algn="l" fontAlgn="b"/>
                      <a:r>
                        <a:rPr lang="en-IN" sz="800" u="none" strike="noStrike" dirty="0">
                          <a:effectLst/>
                          <a:latin typeface="+mj-lt"/>
                        </a:rPr>
                        <a:t>Corp. Name</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%_</a:t>
                      </a:r>
                      <a:r>
                        <a:rPr lang="en-IN" sz="800" u="none" strike="noStrike" dirty="0" err="1">
                          <a:effectLst/>
                          <a:latin typeface="+mj-lt"/>
                        </a:rPr>
                        <a:t>Loan_Count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%_</a:t>
                      </a:r>
                      <a:r>
                        <a:rPr lang="en-IN" sz="800" u="none" strike="noStrike" dirty="0" err="1">
                          <a:effectLst/>
                          <a:latin typeface="+mj-lt"/>
                        </a:rPr>
                        <a:t>Sanc_Amt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Rank</a:t>
                      </a:r>
                      <a:endParaRPr lang="en-IN" sz="800" b="1"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70491553"/>
                  </a:ext>
                </a:extLst>
              </a:tr>
              <a:tr h="172635">
                <a:tc>
                  <a:txBody>
                    <a:bodyPr/>
                    <a:lstStyle/>
                    <a:p>
                      <a:pPr algn="l" fontAlgn="b"/>
                      <a:r>
                        <a:rPr lang="en-IN" sz="800" b="0" i="0" u="none" strike="noStrike" dirty="0">
                          <a:solidFill>
                            <a:srgbClr val="000000"/>
                          </a:solidFill>
                          <a:effectLst/>
                          <a:latin typeface="+mj-lt"/>
                        </a:rPr>
                        <a:t>HDFC BANK LIMITED</a:t>
                      </a:r>
                    </a:p>
                  </a:txBody>
                  <a:tcPr marL="45720" marR="45720" marT="27432" marB="27432" anchor="ctr"/>
                </a:tc>
                <a:tc>
                  <a:txBody>
                    <a:bodyPr/>
                    <a:lstStyle/>
                    <a:p>
                      <a:pPr algn="ctr" fontAlgn="b"/>
                      <a:r>
                        <a:rPr lang="en-IN" sz="800" b="0" i="0" u="none" strike="noStrike" dirty="0">
                          <a:solidFill>
                            <a:srgbClr val="000000"/>
                          </a:solidFill>
                          <a:effectLst/>
                          <a:latin typeface="+mj-lt"/>
                        </a:rPr>
                        <a:t>1.5%</a:t>
                      </a:r>
                    </a:p>
                  </a:txBody>
                  <a:tcPr marL="45720" marR="45720" marT="27432" marB="27432" anchor="ctr"/>
                </a:tc>
                <a:tc>
                  <a:txBody>
                    <a:bodyPr/>
                    <a:lstStyle/>
                    <a:p>
                      <a:pPr algn="ctr" fontAlgn="b"/>
                      <a:r>
                        <a:rPr lang="en-IN" sz="800" b="0" i="0" u="none" strike="noStrike">
                          <a:solidFill>
                            <a:srgbClr val="000000"/>
                          </a:solidFill>
                          <a:effectLst/>
                          <a:latin typeface="+mj-lt"/>
                        </a:rPr>
                        <a:t>1.7%</a:t>
                      </a:r>
                    </a:p>
                  </a:txBody>
                  <a:tcPr marL="45720" marR="45720" marT="27432" marB="27432" anchor="ctr"/>
                </a:tc>
                <a:tc>
                  <a:txBody>
                    <a:bodyPr/>
                    <a:lstStyle/>
                    <a:p>
                      <a:pPr algn="ctr" fontAlgn="b"/>
                      <a:r>
                        <a:rPr lang="en-IN" sz="800" u="none" strike="noStrike" dirty="0">
                          <a:effectLst/>
                          <a:latin typeface="+mj-lt"/>
                        </a:rPr>
                        <a:t>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921015650"/>
                  </a:ext>
                </a:extLst>
              </a:tr>
              <a:tr h="172635">
                <a:tc>
                  <a:txBody>
                    <a:bodyPr/>
                    <a:lstStyle/>
                    <a:p>
                      <a:pPr algn="l" fontAlgn="b"/>
                      <a:r>
                        <a:rPr lang="en-IN" sz="800" b="0" i="0" u="none" strike="noStrike">
                          <a:solidFill>
                            <a:srgbClr val="000000"/>
                          </a:solidFill>
                          <a:effectLst/>
                          <a:latin typeface="+mj-lt"/>
                        </a:rPr>
                        <a:t>TATA CONSULTANCY SERVICES LIMITED</a:t>
                      </a:r>
                    </a:p>
                  </a:txBody>
                  <a:tcPr marL="45720" marR="45720" marT="27432" marB="27432" anchor="ctr"/>
                </a:tc>
                <a:tc>
                  <a:txBody>
                    <a:bodyPr/>
                    <a:lstStyle/>
                    <a:p>
                      <a:pPr algn="ctr" fontAlgn="b"/>
                      <a:r>
                        <a:rPr lang="en-IN" sz="800" b="0" i="0" u="none" strike="noStrike" dirty="0">
                          <a:solidFill>
                            <a:srgbClr val="000000"/>
                          </a:solidFill>
                          <a:effectLst/>
                          <a:latin typeface="+mj-lt"/>
                        </a:rPr>
                        <a:t>1.5%</a:t>
                      </a:r>
                    </a:p>
                  </a:txBody>
                  <a:tcPr marL="45720" marR="45720" marT="27432" marB="27432" anchor="ctr"/>
                </a:tc>
                <a:tc>
                  <a:txBody>
                    <a:bodyPr/>
                    <a:lstStyle/>
                    <a:p>
                      <a:pPr algn="ctr" fontAlgn="b"/>
                      <a:r>
                        <a:rPr lang="en-IN" sz="800" b="0" i="0" u="none" strike="noStrike">
                          <a:solidFill>
                            <a:srgbClr val="000000"/>
                          </a:solidFill>
                          <a:effectLst/>
                          <a:latin typeface="+mj-lt"/>
                        </a:rPr>
                        <a:t>1.5%</a:t>
                      </a:r>
                    </a:p>
                  </a:txBody>
                  <a:tcPr marL="45720" marR="45720" marT="27432" marB="27432" anchor="ctr"/>
                </a:tc>
                <a:tc>
                  <a:txBody>
                    <a:bodyPr/>
                    <a:lstStyle/>
                    <a:p>
                      <a:pPr algn="ctr" fontAlgn="b"/>
                      <a:r>
                        <a:rPr lang="en-IN" sz="800" u="none" strike="noStrike" dirty="0">
                          <a:effectLst/>
                          <a:latin typeface="+mj-lt"/>
                        </a:rPr>
                        <a:t>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53271286"/>
                  </a:ext>
                </a:extLst>
              </a:tr>
              <a:tr h="172635">
                <a:tc>
                  <a:txBody>
                    <a:bodyPr/>
                    <a:lstStyle/>
                    <a:p>
                      <a:pPr algn="l" fontAlgn="b"/>
                      <a:r>
                        <a:rPr lang="en-IN" sz="800" b="0" i="0" u="none" strike="noStrike">
                          <a:solidFill>
                            <a:srgbClr val="000000"/>
                          </a:solidFill>
                          <a:effectLst/>
                          <a:latin typeface="+mj-lt"/>
                        </a:rPr>
                        <a:t>J P MORGAN SERVICES INDIA PRIVATE LIMITED</a:t>
                      </a:r>
                    </a:p>
                  </a:txBody>
                  <a:tcPr marL="45720" marR="45720" marT="27432" marB="27432" anchor="ctr"/>
                </a:tc>
                <a:tc>
                  <a:txBody>
                    <a:bodyPr/>
                    <a:lstStyle/>
                    <a:p>
                      <a:pPr algn="ctr" fontAlgn="b"/>
                      <a:r>
                        <a:rPr lang="en-IN" sz="800" b="0" i="0" u="none" strike="noStrike" dirty="0">
                          <a:solidFill>
                            <a:srgbClr val="000000"/>
                          </a:solidFill>
                          <a:effectLst/>
                          <a:latin typeface="+mj-lt"/>
                        </a:rPr>
                        <a:t>0.8%</a:t>
                      </a:r>
                    </a:p>
                  </a:txBody>
                  <a:tcPr marL="45720" marR="45720" marT="27432" marB="27432" anchor="ctr"/>
                </a:tc>
                <a:tc>
                  <a:txBody>
                    <a:bodyPr/>
                    <a:lstStyle/>
                    <a:p>
                      <a:pPr algn="ctr" fontAlgn="b"/>
                      <a:r>
                        <a:rPr lang="en-IN" sz="800" b="0" i="0" u="none" strike="noStrike">
                          <a:solidFill>
                            <a:srgbClr val="000000"/>
                          </a:solidFill>
                          <a:effectLst/>
                          <a:latin typeface="+mj-lt"/>
                        </a:rPr>
                        <a:t>1.1%</a:t>
                      </a:r>
                    </a:p>
                  </a:txBody>
                  <a:tcPr marL="45720" marR="45720" marT="27432" marB="27432" anchor="ctr"/>
                </a:tc>
                <a:tc>
                  <a:txBody>
                    <a:bodyPr/>
                    <a:lstStyle/>
                    <a:p>
                      <a:pPr algn="ctr" fontAlgn="b"/>
                      <a:r>
                        <a:rPr lang="en-IN" sz="800" u="none" strike="noStrike">
                          <a:effectLst/>
                          <a:latin typeface="+mj-lt"/>
                        </a:rPr>
                        <a:t>3</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567258778"/>
                  </a:ext>
                </a:extLst>
              </a:tr>
              <a:tr h="172635">
                <a:tc>
                  <a:txBody>
                    <a:bodyPr/>
                    <a:lstStyle/>
                    <a:p>
                      <a:pPr algn="l" fontAlgn="b"/>
                      <a:r>
                        <a:rPr lang="en-IN" sz="800" b="0" i="0" u="none" strike="noStrike">
                          <a:solidFill>
                            <a:srgbClr val="000000"/>
                          </a:solidFill>
                          <a:effectLst/>
                          <a:latin typeface="+mj-lt"/>
                        </a:rPr>
                        <a:t>(blank)</a:t>
                      </a:r>
                    </a:p>
                  </a:txBody>
                  <a:tcPr marL="45720" marR="45720" marT="27432" marB="27432" anchor="ctr"/>
                </a:tc>
                <a:tc>
                  <a:txBody>
                    <a:bodyPr/>
                    <a:lstStyle/>
                    <a:p>
                      <a:pPr algn="ctr" fontAlgn="b"/>
                      <a:r>
                        <a:rPr lang="en-IN" sz="800" b="0" i="0" u="none" strike="noStrike">
                          <a:solidFill>
                            <a:srgbClr val="000000"/>
                          </a:solidFill>
                          <a:effectLst/>
                          <a:latin typeface="+mj-lt"/>
                        </a:rPr>
                        <a:t>0.8%</a:t>
                      </a:r>
                    </a:p>
                  </a:txBody>
                  <a:tcPr marL="45720" marR="45720" marT="27432" marB="27432" anchor="ctr"/>
                </a:tc>
                <a:tc>
                  <a:txBody>
                    <a:bodyPr/>
                    <a:lstStyle/>
                    <a:p>
                      <a:pPr algn="ctr" fontAlgn="b"/>
                      <a:r>
                        <a:rPr lang="en-IN" sz="800" b="0" i="0" u="none" strike="noStrike">
                          <a:solidFill>
                            <a:srgbClr val="000000"/>
                          </a:solidFill>
                          <a:effectLst/>
                          <a:latin typeface="+mj-lt"/>
                        </a:rPr>
                        <a:t>1.0%</a:t>
                      </a:r>
                    </a:p>
                  </a:txBody>
                  <a:tcPr marL="45720" marR="45720" marT="27432" marB="27432" anchor="ctr"/>
                </a:tc>
                <a:tc>
                  <a:txBody>
                    <a:bodyPr/>
                    <a:lstStyle/>
                    <a:p>
                      <a:pPr algn="ctr" fontAlgn="b"/>
                      <a:r>
                        <a:rPr lang="en-IN" sz="800" u="none" strike="noStrike" dirty="0">
                          <a:effectLst/>
                          <a:latin typeface="+mj-lt"/>
                        </a:rPr>
                        <a:t>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79830528"/>
                  </a:ext>
                </a:extLst>
              </a:tr>
              <a:tr h="172635">
                <a:tc>
                  <a:txBody>
                    <a:bodyPr/>
                    <a:lstStyle/>
                    <a:p>
                      <a:pPr algn="l" fontAlgn="b"/>
                      <a:r>
                        <a:rPr lang="en-IN" sz="800" b="0" i="0" u="none" strike="noStrike">
                          <a:solidFill>
                            <a:srgbClr val="000000"/>
                          </a:solidFill>
                          <a:effectLst/>
                          <a:latin typeface="+mj-lt"/>
                        </a:rPr>
                        <a:t>INDIABULLS HOUSING FINANCE LTD</a:t>
                      </a:r>
                    </a:p>
                  </a:txBody>
                  <a:tcPr marL="45720" marR="45720" marT="27432" marB="27432" anchor="ctr"/>
                </a:tc>
                <a:tc>
                  <a:txBody>
                    <a:bodyPr/>
                    <a:lstStyle/>
                    <a:p>
                      <a:pPr algn="ctr" fontAlgn="b"/>
                      <a:r>
                        <a:rPr lang="en-IN" sz="800" b="0" i="0" u="none" strike="noStrike">
                          <a:solidFill>
                            <a:srgbClr val="000000"/>
                          </a:solidFill>
                          <a:effectLst/>
                          <a:latin typeface="+mj-lt"/>
                        </a:rPr>
                        <a:t>0.0%</a:t>
                      </a:r>
                    </a:p>
                  </a:txBody>
                  <a:tcPr marL="45720" marR="45720" marT="27432" marB="27432" anchor="ctr"/>
                </a:tc>
                <a:tc>
                  <a:txBody>
                    <a:bodyPr/>
                    <a:lstStyle/>
                    <a:p>
                      <a:pPr algn="ctr" fontAlgn="b"/>
                      <a:r>
                        <a:rPr lang="en-IN" sz="800" b="0" i="0" u="none" strike="noStrike" dirty="0">
                          <a:solidFill>
                            <a:srgbClr val="000000"/>
                          </a:solidFill>
                          <a:effectLst/>
                          <a:latin typeface="+mj-lt"/>
                        </a:rPr>
                        <a:t>0.9%</a:t>
                      </a:r>
                    </a:p>
                  </a:txBody>
                  <a:tcPr marL="45720" marR="45720" marT="27432" marB="27432" anchor="ctr"/>
                </a:tc>
                <a:tc>
                  <a:txBody>
                    <a:bodyPr/>
                    <a:lstStyle/>
                    <a:p>
                      <a:pPr algn="ctr" fontAlgn="b"/>
                      <a:r>
                        <a:rPr lang="en-IN" sz="800" u="none" strike="noStrike">
                          <a:effectLst/>
                          <a:latin typeface="+mj-lt"/>
                        </a:rPr>
                        <a:t>5</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4162613041"/>
                  </a:ext>
                </a:extLst>
              </a:tr>
              <a:tr h="172635">
                <a:tc>
                  <a:txBody>
                    <a:bodyPr/>
                    <a:lstStyle/>
                    <a:p>
                      <a:pPr algn="l" fontAlgn="b"/>
                      <a:r>
                        <a:rPr lang="en-US" sz="800" b="0" i="0" u="none" strike="noStrike">
                          <a:solidFill>
                            <a:srgbClr val="000000"/>
                          </a:solidFill>
                          <a:effectLst/>
                          <a:latin typeface="+mj-lt"/>
                        </a:rPr>
                        <a:t>MUNICIPAL CORPORATION OF GREATER MUMBAI</a:t>
                      </a:r>
                    </a:p>
                  </a:txBody>
                  <a:tcPr marL="45720" marR="45720" marT="27432" marB="27432" anchor="ctr"/>
                </a:tc>
                <a:tc>
                  <a:txBody>
                    <a:bodyPr/>
                    <a:lstStyle/>
                    <a:p>
                      <a:pPr algn="ctr" fontAlgn="b"/>
                      <a:r>
                        <a:rPr lang="en-IN" sz="800" b="0" i="0" u="none" strike="noStrike">
                          <a:solidFill>
                            <a:srgbClr val="000000"/>
                          </a:solidFill>
                          <a:effectLst/>
                          <a:latin typeface="+mj-lt"/>
                        </a:rPr>
                        <a:t>1.6%</a:t>
                      </a:r>
                    </a:p>
                  </a:txBody>
                  <a:tcPr marL="45720" marR="45720" marT="27432" marB="27432" anchor="ctr"/>
                </a:tc>
                <a:tc>
                  <a:txBody>
                    <a:bodyPr/>
                    <a:lstStyle/>
                    <a:p>
                      <a:pPr algn="ctr" fontAlgn="b"/>
                      <a:r>
                        <a:rPr lang="en-IN" sz="800" b="0" i="0" u="none" strike="noStrike">
                          <a:solidFill>
                            <a:srgbClr val="000000"/>
                          </a:solidFill>
                          <a:effectLst/>
                          <a:latin typeface="+mj-lt"/>
                        </a:rPr>
                        <a:t>0.8%</a:t>
                      </a:r>
                    </a:p>
                  </a:txBody>
                  <a:tcPr marL="45720" marR="45720" marT="27432" marB="27432" anchor="ctr"/>
                </a:tc>
                <a:tc>
                  <a:txBody>
                    <a:bodyPr/>
                    <a:lstStyle/>
                    <a:p>
                      <a:pPr algn="ctr" fontAlgn="b"/>
                      <a:r>
                        <a:rPr lang="en-IN" sz="800" u="none" strike="noStrike">
                          <a:effectLst/>
                          <a:latin typeface="+mj-lt"/>
                        </a:rPr>
                        <a:t>6</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4168258024"/>
                  </a:ext>
                </a:extLst>
              </a:tr>
              <a:tr h="172635">
                <a:tc>
                  <a:txBody>
                    <a:bodyPr/>
                    <a:lstStyle/>
                    <a:p>
                      <a:pPr algn="l" fontAlgn="b"/>
                      <a:r>
                        <a:rPr lang="en-IN" sz="800" b="0" i="0" u="none" strike="noStrike">
                          <a:solidFill>
                            <a:srgbClr val="000000"/>
                          </a:solidFill>
                          <a:effectLst/>
                          <a:latin typeface="+mj-lt"/>
                        </a:rPr>
                        <a:t>CAPGEMINI TECHNOLOGY SERVICES INDIA LIMITED</a:t>
                      </a:r>
                    </a:p>
                  </a:txBody>
                  <a:tcPr marL="45720" marR="45720" marT="27432" marB="27432" anchor="ctr"/>
                </a:tc>
                <a:tc>
                  <a:txBody>
                    <a:bodyPr/>
                    <a:lstStyle/>
                    <a:p>
                      <a:pPr algn="ctr" fontAlgn="b"/>
                      <a:r>
                        <a:rPr lang="en-IN" sz="800" b="0" i="0" u="none" strike="noStrike">
                          <a:solidFill>
                            <a:srgbClr val="000000"/>
                          </a:solidFill>
                          <a:effectLst/>
                          <a:latin typeface="+mj-lt"/>
                        </a:rPr>
                        <a:t>0.7%</a:t>
                      </a:r>
                    </a:p>
                  </a:txBody>
                  <a:tcPr marL="45720" marR="45720" marT="27432" marB="27432" anchor="ctr"/>
                </a:tc>
                <a:tc>
                  <a:txBody>
                    <a:bodyPr/>
                    <a:lstStyle/>
                    <a:p>
                      <a:pPr algn="ctr" fontAlgn="b"/>
                      <a:r>
                        <a:rPr lang="en-IN" sz="800" b="0" i="0" u="none" strike="noStrike">
                          <a:solidFill>
                            <a:srgbClr val="000000"/>
                          </a:solidFill>
                          <a:effectLst/>
                          <a:latin typeface="+mj-lt"/>
                        </a:rPr>
                        <a:t>0.7%</a:t>
                      </a:r>
                    </a:p>
                  </a:txBody>
                  <a:tcPr marL="45720" marR="45720" marT="27432" marB="27432" anchor="ctr"/>
                </a:tc>
                <a:tc>
                  <a:txBody>
                    <a:bodyPr/>
                    <a:lstStyle/>
                    <a:p>
                      <a:pPr algn="ctr" fontAlgn="b"/>
                      <a:r>
                        <a:rPr lang="en-IN" sz="800" u="none" strike="noStrike">
                          <a:effectLst/>
                          <a:latin typeface="+mj-lt"/>
                        </a:rPr>
                        <a:t>7</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360334436"/>
                  </a:ext>
                </a:extLst>
              </a:tr>
              <a:tr h="172635">
                <a:tc>
                  <a:txBody>
                    <a:bodyPr/>
                    <a:lstStyle/>
                    <a:p>
                      <a:pPr algn="l" fontAlgn="b"/>
                      <a:r>
                        <a:rPr lang="en-IN" sz="800" b="0" i="0" u="none" strike="noStrike">
                          <a:solidFill>
                            <a:srgbClr val="000000"/>
                          </a:solidFill>
                          <a:effectLst/>
                          <a:latin typeface="+mj-lt"/>
                        </a:rPr>
                        <a:t>ACCENTURE SOLUTIONS PRIVATE LIMITED</a:t>
                      </a:r>
                    </a:p>
                  </a:txBody>
                  <a:tcPr marL="45720" marR="45720" marT="27432" marB="27432" anchor="ctr"/>
                </a:tc>
                <a:tc>
                  <a:txBody>
                    <a:bodyPr/>
                    <a:lstStyle/>
                    <a:p>
                      <a:pPr algn="ctr" fontAlgn="b"/>
                      <a:r>
                        <a:rPr lang="en-IN" sz="800" b="0" i="0" u="none" strike="noStrike">
                          <a:solidFill>
                            <a:srgbClr val="000000"/>
                          </a:solidFill>
                          <a:effectLst/>
                          <a:latin typeface="+mj-lt"/>
                        </a:rPr>
                        <a:t>0.7%</a:t>
                      </a:r>
                    </a:p>
                  </a:txBody>
                  <a:tcPr marL="45720" marR="45720" marT="27432" marB="27432" anchor="ctr"/>
                </a:tc>
                <a:tc>
                  <a:txBody>
                    <a:bodyPr/>
                    <a:lstStyle/>
                    <a:p>
                      <a:pPr algn="ctr" fontAlgn="b"/>
                      <a:r>
                        <a:rPr lang="en-IN" sz="800" b="0" i="0" u="none" strike="noStrike" dirty="0">
                          <a:solidFill>
                            <a:srgbClr val="000000"/>
                          </a:solidFill>
                          <a:effectLst/>
                          <a:latin typeface="+mj-lt"/>
                        </a:rPr>
                        <a:t>0.7%</a:t>
                      </a:r>
                    </a:p>
                  </a:txBody>
                  <a:tcPr marL="45720" marR="45720" marT="27432" marB="27432" anchor="ctr"/>
                </a:tc>
                <a:tc>
                  <a:txBody>
                    <a:bodyPr/>
                    <a:lstStyle/>
                    <a:p>
                      <a:pPr algn="ctr" fontAlgn="b"/>
                      <a:r>
                        <a:rPr lang="en-IN" sz="800" u="none" strike="noStrike">
                          <a:effectLst/>
                          <a:latin typeface="+mj-lt"/>
                        </a:rPr>
                        <a:t>8</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825146963"/>
                  </a:ext>
                </a:extLst>
              </a:tr>
              <a:tr h="172635">
                <a:tc>
                  <a:txBody>
                    <a:bodyPr/>
                    <a:lstStyle/>
                    <a:p>
                      <a:pPr algn="l" fontAlgn="b"/>
                      <a:r>
                        <a:rPr lang="en-IN" sz="800" b="0" i="0" u="none" strike="noStrike">
                          <a:solidFill>
                            <a:srgbClr val="000000"/>
                          </a:solidFill>
                          <a:effectLst/>
                          <a:latin typeface="+mj-lt"/>
                        </a:rPr>
                        <a:t>CENTRAL RAILWAY</a:t>
                      </a:r>
                    </a:p>
                  </a:txBody>
                  <a:tcPr marL="45720" marR="45720" marT="27432" marB="27432" anchor="ctr"/>
                </a:tc>
                <a:tc>
                  <a:txBody>
                    <a:bodyPr/>
                    <a:lstStyle/>
                    <a:p>
                      <a:pPr algn="ctr" fontAlgn="b"/>
                      <a:r>
                        <a:rPr lang="en-IN" sz="800" b="0" i="0" u="none" strike="noStrike">
                          <a:solidFill>
                            <a:srgbClr val="000000"/>
                          </a:solidFill>
                          <a:effectLst/>
                          <a:latin typeface="+mj-lt"/>
                        </a:rPr>
                        <a:t>1.2%</a:t>
                      </a:r>
                    </a:p>
                  </a:txBody>
                  <a:tcPr marL="45720" marR="45720" marT="27432" marB="27432" anchor="ctr"/>
                </a:tc>
                <a:tc>
                  <a:txBody>
                    <a:bodyPr/>
                    <a:lstStyle/>
                    <a:p>
                      <a:pPr algn="ctr" fontAlgn="b"/>
                      <a:r>
                        <a:rPr lang="en-IN" sz="800" b="0" i="0" u="none" strike="noStrike">
                          <a:solidFill>
                            <a:srgbClr val="000000"/>
                          </a:solidFill>
                          <a:effectLst/>
                          <a:latin typeface="+mj-lt"/>
                        </a:rPr>
                        <a:t>0.7%</a:t>
                      </a:r>
                    </a:p>
                  </a:txBody>
                  <a:tcPr marL="45720" marR="45720" marT="27432" marB="27432" anchor="ctr"/>
                </a:tc>
                <a:tc>
                  <a:txBody>
                    <a:bodyPr/>
                    <a:lstStyle/>
                    <a:p>
                      <a:pPr algn="ctr" fontAlgn="b"/>
                      <a:r>
                        <a:rPr lang="en-IN" sz="800" u="none" strike="noStrike" dirty="0">
                          <a:effectLst/>
                          <a:latin typeface="+mj-lt"/>
                        </a:rPr>
                        <a:t>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89592653"/>
                  </a:ext>
                </a:extLst>
              </a:tr>
              <a:tr h="172635">
                <a:tc>
                  <a:txBody>
                    <a:bodyPr/>
                    <a:lstStyle/>
                    <a:p>
                      <a:pPr algn="l" fontAlgn="b"/>
                      <a:r>
                        <a:rPr lang="en-IN" sz="800" b="0" i="0" u="none" strike="noStrike">
                          <a:solidFill>
                            <a:srgbClr val="000000"/>
                          </a:solidFill>
                          <a:effectLst/>
                          <a:latin typeface="+mj-lt"/>
                        </a:rPr>
                        <a:t>RELIANCE INDUSTRIES LIMITED</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u="none" strike="noStrike" dirty="0">
                          <a:effectLst/>
                          <a:latin typeface="+mj-lt"/>
                        </a:rPr>
                        <a:t>10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36829487"/>
                  </a:ext>
                </a:extLst>
              </a:tr>
              <a:tr h="172635">
                <a:tc>
                  <a:txBody>
                    <a:bodyPr/>
                    <a:lstStyle/>
                    <a:p>
                      <a:pPr algn="l" fontAlgn="b"/>
                      <a:r>
                        <a:rPr lang="en-IN" sz="800" b="0" i="0" u="none" strike="noStrike">
                          <a:solidFill>
                            <a:srgbClr val="000000"/>
                          </a:solidFill>
                          <a:effectLst/>
                          <a:latin typeface="+mj-lt"/>
                        </a:rPr>
                        <a:t>BHABHA ATOMIC RESEARCH CENTRE</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u="none" strike="noStrike" dirty="0">
                          <a:effectLst/>
                          <a:latin typeface="+mj-lt"/>
                        </a:rPr>
                        <a:t>11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34250383"/>
                  </a:ext>
                </a:extLst>
              </a:tr>
              <a:tr h="172635">
                <a:tc>
                  <a:txBody>
                    <a:bodyPr/>
                    <a:lstStyle/>
                    <a:p>
                      <a:pPr algn="l" fontAlgn="b"/>
                      <a:r>
                        <a:rPr lang="en-IN" sz="800" b="0" i="0" u="none" strike="noStrike">
                          <a:solidFill>
                            <a:srgbClr val="000000"/>
                          </a:solidFill>
                          <a:effectLst/>
                          <a:latin typeface="+mj-lt"/>
                        </a:rPr>
                        <a:t>RELIANCE JIO INFOCOMM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u="none" strike="noStrike" dirty="0">
                          <a:effectLst/>
                          <a:latin typeface="+mj-lt"/>
                        </a:rPr>
                        <a:t>12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824693431"/>
                  </a:ext>
                </a:extLst>
              </a:tr>
              <a:tr h="172635">
                <a:tc>
                  <a:txBody>
                    <a:bodyPr/>
                    <a:lstStyle/>
                    <a:p>
                      <a:pPr algn="l" fontAlgn="b"/>
                      <a:r>
                        <a:rPr lang="en-IN" sz="800" b="0" i="0" u="none" strike="noStrike">
                          <a:solidFill>
                            <a:srgbClr val="000000"/>
                          </a:solidFill>
                          <a:effectLst/>
                          <a:latin typeface="+mj-lt"/>
                        </a:rPr>
                        <a:t>YES BANK LTD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13</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615836156"/>
                  </a:ext>
                </a:extLst>
              </a:tr>
              <a:tr h="172635">
                <a:tc>
                  <a:txBody>
                    <a:bodyPr/>
                    <a:lstStyle/>
                    <a:p>
                      <a:pPr algn="l" fontAlgn="b"/>
                      <a:r>
                        <a:rPr lang="en-IN" sz="800" b="0" i="0" u="none" strike="noStrike">
                          <a:solidFill>
                            <a:srgbClr val="000000"/>
                          </a:solidFill>
                          <a:effectLst/>
                          <a:latin typeface="+mj-lt"/>
                        </a:rPr>
                        <a:t>WESTERN RAILWAY</a:t>
                      </a:r>
                    </a:p>
                  </a:txBody>
                  <a:tcPr marL="45720" marR="45720" marT="27432" marB="27432" anchor="ctr"/>
                </a:tc>
                <a:tc>
                  <a:txBody>
                    <a:bodyPr/>
                    <a:lstStyle/>
                    <a:p>
                      <a:pPr algn="ctr" fontAlgn="b"/>
                      <a:r>
                        <a:rPr lang="en-IN" sz="800" b="0" i="0" u="none" strike="noStrike">
                          <a:solidFill>
                            <a:srgbClr val="000000"/>
                          </a:solidFill>
                          <a:effectLst/>
                          <a:latin typeface="+mj-lt"/>
                        </a:rPr>
                        <a:t>0.6%</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666361899"/>
                  </a:ext>
                </a:extLst>
              </a:tr>
              <a:tr h="172635">
                <a:tc>
                  <a:txBody>
                    <a:bodyPr/>
                    <a:lstStyle/>
                    <a:p>
                      <a:pPr algn="l" fontAlgn="b"/>
                      <a:r>
                        <a:rPr lang="en-IN" sz="800" b="0" i="0" u="none" strike="noStrike">
                          <a:solidFill>
                            <a:srgbClr val="000000"/>
                          </a:solidFill>
                          <a:effectLst/>
                          <a:latin typeface="+mj-lt"/>
                        </a:rPr>
                        <a:t>CAPGEMINI</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15</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77100453"/>
                  </a:ext>
                </a:extLst>
              </a:tr>
              <a:tr h="172635">
                <a:tc>
                  <a:txBody>
                    <a:bodyPr/>
                    <a:lstStyle/>
                    <a:p>
                      <a:pPr algn="l" fontAlgn="b"/>
                      <a:r>
                        <a:rPr lang="en-IN" sz="800" b="0" i="0" u="none" strike="noStrike">
                          <a:solidFill>
                            <a:srgbClr val="000000"/>
                          </a:solidFill>
                          <a:effectLst/>
                          <a:latin typeface="+mj-lt"/>
                        </a:rPr>
                        <a:t>SHAHID KAPOOR</a:t>
                      </a:r>
                    </a:p>
                  </a:txBody>
                  <a:tcPr marL="45720" marR="45720" marT="27432" marB="27432" anchor="ctr"/>
                </a:tc>
                <a:tc>
                  <a:txBody>
                    <a:bodyPr/>
                    <a:lstStyle/>
                    <a:p>
                      <a:pPr algn="ctr" fontAlgn="b"/>
                      <a:r>
                        <a:rPr lang="en-IN" sz="800" b="0" i="0" u="none" strike="noStrike">
                          <a:solidFill>
                            <a:srgbClr val="000000"/>
                          </a:solidFill>
                          <a:effectLst/>
                          <a:latin typeface="+mj-lt"/>
                        </a:rPr>
                        <a:t>0.0%</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16</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120490920"/>
                  </a:ext>
                </a:extLst>
              </a:tr>
              <a:tr h="172635">
                <a:tc>
                  <a:txBody>
                    <a:bodyPr/>
                    <a:lstStyle/>
                    <a:p>
                      <a:pPr algn="l" fontAlgn="b"/>
                      <a:r>
                        <a:rPr lang="en-IN" sz="800" b="0" i="0" u="none" strike="noStrike">
                          <a:solidFill>
                            <a:srgbClr val="000000"/>
                          </a:solidFill>
                          <a:effectLst/>
                          <a:latin typeface="+mj-lt"/>
                        </a:rPr>
                        <a:t>JET AIRWAYS (INDIA) LIMITED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17</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506814859"/>
                  </a:ext>
                </a:extLst>
              </a:tr>
              <a:tr h="172635">
                <a:tc>
                  <a:txBody>
                    <a:bodyPr/>
                    <a:lstStyle/>
                    <a:p>
                      <a:pPr algn="l" fontAlgn="b"/>
                      <a:r>
                        <a:rPr lang="it-IT" sz="800" b="0" i="0" u="none" strike="noStrike">
                          <a:solidFill>
                            <a:srgbClr val="000000"/>
                          </a:solidFill>
                          <a:effectLst/>
                          <a:latin typeface="+mj-lt"/>
                        </a:rPr>
                        <a:t>DELOITTE CONSULTING INDIA PRIVATE LIMITED</a:t>
                      </a:r>
                    </a:p>
                  </a:txBody>
                  <a:tcPr marL="45720" marR="45720" marT="27432" marB="27432" anchor="ctr"/>
                </a:tc>
                <a:tc>
                  <a:txBody>
                    <a:bodyPr/>
                    <a:lstStyle/>
                    <a:p>
                      <a:pPr algn="ctr" fontAlgn="b"/>
                      <a:r>
                        <a:rPr lang="en-IN" sz="800" b="0" i="0" u="none" strike="noStrike">
                          <a:solidFill>
                            <a:srgbClr val="000000"/>
                          </a:solidFill>
                          <a:effectLst/>
                          <a:latin typeface="+mj-lt"/>
                        </a:rPr>
                        <a:t>0.1%</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18</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450320883"/>
                  </a:ext>
                </a:extLst>
              </a:tr>
              <a:tr h="172635">
                <a:tc>
                  <a:txBody>
                    <a:bodyPr/>
                    <a:lstStyle/>
                    <a:p>
                      <a:pPr algn="l" fontAlgn="b"/>
                      <a:r>
                        <a:rPr lang="en-IN" sz="800" b="0" i="0" u="none" strike="noStrike">
                          <a:solidFill>
                            <a:srgbClr val="000000"/>
                          </a:solidFill>
                          <a:effectLst/>
                          <a:latin typeface="+mj-lt"/>
                        </a:rPr>
                        <a:t>STANDARD CHARTERED BANK</a:t>
                      </a:r>
                    </a:p>
                  </a:txBody>
                  <a:tcPr marL="45720" marR="45720" marT="27432" marB="27432" anchor="ctr"/>
                </a:tc>
                <a:tc>
                  <a:txBody>
                    <a:bodyPr/>
                    <a:lstStyle/>
                    <a:p>
                      <a:pPr algn="ctr" fontAlgn="b"/>
                      <a:r>
                        <a:rPr lang="en-IN" sz="800" b="0" i="0" u="none" strike="noStrike">
                          <a:solidFill>
                            <a:srgbClr val="000000"/>
                          </a:solidFill>
                          <a:effectLst/>
                          <a:latin typeface="+mj-lt"/>
                        </a:rPr>
                        <a:t>0.1%</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11286093"/>
                  </a:ext>
                </a:extLst>
              </a:tr>
              <a:tr h="172635">
                <a:tc>
                  <a:txBody>
                    <a:bodyPr/>
                    <a:lstStyle/>
                    <a:p>
                      <a:pPr algn="l" fontAlgn="b"/>
                      <a:r>
                        <a:rPr lang="en-IN" sz="800" b="0" i="0" u="none" strike="noStrike">
                          <a:solidFill>
                            <a:srgbClr val="000000"/>
                          </a:solidFill>
                          <a:effectLst/>
                          <a:latin typeface="+mj-lt"/>
                        </a:rPr>
                        <a:t>NOMURA SERVICES INDIA PRIVATE LIMITED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dirty="0">
                          <a:solidFill>
                            <a:srgbClr val="000000"/>
                          </a:solidFill>
                          <a:effectLst/>
                          <a:latin typeface="+mj-lt"/>
                        </a:rPr>
                        <a:t>0.2%</a:t>
                      </a:r>
                    </a:p>
                  </a:txBody>
                  <a:tcPr marL="45720" marR="45720" marT="27432" marB="27432" anchor="ctr"/>
                </a:tc>
                <a:tc>
                  <a:txBody>
                    <a:bodyPr/>
                    <a:lstStyle/>
                    <a:p>
                      <a:pPr algn="ctr" fontAlgn="b"/>
                      <a:r>
                        <a:rPr lang="en-IN" sz="800" u="none" strike="noStrike" dirty="0">
                          <a:effectLst/>
                          <a:latin typeface="+mj-lt"/>
                        </a:rPr>
                        <a:t>20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81595127"/>
                  </a:ext>
                </a:extLst>
              </a:tr>
            </a:tbl>
          </a:graphicData>
        </a:graphic>
      </p:graphicFrame>
      <p:sp>
        <p:nvSpPr>
          <p:cNvPr id="13" name="Rectangle: Top Corners Rounded 12">
            <a:extLst>
              <a:ext uri="{FF2B5EF4-FFF2-40B4-BE49-F238E27FC236}">
                <a16:creationId xmlns:a16="http://schemas.microsoft.com/office/drawing/2014/main" id="{89FF6092-EB22-41F6-A9D8-B16D450A720F}"/>
              </a:ext>
            </a:extLst>
          </p:cNvPr>
          <p:cNvSpPr/>
          <p:nvPr/>
        </p:nvSpPr>
        <p:spPr>
          <a:xfrm>
            <a:off x="6172200" y="1046162"/>
            <a:ext cx="5641848" cy="211137"/>
          </a:xfrm>
          <a:prstGeom prst="round2Same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b="1" dirty="0"/>
              <a:t>FY19 </a:t>
            </a:r>
            <a:r>
              <a:rPr lang="en-US" sz="1000" i="1" dirty="0"/>
              <a:t>(Total Loans: 56,983 and Total Loan Sanctioned: ₹15,795 Cr.)</a:t>
            </a:r>
            <a:endParaRPr lang="en-IN" sz="1000" i="1" dirty="0"/>
          </a:p>
        </p:txBody>
      </p:sp>
      <p:sp>
        <p:nvSpPr>
          <p:cNvPr id="14" name="Rectangle: Rounded Corners 13">
            <a:extLst>
              <a:ext uri="{FF2B5EF4-FFF2-40B4-BE49-F238E27FC236}">
                <a16:creationId xmlns:a16="http://schemas.microsoft.com/office/drawing/2014/main" id="{A6B3AEF7-847D-457F-90AA-28C829FE0341}"/>
              </a:ext>
            </a:extLst>
          </p:cNvPr>
          <p:cNvSpPr/>
          <p:nvPr/>
        </p:nvSpPr>
        <p:spPr>
          <a:xfrm>
            <a:off x="6172200" y="5105400"/>
            <a:ext cx="5641848" cy="385414"/>
          </a:xfrm>
          <a:prstGeom prst="roundRect">
            <a:avLst>
              <a:gd name="adj" fmla="val 74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Top 20 Corporate name contribute to 11.6% loan count and 13.0% loan sanction amount</a:t>
            </a:r>
            <a:endParaRPr lang="en-IN" sz="1200" dirty="0"/>
          </a:p>
        </p:txBody>
      </p:sp>
      <p:sp>
        <p:nvSpPr>
          <p:cNvPr id="15" name="Slide Number Placeholder 14">
            <a:extLst>
              <a:ext uri="{FF2B5EF4-FFF2-40B4-BE49-F238E27FC236}">
                <a16:creationId xmlns:a16="http://schemas.microsoft.com/office/drawing/2014/main" id="{98CB986A-89AF-4585-8C70-9AE7CB9FF481}"/>
              </a:ext>
            </a:extLst>
          </p:cNvPr>
          <p:cNvSpPr>
            <a:spLocks noGrp="1"/>
          </p:cNvSpPr>
          <p:nvPr>
            <p:ph type="sldNum" sz="quarter" idx="4"/>
          </p:nvPr>
        </p:nvSpPr>
        <p:spPr/>
        <p:txBody>
          <a:bodyPr/>
          <a:lstStyle/>
          <a:p>
            <a:fld id="{3E9DEC0F-54CB-4624-A4C9-F4B6FB368B3D}" type="slidenum">
              <a:rPr lang="en-IN" smtClean="0"/>
              <a:t>19</a:t>
            </a:fld>
            <a:endParaRPr lang="en-IN"/>
          </a:p>
        </p:txBody>
      </p:sp>
    </p:spTree>
    <p:extLst>
      <p:ext uri="{BB962C8B-B14F-4D97-AF65-F5344CB8AC3E}">
        <p14:creationId xmlns:p14="http://schemas.microsoft.com/office/powerpoint/2010/main" val="150321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A8A14-3D64-4C2B-930A-CCEA3BC44D44}"/>
              </a:ext>
            </a:extLst>
          </p:cNvPr>
          <p:cNvSpPr>
            <a:spLocks noGrp="1"/>
          </p:cNvSpPr>
          <p:nvPr>
            <p:ph type="body" sz="quarter" idx="4294967295"/>
          </p:nvPr>
        </p:nvSpPr>
        <p:spPr>
          <a:xfrm>
            <a:off x="371474" y="144463"/>
            <a:ext cx="11449051" cy="901700"/>
          </a:xfrm>
        </p:spPr>
        <p:txBody>
          <a:bodyPr anchor="b">
            <a:normAutofit/>
          </a:bodyPr>
          <a:lstStyle/>
          <a:p>
            <a:pPr marL="0" indent="0">
              <a:buNone/>
            </a:pPr>
            <a:r>
              <a:rPr lang="en-US" sz="3200" b="1" dirty="0"/>
              <a:t>Agenda</a:t>
            </a:r>
            <a:endParaRPr lang="en-IN" sz="3200" b="1" dirty="0"/>
          </a:p>
        </p:txBody>
      </p:sp>
      <p:grpSp>
        <p:nvGrpSpPr>
          <p:cNvPr id="17" name="Group 16">
            <a:extLst>
              <a:ext uri="{FF2B5EF4-FFF2-40B4-BE49-F238E27FC236}">
                <a16:creationId xmlns:a16="http://schemas.microsoft.com/office/drawing/2014/main" id="{6C545C5D-0D80-4737-A51F-495FDCDDFC3E}"/>
              </a:ext>
            </a:extLst>
          </p:cNvPr>
          <p:cNvGrpSpPr/>
          <p:nvPr/>
        </p:nvGrpSpPr>
        <p:grpSpPr>
          <a:xfrm>
            <a:off x="371475" y="1651773"/>
            <a:ext cx="11449050" cy="640080"/>
            <a:chOff x="371475" y="1651773"/>
            <a:chExt cx="11449050" cy="640080"/>
          </a:xfrm>
        </p:grpSpPr>
        <p:sp>
          <p:nvSpPr>
            <p:cNvPr id="7" name="Rectangle: Rounded Corners 6">
              <a:extLst>
                <a:ext uri="{FF2B5EF4-FFF2-40B4-BE49-F238E27FC236}">
                  <a16:creationId xmlns:a16="http://schemas.microsoft.com/office/drawing/2014/main" id="{E298F342-EB01-426E-B996-6C099279AAD7}"/>
                </a:ext>
              </a:extLst>
            </p:cNvPr>
            <p:cNvSpPr/>
            <p:nvPr/>
          </p:nvSpPr>
          <p:spPr>
            <a:xfrm>
              <a:off x="685800" y="1651773"/>
              <a:ext cx="11134725" cy="640080"/>
            </a:xfrm>
            <a:prstGeom prst="roundRect">
              <a:avLst/>
            </a:prstGeom>
          </p:spPr>
          <p:style>
            <a:lnRef idx="1">
              <a:schemeClr val="accent5"/>
            </a:lnRef>
            <a:fillRef idx="2">
              <a:schemeClr val="accent5"/>
            </a:fillRef>
            <a:effectRef idx="1">
              <a:schemeClr val="accent5"/>
            </a:effectRef>
            <a:fontRef idx="minor">
              <a:schemeClr val="dk1"/>
            </a:fontRef>
          </p:style>
          <p:txBody>
            <a:bodyPr lIns="548640" rtlCol="0" anchor="ctr"/>
            <a:lstStyle/>
            <a:p>
              <a:r>
                <a:rPr lang="en-IN" b="1" dirty="0"/>
                <a:t>Objective</a:t>
              </a:r>
            </a:p>
          </p:txBody>
        </p:sp>
        <p:sp>
          <p:nvSpPr>
            <p:cNvPr id="6" name="Arrow: Pentagon 5">
              <a:extLst>
                <a:ext uri="{FF2B5EF4-FFF2-40B4-BE49-F238E27FC236}">
                  <a16:creationId xmlns:a16="http://schemas.microsoft.com/office/drawing/2014/main" id="{BE07DF59-F62A-46DB-9C2A-3043A2CD16A0}"/>
                </a:ext>
              </a:extLst>
            </p:cNvPr>
            <p:cNvSpPr/>
            <p:nvPr/>
          </p:nvSpPr>
          <p:spPr>
            <a:xfrm>
              <a:off x="371475" y="1651773"/>
              <a:ext cx="695326" cy="64008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2F9B02CB-317A-4E8F-8271-D29F34FA61D7}"/>
              </a:ext>
            </a:extLst>
          </p:cNvPr>
          <p:cNvGrpSpPr/>
          <p:nvPr/>
        </p:nvGrpSpPr>
        <p:grpSpPr>
          <a:xfrm>
            <a:off x="371475" y="2380367"/>
            <a:ext cx="11449050" cy="640080"/>
            <a:chOff x="371475" y="2375673"/>
            <a:chExt cx="11449050" cy="640080"/>
          </a:xfrm>
        </p:grpSpPr>
        <p:sp>
          <p:nvSpPr>
            <p:cNvPr id="8" name="Rectangle: Rounded Corners 7">
              <a:extLst>
                <a:ext uri="{FF2B5EF4-FFF2-40B4-BE49-F238E27FC236}">
                  <a16:creationId xmlns:a16="http://schemas.microsoft.com/office/drawing/2014/main" id="{D5AB5F62-DDD2-4075-9065-80BBB949D8C2}"/>
                </a:ext>
              </a:extLst>
            </p:cNvPr>
            <p:cNvSpPr/>
            <p:nvPr/>
          </p:nvSpPr>
          <p:spPr>
            <a:xfrm>
              <a:off x="685800" y="23756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Overall Performance Snapshot of Mumbai vs. Pan India &amp; Insights</a:t>
              </a:r>
            </a:p>
          </p:txBody>
        </p:sp>
        <p:sp>
          <p:nvSpPr>
            <p:cNvPr id="9" name="Arrow: Pentagon 8">
              <a:extLst>
                <a:ext uri="{FF2B5EF4-FFF2-40B4-BE49-F238E27FC236}">
                  <a16:creationId xmlns:a16="http://schemas.microsoft.com/office/drawing/2014/main" id="{0D60E4B8-3E94-42A5-A2F2-845042380408}"/>
                </a:ext>
              </a:extLst>
            </p:cNvPr>
            <p:cNvSpPr/>
            <p:nvPr/>
          </p:nvSpPr>
          <p:spPr>
            <a:xfrm>
              <a:off x="371475" y="23756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1D431C96-215F-4D01-B00E-13A0E29733FD}"/>
              </a:ext>
            </a:extLst>
          </p:cNvPr>
          <p:cNvGrpSpPr/>
          <p:nvPr/>
        </p:nvGrpSpPr>
        <p:grpSpPr>
          <a:xfrm>
            <a:off x="371475" y="3108960"/>
            <a:ext cx="11449050" cy="640080"/>
            <a:chOff x="371475" y="3131047"/>
            <a:chExt cx="11449050" cy="640080"/>
          </a:xfrm>
        </p:grpSpPr>
        <p:sp>
          <p:nvSpPr>
            <p:cNvPr id="10" name="Rectangle: Rounded Corners 9">
              <a:extLst>
                <a:ext uri="{FF2B5EF4-FFF2-40B4-BE49-F238E27FC236}">
                  <a16:creationId xmlns:a16="http://schemas.microsoft.com/office/drawing/2014/main" id="{B8FE2EC7-916E-4FAA-BA2A-AB02D4D8E098}"/>
                </a:ext>
              </a:extLst>
            </p:cNvPr>
            <p:cNvSpPr/>
            <p:nvPr/>
          </p:nvSpPr>
          <p:spPr>
            <a:xfrm>
              <a:off x="685800" y="31310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Service Centre wise Penetration and Ranking</a:t>
              </a:r>
            </a:p>
          </p:txBody>
        </p:sp>
        <p:sp>
          <p:nvSpPr>
            <p:cNvPr id="11" name="Arrow: Pentagon 10">
              <a:extLst>
                <a:ext uri="{FF2B5EF4-FFF2-40B4-BE49-F238E27FC236}">
                  <a16:creationId xmlns:a16="http://schemas.microsoft.com/office/drawing/2014/main" id="{C87D392C-4FA5-49A1-9B4B-E787244B8136}"/>
                </a:ext>
              </a:extLst>
            </p:cNvPr>
            <p:cNvSpPr/>
            <p:nvPr/>
          </p:nvSpPr>
          <p:spPr>
            <a:xfrm>
              <a:off x="371475" y="31310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F72A6DCA-FC26-4A67-BAE3-3F545B95FDA9}"/>
              </a:ext>
            </a:extLst>
          </p:cNvPr>
          <p:cNvGrpSpPr/>
          <p:nvPr/>
        </p:nvGrpSpPr>
        <p:grpSpPr>
          <a:xfrm>
            <a:off x="371475" y="3837554"/>
            <a:ext cx="11449050" cy="640080"/>
            <a:chOff x="371475" y="3837277"/>
            <a:chExt cx="11449050" cy="640080"/>
          </a:xfrm>
        </p:grpSpPr>
        <p:sp>
          <p:nvSpPr>
            <p:cNvPr id="12" name="Rectangle: Rounded Corners 11">
              <a:extLst>
                <a:ext uri="{FF2B5EF4-FFF2-40B4-BE49-F238E27FC236}">
                  <a16:creationId xmlns:a16="http://schemas.microsoft.com/office/drawing/2014/main" id="{D54A8FB7-DAB2-4826-8FA8-FF2FCD966D77}"/>
                </a:ext>
              </a:extLst>
            </p:cNvPr>
            <p:cNvSpPr/>
            <p:nvPr/>
          </p:nvSpPr>
          <p:spPr>
            <a:xfrm>
              <a:off x="685800" y="383727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Top Service Centres and Top Property wise Location</a:t>
              </a:r>
            </a:p>
          </p:txBody>
        </p:sp>
        <p:sp>
          <p:nvSpPr>
            <p:cNvPr id="13" name="Arrow: Pentagon 12">
              <a:extLst>
                <a:ext uri="{FF2B5EF4-FFF2-40B4-BE49-F238E27FC236}">
                  <a16:creationId xmlns:a16="http://schemas.microsoft.com/office/drawing/2014/main" id="{2508053F-A50F-46AD-AFB6-62ECF38BFE65}"/>
                </a:ext>
              </a:extLst>
            </p:cNvPr>
            <p:cNvSpPr/>
            <p:nvPr/>
          </p:nvSpPr>
          <p:spPr>
            <a:xfrm>
              <a:off x="371475" y="383727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E1D76C31-2822-4D6A-AB89-7AE8A79412C8}"/>
              </a:ext>
            </a:extLst>
          </p:cNvPr>
          <p:cNvGrpSpPr/>
          <p:nvPr/>
        </p:nvGrpSpPr>
        <p:grpSpPr>
          <a:xfrm>
            <a:off x="371475" y="4566147"/>
            <a:ext cx="11449050" cy="640080"/>
            <a:chOff x="371475" y="4566147"/>
            <a:chExt cx="11449050" cy="640080"/>
          </a:xfrm>
        </p:grpSpPr>
        <p:sp>
          <p:nvSpPr>
            <p:cNvPr id="14" name="Rectangle: Rounded Corners 13">
              <a:extLst>
                <a:ext uri="{FF2B5EF4-FFF2-40B4-BE49-F238E27FC236}">
                  <a16:creationId xmlns:a16="http://schemas.microsoft.com/office/drawing/2014/main" id="{600A30ED-2F32-428E-B650-CE23C8889033}"/>
                </a:ext>
              </a:extLst>
            </p:cNvPr>
            <p:cNvSpPr/>
            <p:nvPr/>
          </p:nvSpPr>
          <p:spPr>
            <a:xfrm>
              <a:off x="685800" y="45661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Key Facts</a:t>
              </a:r>
            </a:p>
          </p:txBody>
        </p:sp>
        <p:sp>
          <p:nvSpPr>
            <p:cNvPr id="15" name="Arrow: Pentagon 14">
              <a:extLst>
                <a:ext uri="{FF2B5EF4-FFF2-40B4-BE49-F238E27FC236}">
                  <a16:creationId xmlns:a16="http://schemas.microsoft.com/office/drawing/2014/main" id="{0C6A4F3F-51F2-4D8A-99D2-DE204AE57D37}"/>
                </a:ext>
              </a:extLst>
            </p:cNvPr>
            <p:cNvSpPr/>
            <p:nvPr/>
          </p:nvSpPr>
          <p:spPr>
            <a:xfrm>
              <a:off x="371475" y="45661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sp>
        <p:nvSpPr>
          <p:cNvPr id="22" name="Slide Number Placeholder 21">
            <a:extLst>
              <a:ext uri="{FF2B5EF4-FFF2-40B4-BE49-F238E27FC236}">
                <a16:creationId xmlns:a16="http://schemas.microsoft.com/office/drawing/2014/main" id="{4AEAD6CB-6F63-4AA2-AD50-FBCBAF6F780D}"/>
              </a:ext>
            </a:extLst>
          </p:cNvPr>
          <p:cNvSpPr>
            <a:spLocks noGrp="1"/>
          </p:cNvSpPr>
          <p:nvPr>
            <p:ph type="sldNum" sz="quarter" idx="12"/>
          </p:nvPr>
        </p:nvSpPr>
        <p:spPr/>
        <p:txBody>
          <a:bodyPr/>
          <a:lstStyle/>
          <a:p>
            <a:fld id="{EEF65CE2-64E7-4133-AC4E-584DBA86F630}" type="slidenum">
              <a:rPr lang="en-IN" smtClean="0"/>
              <a:t>2</a:t>
            </a:fld>
            <a:endParaRPr lang="en-IN"/>
          </a:p>
        </p:txBody>
      </p:sp>
    </p:spTree>
    <p:extLst>
      <p:ext uri="{BB962C8B-B14F-4D97-AF65-F5344CB8AC3E}">
        <p14:creationId xmlns:p14="http://schemas.microsoft.com/office/powerpoint/2010/main" val="103541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457C-7A33-4379-AC12-2E184AC0616C}"/>
              </a:ext>
            </a:extLst>
          </p:cNvPr>
          <p:cNvSpPr>
            <a:spLocks noGrp="1"/>
          </p:cNvSpPr>
          <p:nvPr>
            <p:ph type="title"/>
          </p:nvPr>
        </p:nvSpPr>
        <p:spPr/>
        <p:txBody>
          <a:bodyPr/>
          <a:lstStyle/>
          <a:p>
            <a:r>
              <a:rPr lang="en-US" dirty="0"/>
              <a:t>Top 20 Corp YoY (FY18 and FY17)</a:t>
            </a:r>
            <a:endParaRPr lang="en-IN" dirty="0"/>
          </a:p>
        </p:txBody>
      </p:sp>
      <p:graphicFrame>
        <p:nvGraphicFramePr>
          <p:cNvPr id="7" name="Content Placeholder 6">
            <a:extLst>
              <a:ext uri="{FF2B5EF4-FFF2-40B4-BE49-F238E27FC236}">
                <a16:creationId xmlns:a16="http://schemas.microsoft.com/office/drawing/2014/main" id="{B8737F1E-1D40-47AE-A6F0-60796B314B1F}"/>
              </a:ext>
            </a:extLst>
          </p:cNvPr>
          <p:cNvGraphicFramePr>
            <a:graphicFrameLocks noGrp="1"/>
          </p:cNvGraphicFramePr>
          <p:nvPr>
            <p:ph idx="1"/>
          </p:nvPr>
        </p:nvGraphicFramePr>
        <p:xfrm>
          <a:off x="380956" y="1280065"/>
          <a:ext cx="5638845" cy="3712464"/>
        </p:xfrm>
        <a:graphic>
          <a:graphicData uri="http://schemas.openxmlformats.org/drawingml/2006/table">
            <a:tbl>
              <a:tblPr firstRow="1">
                <a:tableStyleId>{6E25E649-3F16-4E02-A733-19D2CDBF48F0}</a:tableStyleId>
              </a:tblPr>
              <a:tblGrid>
                <a:gridCol w="3142986">
                  <a:extLst>
                    <a:ext uri="{9D8B030D-6E8A-4147-A177-3AD203B41FA5}">
                      <a16:colId xmlns:a16="http://schemas.microsoft.com/office/drawing/2014/main" val="1761738139"/>
                    </a:ext>
                  </a:extLst>
                </a:gridCol>
                <a:gridCol w="1063051">
                  <a:extLst>
                    <a:ext uri="{9D8B030D-6E8A-4147-A177-3AD203B41FA5}">
                      <a16:colId xmlns:a16="http://schemas.microsoft.com/office/drawing/2014/main" val="3425566421"/>
                    </a:ext>
                  </a:extLst>
                </a:gridCol>
                <a:gridCol w="924392">
                  <a:extLst>
                    <a:ext uri="{9D8B030D-6E8A-4147-A177-3AD203B41FA5}">
                      <a16:colId xmlns:a16="http://schemas.microsoft.com/office/drawing/2014/main" val="539490597"/>
                    </a:ext>
                  </a:extLst>
                </a:gridCol>
                <a:gridCol w="508416">
                  <a:extLst>
                    <a:ext uri="{9D8B030D-6E8A-4147-A177-3AD203B41FA5}">
                      <a16:colId xmlns:a16="http://schemas.microsoft.com/office/drawing/2014/main" val="3523972007"/>
                    </a:ext>
                  </a:extLst>
                </a:gridCol>
              </a:tblGrid>
              <a:tr h="0">
                <a:tc>
                  <a:txBody>
                    <a:bodyPr/>
                    <a:lstStyle/>
                    <a:p>
                      <a:pPr algn="l" fontAlgn="b"/>
                      <a:r>
                        <a:rPr lang="en-IN" sz="800" u="none" strike="noStrike" dirty="0">
                          <a:effectLst/>
                          <a:latin typeface="+mj-lt"/>
                        </a:rPr>
                        <a:t>Corp. Name</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%_</a:t>
                      </a:r>
                      <a:r>
                        <a:rPr lang="en-IN" sz="800" u="none" strike="noStrike" dirty="0" err="1">
                          <a:effectLst/>
                          <a:latin typeface="+mj-lt"/>
                        </a:rPr>
                        <a:t>Loan_Count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%_</a:t>
                      </a:r>
                      <a:r>
                        <a:rPr lang="en-IN" sz="800" u="none" strike="noStrike" dirty="0" err="1">
                          <a:effectLst/>
                          <a:latin typeface="+mj-lt"/>
                        </a:rPr>
                        <a:t>Sanc_Amt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latin typeface="+mj-lt"/>
                        </a:rPr>
                        <a:t>Rank</a:t>
                      </a:r>
                      <a:endParaRPr lang="en-IN" sz="800" b="1"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70491553"/>
                  </a:ext>
                </a:extLst>
              </a:tr>
              <a:tr h="0">
                <a:tc>
                  <a:txBody>
                    <a:bodyPr/>
                    <a:lstStyle/>
                    <a:p>
                      <a:pPr algn="l" fontAlgn="b"/>
                      <a:r>
                        <a:rPr lang="en-IN" sz="800" b="0" i="0" u="none" strike="noStrike" dirty="0">
                          <a:solidFill>
                            <a:srgbClr val="000000"/>
                          </a:solidFill>
                          <a:effectLst/>
                          <a:latin typeface="+mj-lt"/>
                        </a:rPr>
                        <a:t>TATA CONSULTANCY SERVICES LIMITED</a:t>
                      </a:r>
                    </a:p>
                  </a:txBody>
                  <a:tcPr marL="45720" marR="45720" marT="27432" marB="27432" anchor="ctr"/>
                </a:tc>
                <a:tc>
                  <a:txBody>
                    <a:bodyPr/>
                    <a:lstStyle/>
                    <a:p>
                      <a:pPr algn="ctr" fontAlgn="b"/>
                      <a:r>
                        <a:rPr lang="en-IN" sz="800" b="0" i="0" u="none" strike="noStrike" dirty="0">
                          <a:solidFill>
                            <a:srgbClr val="000000"/>
                          </a:solidFill>
                          <a:effectLst/>
                          <a:latin typeface="+mj-lt"/>
                        </a:rPr>
                        <a:t>1.6%</a:t>
                      </a:r>
                    </a:p>
                  </a:txBody>
                  <a:tcPr marL="45720" marR="45720" marT="27432" marB="27432" anchor="ctr"/>
                </a:tc>
                <a:tc>
                  <a:txBody>
                    <a:bodyPr/>
                    <a:lstStyle/>
                    <a:p>
                      <a:pPr algn="ctr" fontAlgn="b"/>
                      <a:r>
                        <a:rPr lang="en-IN" sz="800" b="0" i="0" u="none" strike="noStrike">
                          <a:solidFill>
                            <a:srgbClr val="000000"/>
                          </a:solidFill>
                          <a:effectLst/>
                          <a:latin typeface="+mj-lt"/>
                        </a:rPr>
                        <a:t>1.6%</a:t>
                      </a:r>
                    </a:p>
                  </a:txBody>
                  <a:tcPr marL="45720" marR="45720" marT="27432" marB="27432" anchor="ctr"/>
                </a:tc>
                <a:tc>
                  <a:txBody>
                    <a:bodyPr/>
                    <a:lstStyle/>
                    <a:p>
                      <a:pPr algn="ctr" fontAlgn="b"/>
                      <a:r>
                        <a:rPr lang="en-IN" sz="800" u="none" strike="noStrike" dirty="0">
                          <a:effectLst/>
                          <a:latin typeface="+mj-lt"/>
                        </a:rPr>
                        <a:t>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921015650"/>
                  </a:ext>
                </a:extLst>
              </a:tr>
              <a:tr h="0">
                <a:tc>
                  <a:txBody>
                    <a:bodyPr/>
                    <a:lstStyle/>
                    <a:p>
                      <a:pPr algn="l" fontAlgn="b"/>
                      <a:r>
                        <a:rPr lang="en-IN" sz="800" b="0" i="0" u="none" strike="noStrike">
                          <a:solidFill>
                            <a:srgbClr val="000000"/>
                          </a:solidFill>
                          <a:effectLst/>
                          <a:latin typeface="+mj-lt"/>
                        </a:rPr>
                        <a:t>HDFC BANK LIMITED</a:t>
                      </a:r>
                    </a:p>
                  </a:txBody>
                  <a:tcPr marL="45720" marR="45720" marT="27432" marB="27432" anchor="ctr"/>
                </a:tc>
                <a:tc>
                  <a:txBody>
                    <a:bodyPr/>
                    <a:lstStyle/>
                    <a:p>
                      <a:pPr algn="ctr" fontAlgn="b"/>
                      <a:r>
                        <a:rPr lang="en-IN" sz="800" b="0" i="0" u="none" strike="noStrike" dirty="0">
                          <a:solidFill>
                            <a:srgbClr val="000000"/>
                          </a:solidFill>
                          <a:effectLst/>
                          <a:latin typeface="+mj-lt"/>
                        </a:rPr>
                        <a:t>1.5%</a:t>
                      </a:r>
                    </a:p>
                  </a:txBody>
                  <a:tcPr marL="45720" marR="45720" marT="27432" marB="27432" anchor="ctr"/>
                </a:tc>
                <a:tc>
                  <a:txBody>
                    <a:bodyPr/>
                    <a:lstStyle/>
                    <a:p>
                      <a:pPr algn="ctr" fontAlgn="b"/>
                      <a:r>
                        <a:rPr lang="en-IN" sz="800" b="0" i="0" u="none" strike="noStrike">
                          <a:solidFill>
                            <a:srgbClr val="000000"/>
                          </a:solidFill>
                          <a:effectLst/>
                          <a:latin typeface="+mj-lt"/>
                        </a:rPr>
                        <a:t>1.5%</a:t>
                      </a:r>
                    </a:p>
                  </a:txBody>
                  <a:tcPr marL="45720" marR="45720" marT="27432" marB="27432" anchor="ctr"/>
                </a:tc>
                <a:tc>
                  <a:txBody>
                    <a:bodyPr/>
                    <a:lstStyle/>
                    <a:p>
                      <a:pPr algn="ctr" fontAlgn="b"/>
                      <a:r>
                        <a:rPr lang="en-IN" sz="800" u="none" strike="noStrike" dirty="0">
                          <a:effectLst/>
                          <a:latin typeface="+mj-lt"/>
                        </a:rPr>
                        <a:t>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53271286"/>
                  </a:ext>
                </a:extLst>
              </a:tr>
              <a:tr h="0">
                <a:tc>
                  <a:txBody>
                    <a:bodyPr/>
                    <a:lstStyle/>
                    <a:p>
                      <a:pPr algn="l" fontAlgn="b"/>
                      <a:r>
                        <a:rPr lang="en-IN" sz="800" b="0" i="0" u="none" strike="noStrike">
                          <a:solidFill>
                            <a:srgbClr val="000000"/>
                          </a:solidFill>
                          <a:effectLst/>
                          <a:latin typeface="+mj-lt"/>
                        </a:rPr>
                        <a:t>J P MORGAN SERVICES INDIA PRIVATE LIMITED</a:t>
                      </a:r>
                    </a:p>
                  </a:txBody>
                  <a:tcPr marL="45720" marR="45720" marT="27432" marB="27432" anchor="ctr"/>
                </a:tc>
                <a:tc>
                  <a:txBody>
                    <a:bodyPr/>
                    <a:lstStyle/>
                    <a:p>
                      <a:pPr algn="ctr" fontAlgn="b"/>
                      <a:r>
                        <a:rPr lang="en-IN" sz="800" b="0" i="0" u="none" strike="noStrike">
                          <a:solidFill>
                            <a:srgbClr val="000000"/>
                          </a:solidFill>
                          <a:effectLst/>
                          <a:latin typeface="+mj-lt"/>
                        </a:rPr>
                        <a:t>0.9%</a:t>
                      </a:r>
                    </a:p>
                  </a:txBody>
                  <a:tcPr marL="45720" marR="45720" marT="27432" marB="27432" anchor="ctr"/>
                </a:tc>
                <a:tc>
                  <a:txBody>
                    <a:bodyPr/>
                    <a:lstStyle/>
                    <a:p>
                      <a:pPr algn="ctr" fontAlgn="b"/>
                      <a:r>
                        <a:rPr lang="en-IN" sz="800" b="0" i="0" u="none" strike="noStrike" dirty="0">
                          <a:solidFill>
                            <a:srgbClr val="000000"/>
                          </a:solidFill>
                          <a:effectLst/>
                          <a:latin typeface="+mj-lt"/>
                        </a:rPr>
                        <a:t>1.2%</a:t>
                      </a:r>
                    </a:p>
                  </a:txBody>
                  <a:tcPr marL="45720" marR="45720" marT="27432" marB="27432" anchor="ctr"/>
                </a:tc>
                <a:tc>
                  <a:txBody>
                    <a:bodyPr/>
                    <a:lstStyle/>
                    <a:p>
                      <a:pPr algn="ctr" fontAlgn="b"/>
                      <a:r>
                        <a:rPr lang="en-IN" sz="800" u="none" strike="noStrike">
                          <a:effectLst/>
                          <a:latin typeface="+mj-lt"/>
                        </a:rPr>
                        <a:t>3</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567258778"/>
                  </a:ext>
                </a:extLst>
              </a:tr>
              <a:tr h="0">
                <a:tc>
                  <a:txBody>
                    <a:bodyPr/>
                    <a:lstStyle/>
                    <a:p>
                      <a:pPr algn="l" fontAlgn="b"/>
                      <a:r>
                        <a:rPr lang="en-IN" sz="800" b="0" i="0" u="none" strike="noStrike">
                          <a:solidFill>
                            <a:srgbClr val="000000"/>
                          </a:solidFill>
                          <a:effectLst/>
                          <a:latin typeface="+mj-lt"/>
                        </a:rPr>
                        <a:t>(blank)</a:t>
                      </a:r>
                    </a:p>
                  </a:txBody>
                  <a:tcPr marL="45720" marR="45720" marT="27432" marB="27432" anchor="ctr"/>
                </a:tc>
                <a:tc>
                  <a:txBody>
                    <a:bodyPr/>
                    <a:lstStyle/>
                    <a:p>
                      <a:pPr algn="ctr" fontAlgn="b"/>
                      <a:r>
                        <a:rPr lang="en-IN" sz="800" b="0" i="0" u="none" strike="noStrike">
                          <a:solidFill>
                            <a:srgbClr val="000000"/>
                          </a:solidFill>
                          <a:effectLst/>
                          <a:latin typeface="+mj-lt"/>
                        </a:rPr>
                        <a:t>1.0%</a:t>
                      </a:r>
                    </a:p>
                  </a:txBody>
                  <a:tcPr marL="45720" marR="45720" marT="27432" marB="27432" anchor="ctr"/>
                </a:tc>
                <a:tc>
                  <a:txBody>
                    <a:bodyPr/>
                    <a:lstStyle/>
                    <a:p>
                      <a:pPr algn="ctr" fontAlgn="b"/>
                      <a:r>
                        <a:rPr lang="en-IN" sz="800" b="0" i="0" u="none" strike="noStrike" dirty="0">
                          <a:solidFill>
                            <a:srgbClr val="000000"/>
                          </a:solidFill>
                          <a:effectLst/>
                          <a:latin typeface="+mj-lt"/>
                        </a:rPr>
                        <a:t>1.2%</a:t>
                      </a:r>
                    </a:p>
                  </a:txBody>
                  <a:tcPr marL="45720" marR="45720" marT="27432" marB="27432" anchor="ctr"/>
                </a:tc>
                <a:tc>
                  <a:txBody>
                    <a:bodyPr/>
                    <a:lstStyle/>
                    <a:p>
                      <a:pPr algn="ctr" fontAlgn="b"/>
                      <a:r>
                        <a:rPr lang="en-IN" sz="800" u="none" strike="noStrike" dirty="0">
                          <a:effectLst/>
                          <a:latin typeface="+mj-lt"/>
                        </a:rPr>
                        <a:t>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79830528"/>
                  </a:ext>
                </a:extLst>
              </a:tr>
              <a:tr h="0">
                <a:tc>
                  <a:txBody>
                    <a:bodyPr/>
                    <a:lstStyle/>
                    <a:p>
                      <a:pPr algn="l" fontAlgn="b"/>
                      <a:r>
                        <a:rPr lang="en-US" sz="800" b="0" i="0" u="none" strike="noStrike">
                          <a:solidFill>
                            <a:srgbClr val="000000"/>
                          </a:solidFill>
                          <a:effectLst/>
                          <a:latin typeface="+mj-lt"/>
                        </a:rPr>
                        <a:t>MUNICIPAL CORPORATION OF GREATER MUMBAI</a:t>
                      </a:r>
                    </a:p>
                  </a:txBody>
                  <a:tcPr marL="45720" marR="45720" marT="27432" marB="27432" anchor="ctr"/>
                </a:tc>
                <a:tc>
                  <a:txBody>
                    <a:bodyPr/>
                    <a:lstStyle/>
                    <a:p>
                      <a:pPr algn="ctr" fontAlgn="b"/>
                      <a:r>
                        <a:rPr lang="en-IN" sz="800" b="0" i="0" u="none" strike="noStrike">
                          <a:solidFill>
                            <a:srgbClr val="000000"/>
                          </a:solidFill>
                          <a:effectLst/>
                          <a:latin typeface="+mj-lt"/>
                        </a:rPr>
                        <a:t>1.5%</a:t>
                      </a:r>
                    </a:p>
                  </a:txBody>
                  <a:tcPr marL="45720" marR="45720" marT="27432" marB="27432" anchor="ctr"/>
                </a:tc>
                <a:tc>
                  <a:txBody>
                    <a:bodyPr/>
                    <a:lstStyle/>
                    <a:p>
                      <a:pPr algn="ctr" fontAlgn="b"/>
                      <a:r>
                        <a:rPr lang="en-IN" sz="800" b="0" i="0" u="none" strike="noStrike">
                          <a:solidFill>
                            <a:srgbClr val="000000"/>
                          </a:solidFill>
                          <a:effectLst/>
                          <a:latin typeface="+mj-lt"/>
                        </a:rPr>
                        <a:t>0.8%</a:t>
                      </a:r>
                    </a:p>
                  </a:txBody>
                  <a:tcPr marL="45720" marR="45720" marT="27432" marB="27432" anchor="ctr"/>
                </a:tc>
                <a:tc>
                  <a:txBody>
                    <a:bodyPr/>
                    <a:lstStyle/>
                    <a:p>
                      <a:pPr algn="ctr" fontAlgn="b"/>
                      <a:r>
                        <a:rPr lang="en-IN" sz="800" u="none" strike="noStrike">
                          <a:effectLst/>
                          <a:latin typeface="+mj-lt"/>
                        </a:rPr>
                        <a:t>5</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4162613041"/>
                  </a:ext>
                </a:extLst>
              </a:tr>
              <a:tr h="0">
                <a:tc>
                  <a:txBody>
                    <a:bodyPr/>
                    <a:lstStyle/>
                    <a:p>
                      <a:pPr algn="l" fontAlgn="b"/>
                      <a:r>
                        <a:rPr lang="en-IN" sz="800" b="0" i="0" u="none" strike="noStrike">
                          <a:solidFill>
                            <a:srgbClr val="000000"/>
                          </a:solidFill>
                          <a:effectLst/>
                          <a:latin typeface="+mj-lt"/>
                        </a:rPr>
                        <a:t>RAHEJA UNIVERSAL PVT LTD</a:t>
                      </a:r>
                    </a:p>
                  </a:txBody>
                  <a:tcPr marL="45720" marR="45720" marT="27432" marB="27432" anchor="ctr"/>
                </a:tc>
                <a:tc>
                  <a:txBody>
                    <a:bodyPr/>
                    <a:lstStyle/>
                    <a:p>
                      <a:pPr algn="ctr" fontAlgn="b"/>
                      <a:r>
                        <a:rPr lang="en-IN" sz="800" b="0" i="0" u="none" strike="noStrike" dirty="0">
                          <a:solidFill>
                            <a:srgbClr val="000000"/>
                          </a:solidFill>
                          <a:effectLst/>
                          <a:latin typeface="+mj-lt"/>
                        </a:rPr>
                        <a:t>0.0%</a:t>
                      </a:r>
                    </a:p>
                  </a:txBody>
                  <a:tcPr marL="45720" marR="45720" marT="27432" marB="27432" anchor="ctr"/>
                </a:tc>
                <a:tc>
                  <a:txBody>
                    <a:bodyPr/>
                    <a:lstStyle/>
                    <a:p>
                      <a:pPr algn="ctr" fontAlgn="b"/>
                      <a:r>
                        <a:rPr lang="en-IN" sz="800" b="0" i="0" u="none" strike="noStrike" dirty="0">
                          <a:solidFill>
                            <a:srgbClr val="000000"/>
                          </a:solidFill>
                          <a:effectLst/>
                          <a:latin typeface="+mj-lt"/>
                        </a:rPr>
                        <a:t>0.7%</a:t>
                      </a:r>
                    </a:p>
                  </a:txBody>
                  <a:tcPr marL="45720" marR="45720" marT="27432" marB="27432" anchor="ctr"/>
                </a:tc>
                <a:tc>
                  <a:txBody>
                    <a:bodyPr/>
                    <a:lstStyle/>
                    <a:p>
                      <a:pPr algn="ctr" fontAlgn="b"/>
                      <a:r>
                        <a:rPr lang="en-IN" sz="800" u="none" strike="noStrike">
                          <a:effectLst/>
                          <a:latin typeface="+mj-lt"/>
                        </a:rPr>
                        <a:t>6</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4168258024"/>
                  </a:ext>
                </a:extLst>
              </a:tr>
              <a:tr h="0">
                <a:tc>
                  <a:txBody>
                    <a:bodyPr/>
                    <a:lstStyle/>
                    <a:p>
                      <a:pPr algn="l" fontAlgn="b"/>
                      <a:r>
                        <a:rPr lang="en-IN" sz="800" b="0" i="0" u="none" strike="noStrike">
                          <a:solidFill>
                            <a:srgbClr val="000000"/>
                          </a:solidFill>
                          <a:effectLst/>
                          <a:latin typeface="+mj-lt"/>
                        </a:rPr>
                        <a:t>RELIANCE INDUSTRIES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0.6%</a:t>
                      </a:r>
                    </a:p>
                  </a:txBody>
                  <a:tcPr marL="45720" marR="45720" marT="27432" marB="27432" anchor="ctr"/>
                </a:tc>
                <a:tc>
                  <a:txBody>
                    <a:bodyPr/>
                    <a:lstStyle/>
                    <a:p>
                      <a:pPr algn="ctr" fontAlgn="b"/>
                      <a:r>
                        <a:rPr lang="en-IN" sz="800" u="none" strike="noStrike">
                          <a:effectLst/>
                          <a:latin typeface="+mj-lt"/>
                        </a:rPr>
                        <a:t>7</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360334436"/>
                  </a:ext>
                </a:extLst>
              </a:tr>
              <a:tr h="0">
                <a:tc>
                  <a:txBody>
                    <a:bodyPr/>
                    <a:lstStyle/>
                    <a:p>
                      <a:pPr algn="l" fontAlgn="b"/>
                      <a:r>
                        <a:rPr lang="en-IN" sz="800" b="0" i="0" u="none" strike="noStrike">
                          <a:solidFill>
                            <a:srgbClr val="000000"/>
                          </a:solidFill>
                          <a:effectLst/>
                          <a:latin typeface="+mj-lt"/>
                        </a:rPr>
                        <a:t>CENTRAL RAILWAY</a:t>
                      </a:r>
                    </a:p>
                  </a:txBody>
                  <a:tcPr marL="45720" marR="45720" marT="27432" marB="27432" anchor="ctr"/>
                </a:tc>
                <a:tc>
                  <a:txBody>
                    <a:bodyPr/>
                    <a:lstStyle/>
                    <a:p>
                      <a:pPr algn="ctr" fontAlgn="b"/>
                      <a:r>
                        <a:rPr lang="en-IN" sz="800" b="0" i="0" u="none" strike="noStrike">
                          <a:solidFill>
                            <a:srgbClr val="000000"/>
                          </a:solidFill>
                          <a:effectLst/>
                          <a:latin typeface="+mj-lt"/>
                        </a:rPr>
                        <a:t>1.1%</a:t>
                      </a:r>
                    </a:p>
                  </a:txBody>
                  <a:tcPr marL="45720" marR="45720" marT="27432" marB="27432" anchor="ctr"/>
                </a:tc>
                <a:tc>
                  <a:txBody>
                    <a:bodyPr/>
                    <a:lstStyle/>
                    <a:p>
                      <a:pPr algn="ctr" fontAlgn="b"/>
                      <a:r>
                        <a:rPr lang="en-IN" sz="800" b="0" i="0" u="none" strike="noStrike" dirty="0">
                          <a:solidFill>
                            <a:srgbClr val="000000"/>
                          </a:solidFill>
                          <a:effectLst/>
                          <a:latin typeface="+mj-lt"/>
                        </a:rPr>
                        <a:t>0.6%</a:t>
                      </a:r>
                    </a:p>
                  </a:txBody>
                  <a:tcPr marL="45720" marR="45720" marT="27432" marB="27432" anchor="ctr"/>
                </a:tc>
                <a:tc>
                  <a:txBody>
                    <a:bodyPr/>
                    <a:lstStyle/>
                    <a:p>
                      <a:pPr algn="ctr" fontAlgn="b"/>
                      <a:r>
                        <a:rPr lang="en-IN" sz="800" u="none" strike="noStrike">
                          <a:effectLst/>
                          <a:latin typeface="+mj-lt"/>
                        </a:rPr>
                        <a:t>8</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825146963"/>
                  </a:ext>
                </a:extLst>
              </a:tr>
              <a:tr h="0">
                <a:tc>
                  <a:txBody>
                    <a:bodyPr/>
                    <a:lstStyle/>
                    <a:p>
                      <a:pPr algn="l" fontAlgn="b"/>
                      <a:r>
                        <a:rPr lang="en-IN" sz="800" b="0" i="0" u="none" strike="noStrike">
                          <a:solidFill>
                            <a:srgbClr val="000000"/>
                          </a:solidFill>
                          <a:effectLst/>
                          <a:latin typeface="+mj-lt"/>
                        </a:rPr>
                        <a:t>CAPGEMINI</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u="none" strike="noStrike" dirty="0">
                          <a:effectLst/>
                          <a:latin typeface="+mj-lt"/>
                        </a:rPr>
                        <a:t>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89592653"/>
                  </a:ext>
                </a:extLst>
              </a:tr>
              <a:tr h="0">
                <a:tc>
                  <a:txBody>
                    <a:bodyPr/>
                    <a:lstStyle/>
                    <a:p>
                      <a:pPr algn="l" fontAlgn="b"/>
                      <a:r>
                        <a:rPr lang="en-IN" sz="800" b="0" i="0" u="none" strike="noStrike">
                          <a:solidFill>
                            <a:srgbClr val="000000"/>
                          </a:solidFill>
                          <a:effectLst/>
                          <a:latin typeface="+mj-lt"/>
                        </a:rPr>
                        <a:t>RELIANCE JIO INFOCOMM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0.5%</a:t>
                      </a:r>
                    </a:p>
                  </a:txBody>
                  <a:tcPr marL="45720" marR="45720" marT="27432" marB="27432" anchor="ctr"/>
                </a:tc>
                <a:tc>
                  <a:txBody>
                    <a:bodyPr/>
                    <a:lstStyle/>
                    <a:p>
                      <a:pPr algn="ctr" fontAlgn="b"/>
                      <a:r>
                        <a:rPr lang="en-IN" sz="800" u="none" strike="noStrike" dirty="0">
                          <a:effectLst/>
                          <a:latin typeface="+mj-lt"/>
                        </a:rPr>
                        <a:t>10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36829487"/>
                  </a:ext>
                </a:extLst>
              </a:tr>
              <a:tr h="0">
                <a:tc>
                  <a:txBody>
                    <a:bodyPr/>
                    <a:lstStyle/>
                    <a:p>
                      <a:pPr algn="l" fontAlgn="b"/>
                      <a:r>
                        <a:rPr lang="en-IN" sz="800" b="0" i="0" u="none" strike="noStrike">
                          <a:solidFill>
                            <a:srgbClr val="000000"/>
                          </a:solidFill>
                          <a:effectLst/>
                          <a:latin typeface="+mj-lt"/>
                        </a:rPr>
                        <a:t>ACCENTURE SERVICES PRIVATE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dirty="0">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34250383"/>
                  </a:ext>
                </a:extLst>
              </a:tr>
              <a:tr h="0">
                <a:tc>
                  <a:txBody>
                    <a:bodyPr/>
                    <a:lstStyle/>
                    <a:p>
                      <a:pPr algn="l" fontAlgn="b"/>
                      <a:r>
                        <a:rPr lang="en-IN" sz="800" b="0" i="0" u="none" strike="noStrike">
                          <a:solidFill>
                            <a:srgbClr val="000000"/>
                          </a:solidFill>
                          <a:effectLst/>
                          <a:latin typeface="+mj-lt"/>
                        </a:rPr>
                        <a:t>JET AIRWAYS (INDIA) LIMITED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dirty="0">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824693431"/>
                  </a:ext>
                </a:extLst>
              </a:tr>
              <a:tr h="0">
                <a:tc>
                  <a:txBody>
                    <a:bodyPr/>
                    <a:lstStyle/>
                    <a:p>
                      <a:pPr algn="l" fontAlgn="b"/>
                      <a:r>
                        <a:rPr lang="en-IN" sz="800" b="0" i="0" u="none" strike="noStrike">
                          <a:solidFill>
                            <a:srgbClr val="000000"/>
                          </a:solidFill>
                          <a:effectLst/>
                          <a:latin typeface="+mj-lt"/>
                        </a:rPr>
                        <a:t>CAPGEMINI INDIA PRIVATE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13</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615836156"/>
                  </a:ext>
                </a:extLst>
              </a:tr>
              <a:tr h="0">
                <a:tc>
                  <a:txBody>
                    <a:bodyPr/>
                    <a:lstStyle/>
                    <a:p>
                      <a:pPr algn="l" fontAlgn="b"/>
                      <a:r>
                        <a:rPr lang="en-IN" sz="800" b="0" i="0" u="none" strike="noStrike">
                          <a:solidFill>
                            <a:srgbClr val="000000"/>
                          </a:solidFill>
                          <a:effectLst/>
                          <a:latin typeface="+mj-lt"/>
                        </a:rPr>
                        <a:t>YES BANK LTD</a:t>
                      </a:r>
                    </a:p>
                  </a:txBody>
                  <a:tcPr marL="45720" marR="45720" marT="27432" marB="27432" anchor="ctr"/>
                </a:tc>
                <a:tc>
                  <a:txBody>
                    <a:bodyPr/>
                    <a:lstStyle/>
                    <a:p>
                      <a:pPr algn="ctr" fontAlgn="b"/>
                      <a:r>
                        <a:rPr lang="en-IN" sz="800" b="0" i="0" u="none" strike="noStrike">
                          <a:solidFill>
                            <a:srgbClr val="000000"/>
                          </a:solidFill>
                          <a:effectLst/>
                          <a:latin typeface="+mj-lt"/>
                        </a:rPr>
                        <a:t>0.2%</a:t>
                      </a:r>
                    </a:p>
                  </a:txBody>
                  <a:tcPr marL="45720" marR="45720" marT="27432" marB="27432" anchor="ctr"/>
                </a:tc>
                <a:tc>
                  <a:txBody>
                    <a:bodyPr/>
                    <a:lstStyle/>
                    <a:p>
                      <a:pPr algn="ctr" fontAlgn="b"/>
                      <a:r>
                        <a:rPr lang="en-IN" sz="800" b="0" i="0" u="none" strike="noStrike" dirty="0">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666361899"/>
                  </a:ext>
                </a:extLst>
              </a:tr>
              <a:tr h="0">
                <a:tc>
                  <a:txBody>
                    <a:bodyPr/>
                    <a:lstStyle/>
                    <a:p>
                      <a:pPr algn="l" fontAlgn="b"/>
                      <a:r>
                        <a:rPr lang="en-IN" sz="800" b="0" i="0" u="none" strike="noStrike">
                          <a:solidFill>
                            <a:srgbClr val="000000"/>
                          </a:solidFill>
                          <a:effectLst/>
                          <a:latin typeface="+mj-lt"/>
                        </a:rPr>
                        <a:t>BHABHA ATOMIC RESEARCH CENTRE</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15</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77100453"/>
                  </a:ext>
                </a:extLst>
              </a:tr>
              <a:tr h="0">
                <a:tc>
                  <a:txBody>
                    <a:bodyPr/>
                    <a:lstStyle/>
                    <a:p>
                      <a:pPr algn="l" fontAlgn="b"/>
                      <a:r>
                        <a:rPr lang="en-IN" sz="800" b="0" i="0" u="none" strike="noStrike">
                          <a:solidFill>
                            <a:srgbClr val="000000"/>
                          </a:solidFill>
                          <a:effectLst/>
                          <a:latin typeface="+mj-lt"/>
                        </a:rPr>
                        <a:t>KLS MEMORIAL HOSPITAL</a:t>
                      </a:r>
                    </a:p>
                  </a:txBody>
                  <a:tcPr marL="45720" marR="45720" marT="27432" marB="27432" anchor="ctr"/>
                </a:tc>
                <a:tc>
                  <a:txBody>
                    <a:bodyPr/>
                    <a:lstStyle/>
                    <a:p>
                      <a:pPr algn="ctr" fontAlgn="b"/>
                      <a:r>
                        <a:rPr lang="en-IN" sz="800" b="0" i="0" u="none" strike="noStrike">
                          <a:solidFill>
                            <a:srgbClr val="000000"/>
                          </a:solidFill>
                          <a:effectLst/>
                          <a:latin typeface="+mj-lt"/>
                        </a:rPr>
                        <a:t>0.0%</a:t>
                      </a:r>
                    </a:p>
                  </a:txBody>
                  <a:tcPr marL="45720" marR="45720" marT="27432" marB="27432" anchor="ctr"/>
                </a:tc>
                <a:tc>
                  <a:txBody>
                    <a:bodyPr/>
                    <a:lstStyle/>
                    <a:p>
                      <a:pPr algn="ctr" fontAlgn="b"/>
                      <a:r>
                        <a:rPr lang="en-IN" sz="800" b="0" i="0" u="none" strike="noStrike" dirty="0">
                          <a:solidFill>
                            <a:srgbClr val="000000"/>
                          </a:solidFill>
                          <a:effectLst/>
                          <a:latin typeface="+mj-lt"/>
                        </a:rPr>
                        <a:t>0.4%</a:t>
                      </a:r>
                    </a:p>
                  </a:txBody>
                  <a:tcPr marL="45720" marR="45720" marT="27432" marB="27432" anchor="ctr"/>
                </a:tc>
                <a:tc>
                  <a:txBody>
                    <a:bodyPr/>
                    <a:lstStyle/>
                    <a:p>
                      <a:pPr algn="ctr" fontAlgn="b"/>
                      <a:r>
                        <a:rPr lang="en-IN" sz="800" u="none" strike="noStrike" dirty="0">
                          <a:effectLst/>
                          <a:latin typeface="+mj-lt"/>
                        </a:rPr>
                        <a:t>16</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120490920"/>
                  </a:ext>
                </a:extLst>
              </a:tr>
              <a:tr h="0">
                <a:tc>
                  <a:txBody>
                    <a:bodyPr/>
                    <a:lstStyle/>
                    <a:p>
                      <a:pPr algn="l" fontAlgn="b"/>
                      <a:r>
                        <a:rPr lang="en-IN" sz="800" b="0" i="0" u="none" strike="noStrike">
                          <a:solidFill>
                            <a:srgbClr val="000000"/>
                          </a:solidFill>
                          <a:effectLst/>
                          <a:latin typeface="+mj-lt"/>
                        </a:rPr>
                        <a:t>ACCENTURE SOLUTIONS PRIVATE LIMITED</a:t>
                      </a:r>
                    </a:p>
                  </a:txBody>
                  <a:tcPr marL="45720" marR="45720" marT="27432" marB="27432" anchor="ctr"/>
                </a:tc>
                <a:tc>
                  <a:txBody>
                    <a:bodyPr/>
                    <a:lstStyle/>
                    <a:p>
                      <a:pPr algn="ctr" fontAlgn="b"/>
                      <a:r>
                        <a:rPr lang="en-IN" sz="800" b="0" i="0" u="none" strike="noStrike">
                          <a:solidFill>
                            <a:srgbClr val="000000"/>
                          </a:solidFill>
                          <a:effectLst/>
                          <a:latin typeface="+mj-lt"/>
                        </a:rPr>
                        <a:t>0.4%</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17</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506814859"/>
                  </a:ext>
                </a:extLst>
              </a:tr>
              <a:tr h="0">
                <a:tc>
                  <a:txBody>
                    <a:bodyPr/>
                    <a:lstStyle/>
                    <a:p>
                      <a:pPr algn="l" fontAlgn="b"/>
                      <a:r>
                        <a:rPr lang="en-IN" sz="800" b="0" i="0" u="none" strike="noStrike">
                          <a:solidFill>
                            <a:srgbClr val="000000"/>
                          </a:solidFill>
                          <a:effectLst/>
                          <a:latin typeface="+mj-lt"/>
                        </a:rPr>
                        <a:t>L&amp;T  INFOTECH LIMITED</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b="0" i="0" u="none" strike="noStrike">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18</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450320883"/>
                  </a:ext>
                </a:extLst>
              </a:tr>
              <a:tr h="0">
                <a:tc>
                  <a:txBody>
                    <a:bodyPr/>
                    <a:lstStyle/>
                    <a:p>
                      <a:pPr algn="l" fontAlgn="b"/>
                      <a:r>
                        <a:rPr lang="en-IN" sz="800" b="0" i="0" u="none" strike="noStrike">
                          <a:solidFill>
                            <a:srgbClr val="000000"/>
                          </a:solidFill>
                          <a:effectLst/>
                          <a:latin typeface="+mj-lt"/>
                        </a:rPr>
                        <a:t>WESTERN RAILWAY</a:t>
                      </a:r>
                    </a:p>
                  </a:txBody>
                  <a:tcPr marL="45720" marR="45720" marT="27432" marB="27432" anchor="ctr"/>
                </a:tc>
                <a:tc>
                  <a:txBody>
                    <a:bodyPr/>
                    <a:lstStyle/>
                    <a:p>
                      <a:pPr algn="ctr" fontAlgn="b"/>
                      <a:r>
                        <a:rPr lang="en-IN" sz="800" b="0" i="0" u="none" strike="noStrike">
                          <a:solidFill>
                            <a:srgbClr val="000000"/>
                          </a:solidFill>
                          <a:effectLst/>
                          <a:latin typeface="+mj-lt"/>
                        </a:rPr>
                        <a:t>0.6%</a:t>
                      </a:r>
                    </a:p>
                  </a:txBody>
                  <a:tcPr marL="45720" marR="45720" marT="27432" marB="27432" anchor="ctr"/>
                </a:tc>
                <a:tc>
                  <a:txBody>
                    <a:bodyPr/>
                    <a:lstStyle/>
                    <a:p>
                      <a:pPr algn="ctr" fontAlgn="b"/>
                      <a:r>
                        <a:rPr lang="en-IN" sz="800" b="0" i="0" u="none" strike="noStrike" dirty="0">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19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11286093"/>
                  </a:ext>
                </a:extLst>
              </a:tr>
              <a:tr h="0">
                <a:tc>
                  <a:txBody>
                    <a:bodyPr/>
                    <a:lstStyle/>
                    <a:p>
                      <a:pPr algn="l" fontAlgn="b"/>
                      <a:r>
                        <a:rPr lang="en-IN" sz="800" b="0" i="0" u="none" strike="noStrike">
                          <a:solidFill>
                            <a:srgbClr val="000000"/>
                          </a:solidFill>
                          <a:effectLst/>
                          <a:latin typeface="+mj-lt"/>
                        </a:rPr>
                        <a:t>ERNST &amp; YOUNG LLP</a:t>
                      </a:r>
                    </a:p>
                  </a:txBody>
                  <a:tcPr marL="45720" marR="45720" marT="27432" marB="27432" anchor="ctr"/>
                </a:tc>
                <a:tc>
                  <a:txBody>
                    <a:bodyPr/>
                    <a:lstStyle/>
                    <a:p>
                      <a:pPr algn="ctr" fontAlgn="b"/>
                      <a:r>
                        <a:rPr lang="en-IN" sz="800" b="0" i="0" u="none" strike="noStrike">
                          <a:solidFill>
                            <a:srgbClr val="000000"/>
                          </a:solidFill>
                          <a:effectLst/>
                          <a:latin typeface="+mj-lt"/>
                        </a:rPr>
                        <a:t>0.0%</a:t>
                      </a:r>
                    </a:p>
                  </a:txBody>
                  <a:tcPr marL="45720" marR="45720" marT="27432" marB="27432" anchor="ctr"/>
                </a:tc>
                <a:tc>
                  <a:txBody>
                    <a:bodyPr/>
                    <a:lstStyle/>
                    <a:p>
                      <a:pPr algn="ctr" fontAlgn="b"/>
                      <a:r>
                        <a:rPr lang="en-IN" sz="800" b="0" i="0" u="none" strike="noStrike" dirty="0">
                          <a:solidFill>
                            <a:srgbClr val="000000"/>
                          </a:solidFill>
                          <a:effectLst/>
                          <a:latin typeface="+mj-lt"/>
                        </a:rPr>
                        <a:t>0.3%</a:t>
                      </a:r>
                    </a:p>
                  </a:txBody>
                  <a:tcPr marL="45720" marR="45720" marT="27432" marB="27432" anchor="ctr"/>
                </a:tc>
                <a:tc>
                  <a:txBody>
                    <a:bodyPr/>
                    <a:lstStyle/>
                    <a:p>
                      <a:pPr algn="ctr" fontAlgn="b"/>
                      <a:r>
                        <a:rPr lang="en-IN" sz="800" u="none" strike="noStrike" dirty="0">
                          <a:effectLst/>
                          <a:latin typeface="+mj-lt"/>
                        </a:rPr>
                        <a:t>20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81595127"/>
                  </a:ext>
                </a:extLst>
              </a:tr>
            </a:tbl>
          </a:graphicData>
        </a:graphic>
      </p:graphicFrame>
      <p:sp>
        <p:nvSpPr>
          <p:cNvPr id="10" name="Rectangle: Top Corners Rounded 9">
            <a:extLst>
              <a:ext uri="{FF2B5EF4-FFF2-40B4-BE49-F238E27FC236}">
                <a16:creationId xmlns:a16="http://schemas.microsoft.com/office/drawing/2014/main" id="{7F1897CE-C6D0-4BE8-A842-54D6F2ABB5AD}"/>
              </a:ext>
            </a:extLst>
          </p:cNvPr>
          <p:cNvSpPr/>
          <p:nvPr/>
        </p:nvSpPr>
        <p:spPr>
          <a:xfrm>
            <a:off x="380956" y="1046162"/>
            <a:ext cx="5638844" cy="211137"/>
          </a:xfrm>
          <a:prstGeom prst="round2Same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b="1" dirty="0"/>
              <a:t>FY18 </a:t>
            </a:r>
            <a:r>
              <a:rPr lang="en-US" sz="1000" i="1" dirty="0"/>
              <a:t>(Total Loans: 52,921 and Total Loan Sanctioned: ₹14,953 Cr.)</a:t>
            </a:r>
            <a:endParaRPr lang="en-IN" sz="1000" i="1" dirty="0"/>
          </a:p>
        </p:txBody>
      </p:sp>
      <p:sp>
        <p:nvSpPr>
          <p:cNvPr id="11" name="Rectangle: Rounded Corners 10">
            <a:extLst>
              <a:ext uri="{FF2B5EF4-FFF2-40B4-BE49-F238E27FC236}">
                <a16:creationId xmlns:a16="http://schemas.microsoft.com/office/drawing/2014/main" id="{7C6C26E6-8DDB-4399-B36E-0B0EB5A06920}"/>
              </a:ext>
            </a:extLst>
          </p:cNvPr>
          <p:cNvSpPr/>
          <p:nvPr/>
        </p:nvSpPr>
        <p:spPr>
          <a:xfrm>
            <a:off x="380956" y="5105400"/>
            <a:ext cx="5638844" cy="385414"/>
          </a:xfrm>
          <a:prstGeom prst="roundRect">
            <a:avLst>
              <a:gd name="adj" fmla="val 74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Top 20 Corporate name contribute to 11.9% loan count and 12.6% loan sanction amount</a:t>
            </a:r>
            <a:endParaRPr lang="en-IN" sz="1200" dirty="0"/>
          </a:p>
        </p:txBody>
      </p:sp>
      <p:graphicFrame>
        <p:nvGraphicFramePr>
          <p:cNvPr id="12" name="Content Placeholder 6">
            <a:extLst>
              <a:ext uri="{FF2B5EF4-FFF2-40B4-BE49-F238E27FC236}">
                <a16:creationId xmlns:a16="http://schemas.microsoft.com/office/drawing/2014/main" id="{262C5584-36DF-4796-AEF8-AA6C003E03DD}"/>
              </a:ext>
            </a:extLst>
          </p:cNvPr>
          <p:cNvGraphicFramePr>
            <a:graphicFrameLocks/>
          </p:cNvGraphicFramePr>
          <p:nvPr/>
        </p:nvGraphicFramePr>
        <p:xfrm>
          <a:off x="6172201" y="1280064"/>
          <a:ext cx="5641848" cy="3712464"/>
        </p:xfrm>
        <a:graphic>
          <a:graphicData uri="http://schemas.openxmlformats.org/drawingml/2006/table">
            <a:tbl>
              <a:tblPr firstRow="1">
                <a:tableStyleId>{6E25E649-3F16-4E02-A733-19D2CDBF48F0}</a:tableStyleId>
              </a:tblPr>
              <a:tblGrid>
                <a:gridCol w="3144660">
                  <a:extLst>
                    <a:ext uri="{9D8B030D-6E8A-4147-A177-3AD203B41FA5}">
                      <a16:colId xmlns:a16="http://schemas.microsoft.com/office/drawing/2014/main" val="1761738139"/>
                    </a:ext>
                  </a:extLst>
                </a:gridCol>
                <a:gridCol w="1063617">
                  <a:extLst>
                    <a:ext uri="{9D8B030D-6E8A-4147-A177-3AD203B41FA5}">
                      <a16:colId xmlns:a16="http://schemas.microsoft.com/office/drawing/2014/main" val="3425566421"/>
                    </a:ext>
                  </a:extLst>
                </a:gridCol>
                <a:gridCol w="924884">
                  <a:extLst>
                    <a:ext uri="{9D8B030D-6E8A-4147-A177-3AD203B41FA5}">
                      <a16:colId xmlns:a16="http://schemas.microsoft.com/office/drawing/2014/main" val="539490597"/>
                    </a:ext>
                  </a:extLst>
                </a:gridCol>
                <a:gridCol w="508687">
                  <a:extLst>
                    <a:ext uri="{9D8B030D-6E8A-4147-A177-3AD203B41FA5}">
                      <a16:colId xmlns:a16="http://schemas.microsoft.com/office/drawing/2014/main" val="3523972007"/>
                    </a:ext>
                  </a:extLst>
                </a:gridCol>
              </a:tblGrid>
              <a:tr h="172635">
                <a:tc>
                  <a:txBody>
                    <a:bodyPr/>
                    <a:lstStyle/>
                    <a:p>
                      <a:pPr algn="l" fontAlgn="b"/>
                      <a:r>
                        <a:rPr lang="en-IN" sz="800" u="none" strike="noStrike" dirty="0">
                          <a:effectLst/>
                        </a:rPr>
                        <a:t>Corp. Name</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%_</a:t>
                      </a:r>
                      <a:r>
                        <a:rPr lang="en-IN" sz="800" u="none" strike="noStrike" dirty="0" err="1">
                          <a:effectLst/>
                        </a:rPr>
                        <a:t>Loan_Count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%_</a:t>
                      </a:r>
                      <a:r>
                        <a:rPr lang="en-IN" sz="800" u="none" strike="noStrike" dirty="0" err="1">
                          <a:effectLst/>
                        </a:rPr>
                        <a:t>Sanc_Amt</a:t>
                      </a:r>
                      <a:endParaRPr lang="en-IN" sz="800" b="1"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Rank</a:t>
                      </a:r>
                      <a:endParaRPr lang="en-IN" sz="800" b="1"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70491553"/>
                  </a:ext>
                </a:extLst>
              </a:tr>
              <a:tr h="172635">
                <a:tc>
                  <a:txBody>
                    <a:bodyPr/>
                    <a:lstStyle/>
                    <a:p>
                      <a:pPr algn="l" fontAlgn="b"/>
                      <a:r>
                        <a:rPr lang="en-IN" sz="800" u="none" strike="noStrike">
                          <a:effectLst/>
                        </a:rPr>
                        <a:t>HDFC BANK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1.9%</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1.8%</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921015650"/>
                  </a:ext>
                </a:extLst>
              </a:tr>
              <a:tr h="172635">
                <a:tc>
                  <a:txBody>
                    <a:bodyPr/>
                    <a:lstStyle/>
                    <a:p>
                      <a:pPr algn="l" fontAlgn="b"/>
                      <a:r>
                        <a:rPr lang="en-IN" sz="800" u="none" strike="noStrike">
                          <a:effectLst/>
                        </a:rPr>
                        <a:t>TATA CONSULTANCY SERVICES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1.7%</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1.6%</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53271286"/>
                  </a:ext>
                </a:extLst>
              </a:tr>
              <a:tr h="172635">
                <a:tc>
                  <a:txBody>
                    <a:bodyPr/>
                    <a:lstStyle/>
                    <a:p>
                      <a:pPr algn="l" fontAlgn="b"/>
                      <a:r>
                        <a:rPr lang="en-IN" sz="800" u="none" strike="noStrike">
                          <a:effectLst/>
                        </a:rPr>
                        <a:t>(blank)</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1.2%</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1.3%</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3</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567258778"/>
                  </a:ext>
                </a:extLst>
              </a:tr>
              <a:tr h="172635">
                <a:tc>
                  <a:txBody>
                    <a:bodyPr/>
                    <a:lstStyle/>
                    <a:p>
                      <a:pPr algn="l" fontAlgn="b"/>
                      <a:r>
                        <a:rPr lang="en-IN" sz="800" u="none" strike="noStrike" dirty="0">
                          <a:effectLst/>
                        </a:rPr>
                        <a:t>RAHEJA UNIVERSAL PVT LIMITED</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0.0%</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1.1%</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679830528"/>
                  </a:ext>
                </a:extLst>
              </a:tr>
              <a:tr h="172635">
                <a:tc>
                  <a:txBody>
                    <a:bodyPr/>
                    <a:lstStyle/>
                    <a:p>
                      <a:pPr algn="l" fontAlgn="b"/>
                      <a:r>
                        <a:rPr lang="en-IN" sz="800" u="none" strike="noStrike" dirty="0">
                          <a:effectLst/>
                        </a:rPr>
                        <a:t>J P MORGAN SERVICES INDIA PRIVATE LIMITED</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0.9%</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1.1%</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5</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4162613041"/>
                  </a:ext>
                </a:extLst>
              </a:tr>
              <a:tr h="172635">
                <a:tc>
                  <a:txBody>
                    <a:bodyPr/>
                    <a:lstStyle/>
                    <a:p>
                      <a:pPr algn="l" fontAlgn="b"/>
                      <a:r>
                        <a:rPr lang="en-IN" sz="800" u="none" strike="noStrike">
                          <a:effectLst/>
                        </a:rPr>
                        <a:t>ACCENTURE SERVICES PRIVATE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1.0%</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1.0%</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6</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4168258024"/>
                  </a:ext>
                </a:extLst>
              </a:tr>
              <a:tr h="172635">
                <a:tc>
                  <a:txBody>
                    <a:bodyPr/>
                    <a:lstStyle/>
                    <a:p>
                      <a:pPr algn="l" fontAlgn="b"/>
                      <a:r>
                        <a:rPr lang="en-IN" sz="800" u="none" strike="noStrike">
                          <a:effectLst/>
                        </a:rPr>
                        <a:t>CAPGEMINI INDIA PRIVATE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0.6%</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0.6%</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7</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360334436"/>
                  </a:ext>
                </a:extLst>
              </a:tr>
              <a:tr h="172635">
                <a:tc>
                  <a:txBody>
                    <a:bodyPr/>
                    <a:lstStyle/>
                    <a:p>
                      <a:pPr algn="l" fontAlgn="b"/>
                      <a:r>
                        <a:rPr lang="en-IN" sz="800" u="none" strike="noStrike">
                          <a:effectLst/>
                        </a:rPr>
                        <a:t>RELIANCE INDUSTRIES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0.4%</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0.6%</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8</a:t>
                      </a:r>
                      <a:endParaRPr lang="en-IN" sz="800" b="0" i="0" u="none" strike="noStrike">
                        <a:solidFill>
                          <a:srgbClr val="000000"/>
                        </a:solidFill>
                        <a:effectLst/>
                        <a:latin typeface="+mj-lt"/>
                      </a:endParaRPr>
                    </a:p>
                  </a:txBody>
                  <a:tcPr marL="45720" marR="45720" marT="27432" marB="27432" anchor="ctr"/>
                </a:tc>
                <a:extLst>
                  <a:ext uri="{0D108BD9-81ED-4DB2-BD59-A6C34878D82A}">
                    <a16:rowId xmlns:a16="http://schemas.microsoft.com/office/drawing/2014/main" val="3825146963"/>
                  </a:ext>
                </a:extLst>
              </a:tr>
              <a:tr h="172635">
                <a:tc>
                  <a:txBody>
                    <a:bodyPr/>
                    <a:lstStyle/>
                    <a:p>
                      <a:pPr algn="l" fontAlgn="b"/>
                      <a:r>
                        <a:rPr lang="en-IN" sz="800" u="none" strike="noStrike">
                          <a:effectLst/>
                        </a:rPr>
                        <a:t>RELIANCE JIO INFOCOMM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0.4%</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0.5%</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89592653"/>
                  </a:ext>
                </a:extLst>
              </a:tr>
              <a:tr h="172635">
                <a:tc>
                  <a:txBody>
                    <a:bodyPr/>
                    <a:lstStyle/>
                    <a:p>
                      <a:pPr algn="l" fontAlgn="b"/>
                      <a:r>
                        <a:rPr lang="en-US" sz="800" u="none" strike="noStrike" dirty="0">
                          <a:effectLst/>
                        </a:rPr>
                        <a:t>MUNICIPAL CORPORATION OF GREATER MUMBAI</a:t>
                      </a:r>
                      <a:endParaRPr lang="en-US"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1.1%</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0.5%</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3436829487"/>
                  </a:ext>
                </a:extLst>
              </a:tr>
              <a:tr h="172635">
                <a:tc>
                  <a:txBody>
                    <a:bodyPr/>
                    <a:lstStyle/>
                    <a:p>
                      <a:pPr algn="l" fontAlgn="b"/>
                      <a:r>
                        <a:rPr lang="en-IN" sz="800" u="none" strike="noStrike">
                          <a:effectLst/>
                        </a:rPr>
                        <a:t>CAPGEMINI</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0.5%</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0.5%</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11</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34250383"/>
                  </a:ext>
                </a:extLst>
              </a:tr>
              <a:tr h="172635">
                <a:tc>
                  <a:txBody>
                    <a:bodyPr/>
                    <a:lstStyle/>
                    <a:p>
                      <a:pPr algn="l" fontAlgn="b"/>
                      <a:r>
                        <a:rPr lang="en-IN" sz="800" u="none" strike="noStrike">
                          <a:effectLst/>
                        </a:rPr>
                        <a:t>MADURA INDUSTRIAL TEXTILES LTD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0.0%</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0.5%</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12</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824693431"/>
                  </a:ext>
                </a:extLst>
              </a:tr>
              <a:tr h="172635">
                <a:tc>
                  <a:txBody>
                    <a:bodyPr/>
                    <a:lstStyle/>
                    <a:p>
                      <a:pPr algn="l" fontAlgn="b"/>
                      <a:r>
                        <a:rPr lang="en-IN" sz="800" u="none" strike="noStrike">
                          <a:effectLst/>
                        </a:rPr>
                        <a:t>CENTRAL RAILWAY</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1.0%</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0.4%</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13</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615836156"/>
                  </a:ext>
                </a:extLst>
              </a:tr>
              <a:tr h="172635">
                <a:tc>
                  <a:txBody>
                    <a:bodyPr/>
                    <a:lstStyle/>
                    <a:p>
                      <a:pPr algn="l" fontAlgn="b"/>
                      <a:r>
                        <a:rPr lang="en-IN" sz="800" u="none" strike="noStrike">
                          <a:effectLst/>
                        </a:rPr>
                        <a:t>MAN INDUSTRIES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0.0%</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0.4%</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14</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666361899"/>
                  </a:ext>
                </a:extLst>
              </a:tr>
              <a:tr h="172635">
                <a:tc>
                  <a:txBody>
                    <a:bodyPr/>
                    <a:lstStyle/>
                    <a:p>
                      <a:pPr algn="l" fontAlgn="b"/>
                      <a:r>
                        <a:rPr lang="en-IN" sz="800" u="none" strike="noStrike">
                          <a:effectLst/>
                        </a:rPr>
                        <a:t>PRICE WATERHOUSE</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0.2%</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0.4%</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15</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77100453"/>
                  </a:ext>
                </a:extLst>
              </a:tr>
              <a:tr h="172635">
                <a:tc>
                  <a:txBody>
                    <a:bodyPr/>
                    <a:lstStyle/>
                    <a:p>
                      <a:pPr algn="l" fontAlgn="b"/>
                      <a:r>
                        <a:rPr lang="en-IN" sz="800" u="none" strike="noStrike">
                          <a:effectLst/>
                        </a:rPr>
                        <a:t>BHABHA ATOMIC RESEARCH CENTRE</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0.4%</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0.4%</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16</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2120490920"/>
                  </a:ext>
                </a:extLst>
              </a:tr>
              <a:tr h="172635">
                <a:tc>
                  <a:txBody>
                    <a:bodyPr/>
                    <a:lstStyle/>
                    <a:p>
                      <a:pPr algn="l" fontAlgn="b"/>
                      <a:r>
                        <a:rPr lang="en-IN" sz="800" u="none" strike="noStrike">
                          <a:effectLst/>
                        </a:rPr>
                        <a:t>JET AIRWAYS (INDIA) LIMITED</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0.2%</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0.3%</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17</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506814859"/>
                  </a:ext>
                </a:extLst>
              </a:tr>
              <a:tr h="172635">
                <a:tc>
                  <a:txBody>
                    <a:bodyPr/>
                    <a:lstStyle/>
                    <a:p>
                      <a:pPr algn="l" fontAlgn="b"/>
                      <a:r>
                        <a:rPr lang="en-US" sz="800" u="none" strike="noStrike">
                          <a:effectLst/>
                        </a:rPr>
                        <a:t>HDFC LIFE INSURANCE COMPANY LIMITED</a:t>
                      </a:r>
                      <a:endParaRPr lang="en-US"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0.3%</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0.3%</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18</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450320883"/>
                  </a:ext>
                </a:extLst>
              </a:tr>
              <a:tr h="172635">
                <a:tc>
                  <a:txBody>
                    <a:bodyPr/>
                    <a:lstStyle/>
                    <a:p>
                      <a:pPr algn="l" fontAlgn="b"/>
                      <a:r>
                        <a:rPr lang="en-IN" sz="800" u="none" strike="noStrike" dirty="0">
                          <a:effectLst/>
                        </a:rPr>
                        <a:t>STANDARD CHARTERED BANK</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a:effectLst/>
                        </a:rPr>
                        <a:t>0.2%</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a:effectLst/>
                        </a:rPr>
                        <a:t>0.3%</a:t>
                      </a:r>
                      <a:endParaRPr lang="en-IN" sz="800" b="0" i="0" u="none" strike="noStrike">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19</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111286093"/>
                  </a:ext>
                </a:extLst>
              </a:tr>
              <a:tr h="172635">
                <a:tc>
                  <a:txBody>
                    <a:bodyPr/>
                    <a:lstStyle/>
                    <a:p>
                      <a:pPr algn="l" fontAlgn="b"/>
                      <a:r>
                        <a:rPr lang="en-IN" sz="800" u="none" strike="noStrike" dirty="0">
                          <a:effectLst/>
                        </a:rPr>
                        <a:t>MAHINDRA &amp; MAHINDRA LIMITED</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0.3%</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0.3%</a:t>
                      </a:r>
                      <a:endParaRPr lang="en-IN" sz="800" b="0" i="0" u="none" strike="noStrike" dirty="0">
                        <a:solidFill>
                          <a:srgbClr val="000000"/>
                        </a:solidFill>
                        <a:effectLst/>
                        <a:latin typeface="+mj-lt"/>
                      </a:endParaRPr>
                    </a:p>
                  </a:txBody>
                  <a:tcPr marL="45720" marR="45720" marT="27432" marB="27432" anchor="ctr"/>
                </a:tc>
                <a:tc>
                  <a:txBody>
                    <a:bodyPr/>
                    <a:lstStyle/>
                    <a:p>
                      <a:pPr algn="ctr" fontAlgn="b"/>
                      <a:r>
                        <a:rPr lang="en-IN" sz="800" u="none" strike="noStrike" dirty="0">
                          <a:effectLst/>
                        </a:rPr>
                        <a:t>20</a:t>
                      </a:r>
                      <a:endParaRPr lang="en-IN" sz="800" b="0" i="0" u="none" strike="noStrike" dirty="0">
                        <a:solidFill>
                          <a:srgbClr val="000000"/>
                        </a:solidFill>
                        <a:effectLst/>
                        <a:latin typeface="+mj-lt"/>
                      </a:endParaRPr>
                    </a:p>
                  </a:txBody>
                  <a:tcPr marL="45720" marR="45720" marT="27432" marB="27432" anchor="ctr"/>
                </a:tc>
                <a:extLst>
                  <a:ext uri="{0D108BD9-81ED-4DB2-BD59-A6C34878D82A}">
                    <a16:rowId xmlns:a16="http://schemas.microsoft.com/office/drawing/2014/main" val="4081595127"/>
                  </a:ext>
                </a:extLst>
              </a:tr>
            </a:tbl>
          </a:graphicData>
        </a:graphic>
      </p:graphicFrame>
      <p:sp>
        <p:nvSpPr>
          <p:cNvPr id="13" name="Rectangle: Top Corners Rounded 12">
            <a:extLst>
              <a:ext uri="{FF2B5EF4-FFF2-40B4-BE49-F238E27FC236}">
                <a16:creationId xmlns:a16="http://schemas.microsoft.com/office/drawing/2014/main" id="{89FF6092-EB22-41F6-A9D8-B16D450A720F}"/>
              </a:ext>
            </a:extLst>
          </p:cNvPr>
          <p:cNvSpPr/>
          <p:nvPr/>
        </p:nvSpPr>
        <p:spPr>
          <a:xfrm>
            <a:off x="6172200" y="1046162"/>
            <a:ext cx="5641848" cy="211137"/>
          </a:xfrm>
          <a:prstGeom prst="round2Same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b="1" dirty="0"/>
              <a:t>FY17 </a:t>
            </a:r>
            <a:r>
              <a:rPr lang="en-US" sz="1000" i="1" dirty="0"/>
              <a:t>(Total Loans: 39,966 and Total Loan Sanctioned: ₹10,967 Cr.)</a:t>
            </a:r>
            <a:endParaRPr lang="en-IN" sz="1000" i="1" dirty="0"/>
          </a:p>
        </p:txBody>
      </p:sp>
      <p:sp>
        <p:nvSpPr>
          <p:cNvPr id="14" name="Rectangle: Rounded Corners 13">
            <a:extLst>
              <a:ext uri="{FF2B5EF4-FFF2-40B4-BE49-F238E27FC236}">
                <a16:creationId xmlns:a16="http://schemas.microsoft.com/office/drawing/2014/main" id="{A6B3AEF7-847D-457F-90AA-28C829FE0341}"/>
              </a:ext>
            </a:extLst>
          </p:cNvPr>
          <p:cNvSpPr/>
          <p:nvPr/>
        </p:nvSpPr>
        <p:spPr>
          <a:xfrm>
            <a:off x="6172200" y="5105400"/>
            <a:ext cx="5641848" cy="385414"/>
          </a:xfrm>
          <a:prstGeom prst="roundRect">
            <a:avLst>
              <a:gd name="adj" fmla="val 74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Top 20 Corporate name contribute to 12.2% loan count and 13.9% loan sanction amount</a:t>
            </a:r>
            <a:endParaRPr lang="en-IN" sz="1200" dirty="0"/>
          </a:p>
        </p:txBody>
      </p:sp>
      <p:sp>
        <p:nvSpPr>
          <p:cNvPr id="3" name="Slide Number Placeholder 2">
            <a:extLst>
              <a:ext uri="{FF2B5EF4-FFF2-40B4-BE49-F238E27FC236}">
                <a16:creationId xmlns:a16="http://schemas.microsoft.com/office/drawing/2014/main" id="{50637164-F348-4F85-8F9E-81634B8D0F01}"/>
              </a:ext>
            </a:extLst>
          </p:cNvPr>
          <p:cNvSpPr>
            <a:spLocks noGrp="1"/>
          </p:cNvSpPr>
          <p:nvPr>
            <p:ph type="sldNum" sz="quarter" idx="4"/>
          </p:nvPr>
        </p:nvSpPr>
        <p:spPr/>
        <p:txBody>
          <a:bodyPr/>
          <a:lstStyle/>
          <a:p>
            <a:fld id="{3E9DEC0F-54CB-4624-A4C9-F4B6FB368B3D}" type="slidenum">
              <a:rPr lang="en-IN" smtClean="0"/>
              <a:t>20</a:t>
            </a:fld>
            <a:endParaRPr lang="en-IN"/>
          </a:p>
        </p:txBody>
      </p:sp>
    </p:spTree>
    <p:extLst>
      <p:ext uri="{BB962C8B-B14F-4D97-AF65-F5344CB8AC3E}">
        <p14:creationId xmlns:p14="http://schemas.microsoft.com/office/powerpoint/2010/main" val="400496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8E1A-18D9-46B6-A0D9-D5BC8A45DAAF}"/>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C842381E-0673-4913-B979-96A3DAB09D60}"/>
              </a:ext>
            </a:extLst>
          </p:cNvPr>
          <p:cNvSpPr>
            <a:spLocks noGrp="1"/>
          </p:cNvSpPr>
          <p:nvPr>
            <p:ph idx="1"/>
          </p:nvPr>
        </p:nvSpPr>
        <p:spPr>
          <a:xfrm>
            <a:off x="380958" y="1219200"/>
            <a:ext cx="11439568" cy="4662985"/>
          </a:xfrm>
        </p:spPr>
        <p:txBody>
          <a:bodyPr>
            <a:normAutofit/>
          </a:bodyPr>
          <a:lstStyle/>
          <a:p>
            <a:pPr>
              <a:lnSpc>
                <a:spcPct val="150000"/>
              </a:lnSpc>
              <a:spcBef>
                <a:spcPts val="0"/>
              </a:spcBef>
              <a:spcAft>
                <a:spcPts val="600"/>
              </a:spcAft>
              <a:buFont typeface="Wingdings" panose="05000000000000000000" pitchFamily="2" charset="2"/>
              <a:buChar char="§"/>
            </a:pPr>
            <a:r>
              <a:rPr lang="en-US" sz="1400" dirty="0"/>
              <a:t>Key business insights with respect to the reasons for growth and degrowth in the performance</a:t>
            </a:r>
          </a:p>
          <a:p>
            <a:pPr>
              <a:lnSpc>
                <a:spcPct val="150000"/>
              </a:lnSpc>
              <a:spcBef>
                <a:spcPts val="0"/>
              </a:spcBef>
              <a:spcAft>
                <a:spcPts val="600"/>
              </a:spcAft>
              <a:buFont typeface="Wingdings" panose="05000000000000000000" pitchFamily="2" charset="2"/>
              <a:buChar char="§"/>
            </a:pPr>
            <a:r>
              <a:rPr lang="en-US" sz="1400" dirty="0"/>
              <a:t>How is my branch performing as compared to PAN India?</a:t>
            </a:r>
          </a:p>
          <a:p>
            <a:pPr lvl="1">
              <a:lnSpc>
                <a:spcPct val="150000"/>
              </a:lnSpc>
              <a:spcBef>
                <a:spcPts val="0"/>
              </a:spcBef>
              <a:spcAft>
                <a:spcPts val="600"/>
              </a:spcAft>
              <a:buFont typeface="Meiryo" panose="020B0604030504040204" pitchFamily="34" charset="-128"/>
              <a:buChar char="–"/>
            </a:pPr>
            <a:r>
              <a:rPr lang="en-IN" sz="1400" dirty="0"/>
              <a:t>What are the reasons for performance growth and degrowth?</a:t>
            </a:r>
          </a:p>
          <a:p>
            <a:pPr>
              <a:lnSpc>
                <a:spcPct val="150000"/>
              </a:lnSpc>
              <a:spcBef>
                <a:spcPts val="0"/>
              </a:spcBef>
              <a:spcAft>
                <a:spcPts val="600"/>
              </a:spcAft>
              <a:buFont typeface="Wingdings" panose="05000000000000000000" pitchFamily="2" charset="2"/>
              <a:buChar char="§"/>
            </a:pPr>
            <a:r>
              <a:rPr lang="en-IN" sz="1400" dirty="0"/>
              <a:t>How are the service centres performing?</a:t>
            </a:r>
          </a:p>
          <a:p>
            <a:pPr lvl="1">
              <a:lnSpc>
                <a:spcPct val="150000"/>
              </a:lnSpc>
              <a:spcBef>
                <a:spcPts val="0"/>
              </a:spcBef>
              <a:spcAft>
                <a:spcPts val="600"/>
              </a:spcAft>
              <a:buFont typeface="Meiryo" panose="020B0604030504040204" pitchFamily="34" charset="-128"/>
              <a:buChar char="–"/>
            </a:pPr>
            <a:r>
              <a:rPr lang="en-IN" sz="1400" dirty="0"/>
              <a:t>Impact of each service centre on Branch’s performance?</a:t>
            </a:r>
          </a:p>
          <a:p>
            <a:pPr>
              <a:lnSpc>
                <a:spcPct val="150000"/>
              </a:lnSpc>
              <a:spcBef>
                <a:spcPts val="0"/>
              </a:spcBef>
              <a:spcAft>
                <a:spcPts val="600"/>
              </a:spcAft>
              <a:buFont typeface="Wingdings" panose="05000000000000000000" pitchFamily="2" charset="2"/>
              <a:buChar char="§"/>
            </a:pPr>
            <a:r>
              <a:rPr lang="en-IN" sz="1400" dirty="0"/>
              <a:t>Performance based ranking for each of the service centre?</a:t>
            </a:r>
          </a:p>
          <a:p>
            <a:pPr>
              <a:lnSpc>
                <a:spcPct val="150000"/>
              </a:lnSpc>
              <a:spcBef>
                <a:spcPts val="0"/>
              </a:spcBef>
              <a:spcAft>
                <a:spcPts val="600"/>
              </a:spcAft>
              <a:buFont typeface="Wingdings" panose="05000000000000000000" pitchFamily="2" charset="2"/>
              <a:buChar char="§"/>
            </a:pPr>
            <a:r>
              <a:rPr lang="en-IN" sz="1400" dirty="0"/>
              <a:t>Top service centre and cumulative impact on sanction amount and loan count?</a:t>
            </a:r>
          </a:p>
          <a:p>
            <a:pPr>
              <a:lnSpc>
                <a:spcPct val="150000"/>
              </a:lnSpc>
              <a:spcBef>
                <a:spcPts val="0"/>
              </a:spcBef>
              <a:spcAft>
                <a:spcPts val="600"/>
              </a:spcAft>
              <a:buFont typeface="Wingdings" panose="05000000000000000000" pitchFamily="2" charset="2"/>
              <a:buChar char="§"/>
            </a:pPr>
            <a:r>
              <a:rPr lang="en-IN" sz="1400" dirty="0"/>
              <a:t>Service centre penetration basis the loan count and average loan sanction amount?</a:t>
            </a:r>
          </a:p>
        </p:txBody>
      </p:sp>
      <p:sp>
        <p:nvSpPr>
          <p:cNvPr id="5" name="Slide Number Placeholder 4">
            <a:extLst>
              <a:ext uri="{FF2B5EF4-FFF2-40B4-BE49-F238E27FC236}">
                <a16:creationId xmlns:a16="http://schemas.microsoft.com/office/drawing/2014/main" id="{681F3E55-310A-4991-BB3C-B10D847519E7}"/>
              </a:ext>
            </a:extLst>
          </p:cNvPr>
          <p:cNvSpPr>
            <a:spLocks noGrp="1"/>
          </p:cNvSpPr>
          <p:nvPr>
            <p:ph type="sldNum" sz="quarter" idx="4"/>
          </p:nvPr>
        </p:nvSpPr>
        <p:spPr/>
        <p:txBody>
          <a:bodyPr/>
          <a:lstStyle/>
          <a:p>
            <a:fld id="{3E9DEC0F-54CB-4624-A4C9-F4B6FB368B3D}" type="slidenum">
              <a:rPr lang="en-IN" smtClean="0"/>
              <a:t>3</a:t>
            </a:fld>
            <a:endParaRPr lang="en-IN"/>
          </a:p>
        </p:txBody>
      </p:sp>
    </p:spTree>
    <p:extLst>
      <p:ext uri="{BB962C8B-B14F-4D97-AF65-F5344CB8AC3E}">
        <p14:creationId xmlns:p14="http://schemas.microsoft.com/office/powerpoint/2010/main" val="63115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A8A14-3D64-4C2B-930A-CCEA3BC44D44}"/>
              </a:ext>
            </a:extLst>
          </p:cNvPr>
          <p:cNvSpPr>
            <a:spLocks noGrp="1"/>
          </p:cNvSpPr>
          <p:nvPr>
            <p:ph type="body" sz="quarter" idx="4294967295"/>
          </p:nvPr>
        </p:nvSpPr>
        <p:spPr>
          <a:xfrm>
            <a:off x="371474" y="144463"/>
            <a:ext cx="11449051" cy="901700"/>
          </a:xfrm>
        </p:spPr>
        <p:txBody>
          <a:bodyPr anchor="b">
            <a:normAutofit/>
          </a:bodyPr>
          <a:lstStyle/>
          <a:p>
            <a:pPr marL="0" indent="0">
              <a:buNone/>
            </a:pPr>
            <a:r>
              <a:rPr lang="en-US" sz="3200" b="1" dirty="0"/>
              <a:t>Agenda</a:t>
            </a:r>
            <a:endParaRPr lang="en-IN" sz="3200" b="1" dirty="0"/>
          </a:p>
        </p:txBody>
      </p:sp>
      <p:grpSp>
        <p:nvGrpSpPr>
          <p:cNvPr id="17" name="Group 16">
            <a:extLst>
              <a:ext uri="{FF2B5EF4-FFF2-40B4-BE49-F238E27FC236}">
                <a16:creationId xmlns:a16="http://schemas.microsoft.com/office/drawing/2014/main" id="{6C545C5D-0D80-4737-A51F-495FDCDDFC3E}"/>
              </a:ext>
            </a:extLst>
          </p:cNvPr>
          <p:cNvGrpSpPr/>
          <p:nvPr/>
        </p:nvGrpSpPr>
        <p:grpSpPr>
          <a:xfrm>
            <a:off x="371475" y="1651773"/>
            <a:ext cx="11449050" cy="640080"/>
            <a:chOff x="371475" y="1651773"/>
            <a:chExt cx="11449050" cy="640080"/>
          </a:xfrm>
        </p:grpSpPr>
        <p:sp>
          <p:nvSpPr>
            <p:cNvPr id="7" name="Rectangle: Rounded Corners 6">
              <a:extLst>
                <a:ext uri="{FF2B5EF4-FFF2-40B4-BE49-F238E27FC236}">
                  <a16:creationId xmlns:a16="http://schemas.microsoft.com/office/drawing/2014/main" id="{E298F342-EB01-426E-B996-6C099279AAD7}"/>
                </a:ext>
              </a:extLst>
            </p:cNvPr>
            <p:cNvSpPr/>
            <p:nvPr/>
          </p:nvSpPr>
          <p:spPr>
            <a:xfrm>
              <a:off x="685800" y="16517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Objective</a:t>
              </a:r>
            </a:p>
          </p:txBody>
        </p:sp>
        <p:sp>
          <p:nvSpPr>
            <p:cNvPr id="6" name="Arrow: Pentagon 5">
              <a:extLst>
                <a:ext uri="{FF2B5EF4-FFF2-40B4-BE49-F238E27FC236}">
                  <a16:creationId xmlns:a16="http://schemas.microsoft.com/office/drawing/2014/main" id="{BE07DF59-F62A-46DB-9C2A-3043A2CD16A0}"/>
                </a:ext>
              </a:extLst>
            </p:cNvPr>
            <p:cNvSpPr/>
            <p:nvPr/>
          </p:nvSpPr>
          <p:spPr>
            <a:xfrm>
              <a:off x="371475" y="16517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8" name="Group 17">
            <a:extLst>
              <a:ext uri="{FF2B5EF4-FFF2-40B4-BE49-F238E27FC236}">
                <a16:creationId xmlns:a16="http://schemas.microsoft.com/office/drawing/2014/main" id="{2F9B02CB-317A-4E8F-8271-D29F34FA61D7}"/>
              </a:ext>
            </a:extLst>
          </p:cNvPr>
          <p:cNvGrpSpPr/>
          <p:nvPr/>
        </p:nvGrpSpPr>
        <p:grpSpPr>
          <a:xfrm>
            <a:off x="371475" y="2380367"/>
            <a:ext cx="11449050" cy="640080"/>
            <a:chOff x="371475" y="2375673"/>
            <a:chExt cx="11449050" cy="640080"/>
          </a:xfrm>
        </p:grpSpPr>
        <p:sp>
          <p:nvSpPr>
            <p:cNvPr id="8" name="Rectangle: Rounded Corners 7">
              <a:extLst>
                <a:ext uri="{FF2B5EF4-FFF2-40B4-BE49-F238E27FC236}">
                  <a16:creationId xmlns:a16="http://schemas.microsoft.com/office/drawing/2014/main" id="{D5AB5F62-DDD2-4075-9065-80BBB949D8C2}"/>
                </a:ext>
              </a:extLst>
            </p:cNvPr>
            <p:cNvSpPr/>
            <p:nvPr/>
          </p:nvSpPr>
          <p:spPr>
            <a:xfrm>
              <a:off x="685800" y="2375673"/>
              <a:ext cx="11134725" cy="6400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t>Overall Performance Snapshot of Mumbai vs. Pan India &amp; Insights</a:t>
              </a:r>
            </a:p>
          </p:txBody>
        </p:sp>
        <p:sp>
          <p:nvSpPr>
            <p:cNvPr id="9" name="Arrow: Pentagon 8">
              <a:extLst>
                <a:ext uri="{FF2B5EF4-FFF2-40B4-BE49-F238E27FC236}">
                  <a16:creationId xmlns:a16="http://schemas.microsoft.com/office/drawing/2014/main" id="{0D60E4B8-3E94-42A5-A2F2-845042380408}"/>
                </a:ext>
              </a:extLst>
            </p:cNvPr>
            <p:cNvSpPr/>
            <p:nvPr/>
          </p:nvSpPr>
          <p:spPr>
            <a:xfrm>
              <a:off x="371475" y="2375673"/>
              <a:ext cx="695326" cy="640080"/>
            </a:xfrm>
            <a:prstGeom prst="homePlate">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9" name="Group 18">
            <a:extLst>
              <a:ext uri="{FF2B5EF4-FFF2-40B4-BE49-F238E27FC236}">
                <a16:creationId xmlns:a16="http://schemas.microsoft.com/office/drawing/2014/main" id="{1D431C96-215F-4D01-B00E-13A0E29733FD}"/>
              </a:ext>
            </a:extLst>
          </p:cNvPr>
          <p:cNvGrpSpPr/>
          <p:nvPr/>
        </p:nvGrpSpPr>
        <p:grpSpPr>
          <a:xfrm>
            <a:off x="371475" y="3108960"/>
            <a:ext cx="11449050" cy="640080"/>
            <a:chOff x="371475" y="3131047"/>
            <a:chExt cx="11449050" cy="640080"/>
          </a:xfrm>
        </p:grpSpPr>
        <p:sp>
          <p:nvSpPr>
            <p:cNvPr id="10" name="Rectangle: Rounded Corners 9">
              <a:extLst>
                <a:ext uri="{FF2B5EF4-FFF2-40B4-BE49-F238E27FC236}">
                  <a16:creationId xmlns:a16="http://schemas.microsoft.com/office/drawing/2014/main" id="{B8FE2EC7-916E-4FAA-BA2A-AB02D4D8E098}"/>
                </a:ext>
              </a:extLst>
            </p:cNvPr>
            <p:cNvSpPr/>
            <p:nvPr/>
          </p:nvSpPr>
          <p:spPr>
            <a:xfrm>
              <a:off x="685800" y="31310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Service Centre wise Penetration and Ranking</a:t>
              </a:r>
            </a:p>
          </p:txBody>
        </p:sp>
        <p:sp>
          <p:nvSpPr>
            <p:cNvPr id="11" name="Arrow: Pentagon 10">
              <a:extLst>
                <a:ext uri="{FF2B5EF4-FFF2-40B4-BE49-F238E27FC236}">
                  <a16:creationId xmlns:a16="http://schemas.microsoft.com/office/drawing/2014/main" id="{C87D392C-4FA5-49A1-9B4B-E787244B8136}"/>
                </a:ext>
              </a:extLst>
            </p:cNvPr>
            <p:cNvSpPr/>
            <p:nvPr/>
          </p:nvSpPr>
          <p:spPr>
            <a:xfrm>
              <a:off x="371475" y="31310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F72A6DCA-FC26-4A67-BAE3-3F545B95FDA9}"/>
              </a:ext>
            </a:extLst>
          </p:cNvPr>
          <p:cNvGrpSpPr/>
          <p:nvPr/>
        </p:nvGrpSpPr>
        <p:grpSpPr>
          <a:xfrm>
            <a:off x="371475" y="3837554"/>
            <a:ext cx="11449050" cy="640080"/>
            <a:chOff x="371475" y="3837277"/>
            <a:chExt cx="11449050" cy="640080"/>
          </a:xfrm>
        </p:grpSpPr>
        <p:sp>
          <p:nvSpPr>
            <p:cNvPr id="12" name="Rectangle: Rounded Corners 11">
              <a:extLst>
                <a:ext uri="{FF2B5EF4-FFF2-40B4-BE49-F238E27FC236}">
                  <a16:creationId xmlns:a16="http://schemas.microsoft.com/office/drawing/2014/main" id="{D54A8FB7-DAB2-4826-8FA8-FF2FCD966D77}"/>
                </a:ext>
              </a:extLst>
            </p:cNvPr>
            <p:cNvSpPr/>
            <p:nvPr/>
          </p:nvSpPr>
          <p:spPr>
            <a:xfrm>
              <a:off x="685800" y="383727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Top Service Centres and Top Property wise Location</a:t>
              </a:r>
            </a:p>
          </p:txBody>
        </p:sp>
        <p:sp>
          <p:nvSpPr>
            <p:cNvPr id="13" name="Arrow: Pentagon 12">
              <a:extLst>
                <a:ext uri="{FF2B5EF4-FFF2-40B4-BE49-F238E27FC236}">
                  <a16:creationId xmlns:a16="http://schemas.microsoft.com/office/drawing/2014/main" id="{2508053F-A50F-46AD-AFB6-62ECF38BFE65}"/>
                </a:ext>
              </a:extLst>
            </p:cNvPr>
            <p:cNvSpPr/>
            <p:nvPr/>
          </p:nvSpPr>
          <p:spPr>
            <a:xfrm>
              <a:off x="371475" y="383727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E1D76C31-2822-4D6A-AB89-7AE8A79412C8}"/>
              </a:ext>
            </a:extLst>
          </p:cNvPr>
          <p:cNvGrpSpPr/>
          <p:nvPr/>
        </p:nvGrpSpPr>
        <p:grpSpPr>
          <a:xfrm>
            <a:off x="371475" y="4566147"/>
            <a:ext cx="11449050" cy="640080"/>
            <a:chOff x="371475" y="4566147"/>
            <a:chExt cx="11449050" cy="640080"/>
          </a:xfrm>
        </p:grpSpPr>
        <p:sp>
          <p:nvSpPr>
            <p:cNvPr id="14" name="Rectangle: Rounded Corners 13">
              <a:extLst>
                <a:ext uri="{FF2B5EF4-FFF2-40B4-BE49-F238E27FC236}">
                  <a16:creationId xmlns:a16="http://schemas.microsoft.com/office/drawing/2014/main" id="{600A30ED-2F32-428E-B650-CE23C8889033}"/>
                </a:ext>
              </a:extLst>
            </p:cNvPr>
            <p:cNvSpPr/>
            <p:nvPr/>
          </p:nvSpPr>
          <p:spPr>
            <a:xfrm>
              <a:off x="685800" y="45661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Key Facts</a:t>
              </a:r>
            </a:p>
          </p:txBody>
        </p:sp>
        <p:sp>
          <p:nvSpPr>
            <p:cNvPr id="15" name="Arrow: Pentagon 14">
              <a:extLst>
                <a:ext uri="{FF2B5EF4-FFF2-40B4-BE49-F238E27FC236}">
                  <a16:creationId xmlns:a16="http://schemas.microsoft.com/office/drawing/2014/main" id="{0C6A4F3F-51F2-4D8A-99D2-DE204AE57D37}"/>
                </a:ext>
              </a:extLst>
            </p:cNvPr>
            <p:cNvSpPr/>
            <p:nvPr/>
          </p:nvSpPr>
          <p:spPr>
            <a:xfrm>
              <a:off x="371475" y="45661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sp>
        <p:nvSpPr>
          <p:cNvPr id="2" name="Slide Number Placeholder 1">
            <a:extLst>
              <a:ext uri="{FF2B5EF4-FFF2-40B4-BE49-F238E27FC236}">
                <a16:creationId xmlns:a16="http://schemas.microsoft.com/office/drawing/2014/main" id="{A6F1696E-96F8-41DA-9CA3-1000F850CDAF}"/>
              </a:ext>
            </a:extLst>
          </p:cNvPr>
          <p:cNvSpPr>
            <a:spLocks noGrp="1"/>
          </p:cNvSpPr>
          <p:nvPr>
            <p:ph type="sldNum" sz="quarter" idx="12"/>
          </p:nvPr>
        </p:nvSpPr>
        <p:spPr/>
        <p:txBody>
          <a:bodyPr/>
          <a:lstStyle/>
          <a:p>
            <a:fld id="{EEF65CE2-64E7-4133-AC4E-584DBA86F630}" type="slidenum">
              <a:rPr lang="en-IN" smtClean="0"/>
              <a:t>4</a:t>
            </a:fld>
            <a:endParaRPr lang="en-IN"/>
          </a:p>
        </p:txBody>
      </p:sp>
    </p:spTree>
    <p:extLst>
      <p:ext uri="{BB962C8B-B14F-4D97-AF65-F5344CB8AC3E}">
        <p14:creationId xmlns:p14="http://schemas.microsoft.com/office/powerpoint/2010/main" val="313533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a:extLst>
              <a:ext uri="{FF2B5EF4-FFF2-40B4-BE49-F238E27FC236}">
                <a16:creationId xmlns:a16="http://schemas.microsoft.com/office/drawing/2014/main" id="{1B6E10C8-D1FE-47D8-8AA1-13B4D2A5DC0D}"/>
              </a:ext>
            </a:extLst>
          </p:cNvPr>
          <p:cNvGraphicFramePr>
            <a:graphicFrameLocks noGrp="1"/>
          </p:cNvGraphicFramePr>
          <p:nvPr>
            <p:extLst>
              <p:ext uri="{D42A27DB-BD31-4B8C-83A1-F6EECF244321}">
                <p14:modId xmlns:p14="http://schemas.microsoft.com/office/powerpoint/2010/main" val="2698166660"/>
              </p:ext>
            </p:extLst>
          </p:nvPr>
        </p:nvGraphicFramePr>
        <p:xfrm>
          <a:off x="6070621" y="2819400"/>
          <a:ext cx="5778477" cy="1493520"/>
        </p:xfrm>
        <a:graphic>
          <a:graphicData uri="http://schemas.openxmlformats.org/drawingml/2006/table">
            <a:tbl>
              <a:tblPr firstRow="1">
                <a:tableStyleId>{3B4B98B0-60AC-42C2-AFA5-B58CD77FA1E5}</a:tableStyleId>
              </a:tblPr>
              <a:tblGrid>
                <a:gridCol w="911757">
                  <a:extLst>
                    <a:ext uri="{9D8B030D-6E8A-4147-A177-3AD203B41FA5}">
                      <a16:colId xmlns:a16="http://schemas.microsoft.com/office/drawing/2014/main" val="2707406932"/>
                    </a:ext>
                  </a:extLst>
                </a:gridCol>
                <a:gridCol w="811120">
                  <a:extLst>
                    <a:ext uri="{9D8B030D-6E8A-4147-A177-3AD203B41FA5}">
                      <a16:colId xmlns:a16="http://schemas.microsoft.com/office/drawing/2014/main" val="1314836001"/>
                    </a:ext>
                  </a:extLst>
                </a:gridCol>
                <a:gridCol w="811120">
                  <a:extLst>
                    <a:ext uri="{9D8B030D-6E8A-4147-A177-3AD203B41FA5}">
                      <a16:colId xmlns:a16="http://schemas.microsoft.com/office/drawing/2014/main" val="1569211929"/>
                    </a:ext>
                  </a:extLst>
                </a:gridCol>
                <a:gridCol w="811120">
                  <a:extLst>
                    <a:ext uri="{9D8B030D-6E8A-4147-A177-3AD203B41FA5}">
                      <a16:colId xmlns:a16="http://schemas.microsoft.com/office/drawing/2014/main" val="461577765"/>
                    </a:ext>
                  </a:extLst>
                </a:gridCol>
                <a:gridCol w="811120">
                  <a:extLst>
                    <a:ext uri="{9D8B030D-6E8A-4147-A177-3AD203B41FA5}">
                      <a16:colId xmlns:a16="http://schemas.microsoft.com/office/drawing/2014/main" val="2387450524"/>
                    </a:ext>
                  </a:extLst>
                </a:gridCol>
                <a:gridCol w="811120">
                  <a:extLst>
                    <a:ext uri="{9D8B030D-6E8A-4147-A177-3AD203B41FA5}">
                      <a16:colId xmlns:a16="http://schemas.microsoft.com/office/drawing/2014/main" val="1308355071"/>
                    </a:ext>
                  </a:extLst>
                </a:gridCol>
                <a:gridCol w="811120">
                  <a:extLst>
                    <a:ext uri="{9D8B030D-6E8A-4147-A177-3AD203B41FA5}">
                      <a16:colId xmlns:a16="http://schemas.microsoft.com/office/drawing/2014/main" val="2800804254"/>
                    </a:ext>
                  </a:extLst>
                </a:gridCol>
              </a:tblGrid>
              <a:tr h="272762">
                <a:tc>
                  <a:txBody>
                    <a:bodyPr/>
                    <a:lstStyle/>
                    <a:p>
                      <a:pPr algn="l" fontAlgn="b"/>
                      <a:r>
                        <a:rPr lang="en-US" sz="700" u="none" strike="noStrike" dirty="0">
                          <a:effectLst/>
                          <a:latin typeface="+mj-lt"/>
                        </a:rPr>
                        <a:t>CIBIL Score (By </a:t>
                      </a:r>
                      <a:r>
                        <a:rPr lang="en-US" sz="700" u="none" strike="noStrike" dirty="0" err="1">
                          <a:effectLst/>
                          <a:latin typeface="+mj-lt"/>
                        </a:rPr>
                        <a:t>Sanc</a:t>
                      </a:r>
                      <a:r>
                        <a:rPr lang="en-US" sz="700" u="none" strike="noStrike" dirty="0">
                          <a:effectLst/>
                          <a:latin typeface="+mj-lt"/>
                        </a:rPr>
                        <a:t>. Amount)</a:t>
                      </a:r>
                      <a:endParaRPr lang="en-US" sz="700" b="1" i="0" u="none" strike="noStrike" dirty="0">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dirty="0">
                          <a:effectLst/>
                          <a:latin typeface="+mj-lt"/>
                        </a:rPr>
                        <a:t>FY17_PAN_IND</a:t>
                      </a:r>
                      <a:endParaRPr lang="en-IN" sz="700" b="1"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FY17_Mumbai</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FY18_PAN_IND</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FY18_Mumbai</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FY19_PAN_IND</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dirty="0">
                          <a:effectLst/>
                          <a:latin typeface="+mj-lt"/>
                        </a:rPr>
                        <a:t>FY19_Mumbai</a:t>
                      </a:r>
                      <a:endParaRPr lang="en-IN" sz="700" b="1"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144296229"/>
                  </a:ext>
                </a:extLst>
              </a:tr>
              <a:tr h="183140">
                <a:tc>
                  <a:txBody>
                    <a:bodyPr/>
                    <a:lstStyle/>
                    <a:p>
                      <a:pPr algn="l" fontAlgn="b"/>
                      <a:r>
                        <a:rPr lang="en-IN" sz="700" u="none" strike="noStrike" dirty="0">
                          <a:effectLst/>
                          <a:latin typeface="+mj-lt"/>
                        </a:rPr>
                        <a:t>-1</a:t>
                      </a:r>
                      <a:endParaRPr lang="en-IN" sz="700" b="0" i="0" u="none" strike="noStrike" dirty="0">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45117337"/>
                  </a:ext>
                </a:extLst>
              </a:tr>
              <a:tr h="183140">
                <a:tc>
                  <a:txBody>
                    <a:bodyPr/>
                    <a:lstStyle/>
                    <a:p>
                      <a:pPr algn="l" fontAlgn="b"/>
                      <a:r>
                        <a:rPr lang="en-IN" sz="700" u="none" strike="noStrike">
                          <a:effectLst/>
                          <a:latin typeface="+mj-lt"/>
                        </a:rPr>
                        <a:t>0 TO 5</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38446436"/>
                  </a:ext>
                </a:extLst>
              </a:tr>
              <a:tr h="183140">
                <a:tc>
                  <a:txBody>
                    <a:bodyPr/>
                    <a:lstStyle/>
                    <a:p>
                      <a:pPr algn="l" fontAlgn="b"/>
                      <a:r>
                        <a:rPr lang="en-IN" sz="700" u="none" strike="noStrike">
                          <a:effectLst/>
                          <a:latin typeface="+mj-lt"/>
                        </a:rPr>
                        <a:t>300 TO 600</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66054336"/>
                  </a:ext>
                </a:extLst>
              </a:tr>
              <a:tr h="183140">
                <a:tc>
                  <a:txBody>
                    <a:bodyPr/>
                    <a:lstStyle/>
                    <a:p>
                      <a:pPr algn="l" fontAlgn="b"/>
                      <a:r>
                        <a:rPr lang="en-IN" sz="700" u="none" strike="noStrike">
                          <a:effectLst/>
                          <a:latin typeface="+mj-lt"/>
                        </a:rPr>
                        <a:t>601 TO 700</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75110044"/>
                  </a:ext>
                </a:extLst>
              </a:tr>
              <a:tr h="183140">
                <a:tc>
                  <a:txBody>
                    <a:bodyPr/>
                    <a:lstStyle/>
                    <a:p>
                      <a:pPr algn="l" fontAlgn="b"/>
                      <a:r>
                        <a:rPr lang="en-IN" sz="700" u="none" strike="noStrike">
                          <a:effectLst/>
                          <a:latin typeface="+mj-lt"/>
                        </a:rPr>
                        <a:t>701 TO 775</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55405833"/>
                  </a:ext>
                </a:extLst>
              </a:tr>
              <a:tr h="183140">
                <a:tc>
                  <a:txBody>
                    <a:bodyPr/>
                    <a:lstStyle/>
                    <a:p>
                      <a:pPr algn="l" fontAlgn="b"/>
                      <a:r>
                        <a:rPr lang="en-IN" sz="700" u="none" strike="noStrike" dirty="0">
                          <a:effectLst/>
                          <a:latin typeface="+mj-lt"/>
                        </a:rPr>
                        <a:t>&gt;775</a:t>
                      </a:r>
                      <a:endParaRPr lang="en-IN" sz="700" b="0" i="0" u="none" strike="noStrike" dirty="0">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2740020989"/>
                  </a:ext>
                </a:extLst>
              </a:tr>
            </a:tbl>
          </a:graphicData>
        </a:graphic>
      </p:graphicFrame>
      <p:graphicFrame>
        <p:nvGraphicFramePr>
          <p:cNvPr id="59" name="Chart 58">
            <a:extLst>
              <a:ext uri="{FF2B5EF4-FFF2-40B4-BE49-F238E27FC236}">
                <a16:creationId xmlns:a16="http://schemas.microsoft.com/office/drawing/2014/main" id="{1B801E79-5DE0-4842-BE6D-FBC47D42D451}"/>
              </a:ext>
            </a:extLst>
          </p:cNvPr>
          <p:cNvGraphicFramePr/>
          <p:nvPr>
            <p:extLst>
              <p:ext uri="{D42A27DB-BD31-4B8C-83A1-F6EECF244321}">
                <p14:modId xmlns:p14="http://schemas.microsoft.com/office/powerpoint/2010/main" val="1871374499"/>
              </p:ext>
            </p:extLst>
          </p:nvPr>
        </p:nvGraphicFramePr>
        <p:xfrm>
          <a:off x="6981687" y="4356652"/>
          <a:ext cx="4816061"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1" name="Chart 60">
            <a:extLst>
              <a:ext uri="{FF2B5EF4-FFF2-40B4-BE49-F238E27FC236}">
                <a16:creationId xmlns:a16="http://schemas.microsoft.com/office/drawing/2014/main" id="{E31A2777-3D50-4D88-AB0A-655623E51DA4}"/>
              </a:ext>
            </a:extLst>
          </p:cNvPr>
          <p:cNvGraphicFramePr/>
          <p:nvPr>
            <p:extLst>
              <p:ext uri="{D42A27DB-BD31-4B8C-83A1-F6EECF244321}">
                <p14:modId xmlns:p14="http://schemas.microsoft.com/office/powerpoint/2010/main" val="80326516"/>
              </p:ext>
            </p:extLst>
          </p:nvPr>
        </p:nvGraphicFramePr>
        <p:xfrm>
          <a:off x="7315200" y="4356652"/>
          <a:ext cx="4817166" cy="1828800"/>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Connector 13">
            <a:extLst>
              <a:ext uri="{FF2B5EF4-FFF2-40B4-BE49-F238E27FC236}">
                <a16:creationId xmlns:a16="http://schemas.microsoft.com/office/drawing/2014/main" id="{2A72E76A-112F-477A-9AA1-78F492547635}"/>
              </a:ext>
            </a:extLst>
          </p:cNvPr>
          <p:cNvCxnSpPr>
            <a:cxnSpLocks/>
          </p:cNvCxnSpPr>
          <p:nvPr/>
        </p:nvCxnSpPr>
        <p:spPr>
          <a:xfrm>
            <a:off x="857250" y="4150783"/>
            <a:ext cx="5010147"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5A1F58-092C-4B38-BABF-BF01765D91E7}"/>
              </a:ext>
            </a:extLst>
          </p:cNvPr>
          <p:cNvCxnSpPr>
            <a:cxnSpLocks/>
          </p:cNvCxnSpPr>
          <p:nvPr/>
        </p:nvCxnSpPr>
        <p:spPr>
          <a:xfrm>
            <a:off x="857250" y="4491566"/>
            <a:ext cx="5010147"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FA2271-C707-4FB9-B01A-B4355ADDAB4D}"/>
              </a:ext>
            </a:extLst>
          </p:cNvPr>
          <p:cNvCxnSpPr>
            <a:cxnSpLocks/>
          </p:cNvCxnSpPr>
          <p:nvPr/>
        </p:nvCxnSpPr>
        <p:spPr>
          <a:xfrm>
            <a:off x="857250" y="4832349"/>
            <a:ext cx="5010147"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F1842A-FD92-4C53-961D-3FCCE5710202}"/>
              </a:ext>
            </a:extLst>
          </p:cNvPr>
          <p:cNvCxnSpPr>
            <a:cxnSpLocks/>
          </p:cNvCxnSpPr>
          <p:nvPr/>
        </p:nvCxnSpPr>
        <p:spPr>
          <a:xfrm>
            <a:off x="857250" y="5173132"/>
            <a:ext cx="5010147"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31626E-C734-4782-A7FE-C5B20FEC6E3C}"/>
              </a:ext>
            </a:extLst>
          </p:cNvPr>
          <p:cNvCxnSpPr>
            <a:cxnSpLocks/>
          </p:cNvCxnSpPr>
          <p:nvPr/>
        </p:nvCxnSpPr>
        <p:spPr>
          <a:xfrm>
            <a:off x="857250" y="5513915"/>
            <a:ext cx="5010147"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F130E-D258-43CC-BD56-B7CB72924D1C}"/>
              </a:ext>
            </a:extLst>
          </p:cNvPr>
          <p:cNvCxnSpPr>
            <a:cxnSpLocks/>
          </p:cNvCxnSpPr>
          <p:nvPr/>
        </p:nvCxnSpPr>
        <p:spPr>
          <a:xfrm>
            <a:off x="857250" y="5854700"/>
            <a:ext cx="5010147"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5D5742-1690-4BA1-9A19-1773D6BDA5F4}"/>
              </a:ext>
            </a:extLst>
          </p:cNvPr>
          <p:cNvCxnSpPr>
            <a:cxnSpLocks/>
          </p:cNvCxnSpPr>
          <p:nvPr/>
        </p:nvCxnSpPr>
        <p:spPr>
          <a:xfrm>
            <a:off x="857250" y="3810000"/>
            <a:ext cx="5010147"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A06DB924-E5C9-4E93-9922-E68D24BD8734}"/>
              </a:ext>
            </a:extLst>
          </p:cNvPr>
          <p:cNvSpPr>
            <a:spLocks noGrp="1"/>
          </p:cNvSpPr>
          <p:nvPr>
            <p:ph type="title"/>
          </p:nvPr>
        </p:nvSpPr>
        <p:spPr/>
        <p:txBody>
          <a:bodyPr/>
          <a:lstStyle/>
          <a:p>
            <a:r>
              <a:rPr lang="en-US" dirty="0"/>
              <a:t>Overall Snap-shot of Mumbai’s Performance vs. PAN India</a:t>
            </a:r>
            <a:endParaRPr lang="en-IN" dirty="0"/>
          </a:p>
        </p:txBody>
      </p:sp>
      <p:graphicFrame>
        <p:nvGraphicFramePr>
          <p:cNvPr id="6" name="Content Placeholder 5">
            <a:extLst>
              <a:ext uri="{FF2B5EF4-FFF2-40B4-BE49-F238E27FC236}">
                <a16:creationId xmlns:a16="http://schemas.microsoft.com/office/drawing/2014/main" id="{FEF662E5-5386-4C64-8D31-C1433C778F0F}"/>
              </a:ext>
            </a:extLst>
          </p:cNvPr>
          <p:cNvGraphicFramePr>
            <a:graphicFrameLocks noGrp="1"/>
          </p:cNvGraphicFramePr>
          <p:nvPr>
            <p:ph idx="1"/>
          </p:nvPr>
        </p:nvGraphicFramePr>
        <p:xfrm>
          <a:off x="380959" y="1245704"/>
          <a:ext cx="5486440" cy="812800"/>
        </p:xfrm>
        <a:graphic>
          <a:graphicData uri="http://schemas.openxmlformats.org/drawingml/2006/table">
            <a:tbl>
              <a:tblPr firstRow="1">
                <a:tableStyleId>{72833802-FEF1-4C79-8D5D-14CF1EAF98D9}</a:tableStyleId>
              </a:tblPr>
              <a:tblGrid>
                <a:gridCol w="1536232">
                  <a:extLst>
                    <a:ext uri="{9D8B030D-6E8A-4147-A177-3AD203B41FA5}">
                      <a16:colId xmlns:a16="http://schemas.microsoft.com/office/drawing/2014/main" val="3708102994"/>
                    </a:ext>
                  </a:extLst>
                </a:gridCol>
                <a:gridCol w="658368">
                  <a:extLst>
                    <a:ext uri="{9D8B030D-6E8A-4147-A177-3AD203B41FA5}">
                      <a16:colId xmlns:a16="http://schemas.microsoft.com/office/drawing/2014/main" val="3164269163"/>
                    </a:ext>
                  </a:extLst>
                </a:gridCol>
                <a:gridCol w="658368">
                  <a:extLst>
                    <a:ext uri="{9D8B030D-6E8A-4147-A177-3AD203B41FA5}">
                      <a16:colId xmlns:a16="http://schemas.microsoft.com/office/drawing/2014/main" val="1301529836"/>
                    </a:ext>
                  </a:extLst>
                </a:gridCol>
                <a:gridCol w="658368">
                  <a:extLst>
                    <a:ext uri="{9D8B030D-6E8A-4147-A177-3AD203B41FA5}">
                      <a16:colId xmlns:a16="http://schemas.microsoft.com/office/drawing/2014/main" val="3681667819"/>
                    </a:ext>
                  </a:extLst>
                </a:gridCol>
                <a:gridCol w="658368">
                  <a:extLst>
                    <a:ext uri="{9D8B030D-6E8A-4147-A177-3AD203B41FA5}">
                      <a16:colId xmlns:a16="http://schemas.microsoft.com/office/drawing/2014/main" val="2963492958"/>
                    </a:ext>
                  </a:extLst>
                </a:gridCol>
                <a:gridCol w="658368">
                  <a:extLst>
                    <a:ext uri="{9D8B030D-6E8A-4147-A177-3AD203B41FA5}">
                      <a16:colId xmlns:a16="http://schemas.microsoft.com/office/drawing/2014/main" val="2111347571"/>
                    </a:ext>
                  </a:extLst>
                </a:gridCol>
                <a:gridCol w="658368">
                  <a:extLst>
                    <a:ext uri="{9D8B030D-6E8A-4147-A177-3AD203B41FA5}">
                      <a16:colId xmlns:a16="http://schemas.microsoft.com/office/drawing/2014/main" val="2474769067"/>
                    </a:ext>
                  </a:extLst>
                </a:gridCol>
              </a:tblGrid>
              <a:tr h="101070">
                <a:tc rowSpan="2">
                  <a:txBody>
                    <a:bodyPr/>
                    <a:lstStyle/>
                    <a:p>
                      <a:pPr algn="l" fontAlgn="b"/>
                      <a:endParaRPr lang="en-IN" sz="800" b="1" i="0" u="none" strike="noStrike" dirty="0">
                        <a:solidFill>
                          <a:schemeClr val="bg1"/>
                        </a:solidFill>
                        <a:effectLst/>
                        <a:latin typeface="+mj-lt"/>
                      </a:endParaRPr>
                    </a:p>
                  </a:txBody>
                  <a:tcPr marL="45720" marR="45720" marT="18288" marB="18288" anchor="ctr">
                    <a:lnR w="6350" cap="flat" cmpd="sng" algn="ctr">
                      <a:solidFill>
                        <a:schemeClr val="bg1"/>
                      </a:solidFill>
                      <a:prstDash val="solid"/>
                      <a:round/>
                      <a:headEnd type="none" w="med" len="med"/>
                      <a:tailEnd type="none" w="med" len="med"/>
                    </a:lnR>
                  </a:tcPr>
                </a:tc>
                <a:tc gridSpan="2">
                  <a:txBody>
                    <a:bodyPr/>
                    <a:lstStyle/>
                    <a:p>
                      <a:pPr algn="ctr" fontAlgn="b"/>
                      <a:r>
                        <a:rPr lang="en-US" sz="800" b="1" i="0" u="none" strike="noStrike" dirty="0">
                          <a:solidFill>
                            <a:schemeClr val="bg1"/>
                          </a:solidFill>
                          <a:effectLst/>
                          <a:latin typeface="+mj-lt"/>
                        </a:rPr>
                        <a:t>FY17</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hMerge="1">
                  <a:txBody>
                    <a:bodyPr/>
                    <a:lstStyle/>
                    <a:p>
                      <a:pPr algn="l" fontAlgn="b"/>
                      <a:endParaRPr lang="en-IN" sz="800" b="1" i="0" u="none" strike="noStrike" dirty="0">
                        <a:solidFill>
                          <a:srgbClr val="000000"/>
                        </a:solidFill>
                        <a:effectLst/>
                        <a:latin typeface="+mj-lt"/>
                      </a:endParaRPr>
                    </a:p>
                  </a:txBody>
                  <a:tcPr marL="45720" marR="45720" anchor="b"/>
                </a:tc>
                <a:tc gridSpan="2">
                  <a:txBody>
                    <a:bodyPr/>
                    <a:lstStyle/>
                    <a:p>
                      <a:pPr algn="ctr" fontAlgn="b"/>
                      <a:r>
                        <a:rPr lang="en-US" sz="800" b="1" i="0" u="none" strike="noStrike" dirty="0">
                          <a:solidFill>
                            <a:schemeClr val="bg1"/>
                          </a:solidFill>
                          <a:effectLst/>
                          <a:latin typeface="+mj-lt"/>
                        </a:rPr>
                        <a:t>FY18</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hMerge="1">
                  <a:txBody>
                    <a:bodyPr/>
                    <a:lstStyle/>
                    <a:p>
                      <a:pPr algn="l" fontAlgn="b"/>
                      <a:endParaRPr lang="en-IN" sz="800" b="1" i="0" u="none" strike="noStrike" dirty="0">
                        <a:solidFill>
                          <a:srgbClr val="000000"/>
                        </a:solidFill>
                        <a:effectLst/>
                        <a:latin typeface="+mj-lt"/>
                      </a:endParaRPr>
                    </a:p>
                  </a:txBody>
                  <a:tcPr marL="45720" marR="45720" anchor="b"/>
                </a:tc>
                <a:tc gridSpan="2">
                  <a:txBody>
                    <a:bodyPr/>
                    <a:lstStyle/>
                    <a:p>
                      <a:pPr algn="ctr" fontAlgn="b"/>
                      <a:r>
                        <a:rPr lang="en-US" sz="800" b="1" i="0" u="none" strike="noStrike" dirty="0">
                          <a:solidFill>
                            <a:schemeClr val="bg1"/>
                          </a:solidFill>
                          <a:effectLst/>
                          <a:latin typeface="+mj-lt"/>
                        </a:rPr>
                        <a:t>FY19</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tcPr>
                </a:tc>
                <a:tc hMerge="1">
                  <a:txBody>
                    <a:bodyPr/>
                    <a:lstStyle/>
                    <a:p>
                      <a:pPr algn="l" fontAlgn="b"/>
                      <a:endParaRPr lang="en-IN" sz="800" b="1" i="0" u="none" strike="noStrike" dirty="0">
                        <a:solidFill>
                          <a:srgbClr val="000000"/>
                        </a:solidFill>
                        <a:effectLst/>
                        <a:latin typeface="+mj-lt"/>
                      </a:endParaRPr>
                    </a:p>
                  </a:txBody>
                  <a:tcPr marL="45720" marR="45720" anchor="b"/>
                </a:tc>
                <a:extLst>
                  <a:ext uri="{0D108BD9-81ED-4DB2-BD59-A6C34878D82A}">
                    <a16:rowId xmlns:a16="http://schemas.microsoft.com/office/drawing/2014/main" val="3264010768"/>
                  </a:ext>
                </a:extLst>
              </a:tr>
              <a:tr h="101070">
                <a:tc vMerge="1">
                  <a:txBody>
                    <a:bodyPr/>
                    <a:lstStyle/>
                    <a:p>
                      <a:pPr algn="l" fontAlgn="b"/>
                      <a:endParaRPr lang="en-IN" sz="800" b="1" i="0" u="none" strike="noStrike" dirty="0">
                        <a:solidFill>
                          <a:srgbClr val="000000"/>
                        </a:solidFill>
                        <a:effectLst/>
                        <a:latin typeface="+mj-lt"/>
                      </a:endParaRPr>
                    </a:p>
                  </a:txBody>
                  <a:tcPr marL="45720" marR="45720" anchor="b"/>
                </a:tc>
                <a:tc>
                  <a:txBody>
                    <a:bodyPr/>
                    <a:lstStyle/>
                    <a:p>
                      <a:pPr algn="ctr" fontAlgn="b"/>
                      <a:r>
                        <a:rPr lang="en-US" sz="800" b="1" i="0" u="none" strike="noStrike" dirty="0">
                          <a:solidFill>
                            <a:schemeClr val="bg1"/>
                          </a:solidFill>
                          <a:effectLst/>
                          <a:latin typeface="+mj-lt"/>
                        </a:rPr>
                        <a:t>PAN_IND</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US" sz="800" b="1" i="0" u="none" strike="noStrike" dirty="0">
                          <a:solidFill>
                            <a:schemeClr val="bg1"/>
                          </a:solidFill>
                          <a:effectLst/>
                          <a:latin typeface="+mj-lt"/>
                        </a:rPr>
                        <a:t>Mumbai</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US" sz="800" b="1" i="0" u="none" strike="noStrike" dirty="0">
                          <a:solidFill>
                            <a:schemeClr val="bg1"/>
                          </a:solidFill>
                          <a:effectLst/>
                          <a:latin typeface="+mj-lt"/>
                        </a:rPr>
                        <a:t>PAN_IND</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US" sz="800" b="1" i="0" u="none" strike="noStrike" dirty="0">
                          <a:solidFill>
                            <a:schemeClr val="bg1"/>
                          </a:solidFill>
                          <a:effectLst/>
                          <a:latin typeface="+mj-lt"/>
                        </a:rPr>
                        <a:t>Mumbai</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US" sz="800" b="1" i="0" u="none" strike="noStrike" dirty="0">
                          <a:solidFill>
                            <a:schemeClr val="bg1"/>
                          </a:solidFill>
                          <a:effectLst/>
                          <a:latin typeface="+mj-lt"/>
                        </a:rPr>
                        <a:t>PAN_IND</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US" sz="800" b="1" i="0" u="none" strike="noStrike" dirty="0">
                          <a:solidFill>
                            <a:schemeClr val="bg1"/>
                          </a:solidFill>
                          <a:effectLst/>
                          <a:latin typeface="+mj-lt"/>
                        </a:rPr>
                        <a:t>Mumbai</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accent2"/>
                    </a:solidFill>
                  </a:tcPr>
                </a:tc>
                <a:extLst>
                  <a:ext uri="{0D108BD9-81ED-4DB2-BD59-A6C34878D82A}">
                    <a16:rowId xmlns:a16="http://schemas.microsoft.com/office/drawing/2014/main" val="234236217"/>
                  </a:ext>
                </a:extLst>
              </a:tr>
              <a:tr h="101070">
                <a:tc>
                  <a:txBody>
                    <a:bodyPr/>
                    <a:lstStyle/>
                    <a:p>
                      <a:pPr algn="l" fontAlgn="b"/>
                      <a:r>
                        <a:rPr lang="en-US" sz="800" u="none" strike="noStrike" dirty="0">
                          <a:effectLst/>
                          <a:latin typeface="+mj-lt"/>
                        </a:rPr>
                        <a:t>Total DISB_LOANS (In Lacs)</a:t>
                      </a:r>
                      <a:endParaRPr lang="en-US" sz="800" b="0" i="0" u="none" strike="noStrike" dirty="0">
                        <a:solidFill>
                          <a:srgbClr val="000000"/>
                        </a:solidFill>
                        <a:effectLst/>
                        <a:latin typeface="+mj-lt"/>
                      </a:endParaRPr>
                    </a:p>
                  </a:txBody>
                  <a:tcPr marL="45720" marR="45720" marT="18288" marB="18288" anchor="ctr">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mj-lt"/>
                        </a:rPr>
                        <a:t>3.5</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mj-lt"/>
                        </a:rPr>
                        <a:t>0.4</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mj-lt"/>
                        </a:rPr>
                        <a:t>4.6</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mj-lt"/>
                        </a:rPr>
                        <a:t>0.5</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mj-lt"/>
                        </a:rPr>
                        <a:t>5.3</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mj-lt"/>
                        </a:rPr>
                        <a:t>0.6</a:t>
                      </a:r>
                    </a:p>
                  </a:txBody>
                  <a:tcPr marL="45720" marR="45720" marT="18288" marB="18288" anchor="ctr">
                    <a:lnL w="6350" cap="flat" cmpd="sng" algn="ctr">
                      <a:solidFill>
                        <a:schemeClr val="bg1">
                          <a:lumMod val="50000"/>
                        </a:schemeClr>
                      </a:solidFill>
                      <a:prstDash val="solid"/>
                      <a:round/>
                      <a:headEnd type="none" w="med" len="med"/>
                      <a:tailEnd type="none" w="med" len="med"/>
                    </a:lnL>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88777291"/>
                  </a:ext>
                </a:extLst>
              </a:tr>
              <a:tr h="178816">
                <a:tc>
                  <a:txBody>
                    <a:bodyPr/>
                    <a:lstStyle/>
                    <a:p>
                      <a:pPr algn="l" fontAlgn="b"/>
                      <a:r>
                        <a:rPr lang="en-US" sz="800" u="none" strike="noStrike" dirty="0">
                          <a:effectLst/>
                          <a:latin typeface="+mj-lt"/>
                        </a:rPr>
                        <a:t>Total SANC_AMT (in 1000 Cr.)</a:t>
                      </a:r>
                      <a:endParaRPr lang="en-US" sz="800" b="0" i="0" u="none" strike="noStrike" dirty="0">
                        <a:solidFill>
                          <a:srgbClr val="000000"/>
                        </a:solidFill>
                        <a:effectLst/>
                        <a:latin typeface="+mj-lt"/>
                      </a:endParaRPr>
                    </a:p>
                  </a:txBody>
                  <a:tcPr marL="45720" marR="45720" marT="18288" marB="18288"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71073.1</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10967.7</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91973.0</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14953.5</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104588.4</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15795.4</a:t>
                      </a:r>
                    </a:p>
                  </a:txBody>
                  <a:tcPr marL="45720" marR="45720" marT="18288" marB="18288"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689842485"/>
                  </a:ext>
                </a:extLst>
              </a:tr>
              <a:tr h="101070">
                <a:tc>
                  <a:txBody>
                    <a:bodyPr/>
                    <a:lstStyle/>
                    <a:p>
                      <a:pPr algn="l" fontAlgn="b"/>
                      <a:r>
                        <a:rPr lang="en-US" sz="800" b="0" i="0" u="none" strike="noStrike" dirty="0">
                          <a:solidFill>
                            <a:srgbClr val="000000"/>
                          </a:solidFill>
                          <a:effectLst/>
                          <a:latin typeface="+mj-lt"/>
                        </a:rPr>
                        <a:t>WR ROI</a:t>
                      </a:r>
                    </a:p>
                  </a:txBody>
                  <a:tcPr marL="45720" marR="45720" marT="18288" marB="18288"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a:txBody>
                    <a:bodyPr/>
                    <a:lstStyle/>
                    <a:p>
                      <a:pPr algn="ctr" fontAlgn="b"/>
                      <a:r>
                        <a:rPr lang="en-US" sz="800" b="0" i="0" u="none" strike="noStrike" dirty="0">
                          <a:solidFill>
                            <a:srgbClr val="000000"/>
                          </a:solidFill>
                          <a:effectLst/>
                          <a:latin typeface="+mj-lt"/>
                        </a:rPr>
                        <a:t>9.49%</a:t>
                      </a:r>
                      <a:endParaRPr lang="en-IN" sz="800" b="0" i="0" u="none" strike="noStrike" dirty="0">
                        <a:solidFill>
                          <a:srgbClr val="000000"/>
                        </a:solidFill>
                        <a:effectLst/>
                        <a:latin typeface="+mj-lt"/>
                      </a:endParaRP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a:txBody>
                    <a:bodyPr/>
                    <a:lstStyle/>
                    <a:p>
                      <a:pPr algn="ctr" fontAlgn="b"/>
                      <a:r>
                        <a:rPr lang="en-US" sz="800" b="0" i="0" u="none" strike="noStrike" dirty="0">
                          <a:solidFill>
                            <a:srgbClr val="000000"/>
                          </a:solidFill>
                          <a:effectLst/>
                          <a:latin typeface="+mj-lt"/>
                        </a:rPr>
                        <a:t>9.31%</a:t>
                      </a:r>
                      <a:endParaRPr lang="en-IN" sz="800" b="0" i="0" u="none" strike="noStrike" dirty="0">
                        <a:solidFill>
                          <a:srgbClr val="000000"/>
                        </a:solidFill>
                        <a:effectLst/>
                        <a:latin typeface="+mj-lt"/>
                      </a:endParaRP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a:txBody>
                    <a:bodyPr/>
                    <a:lstStyle/>
                    <a:p>
                      <a:pPr algn="ctr" fontAlgn="b"/>
                      <a:r>
                        <a:rPr lang="en-US" sz="800" b="0" i="0" u="none" strike="noStrike" dirty="0">
                          <a:solidFill>
                            <a:srgbClr val="000000"/>
                          </a:solidFill>
                          <a:effectLst/>
                          <a:latin typeface="+mj-lt"/>
                        </a:rPr>
                        <a:t>9.14%</a:t>
                      </a:r>
                      <a:endParaRPr lang="en-IN" sz="800" b="0" i="0" u="none" strike="noStrike" dirty="0">
                        <a:solidFill>
                          <a:srgbClr val="000000"/>
                        </a:solidFill>
                        <a:effectLst/>
                        <a:latin typeface="+mj-lt"/>
                      </a:endParaRP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a:txBody>
                    <a:bodyPr/>
                    <a:lstStyle/>
                    <a:p>
                      <a:pPr algn="ctr" fontAlgn="b"/>
                      <a:r>
                        <a:rPr lang="en-US" sz="800" b="0" i="0" u="none" strike="noStrike" dirty="0">
                          <a:solidFill>
                            <a:srgbClr val="000000"/>
                          </a:solidFill>
                          <a:effectLst/>
                          <a:latin typeface="+mj-lt"/>
                        </a:rPr>
                        <a:t>9.01%</a:t>
                      </a:r>
                      <a:endParaRPr lang="en-IN" sz="800" b="0" i="0" u="none" strike="noStrike" dirty="0">
                        <a:solidFill>
                          <a:srgbClr val="000000"/>
                        </a:solidFill>
                        <a:effectLst/>
                        <a:latin typeface="+mj-lt"/>
                      </a:endParaRP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a:txBody>
                    <a:bodyPr/>
                    <a:lstStyle/>
                    <a:p>
                      <a:pPr algn="ctr" fontAlgn="b"/>
                      <a:r>
                        <a:rPr lang="en-US" sz="800" b="0" i="0" u="none" strike="noStrike" dirty="0">
                          <a:solidFill>
                            <a:srgbClr val="000000"/>
                          </a:solidFill>
                          <a:effectLst/>
                          <a:latin typeface="+mj-lt"/>
                        </a:rPr>
                        <a:t>9.02%</a:t>
                      </a:r>
                      <a:endParaRPr lang="en-IN" sz="800" b="0" i="0" u="none" strike="noStrike" dirty="0">
                        <a:solidFill>
                          <a:srgbClr val="000000"/>
                        </a:solidFill>
                        <a:effectLst/>
                        <a:latin typeface="+mj-lt"/>
                      </a:endParaRP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tcPr>
                </a:tc>
                <a:tc>
                  <a:txBody>
                    <a:bodyPr/>
                    <a:lstStyle/>
                    <a:p>
                      <a:pPr algn="ctr" fontAlgn="b"/>
                      <a:r>
                        <a:rPr lang="en-US" sz="800" b="0" i="0" u="none" strike="noStrike" dirty="0">
                          <a:solidFill>
                            <a:srgbClr val="000000"/>
                          </a:solidFill>
                          <a:effectLst/>
                          <a:latin typeface="+mj-lt"/>
                        </a:rPr>
                        <a:t>8.62%</a:t>
                      </a:r>
                      <a:endParaRPr lang="en-IN" sz="800" b="0" i="0" u="none" strike="noStrike" dirty="0">
                        <a:solidFill>
                          <a:srgbClr val="000000"/>
                        </a:solidFill>
                        <a:effectLst/>
                        <a:latin typeface="+mj-lt"/>
                      </a:endParaRPr>
                    </a:p>
                  </a:txBody>
                  <a:tcPr marL="45720" marR="45720" marT="18288" marB="18288"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2630514009"/>
                  </a:ext>
                </a:extLst>
              </a:tr>
            </a:tbl>
          </a:graphicData>
        </a:graphic>
      </p:graphicFrame>
      <p:graphicFrame>
        <p:nvGraphicFramePr>
          <p:cNvPr id="7" name="Content Placeholder 5">
            <a:extLst>
              <a:ext uri="{FF2B5EF4-FFF2-40B4-BE49-F238E27FC236}">
                <a16:creationId xmlns:a16="http://schemas.microsoft.com/office/drawing/2014/main" id="{E9BD6DAE-CB1E-4CDD-85F6-897282E74FC3}"/>
              </a:ext>
            </a:extLst>
          </p:cNvPr>
          <p:cNvGraphicFramePr>
            <a:graphicFrameLocks/>
          </p:cNvGraphicFramePr>
          <p:nvPr>
            <p:extLst>
              <p:ext uri="{D42A27DB-BD31-4B8C-83A1-F6EECF244321}">
                <p14:modId xmlns:p14="http://schemas.microsoft.com/office/powerpoint/2010/main" val="1579795945"/>
              </p:ext>
            </p:extLst>
          </p:nvPr>
        </p:nvGraphicFramePr>
        <p:xfrm>
          <a:off x="380956" y="2232133"/>
          <a:ext cx="5486441" cy="633984"/>
        </p:xfrm>
        <a:graphic>
          <a:graphicData uri="http://schemas.openxmlformats.org/drawingml/2006/table">
            <a:tbl>
              <a:tblPr firstRow="1">
                <a:tableStyleId>{72833802-FEF1-4C79-8D5D-14CF1EAF98D9}</a:tableStyleId>
              </a:tblPr>
              <a:tblGrid>
                <a:gridCol w="1551697">
                  <a:extLst>
                    <a:ext uri="{9D8B030D-6E8A-4147-A177-3AD203B41FA5}">
                      <a16:colId xmlns:a16="http://schemas.microsoft.com/office/drawing/2014/main" val="3708102994"/>
                    </a:ext>
                  </a:extLst>
                </a:gridCol>
                <a:gridCol w="983686">
                  <a:extLst>
                    <a:ext uri="{9D8B030D-6E8A-4147-A177-3AD203B41FA5}">
                      <a16:colId xmlns:a16="http://schemas.microsoft.com/office/drawing/2014/main" val="1301529836"/>
                    </a:ext>
                  </a:extLst>
                </a:gridCol>
                <a:gridCol w="983686">
                  <a:extLst>
                    <a:ext uri="{9D8B030D-6E8A-4147-A177-3AD203B41FA5}">
                      <a16:colId xmlns:a16="http://schemas.microsoft.com/office/drawing/2014/main" val="3681667819"/>
                    </a:ext>
                  </a:extLst>
                </a:gridCol>
                <a:gridCol w="983686">
                  <a:extLst>
                    <a:ext uri="{9D8B030D-6E8A-4147-A177-3AD203B41FA5}">
                      <a16:colId xmlns:a16="http://schemas.microsoft.com/office/drawing/2014/main" val="2111347571"/>
                    </a:ext>
                  </a:extLst>
                </a:gridCol>
                <a:gridCol w="983686">
                  <a:extLst>
                    <a:ext uri="{9D8B030D-6E8A-4147-A177-3AD203B41FA5}">
                      <a16:colId xmlns:a16="http://schemas.microsoft.com/office/drawing/2014/main" val="2474769067"/>
                    </a:ext>
                  </a:extLst>
                </a:gridCol>
              </a:tblGrid>
              <a:tr h="74676">
                <a:tc rowSpan="4">
                  <a:txBody>
                    <a:bodyPr/>
                    <a:lstStyle/>
                    <a:p>
                      <a:pPr algn="ctr" fontAlgn="b"/>
                      <a:r>
                        <a:rPr lang="en-US" sz="800" b="1" i="0" u="none" strike="noStrike" dirty="0">
                          <a:solidFill>
                            <a:schemeClr val="bg1"/>
                          </a:solidFill>
                          <a:effectLst/>
                          <a:latin typeface="+mj-lt"/>
                        </a:rPr>
                        <a:t>% Growth Comparison with Previous Year</a:t>
                      </a:r>
                      <a:endParaRPr lang="en-IN" sz="800" b="1" i="0" u="none" strike="noStrike" dirty="0">
                        <a:solidFill>
                          <a:schemeClr val="bg1"/>
                        </a:solidFill>
                        <a:effectLst/>
                        <a:latin typeface="+mj-lt"/>
                      </a:endParaRPr>
                    </a:p>
                  </a:txBody>
                  <a:tcPr marL="45720" marR="45720" marT="18288" marB="18288" anchor="ctr">
                    <a:lnR w="6350" cap="flat" cmpd="sng" algn="ctr">
                      <a:solidFill>
                        <a:schemeClr val="bg1"/>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800" b="1" i="0" u="none" strike="noStrike" dirty="0">
                          <a:solidFill>
                            <a:schemeClr val="bg1"/>
                          </a:solidFill>
                          <a:effectLst/>
                          <a:latin typeface="+mj-lt"/>
                        </a:rPr>
                        <a:t>PAN_INDIA</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hMerge="1">
                  <a:txBody>
                    <a:bodyPr/>
                    <a:lstStyle/>
                    <a:p>
                      <a:pPr algn="ctr" fontAlgn="b"/>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gridSpan="2">
                  <a:txBody>
                    <a:bodyPr/>
                    <a:lstStyle/>
                    <a:p>
                      <a:pPr algn="ctr" fontAlgn="b"/>
                      <a:r>
                        <a:rPr lang="en-US" sz="800" b="1" i="0" u="none" strike="noStrike" dirty="0">
                          <a:solidFill>
                            <a:schemeClr val="bg1"/>
                          </a:solidFill>
                          <a:effectLst/>
                          <a:latin typeface="+mj-lt"/>
                        </a:rPr>
                        <a:t>Mumbai</a:t>
                      </a:r>
                      <a:endParaRPr lang="en-IN" sz="800" b="1" i="0" u="none" strike="noStrike" dirty="0">
                        <a:solidFill>
                          <a:schemeClr val="bg1"/>
                        </a:solidFill>
                        <a:effectLst/>
                        <a:latin typeface="+mj-lt"/>
                      </a:endParaRPr>
                    </a:p>
                  </a:txBody>
                  <a:tcPr marL="45720" marR="45720" marT="18288" marB="18288" anchor="ct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tcPr>
                </a:tc>
                <a:tc hMerge="1">
                  <a:txBody>
                    <a:bodyPr/>
                    <a:lstStyle/>
                    <a:p>
                      <a:pPr algn="ctr" fontAlgn="b"/>
                      <a:endParaRPr lang="en-IN" sz="800" b="1" i="0" u="none" strike="noStrike" dirty="0">
                        <a:solidFill>
                          <a:schemeClr val="bg1"/>
                        </a:solidFill>
                        <a:effectLst/>
                        <a:latin typeface="+mj-lt"/>
                      </a:endParaRPr>
                    </a:p>
                  </a:txBody>
                  <a:tcPr marL="45720" marR="45720" marT="18288" marB="18288" anchor="ctr">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64010768"/>
                  </a:ext>
                </a:extLst>
              </a:tr>
              <a:tr h="74676">
                <a:tc vMerge="1">
                  <a:txBody>
                    <a:bodyPr/>
                    <a:lstStyle/>
                    <a:p>
                      <a:pPr algn="l" fontAlgn="b"/>
                      <a:endParaRPr lang="en-IN" sz="800" b="1" i="0" u="none" strike="noStrike" dirty="0">
                        <a:solidFill>
                          <a:srgbClr val="000000"/>
                        </a:solidFill>
                        <a:effectLst/>
                        <a:latin typeface="+mj-lt"/>
                      </a:endParaRPr>
                    </a:p>
                  </a:txBody>
                  <a:tcPr marL="45720" marR="45720" anchor="b"/>
                </a:tc>
                <a:tc>
                  <a:txBody>
                    <a:bodyPr/>
                    <a:lstStyle/>
                    <a:p>
                      <a:pPr algn="ctr" fontAlgn="b"/>
                      <a:r>
                        <a:rPr lang="en-IN" sz="800" b="1" i="0" u="none" strike="noStrike" dirty="0">
                          <a:solidFill>
                            <a:schemeClr val="bg1"/>
                          </a:solidFill>
                          <a:effectLst/>
                          <a:latin typeface="+mj-lt"/>
                        </a:rPr>
                        <a:t>FY18</a:t>
                      </a: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IN" sz="800" b="1" i="0" u="none" strike="noStrike" dirty="0">
                          <a:solidFill>
                            <a:schemeClr val="bg1"/>
                          </a:solidFill>
                          <a:effectLst/>
                          <a:latin typeface="+mj-lt"/>
                        </a:rPr>
                        <a:t>FY19</a:t>
                      </a: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IN" sz="800" b="1" i="0" u="none" strike="noStrike">
                          <a:solidFill>
                            <a:schemeClr val="bg1"/>
                          </a:solidFill>
                          <a:effectLst/>
                          <a:latin typeface="+mj-lt"/>
                        </a:rPr>
                        <a:t>FY18</a:t>
                      </a:r>
                    </a:p>
                  </a:txBody>
                  <a:tcPr marL="45720" marR="45720" marT="18288" marB="1828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2"/>
                    </a:solidFill>
                  </a:tcPr>
                </a:tc>
                <a:tc>
                  <a:txBody>
                    <a:bodyPr/>
                    <a:lstStyle/>
                    <a:p>
                      <a:pPr algn="ctr" fontAlgn="b"/>
                      <a:r>
                        <a:rPr lang="en-IN" sz="800" b="1" i="0" u="none" strike="noStrike" dirty="0">
                          <a:solidFill>
                            <a:schemeClr val="bg1"/>
                          </a:solidFill>
                          <a:effectLst/>
                          <a:latin typeface="+mj-lt"/>
                        </a:rPr>
                        <a:t>FY19</a:t>
                      </a:r>
                    </a:p>
                  </a:txBody>
                  <a:tcPr marL="45720" marR="45720" marT="18288" marB="18288"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accent2"/>
                    </a:solidFill>
                  </a:tcPr>
                </a:tc>
                <a:extLst>
                  <a:ext uri="{0D108BD9-81ED-4DB2-BD59-A6C34878D82A}">
                    <a16:rowId xmlns:a16="http://schemas.microsoft.com/office/drawing/2014/main" val="234236217"/>
                  </a:ext>
                </a:extLst>
              </a:tr>
              <a:tr h="74676">
                <a:tc vMerge="1">
                  <a:txBody>
                    <a:bodyPr/>
                    <a:lstStyle/>
                    <a:p>
                      <a:pPr algn="l" fontAlgn="b"/>
                      <a:endParaRPr lang="en-US" sz="800" b="0" i="0" u="none" strike="noStrike" dirty="0">
                        <a:solidFill>
                          <a:srgbClr val="000000"/>
                        </a:solidFill>
                        <a:effectLst/>
                        <a:latin typeface="+mj-lt"/>
                      </a:endParaRPr>
                    </a:p>
                  </a:txBody>
                  <a:tcPr marL="45720" marR="45720" marT="18288" marB="18288" anchor="ctr">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29%</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16%</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32%</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B w="6350" cap="flat" cmpd="sng" algn="ctr">
                      <a:solidFill>
                        <a:schemeClr val="bg1">
                          <a:lumMod val="50000"/>
                        </a:schemeClr>
                      </a:solidFill>
                      <a:prstDash val="solid"/>
                      <a:round/>
                      <a:headEnd type="none" w="med" len="med"/>
                      <a:tailEnd type="none" w="med" len="med"/>
                    </a:lnB>
                    <a:solidFill>
                      <a:srgbClr val="FFFF00"/>
                    </a:solidFill>
                  </a:tcPr>
                </a:tc>
                <a:tc>
                  <a:txBody>
                    <a:bodyPr/>
                    <a:lstStyle/>
                    <a:p>
                      <a:pPr algn="ctr" fontAlgn="b"/>
                      <a:r>
                        <a:rPr lang="en-IN" sz="800" b="0" i="0" u="none" strike="noStrike" dirty="0">
                          <a:solidFill>
                            <a:srgbClr val="000000"/>
                          </a:solidFill>
                          <a:effectLst/>
                          <a:latin typeface="+mj-lt"/>
                        </a:rPr>
                        <a:t>8%</a:t>
                      </a:r>
                    </a:p>
                  </a:txBody>
                  <a:tcPr marL="45720" marR="45720" marT="18288" marB="18288" anchor="ctr">
                    <a:lnL w="6350" cap="flat" cmpd="sng" algn="ctr">
                      <a:solidFill>
                        <a:schemeClr val="bg1">
                          <a:lumMod val="50000"/>
                        </a:schemeClr>
                      </a:solidFill>
                      <a:prstDash val="solid"/>
                      <a:round/>
                      <a:headEnd type="none" w="med" len="med"/>
                      <a:tailEnd type="none" w="med" len="med"/>
                    </a:lnL>
                    <a:lnB w="6350" cap="flat" cmpd="sng" algn="ctr">
                      <a:solidFill>
                        <a:schemeClr val="bg1">
                          <a:lumMod val="50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1888777291"/>
                  </a:ext>
                </a:extLst>
              </a:tr>
              <a:tr h="74676">
                <a:tc vMerge="1">
                  <a:txBody>
                    <a:bodyPr/>
                    <a:lstStyle/>
                    <a:p>
                      <a:pPr algn="l" fontAlgn="b"/>
                      <a:endParaRPr lang="en-US" sz="800" b="0" i="0" u="none" strike="noStrike" dirty="0">
                        <a:solidFill>
                          <a:srgbClr val="000000"/>
                        </a:solidFill>
                        <a:effectLst/>
                        <a:latin typeface="+mj-lt"/>
                      </a:endParaRPr>
                    </a:p>
                  </a:txBody>
                  <a:tcPr marL="45720" marR="45720" marT="18288" marB="18288" anchor="ctr">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29%</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14%</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mj-lt"/>
                        </a:rPr>
                        <a:t>36%</a:t>
                      </a:r>
                    </a:p>
                  </a:txBody>
                  <a:tcPr marL="45720" marR="45720" marT="18288" marB="18288"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00"/>
                    </a:solidFill>
                  </a:tcPr>
                </a:tc>
                <a:tc>
                  <a:txBody>
                    <a:bodyPr/>
                    <a:lstStyle/>
                    <a:p>
                      <a:pPr algn="ctr" fontAlgn="b"/>
                      <a:r>
                        <a:rPr lang="en-IN" sz="800" b="0" i="0" u="none" strike="noStrike" dirty="0">
                          <a:solidFill>
                            <a:srgbClr val="000000"/>
                          </a:solidFill>
                          <a:effectLst/>
                          <a:latin typeface="+mj-lt"/>
                        </a:rPr>
                        <a:t>6%</a:t>
                      </a:r>
                    </a:p>
                  </a:txBody>
                  <a:tcPr marL="45720" marR="45720" marT="18288" marB="18288" anchor="ctr">
                    <a:lnL w="6350" cap="flat" cmpd="sng" algn="ctr">
                      <a:solidFill>
                        <a:schemeClr val="bg1">
                          <a:lumMod val="50000"/>
                        </a:schemeClr>
                      </a:solid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3689842485"/>
                  </a:ext>
                </a:extLst>
              </a:tr>
            </a:tbl>
          </a:graphicData>
        </a:graphic>
      </p:graphicFrame>
      <p:graphicFrame>
        <p:nvGraphicFramePr>
          <p:cNvPr id="11" name="Chart 10">
            <a:extLst>
              <a:ext uri="{FF2B5EF4-FFF2-40B4-BE49-F238E27FC236}">
                <a16:creationId xmlns:a16="http://schemas.microsoft.com/office/drawing/2014/main" id="{A6E3BB2D-7B15-4709-9131-F52E740B2491}"/>
              </a:ext>
            </a:extLst>
          </p:cNvPr>
          <p:cNvGraphicFramePr/>
          <p:nvPr>
            <p:extLst>
              <p:ext uri="{D42A27DB-BD31-4B8C-83A1-F6EECF244321}">
                <p14:modId xmlns:p14="http://schemas.microsoft.com/office/powerpoint/2010/main" val="3222974696"/>
              </p:ext>
            </p:extLst>
          </p:nvPr>
        </p:nvGraphicFramePr>
        <p:xfrm>
          <a:off x="76199" y="3444240"/>
          <a:ext cx="3528391" cy="2562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BF59EBDD-8102-4FD7-BF1E-FC3B3A7B307B}"/>
              </a:ext>
            </a:extLst>
          </p:cNvPr>
          <p:cNvGraphicFramePr/>
          <p:nvPr>
            <p:extLst>
              <p:ext uri="{D42A27DB-BD31-4B8C-83A1-F6EECF244321}">
                <p14:modId xmlns:p14="http://schemas.microsoft.com/office/powerpoint/2010/main" val="762700143"/>
              </p:ext>
            </p:extLst>
          </p:nvPr>
        </p:nvGraphicFramePr>
        <p:xfrm>
          <a:off x="3392557" y="3403600"/>
          <a:ext cx="2533395" cy="26566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1" name="Table 40">
            <a:extLst>
              <a:ext uri="{FF2B5EF4-FFF2-40B4-BE49-F238E27FC236}">
                <a16:creationId xmlns:a16="http://schemas.microsoft.com/office/drawing/2014/main" id="{A21265D0-2DB7-4B14-9AC0-3877CA8A9B5F}"/>
              </a:ext>
            </a:extLst>
          </p:cNvPr>
          <p:cNvGraphicFramePr>
            <a:graphicFrameLocks noGrp="1"/>
          </p:cNvGraphicFramePr>
          <p:nvPr>
            <p:extLst>
              <p:ext uri="{D42A27DB-BD31-4B8C-83A1-F6EECF244321}">
                <p14:modId xmlns:p14="http://schemas.microsoft.com/office/powerpoint/2010/main" val="4213234765"/>
              </p:ext>
            </p:extLst>
          </p:nvPr>
        </p:nvGraphicFramePr>
        <p:xfrm>
          <a:off x="6096000" y="1230101"/>
          <a:ext cx="5715001" cy="1493520"/>
        </p:xfrm>
        <a:graphic>
          <a:graphicData uri="http://schemas.openxmlformats.org/drawingml/2006/table">
            <a:tbl>
              <a:tblPr firstRow="1">
                <a:tableStyleId>{3B4B98B0-60AC-42C2-AFA5-B58CD77FA1E5}</a:tableStyleId>
              </a:tblPr>
              <a:tblGrid>
                <a:gridCol w="901741">
                  <a:extLst>
                    <a:ext uri="{9D8B030D-6E8A-4147-A177-3AD203B41FA5}">
                      <a16:colId xmlns:a16="http://schemas.microsoft.com/office/drawing/2014/main" val="2707406932"/>
                    </a:ext>
                  </a:extLst>
                </a:gridCol>
                <a:gridCol w="802210">
                  <a:extLst>
                    <a:ext uri="{9D8B030D-6E8A-4147-A177-3AD203B41FA5}">
                      <a16:colId xmlns:a16="http://schemas.microsoft.com/office/drawing/2014/main" val="1314836001"/>
                    </a:ext>
                  </a:extLst>
                </a:gridCol>
                <a:gridCol w="802210">
                  <a:extLst>
                    <a:ext uri="{9D8B030D-6E8A-4147-A177-3AD203B41FA5}">
                      <a16:colId xmlns:a16="http://schemas.microsoft.com/office/drawing/2014/main" val="1569211929"/>
                    </a:ext>
                  </a:extLst>
                </a:gridCol>
                <a:gridCol w="802210">
                  <a:extLst>
                    <a:ext uri="{9D8B030D-6E8A-4147-A177-3AD203B41FA5}">
                      <a16:colId xmlns:a16="http://schemas.microsoft.com/office/drawing/2014/main" val="461577765"/>
                    </a:ext>
                  </a:extLst>
                </a:gridCol>
                <a:gridCol w="802210">
                  <a:extLst>
                    <a:ext uri="{9D8B030D-6E8A-4147-A177-3AD203B41FA5}">
                      <a16:colId xmlns:a16="http://schemas.microsoft.com/office/drawing/2014/main" val="2387450524"/>
                    </a:ext>
                  </a:extLst>
                </a:gridCol>
                <a:gridCol w="802210">
                  <a:extLst>
                    <a:ext uri="{9D8B030D-6E8A-4147-A177-3AD203B41FA5}">
                      <a16:colId xmlns:a16="http://schemas.microsoft.com/office/drawing/2014/main" val="1308355071"/>
                    </a:ext>
                  </a:extLst>
                </a:gridCol>
                <a:gridCol w="802210">
                  <a:extLst>
                    <a:ext uri="{9D8B030D-6E8A-4147-A177-3AD203B41FA5}">
                      <a16:colId xmlns:a16="http://schemas.microsoft.com/office/drawing/2014/main" val="2800804254"/>
                    </a:ext>
                  </a:extLst>
                </a:gridCol>
              </a:tblGrid>
              <a:tr h="272762">
                <a:tc>
                  <a:txBody>
                    <a:bodyPr/>
                    <a:lstStyle/>
                    <a:p>
                      <a:pPr algn="l" fontAlgn="b"/>
                      <a:r>
                        <a:rPr lang="en-US" sz="700" u="none" strike="noStrike" dirty="0">
                          <a:effectLst/>
                          <a:latin typeface="+mj-lt"/>
                        </a:rPr>
                        <a:t>CIBIL Score (By Loan Count)</a:t>
                      </a:r>
                      <a:endParaRPr lang="en-US" sz="700" b="1" i="0" u="none" strike="noStrike" dirty="0">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dirty="0">
                          <a:effectLst/>
                          <a:latin typeface="+mj-lt"/>
                        </a:rPr>
                        <a:t>FY17_PAN_IND</a:t>
                      </a:r>
                      <a:endParaRPr lang="en-IN" sz="700" b="1"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FY17_Mumbai</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FY18_PAN_IND</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FY18_Mumbai</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a:effectLst/>
                          <a:latin typeface="+mj-lt"/>
                        </a:rPr>
                        <a:t>FY19_PAN_IND</a:t>
                      </a:r>
                      <a:endParaRPr lang="en-IN" sz="700" b="1"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700" u="none" strike="noStrike" dirty="0">
                          <a:effectLst/>
                          <a:latin typeface="+mj-lt"/>
                        </a:rPr>
                        <a:t>FY19_Mumbai</a:t>
                      </a:r>
                      <a:endParaRPr lang="en-IN" sz="700" b="1"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144296229"/>
                  </a:ext>
                </a:extLst>
              </a:tr>
              <a:tr h="183140">
                <a:tc>
                  <a:txBody>
                    <a:bodyPr/>
                    <a:lstStyle/>
                    <a:p>
                      <a:pPr algn="l" fontAlgn="b"/>
                      <a:r>
                        <a:rPr lang="en-IN" sz="700" u="none" strike="noStrike" dirty="0">
                          <a:effectLst/>
                          <a:latin typeface="+mj-lt"/>
                        </a:rPr>
                        <a:t>-1</a:t>
                      </a:r>
                      <a:endParaRPr lang="en-IN" sz="700" b="0" i="0" u="none" strike="noStrike" dirty="0">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45117337"/>
                  </a:ext>
                </a:extLst>
              </a:tr>
              <a:tr h="183140">
                <a:tc>
                  <a:txBody>
                    <a:bodyPr/>
                    <a:lstStyle/>
                    <a:p>
                      <a:pPr algn="l" fontAlgn="b"/>
                      <a:r>
                        <a:rPr lang="en-IN" sz="700" u="none" strike="noStrike">
                          <a:effectLst/>
                          <a:latin typeface="+mj-lt"/>
                        </a:rPr>
                        <a:t>0 TO 5</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38446436"/>
                  </a:ext>
                </a:extLst>
              </a:tr>
              <a:tr h="183140">
                <a:tc>
                  <a:txBody>
                    <a:bodyPr/>
                    <a:lstStyle/>
                    <a:p>
                      <a:pPr algn="l" fontAlgn="b"/>
                      <a:r>
                        <a:rPr lang="en-IN" sz="700" u="none" strike="noStrike">
                          <a:effectLst/>
                          <a:latin typeface="+mj-lt"/>
                        </a:rPr>
                        <a:t>300 TO 600</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66054336"/>
                  </a:ext>
                </a:extLst>
              </a:tr>
              <a:tr h="183140">
                <a:tc>
                  <a:txBody>
                    <a:bodyPr/>
                    <a:lstStyle/>
                    <a:p>
                      <a:pPr algn="l" fontAlgn="b"/>
                      <a:r>
                        <a:rPr lang="en-IN" sz="700" u="none" strike="noStrike">
                          <a:effectLst/>
                          <a:latin typeface="+mj-lt"/>
                        </a:rPr>
                        <a:t>601 TO 700</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75110044"/>
                  </a:ext>
                </a:extLst>
              </a:tr>
              <a:tr h="183140">
                <a:tc>
                  <a:txBody>
                    <a:bodyPr/>
                    <a:lstStyle/>
                    <a:p>
                      <a:pPr algn="l" fontAlgn="b"/>
                      <a:r>
                        <a:rPr lang="en-IN" sz="700" u="none" strike="noStrike">
                          <a:effectLst/>
                          <a:latin typeface="+mj-lt"/>
                        </a:rPr>
                        <a:t>701 TO 775</a:t>
                      </a:r>
                      <a:endParaRPr lang="en-IN" sz="700" b="0" i="0" u="none" strike="noStrike">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55405833"/>
                  </a:ext>
                </a:extLst>
              </a:tr>
              <a:tr h="183140">
                <a:tc>
                  <a:txBody>
                    <a:bodyPr/>
                    <a:lstStyle/>
                    <a:p>
                      <a:pPr algn="l" fontAlgn="b"/>
                      <a:r>
                        <a:rPr lang="en-IN" sz="700" u="none" strike="noStrike" dirty="0">
                          <a:effectLst/>
                          <a:latin typeface="+mj-lt"/>
                        </a:rPr>
                        <a:t>&gt;775</a:t>
                      </a:r>
                      <a:endParaRPr lang="en-IN" sz="700" b="0" i="0" u="none" strike="noStrike" dirty="0">
                        <a:solidFill>
                          <a:srgbClr val="000000"/>
                        </a:solidFill>
                        <a:effectLst/>
                        <a:latin typeface="+mj-lt"/>
                      </a:endParaRPr>
                    </a:p>
                  </a:txBody>
                  <a:tcPr marL="45720" marR="4572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700" b="0" i="0" u="none" strike="noStrike" dirty="0">
                        <a:solidFill>
                          <a:srgbClr val="000000"/>
                        </a:solidFill>
                        <a:effectLst/>
                        <a:latin typeface="+mj-lt"/>
                      </a:endParaRPr>
                    </a:p>
                  </a:txBody>
                  <a:tcPr marL="45720" marR="4572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2740020989"/>
                  </a:ext>
                </a:extLst>
              </a:tr>
            </a:tbl>
          </a:graphicData>
        </a:graphic>
      </p:graphicFrame>
      <p:graphicFrame>
        <p:nvGraphicFramePr>
          <p:cNvPr id="49" name="Chart 48">
            <a:extLst>
              <a:ext uri="{FF2B5EF4-FFF2-40B4-BE49-F238E27FC236}">
                <a16:creationId xmlns:a16="http://schemas.microsoft.com/office/drawing/2014/main" id="{67A21F1D-F363-44BD-A3FA-3D15AE23BCD4}"/>
              </a:ext>
            </a:extLst>
          </p:cNvPr>
          <p:cNvGraphicFramePr/>
          <p:nvPr>
            <p:extLst>
              <p:ext uri="{D42A27DB-BD31-4B8C-83A1-F6EECF244321}">
                <p14:modId xmlns:p14="http://schemas.microsoft.com/office/powerpoint/2010/main" val="3759782406"/>
              </p:ext>
            </p:extLst>
          </p:nvPr>
        </p:nvGraphicFramePr>
        <p:xfrm>
          <a:off x="6686550" y="1403350"/>
          <a:ext cx="5162550" cy="152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0" name="Chart 49">
            <a:extLst>
              <a:ext uri="{FF2B5EF4-FFF2-40B4-BE49-F238E27FC236}">
                <a16:creationId xmlns:a16="http://schemas.microsoft.com/office/drawing/2014/main" id="{16826867-F7D9-4E0F-AE7E-D8AB217466ED}"/>
              </a:ext>
            </a:extLst>
          </p:cNvPr>
          <p:cNvGraphicFramePr/>
          <p:nvPr>
            <p:extLst>
              <p:ext uri="{D42A27DB-BD31-4B8C-83A1-F6EECF244321}">
                <p14:modId xmlns:p14="http://schemas.microsoft.com/office/powerpoint/2010/main" val="924165477"/>
              </p:ext>
            </p:extLst>
          </p:nvPr>
        </p:nvGraphicFramePr>
        <p:xfrm>
          <a:off x="6623050" y="2981636"/>
          <a:ext cx="5184637" cy="147109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2" name="Table 61">
            <a:extLst>
              <a:ext uri="{FF2B5EF4-FFF2-40B4-BE49-F238E27FC236}">
                <a16:creationId xmlns:a16="http://schemas.microsoft.com/office/drawing/2014/main" id="{39998A95-D039-44CE-A0DF-595E8DE84C75}"/>
              </a:ext>
            </a:extLst>
          </p:cNvPr>
          <p:cNvGraphicFramePr>
            <a:graphicFrameLocks noGrp="1"/>
          </p:cNvGraphicFramePr>
          <p:nvPr>
            <p:extLst>
              <p:ext uri="{D42A27DB-BD31-4B8C-83A1-F6EECF244321}">
                <p14:modId xmlns:p14="http://schemas.microsoft.com/office/powerpoint/2010/main" val="703400555"/>
              </p:ext>
            </p:extLst>
          </p:nvPr>
        </p:nvGraphicFramePr>
        <p:xfrm>
          <a:off x="6082748" y="4730571"/>
          <a:ext cx="1205948" cy="1203960"/>
        </p:xfrm>
        <a:graphic>
          <a:graphicData uri="http://schemas.openxmlformats.org/drawingml/2006/table">
            <a:tbl>
              <a:tblPr>
                <a:tableStyleId>{5C22544A-7EE6-4342-B048-85BDC9FD1C3A}</a:tableStyleId>
              </a:tblPr>
              <a:tblGrid>
                <a:gridCol w="602974">
                  <a:extLst>
                    <a:ext uri="{9D8B030D-6E8A-4147-A177-3AD203B41FA5}">
                      <a16:colId xmlns:a16="http://schemas.microsoft.com/office/drawing/2014/main" val="525434278"/>
                    </a:ext>
                  </a:extLst>
                </a:gridCol>
                <a:gridCol w="602974">
                  <a:extLst>
                    <a:ext uri="{9D8B030D-6E8A-4147-A177-3AD203B41FA5}">
                      <a16:colId xmlns:a16="http://schemas.microsoft.com/office/drawing/2014/main" val="3282848076"/>
                    </a:ext>
                  </a:extLst>
                </a:gridCol>
              </a:tblGrid>
              <a:tr h="0">
                <a:tc gridSpan="2">
                  <a:txBody>
                    <a:bodyPr/>
                    <a:lstStyle/>
                    <a:p>
                      <a:pPr algn="ctr"/>
                      <a:r>
                        <a:rPr lang="en-IN" sz="700" b="1" i="1" dirty="0"/>
                        <a:t>Legend</a:t>
                      </a: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313428090"/>
                  </a:ext>
                </a:extLst>
              </a:tr>
              <a:tr h="0">
                <a:tc gridSpan="2">
                  <a:txBody>
                    <a:bodyPr/>
                    <a:lstStyle/>
                    <a:p>
                      <a:pPr algn="ctr" fontAlgn="ctr"/>
                      <a:r>
                        <a:rPr lang="en-IN" sz="700" b="1" i="1" u="none" strike="noStrike" dirty="0">
                          <a:effectLst/>
                        </a:rPr>
                        <a:t>(By Loan Count)</a:t>
                      </a:r>
                      <a:endParaRPr lang="en-IN" sz="700" b="1" i="1" u="none" strike="noStrike" dirty="0">
                        <a:solidFill>
                          <a:srgbClr val="000000"/>
                        </a:solidFill>
                        <a:effectLst/>
                        <a:latin typeface="Calibri" panose="020F0502020204030204" pitchFamily="34" charset="0"/>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hMerge="1">
                  <a:txBody>
                    <a:bodyPr/>
                    <a:lstStyle/>
                    <a:p>
                      <a:pPr algn="r" fontAlgn="ctr"/>
                      <a:endParaRPr lang="en-IN" sz="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84498937"/>
                  </a:ext>
                </a:extLst>
              </a:tr>
              <a:tr h="0">
                <a:tc>
                  <a:txBody>
                    <a:bodyPr/>
                    <a:lstStyle/>
                    <a:p>
                      <a:pPr algn="ctr" fontAlgn="ctr"/>
                      <a:r>
                        <a:rPr lang="en-IN" sz="700" u="none" strike="noStrike" dirty="0">
                          <a:solidFill>
                            <a:schemeClr val="bg1"/>
                          </a:solidFill>
                          <a:effectLst/>
                        </a:rPr>
                        <a:t>EMPLOYED</a:t>
                      </a:r>
                      <a:endParaRPr lang="en-IN" sz="700" b="1" i="0" u="none" strike="noStrike" dirty="0">
                        <a:solidFill>
                          <a:schemeClr val="bg1"/>
                        </a:solidFill>
                        <a:effectLst/>
                        <a:latin typeface="Calibri" panose="020F0502020204030204" pitchFamily="34" charset="0"/>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4F81BD"/>
                    </a:solidFill>
                  </a:tcPr>
                </a:tc>
                <a:tc>
                  <a:txBody>
                    <a:bodyPr/>
                    <a:lstStyle/>
                    <a:p>
                      <a:pPr algn="ctr" fontAlgn="ctr"/>
                      <a:r>
                        <a:rPr lang="en-IN" sz="700" u="none" strike="noStrike" dirty="0">
                          <a:solidFill>
                            <a:schemeClr val="bg1"/>
                          </a:solidFill>
                          <a:effectLst/>
                        </a:rPr>
                        <a:t>SELF-EMPLOYED</a:t>
                      </a:r>
                      <a:endParaRPr lang="en-IN" sz="700" b="1" i="0" u="none" strike="noStrike" dirty="0">
                        <a:solidFill>
                          <a:schemeClr val="bg1"/>
                        </a:solidFill>
                        <a:effectLst/>
                        <a:latin typeface="Calibri" panose="020F0502020204030204" pitchFamily="34" charset="0"/>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C0504D"/>
                    </a:solidFill>
                  </a:tcPr>
                </a:tc>
                <a:extLst>
                  <a:ext uri="{0D108BD9-81ED-4DB2-BD59-A6C34878D82A}">
                    <a16:rowId xmlns:a16="http://schemas.microsoft.com/office/drawing/2014/main" val="589769591"/>
                  </a:ext>
                </a:extLst>
              </a:tr>
              <a:tr h="0">
                <a:tc gridSpan="2">
                  <a:txBody>
                    <a:bodyPr/>
                    <a:lstStyle/>
                    <a:p>
                      <a:pPr algn="ctr" fontAlgn="ctr"/>
                      <a:r>
                        <a:rPr lang="en-IN" sz="700" b="1" i="1" u="none" strike="noStrike" dirty="0">
                          <a:effectLst/>
                        </a:rPr>
                        <a:t>(By </a:t>
                      </a:r>
                      <a:r>
                        <a:rPr lang="en-IN" sz="700" b="1" i="1" u="none" strike="noStrike" dirty="0" err="1">
                          <a:effectLst/>
                        </a:rPr>
                        <a:t>Sanc</a:t>
                      </a:r>
                      <a:r>
                        <a:rPr lang="en-IN" sz="700" b="1" i="1" u="none" strike="noStrike" dirty="0">
                          <a:effectLst/>
                        </a:rPr>
                        <a:t>. Amt.)</a:t>
                      </a:r>
                      <a:endParaRPr lang="en-IN" sz="700" b="1" i="1" u="none" strike="noStrike" dirty="0">
                        <a:solidFill>
                          <a:srgbClr val="000000"/>
                        </a:solidFill>
                        <a:effectLst/>
                        <a:latin typeface="Calibri" panose="020F0502020204030204" pitchFamily="34" charset="0"/>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hMerge="1">
                  <a:txBody>
                    <a:bodyPr/>
                    <a:lstStyle/>
                    <a:p>
                      <a:pPr algn="r" fontAlgn="ctr"/>
                      <a:endParaRPr lang="en-IN" sz="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92860491"/>
                  </a:ext>
                </a:extLst>
              </a:tr>
              <a:tr h="0">
                <a:tc>
                  <a:txBody>
                    <a:bodyPr/>
                    <a:lstStyle/>
                    <a:p>
                      <a:pPr algn="ctr" fontAlgn="ctr"/>
                      <a:r>
                        <a:rPr lang="en-IN" sz="700" u="none" strike="noStrike" dirty="0">
                          <a:solidFill>
                            <a:schemeClr val="bg1"/>
                          </a:solidFill>
                          <a:effectLst/>
                        </a:rPr>
                        <a:t>EMPLOYED</a:t>
                      </a:r>
                      <a:endParaRPr lang="en-IN" sz="700" b="1" i="0" u="none" strike="noStrike" dirty="0">
                        <a:solidFill>
                          <a:schemeClr val="bg1"/>
                        </a:solidFill>
                        <a:effectLst/>
                        <a:latin typeface="Calibri" panose="020F0502020204030204" pitchFamily="34" charset="0"/>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79646"/>
                    </a:solidFill>
                  </a:tcPr>
                </a:tc>
                <a:tc>
                  <a:txBody>
                    <a:bodyPr/>
                    <a:lstStyle/>
                    <a:p>
                      <a:pPr algn="ctr" fontAlgn="ctr"/>
                      <a:r>
                        <a:rPr lang="en-IN" sz="700" u="none" strike="noStrike" dirty="0">
                          <a:solidFill>
                            <a:schemeClr val="bg1"/>
                          </a:solidFill>
                          <a:effectLst/>
                        </a:rPr>
                        <a:t>SELF-EMPLOYED</a:t>
                      </a:r>
                      <a:endParaRPr lang="en-IN" sz="700" b="1" i="0" u="none" strike="noStrike" dirty="0">
                        <a:solidFill>
                          <a:schemeClr val="bg1"/>
                        </a:solidFill>
                        <a:effectLst/>
                        <a:latin typeface="Calibri" panose="020F0502020204030204" pitchFamily="34" charset="0"/>
                      </a:endParaRPr>
                    </a:p>
                  </a:txBody>
                  <a:tcPr marL="45720" marR="4572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4BACC6"/>
                    </a:solidFill>
                  </a:tcPr>
                </a:tc>
                <a:extLst>
                  <a:ext uri="{0D108BD9-81ED-4DB2-BD59-A6C34878D82A}">
                    <a16:rowId xmlns:a16="http://schemas.microsoft.com/office/drawing/2014/main" val="413980151"/>
                  </a:ext>
                </a:extLst>
              </a:tr>
            </a:tbl>
          </a:graphicData>
        </a:graphic>
      </p:graphicFrame>
      <p:graphicFrame>
        <p:nvGraphicFramePr>
          <p:cNvPr id="66" name="Table 65">
            <a:extLst>
              <a:ext uri="{FF2B5EF4-FFF2-40B4-BE49-F238E27FC236}">
                <a16:creationId xmlns:a16="http://schemas.microsoft.com/office/drawing/2014/main" id="{DEF4236B-D01A-4813-8C84-97C6ECF69689}"/>
              </a:ext>
            </a:extLst>
          </p:cNvPr>
          <p:cNvGraphicFramePr>
            <a:graphicFrameLocks noGrp="1"/>
          </p:cNvGraphicFramePr>
          <p:nvPr>
            <p:extLst>
              <p:ext uri="{D42A27DB-BD31-4B8C-83A1-F6EECF244321}">
                <p14:modId xmlns:p14="http://schemas.microsoft.com/office/powerpoint/2010/main" val="3426288548"/>
              </p:ext>
            </p:extLst>
          </p:nvPr>
        </p:nvGraphicFramePr>
        <p:xfrm>
          <a:off x="7301948" y="6046223"/>
          <a:ext cx="4508502" cy="306369"/>
        </p:xfrm>
        <a:graphic>
          <a:graphicData uri="http://schemas.openxmlformats.org/drawingml/2006/table">
            <a:tbl>
              <a:tblPr firstRow="1" bandRow="1">
                <a:tableStyleId>{5C22544A-7EE6-4342-B048-85BDC9FD1C3A}</a:tableStyleId>
              </a:tblPr>
              <a:tblGrid>
                <a:gridCol w="751417">
                  <a:extLst>
                    <a:ext uri="{9D8B030D-6E8A-4147-A177-3AD203B41FA5}">
                      <a16:colId xmlns:a16="http://schemas.microsoft.com/office/drawing/2014/main" val="1117585710"/>
                    </a:ext>
                  </a:extLst>
                </a:gridCol>
                <a:gridCol w="751417">
                  <a:extLst>
                    <a:ext uri="{9D8B030D-6E8A-4147-A177-3AD203B41FA5}">
                      <a16:colId xmlns:a16="http://schemas.microsoft.com/office/drawing/2014/main" val="608424280"/>
                    </a:ext>
                  </a:extLst>
                </a:gridCol>
                <a:gridCol w="751417">
                  <a:extLst>
                    <a:ext uri="{9D8B030D-6E8A-4147-A177-3AD203B41FA5}">
                      <a16:colId xmlns:a16="http://schemas.microsoft.com/office/drawing/2014/main" val="3453888108"/>
                    </a:ext>
                  </a:extLst>
                </a:gridCol>
                <a:gridCol w="751417">
                  <a:extLst>
                    <a:ext uri="{9D8B030D-6E8A-4147-A177-3AD203B41FA5}">
                      <a16:colId xmlns:a16="http://schemas.microsoft.com/office/drawing/2014/main" val="3222344393"/>
                    </a:ext>
                  </a:extLst>
                </a:gridCol>
                <a:gridCol w="751417">
                  <a:extLst>
                    <a:ext uri="{9D8B030D-6E8A-4147-A177-3AD203B41FA5}">
                      <a16:colId xmlns:a16="http://schemas.microsoft.com/office/drawing/2014/main" val="2159999766"/>
                    </a:ext>
                  </a:extLst>
                </a:gridCol>
                <a:gridCol w="751417">
                  <a:extLst>
                    <a:ext uri="{9D8B030D-6E8A-4147-A177-3AD203B41FA5}">
                      <a16:colId xmlns:a16="http://schemas.microsoft.com/office/drawing/2014/main" val="3089254716"/>
                    </a:ext>
                  </a:extLst>
                </a:gridCol>
              </a:tblGrid>
              <a:tr h="306369">
                <a:tc>
                  <a:txBody>
                    <a:bodyPr/>
                    <a:lstStyle/>
                    <a:p>
                      <a:pPr algn="ctr" fontAlgn="b"/>
                      <a:r>
                        <a:rPr lang="en-IN" sz="700" b="1" i="0" u="none" strike="noStrike" dirty="0">
                          <a:solidFill>
                            <a:schemeClr val="tx1"/>
                          </a:solidFill>
                          <a:effectLst/>
                          <a:latin typeface="+mj-lt"/>
                        </a:rPr>
                        <a:t>FY17_PAN_IND</a:t>
                      </a:r>
                    </a:p>
                  </a:txBody>
                  <a:tcPr marL="9525" marR="9525" marT="9525" marB="9144"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ctr" fontAlgn="b"/>
                      <a:r>
                        <a:rPr lang="en-IN" sz="700" b="1" i="0" u="none" strike="noStrike" dirty="0">
                          <a:solidFill>
                            <a:schemeClr val="tx1"/>
                          </a:solidFill>
                          <a:effectLst/>
                          <a:latin typeface="+mj-lt"/>
                        </a:rPr>
                        <a:t>FY17_Mumbai</a:t>
                      </a:r>
                    </a:p>
                  </a:txBody>
                  <a:tcPr marL="9525" marR="9525" marT="9525" marB="9144"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ctr" fontAlgn="b"/>
                      <a:r>
                        <a:rPr lang="en-IN" sz="700" b="1" i="0" u="none" strike="noStrike">
                          <a:solidFill>
                            <a:schemeClr val="tx1"/>
                          </a:solidFill>
                          <a:effectLst/>
                          <a:latin typeface="+mj-lt"/>
                        </a:rPr>
                        <a:t>FY18_PAN_IND</a:t>
                      </a:r>
                    </a:p>
                  </a:txBody>
                  <a:tcPr marL="9525" marR="9525" marT="9525" marB="9144"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ctr" fontAlgn="b"/>
                      <a:r>
                        <a:rPr lang="en-IN" sz="700" b="1" i="0" u="none" strike="noStrike" dirty="0">
                          <a:solidFill>
                            <a:schemeClr val="tx1"/>
                          </a:solidFill>
                          <a:effectLst/>
                          <a:latin typeface="+mj-lt"/>
                        </a:rPr>
                        <a:t>FY18_Mumbai</a:t>
                      </a:r>
                    </a:p>
                  </a:txBody>
                  <a:tcPr marL="9525" marR="9525" marT="9525" marB="9144"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ctr" fontAlgn="b"/>
                      <a:r>
                        <a:rPr lang="en-IN" sz="700" b="1" i="0" u="none" strike="noStrike">
                          <a:solidFill>
                            <a:schemeClr val="tx1"/>
                          </a:solidFill>
                          <a:effectLst/>
                          <a:latin typeface="+mj-lt"/>
                        </a:rPr>
                        <a:t>FY19_PAN_IND</a:t>
                      </a:r>
                    </a:p>
                  </a:txBody>
                  <a:tcPr marL="9525" marR="9525" marT="9525" marB="9144"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noFill/>
                  </a:tcPr>
                </a:tc>
                <a:tc>
                  <a:txBody>
                    <a:bodyPr/>
                    <a:lstStyle/>
                    <a:p>
                      <a:pPr algn="ctr" fontAlgn="b"/>
                      <a:r>
                        <a:rPr lang="en-IN" sz="700" b="1" i="0" u="none" strike="noStrike" dirty="0">
                          <a:solidFill>
                            <a:schemeClr val="tx1"/>
                          </a:solidFill>
                          <a:effectLst/>
                          <a:latin typeface="+mj-lt"/>
                        </a:rPr>
                        <a:t>FY19_Mumbai</a:t>
                      </a:r>
                    </a:p>
                  </a:txBody>
                  <a:tcPr marL="9525" marR="9525" marT="9525" marB="9144"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noFill/>
                  </a:tcPr>
                </a:tc>
                <a:extLst>
                  <a:ext uri="{0D108BD9-81ED-4DB2-BD59-A6C34878D82A}">
                    <a16:rowId xmlns:a16="http://schemas.microsoft.com/office/drawing/2014/main" val="3890277477"/>
                  </a:ext>
                </a:extLst>
              </a:tr>
            </a:tbl>
          </a:graphicData>
        </a:graphic>
      </p:graphicFrame>
      <p:sp>
        <p:nvSpPr>
          <p:cNvPr id="67" name="Speech Bubble: Rectangle 66">
            <a:extLst>
              <a:ext uri="{FF2B5EF4-FFF2-40B4-BE49-F238E27FC236}">
                <a16:creationId xmlns:a16="http://schemas.microsoft.com/office/drawing/2014/main" id="{EF90995E-DCAA-4C88-B82D-C8BB3349926C}"/>
              </a:ext>
            </a:extLst>
          </p:cNvPr>
          <p:cNvSpPr/>
          <p:nvPr/>
        </p:nvSpPr>
        <p:spPr>
          <a:xfrm>
            <a:off x="1581149" y="2982809"/>
            <a:ext cx="4267199" cy="284432"/>
          </a:xfrm>
          <a:prstGeom prst="wedgeRectCallout">
            <a:avLst>
              <a:gd name="adj1" fmla="val 34881"/>
              <a:gd name="adj2" fmla="val -164446"/>
            </a:avLst>
          </a:prstGeom>
          <a:solidFill>
            <a:srgbClr val="FFC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95000"/>
                    <a:lumOff val="5000"/>
                  </a:schemeClr>
                </a:solidFill>
              </a:rPr>
              <a:t>Mumbai has grown only at 8% whereas PAN India has grown at 16% </a:t>
            </a:r>
            <a:endParaRPr lang="en-IN" sz="1000" dirty="0">
              <a:solidFill>
                <a:schemeClr val="tx1">
                  <a:lumMod val="95000"/>
                  <a:lumOff val="5000"/>
                </a:schemeClr>
              </a:solidFill>
            </a:endParaRPr>
          </a:p>
        </p:txBody>
      </p:sp>
      <p:sp>
        <p:nvSpPr>
          <p:cNvPr id="3" name="Rectangle 2">
            <a:extLst>
              <a:ext uri="{FF2B5EF4-FFF2-40B4-BE49-F238E27FC236}">
                <a16:creationId xmlns:a16="http://schemas.microsoft.com/office/drawing/2014/main" id="{39312E16-92F4-4CE9-9400-DCB2D4515282}"/>
              </a:ext>
            </a:extLst>
          </p:cNvPr>
          <p:cNvSpPr/>
          <p:nvPr/>
        </p:nvSpPr>
        <p:spPr>
          <a:xfrm>
            <a:off x="6229721" y="4432852"/>
            <a:ext cx="1149674" cy="261610"/>
          </a:xfrm>
          <a:prstGeom prst="rect">
            <a:avLst/>
          </a:prstGeom>
        </p:spPr>
        <p:txBody>
          <a:bodyPr wrap="none">
            <a:spAutoFit/>
          </a:bodyPr>
          <a:lstStyle/>
          <a:p>
            <a:r>
              <a:rPr lang="en-IN" sz="1100" b="1" dirty="0"/>
              <a:t>Employed Tag</a:t>
            </a:r>
          </a:p>
        </p:txBody>
      </p:sp>
      <p:sp>
        <p:nvSpPr>
          <p:cNvPr id="5" name="Slide Number Placeholder 4">
            <a:extLst>
              <a:ext uri="{FF2B5EF4-FFF2-40B4-BE49-F238E27FC236}">
                <a16:creationId xmlns:a16="http://schemas.microsoft.com/office/drawing/2014/main" id="{20ECC4F1-C838-47C6-9327-783B209F81B7}"/>
              </a:ext>
            </a:extLst>
          </p:cNvPr>
          <p:cNvSpPr>
            <a:spLocks noGrp="1"/>
          </p:cNvSpPr>
          <p:nvPr>
            <p:ph type="sldNum" sz="quarter" idx="4"/>
          </p:nvPr>
        </p:nvSpPr>
        <p:spPr/>
        <p:txBody>
          <a:bodyPr/>
          <a:lstStyle/>
          <a:p>
            <a:fld id="{3E9DEC0F-54CB-4624-A4C9-F4B6FB368B3D}" type="slidenum">
              <a:rPr lang="en-IN" smtClean="0"/>
              <a:t>5</a:t>
            </a:fld>
            <a:endParaRPr lang="en-IN"/>
          </a:p>
        </p:txBody>
      </p:sp>
    </p:spTree>
    <p:extLst>
      <p:ext uri="{BB962C8B-B14F-4D97-AF65-F5344CB8AC3E}">
        <p14:creationId xmlns:p14="http://schemas.microsoft.com/office/powerpoint/2010/main" val="264936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6ED8-50F8-4B01-9ABC-0E9D9D89A0E3}"/>
              </a:ext>
            </a:extLst>
          </p:cNvPr>
          <p:cNvSpPr>
            <a:spLocks noGrp="1"/>
          </p:cNvSpPr>
          <p:nvPr>
            <p:ph type="title"/>
          </p:nvPr>
        </p:nvSpPr>
        <p:spPr>
          <a:xfrm>
            <a:off x="380957" y="159396"/>
            <a:ext cx="11439568" cy="864000"/>
          </a:xfrm>
        </p:spPr>
        <p:txBody>
          <a:bodyPr/>
          <a:lstStyle/>
          <a:p>
            <a:r>
              <a:rPr lang="en-IN" dirty="0"/>
              <a:t>Insights</a:t>
            </a:r>
          </a:p>
        </p:txBody>
      </p:sp>
      <p:sp>
        <p:nvSpPr>
          <p:cNvPr id="7" name="Content Placeholder 6">
            <a:extLst>
              <a:ext uri="{FF2B5EF4-FFF2-40B4-BE49-F238E27FC236}">
                <a16:creationId xmlns:a16="http://schemas.microsoft.com/office/drawing/2014/main" id="{ABDF2473-25FB-4383-B241-13CB16AAFA00}"/>
              </a:ext>
            </a:extLst>
          </p:cNvPr>
          <p:cNvSpPr>
            <a:spLocks noGrp="1"/>
          </p:cNvSpPr>
          <p:nvPr>
            <p:ph idx="1"/>
          </p:nvPr>
        </p:nvSpPr>
        <p:spPr>
          <a:xfrm>
            <a:off x="380958" y="1219200"/>
            <a:ext cx="11439568" cy="4662985"/>
          </a:xfrm>
        </p:spPr>
        <p:txBody>
          <a:bodyPr>
            <a:normAutofit fontScale="92500" lnSpcReduction="20000"/>
          </a:bodyPr>
          <a:lstStyle/>
          <a:p>
            <a:pPr>
              <a:lnSpc>
                <a:spcPct val="130000"/>
              </a:lnSpc>
              <a:buFont typeface="Wingdings" panose="05000000000000000000" pitchFamily="2" charset="2"/>
              <a:buChar char="§"/>
            </a:pPr>
            <a:r>
              <a:rPr lang="en-US" sz="1400" dirty="0"/>
              <a:t>The dip-in performance for Mumbai can be attributed to the below factors:</a:t>
            </a:r>
          </a:p>
          <a:p>
            <a:pPr lvl="1">
              <a:lnSpc>
                <a:spcPct val="130000"/>
              </a:lnSpc>
            </a:pPr>
            <a:r>
              <a:rPr lang="en-US" sz="1700" b="1" dirty="0"/>
              <a:t>Loans sources from HDFC bank </a:t>
            </a:r>
            <a:r>
              <a:rPr lang="en-US" sz="1400" dirty="0"/>
              <a:t>hasn’t seen any growth as compared to the previous year; pan India there is a growth of 8%</a:t>
            </a:r>
          </a:p>
          <a:p>
            <a:pPr lvl="1">
              <a:lnSpc>
                <a:spcPct val="130000"/>
              </a:lnSpc>
            </a:pPr>
            <a:r>
              <a:rPr lang="en-US" sz="1400" dirty="0"/>
              <a:t>Loan sanctioned for customer with CIBIL Score </a:t>
            </a:r>
            <a:r>
              <a:rPr lang="en-US" sz="1700" b="1" dirty="0"/>
              <a:t>(-1 and &lt;=5) has seen a below par growth (3%) </a:t>
            </a:r>
            <a:r>
              <a:rPr lang="en-US" sz="1400" dirty="0"/>
              <a:t>as compared to </a:t>
            </a:r>
            <a:r>
              <a:rPr lang="en-US" sz="1700" b="1" dirty="0"/>
              <a:t>PAN India (13%) </a:t>
            </a:r>
            <a:endParaRPr lang="en-US" sz="1400" b="1" dirty="0"/>
          </a:p>
          <a:p>
            <a:pPr lvl="1">
              <a:lnSpc>
                <a:spcPct val="130000"/>
              </a:lnSpc>
            </a:pPr>
            <a:r>
              <a:rPr lang="en-US" sz="1400" dirty="0"/>
              <a:t>There is a degrowth of </a:t>
            </a:r>
            <a:r>
              <a:rPr lang="en-US" b="1" dirty="0"/>
              <a:t>-31% in the loan ₹ &gt; 5Cr</a:t>
            </a:r>
            <a:r>
              <a:rPr lang="en-US" sz="1400" b="1" dirty="0"/>
              <a:t> </a:t>
            </a:r>
            <a:r>
              <a:rPr lang="en-US" sz="1400" dirty="0"/>
              <a:t>in Mumbai. Whereas PAN India recorded a growth of 12% for the same category</a:t>
            </a:r>
          </a:p>
          <a:p>
            <a:pPr lvl="1">
              <a:lnSpc>
                <a:spcPct val="130000"/>
              </a:lnSpc>
            </a:pPr>
            <a:r>
              <a:rPr lang="en-US" sz="1400" dirty="0"/>
              <a:t>The customer profile which have seen most degrowth as compared to FY’18 in Mumbai is:</a:t>
            </a:r>
          </a:p>
          <a:p>
            <a:pPr lvl="2">
              <a:lnSpc>
                <a:spcPct val="130000"/>
              </a:lnSpc>
            </a:pPr>
            <a:r>
              <a:rPr lang="en-US" sz="1400" dirty="0"/>
              <a:t>Income </a:t>
            </a:r>
            <a:r>
              <a:rPr lang="en-US" sz="1700" b="1" dirty="0"/>
              <a:t>(&lt;₹75k)</a:t>
            </a:r>
            <a:r>
              <a:rPr lang="en-US" sz="1400" dirty="0"/>
              <a:t>, </a:t>
            </a:r>
            <a:r>
              <a:rPr lang="en-US" sz="1400" dirty="0" err="1"/>
              <a:t>Cibil</a:t>
            </a:r>
            <a:r>
              <a:rPr lang="en-US" sz="1400" dirty="0"/>
              <a:t> </a:t>
            </a:r>
            <a:r>
              <a:rPr lang="en-US" sz="1700" b="1" dirty="0"/>
              <a:t>(-1 or &gt;775)</a:t>
            </a:r>
            <a:r>
              <a:rPr lang="en-US" sz="1400" dirty="0"/>
              <a:t>, Acquiring Mode as </a:t>
            </a:r>
            <a:r>
              <a:rPr lang="en-US" sz="1700" b="1" dirty="0"/>
              <a:t>First Purchase </a:t>
            </a:r>
            <a:r>
              <a:rPr lang="en-US" sz="1400" dirty="0"/>
              <a:t>and Service Center (</a:t>
            </a:r>
            <a:r>
              <a:rPr lang="en-US" sz="1700" b="1" dirty="0" err="1"/>
              <a:t>Ambernath</a:t>
            </a:r>
            <a:r>
              <a:rPr lang="en-US" sz="1700" b="1" dirty="0"/>
              <a:t> and </a:t>
            </a:r>
            <a:r>
              <a:rPr lang="en-US" sz="1700" b="1" dirty="0" err="1"/>
              <a:t>Panvel</a:t>
            </a:r>
            <a:r>
              <a:rPr lang="en-US" sz="1400" dirty="0"/>
              <a:t>) has received a drop of </a:t>
            </a:r>
            <a:r>
              <a:rPr lang="en-US" sz="1700" b="1" dirty="0"/>
              <a:t>46% </a:t>
            </a:r>
            <a:r>
              <a:rPr lang="en-US" sz="1400" dirty="0"/>
              <a:t>across loan count and sanction amount</a:t>
            </a:r>
          </a:p>
          <a:p>
            <a:pPr>
              <a:lnSpc>
                <a:spcPct val="130000"/>
              </a:lnSpc>
              <a:buFont typeface="Wingdings" panose="05000000000000000000" pitchFamily="2" charset="2"/>
              <a:buChar char="§"/>
            </a:pPr>
            <a:r>
              <a:rPr lang="en-US" sz="1400" dirty="0"/>
              <a:t>For Income group of </a:t>
            </a:r>
            <a:r>
              <a:rPr lang="en-US" sz="1700" b="1" dirty="0"/>
              <a:t>&lt;75K every 4th </a:t>
            </a:r>
            <a:r>
              <a:rPr lang="en-US" sz="1400" dirty="0"/>
              <a:t>loan issued is from </a:t>
            </a:r>
            <a:r>
              <a:rPr lang="en-US" sz="1700" b="1" dirty="0" err="1"/>
              <a:t>Badlapur</a:t>
            </a:r>
            <a:r>
              <a:rPr lang="en-US" sz="1700" b="1" dirty="0"/>
              <a:t>, Kalyan and Virar</a:t>
            </a:r>
            <a:r>
              <a:rPr lang="en-US" sz="1400" dirty="0"/>
              <a:t>. </a:t>
            </a:r>
          </a:p>
          <a:p>
            <a:pPr lvl="1">
              <a:lnSpc>
                <a:spcPct val="130000"/>
              </a:lnSpc>
            </a:pPr>
            <a:r>
              <a:rPr lang="en-US" sz="1700" b="1" dirty="0"/>
              <a:t>~97% loans </a:t>
            </a:r>
            <a:r>
              <a:rPr lang="en-US" sz="1400" dirty="0"/>
              <a:t>have the loan amount as </a:t>
            </a:r>
            <a:r>
              <a:rPr lang="en-US" sz="1700" b="1" dirty="0"/>
              <a:t>&lt;=30 lacs</a:t>
            </a:r>
            <a:endParaRPr lang="en-US" sz="1400" b="1" dirty="0"/>
          </a:p>
          <a:p>
            <a:pPr>
              <a:lnSpc>
                <a:spcPct val="130000"/>
              </a:lnSpc>
              <a:buFont typeface="Wingdings" panose="05000000000000000000" pitchFamily="2" charset="2"/>
              <a:buChar char="§"/>
            </a:pPr>
            <a:r>
              <a:rPr lang="en-US" sz="1400" dirty="0"/>
              <a:t>For </a:t>
            </a:r>
            <a:r>
              <a:rPr lang="en-US" sz="1700" b="1" dirty="0"/>
              <a:t>Income group of &gt; 2 lac</a:t>
            </a:r>
            <a:r>
              <a:rPr lang="en-US" sz="1400" dirty="0"/>
              <a:t>; </a:t>
            </a:r>
            <a:r>
              <a:rPr lang="en-US" sz="1700" b="1" dirty="0"/>
              <a:t>10% </a:t>
            </a:r>
            <a:r>
              <a:rPr lang="en-US" sz="1400" dirty="0"/>
              <a:t>of the total sanction amount is from </a:t>
            </a:r>
            <a:r>
              <a:rPr lang="en-US" sz="1700" b="1" dirty="0"/>
              <a:t>Mumbai, Parel and Dubai</a:t>
            </a:r>
            <a:endParaRPr lang="en-US" sz="1400" b="1" dirty="0"/>
          </a:p>
          <a:p>
            <a:pPr lvl="1">
              <a:lnSpc>
                <a:spcPct val="130000"/>
              </a:lnSpc>
            </a:pPr>
            <a:r>
              <a:rPr lang="en-US" sz="1700" b="1" dirty="0"/>
              <a:t>~45% loans </a:t>
            </a:r>
            <a:r>
              <a:rPr lang="en-US" sz="1400" dirty="0"/>
              <a:t>have the loan amount </a:t>
            </a:r>
            <a:r>
              <a:rPr lang="en-US" sz="1700" b="1" dirty="0"/>
              <a:t>&gt; 75 Lacs</a:t>
            </a:r>
            <a:endParaRPr lang="en-US" sz="1400" b="1" dirty="0"/>
          </a:p>
          <a:p>
            <a:pPr>
              <a:lnSpc>
                <a:spcPct val="130000"/>
              </a:lnSpc>
              <a:buFont typeface="Wingdings" panose="05000000000000000000" pitchFamily="2" charset="2"/>
              <a:buChar char="§"/>
            </a:pPr>
            <a:r>
              <a:rPr lang="en-US" sz="1700" b="1" dirty="0"/>
              <a:t>₹237.0 Cr </a:t>
            </a:r>
            <a:r>
              <a:rPr lang="en-US" sz="1400" dirty="0"/>
              <a:t>has been sanctioned to the customers with CIBIL Score </a:t>
            </a:r>
            <a:r>
              <a:rPr lang="en-US" sz="1700" b="1" dirty="0"/>
              <a:t>less than 600</a:t>
            </a:r>
            <a:r>
              <a:rPr lang="en-US" sz="1400" dirty="0"/>
              <a:t>; which contributes to </a:t>
            </a:r>
            <a:r>
              <a:rPr lang="en-US" sz="1700" b="1" dirty="0"/>
              <a:t>2% of overall loan sanction amount</a:t>
            </a:r>
            <a:endParaRPr lang="en-IN" sz="1700" b="1" dirty="0"/>
          </a:p>
        </p:txBody>
      </p:sp>
      <p:sp>
        <p:nvSpPr>
          <p:cNvPr id="8" name="Slide Number Placeholder 7">
            <a:extLst>
              <a:ext uri="{FF2B5EF4-FFF2-40B4-BE49-F238E27FC236}">
                <a16:creationId xmlns:a16="http://schemas.microsoft.com/office/drawing/2014/main" id="{612FD288-36B5-42D7-885B-7A31C2D2875E}"/>
              </a:ext>
            </a:extLst>
          </p:cNvPr>
          <p:cNvSpPr>
            <a:spLocks noGrp="1"/>
          </p:cNvSpPr>
          <p:nvPr>
            <p:ph type="sldNum" sz="quarter" idx="4"/>
          </p:nvPr>
        </p:nvSpPr>
        <p:spPr/>
        <p:txBody>
          <a:bodyPr/>
          <a:lstStyle/>
          <a:p>
            <a:fld id="{3E9DEC0F-54CB-4624-A4C9-F4B6FB368B3D}" type="slidenum">
              <a:rPr lang="en-IN" smtClean="0"/>
              <a:t>6</a:t>
            </a:fld>
            <a:endParaRPr lang="en-IN"/>
          </a:p>
        </p:txBody>
      </p:sp>
    </p:spTree>
    <p:extLst>
      <p:ext uri="{BB962C8B-B14F-4D97-AF65-F5344CB8AC3E}">
        <p14:creationId xmlns:p14="http://schemas.microsoft.com/office/powerpoint/2010/main" val="236825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a:extLst>
              <a:ext uri="{FF2B5EF4-FFF2-40B4-BE49-F238E27FC236}">
                <a16:creationId xmlns:a16="http://schemas.microsoft.com/office/drawing/2014/main" id="{D51AB14D-8426-4EA1-90C6-41A7EFF1A0A2}"/>
              </a:ext>
            </a:extLst>
          </p:cNvPr>
          <p:cNvGraphicFramePr>
            <a:graphicFrameLocks noGrp="1"/>
          </p:cNvGraphicFramePr>
          <p:nvPr>
            <p:extLst>
              <p:ext uri="{D42A27DB-BD31-4B8C-83A1-F6EECF244321}">
                <p14:modId xmlns:p14="http://schemas.microsoft.com/office/powerpoint/2010/main" val="820281539"/>
              </p:ext>
            </p:extLst>
          </p:nvPr>
        </p:nvGraphicFramePr>
        <p:xfrm>
          <a:off x="6248400" y="3276600"/>
          <a:ext cx="5553074" cy="2804160"/>
        </p:xfrm>
        <a:graphic>
          <a:graphicData uri="http://schemas.openxmlformats.org/drawingml/2006/table">
            <a:tbl>
              <a:tblPr firstRow="1">
                <a:tableStyleId>{3B4B98B0-60AC-42C2-AFA5-B58CD77FA1E5}</a:tableStyleId>
              </a:tblPr>
              <a:tblGrid>
                <a:gridCol w="923924">
                  <a:extLst>
                    <a:ext uri="{9D8B030D-6E8A-4147-A177-3AD203B41FA5}">
                      <a16:colId xmlns:a16="http://schemas.microsoft.com/office/drawing/2014/main" val="2347900345"/>
                    </a:ext>
                  </a:extLst>
                </a:gridCol>
                <a:gridCol w="771525">
                  <a:extLst>
                    <a:ext uri="{9D8B030D-6E8A-4147-A177-3AD203B41FA5}">
                      <a16:colId xmlns:a16="http://schemas.microsoft.com/office/drawing/2014/main" val="635617546"/>
                    </a:ext>
                  </a:extLst>
                </a:gridCol>
                <a:gridCol w="771525">
                  <a:extLst>
                    <a:ext uri="{9D8B030D-6E8A-4147-A177-3AD203B41FA5}">
                      <a16:colId xmlns:a16="http://schemas.microsoft.com/office/drawing/2014/main" val="2807855919"/>
                    </a:ext>
                  </a:extLst>
                </a:gridCol>
                <a:gridCol w="771525">
                  <a:extLst>
                    <a:ext uri="{9D8B030D-6E8A-4147-A177-3AD203B41FA5}">
                      <a16:colId xmlns:a16="http://schemas.microsoft.com/office/drawing/2014/main" val="3071994808"/>
                    </a:ext>
                  </a:extLst>
                </a:gridCol>
                <a:gridCol w="771525">
                  <a:extLst>
                    <a:ext uri="{9D8B030D-6E8A-4147-A177-3AD203B41FA5}">
                      <a16:colId xmlns:a16="http://schemas.microsoft.com/office/drawing/2014/main" val="2990136962"/>
                    </a:ext>
                  </a:extLst>
                </a:gridCol>
                <a:gridCol w="771525">
                  <a:extLst>
                    <a:ext uri="{9D8B030D-6E8A-4147-A177-3AD203B41FA5}">
                      <a16:colId xmlns:a16="http://schemas.microsoft.com/office/drawing/2014/main" val="2321300583"/>
                    </a:ext>
                  </a:extLst>
                </a:gridCol>
                <a:gridCol w="771525">
                  <a:extLst>
                    <a:ext uri="{9D8B030D-6E8A-4147-A177-3AD203B41FA5}">
                      <a16:colId xmlns:a16="http://schemas.microsoft.com/office/drawing/2014/main" val="2943444781"/>
                    </a:ext>
                  </a:extLst>
                </a:gridCol>
              </a:tblGrid>
              <a:tr h="280416">
                <a:tc>
                  <a:txBody>
                    <a:bodyPr/>
                    <a:lstStyle/>
                    <a:p>
                      <a:pPr algn="l" fontAlgn="b"/>
                      <a:r>
                        <a:rPr lang="en-US" sz="800" u="none" strike="noStrike" dirty="0">
                          <a:solidFill>
                            <a:schemeClr val="tx1">
                              <a:lumMod val="95000"/>
                              <a:lumOff val="5000"/>
                            </a:schemeClr>
                          </a:solidFill>
                          <a:effectLst/>
                          <a:latin typeface="+mj-lt"/>
                        </a:rPr>
                        <a:t>Product Wise (By </a:t>
                      </a:r>
                      <a:r>
                        <a:rPr lang="en-US" sz="800" u="none" strike="noStrike" dirty="0" err="1">
                          <a:solidFill>
                            <a:schemeClr val="tx1">
                              <a:lumMod val="95000"/>
                              <a:lumOff val="5000"/>
                            </a:schemeClr>
                          </a:solidFill>
                          <a:effectLst/>
                          <a:latin typeface="+mj-lt"/>
                        </a:rPr>
                        <a:t>Sanc</a:t>
                      </a:r>
                      <a:r>
                        <a:rPr lang="en-US" sz="800" u="none" strike="noStrike" dirty="0">
                          <a:solidFill>
                            <a:schemeClr val="tx1">
                              <a:lumMod val="95000"/>
                              <a:lumOff val="5000"/>
                            </a:schemeClr>
                          </a:solidFill>
                          <a:effectLst/>
                          <a:latin typeface="+mj-lt"/>
                        </a:rPr>
                        <a:t>. Amt.)</a:t>
                      </a:r>
                      <a:endParaRPr lang="en-US" sz="800" b="1"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FY17_PAN_IND</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FY17_Mumbai</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FY18_PAN_IND</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FY18_Mumbai</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FY19_PAN_IND</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FY19_Mumbai</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437979755"/>
                  </a:ext>
                </a:extLst>
              </a:tr>
              <a:tr h="280416">
                <a:tc>
                  <a:txBody>
                    <a:bodyPr/>
                    <a:lstStyle/>
                    <a:p>
                      <a:pPr algn="l" fontAlgn="b"/>
                      <a:r>
                        <a:rPr lang="en-IN" sz="800" u="none" strike="noStrike" dirty="0">
                          <a:solidFill>
                            <a:schemeClr val="tx1">
                              <a:lumMod val="95000"/>
                              <a:lumOff val="5000"/>
                            </a:schemeClr>
                          </a:solidFill>
                          <a:effectLst/>
                          <a:latin typeface="+mj-lt"/>
                        </a:rPr>
                        <a:t>Hou + </a:t>
                      </a:r>
                      <a:r>
                        <a:rPr lang="en-IN" sz="800" u="none" strike="noStrike" dirty="0" err="1">
                          <a:solidFill>
                            <a:schemeClr val="tx1">
                              <a:lumMod val="95000"/>
                              <a:lumOff val="5000"/>
                            </a:schemeClr>
                          </a:solidFill>
                          <a:effectLst/>
                          <a:latin typeface="+mj-lt"/>
                        </a:rPr>
                        <a:t>ppc</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25869554"/>
                  </a:ext>
                </a:extLst>
              </a:tr>
              <a:tr h="280416">
                <a:tc>
                  <a:txBody>
                    <a:bodyPr/>
                    <a:lstStyle/>
                    <a:p>
                      <a:pPr algn="l" fontAlgn="b"/>
                      <a:r>
                        <a:rPr lang="en-IN" sz="800" u="none" strike="noStrike" dirty="0">
                          <a:solidFill>
                            <a:schemeClr val="tx1">
                              <a:lumMod val="95000"/>
                              <a:lumOff val="5000"/>
                            </a:schemeClr>
                          </a:solidFill>
                          <a:effectLst/>
                          <a:latin typeface="+mj-lt"/>
                        </a:rPr>
                        <a:t>Top-up loan for insurance</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84679361"/>
                  </a:ext>
                </a:extLst>
              </a:tr>
              <a:tr h="280416">
                <a:tc>
                  <a:txBody>
                    <a:bodyPr/>
                    <a:lstStyle/>
                    <a:p>
                      <a:pPr algn="l" fontAlgn="b"/>
                      <a:r>
                        <a:rPr lang="en-IN" sz="800" u="none" strike="noStrike" dirty="0">
                          <a:solidFill>
                            <a:schemeClr val="tx1">
                              <a:lumMod val="95000"/>
                              <a:lumOff val="5000"/>
                            </a:schemeClr>
                          </a:solidFill>
                          <a:effectLst/>
                          <a:latin typeface="+mj-lt"/>
                        </a:rPr>
                        <a:t>Top up financing</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451410637"/>
                  </a:ext>
                </a:extLst>
              </a:tr>
              <a:tr h="280416">
                <a:tc>
                  <a:txBody>
                    <a:bodyPr/>
                    <a:lstStyle/>
                    <a:p>
                      <a:pPr algn="l" fontAlgn="b"/>
                      <a:r>
                        <a:rPr lang="en-IN" sz="800" u="none" strike="noStrike" dirty="0">
                          <a:solidFill>
                            <a:schemeClr val="tx1">
                              <a:lumMod val="95000"/>
                              <a:lumOff val="5000"/>
                            </a:schemeClr>
                          </a:solidFill>
                          <a:effectLst/>
                          <a:latin typeface="+mj-lt"/>
                        </a:rPr>
                        <a:t>Equity</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89333610"/>
                  </a:ext>
                </a:extLst>
              </a:tr>
              <a:tr h="280416">
                <a:tc>
                  <a:txBody>
                    <a:bodyPr/>
                    <a:lstStyle/>
                    <a:p>
                      <a:pPr algn="l" fontAlgn="b"/>
                      <a:r>
                        <a:rPr lang="en-IN" sz="800" u="none" strike="noStrike" dirty="0">
                          <a:solidFill>
                            <a:schemeClr val="tx1">
                              <a:lumMod val="95000"/>
                              <a:lumOff val="5000"/>
                            </a:schemeClr>
                          </a:solidFill>
                          <a:effectLst/>
                          <a:latin typeface="+mj-lt"/>
                        </a:rPr>
                        <a:t>Land purchase</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36647841"/>
                  </a:ext>
                </a:extLst>
              </a:tr>
              <a:tr h="280416">
                <a:tc>
                  <a:txBody>
                    <a:bodyPr/>
                    <a:lstStyle/>
                    <a:p>
                      <a:pPr algn="l" fontAlgn="b"/>
                      <a:r>
                        <a:rPr lang="en-IN" sz="800" u="none" strike="noStrike" dirty="0">
                          <a:solidFill>
                            <a:schemeClr val="tx1">
                              <a:lumMod val="95000"/>
                              <a:lumOff val="5000"/>
                            </a:schemeClr>
                          </a:solidFill>
                          <a:effectLst/>
                          <a:latin typeface="+mj-lt"/>
                        </a:rPr>
                        <a:t>Non-residential premises</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3495151"/>
                  </a:ext>
                </a:extLst>
              </a:tr>
              <a:tr h="280416">
                <a:tc>
                  <a:txBody>
                    <a:bodyPr/>
                    <a:lstStyle/>
                    <a:p>
                      <a:pPr algn="l" fontAlgn="b"/>
                      <a:r>
                        <a:rPr lang="en-IN" sz="800" u="none" strike="noStrike" dirty="0">
                          <a:solidFill>
                            <a:schemeClr val="tx1">
                              <a:lumMod val="95000"/>
                              <a:lumOff val="5000"/>
                            </a:schemeClr>
                          </a:solidFill>
                          <a:effectLst/>
                          <a:latin typeface="+mj-lt"/>
                        </a:rPr>
                        <a:t>Improvement</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025488"/>
                  </a:ext>
                </a:extLst>
              </a:tr>
              <a:tr h="280416">
                <a:tc>
                  <a:txBody>
                    <a:bodyPr/>
                    <a:lstStyle/>
                    <a:p>
                      <a:pPr algn="l" fontAlgn="b"/>
                      <a:r>
                        <a:rPr lang="en-IN" sz="800" u="none" strike="noStrike" dirty="0">
                          <a:solidFill>
                            <a:schemeClr val="tx1">
                              <a:lumMod val="95000"/>
                              <a:lumOff val="5000"/>
                            </a:schemeClr>
                          </a:solidFill>
                          <a:effectLst/>
                          <a:latin typeface="+mj-lt"/>
                        </a:rPr>
                        <a:t>Extension</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07690434"/>
                  </a:ext>
                </a:extLst>
              </a:tr>
              <a:tr h="280416">
                <a:tc>
                  <a:txBody>
                    <a:bodyPr/>
                    <a:lstStyle/>
                    <a:p>
                      <a:pPr algn="l" fontAlgn="b"/>
                      <a:r>
                        <a:rPr lang="en-IN" sz="800" u="none" strike="noStrike" dirty="0">
                          <a:solidFill>
                            <a:schemeClr val="tx1">
                              <a:lumMod val="95000"/>
                              <a:lumOff val="5000"/>
                            </a:schemeClr>
                          </a:solidFill>
                          <a:effectLst/>
                          <a:latin typeface="+mj-lt"/>
                        </a:rPr>
                        <a:t>Personal loans</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65817717"/>
                  </a:ext>
                </a:extLst>
              </a:tr>
            </a:tbl>
          </a:graphicData>
        </a:graphic>
      </p:graphicFrame>
      <p:graphicFrame>
        <p:nvGraphicFramePr>
          <p:cNvPr id="16" name="Chart 15">
            <a:extLst>
              <a:ext uri="{FF2B5EF4-FFF2-40B4-BE49-F238E27FC236}">
                <a16:creationId xmlns:a16="http://schemas.microsoft.com/office/drawing/2014/main" id="{7B40B09F-7883-4587-890D-5B10F8CE3CCD}"/>
              </a:ext>
            </a:extLst>
          </p:cNvPr>
          <p:cNvGraphicFramePr/>
          <p:nvPr>
            <p:extLst>
              <p:ext uri="{D42A27DB-BD31-4B8C-83A1-F6EECF244321}">
                <p14:modId xmlns:p14="http://schemas.microsoft.com/office/powerpoint/2010/main" val="291037129"/>
              </p:ext>
            </p:extLst>
          </p:nvPr>
        </p:nvGraphicFramePr>
        <p:xfrm>
          <a:off x="8724900" y="914401"/>
          <a:ext cx="3238501" cy="24288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9E9A5F6-CD7A-4F28-B3FA-358C44580DAE}"/>
              </a:ext>
            </a:extLst>
          </p:cNvPr>
          <p:cNvSpPr>
            <a:spLocks noGrp="1"/>
          </p:cNvSpPr>
          <p:nvPr>
            <p:ph type="title"/>
          </p:nvPr>
        </p:nvSpPr>
        <p:spPr>
          <a:xfrm>
            <a:off x="380957" y="159396"/>
            <a:ext cx="11439568" cy="864000"/>
          </a:xfrm>
        </p:spPr>
        <p:txBody>
          <a:bodyPr/>
          <a:lstStyle/>
          <a:p>
            <a:r>
              <a:rPr lang="en-US" dirty="0"/>
              <a:t>Source wise and Product wise Comparison of Loan Count and Sanction Amount (Mumbai and PAN India)</a:t>
            </a:r>
            <a:endParaRPr lang="en-IN" dirty="0"/>
          </a:p>
        </p:txBody>
      </p:sp>
      <p:graphicFrame>
        <p:nvGraphicFramePr>
          <p:cNvPr id="15" name="Chart 14">
            <a:extLst>
              <a:ext uri="{FF2B5EF4-FFF2-40B4-BE49-F238E27FC236}">
                <a16:creationId xmlns:a16="http://schemas.microsoft.com/office/drawing/2014/main" id="{25360941-AA46-4A1B-AF01-6B927481AA7B}"/>
              </a:ext>
            </a:extLst>
          </p:cNvPr>
          <p:cNvGraphicFramePr/>
          <p:nvPr>
            <p:extLst>
              <p:ext uri="{D42A27DB-BD31-4B8C-83A1-F6EECF244321}">
                <p14:modId xmlns:p14="http://schemas.microsoft.com/office/powerpoint/2010/main" val="214710329"/>
              </p:ext>
            </p:extLst>
          </p:nvPr>
        </p:nvGraphicFramePr>
        <p:xfrm>
          <a:off x="4788731" y="1049901"/>
          <a:ext cx="4202869" cy="2221938"/>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91742E21-EFD9-4DDB-A0F4-C0A18EE18FBC}"/>
              </a:ext>
            </a:extLst>
          </p:cNvPr>
          <p:cNvSpPr txBox="1"/>
          <p:nvPr/>
        </p:nvSpPr>
        <p:spPr>
          <a:xfrm>
            <a:off x="381001" y="1219200"/>
            <a:ext cx="4202870" cy="1838388"/>
          </a:xfrm>
          <a:prstGeom prst="rect">
            <a:avLst/>
          </a:prstGeom>
          <a:noFill/>
        </p:spPr>
        <p:txBody>
          <a:bodyPr wrap="square" rtlCol="0">
            <a:noAutofit/>
          </a:bodyPr>
          <a:lstStyle/>
          <a:p>
            <a:pPr>
              <a:lnSpc>
                <a:spcPct val="150000"/>
              </a:lnSpc>
            </a:pPr>
            <a:r>
              <a:rPr lang="en-US" sz="1100" b="1" dirty="0"/>
              <a:t>Key Insights:</a:t>
            </a:r>
          </a:p>
          <a:p>
            <a:pPr marL="285750" indent="-285750">
              <a:lnSpc>
                <a:spcPct val="150000"/>
              </a:lnSpc>
              <a:buFont typeface="Wingdings" panose="05000000000000000000" pitchFamily="2" charset="2"/>
              <a:buChar char="§"/>
            </a:pPr>
            <a:r>
              <a:rPr lang="en-IN" sz="1100" dirty="0"/>
              <a:t>Mumbai FY19: </a:t>
            </a:r>
          </a:p>
          <a:p>
            <a:pPr marL="742950" lvl="1" indent="-285750">
              <a:lnSpc>
                <a:spcPct val="150000"/>
              </a:lnSpc>
              <a:buFont typeface="Wingdings" panose="05000000000000000000" pitchFamily="2" charset="2"/>
              <a:buChar char="§"/>
            </a:pPr>
            <a:r>
              <a:rPr lang="en-IN" sz="1100" dirty="0"/>
              <a:t>36% of the HOU+PPC loans are First Purchase loans</a:t>
            </a:r>
          </a:p>
          <a:p>
            <a:pPr marL="742950" lvl="1" indent="-285750">
              <a:lnSpc>
                <a:spcPct val="150000"/>
              </a:lnSpc>
              <a:buFont typeface="Wingdings" panose="05000000000000000000" pitchFamily="2" charset="2"/>
              <a:buChar char="§"/>
            </a:pPr>
            <a:r>
              <a:rPr lang="en-IN" sz="1100" dirty="0"/>
              <a:t>6 out of 10 HOU+PPC sales are from HDFC Sales</a:t>
            </a:r>
          </a:p>
        </p:txBody>
      </p:sp>
      <p:graphicFrame>
        <p:nvGraphicFramePr>
          <p:cNvPr id="29" name="Table 28">
            <a:extLst>
              <a:ext uri="{FF2B5EF4-FFF2-40B4-BE49-F238E27FC236}">
                <a16:creationId xmlns:a16="http://schemas.microsoft.com/office/drawing/2014/main" id="{CB741888-649C-45D0-9D91-020AF9223CFB}"/>
              </a:ext>
            </a:extLst>
          </p:cNvPr>
          <p:cNvGraphicFramePr>
            <a:graphicFrameLocks noGrp="1"/>
          </p:cNvGraphicFramePr>
          <p:nvPr>
            <p:extLst>
              <p:ext uri="{D42A27DB-BD31-4B8C-83A1-F6EECF244321}">
                <p14:modId xmlns:p14="http://schemas.microsoft.com/office/powerpoint/2010/main" val="1618574612"/>
              </p:ext>
            </p:extLst>
          </p:nvPr>
        </p:nvGraphicFramePr>
        <p:xfrm>
          <a:off x="371475" y="3276600"/>
          <a:ext cx="5553074" cy="2804160"/>
        </p:xfrm>
        <a:graphic>
          <a:graphicData uri="http://schemas.openxmlformats.org/drawingml/2006/table">
            <a:tbl>
              <a:tblPr firstRow="1">
                <a:tableStyleId>{3B4B98B0-60AC-42C2-AFA5-B58CD77FA1E5}</a:tableStyleId>
              </a:tblPr>
              <a:tblGrid>
                <a:gridCol w="923924">
                  <a:extLst>
                    <a:ext uri="{9D8B030D-6E8A-4147-A177-3AD203B41FA5}">
                      <a16:colId xmlns:a16="http://schemas.microsoft.com/office/drawing/2014/main" val="2347900345"/>
                    </a:ext>
                  </a:extLst>
                </a:gridCol>
                <a:gridCol w="771525">
                  <a:extLst>
                    <a:ext uri="{9D8B030D-6E8A-4147-A177-3AD203B41FA5}">
                      <a16:colId xmlns:a16="http://schemas.microsoft.com/office/drawing/2014/main" val="635617546"/>
                    </a:ext>
                  </a:extLst>
                </a:gridCol>
                <a:gridCol w="771525">
                  <a:extLst>
                    <a:ext uri="{9D8B030D-6E8A-4147-A177-3AD203B41FA5}">
                      <a16:colId xmlns:a16="http://schemas.microsoft.com/office/drawing/2014/main" val="2807855919"/>
                    </a:ext>
                  </a:extLst>
                </a:gridCol>
                <a:gridCol w="771525">
                  <a:extLst>
                    <a:ext uri="{9D8B030D-6E8A-4147-A177-3AD203B41FA5}">
                      <a16:colId xmlns:a16="http://schemas.microsoft.com/office/drawing/2014/main" val="3071994808"/>
                    </a:ext>
                  </a:extLst>
                </a:gridCol>
                <a:gridCol w="771525">
                  <a:extLst>
                    <a:ext uri="{9D8B030D-6E8A-4147-A177-3AD203B41FA5}">
                      <a16:colId xmlns:a16="http://schemas.microsoft.com/office/drawing/2014/main" val="2990136962"/>
                    </a:ext>
                  </a:extLst>
                </a:gridCol>
                <a:gridCol w="771525">
                  <a:extLst>
                    <a:ext uri="{9D8B030D-6E8A-4147-A177-3AD203B41FA5}">
                      <a16:colId xmlns:a16="http://schemas.microsoft.com/office/drawing/2014/main" val="2321300583"/>
                    </a:ext>
                  </a:extLst>
                </a:gridCol>
                <a:gridCol w="771525">
                  <a:extLst>
                    <a:ext uri="{9D8B030D-6E8A-4147-A177-3AD203B41FA5}">
                      <a16:colId xmlns:a16="http://schemas.microsoft.com/office/drawing/2014/main" val="2943444781"/>
                    </a:ext>
                  </a:extLst>
                </a:gridCol>
              </a:tblGrid>
              <a:tr h="280416">
                <a:tc>
                  <a:txBody>
                    <a:bodyPr/>
                    <a:lstStyle/>
                    <a:p>
                      <a:pPr algn="l" fontAlgn="b"/>
                      <a:r>
                        <a:rPr lang="en-US" sz="800" u="none" strike="noStrike" dirty="0">
                          <a:solidFill>
                            <a:schemeClr val="tx1">
                              <a:lumMod val="95000"/>
                              <a:lumOff val="5000"/>
                            </a:schemeClr>
                          </a:solidFill>
                          <a:effectLst/>
                          <a:latin typeface="+mj-lt"/>
                        </a:rPr>
                        <a:t>Product Wise (By Loan Count)</a:t>
                      </a:r>
                      <a:endParaRPr lang="en-US" sz="800" b="1"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FY17_PAN_IND</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FY17_Mumbai</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FY18_PAN_IND</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FY18_Mumbai</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FY19_PAN_IND</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tcPr>
                </a:tc>
                <a:tc>
                  <a:txBody>
                    <a:bodyPr/>
                    <a:lstStyle/>
                    <a:p>
                      <a:pPr algn="ctr" fontAlgn="ctr"/>
                      <a:r>
                        <a:rPr lang="en-IN" sz="800" u="none" strike="noStrike" dirty="0">
                          <a:solidFill>
                            <a:schemeClr val="tx1">
                              <a:lumMod val="95000"/>
                              <a:lumOff val="5000"/>
                            </a:schemeClr>
                          </a:solidFill>
                          <a:effectLst/>
                          <a:latin typeface="+mj-lt"/>
                        </a:rPr>
                        <a:t>FY19_Mumbai</a:t>
                      </a:r>
                      <a:endParaRPr lang="en-IN" sz="800" b="1"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437979755"/>
                  </a:ext>
                </a:extLst>
              </a:tr>
              <a:tr h="280416">
                <a:tc>
                  <a:txBody>
                    <a:bodyPr/>
                    <a:lstStyle/>
                    <a:p>
                      <a:pPr algn="l" fontAlgn="b"/>
                      <a:r>
                        <a:rPr lang="en-IN" sz="800" u="none" strike="noStrike" dirty="0">
                          <a:solidFill>
                            <a:schemeClr val="tx1">
                              <a:lumMod val="95000"/>
                              <a:lumOff val="5000"/>
                            </a:schemeClr>
                          </a:solidFill>
                          <a:effectLst/>
                          <a:latin typeface="+mj-lt"/>
                        </a:rPr>
                        <a:t>Hou + </a:t>
                      </a:r>
                      <a:r>
                        <a:rPr lang="en-IN" sz="800" u="none" strike="noStrike" dirty="0" err="1">
                          <a:solidFill>
                            <a:schemeClr val="tx1">
                              <a:lumMod val="95000"/>
                              <a:lumOff val="5000"/>
                            </a:schemeClr>
                          </a:solidFill>
                          <a:effectLst/>
                          <a:latin typeface="+mj-lt"/>
                        </a:rPr>
                        <a:t>ppc</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25869554"/>
                  </a:ext>
                </a:extLst>
              </a:tr>
              <a:tr h="280416">
                <a:tc>
                  <a:txBody>
                    <a:bodyPr/>
                    <a:lstStyle/>
                    <a:p>
                      <a:pPr algn="l" fontAlgn="b"/>
                      <a:r>
                        <a:rPr lang="en-IN" sz="800" u="none" strike="noStrike" dirty="0">
                          <a:solidFill>
                            <a:schemeClr val="tx1">
                              <a:lumMod val="95000"/>
                              <a:lumOff val="5000"/>
                            </a:schemeClr>
                          </a:solidFill>
                          <a:effectLst/>
                          <a:latin typeface="+mj-lt"/>
                        </a:rPr>
                        <a:t>Top-up loan for insurance</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84679361"/>
                  </a:ext>
                </a:extLst>
              </a:tr>
              <a:tr h="280416">
                <a:tc>
                  <a:txBody>
                    <a:bodyPr/>
                    <a:lstStyle/>
                    <a:p>
                      <a:pPr algn="l" fontAlgn="b"/>
                      <a:r>
                        <a:rPr lang="en-IN" sz="800" u="none" strike="noStrike" dirty="0">
                          <a:solidFill>
                            <a:schemeClr val="tx1">
                              <a:lumMod val="95000"/>
                              <a:lumOff val="5000"/>
                            </a:schemeClr>
                          </a:solidFill>
                          <a:effectLst/>
                          <a:latin typeface="+mj-lt"/>
                        </a:rPr>
                        <a:t>Top up financing</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451410637"/>
                  </a:ext>
                </a:extLst>
              </a:tr>
              <a:tr h="280416">
                <a:tc>
                  <a:txBody>
                    <a:bodyPr/>
                    <a:lstStyle/>
                    <a:p>
                      <a:pPr algn="l" fontAlgn="b"/>
                      <a:r>
                        <a:rPr lang="en-IN" sz="800" u="none" strike="noStrike" dirty="0">
                          <a:solidFill>
                            <a:schemeClr val="tx1">
                              <a:lumMod val="95000"/>
                              <a:lumOff val="5000"/>
                            </a:schemeClr>
                          </a:solidFill>
                          <a:effectLst/>
                          <a:latin typeface="+mj-lt"/>
                        </a:rPr>
                        <a:t>Equity</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89333610"/>
                  </a:ext>
                </a:extLst>
              </a:tr>
              <a:tr h="280416">
                <a:tc>
                  <a:txBody>
                    <a:bodyPr/>
                    <a:lstStyle/>
                    <a:p>
                      <a:pPr algn="l" fontAlgn="b"/>
                      <a:r>
                        <a:rPr lang="en-IN" sz="800" u="none" strike="noStrike" dirty="0">
                          <a:solidFill>
                            <a:schemeClr val="tx1">
                              <a:lumMod val="95000"/>
                              <a:lumOff val="5000"/>
                            </a:schemeClr>
                          </a:solidFill>
                          <a:effectLst/>
                          <a:latin typeface="+mj-lt"/>
                        </a:rPr>
                        <a:t>Land purchase</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36647841"/>
                  </a:ext>
                </a:extLst>
              </a:tr>
              <a:tr h="280416">
                <a:tc>
                  <a:txBody>
                    <a:bodyPr/>
                    <a:lstStyle/>
                    <a:p>
                      <a:pPr algn="l" fontAlgn="b"/>
                      <a:r>
                        <a:rPr lang="en-IN" sz="800" u="none" strike="noStrike" dirty="0">
                          <a:solidFill>
                            <a:schemeClr val="tx1">
                              <a:lumMod val="95000"/>
                              <a:lumOff val="5000"/>
                            </a:schemeClr>
                          </a:solidFill>
                          <a:effectLst/>
                          <a:latin typeface="+mj-lt"/>
                        </a:rPr>
                        <a:t>Non-residential premises</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3495151"/>
                  </a:ext>
                </a:extLst>
              </a:tr>
              <a:tr h="280416">
                <a:tc>
                  <a:txBody>
                    <a:bodyPr/>
                    <a:lstStyle/>
                    <a:p>
                      <a:pPr algn="l" fontAlgn="b"/>
                      <a:r>
                        <a:rPr lang="en-IN" sz="800" u="none" strike="noStrike" dirty="0">
                          <a:solidFill>
                            <a:schemeClr val="tx1">
                              <a:lumMod val="95000"/>
                              <a:lumOff val="5000"/>
                            </a:schemeClr>
                          </a:solidFill>
                          <a:effectLst/>
                          <a:latin typeface="+mj-lt"/>
                        </a:rPr>
                        <a:t>Improvement</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025488"/>
                  </a:ext>
                </a:extLst>
              </a:tr>
              <a:tr h="280416">
                <a:tc>
                  <a:txBody>
                    <a:bodyPr/>
                    <a:lstStyle/>
                    <a:p>
                      <a:pPr algn="l" fontAlgn="b"/>
                      <a:r>
                        <a:rPr lang="en-IN" sz="800" u="none" strike="noStrike" dirty="0">
                          <a:solidFill>
                            <a:schemeClr val="tx1">
                              <a:lumMod val="95000"/>
                              <a:lumOff val="5000"/>
                            </a:schemeClr>
                          </a:solidFill>
                          <a:effectLst/>
                          <a:latin typeface="+mj-lt"/>
                        </a:rPr>
                        <a:t>Extension</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07690434"/>
                  </a:ext>
                </a:extLst>
              </a:tr>
              <a:tr h="280416">
                <a:tc>
                  <a:txBody>
                    <a:bodyPr/>
                    <a:lstStyle/>
                    <a:p>
                      <a:pPr algn="l" fontAlgn="b"/>
                      <a:r>
                        <a:rPr lang="en-IN" sz="800" u="none" strike="noStrike" dirty="0">
                          <a:solidFill>
                            <a:schemeClr val="tx1">
                              <a:lumMod val="95000"/>
                              <a:lumOff val="5000"/>
                            </a:schemeClr>
                          </a:solidFill>
                          <a:effectLst/>
                          <a:latin typeface="+mj-lt"/>
                        </a:rPr>
                        <a:t>Personal loans</a:t>
                      </a:r>
                      <a:endParaRPr lang="en-IN" sz="800" b="0" i="0" u="none" strike="noStrike" dirty="0">
                        <a:solidFill>
                          <a:schemeClr val="tx1">
                            <a:lumMod val="95000"/>
                            <a:lumOff val="5000"/>
                          </a:schemeClr>
                        </a:solidFill>
                        <a:effectLst/>
                        <a:latin typeface="+mj-lt"/>
                      </a:endParaRPr>
                    </a:p>
                  </a:txBody>
                  <a:tcPr marL="45720" marR="45720" marT="18288" marB="18288"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tcPr>
                </a:tc>
                <a:tc>
                  <a:txBody>
                    <a:bodyPr/>
                    <a:lstStyle/>
                    <a:p>
                      <a:pPr algn="ctr" fontAlgn="ctr"/>
                      <a:endParaRPr lang="en-IN" sz="800" b="0" i="0" u="none" strike="noStrike" dirty="0">
                        <a:solidFill>
                          <a:schemeClr val="tx1">
                            <a:lumMod val="95000"/>
                            <a:lumOff val="5000"/>
                          </a:schemeClr>
                        </a:solidFill>
                        <a:effectLst/>
                        <a:latin typeface="+mj-lt"/>
                      </a:endParaRPr>
                    </a:p>
                  </a:txBody>
                  <a:tcPr marL="9144" marR="9144" marT="18288" marB="18288"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65817717"/>
                  </a:ext>
                </a:extLst>
              </a:tr>
            </a:tbl>
          </a:graphicData>
        </a:graphic>
      </p:graphicFrame>
      <p:graphicFrame>
        <p:nvGraphicFramePr>
          <p:cNvPr id="32" name="Chart 31">
            <a:extLst>
              <a:ext uri="{FF2B5EF4-FFF2-40B4-BE49-F238E27FC236}">
                <a16:creationId xmlns:a16="http://schemas.microsoft.com/office/drawing/2014/main" id="{75516807-00F8-4A96-AC31-2D7C2BC3C6FF}"/>
              </a:ext>
            </a:extLst>
          </p:cNvPr>
          <p:cNvGraphicFramePr/>
          <p:nvPr>
            <p:extLst>
              <p:ext uri="{D42A27DB-BD31-4B8C-83A1-F6EECF244321}">
                <p14:modId xmlns:p14="http://schemas.microsoft.com/office/powerpoint/2010/main" val="2257238929"/>
              </p:ext>
            </p:extLst>
          </p:nvPr>
        </p:nvGraphicFramePr>
        <p:xfrm>
          <a:off x="1019174" y="3419475"/>
          <a:ext cx="4867275" cy="281844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id="{C57A24A8-F763-4A08-853A-D516D0AD34DA}"/>
              </a:ext>
            </a:extLst>
          </p:cNvPr>
          <p:cNvGraphicFramePr/>
          <p:nvPr>
            <p:extLst>
              <p:ext uri="{D42A27DB-BD31-4B8C-83A1-F6EECF244321}">
                <p14:modId xmlns:p14="http://schemas.microsoft.com/office/powerpoint/2010/main" val="646176817"/>
              </p:ext>
            </p:extLst>
          </p:nvPr>
        </p:nvGraphicFramePr>
        <p:xfrm>
          <a:off x="6858000" y="3413760"/>
          <a:ext cx="4922519" cy="2824161"/>
        </p:xfrm>
        <a:graphic>
          <a:graphicData uri="http://schemas.openxmlformats.org/drawingml/2006/chart">
            <c:chart xmlns:c="http://schemas.openxmlformats.org/drawingml/2006/chart" xmlns:r="http://schemas.openxmlformats.org/officeDocument/2006/relationships" r:id="rId5"/>
          </a:graphicData>
        </a:graphic>
      </p:graphicFrame>
      <p:grpSp>
        <p:nvGrpSpPr>
          <p:cNvPr id="4" name="Group 3">
            <a:extLst>
              <a:ext uri="{FF2B5EF4-FFF2-40B4-BE49-F238E27FC236}">
                <a16:creationId xmlns:a16="http://schemas.microsoft.com/office/drawing/2014/main" id="{76484229-4049-49DC-A18A-CF1A5F89BF3D}"/>
              </a:ext>
            </a:extLst>
          </p:cNvPr>
          <p:cNvGrpSpPr/>
          <p:nvPr/>
        </p:nvGrpSpPr>
        <p:grpSpPr>
          <a:xfrm>
            <a:off x="5575300" y="1450406"/>
            <a:ext cx="6235700" cy="1685925"/>
            <a:chOff x="5575300" y="1450406"/>
            <a:chExt cx="6235700" cy="1685925"/>
          </a:xfrm>
        </p:grpSpPr>
        <p:cxnSp>
          <p:nvCxnSpPr>
            <p:cNvPr id="14" name="Straight Connector 13">
              <a:extLst>
                <a:ext uri="{FF2B5EF4-FFF2-40B4-BE49-F238E27FC236}">
                  <a16:creationId xmlns:a16="http://schemas.microsoft.com/office/drawing/2014/main" id="{C24F1EFD-F813-4643-A81C-C7BCD2F26944}"/>
                </a:ext>
              </a:extLst>
            </p:cNvPr>
            <p:cNvCxnSpPr>
              <a:cxnSpLocks/>
            </p:cNvCxnSpPr>
            <p:nvPr/>
          </p:nvCxnSpPr>
          <p:spPr>
            <a:xfrm>
              <a:off x="5575300" y="1450406"/>
              <a:ext cx="6235700"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56C20C-A163-47A1-8FDF-8D1034C5082A}"/>
                </a:ext>
              </a:extLst>
            </p:cNvPr>
            <p:cNvCxnSpPr>
              <a:cxnSpLocks/>
            </p:cNvCxnSpPr>
            <p:nvPr/>
          </p:nvCxnSpPr>
          <p:spPr>
            <a:xfrm>
              <a:off x="5575300" y="1731393"/>
              <a:ext cx="6235700"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7B604F-FAAF-4C46-8D5D-FB425A2E8ECB}"/>
                </a:ext>
              </a:extLst>
            </p:cNvPr>
            <p:cNvCxnSpPr>
              <a:cxnSpLocks/>
            </p:cNvCxnSpPr>
            <p:nvPr/>
          </p:nvCxnSpPr>
          <p:spPr>
            <a:xfrm>
              <a:off x="5575300" y="2012380"/>
              <a:ext cx="6235700"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57FB65-7808-48CE-9EAE-B627B8060ECA}"/>
                </a:ext>
              </a:extLst>
            </p:cNvPr>
            <p:cNvCxnSpPr>
              <a:cxnSpLocks/>
            </p:cNvCxnSpPr>
            <p:nvPr/>
          </p:nvCxnSpPr>
          <p:spPr>
            <a:xfrm>
              <a:off x="5575300" y="2293368"/>
              <a:ext cx="6235700"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E582FBC-31A4-4488-BFF2-04E225D4307A}"/>
                </a:ext>
              </a:extLst>
            </p:cNvPr>
            <p:cNvCxnSpPr>
              <a:cxnSpLocks/>
            </p:cNvCxnSpPr>
            <p:nvPr/>
          </p:nvCxnSpPr>
          <p:spPr>
            <a:xfrm>
              <a:off x="5575300" y="2574356"/>
              <a:ext cx="6235700"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BE6BAD-8735-40C6-8BEE-65C2FE6D12CC}"/>
                </a:ext>
              </a:extLst>
            </p:cNvPr>
            <p:cNvCxnSpPr>
              <a:cxnSpLocks/>
            </p:cNvCxnSpPr>
            <p:nvPr/>
          </p:nvCxnSpPr>
          <p:spPr>
            <a:xfrm>
              <a:off x="5575300" y="2855344"/>
              <a:ext cx="6235700"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C6F6AB9-9FE3-4913-9174-4E040C1D7295}"/>
                </a:ext>
              </a:extLst>
            </p:cNvPr>
            <p:cNvCxnSpPr>
              <a:cxnSpLocks/>
            </p:cNvCxnSpPr>
            <p:nvPr/>
          </p:nvCxnSpPr>
          <p:spPr>
            <a:xfrm>
              <a:off x="5575300" y="3136331"/>
              <a:ext cx="6235700" cy="0"/>
            </a:xfrm>
            <a:prstGeom prst="line">
              <a:avLst/>
            </a:prstGeom>
            <a:ln w="63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77E8624F-7754-4D80-ABDC-1CEF066AF067}"/>
              </a:ext>
            </a:extLst>
          </p:cNvPr>
          <p:cNvPicPr>
            <a:picLocks noChangeAspect="1"/>
          </p:cNvPicPr>
          <p:nvPr/>
        </p:nvPicPr>
        <p:blipFill rotWithShape="1">
          <a:blip r:embed="rId6"/>
          <a:srcRect l="15207" t="5079" r="15207" b="28285"/>
          <a:stretch/>
        </p:blipFill>
        <p:spPr>
          <a:xfrm>
            <a:off x="6835644" y="1257530"/>
            <a:ext cx="3778513" cy="137711"/>
          </a:xfrm>
          <a:prstGeom prst="rect">
            <a:avLst/>
          </a:prstGeom>
        </p:spPr>
      </p:pic>
      <p:sp>
        <p:nvSpPr>
          <p:cNvPr id="6" name="Slide Number Placeholder 5">
            <a:extLst>
              <a:ext uri="{FF2B5EF4-FFF2-40B4-BE49-F238E27FC236}">
                <a16:creationId xmlns:a16="http://schemas.microsoft.com/office/drawing/2014/main" id="{F9403443-402F-4F7F-A6B4-A7AB210CE05A}"/>
              </a:ext>
            </a:extLst>
          </p:cNvPr>
          <p:cNvSpPr>
            <a:spLocks noGrp="1"/>
          </p:cNvSpPr>
          <p:nvPr>
            <p:ph type="sldNum" sz="quarter" idx="4"/>
          </p:nvPr>
        </p:nvSpPr>
        <p:spPr/>
        <p:txBody>
          <a:bodyPr/>
          <a:lstStyle/>
          <a:p>
            <a:fld id="{3E9DEC0F-54CB-4624-A4C9-F4B6FB368B3D}" type="slidenum">
              <a:rPr lang="en-IN" smtClean="0"/>
              <a:t>7</a:t>
            </a:fld>
            <a:endParaRPr lang="en-IN"/>
          </a:p>
        </p:txBody>
      </p:sp>
    </p:spTree>
    <p:extLst>
      <p:ext uri="{BB962C8B-B14F-4D97-AF65-F5344CB8AC3E}">
        <p14:creationId xmlns:p14="http://schemas.microsoft.com/office/powerpoint/2010/main" val="259289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C06F-120E-493C-8DA1-0BD24F25E9C5}"/>
              </a:ext>
            </a:extLst>
          </p:cNvPr>
          <p:cNvSpPr>
            <a:spLocks noGrp="1"/>
          </p:cNvSpPr>
          <p:nvPr>
            <p:ph type="title"/>
          </p:nvPr>
        </p:nvSpPr>
        <p:spPr/>
        <p:txBody>
          <a:bodyPr/>
          <a:lstStyle/>
          <a:p>
            <a:r>
              <a:rPr lang="en-US" dirty="0"/>
              <a:t>Acquiring Mode Comparison of Loan Count and Sanction Amount (Mumbai and PAN India)</a:t>
            </a:r>
            <a:endParaRPr lang="en-IN" dirty="0"/>
          </a:p>
        </p:txBody>
      </p:sp>
      <p:graphicFrame>
        <p:nvGraphicFramePr>
          <p:cNvPr id="10" name="Content Placeholder 9">
            <a:extLst>
              <a:ext uri="{FF2B5EF4-FFF2-40B4-BE49-F238E27FC236}">
                <a16:creationId xmlns:a16="http://schemas.microsoft.com/office/drawing/2014/main" id="{67BD0716-9215-4700-A232-1934331C9FB5}"/>
              </a:ext>
            </a:extLst>
          </p:cNvPr>
          <p:cNvGraphicFramePr>
            <a:graphicFrameLocks noGrp="1"/>
          </p:cNvGraphicFramePr>
          <p:nvPr>
            <p:ph idx="1"/>
            <p:extLst>
              <p:ext uri="{D42A27DB-BD31-4B8C-83A1-F6EECF244321}">
                <p14:modId xmlns:p14="http://schemas.microsoft.com/office/powerpoint/2010/main" val="94632590"/>
              </p:ext>
            </p:extLst>
          </p:nvPr>
        </p:nvGraphicFramePr>
        <p:xfrm>
          <a:off x="393701" y="1389467"/>
          <a:ext cx="6108700" cy="3365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9">
            <a:extLst>
              <a:ext uri="{FF2B5EF4-FFF2-40B4-BE49-F238E27FC236}">
                <a16:creationId xmlns:a16="http://schemas.microsoft.com/office/drawing/2014/main" id="{79E2635C-B2CA-4A8E-B27B-53BD9CA94F96}"/>
              </a:ext>
            </a:extLst>
          </p:cNvPr>
          <p:cNvGraphicFramePr>
            <a:graphicFrameLocks/>
          </p:cNvGraphicFramePr>
          <p:nvPr/>
        </p:nvGraphicFramePr>
        <p:xfrm>
          <a:off x="6413501" y="1371600"/>
          <a:ext cx="5397499" cy="3365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9">
            <a:extLst>
              <a:ext uri="{FF2B5EF4-FFF2-40B4-BE49-F238E27FC236}">
                <a16:creationId xmlns:a16="http://schemas.microsoft.com/office/drawing/2014/main" id="{178B60AC-6E3E-4418-9B3C-78480704FA1E}"/>
              </a:ext>
            </a:extLst>
          </p:cNvPr>
          <p:cNvGraphicFramePr>
            <a:graphicFrameLocks/>
          </p:cNvGraphicFramePr>
          <p:nvPr>
            <p:extLst>
              <p:ext uri="{D42A27DB-BD31-4B8C-83A1-F6EECF244321}">
                <p14:modId xmlns:p14="http://schemas.microsoft.com/office/powerpoint/2010/main" val="3311056469"/>
              </p:ext>
            </p:extLst>
          </p:nvPr>
        </p:nvGraphicFramePr>
        <p:xfrm>
          <a:off x="4152901" y="1229499"/>
          <a:ext cx="4445000" cy="297604"/>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Connector 13">
            <a:extLst>
              <a:ext uri="{FF2B5EF4-FFF2-40B4-BE49-F238E27FC236}">
                <a16:creationId xmlns:a16="http://schemas.microsoft.com/office/drawing/2014/main" id="{ECED42D2-394E-4933-ACF8-A71C1AD5BD98}"/>
              </a:ext>
            </a:extLst>
          </p:cNvPr>
          <p:cNvCxnSpPr/>
          <p:nvPr/>
        </p:nvCxnSpPr>
        <p:spPr>
          <a:xfrm>
            <a:off x="1498600" y="4094567"/>
            <a:ext cx="10160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BD618C-6BC3-460E-BDCE-A2E65B0B5C62}"/>
              </a:ext>
            </a:extLst>
          </p:cNvPr>
          <p:cNvCxnSpPr/>
          <p:nvPr/>
        </p:nvCxnSpPr>
        <p:spPr>
          <a:xfrm>
            <a:off x="1498600" y="4615267"/>
            <a:ext cx="10160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2B2B32-F0C2-4AD5-9279-962042AEB2AF}"/>
              </a:ext>
            </a:extLst>
          </p:cNvPr>
          <p:cNvCxnSpPr/>
          <p:nvPr/>
        </p:nvCxnSpPr>
        <p:spPr>
          <a:xfrm>
            <a:off x="1498600" y="3586567"/>
            <a:ext cx="10160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3FC9E6-C9BA-4048-84EC-6B7C72957704}"/>
              </a:ext>
            </a:extLst>
          </p:cNvPr>
          <p:cNvCxnSpPr/>
          <p:nvPr/>
        </p:nvCxnSpPr>
        <p:spPr>
          <a:xfrm>
            <a:off x="1498600" y="3065867"/>
            <a:ext cx="10160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76617F-B4AF-4B4B-B286-9395CF38F911}"/>
              </a:ext>
            </a:extLst>
          </p:cNvPr>
          <p:cNvCxnSpPr/>
          <p:nvPr/>
        </p:nvCxnSpPr>
        <p:spPr>
          <a:xfrm>
            <a:off x="1498600" y="2557867"/>
            <a:ext cx="10160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A53724-748B-4F56-9CA1-7B777703EC39}"/>
              </a:ext>
            </a:extLst>
          </p:cNvPr>
          <p:cNvCxnSpPr/>
          <p:nvPr/>
        </p:nvCxnSpPr>
        <p:spPr>
          <a:xfrm>
            <a:off x="1498600" y="2037167"/>
            <a:ext cx="10160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39E90D-11B7-4A47-8BC9-D589EFEAEFEB}"/>
              </a:ext>
            </a:extLst>
          </p:cNvPr>
          <p:cNvCxnSpPr/>
          <p:nvPr/>
        </p:nvCxnSpPr>
        <p:spPr>
          <a:xfrm>
            <a:off x="1498600" y="1529167"/>
            <a:ext cx="10160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ECCBD8-7115-4F0F-8FCD-8CC20FD91B90}"/>
              </a:ext>
            </a:extLst>
          </p:cNvPr>
          <p:cNvSpPr txBox="1"/>
          <p:nvPr/>
        </p:nvSpPr>
        <p:spPr>
          <a:xfrm>
            <a:off x="371475" y="4701247"/>
            <a:ext cx="11449050" cy="889154"/>
          </a:xfrm>
          <a:prstGeom prst="rect">
            <a:avLst/>
          </a:prstGeom>
          <a:noFill/>
        </p:spPr>
        <p:txBody>
          <a:bodyPr wrap="square" rtlCol="0">
            <a:spAutoFit/>
          </a:bodyPr>
          <a:lstStyle/>
          <a:p>
            <a:pPr>
              <a:lnSpc>
                <a:spcPct val="150000"/>
              </a:lnSpc>
            </a:pPr>
            <a:r>
              <a:rPr lang="en-US" sz="1200" b="1" dirty="0"/>
              <a:t>Key Insights:</a:t>
            </a:r>
          </a:p>
          <a:p>
            <a:pPr marL="285750" indent="-285750">
              <a:lnSpc>
                <a:spcPct val="150000"/>
              </a:lnSpc>
              <a:buFont typeface="Wingdings" panose="05000000000000000000" pitchFamily="2" charset="2"/>
              <a:buChar char="§"/>
            </a:pPr>
            <a:r>
              <a:rPr lang="en-IN" sz="1200" dirty="0"/>
              <a:t>FY19:</a:t>
            </a:r>
          </a:p>
          <a:p>
            <a:pPr marL="742950" lvl="1" indent="-285750">
              <a:lnSpc>
                <a:spcPct val="150000"/>
              </a:lnSpc>
              <a:buFont typeface="Wingdings" panose="05000000000000000000" pitchFamily="2" charset="2"/>
              <a:buChar char="§"/>
            </a:pPr>
            <a:r>
              <a:rPr lang="en-IN" sz="1200" dirty="0"/>
              <a:t>56% of the total First Purchase loans for FY19 are less than equal to ₹30 lacs and 14% loans are from </a:t>
            </a:r>
            <a:r>
              <a:rPr lang="en-IN" sz="1200" dirty="0" err="1"/>
              <a:t>Badlapur</a:t>
            </a:r>
            <a:r>
              <a:rPr lang="en-IN" sz="1200" dirty="0"/>
              <a:t>, Kalyan and </a:t>
            </a:r>
            <a:r>
              <a:rPr lang="en-IN" sz="1200" dirty="0" err="1"/>
              <a:t>Ambernath</a:t>
            </a:r>
            <a:endParaRPr lang="en-IN" sz="1200" dirty="0"/>
          </a:p>
        </p:txBody>
      </p:sp>
      <p:sp>
        <p:nvSpPr>
          <p:cNvPr id="22" name="Rectangle 21">
            <a:extLst>
              <a:ext uri="{FF2B5EF4-FFF2-40B4-BE49-F238E27FC236}">
                <a16:creationId xmlns:a16="http://schemas.microsoft.com/office/drawing/2014/main" id="{A2872A0D-5040-4078-9274-2653436F115C}"/>
              </a:ext>
            </a:extLst>
          </p:cNvPr>
          <p:cNvSpPr/>
          <p:nvPr/>
        </p:nvSpPr>
        <p:spPr>
          <a:xfrm>
            <a:off x="2815132" y="1066800"/>
            <a:ext cx="2214068" cy="276999"/>
          </a:xfrm>
          <a:prstGeom prst="rect">
            <a:avLst/>
          </a:prstGeom>
        </p:spPr>
        <p:txBody>
          <a:bodyPr wrap="none">
            <a:spAutoFit/>
          </a:bodyPr>
          <a:lstStyle/>
          <a:p>
            <a:r>
              <a:rPr lang="en-IN" sz="1200" b="1" dirty="0">
                <a:solidFill>
                  <a:schemeClr val="tx1">
                    <a:lumMod val="95000"/>
                    <a:lumOff val="5000"/>
                  </a:schemeClr>
                </a:solidFill>
              </a:rPr>
              <a:t>ACQ Mode (By Loan Count)</a:t>
            </a:r>
          </a:p>
        </p:txBody>
      </p:sp>
      <p:sp>
        <p:nvSpPr>
          <p:cNvPr id="23" name="Rectangle 22">
            <a:extLst>
              <a:ext uri="{FF2B5EF4-FFF2-40B4-BE49-F238E27FC236}">
                <a16:creationId xmlns:a16="http://schemas.microsoft.com/office/drawing/2014/main" id="{4DCCF670-6FFC-4D0F-A171-ED198B395370}"/>
              </a:ext>
            </a:extLst>
          </p:cNvPr>
          <p:cNvSpPr/>
          <p:nvPr/>
        </p:nvSpPr>
        <p:spPr>
          <a:xfrm>
            <a:off x="8212632" y="1066800"/>
            <a:ext cx="2214068" cy="276999"/>
          </a:xfrm>
          <a:prstGeom prst="rect">
            <a:avLst/>
          </a:prstGeom>
        </p:spPr>
        <p:txBody>
          <a:bodyPr wrap="none">
            <a:spAutoFit/>
          </a:bodyPr>
          <a:lstStyle/>
          <a:p>
            <a:r>
              <a:rPr lang="en-IN" sz="1200" b="1" dirty="0"/>
              <a:t>ACQ Mode (By </a:t>
            </a:r>
            <a:r>
              <a:rPr lang="en-IN" sz="1200" b="1" dirty="0" err="1"/>
              <a:t>Sanc</a:t>
            </a:r>
            <a:r>
              <a:rPr lang="en-IN" sz="1200" b="1" dirty="0"/>
              <a:t>. Amt.)</a:t>
            </a:r>
          </a:p>
        </p:txBody>
      </p:sp>
      <p:sp>
        <p:nvSpPr>
          <p:cNvPr id="3" name="Slide Number Placeholder 2">
            <a:extLst>
              <a:ext uri="{FF2B5EF4-FFF2-40B4-BE49-F238E27FC236}">
                <a16:creationId xmlns:a16="http://schemas.microsoft.com/office/drawing/2014/main" id="{770466F7-F3C3-4BE7-A7FC-1ED9F2F89510}"/>
              </a:ext>
            </a:extLst>
          </p:cNvPr>
          <p:cNvSpPr>
            <a:spLocks noGrp="1"/>
          </p:cNvSpPr>
          <p:nvPr>
            <p:ph type="sldNum" sz="quarter" idx="4"/>
          </p:nvPr>
        </p:nvSpPr>
        <p:spPr/>
        <p:txBody>
          <a:bodyPr/>
          <a:lstStyle/>
          <a:p>
            <a:fld id="{3E9DEC0F-54CB-4624-A4C9-F4B6FB368B3D}" type="slidenum">
              <a:rPr lang="en-IN" smtClean="0"/>
              <a:t>8</a:t>
            </a:fld>
            <a:endParaRPr lang="en-IN"/>
          </a:p>
        </p:txBody>
      </p:sp>
    </p:spTree>
    <p:extLst>
      <p:ext uri="{BB962C8B-B14F-4D97-AF65-F5344CB8AC3E}">
        <p14:creationId xmlns:p14="http://schemas.microsoft.com/office/powerpoint/2010/main" val="331954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A8A14-3D64-4C2B-930A-CCEA3BC44D44}"/>
              </a:ext>
            </a:extLst>
          </p:cNvPr>
          <p:cNvSpPr>
            <a:spLocks noGrp="1"/>
          </p:cNvSpPr>
          <p:nvPr>
            <p:ph type="body" sz="quarter" idx="4294967295"/>
          </p:nvPr>
        </p:nvSpPr>
        <p:spPr>
          <a:xfrm>
            <a:off x="371474" y="144463"/>
            <a:ext cx="11449051" cy="901700"/>
          </a:xfrm>
        </p:spPr>
        <p:txBody>
          <a:bodyPr anchor="b">
            <a:normAutofit/>
          </a:bodyPr>
          <a:lstStyle/>
          <a:p>
            <a:pPr marL="0" indent="0">
              <a:buNone/>
            </a:pPr>
            <a:r>
              <a:rPr lang="en-US" sz="3200" b="1" dirty="0"/>
              <a:t>Agenda</a:t>
            </a:r>
            <a:endParaRPr lang="en-IN" sz="3200" b="1" dirty="0"/>
          </a:p>
        </p:txBody>
      </p:sp>
      <p:grpSp>
        <p:nvGrpSpPr>
          <p:cNvPr id="17" name="Group 16">
            <a:extLst>
              <a:ext uri="{FF2B5EF4-FFF2-40B4-BE49-F238E27FC236}">
                <a16:creationId xmlns:a16="http://schemas.microsoft.com/office/drawing/2014/main" id="{6C545C5D-0D80-4737-A51F-495FDCDDFC3E}"/>
              </a:ext>
            </a:extLst>
          </p:cNvPr>
          <p:cNvGrpSpPr/>
          <p:nvPr/>
        </p:nvGrpSpPr>
        <p:grpSpPr>
          <a:xfrm>
            <a:off x="371475" y="1651773"/>
            <a:ext cx="11449050" cy="640080"/>
            <a:chOff x="371475" y="1651773"/>
            <a:chExt cx="11449050" cy="640080"/>
          </a:xfrm>
        </p:grpSpPr>
        <p:sp>
          <p:nvSpPr>
            <p:cNvPr id="7" name="Rectangle: Rounded Corners 6">
              <a:extLst>
                <a:ext uri="{FF2B5EF4-FFF2-40B4-BE49-F238E27FC236}">
                  <a16:creationId xmlns:a16="http://schemas.microsoft.com/office/drawing/2014/main" id="{E298F342-EB01-426E-B996-6C099279AAD7}"/>
                </a:ext>
              </a:extLst>
            </p:cNvPr>
            <p:cNvSpPr/>
            <p:nvPr/>
          </p:nvSpPr>
          <p:spPr>
            <a:xfrm>
              <a:off x="685800" y="16517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Objective</a:t>
              </a:r>
            </a:p>
          </p:txBody>
        </p:sp>
        <p:sp>
          <p:nvSpPr>
            <p:cNvPr id="6" name="Arrow: Pentagon 5">
              <a:extLst>
                <a:ext uri="{FF2B5EF4-FFF2-40B4-BE49-F238E27FC236}">
                  <a16:creationId xmlns:a16="http://schemas.microsoft.com/office/drawing/2014/main" id="{BE07DF59-F62A-46DB-9C2A-3043A2CD16A0}"/>
                </a:ext>
              </a:extLst>
            </p:cNvPr>
            <p:cNvSpPr/>
            <p:nvPr/>
          </p:nvSpPr>
          <p:spPr>
            <a:xfrm>
              <a:off x="371475" y="16517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8" name="Group 17">
            <a:extLst>
              <a:ext uri="{FF2B5EF4-FFF2-40B4-BE49-F238E27FC236}">
                <a16:creationId xmlns:a16="http://schemas.microsoft.com/office/drawing/2014/main" id="{2F9B02CB-317A-4E8F-8271-D29F34FA61D7}"/>
              </a:ext>
            </a:extLst>
          </p:cNvPr>
          <p:cNvGrpSpPr/>
          <p:nvPr/>
        </p:nvGrpSpPr>
        <p:grpSpPr>
          <a:xfrm>
            <a:off x="371475" y="2380367"/>
            <a:ext cx="11449050" cy="640080"/>
            <a:chOff x="371475" y="2375673"/>
            <a:chExt cx="11449050" cy="640080"/>
          </a:xfrm>
        </p:grpSpPr>
        <p:sp>
          <p:nvSpPr>
            <p:cNvPr id="8" name="Rectangle: Rounded Corners 7">
              <a:extLst>
                <a:ext uri="{FF2B5EF4-FFF2-40B4-BE49-F238E27FC236}">
                  <a16:creationId xmlns:a16="http://schemas.microsoft.com/office/drawing/2014/main" id="{D5AB5F62-DDD2-4075-9065-80BBB949D8C2}"/>
                </a:ext>
              </a:extLst>
            </p:cNvPr>
            <p:cNvSpPr/>
            <p:nvPr/>
          </p:nvSpPr>
          <p:spPr>
            <a:xfrm>
              <a:off x="685800" y="2375673"/>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solidFill>
                    <a:schemeClr val="bg1">
                      <a:lumMod val="50000"/>
                    </a:schemeClr>
                  </a:solidFill>
                </a:rPr>
                <a:t>Overall Performance Snapshot of Mumbai vs. Pan India &amp; Insights</a:t>
              </a:r>
            </a:p>
          </p:txBody>
        </p:sp>
        <p:sp>
          <p:nvSpPr>
            <p:cNvPr id="9" name="Arrow: Pentagon 8">
              <a:extLst>
                <a:ext uri="{FF2B5EF4-FFF2-40B4-BE49-F238E27FC236}">
                  <a16:creationId xmlns:a16="http://schemas.microsoft.com/office/drawing/2014/main" id="{0D60E4B8-3E94-42A5-A2F2-845042380408}"/>
                </a:ext>
              </a:extLst>
            </p:cNvPr>
            <p:cNvSpPr/>
            <p:nvPr/>
          </p:nvSpPr>
          <p:spPr>
            <a:xfrm>
              <a:off x="371475" y="2375673"/>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19" name="Group 18">
            <a:extLst>
              <a:ext uri="{FF2B5EF4-FFF2-40B4-BE49-F238E27FC236}">
                <a16:creationId xmlns:a16="http://schemas.microsoft.com/office/drawing/2014/main" id="{1D431C96-215F-4D01-B00E-13A0E29733FD}"/>
              </a:ext>
            </a:extLst>
          </p:cNvPr>
          <p:cNvGrpSpPr/>
          <p:nvPr/>
        </p:nvGrpSpPr>
        <p:grpSpPr>
          <a:xfrm>
            <a:off x="371475" y="3108960"/>
            <a:ext cx="11449050" cy="640080"/>
            <a:chOff x="371475" y="3131047"/>
            <a:chExt cx="11449050" cy="640080"/>
          </a:xfrm>
        </p:grpSpPr>
        <p:sp>
          <p:nvSpPr>
            <p:cNvPr id="10" name="Rectangle: Rounded Corners 9">
              <a:extLst>
                <a:ext uri="{FF2B5EF4-FFF2-40B4-BE49-F238E27FC236}">
                  <a16:creationId xmlns:a16="http://schemas.microsoft.com/office/drawing/2014/main" id="{B8FE2EC7-916E-4FAA-BA2A-AB02D4D8E098}"/>
                </a:ext>
              </a:extLst>
            </p:cNvPr>
            <p:cNvSpPr/>
            <p:nvPr/>
          </p:nvSpPr>
          <p:spPr>
            <a:xfrm>
              <a:off x="685800" y="3131047"/>
              <a:ext cx="11134725" cy="6400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548640" tIns="45720" rIns="91440" bIns="45720" numCol="1" spcCol="0" rtlCol="0" fromWordArt="0" anchor="ctr" anchorCtr="0" forceAA="0" compatLnSpc="1">
              <a:prstTxWarp prst="textNoShape">
                <a:avLst/>
              </a:prstTxWarp>
              <a:noAutofit/>
            </a:bodyPr>
            <a:lstStyle/>
            <a:p>
              <a:r>
                <a:rPr lang="en-IN" b="1" dirty="0"/>
                <a:t>Service Centre wise Penetration and Ranking</a:t>
              </a:r>
            </a:p>
          </p:txBody>
        </p:sp>
        <p:sp>
          <p:nvSpPr>
            <p:cNvPr id="11" name="Arrow: Pentagon 10">
              <a:extLst>
                <a:ext uri="{FF2B5EF4-FFF2-40B4-BE49-F238E27FC236}">
                  <a16:creationId xmlns:a16="http://schemas.microsoft.com/office/drawing/2014/main" id="{C87D392C-4FA5-49A1-9B4B-E787244B8136}"/>
                </a:ext>
              </a:extLst>
            </p:cNvPr>
            <p:cNvSpPr/>
            <p:nvPr/>
          </p:nvSpPr>
          <p:spPr>
            <a:xfrm>
              <a:off x="371475" y="3131047"/>
              <a:ext cx="695326" cy="640080"/>
            </a:xfrm>
            <a:prstGeom prst="homePlate">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grpSp>
        <p:nvGrpSpPr>
          <p:cNvPr id="20" name="Group 19">
            <a:extLst>
              <a:ext uri="{FF2B5EF4-FFF2-40B4-BE49-F238E27FC236}">
                <a16:creationId xmlns:a16="http://schemas.microsoft.com/office/drawing/2014/main" id="{F72A6DCA-FC26-4A67-BAE3-3F545B95FDA9}"/>
              </a:ext>
            </a:extLst>
          </p:cNvPr>
          <p:cNvGrpSpPr/>
          <p:nvPr/>
        </p:nvGrpSpPr>
        <p:grpSpPr>
          <a:xfrm>
            <a:off x="371475" y="3837554"/>
            <a:ext cx="11449050" cy="640080"/>
            <a:chOff x="371475" y="3837277"/>
            <a:chExt cx="11449050" cy="640080"/>
          </a:xfrm>
        </p:grpSpPr>
        <p:sp>
          <p:nvSpPr>
            <p:cNvPr id="12" name="Rectangle: Rounded Corners 11">
              <a:extLst>
                <a:ext uri="{FF2B5EF4-FFF2-40B4-BE49-F238E27FC236}">
                  <a16:creationId xmlns:a16="http://schemas.microsoft.com/office/drawing/2014/main" id="{D54A8FB7-DAB2-4826-8FA8-FF2FCD966D77}"/>
                </a:ext>
              </a:extLst>
            </p:cNvPr>
            <p:cNvSpPr/>
            <p:nvPr/>
          </p:nvSpPr>
          <p:spPr>
            <a:xfrm>
              <a:off x="685800" y="383727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Top Service Centres and Top Property wise Location</a:t>
              </a:r>
            </a:p>
          </p:txBody>
        </p:sp>
        <p:sp>
          <p:nvSpPr>
            <p:cNvPr id="13" name="Arrow: Pentagon 12">
              <a:extLst>
                <a:ext uri="{FF2B5EF4-FFF2-40B4-BE49-F238E27FC236}">
                  <a16:creationId xmlns:a16="http://schemas.microsoft.com/office/drawing/2014/main" id="{2508053F-A50F-46AD-AFB6-62ECF38BFE65}"/>
                </a:ext>
              </a:extLst>
            </p:cNvPr>
            <p:cNvSpPr/>
            <p:nvPr/>
          </p:nvSpPr>
          <p:spPr>
            <a:xfrm>
              <a:off x="371475" y="383727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E1D76C31-2822-4D6A-AB89-7AE8A79412C8}"/>
              </a:ext>
            </a:extLst>
          </p:cNvPr>
          <p:cNvGrpSpPr/>
          <p:nvPr/>
        </p:nvGrpSpPr>
        <p:grpSpPr>
          <a:xfrm>
            <a:off x="371475" y="4566147"/>
            <a:ext cx="11449050" cy="640080"/>
            <a:chOff x="371475" y="4566147"/>
            <a:chExt cx="11449050" cy="640080"/>
          </a:xfrm>
        </p:grpSpPr>
        <p:sp>
          <p:nvSpPr>
            <p:cNvPr id="14" name="Rectangle: Rounded Corners 13">
              <a:extLst>
                <a:ext uri="{FF2B5EF4-FFF2-40B4-BE49-F238E27FC236}">
                  <a16:creationId xmlns:a16="http://schemas.microsoft.com/office/drawing/2014/main" id="{600A30ED-2F32-428E-B650-CE23C8889033}"/>
                </a:ext>
              </a:extLst>
            </p:cNvPr>
            <p:cNvSpPr/>
            <p:nvPr/>
          </p:nvSpPr>
          <p:spPr>
            <a:xfrm>
              <a:off x="685800" y="4566147"/>
              <a:ext cx="11134725" cy="640080"/>
            </a:xfrm>
            <a:prstGeom prst="roundRect">
              <a:avLst/>
            </a:prstGeom>
          </p:spPr>
          <p:style>
            <a:lnRef idx="2">
              <a:schemeClr val="accent5"/>
            </a:lnRef>
            <a:fillRef idx="1">
              <a:schemeClr val="lt1"/>
            </a:fillRef>
            <a:effectRef idx="0">
              <a:schemeClr val="accent5"/>
            </a:effectRef>
            <a:fontRef idx="minor">
              <a:schemeClr val="dk1"/>
            </a:fontRef>
          </p:style>
          <p:txBody>
            <a:bodyPr lIns="548640" rtlCol="0" anchor="ctr"/>
            <a:lstStyle/>
            <a:p>
              <a:r>
                <a:rPr lang="en-IN" b="1" dirty="0">
                  <a:solidFill>
                    <a:schemeClr val="bg1">
                      <a:lumMod val="50000"/>
                    </a:schemeClr>
                  </a:solidFill>
                </a:rPr>
                <a:t>Key Facts</a:t>
              </a:r>
            </a:p>
          </p:txBody>
        </p:sp>
        <p:sp>
          <p:nvSpPr>
            <p:cNvPr id="15" name="Arrow: Pentagon 14">
              <a:extLst>
                <a:ext uri="{FF2B5EF4-FFF2-40B4-BE49-F238E27FC236}">
                  <a16:creationId xmlns:a16="http://schemas.microsoft.com/office/drawing/2014/main" id="{0C6A4F3F-51F2-4D8A-99D2-DE204AE57D37}"/>
                </a:ext>
              </a:extLst>
            </p:cNvPr>
            <p:cNvSpPr/>
            <p:nvPr/>
          </p:nvSpPr>
          <p:spPr>
            <a:xfrm>
              <a:off x="371475" y="4566147"/>
              <a:ext cx="695326" cy="64008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grpSp>
      <p:sp>
        <p:nvSpPr>
          <p:cNvPr id="2" name="Slide Number Placeholder 1">
            <a:extLst>
              <a:ext uri="{FF2B5EF4-FFF2-40B4-BE49-F238E27FC236}">
                <a16:creationId xmlns:a16="http://schemas.microsoft.com/office/drawing/2014/main" id="{E167285F-DEEA-4FE5-B6E2-D1E917794393}"/>
              </a:ext>
            </a:extLst>
          </p:cNvPr>
          <p:cNvSpPr>
            <a:spLocks noGrp="1"/>
          </p:cNvSpPr>
          <p:nvPr>
            <p:ph type="sldNum" sz="quarter" idx="12"/>
          </p:nvPr>
        </p:nvSpPr>
        <p:spPr/>
        <p:txBody>
          <a:bodyPr/>
          <a:lstStyle/>
          <a:p>
            <a:fld id="{EEF65CE2-64E7-4133-AC4E-584DBA86F630}" type="slidenum">
              <a:rPr lang="en-IN" smtClean="0"/>
              <a:t>9</a:t>
            </a:fld>
            <a:endParaRPr lang="en-IN"/>
          </a:p>
        </p:txBody>
      </p:sp>
    </p:spTree>
    <p:extLst>
      <p:ext uri="{BB962C8B-B14F-4D97-AF65-F5344CB8AC3E}">
        <p14:creationId xmlns:p14="http://schemas.microsoft.com/office/powerpoint/2010/main" val="1346751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heme/theme1.xml><?xml version="1.0" encoding="utf-8"?>
<a:theme xmlns:a="http://schemas.openxmlformats.org/drawingml/2006/main" name="Theme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902F76A-5AB7-4B27-917A-53367616EAAD}" vid="{A1D1391F-CFE8-4B5E-B60B-0711AF3E9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1066</TotalTime>
  <Words>3635</Words>
  <Application>Microsoft Office PowerPoint</Application>
  <PresentationFormat>Widescreen</PresentationFormat>
  <Paragraphs>1080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Meiryo</vt:lpstr>
      <vt:lpstr>Arial</vt:lpstr>
      <vt:lpstr>Calibri</vt:lpstr>
      <vt:lpstr>Calibri Light</vt:lpstr>
      <vt:lpstr>Courier New</vt:lpstr>
      <vt:lpstr>Wingdings</vt:lpstr>
      <vt:lpstr>Theme1</vt:lpstr>
      <vt:lpstr>Branch Analytics  – Mumbai</vt:lpstr>
      <vt:lpstr>PowerPoint Presentation</vt:lpstr>
      <vt:lpstr>Objective</vt:lpstr>
      <vt:lpstr>PowerPoint Presentation</vt:lpstr>
      <vt:lpstr>Overall Snap-shot of Mumbai’s Performance vs. PAN India</vt:lpstr>
      <vt:lpstr>Insights</vt:lpstr>
      <vt:lpstr>Source wise and Product wise Comparison of Loan Count and Sanction Amount (Mumbai and PAN India)</vt:lpstr>
      <vt:lpstr>Acquiring Mode Comparison of Loan Count and Sanction Amount (Mumbai and PAN India)</vt:lpstr>
      <vt:lpstr>PowerPoint Presentation</vt:lpstr>
      <vt:lpstr>Service Center wise Penetration (Overall): Loan Count and Avg. Loan Sanction Amount</vt:lpstr>
      <vt:lpstr>Service Center wise Ranking : Loan Count and Avg. Loan Sanction Amount</vt:lpstr>
      <vt:lpstr>PowerPoint Presentation</vt:lpstr>
      <vt:lpstr>Top Service Centres (Overall): Cumulative Loan and Sanction Amount Distribution</vt:lpstr>
      <vt:lpstr>Top Service Centres (FY19): Cumulative Loan and Sanction Amount Distribution</vt:lpstr>
      <vt:lpstr>Property-wise Contribution (FY19): Income and Loan Amount Group 1/ 3</vt:lpstr>
      <vt:lpstr>PowerPoint Presentation</vt:lpstr>
      <vt:lpstr>Key Finding: Pan India</vt:lpstr>
      <vt:lpstr>PowerPoint Presentation</vt:lpstr>
      <vt:lpstr>Top 20 Corp YoY (Overall and FY19)</vt:lpstr>
      <vt:lpstr>Top 20 Corp YoY (FY18 and FY17)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Aashish Sharma</dc:creator>
  <cp:lastModifiedBy>Subhasish Bera</cp:lastModifiedBy>
  <cp:revision>138</cp:revision>
  <dcterms:created xsi:type="dcterms:W3CDTF">2019-09-18T06:30:21Z</dcterms:created>
  <dcterms:modified xsi:type="dcterms:W3CDTF">2019-09-24T15:24:59Z</dcterms:modified>
</cp:coreProperties>
</file>