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376" r:id="rId2"/>
    <p:sldId id="378" r:id="rId3"/>
    <p:sldId id="379" r:id="rId4"/>
    <p:sldId id="380" r:id="rId5"/>
    <p:sldId id="381" r:id="rId6"/>
    <p:sldId id="473" r:id="rId7"/>
    <p:sldId id="475" r:id="rId8"/>
    <p:sldId id="476" r:id="rId9"/>
    <p:sldId id="424" r:id="rId10"/>
    <p:sldId id="426" r:id="rId11"/>
    <p:sldId id="427" r:id="rId12"/>
    <p:sldId id="488" r:id="rId13"/>
    <p:sldId id="430" r:id="rId14"/>
    <p:sldId id="477" r:id="rId15"/>
    <p:sldId id="429" r:id="rId16"/>
    <p:sldId id="431" r:id="rId17"/>
    <p:sldId id="432" r:id="rId18"/>
    <p:sldId id="478" r:id="rId19"/>
    <p:sldId id="439" r:id="rId20"/>
    <p:sldId id="485" r:id="rId21"/>
    <p:sldId id="474" r:id="rId22"/>
    <p:sldId id="487" r:id="rId23"/>
    <p:sldId id="486" r:id="rId24"/>
    <p:sldId id="460" r:id="rId25"/>
    <p:sldId id="490" r:id="rId26"/>
    <p:sldId id="459" r:id="rId27"/>
    <p:sldId id="479" r:id="rId28"/>
    <p:sldId id="489" r:id="rId29"/>
    <p:sldId id="465" r:id="rId30"/>
    <p:sldId id="471" r:id="rId31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CCFFFF"/>
    <a:srgbClr val="FF6600"/>
    <a:srgbClr val="0033CC"/>
    <a:srgbClr val="99CCFF"/>
    <a:srgbClr val="0066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316" autoAdjust="0"/>
  </p:normalViewPr>
  <p:slideViewPr>
    <p:cSldViewPr>
      <p:cViewPr varScale="1">
        <p:scale>
          <a:sx n="64" d="100"/>
          <a:sy n="64" d="100"/>
        </p:scale>
        <p:origin x="19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33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4562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6964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92255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6833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61182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29929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0974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1461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48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92150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22456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4213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692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2699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148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67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3033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CSF,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2/3 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15 Oct</a:t>
            </a:r>
            <a:r>
              <a:rPr lang="en-US" baseline="0" dirty="0"/>
              <a:t> 2020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lusplus/index.htm" TargetMode="External"/><Relationship Id="rId7" Type="http://schemas.openxmlformats.org/officeDocument/2006/relationships/hyperlink" Target="http://www.cppreference.com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doc/tutorial/" TargetMode="External"/><Relationship Id="rId5" Type="http://schemas.openxmlformats.org/officeDocument/2006/relationships/hyperlink" Target="http://www.intap.net/~drw/cpp/" TargetMode="External"/><Relationship Id="rId4" Type="http://schemas.openxmlformats.org/officeDocument/2006/relationships/hyperlink" Target="http://www.cprogramming.com/tutoria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C++ (Part I)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Input and Output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2971800"/>
          </a:xfrm>
        </p:spPr>
        <p:txBody>
          <a:bodyPr/>
          <a:lstStyle/>
          <a:p>
            <a:pPr>
              <a:buSzPct val="100000"/>
            </a:pP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standard Input/Output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 in C++ are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represented by 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objects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&lt;iostream&gt; standard library (std)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solidFill>
                  <a:srgbClr val="FF0000"/>
                </a:solidFill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2400" b="0" i="1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include &lt;iostream&gt;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 	using namespace std;</a:t>
            </a:r>
          </a:p>
          <a:p>
            <a:pPr marL="0" indent="0">
              <a:buSzPct val="100000"/>
              <a:buNone/>
            </a:pPr>
            <a:r>
              <a:rPr lang="en-US" sz="800" b="0">
                <a:solidFill>
                  <a:srgbClr val="0000FF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endParaRPr lang="en-US" sz="800" b="0" dirty="0">
              <a:solidFill>
                <a:srgbClr val="0000FF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writes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 to the output device (e.g. screen)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>
              <a:buSzPct val="100000"/>
            </a:pPr>
            <a:r>
              <a:rPr lang="en-US" sz="240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&gt;&gt;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reads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 from input device (e.g. keyboard)</a:t>
            </a:r>
            <a:endParaRPr lang="en-US" sz="2400" b="0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   e.g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712788" indent="-712788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712788" indent="-7127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double x;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&lt;&lt; "Please enter a number : ";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cin</a:t>
            </a: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&gt;&gt; x;</a:t>
            </a:r>
          </a:p>
          <a:p>
            <a:pPr marL="712788" indent="-71278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 kern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 &lt;&lt; "x = " &lt;&lt; x &lt;&lt; endl;</a:t>
            </a:r>
            <a:endParaRPr lang="en-US" sz="2000" b="0" kern="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Input and Output </a:t>
            </a:r>
            <a:r>
              <a:rPr lang="en-US" altLang="zh-CN" b="0" i="1">
                <a:ea typeface="宋体" charset="-122"/>
              </a:rPr>
              <a:t>– example 1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458200" cy="45550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 dirty="0">
                <a:latin typeface="Consolas" panose="020B0609020204030204" pitchFamily="49" charset="0"/>
              </a:rPr>
              <a:t>#include &lt;</a:t>
            </a:r>
            <a:r>
              <a:rPr lang="en-SG" sz="1600" dirty="0" err="1">
                <a:latin typeface="Consolas" panose="020B0609020204030204" pitchFamily="49" charset="0"/>
              </a:rPr>
              <a:t>iostream</a:t>
            </a:r>
            <a:r>
              <a:rPr lang="en-SG" sz="1600" dirty="0">
                <a:latin typeface="Consolas" panose="020B0609020204030204" pitchFamily="49" charset="0"/>
              </a:rPr>
              <a:t>&gt;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#include &lt;string&gt;  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Arial" pitchFamily="34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;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for 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std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 C++ definitions: 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cin,cout,string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,...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dirty="0" err="1">
                <a:latin typeface="Consolas" panose="020B0609020204030204" pitchFamily="49" charset="0"/>
              </a:rPr>
              <a:t>int</a:t>
            </a:r>
            <a:r>
              <a:rPr lang="en-SG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{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double n;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"Hello, World!" &lt;&lt;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"Please enter a number : ";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&gt;&gt; n;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“Number = " &lt;&lt; n &lt;&lt;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endParaRPr lang="en-SG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string model;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"Please enter your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moble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phone model : "; </a:t>
            </a:r>
            <a:r>
              <a:rPr lang="en-SG" sz="1800" dirty="0">
                <a:solidFill>
                  <a:srgbClr val="009999"/>
                </a:solidFill>
                <a:latin typeface="Calibri" panose="020F0502020204030204" pitchFamily="34" charset="0"/>
              </a:rPr>
              <a:t>// e.g. iPhone 7 Plus</a:t>
            </a:r>
            <a:endParaRPr lang="en-SG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&gt;&gt; model;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“Model = " &lt;&lt; model &lt;&lt;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2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Output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4582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9100" y="1689318"/>
            <a:ext cx="84582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Hello, World!</a:t>
            </a:r>
          </a:p>
          <a:p>
            <a:endParaRPr lang="en-SG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Please enter a number :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Number =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endParaRPr lang="en-SG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Please enter your moble phone model :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SG" sz="20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Model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SG" sz="16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6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Backup as “helloworld.cpp”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Files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”, and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Add-&gt;New Item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4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 + File (.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with Name as “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helloworld.cpp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Copy the codes in “DSA_Week01.cpp” to “helloworld.cpp”</a:t>
            </a:r>
          </a:p>
          <a:p>
            <a:pPr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Rename the function declaration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of “main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in “helloworld.cpp” to (to avoid two main programs):</a:t>
            </a:r>
          </a:p>
          <a:p>
            <a:pPr marL="0" indent="0">
              <a:buSzPct val="100000"/>
              <a:buNone/>
            </a:pPr>
            <a:endParaRPr lang="en-US" sz="12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int helloworld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467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Input and Output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458200" cy="1752600"/>
          </a:xfrm>
        </p:spPr>
        <p:txBody>
          <a:bodyPr/>
          <a:lstStyle/>
          <a:p>
            <a:pPr>
              <a:buSzPct val="100000"/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getline()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reads </a:t>
            </a:r>
            <a:r>
              <a:rPr lang="en-US" sz="28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entire line of input</a:t>
            </a:r>
          </a:p>
          <a:p>
            <a:pPr>
              <a:buSzPct val="100000"/>
            </a:pPr>
            <a:r>
              <a:rPr lang="en-US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moves </a:t>
            </a:r>
            <a:r>
              <a:rPr lang="en-US" sz="28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next line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same as </a:t>
            </a:r>
            <a:r>
              <a:rPr lang="en-US" sz="2800" b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"\n"</a:t>
            </a:r>
            <a:r>
              <a:rPr lang="en-US" sz="2800" b="0">
                <a:latin typeface="Arial" pitchFamily="34" charset="0"/>
                <a:cs typeface="Arial" pitchFamily="34" charset="0"/>
              </a:rPr>
              <a:t>)</a:t>
            </a:r>
            <a:endParaRPr lang="en-US" sz="2800" b="0" u="sng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12788" indent="-712788">
              <a:buNone/>
            </a:pP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  e.g</a:t>
            </a:r>
            <a:r>
              <a:rPr lang="en-US" sz="2400" b="0" dirty="0">
                <a:latin typeface="Consolas" panose="020B0609020204030204" pitchFamily="49" charset="0"/>
                <a:cs typeface="Arial" pitchFamily="34" charset="0"/>
              </a:rPr>
              <a:t>.</a:t>
            </a:r>
          </a:p>
          <a:p>
            <a:pPr marL="712788" indent="-712788">
              <a:buNone/>
            </a:pP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	</a:t>
            </a:r>
            <a:endParaRPr lang="en-US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4756" y="2819400"/>
            <a:ext cx="7558644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712788" indent="-712788">
              <a:lnSpc>
                <a:spcPct val="150000"/>
              </a:lnSpc>
              <a:buNone/>
            </a:pPr>
            <a:r>
              <a:rPr lang="en-US" sz="2000" b="0" kern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string model;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cout &lt;&lt; "Please enter your phone model : ";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getline(cin, model);</a:t>
            </a:r>
          </a:p>
          <a:p>
            <a:pPr marL="712788" indent="-712788">
              <a:lnSpc>
                <a:spcPct val="150000"/>
              </a:lnSpc>
              <a:buNone/>
            </a:pPr>
            <a:r>
              <a:rPr lang="en-US" sz="2000" b="0">
                <a:latin typeface="Consolas" panose="020B0609020204030204" pitchFamily="49" charset="0"/>
                <a:cs typeface="Arial" pitchFamily="34" charset="0"/>
              </a:rPr>
              <a:t>	cout &lt;&lt; “Model = " &lt;&lt; model &lt;&lt; endl;</a:t>
            </a:r>
            <a:endParaRPr lang="en-US" sz="2000" b="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9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Input and Output </a:t>
            </a:r>
            <a:r>
              <a:rPr lang="en-US" altLang="zh-CN" b="0" i="1">
                <a:ea typeface="宋体" charset="-122"/>
              </a:rPr>
              <a:t>– example 2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638800"/>
            <a:ext cx="8153400" cy="609600"/>
          </a:xfrm>
        </p:spPr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For example, if you enter “Lee Shi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Shui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” for both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153400" cy="43858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sz="1800" dirty="0">
                <a:latin typeface="Consolas" panose="020B0609020204030204" pitchFamily="49" charset="0"/>
              </a:rPr>
              <a:t>#include &lt;</a:t>
            </a:r>
            <a:r>
              <a:rPr lang="en-SG" sz="1800" dirty="0" err="1">
                <a:latin typeface="Consolas" panose="020B0609020204030204" pitchFamily="49" charset="0"/>
              </a:rPr>
              <a:t>iostream</a:t>
            </a:r>
            <a:r>
              <a:rPr lang="en-SG" sz="1800" dirty="0"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SG" sz="1800" dirty="0">
                <a:latin typeface="Consolas" panose="020B0609020204030204" pitchFamily="49" charset="0"/>
              </a:rPr>
              <a:t>#include &lt;string&gt;</a:t>
            </a:r>
            <a:endParaRPr lang="en-SG" sz="18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using namespace </a:t>
            </a:r>
            <a:r>
              <a:rPr lang="en-US" sz="1800" dirty="0" err="1">
                <a:latin typeface="Consolas" panose="020B0609020204030204" pitchFamily="49" charset="0"/>
                <a:cs typeface="Arial" pitchFamily="34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SG" sz="1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SG" sz="1800" dirty="0" err="1">
                <a:latin typeface="Consolas" panose="020B0609020204030204" pitchFamily="49" charset="0"/>
              </a:rPr>
              <a:t>int</a:t>
            </a:r>
            <a:r>
              <a:rPr lang="en-SG" sz="1800" dirty="0">
                <a:latin typeface="Consolas" panose="020B0609020204030204" pitchFamily="49" charset="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SG" sz="1800" dirty="0">
                <a:latin typeface="Consolas" panose="020B0609020204030204" pitchFamily="49" charset="0"/>
              </a:rPr>
              <a:t>{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SG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string model;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&lt;&lt; "Please enter your phone model : ";</a:t>
            </a:r>
          </a:p>
          <a:p>
            <a:pPr>
              <a:spcBef>
                <a:spcPts val="0"/>
              </a:spcBef>
            </a:pPr>
            <a:r>
              <a:rPr lang="en-SG" sz="1800" dirty="0">
                <a:latin typeface="Consolas" panose="020B0609020204030204" pitchFamily="49" charset="0"/>
              </a:rPr>
              <a:t>    </a:t>
            </a:r>
            <a:r>
              <a:rPr lang="en-SG" sz="1800" dirty="0" err="1">
                <a:latin typeface="Consolas" panose="020B0609020204030204" pitchFamily="49" charset="0"/>
              </a:rPr>
              <a:t>cin</a:t>
            </a:r>
            <a:r>
              <a:rPr lang="en-SG" sz="1800" dirty="0">
                <a:latin typeface="Consolas" panose="020B0609020204030204" pitchFamily="49" charset="0"/>
              </a:rPr>
              <a:t> &gt;&gt; model;</a:t>
            </a:r>
          </a:p>
          <a:p>
            <a:pPr>
              <a:spcBef>
                <a:spcPts val="0"/>
              </a:spcBef>
            </a:pPr>
            <a:r>
              <a:rPr lang="en-SG" sz="1800" dirty="0">
                <a:latin typeface="Consolas" panose="020B0609020204030204" pitchFamily="49" charset="0"/>
              </a:rPr>
              <a:t>    </a:t>
            </a:r>
            <a:r>
              <a:rPr lang="en-SG" sz="1800" dirty="0" err="1">
                <a:latin typeface="Consolas" panose="020B0609020204030204" pitchFamily="49" charset="0"/>
              </a:rPr>
              <a:t>cout</a:t>
            </a:r>
            <a:r>
              <a:rPr lang="en-SG" sz="1800" dirty="0">
                <a:latin typeface="Consolas" panose="020B0609020204030204" pitchFamily="49" charset="0"/>
              </a:rPr>
              <a:t> &lt;&lt; "Model = " &lt;&lt; model &lt;&lt; </a:t>
            </a:r>
            <a:r>
              <a:rPr lang="en-SG" sz="1800" dirty="0" err="1">
                <a:latin typeface="Consolas" panose="020B0609020204030204" pitchFamily="49" charset="0"/>
              </a:rPr>
              <a:t>endl</a:t>
            </a:r>
            <a:r>
              <a:rPr lang="en-SG" sz="1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&lt;&lt; "Please enter your phone model again : ";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getline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cin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, model);</a:t>
            </a:r>
          </a:p>
          <a:p>
            <a:pPr marL="712788" indent="-712788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&lt;&lt; "Model = " &lt;&lt; model &lt;&lt; </a:t>
            </a:r>
            <a:r>
              <a:rPr lang="en-US" sz="1800" dirty="0" err="1"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SG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SG" sz="1800" dirty="0"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2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Flush cin </a:t>
            </a:r>
            <a:r>
              <a:rPr lang="en-US" altLang="zh-CN" b="0">
                <a:ea typeface="宋体" charset="-122"/>
              </a:rPr>
              <a:t>(clearing the input buffer)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Include one more line of code before the start of the second block of codes, i.e., after the line below:</a:t>
            </a:r>
          </a:p>
          <a:p>
            <a:pPr marL="0" indent="0">
              <a:buSzPct val="100000"/>
              <a:buNone/>
            </a:pP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&lt;&lt; "Model = " &lt;&lt; model &lt;&lt; </a:t>
            </a:r>
            <a:r>
              <a:rPr 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buSzPct val="100000"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100000"/>
              <a:buNone/>
            </a:pP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Try execute the codes again and enter “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iPhone 11 Plus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for both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362200"/>
            <a:ext cx="7772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35560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cin.ignore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numeric_limits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SG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streamsize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&gt;::max(), '\n');</a:t>
            </a:r>
          </a:p>
          <a:p>
            <a:pPr marL="355600" indent="-35560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 dirty="0">
                <a:solidFill>
                  <a:srgbClr val="009999"/>
                </a:solidFill>
                <a:latin typeface="Calibri" panose="020F0502020204030204" pitchFamily="34" charset="0"/>
              </a:rPr>
              <a:t>     // to flush out the newline ('\n') character from the previous input</a:t>
            </a:r>
          </a:p>
          <a:p>
            <a:pPr marL="355600" indent="-35560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0" dirty="0">
                <a:solidFill>
                  <a:srgbClr val="009999"/>
                </a:solidFill>
                <a:latin typeface="Calibri" panose="020F0502020204030204" pitchFamily="34" charset="0"/>
              </a:rPr>
              <a:t>     // e.g. one word is read but the user entered two words</a:t>
            </a:r>
            <a:endParaRPr lang="en-US" sz="2000" b="0" dirty="0">
              <a:solidFill>
                <a:srgbClr val="009999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9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Preprocessor Directives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181600"/>
          </a:xfrm>
        </p:spPr>
        <p:txBody>
          <a:bodyPr/>
          <a:lstStyle/>
          <a:p>
            <a:pPr>
              <a:buSzPct val="100000"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Preprocessor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processes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special commands called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directives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before compilation is done.</a:t>
            </a:r>
          </a:p>
          <a:p>
            <a:pPr>
              <a:buSzPct val="100000"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Directives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starts with</a:t>
            </a:r>
            <a:r>
              <a:rPr lang="en-US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>
              <a:buSzPct val="100000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#include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tells the preprocessor to make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contents of other files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be </a:t>
            </a:r>
            <a:r>
              <a:rPr lang="en-US" sz="2400" b="0" u="sng" dirty="0">
                <a:latin typeface="Arial" pitchFamily="34" charset="0"/>
                <a:cs typeface="Arial" pitchFamily="34" charset="0"/>
              </a:rPr>
              <a:t>available in the current file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808038" indent="-534988">
              <a:buSzPct val="100000"/>
              <a:buNone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e.g. 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make all the I/O mechanisms provided in </a:t>
            </a:r>
            <a:r>
              <a:rPr lang="en-US" sz="24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header available </a:t>
            </a:r>
            <a:r>
              <a:rPr lang="en-US" sz="24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the program</a:t>
            </a:r>
          </a:p>
          <a:p>
            <a:pPr>
              <a:buSzPct val="100000"/>
            </a:pPr>
            <a:r>
              <a:rPr lang="en-US" sz="2400" b="0">
                <a:latin typeface="Arial" pitchFamily="34" charset="0"/>
                <a:cs typeface="Arial" pitchFamily="34" charset="0"/>
              </a:rPr>
              <a:t>Directives can also do 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 replacements</a:t>
            </a:r>
            <a:endParaRPr lang="en-US" sz="2400" b="0" u="sng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0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e.g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define MAX_SIZE 10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#define max(x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, y) ((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y)?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x :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y)</a:t>
            </a:r>
          </a:p>
          <a:p>
            <a:pPr marL="985838" indent="0"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#define min(x, y) ((x &lt; y)? x : y)</a:t>
            </a:r>
          </a:p>
        </p:txBody>
      </p:sp>
    </p:spTree>
    <p:extLst>
      <p:ext uri="{BB962C8B-B14F-4D97-AF65-F5344CB8AC3E}">
        <p14:creationId xmlns:p14="http://schemas.microsoft.com/office/powerpoint/2010/main" val="112323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Preprocessor Directives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3820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00FF"/>
                </a:solidFill>
                <a:latin typeface="Calibri" panose="020F0502020204030204" pitchFamily="34" charset="0"/>
              </a:rPr>
              <a:t>#</a:t>
            </a:r>
            <a:r>
              <a:rPr lang="en-SG" sz="1600" dirty="0">
                <a:solidFill>
                  <a:srgbClr val="0000FF"/>
                </a:solidFill>
                <a:latin typeface="Calibri" panose="020F0502020204030204" pitchFamily="34" charset="0"/>
              </a:rPr>
              <a:t>include &lt;</a:t>
            </a:r>
            <a:r>
              <a:rPr lang="en-SG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iostream</a:t>
            </a:r>
            <a:r>
              <a:rPr lang="en-SG" sz="1600" dirty="0">
                <a:solidFill>
                  <a:srgbClr val="0000FF"/>
                </a:solidFill>
                <a:latin typeface="Calibri" panose="020F0502020204030204" pitchFamily="34" charset="0"/>
              </a:rPr>
              <a:t>&gt;</a:t>
            </a:r>
          </a:p>
          <a:p>
            <a:r>
              <a:rPr lang="en-SG" sz="1600" dirty="0">
                <a:solidFill>
                  <a:srgbClr val="0000FF"/>
                </a:solidFill>
                <a:latin typeface="Calibri" panose="020F0502020204030204" pitchFamily="34" charset="0"/>
              </a:rPr>
              <a:t>#include &lt;string&gt;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using namespace </a:t>
            </a:r>
            <a:r>
              <a:rPr lang="en-SG" sz="1600" dirty="0" err="1">
                <a:latin typeface="Calibri" panose="020F0502020204030204" pitchFamily="34" charset="0"/>
              </a:rPr>
              <a:t>std</a:t>
            </a:r>
            <a:r>
              <a:rPr lang="en-SG" sz="1600" dirty="0">
                <a:latin typeface="Calibri" panose="020F0502020204030204" pitchFamily="34" charset="0"/>
              </a:rPr>
              <a:t>;</a:t>
            </a:r>
          </a:p>
          <a:p>
            <a:endParaRPr lang="en-SG" sz="1600" dirty="0">
              <a:latin typeface="Calibri" panose="020F0502020204030204" pitchFamily="34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 MAX_SIZE 10</a:t>
            </a:r>
          </a:p>
          <a:p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 min(x, y) ((x &lt; y) ? x : y)</a:t>
            </a:r>
          </a:p>
          <a:p>
            <a:endParaRPr lang="en-SG" sz="1600" dirty="0">
              <a:latin typeface="Calibri" panose="020F0502020204030204" pitchFamily="34" charset="0"/>
            </a:endParaRPr>
          </a:p>
          <a:p>
            <a:r>
              <a:rPr lang="en-SG" sz="1600" dirty="0" err="1">
                <a:latin typeface="Calibri" panose="020F0502020204030204" pitchFamily="34" charset="0"/>
              </a:rPr>
              <a:t>int</a:t>
            </a:r>
            <a:r>
              <a:rPr lang="en-SG" sz="1600" dirty="0">
                <a:latin typeface="Calibri" panose="020F0502020204030204" pitchFamily="34" charset="0"/>
              </a:rPr>
              <a:t> main()</a:t>
            </a:r>
          </a:p>
          <a:p>
            <a:r>
              <a:rPr lang="en-SG" sz="1600" dirty="0">
                <a:latin typeface="Calibri" panose="020F0502020204030204" pitchFamily="34" charset="0"/>
              </a:rPr>
              <a:t>{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double x, y, </a:t>
            </a:r>
            <a:r>
              <a:rPr lang="en-SG" sz="1600" dirty="0" err="1">
                <a:latin typeface="Calibri" panose="020F0502020204030204" pitchFamily="34" charset="0"/>
              </a:rPr>
              <a:t>smallerNumber</a:t>
            </a:r>
            <a:r>
              <a:rPr lang="en-SG" sz="1600" dirty="0">
                <a:latin typeface="Calibri" panose="020F0502020204030204" pitchFamily="34" charset="0"/>
              </a:rPr>
              <a:t>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cout</a:t>
            </a:r>
            <a:r>
              <a:rPr lang="en-SG" sz="1600" dirty="0">
                <a:latin typeface="Calibri" panose="020F0502020204030204" pitchFamily="34" charset="0"/>
              </a:rPr>
              <a:t> &lt;&lt; "Please enter a number for x: ";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cin</a:t>
            </a:r>
            <a:r>
              <a:rPr lang="en-SG" sz="1600" dirty="0">
                <a:latin typeface="Calibri" panose="020F0502020204030204" pitchFamily="34" charset="0"/>
              </a:rPr>
              <a:t> &gt;&gt; x;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cout</a:t>
            </a:r>
            <a:r>
              <a:rPr lang="en-SG" sz="1600" dirty="0">
                <a:latin typeface="Calibri" panose="020F0502020204030204" pitchFamily="34" charset="0"/>
              </a:rPr>
              <a:t> &lt;&lt; "Please enter a number for y: ";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cin</a:t>
            </a:r>
            <a:r>
              <a:rPr lang="en-SG" sz="1600" dirty="0">
                <a:latin typeface="Calibri" panose="020F0502020204030204" pitchFamily="34" charset="0"/>
              </a:rPr>
              <a:t> &gt;&gt; y;</a:t>
            </a:r>
          </a:p>
          <a:p>
            <a:r>
              <a:rPr lang="es-ES" sz="1600" dirty="0">
                <a:latin typeface="Calibri" panose="020F0502020204030204" pitchFamily="34" charset="0"/>
              </a:rPr>
              <a:t>     </a:t>
            </a:r>
            <a:r>
              <a:rPr lang="es-ES" sz="1600" dirty="0" err="1">
                <a:latin typeface="Calibri" panose="020F0502020204030204" pitchFamily="34" charset="0"/>
              </a:rPr>
              <a:t>cout</a:t>
            </a:r>
            <a:r>
              <a:rPr lang="es-ES" sz="1600" dirty="0">
                <a:latin typeface="Calibri" panose="020F0502020204030204" pitchFamily="34" charset="0"/>
              </a:rPr>
              <a:t> &lt;&lt; "x = " &lt;&lt; x &lt;&lt; ", y = " &lt;&lt; y &lt;&lt; </a:t>
            </a:r>
            <a:r>
              <a:rPr lang="es-ES" sz="1600" dirty="0" err="1">
                <a:latin typeface="Calibri" panose="020F0502020204030204" pitchFamily="34" charset="0"/>
              </a:rPr>
              <a:t>endl</a:t>
            </a:r>
            <a:r>
              <a:rPr lang="es-ES" sz="1600" dirty="0">
                <a:latin typeface="Calibri" panose="020F0502020204030204" pitchFamily="34" charset="0"/>
              </a:rPr>
              <a:t>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smallerNumber</a:t>
            </a:r>
            <a:r>
              <a:rPr lang="en-SG" sz="1600" dirty="0">
                <a:latin typeface="Calibri" panose="020F0502020204030204" pitchFamily="34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min(x, y)</a:t>
            </a:r>
            <a:r>
              <a:rPr lang="en-SG" sz="1600" dirty="0">
                <a:latin typeface="Calibri" panose="020F0502020204030204" pitchFamily="34" charset="0"/>
              </a:rPr>
              <a:t>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cout</a:t>
            </a:r>
            <a:r>
              <a:rPr lang="en-SG" sz="1600" dirty="0">
                <a:latin typeface="Calibri" panose="020F0502020204030204" pitchFamily="34" charset="0"/>
              </a:rPr>
              <a:t> &lt;&lt; "The smaller number between x and y is: " &lt;&lt; </a:t>
            </a:r>
            <a:r>
              <a:rPr lang="en-SG" sz="1600" dirty="0" err="1">
                <a:latin typeface="Calibri" panose="020F0502020204030204" pitchFamily="34" charset="0"/>
              </a:rPr>
              <a:t>smallerNumber</a:t>
            </a:r>
            <a:r>
              <a:rPr lang="en-SG" sz="1600" dirty="0">
                <a:latin typeface="Calibri" panose="020F0502020204030204" pitchFamily="34" charset="0"/>
              </a:rPr>
              <a:t> &lt;&lt; </a:t>
            </a:r>
            <a:r>
              <a:rPr lang="en-SG" sz="1600" dirty="0" err="1">
                <a:latin typeface="Calibri" panose="020F0502020204030204" pitchFamily="34" charset="0"/>
              </a:rPr>
              <a:t>endl</a:t>
            </a:r>
            <a:r>
              <a:rPr lang="en-SG" sz="1600" dirty="0">
                <a:latin typeface="Calibri" panose="020F0502020204030204" pitchFamily="34" charset="0"/>
              </a:rPr>
              <a:t>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     </a:t>
            </a:r>
            <a:r>
              <a:rPr lang="en-SG" sz="1600" dirty="0" err="1">
                <a:latin typeface="Calibri" panose="020F0502020204030204" pitchFamily="34" charset="0"/>
              </a:rPr>
              <a:t>cout</a:t>
            </a:r>
            <a:r>
              <a:rPr lang="en-SG" sz="1600" dirty="0">
                <a:latin typeface="Calibri" panose="020F0502020204030204" pitchFamily="34" charset="0"/>
              </a:rPr>
              <a:t> &lt;&lt; "The smaller number divided by MAX_SIZE = " &lt;&lt; </a:t>
            </a:r>
            <a:r>
              <a:rPr lang="en-SG" sz="1600" dirty="0" err="1">
                <a:latin typeface="Calibri" panose="020F0502020204030204" pitchFamily="34" charset="0"/>
              </a:rPr>
              <a:t>smallerNumber</a:t>
            </a:r>
            <a:r>
              <a:rPr lang="en-SG" sz="1600" dirty="0">
                <a:latin typeface="Calibri" panose="020F0502020204030204" pitchFamily="34" charset="0"/>
              </a:rPr>
              <a:t> / </a:t>
            </a:r>
            <a:r>
              <a:rPr lang="en-SG" sz="1600" dirty="0">
                <a:solidFill>
                  <a:srgbClr val="0000FF"/>
                </a:solidFill>
                <a:latin typeface="Calibri" panose="020F0502020204030204" pitchFamily="34" charset="0"/>
              </a:rPr>
              <a:t>MAX_SIZE</a:t>
            </a:r>
            <a:r>
              <a:rPr lang="en-SG" sz="1600" dirty="0">
                <a:latin typeface="Calibri" panose="020F0502020204030204" pitchFamily="34" charset="0"/>
              </a:rPr>
              <a:t> &lt;&lt; </a:t>
            </a:r>
            <a:r>
              <a:rPr lang="en-SG" sz="1600" dirty="0" err="1">
                <a:latin typeface="Calibri" panose="020F0502020204030204" pitchFamily="34" charset="0"/>
              </a:rPr>
              <a:t>endl</a:t>
            </a:r>
            <a:r>
              <a:rPr lang="en-SG" sz="1600" dirty="0">
                <a:latin typeface="Calibri" panose="020F0502020204030204" pitchFamily="34" charset="0"/>
              </a:rPr>
              <a:t>;</a:t>
            </a:r>
          </a:p>
          <a:p>
            <a:r>
              <a:rPr lang="en-SG" sz="1600" dirty="0">
                <a:latin typeface="Calibri" panose="020F0502020204030204" pitchFamily="34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7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(Same)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0808"/>
              </p:ext>
            </p:extLst>
          </p:nvPr>
        </p:nvGraphicFramePr>
        <p:xfrm>
          <a:off x="304800" y="838200"/>
          <a:ext cx="8458200" cy="5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49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SG" sz="2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SG" sz="20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C++ / C#</a:t>
                      </a:r>
                      <a:endParaRPr lang="en-SG" sz="20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Basic Data Types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int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float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double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char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bool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Arithmetic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+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i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 charset="-122"/>
                        </a:rPr>
                        <a:t>–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/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%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++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baseline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i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 charset="-122"/>
                        </a:rPr>
                        <a:t>––</a:t>
                      </a:r>
                      <a:endParaRPr lang="en-SG" sz="2000" b="0" i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Relational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==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!=, &lt;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&gt;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&lt;=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&gt;=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Logical Operators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&amp;&amp;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||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!</a:t>
                      </a:r>
                      <a:endParaRPr lang="en-SG" sz="2000" b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Conditional Statements</a:t>
                      </a:r>
                      <a:endParaRPr lang="en-SG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if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if-else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 i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nested-if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switch</a:t>
                      </a:r>
                      <a:endParaRPr lang="en-SG" sz="2000" b="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Repetition Statements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for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while-do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do-while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Pointers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&amp;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*</a:t>
                      </a:r>
                      <a:endParaRPr lang="en-SG" sz="2000" b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SG" sz="20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SG" sz="2000" b="0" baseline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0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//</a:t>
                      </a:r>
                      <a:r>
                        <a:rPr lang="en-SG" sz="2000" b="0" baseline="0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single-line comment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/* multi-line comments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0" baseline="0" dirty="0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    multi-line comments */</a:t>
                      </a:r>
                      <a:endParaRPr lang="en-SG" sz="2000" b="0" dirty="0">
                        <a:solidFill>
                          <a:srgbClr val="00999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Reading Reference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Data Abstraction and Problem Solving with C++ 6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Appendix A and Chapters 3.3 and 8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2. C++ How to Program 9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3</a:t>
            </a:r>
            <a:r>
              <a:rPr lang="en-US" altLang="zh-CN" sz="2800" b="0">
                <a:latin typeface="Arial" charset="0"/>
                <a:ea typeface="宋体" charset="-122"/>
              </a:rPr>
              <a:t>. 	</a:t>
            </a:r>
            <a:r>
              <a:rPr lang="en-US" altLang="zh-CN" sz="2800" b="0">
                <a:latin typeface="Arial" charset="0"/>
                <a:ea typeface="宋体" charset="-122"/>
                <a:hlinkClick r:id="rId3"/>
              </a:rPr>
              <a:t>http://www.tutorialspoint.com/cplusplus/index.htm</a:t>
            </a:r>
            <a:endParaRPr lang="en-US" altLang="zh-CN" sz="2800" b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4"/>
              </a:rPr>
              <a:t>http://www.cprogramming.com/tutorial.html</a:t>
            </a: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5"/>
              </a:rPr>
              <a:t>http://www.intap.net</a:t>
            </a:r>
            <a:r>
              <a:rPr lang="en-US" sz="2800" b="0" dirty="0">
                <a:latin typeface="Arial" pitchFamily="34" charset="0"/>
                <a:cs typeface="Arial" pitchFamily="34" charset="0"/>
                <a:hlinkClick r:id="rId5"/>
              </a:rPr>
              <a:t>/~</a:t>
            </a:r>
            <a:r>
              <a:rPr lang="en-US" sz="2800" b="0">
                <a:latin typeface="Arial" pitchFamily="34" charset="0"/>
                <a:cs typeface="Arial" pitchFamily="34" charset="0"/>
                <a:hlinkClick r:id="rId5"/>
              </a:rPr>
              <a:t>drw/cpp/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6"/>
              </a:rPr>
              <a:t>http://www.cplusplus.com/doc/tutorial/</a:t>
            </a:r>
            <a:endParaRPr lang="en-US" sz="2800" b="0">
              <a:latin typeface="Arial" charset="0"/>
              <a:ea typeface="宋体" charset="-122"/>
            </a:endParaRPr>
          </a:p>
          <a:p>
            <a:pPr marL="450850" indent="-4508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sz="2800" b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0">
                <a:latin typeface="Arial" pitchFamily="34" charset="0"/>
                <a:cs typeface="Arial" pitchFamily="34" charset="0"/>
                <a:hlinkClick r:id="rId7"/>
              </a:rPr>
              <a:t>http://www.cppreference.com/wiki/</a:t>
            </a: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endParaRPr lang="en-US" sz="2800" b="0">
              <a:latin typeface="Arial" pitchFamily="34" charset="0"/>
              <a:cs typeface="Arial" pitchFamily="34" charset="0"/>
            </a:endParaRPr>
          </a:p>
          <a:p>
            <a:pPr marL="514350" indent="-174625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3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(Similar)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5438" y="1863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buSzPct val="100000"/>
              <a:buFont typeface="Wingdings" pitchFamily="2" charset="2"/>
              <a:buNone/>
            </a:pPr>
            <a:r>
              <a:rPr lang="en-US" sz="2400" ker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Font typeface="Wingdings" pitchFamily="2" charset="2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2400" b="0" ker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0" indent="0">
              <a:buSzPct val="100000"/>
              <a:buFont typeface="Wingdings" pitchFamily="2" charset="2"/>
              <a:buNone/>
            </a:pPr>
            <a:endParaRPr lang="en-US" sz="2400" b="0" kern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10355"/>
              </p:ext>
            </p:extLst>
          </p:nvPr>
        </p:nvGraphicFramePr>
        <p:xfrm>
          <a:off x="381000" y="1371601"/>
          <a:ext cx="8305800" cy="480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33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566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ClassName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{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data (properties)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 data1;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string data2;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functions (methods)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:</a:t>
                      </a:r>
                      <a:endParaRPr lang="en-SG" sz="2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void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function1() { }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function2() { }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}</a:t>
                      </a:r>
                      <a:r>
                        <a:rPr lang="en-SG" sz="20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class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ClassName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{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data (properties)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  data1;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string data2;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0" dirty="0">
                          <a:solidFill>
                            <a:srgbClr val="009999"/>
                          </a:solidFill>
                          <a:latin typeface="Calibri" panose="020F0502020204030204" pitchFamily="34" charset="0"/>
                        </a:rPr>
                        <a:t>// functions (methods)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void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function1() { }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SG" sz="2000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access_specifier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SG" sz="2000" b="0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 function2() { }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  . . 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5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(Differences)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1258"/>
              </p:ext>
            </p:extLst>
          </p:nvPr>
        </p:nvGraphicFramePr>
        <p:xfrm>
          <a:off x="304801" y="811975"/>
          <a:ext cx="8610598" cy="53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  <a:endParaRPr lang="en-SG" sz="1800" b="1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Input/Output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cin, </a:t>
                      </a:r>
                      <a:r>
                        <a:rPr lang="en-US" sz="1800" b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getline()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Console.Read(),Console.ReadLine()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Console.Write(),Console.WriteLine()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          :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Non-0 : true</a:t>
                      </a:r>
                      <a:endParaRPr lang="en-SG" sz="1800" b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supported</a:t>
                      </a:r>
                      <a:r>
                        <a:rPr lang="en-SG" sz="1800" b="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(i.e. invalid -&gt; error)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array1[size];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array1;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array2[] = { 6, 3, 8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array2 ={ 6, 3, 8 };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unable to access array size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array1 =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int[size];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array1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2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new int[size];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array2 = { 6, 3, 8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baseline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array2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{ 6, 3, 8 };      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en-GB" sz="1800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SG" sz="1800" b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SG" sz="1600" b="0" baseline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arraySize = array2.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Boundary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checked -&gt;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Checked -&gt;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IndexOutOfRangeException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</a:t>
                      </a:r>
                      <a:r>
                        <a:rPr lang="en-SG" sz="1800" b="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objects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 c(5); 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value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Circle c =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Circle(5); 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reference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passing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(default)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   </a:t>
                      </a:r>
                      <a:r>
                        <a:rPr lang="en-SG" sz="18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SG" sz="1800" b="0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Objects    : </a:t>
                      </a:r>
                      <a:r>
                        <a:rPr lang="en-SG" sz="1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宋体" charset="-122"/>
              </a:rPr>
              <a:t>C++ vs C# (Differences)</a:t>
            </a:r>
            <a:endParaRPr lang="en-US" altLang="zh-CN" dirty="0"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宋体" charset="-122"/>
              </a:rPr>
              <a:t>In C++, object variables only hold </a:t>
            </a:r>
            <a:r>
              <a:rPr lang="en-US" altLang="zh-CN" u="sng">
                <a:solidFill>
                  <a:srgbClr val="FF0000"/>
                </a:solidFill>
                <a:latin typeface="Arial" charset="0"/>
                <a:ea typeface="宋体" charset="-122"/>
              </a:rPr>
              <a:t>values</a:t>
            </a:r>
            <a:r>
              <a:rPr lang="en-US" altLang="zh-CN">
                <a:latin typeface="Arial" charset="0"/>
                <a:ea typeface="宋体" charset="-122"/>
              </a:rPr>
              <a:t> (unlike C#, Java).</a:t>
            </a:r>
            <a:endParaRPr lang="en-US" altLang="zh-CN" u="sng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r>
              <a:rPr lang="en-US">
                <a:latin typeface="Arial" charset="0"/>
                <a:ea typeface="宋体" charset="-122"/>
              </a:rPr>
              <a:t>Hence when a C++ object is passed to a function, data in the object will not be modified (i.e. pass-by-value).</a:t>
            </a:r>
          </a:p>
          <a:p>
            <a:r>
              <a:rPr lang="en-US" sz="800">
                <a:latin typeface="Arial" charset="0"/>
                <a:ea typeface="宋体" charset="-122"/>
              </a:rPr>
              <a:t>  </a:t>
            </a:r>
          </a:p>
          <a:p>
            <a:r>
              <a:rPr lang="en-US">
                <a:latin typeface="Arial" charset="0"/>
                <a:ea typeface="宋体" charset="-122"/>
              </a:rPr>
              <a:t>To enable C++ objects to be modified in a function, the parameter in the function need to be declared with the </a:t>
            </a:r>
            <a:r>
              <a:rPr lang="en-US">
                <a:solidFill>
                  <a:srgbClr val="FF0000"/>
                </a:solidFill>
                <a:latin typeface="Arial" charset="0"/>
                <a:ea typeface="宋体" charset="-122"/>
              </a:rPr>
              <a:t>reference operator</a:t>
            </a:r>
            <a:r>
              <a:rPr lang="en-US">
                <a:latin typeface="Arial" charset="0"/>
                <a:ea typeface="宋体" charset="-122"/>
              </a:rPr>
              <a:t>: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endParaRPr lang="en-US">
              <a:latin typeface="Arial" charset="0"/>
              <a:ea typeface="宋体" charset="-122"/>
            </a:endParaRPr>
          </a:p>
          <a:p>
            <a:r>
              <a:rPr lang="en-SG" sz="2000">
                <a:latin typeface="Consolas" panose="020B0609020204030204" pitchFamily="49" charset="0"/>
              </a:rPr>
              <a:t>e.g.  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void function(Circle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c)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      . . . </a:t>
            </a:r>
          </a:p>
          <a:p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>
              <a:latin typeface="Consolas" panose="020B0609020204030204" pitchFamily="49" charset="0"/>
            </a:endParaRPr>
          </a:p>
          <a:p>
            <a:r>
              <a:rPr lang="en-SG">
                <a:latin typeface="Arial" panose="020B0604020202020204" pitchFamily="34" charset="0"/>
                <a:cs typeface="Arial" panose="020B0604020202020204" pitchFamily="34" charset="0"/>
              </a:rPr>
              <a:t>There is NO change in the way the function is called.</a:t>
            </a:r>
          </a:p>
          <a:p>
            <a:r>
              <a:rPr lang="en-SG" sz="2000">
                <a:latin typeface="Consolas" panose="020B0609020204030204" pitchFamily="49" charset="0"/>
              </a:rPr>
              <a:t>e.g.</a:t>
            </a:r>
            <a:endParaRPr lang="en-SG" sz="2000" b="1">
              <a:latin typeface="Consolas" panose="020B0609020204030204" pitchFamily="49" charset="0"/>
            </a:endParaRPr>
          </a:p>
          <a:p>
            <a:r>
              <a:rPr lang="en-SG" sz="2000" b="1">
                <a:latin typeface="Consolas" panose="020B0609020204030204" pitchFamily="49" charset="0"/>
              </a:rPr>
              <a:t>	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function(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SG" sz="20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en-SG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5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, is a variable used to store the memory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of another variable.</a:t>
            </a:r>
            <a:endParaRPr lang="en-US" altLang="zh-CN" sz="2400" b="0">
              <a:latin typeface="Arial" charset="0"/>
              <a:ea typeface="宋体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>
                <a:latin typeface="Arial" charset="0"/>
                <a:ea typeface="宋体" charset="-122"/>
              </a:rPr>
              <a:t>The </a:t>
            </a:r>
            <a:r>
              <a:rPr lang="en-US" altLang="zh-CN" sz="2400" b="0" dirty="0">
                <a:latin typeface="Arial" charset="0"/>
                <a:ea typeface="宋体" charset="-122"/>
              </a:rPr>
              <a:t>format for declaring a pointer is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140" y="2404247"/>
            <a:ext cx="716280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ataType*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pointerName</a:t>
            </a:r>
            <a:r>
              <a:rPr lang="en-US" altLang="zh-CN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3400" y="31242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int* numberPtr;  </a:t>
            </a:r>
            <a:r>
              <a:rPr kumimoji="1" lang="en-US" altLang="zh-CN" sz="200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an integer variable</a:t>
            </a:r>
            <a:endParaRPr kumimoji="1" lang="en-US" altLang="zh-CN" sz="2000" dirty="0">
              <a:latin typeface="Calibri" panose="020F0502020204030204" pitchFamily="34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string* namePtr; </a:t>
            </a:r>
            <a:r>
              <a:rPr kumimoji="1" lang="en-US" altLang="zh-CN" sz="200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 string variable</a:t>
            </a:r>
            <a:endParaRPr kumimoji="1" lang="en-US" altLang="zh-CN" sz="2000" dirty="0"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int* p1;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</a:t>
            </a: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p2;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u="sng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Note</a:t>
            </a:r>
            <a:endParaRPr kumimoji="1" lang="en-US" altLang="zh-CN" sz="2000" u="sng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DataType is the </a:t>
            </a:r>
            <a:r>
              <a:rPr lang="en-US" sz="20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data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that the pointer is pointing to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(not the type of pointer)</a:t>
            </a:r>
            <a:endParaRPr lang="en-S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Initialization of Pointers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</a:t>
            </a:r>
            <a:r>
              <a:rPr lang="en-US" altLang="zh-CN" sz="2400" b="0">
                <a:latin typeface="Arial" charset="0"/>
                <a:ea typeface="宋体" charset="-122"/>
              </a:rPr>
              <a:t>for initializing </a:t>
            </a:r>
            <a:r>
              <a:rPr lang="en-US" altLang="zh-CN" sz="2400" b="0" dirty="0">
                <a:latin typeface="Arial" charset="0"/>
                <a:ea typeface="宋体" charset="-122"/>
              </a:rPr>
              <a:t>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pointerName =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variableName;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958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33600" y="2595265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1336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3568535"/>
            <a:ext cx="81623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* y = &amp;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x;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y stores the address of x (NOT its value 10)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OR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 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  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int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* y;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 y = &amp;x;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771326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u="sng">
                <a:latin typeface="Arial" charset="0"/>
                <a:ea typeface="宋体" charset="-122"/>
              </a:rPr>
              <a:t>address</a:t>
            </a:r>
            <a:r>
              <a:rPr lang="en-US" altLang="zh-CN" sz="2000">
                <a:latin typeface="Arial" charset="0"/>
                <a:ea typeface="宋体" charset="-122"/>
              </a:rPr>
              <a:t> (not value) of the variable is assigned to the pointer</a:t>
            </a:r>
          </a:p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of a variable)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Retrieving the value pointed by 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</a:t>
            </a:r>
            <a:r>
              <a:rPr lang="en-US" altLang="zh-CN" sz="2400" b="0">
                <a:latin typeface="Arial" charset="0"/>
                <a:ea typeface="宋体" charset="-122"/>
              </a:rPr>
              <a:t>for retrieving the </a:t>
            </a:r>
            <a:r>
              <a:rPr lang="en-US" altLang="zh-CN" sz="2400" b="0" u="sng">
                <a:latin typeface="Arial" charset="0"/>
                <a:ea typeface="宋体" charset="-122"/>
              </a:rPr>
              <a:t>value</a:t>
            </a:r>
            <a:r>
              <a:rPr lang="en-US" altLang="zh-CN" sz="2400" b="0">
                <a:latin typeface="Arial" charset="0"/>
                <a:ea typeface="宋体" charset="-122"/>
              </a:rPr>
              <a:t> pointed to by </a:t>
            </a:r>
            <a:r>
              <a:rPr lang="en-US" altLang="zh-CN" sz="2400" b="0" dirty="0">
                <a:latin typeface="Arial" charset="0"/>
                <a:ea typeface="宋体" charset="-122"/>
              </a:rPr>
              <a:t>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86566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value = </a:t>
            </a:r>
            <a:r>
              <a:rPr lang="en-SG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pointerName;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2976265"/>
            <a:ext cx="8182970" cy="29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. 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int* y;</a:t>
            </a: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y = &amp;x;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cout &lt;&lt; y &lt;&lt; endl;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address of x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	  cout &lt;&lt; 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y &lt;&lt; endl;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value pointed to by y (i.e. x) 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  	  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>
                <a:latin typeface="Consolas" panose="020B0609020204030204" pitchFamily="49" charset="0"/>
                <a:ea typeface="宋体" charset="-122"/>
              </a:rPr>
              <a:t>y = 20;            </a:t>
            </a:r>
            <a:r>
              <a:rPr lang="en-US" altLang="zh-CN" sz="2000" b="0" kern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what will happen ?</a:t>
            </a:r>
            <a:endParaRPr lang="en-US" altLang="zh-CN" sz="2000" b="0" kern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91570" y="2423084"/>
            <a:ext cx="804763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pointed to by a pointer)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 </a:t>
            </a:r>
            <a:r>
              <a:rPr lang="en-US" altLang="zh-CN" b="0">
                <a:ea typeface="宋体" charset="-122"/>
              </a:rPr>
              <a:t>- </a:t>
            </a:r>
            <a:r>
              <a:rPr lang="en-US" altLang="zh-CN" b="0" i="1" dirty="0">
                <a:ea typeface="宋体" charset="-122"/>
              </a:rPr>
              <a:t>Example 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Draw what resides in the memory to explain the above codes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467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spcAft>
                <a:spcPts val="600"/>
              </a:spcAft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&amp;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10;</a:t>
            </a:r>
          </a:p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&amp;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20;</a:t>
            </a:r>
          </a:p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 "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"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 "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 " &lt;&lt; *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mypointer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6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 </a:t>
            </a:r>
            <a:r>
              <a:rPr lang="en-US" altLang="zh-CN" b="0" i="1">
                <a:ea typeface="宋体" charset="-122"/>
              </a:rPr>
              <a:t>- Example 2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Draw what resides in the memory to explain the above codes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371600"/>
            <a:ext cx="74676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17780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5,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= 15;</a:t>
            </a:r>
          </a:p>
          <a:p>
            <a:pPr marL="177800" indent="0">
              <a:spcAft>
                <a:spcPts val="600"/>
              </a:spcAft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*p1, *p2;</a:t>
            </a:r>
          </a:p>
          <a:p>
            <a:pPr marL="17780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p1 = &amp;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p2 = &amp;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*p1 = 5;</a:t>
            </a:r>
          </a:p>
          <a:p>
            <a:pPr marL="17780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*p2 = *p1;</a:t>
            </a:r>
          </a:p>
          <a:p>
            <a:pPr marL="177800" indent="0">
              <a:buNone/>
            </a:pP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*p1 = 20;</a:t>
            </a:r>
          </a:p>
          <a:p>
            <a:pPr marL="17780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"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"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"Address of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" &lt;&lt; p1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&lt;&lt; "Address of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secondvalue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is " &lt;&lt; p2 &lt;&lt; </a:t>
            </a:r>
            <a:r>
              <a:rPr lang="en-SG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2587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Pointers &amp; Arrays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1905000"/>
          </a:xfrm>
        </p:spPr>
        <p:txBody>
          <a:bodyPr/>
          <a:lstStyle/>
          <a:p>
            <a:pPr>
              <a:buSzPct val="100000"/>
            </a:pPr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pPr>
              <a:buSzPct val="100000"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Array name </a:t>
            </a:r>
            <a:r>
              <a:rPr lang="en-US" altLang="zh-CN" sz="2400" b="0" dirty="0">
                <a:latin typeface="Arial" charset="0"/>
                <a:ea typeface="宋体" charset="-122"/>
              </a:rPr>
              <a:t>is equivalent to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address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of 1st element</a:t>
            </a:r>
          </a:p>
          <a:p>
            <a:pPr>
              <a:buSzPct val="100000"/>
            </a:pPr>
            <a:r>
              <a:rPr lang="en-US" altLang="zh-CN" sz="2400" b="0" dirty="0">
                <a:latin typeface="Arial" charset="0"/>
                <a:ea typeface="宋体" charset="-122"/>
              </a:rPr>
              <a:t>Pointer is also address of 1</a:t>
            </a:r>
            <a:r>
              <a:rPr lang="en-US" altLang="zh-CN" sz="2400" b="0" baseline="30000" dirty="0">
                <a:latin typeface="Arial" charset="0"/>
                <a:ea typeface="宋体" charset="-122"/>
              </a:rPr>
              <a:t>st</a:t>
            </a:r>
            <a:r>
              <a:rPr lang="en-US" altLang="zh-CN" sz="2400" b="0" dirty="0">
                <a:latin typeface="Arial" charset="0"/>
                <a:ea typeface="宋体" charset="-122"/>
              </a:rPr>
              <a:t> element it points to</a:t>
            </a:r>
          </a:p>
          <a:p>
            <a:pPr>
              <a:buSzPct val="100000"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Concept of Array strongly bound to pointers!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28194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e.g.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numArray1[20];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	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numArray2[20];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	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* p;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p = numArray1;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p = numArray2; 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valid as pointer can point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               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to any location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numArray1 = p;  </a:t>
            </a: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// NOT valid as arrays are 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                // constant pointers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8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Pointers </a:t>
            </a:r>
            <a:r>
              <a:rPr lang="en-US" altLang="zh-CN">
                <a:ea typeface="宋体" charset="-122"/>
              </a:rPr>
              <a:t>&amp; Arrays </a:t>
            </a:r>
            <a:r>
              <a:rPr lang="en-US" altLang="zh-CN" b="0">
                <a:ea typeface="宋体" charset="-122"/>
              </a:rPr>
              <a:t>-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b="0" i="1">
                <a:ea typeface="宋体" charset="-122"/>
              </a:rPr>
              <a:t>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87691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Insert the following codes into your main function:</a:t>
            </a: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Draw what resides in the memory to explain the above codes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7309" y="1295400"/>
            <a:ext cx="7467600" cy="4220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177800" indent="0">
              <a:buNone/>
            </a:pP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numArray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[5];</a:t>
            </a:r>
            <a:r>
              <a:rPr lang="en-SG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400" b="0" dirty="0">
                <a:solidFill>
                  <a:srgbClr val="009999"/>
                </a:solidFill>
                <a:latin typeface="Consolas" panose="020B0609020204030204" pitchFamily="49" charset="0"/>
              </a:rPr>
              <a:t>// array to store 5 integer numbers</a:t>
            </a:r>
            <a:endParaRPr lang="en-SG" sz="1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177800" indent="0">
              <a:spcAft>
                <a:spcPts val="600"/>
              </a:spcAft>
              <a:buNone/>
            </a:pP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* p;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p =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numArray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*p = 10;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p++;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*p = 20;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p = &amp;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numArray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[2];   </a:t>
            </a:r>
            <a:r>
              <a:rPr lang="en-SG" sz="1400" b="0" dirty="0">
                <a:solidFill>
                  <a:srgbClr val="009999"/>
                </a:solidFill>
                <a:latin typeface="Consolas" panose="020B0609020204030204" pitchFamily="49" charset="0"/>
              </a:rPr>
              <a:t>// array starts at index 0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*p = 30;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p =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numArray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+ 3;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*p = 40;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p =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numArray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*(p + 4) = 50;</a:t>
            </a:r>
          </a:p>
          <a:p>
            <a:pPr marL="177800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 (int i = 0; i&lt;5; i++)</a:t>
            </a:r>
          </a:p>
          <a:p>
            <a:pPr marL="177800" indent="0">
              <a:buNone/>
            </a:pP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numArray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SG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onsolas" panose="020B0609020204030204" pitchFamily="49" charset="0"/>
              </a:rPr>
              <a:t>] &lt;&lt; ", ";</a:t>
            </a:r>
          </a:p>
        </p:txBody>
      </p:sp>
    </p:spTree>
    <p:extLst>
      <p:ext uri="{BB962C8B-B14F-4D97-AF65-F5344CB8AC3E}">
        <p14:creationId xmlns:p14="http://schemas.microsoft.com/office/powerpoint/2010/main" val="356014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1.  Overview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 marL="534988" indent="-534988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1.	This topic explains how you can transfer your C# programming skills to C++.</a:t>
            </a:r>
          </a:p>
          <a:p>
            <a:pPr marL="808038" lvl="1">
              <a:lnSpc>
                <a:spcPct val="90000"/>
              </a:lnSpc>
              <a:buSzTx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Necessary that you have good foundation in C#  programming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Similarities</a:t>
            </a:r>
            <a:r>
              <a:rPr lang="en-US" altLang="zh-CN" sz="2800" b="0" dirty="0">
                <a:latin typeface="Arial" charset="0"/>
                <a:ea typeface="宋体" charset="-122"/>
              </a:rPr>
              <a:t> between C++ and C# will be covered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800" b="0" dirty="0"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3.  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Differences</a:t>
            </a:r>
            <a:r>
              <a:rPr lang="en-US" altLang="zh-CN" sz="2800" b="0" dirty="0">
                <a:latin typeface="Arial" charset="0"/>
                <a:ea typeface="宋体" charset="-122"/>
              </a:rPr>
              <a:t> between C++ and C# will be covered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Summary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334000"/>
          </a:xfrm>
        </p:spPr>
        <p:txBody>
          <a:bodyPr/>
          <a:lstStyle/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Program Structure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Input/Output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Preprocessor Directives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Differences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Pointers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Overview : C++ in general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宋体" charset="-122"/>
              </a:rPr>
              <a:t>C++ </a:t>
            </a:r>
          </a:p>
          <a:p>
            <a:pPr marL="534988" indent="-452438">
              <a:lnSpc>
                <a:spcPct val="90000"/>
              </a:lnSpc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Developed by Bjarne </a:t>
            </a:r>
            <a:r>
              <a:rPr lang="en-US" sz="2800" b="0" dirty="0" err="1">
                <a:latin typeface="Arial" pitchFamily="34" charset="0"/>
                <a:cs typeface="Arial" pitchFamily="34" charset="0"/>
              </a:rPr>
              <a:t>Stroustrup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 in 1979 (Bell Labs) </a:t>
            </a: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 marL="534988" indent="-452438">
              <a:lnSpc>
                <a:spcPct val="90000"/>
              </a:lnSpc>
              <a:spcBef>
                <a:spcPts val="1200"/>
              </a:spcBef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As an 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enhancement to the C programming language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and originally named “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C with Classes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”</a:t>
            </a:r>
            <a:endParaRPr lang="en-US" sz="800" b="0" dirty="0">
              <a:latin typeface="Arial" pitchFamily="34" charset="0"/>
              <a:cs typeface="Arial" pitchFamily="34" charset="0"/>
            </a:endParaRPr>
          </a:p>
          <a:p>
            <a:pPr marL="534988" indent="-452438">
              <a:lnSpc>
                <a:spcPct val="90000"/>
              </a:lnSpc>
              <a:spcBef>
                <a:spcPts val="1200"/>
              </a:spcBef>
              <a:buSzTx/>
              <a:defRPr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Used in systems software, application software, device drivers, embedded software, high-performance server-client applications, and entertainment software</a:t>
            </a:r>
          </a:p>
          <a:p>
            <a:pPr marL="971550" indent="-452438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2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Overview:Tools for writing C++ Programs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990600"/>
            <a:ext cx="8752114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To write C++ programs, you can use IDEs such as </a:t>
            </a:r>
            <a:endParaRPr lang="en-US" altLang="zh-CN" sz="2000" b="0" dirty="0">
              <a:latin typeface="Arial" charset="0"/>
              <a:ea typeface="宋体" charset="-122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sz="2800" dirty="0">
                <a:solidFill>
                  <a:srgbClr val="0000FF"/>
                </a:solidFill>
                <a:latin typeface="Arial" charset="0"/>
                <a:ea typeface="宋体" charset="-122"/>
              </a:rPr>
              <a:t>Visual Studio 2019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(used for this module)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Visual Studio Code</a:t>
            </a:r>
            <a:endParaRPr lang="en-US" altLang="zh-CN" sz="2400" b="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Dev-C++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>
                <a:solidFill>
                  <a:schemeClr val="tx1"/>
                </a:solidFill>
                <a:latin typeface="Arial" charset="0"/>
                <a:ea typeface="宋体" charset="-122"/>
              </a:rPr>
              <a:t>Eclipse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en-US" altLang="zh-CN" sz="2800" b="0" dirty="0">
                <a:latin typeface="Arial" charset="0"/>
                <a:ea typeface="宋体" charset="-122"/>
              </a:rPr>
              <a:t>And many more</a:t>
            </a:r>
            <a:endParaRPr lang="en-US" altLang="zh-CN" sz="2800" b="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05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153400" cy="5105400"/>
          </a:xfrm>
        </p:spPr>
        <p:txBody>
          <a:bodyPr/>
          <a:lstStyle/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Program Structure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Input/Output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Preprocessor Directives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Similarities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宋体" charset="-122"/>
              </a:rPr>
              <a:t>Differences between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C++ and C#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534988" indent="-534988">
              <a:spcBef>
                <a:spcPts val="0"/>
              </a:spcBef>
              <a:spcAft>
                <a:spcPts val="1800"/>
              </a:spcAft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Pointers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3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C++ Program Structure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5720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 algn="l">
              <a:defRPr/>
            </a:pPr>
            <a:r>
              <a:rPr lang="en-US" altLang="zh-CN">
                <a:latin typeface="Arial" charset="0"/>
                <a:ea typeface="宋体" charset="-122"/>
              </a:rPr>
              <a:t>C</a:t>
            </a:r>
            <a:r>
              <a:rPr lang="en-US" altLang="zh-CN" dirty="0">
                <a:latin typeface="Arial" charset="0"/>
                <a:ea typeface="宋体" charset="-122"/>
              </a:rPr>
              <a:t>++ code are written in files with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cpp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</a:t>
            </a:r>
            <a:r>
              <a:rPr lang="en-US" altLang="zh-CN" dirty="0">
                <a:latin typeface="Arial" charset="0"/>
                <a:ea typeface="宋体" charset="-122"/>
              </a:rPr>
              <a:t>extension </a:t>
            </a:r>
          </a:p>
          <a:p>
            <a:pPr marL="82550" indent="-15875" algn="l"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</a:rPr>
              <a:t>(C#: .cs, Java: .java)</a:t>
            </a:r>
          </a:p>
          <a:p>
            <a:pPr marL="82550" indent="-15875" algn="l">
              <a:defRPr/>
            </a:pPr>
            <a:endParaRPr lang="en-US" altLang="zh-CN" sz="200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529953"/>
            <a:ext cx="8077200" cy="2877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lnSpc>
                <a:spcPct val="150000"/>
              </a:lnSpc>
              <a:spcBef>
                <a:spcPts val="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#include ...   </a:t>
            </a:r>
            <a:r>
              <a:rPr lang="en-SG">
                <a:solidFill>
                  <a:srgbClr val="009999"/>
                </a:solidFill>
                <a:latin typeface="Calibri" panose="020F0502020204030204" pitchFamily="34" charset="0"/>
              </a:rPr>
              <a:t>// include resources e.g. iostream, string</a:t>
            </a:r>
            <a:endParaRPr lang="en-SG">
              <a:latin typeface="Consolas" panose="020B0609020204030204" pitchFamily="49" charset="0"/>
            </a:endParaRP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pPr marL="82550">
              <a:spcBef>
                <a:spcPts val="600"/>
              </a:spcBef>
            </a:pPr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82550">
              <a:spcBef>
                <a:spcPts val="600"/>
              </a:spcBef>
            </a:pPr>
            <a:endParaRPr lang="en-SG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068288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5875" algn="l">
              <a:defRPr/>
            </a:pPr>
            <a:r>
              <a:rPr lang="en-US" altLang="zh-CN" b="1">
                <a:solidFill>
                  <a:srgbClr val="0000FF"/>
                </a:solidFill>
                <a:latin typeface="Arial" charset="0"/>
                <a:ea typeface="宋体" charset="-122"/>
              </a:rPr>
              <a:t>Program Structure 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4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66" y="0"/>
            <a:ext cx="8991600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Your </a:t>
            </a:r>
            <a:r>
              <a:rPr lang="en-US" altLang="zh-CN">
                <a:ea typeface="宋体" charset="-122"/>
              </a:rPr>
              <a:t>First Project (C++)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5223"/>
            <a:ext cx="8627423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r>
              <a:rPr lang="en-US" sz="2400" b="0" dirty="0"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Console Application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Name as "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DSA_Week01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C:\DSA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55600" indent="-3556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click “OK” then “Finish</a:t>
            </a:r>
          </a:p>
          <a:p>
            <a:pPr marL="355600" indent="-355600">
              <a:buSzPct val="100000"/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 The basic C++ Program Structure will be generated as shown below.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3426023"/>
            <a:ext cx="7855527" cy="186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 &lt;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iostream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included by Visual Studio automatically</a:t>
            </a:r>
            <a:endParaRPr lang="en-SG" sz="2000" dirty="0">
              <a:latin typeface="Calibri" panose="020F0502020204030204" pitchFamily="34" charset="0"/>
            </a:endParaRPr>
          </a:p>
          <a:p>
            <a:pPr marL="82550"/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main() </a:t>
            </a:r>
          </a:p>
          <a:p>
            <a:pPr marL="82550"/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82550"/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"Hello World!\n"; </a:t>
            </a:r>
          </a:p>
          <a:p>
            <a:pPr marL="82550"/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53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9896"/>
            <a:ext cx="8991600" cy="68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charset="-122"/>
              </a:rPr>
              <a:t>Writing your own codes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64176" y="838200"/>
            <a:ext cx="8322624" cy="22860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basic program structure generated by Visual Studio prints “Hello World”.</a:t>
            </a:r>
          </a:p>
          <a:p>
            <a:pPr marL="0" indent="0">
              <a:buSzPct val="100000"/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Edit the program to use the namespace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In “Solution Explorer” tab, click on “</a:t>
            </a:r>
            <a:r>
              <a:rPr lang="en-US" sz="24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DSA_Week01.cpp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add the following codes (in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 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1050" y="3657600"/>
            <a:ext cx="7924800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82550">
              <a:spcAft>
                <a:spcPts val="0"/>
              </a:spcAft>
            </a:pPr>
            <a:r>
              <a:rPr lang="en-SG" sz="2000" b="1" dirty="0">
                <a:latin typeface="Consolas" panose="020B0609020204030204" pitchFamily="49" charset="0"/>
              </a:rPr>
              <a:t>#include &lt;</a:t>
            </a:r>
            <a:r>
              <a:rPr lang="en-SG" sz="2000" b="1" dirty="0" err="1">
                <a:latin typeface="Consolas" panose="020B0609020204030204" pitchFamily="49" charset="0"/>
              </a:rPr>
              <a:t>iostream</a:t>
            </a:r>
            <a:r>
              <a:rPr lang="en-SG" sz="2000" b="1" dirty="0">
                <a:latin typeface="Consolas" panose="020B0609020204030204" pitchFamily="49" charset="0"/>
              </a:rPr>
              <a:t>&gt; 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for input/output</a:t>
            </a:r>
          </a:p>
          <a:p>
            <a:pPr marL="82550"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// for </a:t>
            </a:r>
            <a:r>
              <a:rPr lang="en-SG" sz="2000" dirty="0" err="1">
                <a:solidFill>
                  <a:srgbClr val="009999"/>
                </a:solidFill>
                <a:latin typeface="Calibri" panose="020F0502020204030204" pitchFamily="34" charset="0"/>
              </a:rPr>
              <a:t>std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 C++ definitions: </a:t>
            </a:r>
            <a:r>
              <a:rPr lang="en-SG" sz="2000" dirty="0" err="1">
                <a:solidFill>
                  <a:srgbClr val="009999"/>
                </a:solidFill>
                <a:latin typeface="Calibri" panose="020F0502020204030204" pitchFamily="34" charset="0"/>
              </a:rPr>
              <a:t>cin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, </a:t>
            </a:r>
            <a:r>
              <a:rPr lang="en-SG" sz="2000" dirty="0" err="1">
                <a:solidFill>
                  <a:srgbClr val="009999"/>
                </a:solidFill>
                <a:latin typeface="Calibri" panose="020F0502020204030204" pitchFamily="34" charset="0"/>
              </a:rPr>
              <a:t>cout</a:t>
            </a:r>
            <a:r>
              <a:rPr lang="en-SG" sz="2000" dirty="0">
                <a:solidFill>
                  <a:srgbClr val="009999"/>
                </a:solidFill>
                <a:latin typeface="Calibri" panose="020F0502020204030204" pitchFamily="34" charset="0"/>
              </a:rPr>
              <a:t>, string, . . .</a:t>
            </a:r>
            <a:endParaRPr lang="en-SG" sz="2000" b="1" dirty="0">
              <a:latin typeface="Calibri" panose="020F0502020204030204" pitchFamily="34" charset="0"/>
            </a:endParaRPr>
          </a:p>
          <a:p>
            <a:pPr marL="82550"/>
            <a:r>
              <a:rPr lang="en-SG" sz="2000" dirty="0" err="1">
                <a:latin typeface="Consolas" panose="020B0609020204030204" pitchFamily="49" charset="0"/>
              </a:rPr>
              <a:t>int</a:t>
            </a:r>
            <a:r>
              <a:rPr lang="en-SG" sz="2000" dirty="0">
                <a:latin typeface="Consolas" panose="020B0609020204030204" pitchFamily="49" charset="0"/>
              </a:rPr>
              <a:t> main()</a:t>
            </a:r>
          </a:p>
          <a:p>
            <a:pPr marL="82550"/>
            <a:r>
              <a:rPr lang="en-SG" sz="2000" dirty="0">
                <a:latin typeface="Consolas" panose="020B0609020204030204" pitchFamily="49" charset="0"/>
              </a:rPr>
              <a:t>{</a:t>
            </a:r>
          </a:p>
          <a:p>
            <a:pPr marL="82550"/>
            <a:r>
              <a:rPr lang="en-SG" sz="2000" dirty="0">
                <a:latin typeface="Consolas" panose="020B0609020204030204" pitchFamily="49" charset="0"/>
              </a:rPr>
              <a:t>  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1" dirty="0">
                <a:latin typeface="Consolas" panose="020B0609020204030204" pitchFamily="49" charset="0"/>
              </a:rPr>
              <a:t>&lt;&lt; "Hello, World!" &lt;&lt;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82550"/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825120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7567</TotalTime>
  <Words>3624</Words>
  <Application>Microsoft Office PowerPoint</Application>
  <PresentationFormat>On-screen Show (4:3)</PresentationFormat>
  <Paragraphs>520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Reading Reference</vt:lpstr>
      <vt:lpstr>1.  Overview</vt:lpstr>
      <vt:lpstr>Overview : C++ in general</vt:lpstr>
      <vt:lpstr>Overview:Tools for writing C++ Programs</vt:lpstr>
      <vt:lpstr>Topics</vt:lpstr>
      <vt:lpstr>C++ Program Structure</vt:lpstr>
      <vt:lpstr>Your First Project (C++)</vt:lpstr>
      <vt:lpstr>Writing your own codes</vt:lpstr>
      <vt:lpstr>Input and Output</vt:lpstr>
      <vt:lpstr>Input and Output – example 1</vt:lpstr>
      <vt:lpstr>Output</vt:lpstr>
      <vt:lpstr>Backup as “helloworld.cpp”</vt:lpstr>
      <vt:lpstr>Input and Output</vt:lpstr>
      <vt:lpstr>Input and Output – example 2</vt:lpstr>
      <vt:lpstr>Flush cin (clearing the input buffer)</vt:lpstr>
      <vt:lpstr>Preprocessor Directives</vt:lpstr>
      <vt:lpstr>Preprocessor Directives</vt:lpstr>
      <vt:lpstr>C++ vs C# (Same)</vt:lpstr>
      <vt:lpstr>C++ vs C# (Similar)</vt:lpstr>
      <vt:lpstr>C++ vs C# (Differences)</vt:lpstr>
      <vt:lpstr>C++ vs C# (Differences)</vt:lpstr>
      <vt:lpstr>Pointers</vt:lpstr>
      <vt:lpstr>Initialization of Pointers</vt:lpstr>
      <vt:lpstr>Retrieving the value pointed by Pointers</vt:lpstr>
      <vt:lpstr>Pointers - Example 1</vt:lpstr>
      <vt:lpstr>Pointers - Example 2</vt:lpstr>
      <vt:lpstr>Pointers &amp; Arrays</vt:lpstr>
      <vt:lpstr>Pointers &amp; Arrays -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989</cp:revision>
  <cp:lastPrinted>2000-08-04T01:42:18Z</cp:lastPrinted>
  <dcterms:created xsi:type="dcterms:W3CDTF">1995-05-28T16:29:18Z</dcterms:created>
  <dcterms:modified xsi:type="dcterms:W3CDTF">2020-10-14T16:12:51Z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twq2@np.edu.sg</vt:lpwstr>
  </property>
  <property fmtid="{D5CDD505-2E9C-101B-9397-08002B2CF9AE}" pid="5" name="MSIP_Label_84f81056-721b-4b22-8334-0449c6cc893e_SetDate">
    <vt:lpwstr>2020-09-30T08:30:37.7785644Z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3203c69d-b559-4f78-b32f-e3fb5e353b97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twq2@np.edu.sg</vt:lpwstr>
  </property>
  <property fmtid="{D5CDD505-2E9C-101B-9397-08002B2CF9AE}" pid="13" name="MSIP_Label_30286cb9-b49f-4646-87a5-340028348160_SetDate">
    <vt:lpwstr>2020-09-30T08:30:37.7785644Z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3203c69d-b559-4f78-b32f-e3fb5e353b97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