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376" r:id="rId2"/>
    <p:sldId id="411" r:id="rId3"/>
    <p:sldId id="435" r:id="rId4"/>
    <p:sldId id="436" r:id="rId5"/>
    <p:sldId id="463" r:id="rId6"/>
    <p:sldId id="441" r:id="rId7"/>
    <p:sldId id="453" r:id="rId8"/>
    <p:sldId id="461" r:id="rId9"/>
    <p:sldId id="438" r:id="rId10"/>
    <p:sldId id="439" r:id="rId11"/>
    <p:sldId id="440" r:id="rId12"/>
    <p:sldId id="462" r:id="rId13"/>
    <p:sldId id="412" r:id="rId14"/>
    <p:sldId id="460" r:id="rId15"/>
    <p:sldId id="413" r:id="rId16"/>
    <p:sldId id="404" r:id="rId17"/>
    <p:sldId id="431" r:id="rId18"/>
    <p:sldId id="432" r:id="rId19"/>
    <p:sldId id="456" r:id="rId20"/>
    <p:sldId id="455" r:id="rId21"/>
    <p:sldId id="433" r:id="rId22"/>
    <p:sldId id="434" r:id="rId23"/>
    <p:sldId id="409" r:id="rId24"/>
    <p:sldId id="451" r:id="rId25"/>
    <p:sldId id="442" r:id="rId26"/>
    <p:sldId id="419" r:id="rId27"/>
    <p:sldId id="443" r:id="rId28"/>
    <p:sldId id="458" r:id="rId29"/>
    <p:sldId id="457" r:id="rId30"/>
    <p:sldId id="444" r:id="rId31"/>
    <p:sldId id="422" r:id="rId32"/>
    <p:sldId id="445" r:id="rId33"/>
    <p:sldId id="446" r:id="rId34"/>
    <p:sldId id="425" r:id="rId35"/>
    <p:sldId id="465" r:id="rId36"/>
    <p:sldId id="448" r:id="rId37"/>
    <p:sldId id="449" r:id="rId38"/>
    <p:sldId id="430" r:id="rId39"/>
    <p:sldId id="414" r:id="rId40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99"/>
    <a:srgbClr val="FF33CC"/>
    <a:srgbClr val="FF6600"/>
    <a:srgbClr val="FFCC00"/>
    <a:srgbClr val="CCFFFF"/>
    <a:srgbClr val="66FFFF"/>
    <a:srgbClr val="00CC99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309" autoAdjust="0"/>
  </p:normalViewPr>
  <p:slideViewPr>
    <p:cSldViewPr>
      <p:cViewPr varScale="1">
        <p:scale>
          <a:sx n="66" d="100"/>
          <a:sy n="66" d="100"/>
        </p:scale>
        <p:origin x="18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33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842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6748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8569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3519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6994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76548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87708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0058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966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6537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27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2235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58627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4716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10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31099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CSF,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2/3</a:t>
            </a:r>
            <a:r>
              <a:rPr lang="en-US" sz="1200" baseline="0" dirty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(2020/21), Semester 4/6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15 Oct 2020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1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739656" y="3995737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C# </a:t>
            </a: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C++(Part II)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Circle.h</a:t>
            </a:r>
            <a:r>
              <a:rPr lang="en-US" altLang="zh-CN" b="0">
                <a:ea typeface="宋体" charset="-122"/>
              </a:rPr>
              <a:t>  (Specification)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8077200" cy="5186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/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Circle.h - Specification</a:t>
            </a: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#pragma once   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included by Visual Studio</a:t>
            </a:r>
          </a:p>
          <a:p>
            <a:pPr marL="92075"/>
            <a:endParaRPr lang="en-SG" sz="1800">
              <a:latin typeface="Consolas" panose="020B0609020204030204" pitchFamily="49" charset="0"/>
            </a:endParaRPr>
          </a:p>
          <a:p>
            <a:pPr marL="92075"/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class Circle</a:t>
            </a:r>
          </a:p>
          <a:p>
            <a:pPr marL="92075"/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SG" sz="1800">
                <a:latin typeface="Consolas" panose="020B0609020204030204" pitchFamily="49" charset="0"/>
              </a:rPr>
              <a:t>:   		</a:t>
            </a:r>
            <a:endParaRPr lang="en-SG" sz="18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   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double radius; </a:t>
            </a:r>
          </a:p>
          <a:p>
            <a:pPr marL="92075"/>
            <a:endParaRPr lang="en-SG" sz="1800">
              <a:latin typeface="Consolas" panose="020B0609020204030204" pitchFamily="49" charset="0"/>
            </a:endParaRP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pPr marL="92075"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SG" sz="1800">
                <a:latin typeface="Consolas" panose="020B0609020204030204" pitchFamily="49" charset="0"/>
              </a:rPr>
              <a:t>:		</a:t>
            </a:r>
          </a:p>
          <a:p>
            <a:pPr marL="92075"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Circle();</a:t>
            </a:r>
            <a:r>
              <a:rPr lang="en-SG" sz="1800">
                <a:latin typeface="Consolas" panose="020B0609020204030204" pitchFamily="49" charset="0"/>
              </a:rPr>
              <a:t>	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default constructor </a:t>
            </a:r>
            <a:endParaRPr lang="en-SG" sz="1800"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Circle(double);</a:t>
            </a:r>
            <a:r>
              <a:rPr lang="en-SG" sz="1800">
                <a:latin typeface="Consolas" panose="020B0609020204030204" pitchFamily="49" charset="0"/>
              </a:rPr>
              <a:t>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parameterized constructor </a:t>
            </a:r>
            <a:endParaRPr lang="en-SG" sz="1800"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void setRadius(double); </a:t>
            </a:r>
          </a:p>
          <a:p>
            <a:pPr marL="92075"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double getRadius();</a:t>
            </a:r>
          </a:p>
          <a:p>
            <a:pPr marL="92075"/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double findArea();</a:t>
            </a:r>
          </a:p>
          <a:p>
            <a:pPr marL="92075"/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744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Circle.cpp</a:t>
            </a:r>
            <a:r>
              <a:rPr lang="en-US" altLang="zh-CN" b="0">
                <a:ea typeface="宋体" charset="-122"/>
              </a:rPr>
              <a:t>  (Implementation)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077200" cy="3801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solidFill>
                  <a:srgbClr val="009999"/>
                </a:solidFill>
                <a:latin typeface="Consolas" panose="020B0609020204030204" pitchFamily="49" charset="0"/>
              </a:rPr>
              <a:t>// Circle.cpp - Implementation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Circle.h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SG" sz="1800" dirty="0">
                <a:latin typeface="Consolas" panose="020B0609020204030204" pitchFamily="49" charset="0"/>
              </a:rPr>
              <a:t>	</a:t>
            </a:r>
            <a:r>
              <a:rPr lang="en-SG" sz="1800" dirty="0">
                <a:solidFill>
                  <a:srgbClr val="009999"/>
                </a:solidFill>
                <a:latin typeface="Consolas" panose="020B0609020204030204" pitchFamily="49" charset="0"/>
              </a:rPr>
              <a:t>// Specification of Circle class</a:t>
            </a:r>
          </a:p>
          <a:p>
            <a:pPr>
              <a:spcAft>
                <a:spcPts val="0"/>
              </a:spcAft>
            </a:pPr>
            <a:endParaRPr lang="en-SG" sz="1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Circle() { }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Circle(double r) { radius = r; }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setRadius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(double r) { radius = r; }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getRadius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radius;  }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findArea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3.142 * radius * radius; }</a:t>
            </a:r>
            <a:endParaRPr lang="en-SG" sz="1800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en-SG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3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Preventing multiple header inclusions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97255"/>
            <a:ext cx="8382000" cy="2133600"/>
          </a:xfrm>
        </p:spPr>
        <p:txBody>
          <a:bodyPr/>
          <a:lstStyle/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2400" b="0">
                <a:solidFill>
                  <a:srgbClr val="0000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To prevent a Class header file from being included in other files more than once (will result in multiple copies), Visual Studio automatically include at the start of each Class header: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#pragma once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endParaRPr lang="en-SG" sz="800" b="0">
              <a:solidFill>
                <a:srgbClr val="00999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2400" b="0">
                <a:solidFill>
                  <a:srgbClr val="0000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Another commonly-used approach is shown below.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124200"/>
            <a:ext cx="8229600" cy="292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92075" indent="0">
              <a:buNone/>
            </a:pP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</a:rPr>
              <a:t>#ifndef CIRCLE_H</a:t>
            </a:r>
          </a:p>
          <a:p>
            <a:pPr marL="92075" indent="0">
              <a:buNone/>
            </a:pP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</a:rPr>
              <a:t>#define CIRCLE_H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class Circle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{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  . . .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  . . .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};</a:t>
            </a:r>
          </a:p>
          <a:p>
            <a:pPr marL="92075" indent="0">
              <a:buNone/>
            </a:pP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</a:rPr>
              <a:t>#endif</a:t>
            </a:r>
            <a:endParaRPr lang="en-SG" sz="2400" kern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0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OOP Feature 2 </a:t>
            </a:r>
            <a:r>
              <a:rPr lang="en-US" altLang="zh-CN" b="0" i="1">
                <a:ea typeface="宋体" charset="-122"/>
              </a:rPr>
              <a:t>: Inheritance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914400" y="1524000"/>
            <a:ext cx="22098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Shape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1981200" y="25908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914400" y="3962400"/>
            <a:ext cx="22098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200000"/>
              </a:lnSpc>
              <a:buNone/>
            </a:pP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2133600" y="3051493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b="0" i="1">
                <a:solidFill>
                  <a:schemeClr val="tx1"/>
                </a:solidFill>
                <a:latin typeface="Arial" panose="020B0604020202020204" pitchFamily="34" charset="0"/>
              </a:rPr>
              <a:t>Circle inherit from Shape</a:t>
            </a: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3505200" y="17526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Base Class</a:t>
            </a:r>
            <a:r>
              <a:rPr lang="en-US" altLang="en-US" sz="2400" i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(or parent)</a:t>
            </a:r>
          </a:p>
        </p:txBody>
      </p: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3581400" y="41910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Derived Class</a:t>
            </a:r>
            <a:r>
              <a:rPr lang="en-US" altLang="en-US" sz="2400" i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(or child)</a:t>
            </a:r>
          </a:p>
        </p:txBody>
      </p:sp>
    </p:spTree>
    <p:extLst>
      <p:ext uri="{BB962C8B-B14F-4D97-AF65-F5344CB8AC3E}">
        <p14:creationId xmlns:p14="http://schemas.microsoft.com/office/powerpoint/2010/main" val="32969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Inheritance </a:t>
            </a:r>
            <a:r>
              <a:rPr lang="en-US" altLang="zh-CN" b="0" i="1">
                <a:ea typeface="宋体" charset="-122"/>
              </a:rPr>
              <a:t>- Format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420" y="882580"/>
            <a:ext cx="403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>
                <a:solidFill>
                  <a:srgbClr val="0000FF"/>
                </a:solidFill>
                <a:latin typeface="Calibri" panose="020F0502020204030204" pitchFamily="34" charset="0"/>
              </a:rPr>
              <a:t>Format </a:t>
            </a:r>
            <a:r>
              <a:rPr lang="en-SG" sz="2800">
                <a:solidFill>
                  <a:srgbClr val="0000FF"/>
                </a:solidFill>
                <a:latin typeface="Calibri" panose="020F0502020204030204" pitchFamily="34" charset="0"/>
              </a:rPr>
              <a:t>(of a derived class)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" y="1405800"/>
            <a:ext cx="8458200" cy="4124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#include "BaseClass.h"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class DerivedClass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access_specifier BaseClass </a:t>
            </a:r>
            <a:r>
              <a:rPr lang="en-SG" sz="1800" i="1">
                <a:solidFill>
                  <a:srgbClr val="0099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// inherit from Base Class</a:t>
            </a:r>
            <a:endParaRPr lang="en-SG" sz="1800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   </a:t>
            </a:r>
            <a:r>
              <a:rPr lang="en-SG" sz="1800" i="1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  <a:endParaRPr lang="en-SG" sz="18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SG" sz="1800" i="1">
                <a:solidFill>
                  <a:srgbClr val="0000FF"/>
                </a:solidFill>
                <a:latin typeface="Consolas" panose="020B0609020204030204" pitchFamily="49" charset="0"/>
              </a:rPr>
              <a:t>  . . .</a:t>
            </a:r>
            <a:endParaRPr lang="en-SG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800" i="1">
                <a:solidFill>
                  <a:srgbClr val="0000FF"/>
                </a:solidFill>
                <a:latin typeface="Consolas" panose="020B0609020204030204" pitchFamily="49" charset="0"/>
              </a:rPr>
              <a:t>   . . .</a:t>
            </a:r>
            <a:endParaRPr lang="en-SG" sz="1800" i="1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800" i="1">
                <a:solidFill>
                  <a:srgbClr val="009999"/>
                </a:solidFill>
                <a:latin typeface="Consolas" panose="020B0609020204030204" pitchFamily="49" charset="0"/>
              </a:rPr>
              <a:t>   // functions (methods)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DerivedClass() { }                      </a:t>
            </a:r>
            <a:r>
              <a:rPr lang="en-SG" sz="1800" i="1">
                <a:solidFill>
                  <a:srgbClr val="009999"/>
                </a:solidFill>
                <a:latin typeface="Calibri" panose="020F0502020204030204" pitchFamily="34" charset="0"/>
              </a:rPr>
              <a:t>// default constructor</a:t>
            </a:r>
            <a:endParaRPr lang="en-SG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  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DerivedClass(. . .)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 </a:t>
            </a:r>
            <a:r>
              <a:rPr lang="fr-FR" sz="1800" b="1">
                <a:solidFill>
                  <a:srgbClr val="FF0000"/>
                </a:solidFill>
                <a:latin typeface="Consolas" panose="020B0609020204030204" pitchFamily="49" charset="0"/>
              </a:rPr>
              <a:t>BaseClass(. . .)  </a:t>
            </a:r>
            <a:r>
              <a:rPr lang="en-SG" sz="1800" i="1">
                <a:solidFill>
                  <a:srgbClr val="009999"/>
                </a:solidFill>
                <a:latin typeface="Calibri" panose="020F0502020204030204" pitchFamily="34" charset="0"/>
              </a:rPr>
              <a:t>// parameterized constructor</a:t>
            </a:r>
            <a:endParaRPr lang="fr-FR" sz="1800" b="1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SG" sz="1800" i="1">
                <a:solidFill>
                  <a:srgbClr val="0000FF"/>
                </a:solidFill>
                <a:latin typeface="Consolas" panose="020B0609020204030204" pitchFamily="49" charset="0"/>
              </a:rPr>
              <a:t>   . . .</a:t>
            </a:r>
          </a:p>
          <a:p>
            <a:r>
              <a:rPr lang="en-SG" sz="1800" i="1">
                <a:solidFill>
                  <a:srgbClr val="0000FF"/>
                </a:solidFill>
                <a:latin typeface="Consolas" panose="020B0609020204030204" pitchFamily="49" charset="0"/>
              </a:rPr>
              <a:t>   . . .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SG" sz="180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653782"/>
            <a:ext cx="453390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Calibri" panose="020F0502020204030204" pitchFamily="34" charset="0"/>
              </a:rPr>
              <a:t>call Base Class parameterized constructor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953000" y="3053892"/>
            <a:ext cx="1143000" cy="72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2319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3 Types of Inheritance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51728"/>
            <a:ext cx="8653327" cy="1649343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sz="2400" b="0">
                <a:latin typeface="Calibri" panose="020F0502020204030204" pitchFamily="34" charset="0"/>
                <a:ea typeface="宋体" charset="-122"/>
              </a:rPr>
              <a:t>In C++, the </a:t>
            </a:r>
            <a:r>
              <a:rPr lang="en-US" altLang="zh-CN" sz="2400">
                <a:solidFill>
                  <a:srgbClr val="0000FF"/>
                </a:solidFill>
                <a:latin typeface="Calibri" panose="020F0502020204030204" pitchFamily="34" charset="0"/>
                <a:ea typeface="宋体" charset="-122"/>
              </a:rPr>
              <a:t>type of inheritance </a:t>
            </a:r>
            <a:r>
              <a:rPr lang="en-US" altLang="zh-CN" sz="2400" b="0">
                <a:latin typeface="Calibri" panose="020F0502020204030204" pitchFamily="34" charset="0"/>
                <a:ea typeface="宋体" charset="-122"/>
              </a:rPr>
              <a:t>in the derived class is divided into: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sz="2400" b="0">
                <a:latin typeface="Calibri" panose="020F0502020204030204" pitchFamily="34" charset="0"/>
                <a:ea typeface="宋体" charset="-122"/>
              </a:rPr>
              <a:t>-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Arial" pitchFamily="34" charset="0"/>
              </a:rPr>
              <a:t>public</a:t>
            </a:r>
            <a:r>
              <a:rPr lang="en-US" sz="2400" b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2400">
                <a:solidFill>
                  <a:srgbClr val="FF6600"/>
                </a:solidFill>
                <a:latin typeface="Consolas" panose="020B0609020204030204" pitchFamily="49" charset="0"/>
                <a:ea typeface="宋体" charset="-122"/>
                <a:cs typeface="Arial" pitchFamily="34" charset="0"/>
              </a:rPr>
              <a:t>protected</a:t>
            </a:r>
            <a:r>
              <a:rPr lang="en-US" sz="2400" b="0">
                <a:latin typeface="Consolas" panose="020B0609020204030204" pitchFamily="49" charset="0"/>
                <a:ea typeface="宋体" charset="-122"/>
                <a:cs typeface="Arial" pitchFamily="34" charset="0"/>
              </a:rPr>
              <a:t> and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  <a:cs typeface="Arial" pitchFamily="34" charset="0"/>
              </a:rPr>
              <a:t>private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800" b="0">
                <a:latin typeface="Calibri" panose="020F050202020403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400" b="0"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>
                <a:latin typeface="Calibri" panose="020F0502020204030204" pitchFamily="34" charset="0"/>
                <a:cs typeface="Arial" panose="020B0604020202020204" pitchFamily="34" charset="0"/>
              </a:rPr>
              <a:t>type of </a:t>
            </a:r>
            <a:r>
              <a:rPr lang="en-US" altLang="zh-CN" sz="2400">
                <a:latin typeface="Calibri" panose="020F0502020204030204" pitchFamily="34" charset="0"/>
                <a:ea typeface="宋体" charset="-122"/>
              </a:rPr>
              <a:t>inheritance</a:t>
            </a:r>
            <a:r>
              <a:rPr lang="en-US" sz="2400" b="0">
                <a:latin typeface="Calibri" panose="020F0502020204030204" pitchFamily="34" charset="0"/>
                <a:cs typeface="Arial" panose="020B0604020202020204" pitchFamily="34" charset="0"/>
              </a:rPr>
              <a:t> will affect the accessibility of base class members (data/functions) in the </a:t>
            </a:r>
            <a:r>
              <a:rPr lang="en-US" sz="2400">
                <a:solidFill>
                  <a:srgbClr val="FF33C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derived class </a:t>
            </a:r>
            <a:r>
              <a:rPr lang="en-US" sz="2400" b="0">
                <a:latin typeface="Calibri" panose="020F0502020204030204" pitchFamily="34" charset="0"/>
                <a:cs typeface="Arial" panose="020B0604020202020204" pitchFamily="34" charset="0"/>
              </a:rPr>
              <a:t>as shown below.</a:t>
            </a:r>
            <a:endParaRPr lang="en-SG" sz="2400" b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63440"/>
              </p:ext>
            </p:extLst>
          </p:nvPr>
        </p:nvGraphicFramePr>
        <p:xfrm>
          <a:off x="528636" y="2667000"/>
          <a:ext cx="8138026" cy="3291405"/>
        </p:xfrm>
        <a:graphic>
          <a:graphicData uri="http://schemas.openxmlformats.org/drawingml/2006/table">
            <a:tbl>
              <a:tblPr/>
              <a:tblGrid>
                <a:gridCol w="166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Calibri"/>
                          <a:ea typeface="SimSun"/>
                          <a:cs typeface="Times New Roman"/>
                        </a:rPr>
                        <a:t>Base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/>
                          <a:ea typeface="SimSun"/>
                          <a:cs typeface="Times New Roman"/>
                        </a:rPr>
                        <a:t>class</a:t>
                      </a:r>
                      <a:endParaRPr lang="en-SG" sz="2400" b="1" dirty="0">
                        <a:solidFill>
                          <a:schemeClr val="tx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33CC"/>
                          </a:solidFill>
                          <a:latin typeface="Calibri"/>
                          <a:ea typeface="SimSun"/>
                          <a:cs typeface="Times New Roman"/>
                        </a:rPr>
                        <a:t>Derived Class</a:t>
                      </a:r>
                      <a:endParaRPr lang="en-SG" sz="2400" b="1" dirty="0">
                        <a:solidFill>
                          <a:srgbClr val="FF33CC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49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public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FF"/>
                          </a:solidFill>
                          <a:latin typeface="Calibri"/>
                          <a:ea typeface="SimSun"/>
                          <a:cs typeface="Times New Roman"/>
                        </a:rPr>
                        <a:t>(inheritance)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66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  <a:r>
                        <a:rPr lang="en-US" sz="2000" b="0" dirty="0">
                          <a:solidFill>
                            <a:srgbClr val="FF6600"/>
                          </a:solidFill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6600"/>
                          </a:solidFill>
                          <a:latin typeface="Calibri"/>
                          <a:ea typeface="SimSun"/>
                          <a:cs typeface="Times New Roman"/>
                        </a:rPr>
                        <a:t>(inheritance)</a:t>
                      </a:r>
                      <a:endParaRPr lang="en-SG" sz="2000" b="0" dirty="0">
                        <a:solidFill>
                          <a:srgbClr val="FF66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(inheritance)</a:t>
                      </a:r>
                      <a:endParaRPr lang="en-SG" sz="2000" b="0" dirty="0">
                        <a:solidFill>
                          <a:srgbClr val="FF00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public</a:t>
                      </a:r>
                      <a:endParaRPr lang="en-SG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public 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66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  <a:endParaRPr lang="en-SG" sz="2000" b="0" dirty="0">
                        <a:solidFill>
                          <a:srgbClr val="FF66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  <a:endParaRPr lang="en-SG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66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  <a:endParaRPr lang="en-SG" sz="2000" b="0" dirty="0">
                        <a:solidFill>
                          <a:srgbClr val="FF66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66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FF66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3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r>
              <a:rPr lang="en-US" altLang="zh-CN" b="0" i="1">
                <a:ea typeface="宋体" charset="-122"/>
              </a:rPr>
              <a:t> – Base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Shape class</a:t>
            </a:r>
            <a:r>
              <a:rPr lang="en-US" altLang="zh-CN" b="0" i="1">
                <a:ea typeface="宋体" charset="-122"/>
              </a:rPr>
              <a:t>)</a:t>
            </a:r>
            <a:endParaRPr lang="en-US" b="0" i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663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Shape.h – Specification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 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generated by Visual Studio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r>
              <a:rPr lang="en-SG" sz="1600">
                <a:latin typeface="Consolas" panose="020B0609020204030204" pitchFamily="49" charset="0"/>
              </a:rPr>
              <a:t>#include &lt;string&gt;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type;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colour;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Shape();	             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default constructor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Shape(string, string);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parameterized constructor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setType(string);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set type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getType();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get type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setColour(string);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set colour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getColour();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get colour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findArea();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calculate area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print();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print Shape properties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4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r>
              <a:rPr lang="en-US" altLang="zh-CN" b="0" i="1">
                <a:ea typeface="宋体" charset="-122"/>
              </a:rPr>
              <a:t> – Base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Shape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9999"/>
                </a:solidFill>
                <a:latin typeface="Consolas" panose="020B0609020204030204" pitchFamily="49" charset="0"/>
              </a:rPr>
              <a:t>// Shape.cpp – Implementation</a:t>
            </a:r>
          </a:p>
          <a:p>
            <a:endParaRPr lang="en-SG" sz="1800" dirty="0">
              <a:latin typeface="Consolas" panose="020B0609020204030204" pitchFamily="49" charset="0"/>
            </a:endParaRPr>
          </a:p>
          <a:p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Shape.h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SG" sz="1800" dirty="0">
              <a:latin typeface="Consolas" panose="020B0609020204030204" pitchFamily="49" charset="0"/>
            </a:endParaRPr>
          </a:p>
          <a:p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Shape() { }	      </a:t>
            </a:r>
            <a:endParaRPr lang="en-SG" sz="1800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Shape(string t, string c) :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type(t),colour(c)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{ }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setType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(string t) { type = t; }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getType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type; }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setColour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(string c) { colour = c; }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getColour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colour; }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findArea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0; }  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8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print()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&lt;&lt; "\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nShape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: " &lt;&lt; 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getType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() &lt;&lt; " " &lt;&lt; </a:t>
            </a:r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getColour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81600" y="1166337"/>
            <a:ext cx="3448050" cy="707886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Arial" charset="0"/>
              </a:rPr>
              <a:t>Member initializer syntax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 charset="0"/>
              </a:rPr>
              <a:t>– to initialize class members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943600" y="1874223"/>
            <a:ext cx="914400" cy="328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394593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</a:t>
            </a:r>
            <a:r>
              <a:rPr lang="en-US" altLang="zh-CN" b="0" i="1">
                <a:ea typeface="宋体" charset="-122"/>
              </a:rPr>
              <a:t>– Derived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Circle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92075"/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</a:t>
            </a:r>
            <a:r>
              <a:rPr lang="en-SG" sz="1600" dirty="0" err="1">
                <a:solidFill>
                  <a:srgbClr val="009999"/>
                </a:solidFill>
                <a:latin typeface="Consolas" panose="020B0609020204030204" pitchFamily="49" charset="0"/>
              </a:rPr>
              <a:t>Circle.h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 – Specification</a:t>
            </a: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#pragma once		   </a:t>
            </a: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#include &lt;</a:t>
            </a:r>
            <a:r>
              <a:rPr lang="en-SG" sz="1600" dirty="0" err="1">
                <a:latin typeface="Consolas" panose="020B0609020204030204" pitchFamily="49" charset="0"/>
              </a:rPr>
              <a:t>iostream</a:t>
            </a:r>
            <a:r>
              <a:rPr lang="en-SG" sz="1600" dirty="0">
                <a:latin typeface="Consolas" panose="020B0609020204030204" pitchFamily="49" charset="0"/>
              </a:rPr>
              <a:t>&gt;  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	   </a:t>
            </a:r>
            <a:endParaRPr lang="en-SG" sz="1600" dirty="0"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#include &lt;string&gt;      	  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600" dirty="0">
                <a:latin typeface="Consolas" panose="020B0609020204030204" pitchFamily="49" charset="0"/>
              </a:rPr>
              <a:t>using namespace </a:t>
            </a:r>
            <a:r>
              <a:rPr lang="en-SG" sz="1600" dirty="0" err="1">
                <a:latin typeface="Consolas" panose="020B0609020204030204" pitchFamily="49" charset="0"/>
              </a:rPr>
              <a:t>std</a:t>
            </a:r>
            <a:r>
              <a:rPr lang="en-SG" sz="1600" dirty="0">
                <a:latin typeface="Consolas" panose="020B0609020204030204" pitchFamily="49" charset="0"/>
              </a:rPr>
              <a:t>;</a:t>
            </a:r>
          </a:p>
          <a:p>
            <a:pPr marL="92075">
              <a:spcAft>
                <a:spcPts val="600"/>
              </a:spcAft>
            </a:pP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Shape.h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	  </a:t>
            </a:r>
            <a:endParaRPr lang="en-SG" sz="1600" dirty="0"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 Circle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public Shape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inherit from Base class, Shape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double radius;</a:t>
            </a:r>
          </a:p>
          <a:p>
            <a:pPr marL="92075"/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Circle();				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default constructor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Circle(string, string, double);	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parameterized constructor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void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setRadius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(double);		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set radius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double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getRadius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();		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get radius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double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findArea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();			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calculate area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void print();			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print Circle properties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9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</a:t>
            </a:r>
            <a:r>
              <a:rPr lang="en-US" altLang="zh-CN" b="0" i="1">
                <a:ea typeface="宋体" charset="-122"/>
              </a:rPr>
              <a:t>– Derived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Circle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92075"/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Circle.cpp - Implementation</a:t>
            </a:r>
          </a:p>
          <a:p>
            <a:pPr marL="92075"/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Circle.h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92075"/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Circle::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Circle() { }</a:t>
            </a:r>
          </a:p>
          <a:p>
            <a:pPr marL="92075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Circle::Circle(string t, string c, double r)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Shape(t, c)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radius = r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92075"/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Circle::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setRadius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(double r) { radius = r; }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 Circle::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getRadius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radius; }</a:t>
            </a:r>
          </a:p>
          <a:p>
            <a:pPr marL="92075"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 Circle::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findArea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3.142 * radius * radius; }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 Circle::print() 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Shape::print();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&lt;&lt; " " &lt;&lt; radius;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1344558"/>
            <a:ext cx="449580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Calibri" panose="020F0502020204030204" pitchFamily="34" charset="0"/>
              </a:rPr>
              <a:t>call Base Class parameterized constructor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724400"/>
            <a:ext cx="350520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Calibri" panose="020F0502020204030204" pitchFamily="34" charset="0"/>
              </a:rPr>
              <a:t>call Base Class print() function 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362700" y="1842412"/>
            <a:ext cx="0" cy="5197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819400" y="4924455"/>
            <a:ext cx="762000" cy="2571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03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Topics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153400" cy="5334000"/>
          </a:xfrm>
        </p:spPr>
        <p:txBody>
          <a:bodyPr/>
          <a:lstStyle/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Encapsulation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Inheritance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Polymorphism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Abstract classes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Polymorphism (Final Showdown)</a:t>
            </a:r>
          </a:p>
        </p:txBody>
      </p:sp>
    </p:spTree>
    <p:extLst>
      <p:ext uri="{BB962C8B-B14F-4D97-AF65-F5344CB8AC3E}">
        <p14:creationId xmlns:p14="http://schemas.microsoft.com/office/powerpoint/2010/main" val="203925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</a:t>
            </a:r>
            <a:r>
              <a:rPr lang="en-US" altLang="zh-CN" b="0" i="1">
                <a:ea typeface="宋体" charset="-122"/>
              </a:rPr>
              <a:t>– Derived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Square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4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</a:t>
            </a:r>
            <a:r>
              <a:rPr lang="en-SG" sz="1600" dirty="0" err="1">
                <a:solidFill>
                  <a:srgbClr val="009999"/>
                </a:solidFill>
                <a:latin typeface="Consolas" panose="020B0609020204030204" pitchFamily="49" charset="0"/>
              </a:rPr>
              <a:t>Square.h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 – Specification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#pragma once		  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#include &lt;</a:t>
            </a:r>
            <a:r>
              <a:rPr lang="en-SG" sz="1600" dirty="0" err="1">
                <a:latin typeface="Consolas" panose="020B0609020204030204" pitchFamily="49" charset="0"/>
              </a:rPr>
              <a:t>iostream</a:t>
            </a:r>
            <a:r>
              <a:rPr lang="en-SG" sz="1600" dirty="0">
                <a:latin typeface="Consolas" panose="020B0609020204030204" pitchFamily="49" charset="0"/>
              </a:rPr>
              <a:t>&gt;  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	   </a:t>
            </a:r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600" dirty="0">
                <a:latin typeface="Consolas" panose="020B0609020204030204" pitchFamily="49" charset="0"/>
              </a:rPr>
              <a:t>#include &lt;string&gt;      	   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600" dirty="0">
                <a:latin typeface="Consolas" panose="020B0609020204030204" pitchFamily="49" charset="0"/>
              </a:rPr>
              <a:t>using namespace </a:t>
            </a:r>
            <a:r>
              <a:rPr lang="en-SG" sz="1600" dirty="0" err="1">
                <a:latin typeface="Consolas" panose="020B0609020204030204" pitchFamily="49" charset="0"/>
              </a:rPr>
              <a:t>std</a:t>
            </a:r>
            <a:r>
              <a:rPr lang="en-SG" sz="1600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Shape.h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	   </a:t>
            </a:r>
          </a:p>
          <a:p>
            <a:pPr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 Square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public Shape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inherit from Base class, Shape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double length;</a:t>
            </a:r>
          </a:p>
          <a:p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Square();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Square(string, string, double);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void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setLength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(double);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double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getLength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();	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double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findArea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();	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void print();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</a:t>
            </a:r>
            <a:r>
              <a:rPr lang="en-US" altLang="zh-CN" b="0" i="1">
                <a:ea typeface="宋体" charset="-122"/>
              </a:rPr>
              <a:t>– Derived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Square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92075"/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Square.cpp - Implementation</a:t>
            </a:r>
          </a:p>
          <a:p>
            <a:pPr marL="92075"/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Square.h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92075"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Square() { } 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(string t, string c, double l)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Shape(t, c)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length = l;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92075"/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setLength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(double l) {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length = l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; }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 Square::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getLength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length; }</a:t>
            </a:r>
          </a:p>
          <a:p>
            <a:pPr marL="92075"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 Square::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findArea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length * length; }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 Square::print() 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Shape::print();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&lt;&lt; " " &lt;&lt; length;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Inheritance </a:t>
            </a:r>
            <a:r>
              <a:rPr lang="en-US" altLang="zh-CN" b="0" i="1">
                <a:ea typeface="宋体" charset="-122"/>
              </a:rPr>
              <a:t>– Demo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686800" cy="5201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400" dirty="0">
                <a:latin typeface="Consolas" panose="020B0609020204030204" pitchFamily="49" charset="0"/>
              </a:rPr>
              <a:t>#include &lt;</a:t>
            </a:r>
            <a:r>
              <a:rPr lang="en-SG" sz="1400" dirty="0" err="1">
                <a:latin typeface="Consolas" panose="020B0609020204030204" pitchFamily="49" charset="0"/>
              </a:rPr>
              <a:t>iostream</a:t>
            </a:r>
            <a:r>
              <a:rPr lang="en-SG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SG" sz="1400" dirty="0">
                <a:latin typeface="Consolas" panose="020B0609020204030204" pitchFamily="49" charset="0"/>
              </a:rPr>
              <a:t>using namespace </a:t>
            </a:r>
            <a:r>
              <a:rPr lang="en-SG" sz="1400" dirty="0" err="1">
                <a:latin typeface="Consolas" panose="020B0609020204030204" pitchFamily="49" charset="0"/>
              </a:rPr>
              <a:t>std</a:t>
            </a:r>
            <a:r>
              <a:rPr lang="en-SG" sz="1400" dirty="0">
                <a:latin typeface="Consolas" panose="020B0609020204030204" pitchFamily="49" charset="0"/>
              </a:rPr>
              <a:t>; </a:t>
            </a:r>
          </a:p>
          <a:p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Circle.h</a:t>
            </a:r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Square.h</a:t>
            </a:r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SG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SG" sz="1600" dirty="0" err="1">
                <a:latin typeface="Consolas" panose="020B0609020204030204" pitchFamily="49" charset="0"/>
              </a:rPr>
              <a:t>int</a:t>
            </a:r>
            <a:r>
              <a:rPr lang="en-SG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{</a:t>
            </a:r>
          </a:p>
          <a:p>
            <a:pPr marL="263525"/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Circle c1("Circle", "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", 10.0);</a:t>
            </a:r>
          </a:p>
          <a:p>
            <a:pPr marL="263525"/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Square s1("Square", "Blue", 20.0);</a:t>
            </a:r>
          </a:p>
          <a:p>
            <a:pPr marL="263525"/>
            <a:endParaRPr lang="en-SG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c1.print();					 </a:t>
            </a:r>
            <a:r>
              <a:rPr lang="en-SG" sz="1600" dirty="0">
                <a:solidFill>
                  <a:srgbClr val="009999"/>
                </a:solidFill>
                <a:latin typeface="Calibri" panose="020F0502020204030204" pitchFamily="34" charset="0"/>
              </a:rPr>
              <a:t>// access Derived Class function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263525"/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"Type   : " &lt;&lt; c1.getType()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   	 </a:t>
            </a:r>
            <a:r>
              <a:rPr lang="en-SG" sz="1600" dirty="0">
                <a:solidFill>
                  <a:srgbClr val="009999"/>
                </a:solidFill>
                <a:latin typeface="Calibri" panose="020F0502020204030204" pitchFamily="34" charset="0"/>
              </a:rPr>
              <a:t>// access Base Class function</a:t>
            </a:r>
          </a:p>
          <a:p>
            <a:pPr marL="263525"/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"Colour : " &lt;&lt; c1.getColour()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 	 </a:t>
            </a:r>
            <a:r>
              <a:rPr lang="en-SG" sz="1600" dirty="0">
                <a:solidFill>
                  <a:srgbClr val="009999"/>
                </a:solidFill>
                <a:latin typeface="Calibri" panose="020F0502020204030204" pitchFamily="34" charset="0"/>
              </a:rPr>
              <a:t>// access Base Class function</a:t>
            </a:r>
          </a:p>
          <a:p>
            <a:pPr marL="263525"/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"Area   : " &lt;&lt; c1.findArea()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SG" sz="1600" dirty="0">
                <a:solidFill>
                  <a:srgbClr val="009999"/>
                </a:solidFill>
                <a:latin typeface="Calibri" panose="020F0502020204030204" pitchFamily="34" charset="0"/>
              </a:rPr>
              <a:t>// access Derived Class function</a:t>
            </a:r>
            <a:endParaRPr lang="en-SG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endParaRPr lang="en-SG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s1.print();					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>
                <a:solidFill>
                  <a:srgbClr val="009999"/>
                </a:solidFill>
                <a:latin typeface="Calibri" panose="020F0502020204030204" pitchFamily="34" charset="0"/>
              </a:rPr>
              <a:t>// access Derived Class function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263525"/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"Type   : " &lt;&lt; s1.getType()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   	 </a:t>
            </a:r>
            <a:r>
              <a:rPr lang="en-SG" sz="1600" dirty="0">
                <a:solidFill>
                  <a:srgbClr val="009999"/>
                </a:solidFill>
                <a:latin typeface="Calibri" panose="020F0502020204030204" pitchFamily="34" charset="0"/>
              </a:rPr>
              <a:t>// access Base Class function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"Colour : " &lt;&lt; s1.getColour()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 	 </a:t>
            </a:r>
            <a:r>
              <a:rPr lang="en-SG" sz="1600" dirty="0">
                <a:solidFill>
                  <a:srgbClr val="009999"/>
                </a:solidFill>
                <a:latin typeface="Calibri" panose="020F0502020204030204" pitchFamily="34" charset="0"/>
              </a:rPr>
              <a:t>// access Base Class function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"Area   : " &lt;&lt; s1.findArea()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SG" sz="1600" dirty="0">
                <a:solidFill>
                  <a:srgbClr val="009999"/>
                </a:solidFill>
                <a:latin typeface="Calibri" panose="020F0502020204030204" pitchFamily="34" charset="0"/>
              </a:rPr>
              <a:t>// access Derived Class function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9589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Inheritance </a:t>
            </a:r>
            <a:r>
              <a:rPr lang="en-US" altLang="zh-CN" b="0" i="1">
                <a:ea typeface="宋体" charset="-122"/>
              </a:rPr>
              <a:t>–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1600200"/>
            <a:ext cx="693420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Shape: Circle Red 10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Type   : Circle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Colour : Red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Area   : 314.2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endParaRPr lang="en-US" sz="2000">
              <a:latin typeface="Consolas" panose="020B0609020204030204" pitchFamily="49" charset="0"/>
            </a:endParaRP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Shape: Square Blue 20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Type   : Square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Colour : Blue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Area   : 400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3429" y="1068377"/>
            <a:ext cx="4191000" cy="46166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Output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1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OOP Feature 3 </a:t>
            </a:r>
            <a:r>
              <a:rPr lang="en-US" altLang="zh-CN" b="0" i="1">
                <a:ea typeface="宋体" charset="-122"/>
              </a:rPr>
              <a:t>: Polymorphism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The word </a:t>
            </a: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 means having </a:t>
            </a: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forms</a:t>
            </a: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b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Polymorphism in programming means that a 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 function will cause a different function to be executed (at run-time) </a:t>
            </a:r>
            <a:r>
              <a:rPr lang="en-SG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 on the type of object </a:t>
            </a: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that invokes the function.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b="0">
                <a:latin typeface="Arial" panose="020B0604020202020204" pitchFamily="34" charset="0"/>
                <a:cs typeface="Arial" panose="020B0604020202020204" pitchFamily="34" charset="0"/>
              </a:rPr>
              <a:t>    </a:t>
            </a:r>
          </a:p>
          <a:p>
            <a:pPr marL="0" indent="0">
              <a:buNone/>
            </a:pP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implements polymorphism by:</a:t>
            </a:r>
          </a:p>
          <a:p>
            <a:pPr marL="0" indent="0">
              <a:buNone/>
            </a:pPr>
            <a:r>
              <a:rPr lang="en-SG" sz="10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polymorphic functions in Base Class as  </a:t>
            </a:r>
            <a:r>
              <a:rPr lang="en-SG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virtual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(by simply adding the keyword </a:t>
            </a:r>
            <a:r>
              <a:rPr lang="en-SG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virtual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SG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en-SG" sz="2400" b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10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SG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Pointers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store the (addresses of the) objects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20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SG" sz="2000" b="0">
                <a:latin typeface="Arial" panose="020B0604020202020204" pitchFamily="34" charset="0"/>
                <a:cs typeface="Arial" panose="020B0604020202020204" pitchFamily="34" charset="0"/>
              </a:rPr>
              <a:t>(this step is not required for C# </a:t>
            </a:r>
            <a:r>
              <a:rPr lang="en-SG" sz="2000" b="0">
                <a:latin typeface="Consolas" panose="020B0609020204030204" pitchFamily="49" charset="0"/>
                <a:cs typeface="Arial" panose="020B0604020202020204" pitchFamily="34" charset="0"/>
              </a:rPr>
              <a:t>-&gt;</a:t>
            </a:r>
            <a:r>
              <a:rPr lang="en-SG" sz="2000" b="0">
                <a:latin typeface="Arial" panose="020B0604020202020204" pitchFamily="34" charset="0"/>
                <a:cs typeface="Arial" panose="020B0604020202020204" pitchFamily="34" charset="0"/>
              </a:rPr>
              <a:t> objects are reference variables)</a:t>
            </a:r>
          </a:p>
          <a:p>
            <a:pPr marL="0" indent="0">
              <a:buNone/>
            </a:pPr>
            <a:endParaRPr lang="en-US" altLang="zh-CN" sz="2800" b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8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91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SG" b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Declaring </a:t>
            </a:r>
            <a:r>
              <a:rPr lang="en-SG" b="0">
                <a:solidFill>
                  <a:srgbClr val="FF0000"/>
                </a:solidFill>
                <a:latin typeface="Consolas" panose="020B0609020204030204" pitchFamily="49" charset="0"/>
              </a:rPr>
              <a:t>virtual function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Shape.h (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Base Class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           </a:t>
            </a: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&lt;string&gt;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type;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colour;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Shape(string, string);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setType(string);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getType();	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setColour(string);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getColour();	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double findArea();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add the keyword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void print();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add the keyword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4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SG" b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Declaring </a:t>
            </a:r>
            <a:r>
              <a:rPr lang="en-SG" b="0">
                <a:solidFill>
                  <a:srgbClr val="FF0000"/>
                </a:solidFill>
                <a:latin typeface="Consolas" panose="020B0609020204030204" pitchFamily="49" charset="0"/>
              </a:rPr>
              <a:t>virtual function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pPr>
              <a:buClr>
                <a:srgbClr val="0000FF"/>
              </a:buClr>
              <a:buSzPct val="100000"/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Virtual functions are functions that are common (exist) in the Base class as well as the Derived classes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     </a:t>
            </a:r>
            <a:r>
              <a:rPr lang="en-US" altLang="zh-CN" sz="2000" b="0" i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e.g. findArea(), print() 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</a:p>
          <a:p>
            <a:pPr>
              <a:buClr>
                <a:srgbClr val="0000FF"/>
              </a:buClr>
              <a:buSzPct val="100000"/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Virtual functions are meant to be overriden in the Derived classes to achieve polymorphism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</a:p>
          <a:p>
            <a:pPr>
              <a:buClr>
                <a:srgbClr val="0000FF"/>
              </a:buClr>
              <a:buSzPct val="100000"/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Once a function </a:t>
            </a:r>
            <a:r>
              <a:rPr lang="en-US" altLang="zh-CN" sz="2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in base 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class is declared </a:t>
            </a:r>
            <a:r>
              <a:rPr lang="en-US" altLang="zh-CN" sz="2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virtual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, it will remain </a:t>
            </a:r>
            <a:r>
              <a:rPr lang="en-US" altLang="zh-CN" sz="2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virtual in all the 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descendants.</a:t>
            </a:r>
          </a:p>
          <a:p>
            <a:pPr marL="0" indent="0">
              <a:spcBef>
                <a:spcPts val="0"/>
              </a:spcBef>
              <a:buClr>
                <a:srgbClr val="0000FF"/>
              </a:buClr>
              <a:buSzPct val="100000"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  <a:endParaRPr lang="en-US" altLang="zh-CN" sz="10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buClr>
                <a:srgbClr val="0000FF"/>
              </a:buClr>
              <a:buSzPct val="100000"/>
            </a:pPr>
            <a:r>
              <a:rPr lang="en-US" sz="2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It is </a:t>
            </a:r>
            <a:r>
              <a:rPr lang="en-US" sz="2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not compulsory </a:t>
            </a:r>
            <a:r>
              <a:rPr lang="en-US" sz="20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 add the keyword </a:t>
            </a:r>
            <a:r>
              <a:rPr lang="en-US" sz="2000" b="0">
                <a:solidFill>
                  <a:srgbClr val="0000FF"/>
                </a:solidFill>
                <a:latin typeface="Arial" charset="0"/>
                <a:ea typeface="宋体" charset="-122"/>
              </a:rPr>
              <a:t>virtual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in derived classes</a:t>
            </a:r>
            <a:r>
              <a:rPr lang="en-US" sz="2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but it is </a:t>
            </a:r>
            <a:r>
              <a:rPr lang="en-US" sz="2000" b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recommended</a:t>
            </a:r>
            <a:r>
              <a:rPr lang="en-US" sz="20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36575" indent="-182563">
              <a:spcBef>
                <a:spcPts val="0"/>
              </a:spcBef>
              <a:buClr>
                <a:srgbClr val="0000FF"/>
              </a:buClr>
              <a:buSzPct val="100000"/>
              <a:buNone/>
            </a:pPr>
            <a:r>
              <a:rPr lang="en-US" sz="20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so </a:t>
            </a:r>
            <a:r>
              <a:rPr lang="en-US" sz="2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that there is no need to constantly compare with base class to find out which functions are overridden</a:t>
            </a:r>
          </a:p>
        </p:txBody>
      </p:sp>
    </p:spTree>
    <p:extLst>
      <p:ext uri="{BB962C8B-B14F-4D97-AF65-F5344CB8AC3E}">
        <p14:creationId xmlns:p14="http://schemas.microsoft.com/office/powerpoint/2010/main" val="64384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SG" b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Declaring </a:t>
            </a:r>
            <a:r>
              <a:rPr lang="en-SG" b="0">
                <a:solidFill>
                  <a:srgbClr val="FF0000"/>
                </a:solidFill>
                <a:latin typeface="Consolas" panose="020B0609020204030204" pitchFamily="49" charset="0"/>
              </a:rPr>
              <a:t>virtual function</a:t>
            </a:r>
            <a:endParaRPr lang="en-SG" b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Circle.h (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Derived Class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	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generated by Visual Studio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&lt;string&gt;      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#include "Shape.h"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Circle : public Shape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inherit from Base class,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radius;</a:t>
            </a:r>
          </a:p>
          <a:p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Circle();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Circle(string, string, double);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setRadius(double);	   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getRadius();		   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     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double findArea();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not necessary, but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recommended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void print(); 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not necessary, but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recommended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SG" b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Declaring </a:t>
            </a:r>
            <a:r>
              <a:rPr lang="en-SG" b="0">
                <a:solidFill>
                  <a:srgbClr val="FF0000"/>
                </a:solidFill>
                <a:latin typeface="Consolas" panose="020B0609020204030204" pitchFamily="49" charset="0"/>
              </a:rPr>
              <a:t>virtual function</a:t>
            </a:r>
            <a:endParaRPr lang="en-SG" b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7400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Square.h (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Derived Class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	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generated by Visual Studio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&lt;string&gt;      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#include "Shape.h"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		   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Square : public Shape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inherit from Base class,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length;</a:t>
            </a:r>
          </a:p>
          <a:p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Square();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Square(string, string, double);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setLenght(double);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getLength();	   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     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double findArea();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not necessary, but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recommended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void print(); 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not necessary, but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recommended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9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Polymorphism </a:t>
            </a:r>
            <a:r>
              <a:rPr lang="en-US" altLang="zh-CN" b="0" i="1">
                <a:ea typeface="宋体" charset="-122"/>
              </a:rPr>
              <a:t>– Demo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686800" cy="60324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400" dirty="0">
                <a:latin typeface="Consolas" panose="020B0609020204030204" pitchFamily="49" charset="0"/>
              </a:rPr>
              <a:t>#include &lt;</a:t>
            </a:r>
            <a:r>
              <a:rPr lang="en-SG" sz="1400" dirty="0" err="1">
                <a:latin typeface="Consolas" panose="020B0609020204030204" pitchFamily="49" charset="0"/>
              </a:rPr>
              <a:t>iostream</a:t>
            </a:r>
            <a:r>
              <a:rPr lang="en-SG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SG" sz="1400" dirty="0">
                <a:latin typeface="Consolas" panose="020B0609020204030204" pitchFamily="49" charset="0"/>
              </a:rPr>
              <a:t>using namespace </a:t>
            </a:r>
            <a:r>
              <a:rPr lang="en-SG" sz="1400" dirty="0" err="1">
                <a:latin typeface="Consolas" panose="020B0609020204030204" pitchFamily="49" charset="0"/>
              </a:rPr>
              <a:t>std</a:t>
            </a:r>
            <a:r>
              <a:rPr lang="en-SG" sz="1400" dirty="0">
                <a:latin typeface="Consolas" panose="020B0609020204030204" pitchFamily="49" charset="0"/>
              </a:rPr>
              <a:t>; </a:t>
            </a:r>
          </a:p>
          <a:p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“</a:t>
            </a:r>
            <a:r>
              <a:rPr lang="en-SG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Shape.h</a:t>
            </a:r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Circle.h</a:t>
            </a:r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Square.h</a:t>
            </a:r>
            <a:r>
              <a:rPr lang="en-SG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SG" sz="1600" dirty="0" err="1">
                <a:latin typeface="Consolas" panose="020B0609020204030204" pitchFamily="49" charset="0"/>
              </a:rPr>
              <a:t>int</a:t>
            </a:r>
            <a:r>
              <a:rPr lang="en-SG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Shape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shapeArray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[3];   </a:t>
            </a:r>
            <a:r>
              <a:rPr lang="en-SG" sz="1800" dirty="0">
                <a:solidFill>
                  <a:srgbClr val="009999"/>
                </a:solidFill>
                <a:latin typeface="Calibri" panose="020F0502020204030204" pitchFamily="34" charset="0"/>
              </a:rPr>
              <a:t>// store address of Shape objects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Circle s1("Circle", "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", 10.0);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Square s2("Square", "Blue", 20.0);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Circle s3("Circle", "Cyan", 30.0);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shapeArray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[0] =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s1;  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shapeArray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[1] =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s2;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shapeArray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[2] =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s3;</a:t>
            </a: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  for (int i = 0; i &lt; 3; i++)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Shape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s =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shapeArray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[i]; </a:t>
            </a:r>
            <a:r>
              <a:rPr lang="en-SG" sz="1800" dirty="0">
                <a:solidFill>
                  <a:srgbClr val="009999"/>
                </a:solidFill>
                <a:latin typeface="Calibri" panose="020F0502020204030204" pitchFamily="34" charset="0"/>
              </a:rPr>
              <a:t>// retrieve object (reference)</a:t>
            </a:r>
            <a:endParaRPr lang="en-SG" sz="1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s-&gt;print()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;               </a:t>
            </a:r>
            <a:r>
              <a:rPr lang="en-SG" sz="1800" dirty="0">
                <a:solidFill>
                  <a:srgbClr val="009999"/>
                </a:solidFill>
                <a:latin typeface="Calibri" panose="020F0502020204030204" pitchFamily="34" charset="0"/>
              </a:rPr>
              <a:t>// invoke object’s print()</a:t>
            </a:r>
            <a:endParaRPr lang="en-SG" sz="1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&lt;&lt; "Area : " &lt;&lt;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s-&gt;</a:t>
            </a:r>
            <a:r>
              <a:rPr lang="en-SG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findArea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&lt;&lt;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SG" sz="1800" dirty="0">
                <a:solidFill>
                  <a:srgbClr val="009999"/>
                </a:solidFill>
                <a:latin typeface="Calibri" panose="020F0502020204030204" pitchFamily="34" charset="0"/>
              </a:rPr>
              <a:t>// invoke object’s </a:t>
            </a:r>
            <a:r>
              <a:rPr lang="en-SG" sz="1800" dirty="0" err="1">
                <a:solidFill>
                  <a:srgbClr val="009999"/>
                </a:solidFill>
                <a:latin typeface="Calibri" panose="020F0502020204030204" pitchFamily="34" charset="0"/>
              </a:rPr>
              <a:t>findArea</a:t>
            </a:r>
            <a:r>
              <a:rPr lang="en-SG" sz="1800" dirty="0">
                <a:solidFill>
                  <a:srgbClr val="009999"/>
                </a:solidFill>
                <a:latin typeface="Calibri" panose="020F0502020204030204" pitchFamily="34" charset="0"/>
              </a:rPr>
              <a:t>()</a:t>
            </a:r>
            <a:endParaRPr lang="en-SG" sz="1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. . .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7588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OOP Feature 1 </a:t>
            </a:r>
            <a:r>
              <a:rPr lang="en-US" altLang="zh-CN" b="0" i="1">
                <a:ea typeface="宋体" charset="-122"/>
              </a:rPr>
              <a:t>: Encapsulation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458200" cy="35814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enclosing one or more items within a package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SG" sz="24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kept </a:t>
            </a:r>
            <a:r>
              <a:rPr lang="en-SG" sz="2400" u="sng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SG" sz="24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(hidden) to prevent illegal access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Functions</a:t>
            </a:r>
            <a:r>
              <a:rPr lang="en-SG" sz="24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made </a:t>
            </a:r>
            <a:r>
              <a:rPr lang="en-SG" sz="2400" u="sng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en-SG" sz="24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(visible) for others to access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can only be accessed through the functions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using </a:t>
            </a:r>
            <a:r>
              <a:rPr lang="en-SG" sz="2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endParaRPr lang="en-SG" sz="2400" dirty="0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02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>
                <a:ea typeface="宋体" charset="-122"/>
              </a:rPr>
              <a:t>Polymorphism -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1487775"/>
            <a:ext cx="79248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2075">
              <a:spcBef>
                <a:spcPts val="0"/>
              </a:spcBef>
              <a:spcAft>
                <a:spcPts val="0"/>
              </a:spcAft>
            </a:pPr>
            <a:r>
              <a:rPr lang="en-US" sz="8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: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Circle Red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Area :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314.2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Shape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: Square Blue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Area :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400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Shape: Circle Cyan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Area :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2827.8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0530" y="981045"/>
            <a:ext cx="4191000" cy="46166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Output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" y="49530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Without polymorphism,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- the radius/length for each object will not be displayed (</a:t>
            </a:r>
            <a:r>
              <a:rPr lang="en-SG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area displayed will always be 0  (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8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Abstract Classes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334000"/>
          </a:xfrm>
        </p:spPr>
        <p:txBody>
          <a:bodyPr/>
          <a:lstStyle/>
          <a:p>
            <a:pPr>
              <a:buSzPct val="100000"/>
            </a:pPr>
            <a:r>
              <a:rPr lang="en-US" altLang="zh-CN" sz="2000" b="0">
                <a:latin typeface="Arial" charset="0"/>
                <a:ea typeface="宋体" charset="-122"/>
              </a:rPr>
              <a:t>In order to achieve polymorphism, the function must exist in the Base class AND declared as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charset="-122"/>
              </a:rPr>
              <a:t>virtual</a:t>
            </a:r>
            <a:r>
              <a:rPr lang="en-US" altLang="zh-CN" sz="2000" b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SzPct val="100000"/>
              <a:buNone/>
            </a:pPr>
            <a:r>
              <a:rPr lang="en-US" altLang="zh-CN" sz="1000" b="0">
                <a:latin typeface="Arial" charset="0"/>
                <a:ea typeface="宋体" charset="-122"/>
              </a:rPr>
              <a:t>  </a:t>
            </a:r>
          </a:p>
          <a:p>
            <a:pPr>
              <a:buSzPct val="100000"/>
            </a:pPr>
            <a:r>
              <a:rPr lang="en-US" altLang="zh-CN" sz="2000" b="0">
                <a:latin typeface="Arial" charset="0"/>
                <a:ea typeface="宋体" charset="-122"/>
              </a:rPr>
              <a:t>However, in some cases, a function may not have any specific (meaningful) implementation in the Base class.</a:t>
            </a:r>
          </a:p>
          <a:p>
            <a:pPr marL="0" indent="0">
              <a:buSzPct val="100000"/>
              <a:buNone/>
            </a:pPr>
            <a:r>
              <a:rPr lang="en-US" altLang="zh-CN" sz="2000" b="0">
                <a:latin typeface="Arial" charset="0"/>
                <a:ea typeface="宋体" charset="-122"/>
              </a:rPr>
              <a:t>     </a:t>
            </a:r>
            <a:r>
              <a:rPr lang="en-US" altLang="zh-CN" sz="2000" b="0">
                <a:latin typeface="Consolas" panose="020B0609020204030204" pitchFamily="49" charset="0"/>
                <a:ea typeface="宋体" charset="-122"/>
              </a:rPr>
              <a:t>e.g. findArea() in Shape class</a:t>
            </a:r>
          </a:p>
          <a:p>
            <a:pPr marL="0" indent="0">
              <a:buSzPct val="100000"/>
              <a:buNone/>
            </a:pPr>
            <a:r>
              <a:rPr lang="en-US" altLang="zh-CN" sz="1000" b="0">
                <a:latin typeface="Arial" charset="0"/>
                <a:ea typeface="宋体" charset="-122"/>
              </a:rPr>
              <a:t>  </a:t>
            </a:r>
          </a:p>
          <a:p>
            <a:pPr>
              <a:buSzPct val="100000"/>
            </a:pPr>
            <a:r>
              <a:rPr lang="en-US" altLang="zh-CN" sz="2000" b="0">
                <a:latin typeface="Arial" charset="0"/>
                <a:ea typeface="宋体" charset="-122"/>
              </a:rPr>
              <a:t>A function that has NO implementation is known as an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charset="-122"/>
              </a:rPr>
              <a:t>Abstract function</a:t>
            </a:r>
          </a:p>
          <a:p>
            <a:pPr marL="0" indent="0">
              <a:buSzPct val="100000"/>
              <a:buNone/>
            </a:pPr>
            <a:r>
              <a:rPr lang="en-US" altLang="zh-CN" sz="2000" b="0">
                <a:latin typeface="Arial" charset="0"/>
                <a:ea typeface="宋体" charset="-122"/>
              </a:rPr>
              <a:t>     (Classes that contain abstract functions are known as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charset="-122"/>
              </a:rPr>
              <a:t>Abstract classes</a:t>
            </a:r>
            <a:r>
              <a:rPr lang="en-US" altLang="zh-CN" sz="2000" b="0">
                <a:latin typeface="Arial" charset="0"/>
                <a:ea typeface="宋体" charset="-122"/>
              </a:rPr>
              <a:t>)</a:t>
            </a:r>
          </a:p>
          <a:p>
            <a:pPr marL="0" indent="0">
              <a:buSzPct val="100000"/>
              <a:buNone/>
            </a:pPr>
            <a:r>
              <a:rPr lang="en-US" altLang="zh-CN" sz="1000" b="0">
                <a:latin typeface="Arial" charset="0"/>
                <a:ea typeface="宋体" charset="-122"/>
              </a:rPr>
              <a:t>  </a:t>
            </a:r>
          </a:p>
          <a:p>
            <a:pPr>
              <a:buSzPct val="100000"/>
            </a:pPr>
            <a:r>
              <a:rPr lang="en-US" altLang="zh-CN" sz="2000" b="0">
                <a:latin typeface="Arial" charset="0"/>
                <a:ea typeface="宋体" charset="-122"/>
              </a:rPr>
              <a:t>Abstract functions are implemented through </a:t>
            </a:r>
            <a:r>
              <a:rPr lang="en-US" altLang="zh-CN" sz="2000" i="1" u="sng">
                <a:solidFill>
                  <a:srgbClr val="FF0000"/>
                </a:solidFill>
                <a:latin typeface="Arial" charset="0"/>
                <a:ea typeface="宋体" charset="-122"/>
              </a:rPr>
              <a:t>Pure</a:t>
            </a:r>
            <a:r>
              <a:rPr lang="en-US" altLang="zh-CN" sz="2000" i="1">
                <a:solidFill>
                  <a:srgbClr val="FF0000"/>
                </a:solidFill>
                <a:latin typeface="Arial" charset="0"/>
                <a:ea typeface="宋体" charset="-122"/>
              </a:rPr>
              <a:t>  Virtual Function </a:t>
            </a:r>
            <a:r>
              <a:rPr lang="en-US" altLang="zh-CN" sz="2000" b="0">
                <a:latin typeface="Arial" charset="0"/>
                <a:ea typeface="宋体" charset="-122"/>
              </a:rPr>
              <a:t>by placing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宋体" charset="-122"/>
              </a:rPr>
              <a:t>= 0 </a:t>
            </a:r>
            <a:r>
              <a:rPr lang="en-US" altLang="zh-CN" sz="2000" b="0" dirty="0">
                <a:latin typeface="Arial" charset="0"/>
                <a:ea typeface="宋体" charset="-122"/>
              </a:rPr>
              <a:t>behind </a:t>
            </a:r>
            <a:r>
              <a:rPr lang="en-US" altLang="zh-CN" sz="2000" b="0">
                <a:latin typeface="Arial" charset="0"/>
                <a:ea typeface="宋体" charset="-122"/>
              </a:rPr>
              <a:t>the declaration.</a:t>
            </a:r>
            <a:endParaRPr lang="en-SG" sz="2000" b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SG" sz="2000" b="0">
                <a:latin typeface="Consolas" panose="020B0609020204030204" pitchFamily="49" charset="0"/>
              </a:rPr>
              <a:t>   e.g. </a:t>
            </a:r>
            <a:r>
              <a:rPr lang="en-SG" sz="2000" b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2000" b="0">
                <a:latin typeface="Consolas" panose="020B0609020204030204" pitchFamily="49" charset="0"/>
              </a:rPr>
              <a:t>double findArea() </a:t>
            </a:r>
            <a:r>
              <a:rPr lang="en-SG" sz="2000" b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// has NO implementation</a:t>
            </a:r>
            <a:endParaRPr lang="en-US" sz="2000" b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charset="-122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292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US" altLang="zh-CN">
                <a:ea typeface="宋体" charset="-122"/>
              </a:rPr>
              <a:t>Abstract Classes </a:t>
            </a:r>
            <a:r>
              <a:rPr lang="en-US" altLang="zh-CN" b="0" i="1">
                <a:ea typeface="宋体" charset="-122"/>
              </a:rPr>
              <a:t>- Example</a:t>
            </a:r>
            <a:endParaRPr lang="en-SG" b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0020" y="838200"/>
            <a:ext cx="8755380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Shape.h – Specification of Shape class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 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generated by Visual Studio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r>
              <a:rPr lang="en-SG" sz="1600">
                <a:latin typeface="Consolas" panose="020B0609020204030204" pitchFamily="49" charset="0"/>
              </a:rPr>
              <a:t>#include &lt;string&gt;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type;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colour;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Shape(string, string);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parameterized constructor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setType(string);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set type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getType();	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get type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setColour(string);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set colour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getColour();	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get colour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double findArea()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;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abstract function - NO implementation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void print();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use virtual for polymorphism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33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US" altLang="zh-CN">
                <a:ea typeface="宋体" charset="-122"/>
              </a:rPr>
              <a:t>Abstract Classes </a:t>
            </a:r>
            <a:r>
              <a:rPr lang="en-US" altLang="zh-CN" b="0" i="1">
                <a:ea typeface="宋体" charset="-122"/>
              </a:rPr>
              <a:t>- Example</a:t>
            </a:r>
            <a:endParaRPr lang="en-SG" b="0" i="1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Shape.cpp – Implementation of Shape class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Shape.h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SG" sz="1600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Shape(string t, string c) : 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type(t),colour(c)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{ }</a:t>
            </a:r>
          </a:p>
          <a:p>
            <a:pPr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setType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(string t) { type = t; }</a:t>
            </a:r>
          </a:p>
          <a:p>
            <a:pPr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getType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type; }</a:t>
            </a:r>
          </a:p>
          <a:p>
            <a:pPr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setColour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(string c) { colour = c; }</a:t>
            </a:r>
          </a:p>
          <a:p>
            <a:pPr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getColour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colour; }</a:t>
            </a:r>
          </a:p>
          <a:p>
            <a:pPr>
              <a:spcAft>
                <a:spcPts val="600"/>
              </a:spcAft>
            </a:pP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double Shape::</a:t>
            </a:r>
            <a:r>
              <a:rPr lang="en-SG" sz="1600" dirty="0" err="1">
                <a:solidFill>
                  <a:srgbClr val="009999"/>
                </a:solidFill>
                <a:latin typeface="Consolas" panose="020B0609020204030204" pitchFamily="49" charset="0"/>
              </a:rPr>
              <a:t>findArea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() { return 0; }  // no implementation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print()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&lt;&lt; "\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nShape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: " &lt;&lt;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getType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 &lt;&lt; " " &lt;&lt;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getColour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19600" y="5237917"/>
            <a:ext cx="3429000" cy="707886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charset="0"/>
                <a:cs typeface="Arial" charset="0"/>
              </a:rPr>
              <a:t>remove the implementation in Shape.cpp</a:t>
            </a:r>
            <a:endParaRPr lang="en-US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5181600" y="3886199"/>
            <a:ext cx="838200" cy="13517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2175911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Downcasting to derived class object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305800" cy="50292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charset="0"/>
                <a:ea typeface="宋体" charset="-122"/>
              </a:rPr>
              <a:t>In polymorphism, the Base class variable may be used to hold a Derived class object.</a:t>
            </a:r>
          </a:p>
          <a:p>
            <a:pPr marL="628650" indent="-628650">
              <a:buClrTx/>
              <a:buNone/>
            </a:pPr>
            <a:r>
              <a:rPr lang="en-US" altLang="zh-CN" sz="2000" b="0" i="1">
                <a:latin typeface="Arial" charset="0"/>
                <a:ea typeface="宋体" charset="-122"/>
              </a:rPr>
              <a:t>e.g. 	shapeVector that may hold Circle objects and Square objects.</a:t>
            </a:r>
          </a:p>
          <a:p>
            <a:pPr marL="0" indent="0">
              <a:buClrTx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</a:p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charset="0"/>
                <a:ea typeface="宋体" charset="-122"/>
              </a:rPr>
              <a:t>In certain situations, it may be required to convert the Derived class objects (which are stored as Based class objects) back to its original form (Derived class object) for processing.</a:t>
            </a:r>
          </a:p>
          <a:p>
            <a:pPr marL="628650" indent="-628650">
              <a:buClrTx/>
              <a:buNone/>
            </a:pPr>
            <a:r>
              <a:rPr lang="en-US" altLang="zh-CN" sz="2000" b="0" i="1">
                <a:latin typeface="Arial" charset="0"/>
                <a:ea typeface="宋体" charset="-122"/>
              </a:rPr>
              <a:t>e.g. 	to invoke specific functions in the Derived object to access data</a:t>
            </a:r>
          </a:p>
          <a:p>
            <a:pPr marL="628650" indent="-628650">
              <a:buClrTx/>
              <a:buNone/>
            </a:pPr>
            <a:r>
              <a:rPr lang="en-US" altLang="zh-CN" sz="2000" b="0" i="1">
                <a:latin typeface="Arial" charset="0"/>
                <a:ea typeface="宋体" charset="-122"/>
              </a:rPr>
              <a:t>	such as to increase the size of the shape by 10%</a:t>
            </a:r>
          </a:p>
          <a:p>
            <a:pPr marL="628650" indent="-628650">
              <a:buClrTx/>
              <a:buNone/>
            </a:pPr>
            <a:r>
              <a:rPr lang="en-US" altLang="zh-CN" sz="2000" b="0" i="1">
                <a:latin typeface="Arial" charset="0"/>
                <a:ea typeface="宋体" charset="-122"/>
              </a:rPr>
              <a:t>          need to use : setRadius(), getRadius(), setLength(), getLength()</a:t>
            </a:r>
            <a:endParaRPr lang="en-US" altLang="zh-CN" sz="2400" b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0" indent="0">
              <a:buClrTx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</a:p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FF0000"/>
                </a:solidFill>
                <a:latin typeface="Arial" charset="0"/>
                <a:ea typeface="宋体" charset="-122"/>
              </a:rPr>
              <a:t>The process of converting a Base class object back to the Derived class object is known as 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-122"/>
              </a:rPr>
              <a:t>downcasting</a:t>
            </a:r>
            <a:r>
              <a:rPr lang="en-US" altLang="zh-CN" sz="2400" b="0">
                <a:solidFill>
                  <a:srgbClr val="0000FF"/>
                </a:solidFill>
                <a:latin typeface="Arial" charset="0"/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53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Downcasting to derived class object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86800" cy="30480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downcast a Base class object to a Derived class object, </a:t>
            </a:r>
          </a:p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use the </a:t>
            </a:r>
            <a:r>
              <a:rPr lang="en-SG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dynamic_cast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operator as shown below:</a:t>
            </a:r>
          </a:p>
          <a:p>
            <a:pPr marL="0" indent="0">
              <a:buClrTx/>
              <a:buNone/>
            </a:pPr>
            <a:endParaRPr lang="en-US" altLang="zh-CN" sz="2000" b="0">
              <a:solidFill>
                <a:srgbClr val="0000FF"/>
              </a:solidFill>
              <a:latin typeface="Calibri" panose="020F0502020204030204" pitchFamily="34" charset="0"/>
              <a:ea typeface="宋体" charset="-122"/>
            </a:endParaRPr>
          </a:p>
          <a:p>
            <a:pPr marL="0" indent="0">
              <a:buClrTx/>
              <a:buNone/>
            </a:pPr>
            <a:r>
              <a:rPr lang="en-SG" sz="2400">
                <a:latin typeface="Calibri" panose="020F0502020204030204" pitchFamily="34" charset="0"/>
              </a:rPr>
              <a:t>  </a:t>
            </a:r>
            <a:r>
              <a:rPr lang="en-SG" sz="2400" b="0">
                <a:latin typeface="Calibri" panose="020F0502020204030204" pitchFamily="34" charset="0"/>
              </a:rPr>
              <a:t>DerivedClass* dcPtr = </a:t>
            </a:r>
            <a:r>
              <a:rPr lang="en-SG" sz="2400">
                <a:solidFill>
                  <a:srgbClr val="FF0000"/>
                </a:solidFill>
                <a:latin typeface="Calibri" panose="020F0502020204030204" pitchFamily="34" charset="0"/>
              </a:rPr>
              <a:t>dynamic_cast</a:t>
            </a:r>
            <a:r>
              <a:rPr lang="en-SG" sz="2400" b="0">
                <a:latin typeface="Calibri" panose="020F0502020204030204" pitchFamily="34" charset="0"/>
              </a:rPr>
              <a:t> &lt; DerivedClass*&gt; (BaseClass*)</a:t>
            </a:r>
          </a:p>
          <a:p>
            <a:pPr marL="0" indent="0">
              <a:buClrTx/>
              <a:buNone/>
            </a:pPr>
            <a:endParaRPr lang="en-SG" altLang="zh-CN" sz="2000" b="0">
              <a:solidFill>
                <a:srgbClr val="0000FF"/>
              </a:solidFill>
              <a:latin typeface="Calibri" panose="020F0502020204030204" pitchFamily="34" charset="0"/>
              <a:ea typeface="宋体" charset="-122"/>
            </a:endParaRPr>
          </a:p>
          <a:p>
            <a:pPr marL="0" indent="0">
              <a:buClrTx/>
              <a:buNone/>
            </a:pPr>
            <a:r>
              <a:rPr lang="en-SG" sz="2000">
                <a:latin typeface="Consolas" panose="020B0609020204030204" pitchFamily="49" charset="0"/>
              </a:rPr>
              <a:t> </a:t>
            </a:r>
            <a:r>
              <a:rPr lang="en-SG" sz="2000" b="0">
                <a:latin typeface="Consolas" panose="020B0609020204030204" pitchFamily="49" charset="0"/>
              </a:rPr>
              <a:t>e.g. Circle* circlePtr = </a:t>
            </a: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</a:rPr>
              <a:t>dynamic_cast</a:t>
            </a:r>
            <a:r>
              <a:rPr lang="en-SG" sz="2000" b="0">
                <a:latin typeface="Consolas" panose="020B0609020204030204" pitchFamily="49" charset="0"/>
              </a:rPr>
              <a:t> &lt;Circle*&gt;(shapePtr);</a:t>
            </a:r>
            <a:endParaRPr lang="en-US" altLang="zh-CN" sz="2000" b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80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Downcasting </a:t>
            </a:r>
            <a:r>
              <a:rPr lang="en-US" altLang="zh-CN" b="0" i="1">
                <a:ea typeface="宋体" charset="-122"/>
              </a:rPr>
              <a:t>- example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153400" cy="533400"/>
          </a:xfrm>
        </p:spPr>
        <p:txBody>
          <a:bodyPr/>
          <a:lstStyle/>
          <a:p>
            <a:pPr>
              <a:buClr>
                <a:srgbClr val="0000FF"/>
              </a:buClr>
              <a:buSzPct val="100000"/>
            </a:pP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DSA_Week01_Part2.cpp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(Page 1/2)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924800" cy="46012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92075"/>
            <a:r>
              <a:rPr lang="en-SG" sz="1600" dirty="0">
                <a:latin typeface="Consolas" panose="020B0609020204030204" pitchFamily="49" charset="0"/>
              </a:rPr>
              <a:t>#include &lt;</a:t>
            </a:r>
            <a:r>
              <a:rPr lang="en-SG" sz="1600" dirty="0" err="1">
                <a:latin typeface="Consolas" panose="020B0609020204030204" pitchFamily="49" charset="0"/>
              </a:rPr>
              <a:t>iostream</a:t>
            </a:r>
            <a:r>
              <a:rPr lang="en-SG" sz="1600" dirty="0"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#include &lt;vector&gt;</a:t>
            </a: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using namespace </a:t>
            </a:r>
            <a:r>
              <a:rPr lang="en-SG" sz="1600" dirty="0" err="1">
                <a:latin typeface="Consolas" panose="020B0609020204030204" pitchFamily="49" charset="0"/>
              </a:rPr>
              <a:t>std</a:t>
            </a:r>
            <a:r>
              <a:rPr lang="en-SG" sz="1600" dirty="0">
                <a:latin typeface="Consolas" panose="020B0609020204030204" pitchFamily="49" charset="0"/>
              </a:rPr>
              <a:t>;</a:t>
            </a:r>
          </a:p>
          <a:p>
            <a:pPr marL="92075"/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Shape.h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pPr marL="92075"/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Circle.h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pPr marL="92075">
              <a:spcAft>
                <a:spcPts val="600"/>
              </a:spcAft>
            </a:pP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Square.h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pPr marL="92075"/>
            <a:r>
              <a:rPr lang="en-SG" sz="1600" dirty="0" err="1">
                <a:latin typeface="Consolas" panose="020B0609020204030204" pitchFamily="49" charset="0"/>
              </a:rPr>
              <a:t>int</a:t>
            </a:r>
            <a:r>
              <a:rPr lang="en-SG" sz="1600" dirty="0">
                <a:latin typeface="Consolas" panose="020B0609020204030204" pitchFamily="49" charset="0"/>
              </a:rPr>
              <a:t> main()</a:t>
            </a: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   // create derived-class objects</a:t>
            </a:r>
          </a:p>
          <a:p>
            <a:pPr marL="92075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Circle s1("Circle", "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", 10.0);</a:t>
            </a:r>
          </a:p>
          <a:p>
            <a:pPr marL="92075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Circle s2("Circle", "Blue", 20.0);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Square s3("Square",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Cyan", 30.0);</a:t>
            </a: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 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create vector to store (pointers to) Shape objects</a:t>
            </a: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   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 &lt;Shape*&gt;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shapesVector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(3); </a:t>
            </a: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 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initialize vector with </a:t>
            </a:r>
            <a:r>
              <a:rPr lang="en-SG" sz="1600" dirty="0" err="1">
                <a:solidFill>
                  <a:srgbClr val="009999"/>
                </a:solidFill>
                <a:latin typeface="Consolas" panose="020B0609020204030204" pitchFamily="49" charset="0"/>
              </a:rPr>
              <a:t>diffierent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 Shape objects (polymorphism)</a:t>
            </a: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shapesVector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[0] = &amp;s1;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store (pointer to) c1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shapesVector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[1] = &amp;s2;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store (pointer to) c2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shapesVector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[2] = &amp;s3;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store (pointer to) s1</a:t>
            </a:r>
          </a:p>
        </p:txBody>
      </p:sp>
    </p:spTree>
    <p:extLst>
      <p:ext uri="{BB962C8B-B14F-4D97-AF65-F5344CB8AC3E}">
        <p14:creationId xmlns:p14="http://schemas.microsoft.com/office/powerpoint/2010/main" val="665060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Downcasting </a:t>
            </a:r>
            <a:r>
              <a:rPr lang="en-US" altLang="zh-CN" b="0" i="1">
                <a:ea typeface="宋体" charset="-122"/>
              </a:rPr>
              <a:t>- example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153400" cy="533400"/>
          </a:xfrm>
        </p:spPr>
        <p:txBody>
          <a:bodyPr/>
          <a:lstStyle/>
          <a:p>
            <a:pPr>
              <a:buClr>
                <a:srgbClr val="0000FF"/>
              </a:buClr>
              <a:buSzPct val="100000"/>
            </a:pP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DSA_Week01_Part2.cpp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(Page 2/2)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7700" y="1337310"/>
            <a:ext cx="8267700" cy="5386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to increase the size of the shapes by 10%</a:t>
            </a:r>
          </a:p>
          <a:p>
            <a:r>
              <a:rPr lang="nn-NO" sz="1600">
                <a:latin typeface="Consolas" panose="020B0609020204030204" pitchFamily="49" charset="0"/>
              </a:rPr>
              <a:t>   for (int i = 0; i &lt; shapesVector.size(); i++)</a:t>
            </a:r>
          </a:p>
          <a:p>
            <a:r>
              <a:rPr lang="en-SG" sz="1600">
                <a:latin typeface="Consolas" panose="020B0609020204030204" pitchFamily="49" charset="0"/>
              </a:rPr>
              <a:t>   {</a:t>
            </a:r>
          </a:p>
          <a:p>
            <a:r>
              <a:rPr lang="en-SG" sz="1600">
                <a:latin typeface="Consolas" panose="020B0609020204030204" pitchFamily="49" charset="0"/>
              </a:rPr>
              <a:t>      Shape* s = shapesVector[i];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retrieve the shape</a:t>
            </a:r>
          </a:p>
          <a:p>
            <a:r>
              <a:rPr lang="en-SG" sz="1600">
                <a:latin typeface="Consolas" panose="020B0609020204030204" pitchFamily="49" charset="0"/>
              </a:rPr>
              <a:t>      Circle*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cPtr</a:t>
            </a:r>
            <a:r>
              <a:rPr lang="en-SG" sz="1600">
                <a:latin typeface="Consolas" panose="020B0609020204030204" pitchFamily="49" charset="0"/>
              </a:rPr>
              <a:t>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dynamic_cast</a:t>
            </a:r>
            <a:r>
              <a:rPr lang="en-SG" sz="1600">
                <a:latin typeface="Consolas" panose="020B0609020204030204" pitchFamily="49" charset="0"/>
              </a:rPr>
              <a:t> &lt;Circle*&gt;(s);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downcast to Circle </a:t>
            </a:r>
          </a:p>
          <a:p>
            <a:r>
              <a:rPr lang="en-SG" sz="1600">
                <a:latin typeface="Consolas" panose="020B0609020204030204" pitchFamily="49" charset="0"/>
              </a:rPr>
              <a:t>      if (cPtr != 0)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is a Circle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        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cPtr-&gt;setRadius</a:t>
            </a:r>
            <a:r>
              <a:rPr lang="en-SG" sz="1600">
                <a:latin typeface="Consolas" panose="020B0609020204030204" pitchFamily="49" charset="0"/>
              </a:rPr>
              <a:t>(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cPtr-&gt;getRadius() </a:t>
            </a:r>
            <a:r>
              <a:rPr lang="en-SG" sz="1600">
                <a:latin typeface="Consolas" panose="020B0609020204030204" pitchFamily="49" charset="0"/>
              </a:rPr>
              <a:t>* 1.1 );  </a:t>
            </a:r>
          </a:p>
          <a:p>
            <a:r>
              <a:rPr lang="en-SG" sz="1600">
                <a:latin typeface="Consolas" panose="020B0609020204030204" pitchFamily="49" charset="0"/>
              </a:rPr>
              <a:t>      else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NOT a Circle, is Square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      {</a:t>
            </a:r>
          </a:p>
          <a:p>
            <a:r>
              <a:rPr lang="en-SG" sz="1600">
                <a:latin typeface="Consolas" panose="020B0609020204030204" pitchFamily="49" charset="0"/>
              </a:rPr>
              <a:t>         Square*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sqPtr</a:t>
            </a:r>
            <a:r>
              <a:rPr lang="en-SG" sz="1600">
                <a:latin typeface="Consolas" panose="020B0609020204030204" pitchFamily="49" charset="0"/>
              </a:rPr>
              <a:t>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dynamic_cast</a:t>
            </a:r>
            <a:r>
              <a:rPr lang="en-SG" sz="1600">
                <a:latin typeface="Consolas" panose="020B0609020204030204" pitchFamily="49" charset="0"/>
              </a:rPr>
              <a:t> &lt;Square*&gt;(s);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downcast to Square</a:t>
            </a:r>
            <a:endParaRPr lang="en-SG" sz="1800">
              <a:latin typeface="Calibri" panose="020F0502020204030204" pitchFamily="34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        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sqPtr-&gt;setLength</a:t>
            </a:r>
            <a:r>
              <a:rPr lang="en-SG" sz="1600">
                <a:latin typeface="Consolas" panose="020B0609020204030204" pitchFamily="49" charset="0"/>
              </a:rPr>
              <a:t>(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sqPtr-&gt;getLength() </a:t>
            </a:r>
            <a:r>
              <a:rPr lang="en-SG" sz="1600">
                <a:latin typeface="Consolas" panose="020B0609020204030204" pitchFamily="49" charset="0"/>
              </a:rPr>
              <a:t>* 1.1 );</a:t>
            </a:r>
          </a:p>
          <a:p>
            <a:r>
              <a:rPr lang="en-SG" sz="1600">
                <a:latin typeface="Consolas" panose="020B0609020204030204" pitchFamily="49" charset="0"/>
              </a:rPr>
              <a:t>      }</a:t>
            </a:r>
          </a:p>
          <a:p>
            <a:r>
              <a:rPr lang="en-SG" sz="1600">
                <a:latin typeface="Consolas" panose="020B0609020204030204" pitchFamily="49" charset="0"/>
              </a:rPr>
              <a:t>   }</a:t>
            </a:r>
          </a:p>
          <a:p>
            <a:r>
              <a:rPr lang="en-SG" sz="1600"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print the shape details</a:t>
            </a:r>
          </a:p>
          <a:p>
            <a:r>
              <a:rPr lang="nn-NO" sz="1600">
                <a:latin typeface="Consolas" panose="020B0609020204030204" pitchFamily="49" charset="0"/>
              </a:rPr>
              <a:t>   for (int i=0; i&lt;shapesVector.size(); i++)</a:t>
            </a:r>
          </a:p>
          <a:p>
            <a:r>
              <a:rPr lang="en-SG" sz="1600">
                <a:latin typeface="Consolas" panose="020B0609020204030204" pitchFamily="49" charset="0"/>
              </a:rPr>
              <a:t>   {</a:t>
            </a:r>
          </a:p>
          <a:p>
            <a:r>
              <a:rPr lang="en-SG" sz="1600">
                <a:latin typeface="Consolas" panose="020B0609020204030204" pitchFamily="49" charset="0"/>
              </a:rPr>
              <a:t>      Shape* s = shapesVector[i];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retrieve the shape</a:t>
            </a:r>
          </a:p>
          <a:p>
            <a:r>
              <a:rPr lang="en-SG" sz="1600">
                <a:latin typeface="Consolas" panose="020B0609020204030204" pitchFamily="49" charset="0"/>
              </a:rPr>
              <a:t>      s-&gt;print();</a:t>
            </a:r>
          </a:p>
          <a:p>
            <a:r>
              <a:rPr lang="en-SG" sz="1600">
                <a:latin typeface="Consolas" panose="020B0609020204030204" pitchFamily="49" charset="0"/>
              </a:rPr>
              <a:t>      cout &lt;&lt; "\nArea : " &lt;&lt; s-&gt;findArea() &lt;&lt; endl;</a:t>
            </a:r>
          </a:p>
          <a:p>
            <a:r>
              <a:rPr lang="en-SG" sz="1600">
                <a:latin typeface="Consolas" panose="020B0609020204030204" pitchFamily="49" charset="0"/>
              </a:rPr>
              <a:t>   }</a:t>
            </a:r>
          </a:p>
          <a:p>
            <a:r>
              <a:rPr lang="en-SG" sz="1600">
                <a:latin typeface="Consolas" panose="020B0609020204030204" pitchFamily="49" charset="0"/>
              </a:rPr>
              <a:t>}</a:t>
            </a:r>
            <a:endParaRPr lang="en-US" sz="14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91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Polymorphism (Final showdown)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4791" y="1524000"/>
            <a:ext cx="80772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/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5725"/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Shape: Circle Red 11</a:t>
            </a:r>
          </a:p>
          <a:p>
            <a:pPr marL="85725"/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Area : 380.182</a:t>
            </a:r>
          </a:p>
          <a:p>
            <a:pPr marL="85725"/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5725"/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Shape: Circle Blue 22</a:t>
            </a:r>
          </a:p>
          <a:p>
            <a:pPr marL="85725"/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Area : 1520.73</a:t>
            </a:r>
          </a:p>
          <a:p>
            <a:pPr marL="85725"/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5725"/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Shape: Square Cyan 33</a:t>
            </a:r>
          </a:p>
          <a:p>
            <a:pPr marL="85725"/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Area : 1089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2391" y="940060"/>
            <a:ext cx="4191000" cy="46166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Output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63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Summary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153400" cy="5334000"/>
          </a:xfrm>
        </p:spPr>
        <p:txBody>
          <a:bodyPr/>
          <a:lstStyle/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Encapsulation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Inheritance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Polymorphism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Abstract classes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Polymorphism (Final Showdown)</a:t>
            </a:r>
          </a:p>
        </p:txBody>
      </p:sp>
    </p:spTree>
    <p:extLst>
      <p:ext uri="{BB962C8B-B14F-4D97-AF65-F5344CB8AC3E}">
        <p14:creationId xmlns:p14="http://schemas.microsoft.com/office/powerpoint/2010/main" val="354699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Encapsulation </a:t>
            </a:r>
            <a:r>
              <a:rPr lang="en-US" altLang="zh-CN" b="0" i="1">
                <a:ea typeface="宋体" charset="-122"/>
              </a:rPr>
              <a:t>– implement using class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66510"/>
            <a:ext cx="8077200" cy="4561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class ClassName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20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private: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hidden (NOT accessible to others)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int    data1;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  string data2;</a:t>
            </a: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  . . .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20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public: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visible (accessible to others)</a:t>
            </a:r>
            <a:endParaRPr lang="en-SG" sz="2000" b="1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void function1() { }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  int  function2() { }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  . . .</a:t>
            </a: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70" y="843290"/>
            <a:ext cx="220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>
                <a:solidFill>
                  <a:srgbClr val="0000FF"/>
                </a:solidFill>
                <a:latin typeface="Calibri" panose="020F0502020204030204" pitchFamily="34" charset="0"/>
              </a:rPr>
              <a:t>Format </a:t>
            </a:r>
          </a:p>
        </p:txBody>
      </p:sp>
    </p:spTree>
    <p:extLst>
      <p:ext uri="{BB962C8B-B14F-4D97-AF65-F5344CB8AC3E}">
        <p14:creationId xmlns:p14="http://schemas.microsoft.com/office/powerpoint/2010/main" val="123038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Access Specifiers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40818"/>
              </p:ext>
            </p:extLst>
          </p:nvPr>
        </p:nvGraphicFramePr>
        <p:xfrm>
          <a:off x="609600" y="2522220"/>
          <a:ext cx="7912487" cy="2514599"/>
        </p:xfrm>
        <a:graphic>
          <a:graphicData uri="http://schemas.openxmlformats.org/drawingml/2006/table">
            <a:tbl>
              <a:tblPr/>
              <a:tblGrid>
                <a:gridCol w="23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638">
                <a:tc>
                  <a:txBody>
                    <a:bodyPr/>
                    <a:lstStyle/>
                    <a:p>
                      <a:pPr marL="0" marR="0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sz="2400" b="1" kern="120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Arial"/>
                        </a:rPr>
                        <a:t>Access Specifier</a:t>
                      </a:r>
                      <a:endParaRPr lang="en-US" sz="2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Own class</a:t>
                      </a:r>
                      <a:endParaRPr lang="en-US" sz="2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Derived class</a:t>
                      </a:r>
                      <a:endParaRPr lang="en-US" sz="2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Other class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38">
                <a:tc>
                  <a:txBody>
                    <a:bodyPr/>
                    <a:lstStyle/>
                    <a:p>
                      <a:pPr marL="0" marR="0" algn="l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0" kern="1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private</a:t>
                      </a:r>
                      <a:endParaRPr lang="en-US" sz="2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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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38">
                <a:tc>
                  <a:txBody>
                    <a:bodyPr/>
                    <a:lstStyle/>
                    <a:p>
                      <a:pPr marL="0" marR="0" algn="l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sz="2400" b="0" kern="1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protected</a:t>
                      </a:r>
                      <a:endParaRPr lang="en-US" sz="2400" b="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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085">
                <a:tc>
                  <a:txBody>
                    <a:bodyPr/>
                    <a:lstStyle/>
                    <a:p>
                      <a:pPr marL="0" marR="0" algn="l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sz="2400" b="0" kern="1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public</a:t>
                      </a:r>
                      <a:endParaRPr lang="en-US" sz="2400" b="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 dirty="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524000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 </a:t>
            </a:r>
            <a:r>
              <a:rPr lang="en-SG" altLang="zh-CN" sz="2400" u="sng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accessibility</a:t>
            </a: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of a member data or function in a class is determined by the </a:t>
            </a:r>
            <a:r>
              <a:rPr lang="en-SG" altLang="zh-CN" sz="240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access specifier</a:t>
            </a: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SG" altLang="zh-CN" sz="10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There are </a:t>
            </a:r>
            <a:r>
              <a:rPr lang="en-SG" altLang="zh-CN" sz="2400" u="sng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3</a:t>
            </a:r>
            <a:r>
              <a:rPr lang="en-SG" altLang="zh-CN" sz="240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types </a:t>
            </a: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of access specifier as shown below.</a:t>
            </a:r>
            <a:endParaRPr lang="en-SG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8640" y="5181600"/>
            <a:ext cx="813816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446088" indent="-446088">
              <a:spcBef>
                <a:spcPts val="0"/>
              </a:spcBef>
              <a:buSzPct val="100000"/>
              <a:buNone/>
            </a:pPr>
            <a:r>
              <a:rPr lang="en-GB" sz="2400">
                <a:solidFill>
                  <a:srgbClr val="009999"/>
                </a:solidFill>
                <a:latin typeface="Consolas" panose="020B0609020204030204" pitchFamily="49" charset="0"/>
                <a:ea typeface="宋体"/>
                <a:cs typeface="Arial"/>
                <a:sym typeface="Wingdings"/>
              </a:rPr>
              <a:t></a:t>
            </a:r>
            <a:r>
              <a:rPr lang="en-SG" sz="2400" b="0" kern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Arial" panose="020B0604020202020204" pitchFamily="34" charset="0"/>
                <a:sym typeface="Wingdings"/>
              </a:rPr>
              <a:t>	</a:t>
            </a:r>
            <a:r>
              <a:rPr lang="en-SG" altLang="zh-CN" sz="2400" b="0" kern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Arial" panose="020B0604020202020204" pitchFamily="34" charset="0"/>
              </a:rPr>
              <a:t>can access</a:t>
            </a:r>
          </a:p>
          <a:p>
            <a:pPr marL="446088" indent="-446088">
              <a:spcBef>
                <a:spcPts val="0"/>
              </a:spcBef>
              <a:buSzPct val="100000"/>
              <a:buNone/>
            </a:pPr>
            <a:r>
              <a:rPr lang="en-GB" sz="2400">
                <a:solidFill>
                  <a:srgbClr val="FF0000"/>
                </a:solidFill>
                <a:latin typeface="Consolas" panose="020B0609020204030204" pitchFamily="49" charset="0"/>
                <a:ea typeface="宋体"/>
                <a:cs typeface="Arial"/>
                <a:sym typeface="Wingdings"/>
              </a:rPr>
              <a:t></a:t>
            </a:r>
            <a:r>
              <a:rPr lang="en-SG" sz="2400" b="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  <a:cs typeface="Arial" panose="020B0604020202020204" pitchFamily="34" charset="0"/>
                <a:sym typeface="Wingdings"/>
              </a:rPr>
              <a:t>	</a:t>
            </a:r>
            <a:r>
              <a:rPr lang="en-SG" altLang="zh-CN" sz="2400" b="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  <a:cs typeface="Arial" panose="020B0604020202020204" pitchFamily="34" charset="0"/>
              </a:rPr>
              <a:t>cannot access</a:t>
            </a:r>
          </a:p>
        </p:txBody>
      </p:sp>
    </p:spTree>
    <p:extLst>
      <p:ext uri="{BB962C8B-B14F-4D97-AF65-F5344CB8AC3E}">
        <p14:creationId xmlns:p14="http://schemas.microsoft.com/office/powerpoint/2010/main" val="264563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Encapsulation </a:t>
            </a:r>
            <a:r>
              <a:rPr lang="en-US" altLang="zh-CN" b="0" i="1">
                <a:ea typeface="宋体" charset="-122"/>
              </a:rPr>
              <a:t>– Example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77200" cy="4756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latin typeface="Consolas" panose="020B0609020204030204" pitchFamily="49" charset="0"/>
              </a:rPr>
              <a:t>#pragma once     // included by Visual Studio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class Circle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private: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hidden (NOT accessible to others)</a:t>
            </a:r>
            <a:endParaRPr lang="en-SG" sz="1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double radius;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SG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public: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visible (accessible to others)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Circle() {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Circle(double r) { radius = r; }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void setRadius(double r) { radius = r; }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double getRadius() { return radius;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double findArea() { return 3.142 * radius * radius; }</a:t>
            </a: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4838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Circle class </a:t>
            </a:r>
            <a:r>
              <a:rPr lang="en-SG">
                <a:solidFill>
                  <a:srgbClr val="009999"/>
                </a:solidFill>
                <a:latin typeface="Consolas" panose="020B0609020204030204" pitchFamily="49" charset="0"/>
              </a:rPr>
              <a:t>(Circle.h)</a:t>
            </a:r>
          </a:p>
        </p:txBody>
      </p:sp>
    </p:spTree>
    <p:extLst>
      <p:ext uri="{BB962C8B-B14F-4D97-AF65-F5344CB8AC3E}">
        <p14:creationId xmlns:p14="http://schemas.microsoft.com/office/powerpoint/2010/main" val="123242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charset="-122"/>
              </a:rPr>
              <a:t>Encapsulation </a:t>
            </a:r>
            <a:r>
              <a:rPr lang="en-US" altLang="zh-CN" b="0" i="1">
                <a:ea typeface="宋体" charset="-122"/>
              </a:rPr>
              <a:t>– Demo (1)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60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800" dirty="0">
                <a:latin typeface="Consolas" panose="020B0609020204030204" pitchFamily="49" charset="0"/>
              </a:rPr>
              <a:t>#include &lt;</a:t>
            </a:r>
            <a:r>
              <a:rPr lang="en-SG" sz="1800" dirty="0" err="1">
                <a:latin typeface="Consolas" panose="020B0609020204030204" pitchFamily="49" charset="0"/>
              </a:rPr>
              <a:t>iostream</a:t>
            </a:r>
            <a:r>
              <a:rPr lang="en-SG" sz="1800" dirty="0">
                <a:latin typeface="Consolas" panose="020B0609020204030204" pitchFamily="49" charset="0"/>
              </a:rPr>
              <a:t>&gt;	</a:t>
            </a:r>
            <a:r>
              <a:rPr lang="en-SG" sz="1800" dirty="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using namespace </a:t>
            </a:r>
            <a:r>
              <a:rPr lang="en-SG" sz="1800" dirty="0" err="1">
                <a:latin typeface="Consolas" panose="020B0609020204030204" pitchFamily="49" charset="0"/>
              </a:rPr>
              <a:t>std</a:t>
            </a:r>
            <a:r>
              <a:rPr lang="en-SG" sz="1800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SG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Circle.h</a:t>
            </a:r>
            <a:r>
              <a:rPr lang="en-SG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SG" sz="1800" dirty="0">
                <a:latin typeface="Consolas" panose="020B0609020204030204" pitchFamily="49" charset="0"/>
              </a:rPr>
              <a:t>	</a:t>
            </a:r>
            <a:r>
              <a:rPr lang="en-SG" sz="1800" dirty="0">
                <a:solidFill>
                  <a:srgbClr val="009999"/>
                </a:solidFill>
                <a:latin typeface="Consolas" panose="020B0609020204030204" pitchFamily="49" charset="0"/>
              </a:rPr>
              <a:t>// for Circle class</a:t>
            </a:r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800" dirty="0" err="1">
                <a:latin typeface="Consolas" panose="020B0609020204030204" pitchFamily="49" charset="0"/>
              </a:rPr>
              <a:t>int</a:t>
            </a:r>
            <a:r>
              <a:rPr lang="en-SG" sz="1800" dirty="0">
                <a:latin typeface="Consolas" panose="020B0609020204030204" pitchFamily="49" charset="0"/>
              </a:rPr>
              <a:t> main()</a:t>
            </a:r>
          </a:p>
          <a:p>
            <a:r>
              <a:rPr lang="en-SG" sz="1800" dirty="0"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Circle c(10.0);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create a Circle object, </a:t>
            </a:r>
            <a:r>
              <a:rPr lang="en-SG" sz="2000" b="1" dirty="0">
                <a:solidFill>
                  <a:srgbClr val="009999"/>
                </a:solidFill>
                <a:latin typeface="Consolas" panose="020B0609020204030204" pitchFamily="49" charset="0"/>
              </a:rPr>
              <a:t>c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, with a radius of 10.0</a:t>
            </a:r>
            <a:endParaRPr lang="en-SG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dirty="0" err="1">
                <a:latin typeface="Consolas" panose="020B0609020204030204" pitchFamily="49" charset="0"/>
              </a:rPr>
              <a:t>cout</a:t>
            </a:r>
            <a:r>
              <a:rPr lang="en-SG" sz="1800" dirty="0">
                <a:latin typeface="Consolas" panose="020B0609020204030204" pitchFamily="49" charset="0"/>
              </a:rPr>
              <a:t> &lt;&lt;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c.getRadius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SG" sz="1800" dirty="0">
                <a:latin typeface="Consolas" panose="020B0609020204030204" pitchFamily="49" charset="0"/>
              </a:rPr>
              <a:t>&lt;&lt; </a:t>
            </a:r>
            <a:r>
              <a:rPr lang="en-SG" sz="1800" dirty="0" err="1">
                <a:latin typeface="Consolas" panose="020B0609020204030204" pitchFamily="49" charset="0"/>
              </a:rPr>
              <a:t>endl</a:t>
            </a:r>
            <a:r>
              <a:rPr lang="en-SG" sz="1800" dirty="0">
                <a:latin typeface="Consolas" panose="020B0609020204030204" pitchFamily="49" charset="0"/>
              </a:rPr>
              <a:t>;     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display the radius</a:t>
            </a:r>
            <a:endParaRPr lang="en-SG" sz="20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dirty="0" err="1">
                <a:latin typeface="Consolas" panose="020B0609020204030204" pitchFamily="49" charset="0"/>
              </a:rPr>
              <a:t>cout</a:t>
            </a:r>
            <a:r>
              <a:rPr lang="en-SG" sz="1800" dirty="0">
                <a:latin typeface="Consolas" panose="020B0609020204030204" pitchFamily="49" charset="0"/>
              </a:rPr>
              <a:t> &lt;&lt;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c.findArea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  </a:t>
            </a:r>
            <a:r>
              <a:rPr lang="en-SG" sz="1800" dirty="0">
                <a:latin typeface="Consolas" panose="020B0609020204030204" pitchFamily="49" charset="0"/>
              </a:rPr>
              <a:t>&lt;&lt; </a:t>
            </a:r>
            <a:r>
              <a:rPr lang="en-SG" sz="1800" dirty="0" err="1">
                <a:latin typeface="Consolas" panose="020B0609020204030204" pitchFamily="49" charset="0"/>
              </a:rPr>
              <a:t>endl</a:t>
            </a:r>
            <a:r>
              <a:rPr lang="en-SG" sz="1800" dirty="0">
                <a:latin typeface="Consolas" panose="020B0609020204030204" pitchFamily="49" charset="0"/>
              </a:rPr>
              <a:t>;     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display the area</a:t>
            </a:r>
            <a:endParaRPr lang="en-SG" sz="20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c.setRadius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SG" sz="1800" dirty="0">
                <a:latin typeface="Consolas" panose="020B0609020204030204" pitchFamily="49" charset="0"/>
              </a:rPr>
              <a:t> 5.0 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SG" sz="1800" dirty="0">
                <a:latin typeface="Consolas" panose="020B0609020204030204" pitchFamily="49" charset="0"/>
              </a:rPr>
              <a:t>;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                             	     // set radius to 5.0</a:t>
            </a:r>
          </a:p>
          <a:p>
            <a:pPr>
              <a:spcAft>
                <a:spcPts val="600"/>
              </a:spcAft>
            </a:pPr>
            <a:r>
              <a:rPr lang="en-SG" sz="2000" b="1" dirty="0">
                <a:solidFill>
                  <a:srgbClr val="009999"/>
                </a:solidFill>
                <a:latin typeface="Calibri" panose="020F0502020204030204" pitchFamily="34" charset="0"/>
              </a:rPr>
              <a:t>     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c.setRadius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SG" sz="1800" dirty="0">
                <a:latin typeface="Consolas" panose="020B0609020204030204" pitchFamily="49" charset="0"/>
              </a:rPr>
              <a:t>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c.getRadius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SG" sz="1800" dirty="0">
                <a:latin typeface="Consolas" panose="020B0609020204030204" pitchFamily="49" charset="0"/>
              </a:rPr>
              <a:t>* 1.2 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SG" sz="1800" dirty="0">
                <a:latin typeface="Consolas" panose="020B0609020204030204" pitchFamily="49" charset="0"/>
              </a:rPr>
              <a:t>;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increase radius by 20%</a:t>
            </a:r>
            <a:endParaRPr lang="en-SG" sz="20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dirty="0" err="1">
                <a:latin typeface="Consolas" panose="020B0609020204030204" pitchFamily="49" charset="0"/>
              </a:rPr>
              <a:t>cout</a:t>
            </a:r>
            <a:r>
              <a:rPr lang="en-SG" sz="1800" dirty="0">
                <a:latin typeface="Consolas" panose="020B0609020204030204" pitchFamily="49" charset="0"/>
              </a:rPr>
              <a:t> &lt;&lt;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c.getRadius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SG" sz="1800" dirty="0">
                <a:latin typeface="Consolas" panose="020B0609020204030204" pitchFamily="49" charset="0"/>
              </a:rPr>
              <a:t>&lt;&lt; </a:t>
            </a:r>
            <a:r>
              <a:rPr lang="en-SG" sz="1800" dirty="0" err="1">
                <a:latin typeface="Consolas" panose="020B0609020204030204" pitchFamily="49" charset="0"/>
              </a:rPr>
              <a:t>endl</a:t>
            </a:r>
            <a:r>
              <a:rPr lang="en-SG" sz="1800" dirty="0">
                <a:latin typeface="Consolas" panose="020B0609020204030204" pitchFamily="49" charset="0"/>
              </a:rPr>
              <a:t>;     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display the radius</a:t>
            </a:r>
            <a:endParaRPr lang="en-SG" sz="20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dirty="0" err="1">
                <a:latin typeface="Consolas" panose="020B0609020204030204" pitchFamily="49" charset="0"/>
              </a:rPr>
              <a:t>cout</a:t>
            </a:r>
            <a:r>
              <a:rPr lang="en-SG" sz="1800" dirty="0">
                <a:latin typeface="Consolas" panose="020B0609020204030204" pitchFamily="49" charset="0"/>
              </a:rPr>
              <a:t> &lt;&lt;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c.findArea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  </a:t>
            </a:r>
            <a:r>
              <a:rPr lang="en-SG" sz="1800" dirty="0">
                <a:latin typeface="Consolas" panose="020B0609020204030204" pitchFamily="49" charset="0"/>
              </a:rPr>
              <a:t>&lt;&lt; </a:t>
            </a:r>
            <a:r>
              <a:rPr lang="en-SG" sz="1800" dirty="0" err="1">
                <a:latin typeface="Consolas" panose="020B0609020204030204" pitchFamily="49" charset="0"/>
              </a:rPr>
              <a:t>endl</a:t>
            </a:r>
            <a:r>
              <a:rPr lang="en-SG" sz="1800" dirty="0">
                <a:latin typeface="Consolas" panose="020B0609020204030204" pitchFamily="49" charset="0"/>
              </a:rPr>
              <a:t>;     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display the area</a:t>
            </a: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SG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27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charset="-122"/>
              </a:rPr>
              <a:t>Encapsulation </a:t>
            </a:r>
            <a:r>
              <a:rPr lang="en-US" altLang="zh-CN" b="0" i="1">
                <a:ea typeface="宋体" charset="-122"/>
              </a:rPr>
              <a:t>– Demo (2)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800" dirty="0">
                <a:latin typeface="Consolas" panose="020B0609020204030204" pitchFamily="49" charset="0"/>
              </a:rPr>
              <a:t>#include &lt;</a:t>
            </a:r>
            <a:r>
              <a:rPr lang="en-SG" sz="1800" dirty="0" err="1">
                <a:latin typeface="Consolas" panose="020B0609020204030204" pitchFamily="49" charset="0"/>
              </a:rPr>
              <a:t>iostream</a:t>
            </a:r>
            <a:r>
              <a:rPr lang="en-SG" sz="1800" dirty="0">
                <a:latin typeface="Consolas" panose="020B0609020204030204" pitchFamily="49" charset="0"/>
              </a:rPr>
              <a:t>&gt;	</a:t>
            </a:r>
            <a:r>
              <a:rPr lang="en-SG" sz="1800" dirty="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using namespace </a:t>
            </a:r>
            <a:r>
              <a:rPr lang="en-SG" sz="1800" dirty="0" err="1">
                <a:latin typeface="Consolas" panose="020B0609020204030204" pitchFamily="49" charset="0"/>
              </a:rPr>
              <a:t>std</a:t>
            </a:r>
            <a:r>
              <a:rPr lang="en-SG" sz="1800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SG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Circle.h</a:t>
            </a:r>
            <a:r>
              <a:rPr lang="en-SG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SG" sz="1800" dirty="0">
                <a:latin typeface="Consolas" panose="020B0609020204030204" pitchFamily="49" charset="0"/>
              </a:rPr>
              <a:t>	</a:t>
            </a:r>
            <a:r>
              <a:rPr lang="en-SG" sz="1800" dirty="0">
                <a:solidFill>
                  <a:srgbClr val="009999"/>
                </a:solidFill>
                <a:latin typeface="Consolas" panose="020B0609020204030204" pitchFamily="49" charset="0"/>
              </a:rPr>
              <a:t>// for Circle class</a:t>
            </a:r>
          </a:p>
          <a:p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800" dirty="0" err="1">
                <a:latin typeface="Consolas" panose="020B0609020204030204" pitchFamily="49" charset="0"/>
              </a:rPr>
              <a:t>int</a:t>
            </a:r>
            <a:r>
              <a:rPr lang="en-SG" sz="1800" dirty="0">
                <a:latin typeface="Consolas" panose="020B0609020204030204" pitchFamily="49" charset="0"/>
              </a:rPr>
              <a:t> main()</a:t>
            </a:r>
          </a:p>
          <a:p>
            <a:r>
              <a:rPr lang="en-SG" sz="1800" dirty="0"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Circle c(10.0);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create a Circle object, </a:t>
            </a:r>
            <a:r>
              <a:rPr lang="en-SG" sz="2000" b="1" dirty="0">
                <a:solidFill>
                  <a:srgbClr val="009999"/>
                </a:solidFill>
                <a:latin typeface="Consolas" panose="020B0609020204030204" pitchFamily="49" charset="0"/>
              </a:rPr>
              <a:t>c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, with radius 10.0</a:t>
            </a:r>
            <a:endParaRPr lang="en-SG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dirty="0" err="1">
                <a:latin typeface="Consolas" panose="020B0609020204030204" pitchFamily="49" charset="0"/>
              </a:rPr>
              <a:t>cout</a:t>
            </a:r>
            <a:r>
              <a:rPr lang="en-SG" sz="1800" dirty="0">
                <a:latin typeface="Consolas" panose="020B0609020204030204" pitchFamily="49" charset="0"/>
              </a:rPr>
              <a:t> &lt;&lt; </a:t>
            </a:r>
            <a:r>
              <a:rPr lang="en-SG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800" dirty="0">
                <a:latin typeface="Consolas" panose="020B0609020204030204" pitchFamily="49" charset="0"/>
              </a:rPr>
              <a:t>&lt;&lt; </a:t>
            </a:r>
            <a:r>
              <a:rPr lang="en-SG" sz="1800" dirty="0" err="1">
                <a:latin typeface="Consolas" panose="020B0609020204030204" pitchFamily="49" charset="0"/>
              </a:rPr>
              <a:t>endl</a:t>
            </a:r>
            <a:r>
              <a:rPr lang="en-SG" sz="1800" dirty="0">
                <a:latin typeface="Consolas" panose="020B0609020204030204" pitchFamily="49" charset="0"/>
              </a:rPr>
              <a:t>;     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error (unable to access data)</a:t>
            </a:r>
            <a:endParaRPr lang="en-SG" sz="20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dirty="0" err="1">
                <a:latin typeface="Consolas" panose="020B0609020204030204" pitchFamily="49" charset="0"/>
              </a:rPr>
              <a:t>cout</a:t>
            </a:r>
            <a:r>
              <a:rPr lang="en-SG" sz="1800" dirty="0">
                <a:latin typeface="Consolas" panose="020B0609020204030204" pitchFamily="49" charset="0"/>
              </a:rPr>
              <a:t> &lt;&lt;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c.findArea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SG" sz="1800" dirty="0">
                <a:latin typeface="Consolas" panose="020B0609020204030204" pitchFamily="49" charset="0"/>
              </a:rPr>
              <a:t>&lt;&lt; </a:t>
            </a:r>
            <a:r>
              <a:rPr lang="en-SG" sz="1800" dirty="0" err="1">
                <a:latin typeface="Consolas" panose="020B0609020204030204" pitchFamily="49" charset="0"/>
              </a:rPr>
              <a:t>endl</a:t>
            </a:r>
            <a:r>
              <a:rPr lang="en-SG" sz="1800" dirty="0">
                <a:latin typeface="Consolas" panose="020B0609020204030204" pitchFamily="49" charset="0"/>
              </a:rPr>
              <a:t>; 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no error</a:t>
            </a:r>
            <a:endParaRPr lang="en-SG" sz="20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SG" sz="1800" dirty="0">
                <a:latin typeface="Consolas" panose="020B0609020204030204" pitchFamily="49" charset="0"/>
              </a:rPr>
              <a:t> = 5.0;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                                 // error (unable to access data)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   </a:t>
            </a:r>
            <a:r>
              <a:rPr lang="en-SG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=</a:t>
            </a:r>
            <a:r>
              <a:rPr lang="en-SG" sz="1800" dirty="0">
                <a:latin typeface="Consolas" panose="020B0609020204030204" pitchFamily="49" charset="0"/>
              </a:rPr>
              <a:t> </a:t>
            </a:r>
            <a:r>
              <a:rPr lang="en-SG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800" dirty="0">
                <a:latin typeface="Consolas" panose="020B0609020204030204" pitchFamily="49" charset="0"/>
              </a:rPr>
              <a:t>* 1.2;    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error (unable to access data)</a:t>
            </a:r>
          </a:p>
          <a:p>
            <a:r>
              <a:rPr lang="en-SG" sz="1800" dirty="0">
                <a:latin typeface="Consolas" panose="020B0609020204030204" pitchFamily="49" charset="0"/>
              </a:rPr>
              <a:t>}</a:t>
            </a:r>
          </a:p>
          <a:p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6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Encapsulation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229600" cy="1981200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0000FF"/>
              </a:buClr>
              <a:buSzPct val="100000"/>
              <a:buNone/>
            </a:pPr>
            <a:r>
              <a:rPr lang="en-SG" sz="2800" b="0">
                <a:latin typeface="Arial" panose="020B0604020202020204" pitchFamily="34" charset="0"/>
                <a:cs typeface="Arial" panose="020B0604020202020204" pitchFamily="34" charset="0"/>
              </a:rPr>
              <a:t>In C++, a class is usually implemented in </a:t>
            </a:r>
            <a:r>
              <a:rPr lang="en-SG" sz="280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800" b="0">
                <a:latin typeface="Arial" panose="020B0604020202020204" pitchFamily="34" charset="0"/>
                <a:cs typeface="Arial" panose="020B0604020202020204" pitchFamily="34" charset="0"/>
              </a:rPr>
              <a:t> parts:</a:t>
            </a:r>
          </a:p>
          <a:p>
            <a:pPr indent="-38893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Specification 	(xxx.h)</a:t>
            </a:r>
          </a:p>
          <a:p>
            <a:pPr indent="-38893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Implementation 	(xxx.cpp)</a:t>
            </a:r>
            <a:endParaRPr lang="en-SG" sz="2400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9140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6987</TotalTime>
  <Words>4633</Words>
  <Application>Microsoft Office PowerPoint</Application>
  <PresentationFormat>On-screen Show (4:3)</PresentationFormat>
  <Paragraphs>667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SimSun</vt:lpstr>
      <vt:lpstr>SimSun</vt:lpstr>
      <vt:lpstr>Arial</vt:lpstr>
      <vt:lpstr>Arial Narrow</vt:lpstr>
      <vt:lpstr>Calibri</vt:lpstr>
      <vt:lpstr>Consolas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OOP Feature 1 : Encapsulation</vt:lpstr>
      <vt:lpstr>Encapsulation – implement using class</vt:lpstr>
      <vt:lpstr>Access Specifiers</vt:lpstr>
      <vt:lpstr>Encapsulation – Example</vt:lpstr>
      <vt:lpstr>Encapsulation – Demo (1)</vt:lpstr>
      <vt:lpstr>Encapsulation – Demo (2)</vt:lpstr>
      <vt:lpstr>Encapsulation</vt:lpstr>
      <vt:lpstr>Circle.h  (Specification)</vt:lpstr>
      <vt:lpstr>Circle.cpp  (Implementation)</vt:lpstr>
      <vt:lpstr>Preventing multiple header inclusions</vt:lpstr>
      <vt:lpstr>OOP Feature 2 : Inheritance</vt:lpstr>
      <vt:lpstr>Inheritance - Format</vt:lpstr>
      <vt:lpstr>3 Types of Inheritance</vt:lpstr>
      <vt:lpstr>Example – Base Class (Shape class)</vt:lpstr>
      <vt:lpstr>Example – Base Class (Shape class)</vt:lpstr>
      <vt:lpstr>Example – Derived Class (Circle class)</vt:lpstr>
      <vt:lpstr>Example – Derived Class (Circle class)</vt:lpstr>
      <vt:lpstr>Example – Derived Class (Square class)</vt:lpstr>
      <vt:lpstr>Example – Derived Class (Square class)</vt:lpstr>
      <vt:lpstr>Inheritance – Demo</vt:lpstr>
      <vt:lpstr>Inheritance – Demo</vt:lpstr>
      <vt:lpstr>OOP Feature 3 : Polymorphism</vt:lpstr>
      <vt:lpstr>Declaring virtual function</vt:lpstr>
      <vt:lpstr>Declaring virtual function</vt:lpstr>
      <vt:lpstr>Declaring virtual function</vt:lpstr>
      <vt:lpstr>Declaring virtual function</vt:lpstr>
      <vt:lpstr>Polymorphism – Demo</vt:lpstr>
      <vt:lpstr>Polymorphism - Demo</vt:lpstr>
      <vt:lpstr>Abstract Classes</vt:lpstr>
      <vt:lpstr>Abstract Classes - Example</vt:lpstr>
      <vt:lpstr>Abstract Classes - Example</vt:lpstr>
      <vt:lpstr>Downcasting to derived class object</vt:lpstr>
      <vt:lpstr>Downcasting to derived class object</vt:lpstr>
      <vt:lpstr>Downcasting - example</vt:lpstr>
      <vt:lpstr>Downcasting - example</vt:lpstr>
      <vt:lpstr>Polymorphism (Final showdown)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836</cp:revision>
  <cp:lastPrinted>2000-08-04T01:42:18Z</cp:lastPrinted>
  <dcterms:created xsi:type="dcterms:W3CDTF">1995-05-28T16:29:18Z</dcterms:created>
  <dcterms:modified xsi:type="dcterms:W3CDTF">2020-10-14T16:14:14Z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False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twq2@np.edu.sg</vt:lpwstr>
  </property>
  <property fmtid="{D5CDD505-2E9C-101B-9397-08002B2CF9AE}" pid="5" name="MSIP_Label_84f81056-721b-4b22-8334-0449c6cc893e_SetDate">
    <vt:lpwstr>2020-09-30T08:30:57.6894328Z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b3caf9c5-f9d4-4932-ab34-7430076e9282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False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twq2@np.edu.sg</vt:lpwstr>
  </property>
  <property fmtid="{D5CDD505-2E9C-101B-9397-08002B2CF9AE}" pid="13" name="MSIP_Label_30286cb9-b49f-4646-87a5-340028348160_SetDate">
    <vt:lpwstr>2020-09-30T08:30:57.6894328Z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b3caf9c5-f9d4-4932-ab34-7430076e9282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</Properties>
</file>