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404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922" autoAdjust="0"/>
  </p:normalViewPr>
  <p:slideViewPr>
    <p:cSldViewPr>
      <p:cViewPr varScale="1">
        <p:scale>
          <a:sx n="84" d="100"/>
          <a:sy n="84" d="100"/>
        </p:scale>
        <p:origin x="13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33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0063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6949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07223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5085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2856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4554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7437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6400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455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5875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82865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8068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575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44928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90552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59193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8548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2440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5223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7025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643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3166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7558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52462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8152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3033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CSF,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2/3 (2020/21), Semester 4/6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30 Oct 2020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767940" y="4295898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Linking data using Pointers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8382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Pointers can be used to link data to form a list, known as a </a:t>
            </a:r>
            <a:r>
              <a:rPr lang="en-US" altLang="zh-CN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 list</a:t>
            </a:r>
            <a:r>
              <a:rPr lang="en-US" altLang="zh-CN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as shown below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8956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Annie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048794" y="31234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1000" y="2286000"/>
            <a:ext cx="10668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990600" y="2438400"/>
            <a:ext cx="7620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886200" y="31242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00600" y="28956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020594" y="31234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781800" y="31242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9812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2362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1828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04800" y="42672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Need to have a structure known as a </a:t>
            </a:r>
            <a:r>
              <a:rPr kumimoji="1" lang="en-US" altLang="zh-CN" b="1" u="sng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that has 2 parts: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tabLst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</a:t>
            </a:r>
            <a:r>
              <a:rPr kumimoji="1" lang="en-US" altLang="zh-CN" b="1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tem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(to store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the data item)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next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address of next node)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Node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Node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8680" y="278910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30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Node Structure 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for declaring the </a:t>
            </a:r>
            <a:r>
              <a:rPr lang="en-US" altLang="zh-CN" sz="2400" b="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lang="en-US" altLang="zh-CN" sz="2400" b="0" dirty="0">
                <a:latin typeface="Arial" charset="0"/>
                <a:ea typeface="宋体" charset="-122"/>
              </a:rPr>
              <a:t> structure in C++ is: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4343400"/>
            <a:ext cx="3962400" cy="101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     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2400697" y="4838303"/>
            <a:ext cx="990600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066800" y="3886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item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3886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657600" y="4876800"/>
            <a:ext cx="1447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153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struct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Node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ItemType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item;   </a:t>
            </a:r>
            <a:r>
              <a:rPr lang="en-US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store the data item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Node     *next;  </a:t>
            </a:r>
            <a:r>
              <a:rPr lang="en-US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pointer to point to next node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kern="0" dirty="0">
              <a:solidFill>
                <a:srgbClr val="0000FF"/>
              </a:solidFill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6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Creating a Node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45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To create a new node, use the </a:t>
            </a:r>
            <a:r>
              <a:rPr lang="en-US" altLang="zh-CN" sz="2400" i="1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new</a:t>
            </a:r>
            <a:r>
              <a:rPr lang="en-US" altLang="zh-CN" sz="2400" b="0">
                <a:latin typeface="Arial" charset="0"/>
                <a:ea typeface="宋体" charset="-122"/>
              </a:rPr>
              <a:t>  operator </a:t>
            </a:r>
            <a:r>
              <a:rPr lang="en-US" altLang="zh-CN" sz="2400" b="0" dirty="0">
                <a:latin typeface="Arial" charset="0"/>
                <a:ea typeface="宋体" charset="-122"/>
              </a:rPr>
              <a:t>as follows: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3048000"/>
            <a:ext cx="3657600" cy="101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     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058297" y="3542903"/>
            <a:ext cx="990600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800600" y="2590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9400" y="2590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315200" y="3581400"/>
            <a:ext cx="1447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00200" y="2438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newNode</a:t>
            </a:r>
            <a:endParaRPr lang="en-S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2895600"/>
            <a:ext cx="11430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 bwMode="auto">
          <a:xfrm>
            <a:off x="2514600" y="3048000"/>
            <a:ext cx="17526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0" y="42672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After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the node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has been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created, data can be stored as follows: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item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=</a:t>
            </a:r>
            <a:r>
              <a:rPr kumimoji="1" lang="en-US" altLang="zh-CN" sz="2400" b="0" i="0" u="none" strike="noStrike" kern="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kumimoji="1" lang="en-US" altLang="zh-CN" sz="2400" b="0" i="0" u="none" strike="noStrike" kern="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Annie</a:t>
            </a:r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Verdana" pitchFamily="34" charset="0"/>
              <a:cs typeface="Courier New" pitchFamily="49" charset="0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kumimoji="1"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next = NULL</a:t>
            </a: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22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Node *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=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new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Node;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5638800"/>
            <a:ext cx="83058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The nodes are created dynamically using new operator</a:t>
            </a:r>
          </a:p>
        </p:txBody>
      </p:sp>
    </p:spTree>
    <p:extLst>
      <p:ext uri="{BB962C8B-B14F-4D97-AF65-F5344CB8AC3E}">
        <p14:creationId xmlns:p14="http://schemas.microsoft.com/office/powerpoint/2010/main" val="2944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Example </a:t>
            </a:r>
            <a:r>
              <a:rPr lang="en-US" altLang="zh-CN" sz="3200" b="0" i="1" dirty="0">
                <a:ea typeface="宋体" charset="-122"/>
              </a:rPr>
              <a:t>- Creating a node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81479"/>
              </p:ext>
            </p:extLst>
          </p:nvPr>
        </p:nvGraphicFramePr>
        <p:xfrm>
          <a:off x="457200" y="914400"/>
          <a:ext cx="8153400" cy="544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736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3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264"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#include "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Node.h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</a:t>
                      </a:r>
                    </a:p>
                    <a:p>
                      <a:endParaRPr lang="en-SG" sz="1600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main ()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firstNode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= NULL;  </a:t>
                      </a:r>
                      <a:r>
                        <a:rPr lang="en-SG" sz="1600" i="1" kern="1200" dirty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pointer</a:t>
                      </a:r>
                      <a:r>
                        <a:rPr lang="en-SG" sz="1600" i="1" kern="1200" baseline="0" dirty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point to the first node</a:t>
                      </a:r>
                      <a:endParaRPr lang="en-SG" sz="1600" kern="1200" dirty="0">
                        <a:solidFill>
                          <a:srgbClr val="FF66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creating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 = new Node;</a:t>
                      </a:r>
                    </a:p>
                    <a:p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newNode1-&gt;item = 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"Annie";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newNode1-&gt;next = NULL; </a:t>
                      </a:r>
                    </a:p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add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node to the list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firstNode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= 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ode1;</a:t>
                      </a: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creating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another new node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ode2 = new Node;</a:t>
                      </a:r>
                    </a:p>
                    <a:p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newNode2-&gt;item = 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"Jacky";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newNode2-&gt;next = NULL;</a:t>
                      </a: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add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node to the end of the list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ode1-&gt;next = newNode2;</a:t>
                      </a:r>
                    </a:p>
                    <a:p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// display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items in the list </a:t>
                      </a:r>
                    </a:p>
                    <a:p>
                      <a:r>
                        <a:rPr lang="en-US" sz="1600" i="1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. . .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1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Implementing List ADT using Pointers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List ADT can be implemented using Pointers, known as </a:t>
            </a:r>
            <a:r>
              <a:rPr lang="en-US" altLang="zh-CN" sz="2400" i="1" dirty="0">
                <a:solidFill>
                  <a:srgbClr val="0000FF"/>
                </a:solidFill>
                <a:latin typeface="Arial" charset="0"/>
                <a:ea typeface="宋体" charset="-122"/>
              </a:rPr>
              <a:t>Linked List</a:t>
            </a:r>
            <a:r>
              <a:rPr lang="en-US" altLang="zh-CN" sz="2400" b="0" dirty="0">
                <a:latin typeface="Arial" charset="0"/>
                <a:ea typeface="宋体" charset="-122"/>
              </a:rPr>
              <a:t>,  as shown below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28194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Annie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8394" y="30472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43000" y="2209800"/>
            <a:ext cx="8382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1524000" y="2438400"/>
            <a:ext cx="7620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67200" y="3048000"/>
            <a:ext cx="1066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10200" y="28194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630194" y="30472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2209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1000" y="41910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Need :</a:t>
            </a: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- a </a:t>
            </a:r>
            <a:r>
              <a:rPr lang="en-US" altLang="zh-CN" b="1" i="1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pointer</a:t>
            </a:r>
            <a:r>
              <a:rPr lang="en-US" altLang="zh-CN" dirty="0">
                <a:latin typeface="Arial" charset="0"/>
                <a:ea typeface="宋体" charset="-122"/>
              </a:rPr>
              <a:t>  to point to the </a:t>
            </a:r>
            <a:r>
              <a:rPr lang="en-US" altLang="zh-CN" dirty="0" err="1">
                <a:latin typeface="Arial" charset="0"/>
                <a:ea typeface="宋体" charset="-122"/>
              </a:rPr>
              <a:t>firstNode</a:t>
            </a:r>
            <a:r>
              <a:rPr lang="en-US" altLang="zh-CN" dirty="0">
                <a:latin typeface="Arial" charset="0"/>
                <a:ea typeface="宋体" charset="-122"/>
              </a:rPr>
              <a:t> (initially point to NULL)</a:t>
            </a: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- a </a:t>
            </a:r>
            <a:r>
              <a:rPr lang="en-US" altLang="zh-CN" b="1" i="1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counter</a:t>
            </a:r>
            <a:r>
              <a:rPr lang="en-US" altLang="zh-CN" dirty="0">
                <a:latin typeface="Arial" charset="0"/>
                <a:ea typeface="宋体" charset="-122"/>
              </a:rPr>
              <a:t>  to keep track of the number of items (initially 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33528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3352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6858000" y="2819400"/>
            <a:ext cx="8382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1143000" y="2209800"/>
            <a:ext cx="838200" cy="4001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143000" y="3352800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886200" y="2819400"/>
            <a:ext cx="838200" cy="4273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143000" y="3351212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List Operations (same as in Lecture 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8857"/>
              </p:ext>
            </p:extLst>
          </p:nvPr>
        </p:nvGraphicFramePr>
        <p:xfrm>
          <a:off x="533400" y="1905000"/>
          <a:ext cx="8001000" cy="3685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List  Operations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List()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index,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marR="0" indent="-3603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endParaRPr lang="en-US" sz="2400" b="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The List operations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for List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ADT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are the same irrespective of how the List is being implemented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45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Adding an item to the end of the List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209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add a new item to the end of the List, you need to: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last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make the last node’s pointer to point to the new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increase the size by 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505200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Annie 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277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43000" y="35052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1752600" y="3733800"/>
            <a:ext cx="533400" cy="158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886200" y="37338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00600" y="3505200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5563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3505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4572000"/>
            <a:ext cx="1524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7315994" y="47998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010400" y="3519117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317530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endCxn id="21" idx="0"/>
          </p:cNvCxnSpPr>
          <p:nvPr/>
        </p:nvCxnSpPr>
        <p:spPr bwMode="auto">
          <a:xfrm flipH="1">
            <a:off x="7315200" y="3749883"/>
            <a:ext cx="152400" cy="8221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 rot="16200000" flipH="1">
            <a:off x="6057900" y="38481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81000" y="5486400"/>
            <a:ext cx="8229600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What happens if the list is initially empty? 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791200" y="3505200"/>
            <a:ext cx="6858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543800" y="4572000"/>
            <a:ext cx="5334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158688" y="4593223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988" y="463566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current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Curved Connector 27"/>
          <p:cNvCxnSpPr>
            <a:endCxn id="6" idx="2"/>
          </p:cNvCxnSpPr>
          <p:nvPr/>
        </p:nvCxnSpPr>
        <p:spPr bwMode="auto">
          <a:xfrm flipV="1">
            <a:off x="1600200" y="3966865"/>
            <a:ext cx="1676400" cy="82641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36" name="Curved Connector 35"/>
          <p:cNvCxnSpPr>
            <a:endCxn id="15" idx="2"/>
          </p:cNvCxnSpPr>
          <p:nvPr/>
        </p:nvCxnSpPr>
        <p:spPr bwMode="auto">
          <a:xfrm flipV="1">
            <a:off x="1653988" y="3966865"/>
            <a:ext cx="3984812" cy="81621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143000" y="4038600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/>
      <p:bldP spid="35" grpId="0" animBg="1"/>
      <p:bldP spid="33" grpId="0" animBg="1"/>
      <p:bldP spid="34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adding an item to the end of list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62608"/>
              </p:ext>
            </p:extLst>
          </p:nvPr>
        </p:nvGraphicFramePr>
        <p:xfrm>
          <a:off x="457200" y="914400"/>
          <a:ext cx="81534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add(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Store the item in the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Initialize the next pointer to null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list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empty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Set first node (pointer) to point to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Traverse to the last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Set last node to point to the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Increase the size by 1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 true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7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Adding an item at a certain position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209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add a new item to the end of the List, you need to: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node before the position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add the node at the position by changing the pointers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increase the size by 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505200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Annie 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277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43000" y="35052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1752600" y="3733800"/>
            <a:ext cx="533400" cy="158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endCxn id="15" idx="1"/>
          </p:cNvCxnSpPr>
          <p:nvPr/>
        </p:nvCxnSpPr>
        <p:spPr bwMode="auto">
          <a:xfrm flipV="1">
            <a:off x="3886200" y="3703678"/>
            <a:ext cx="2856706" cy="301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742906" y="3472845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511256" y="3707318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3505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0200" y="4593223"/>
            <a:ext cx="1524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6172994" y="4821029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083050" y="4630409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0850" y="466811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endCxn id="21" idx="1"/>
          </p:cNvCxnSpPr>
          <p:nvPr/>
        </p:nvCxnSpPr>
        <p:spPr bwMode="auto">
          <a:xfrm flipV="1">
            <a:off x="4648200" y="4824056"/>
            <a:ext cx="762000" cy="666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urved Connector 31"/>
          <p:cNvCxnSpPr>
            <a:endCxn id="21" idx="0"/>
          </p:cNvCxnSpPr>
          <p:nvPr/>
        </p:nvCxnSpPr>
        <p:spPr bwMode="auto">
          <a:xfrm>
            <a:off x="3810000" y="3729159"/>
            <a:ext cx="2362200" cy="864064"/>
          </a:xfrm>
          <a:prstGeom prst="curvedConnector2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" name="Straight Connector 2"/>
          <p:cNvCxnSpPr/>
          <p:nvPr/>
        </p:nvCxnSpPr>
        <p:spPr bwMode="auto">
          <a:xfrm>
            <a:off x="7739062" y="3479512"/>
            <a:ext cx="6858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400800" y="4593223"/>
            <a:ext cx="5334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158688" y="4593223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988" y="463566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current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Curved Connector 27"/>
          <p:cNvCxnSpPr>
            <a:endCxn id="6" idx="2"/>
          </p:cNvCxnSpPr>
          <p:nvPr/>
        </p:nvCxnSpPr>
        <p:spPr bwMode="auto">
          <a:xfrm flipV="1">
            <a:off x="1600200" y="3966865"/>
            <a:ext cx="1676400" cy="82641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143000" y="4038600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urved Connector 36"/>
          <p:cNvCxnSpPr>
            <a:endCxn id="15" idx="2"/>
          </p:cNvCxnSpPr>
          <p:nvPr/>
        </p:nvCxnSpPr>
        <p:spPr bwMode="auto">
          <a:xfrm rot="5400000" flipH="1" flipV="1">
            <a:off x="6695376" y="3944734"/>
            <a:ext cx="895954" cy="875506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458200" cy="838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No shifting of items required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inserting in front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7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/>
      <p:bldP spid="33" grpId="0" animBg="1"/>
      <p:bldP spid="34" grpId="0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adding an item at a certain position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80774"/>
              </p:ext>
            </p:extLst>
          </p:nvPr>
        </p:nvGraphicFramePr>
        <p:xfrm>
          <a:off x="457200" y="914400"/>
          <a:ext cx="8153400" cy="538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add(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index, 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Create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Store the item in the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Initialize the next pointer to null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inserting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 front (i.e., index is 0)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new node to point to node pointed to by first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first node (pointer) to point to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Traverse to the node just before the indexed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new node to point to the indexed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that node to point to the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Increase size by 1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true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false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3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Linking data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List ADT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Linked List</a:t>
            </a: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9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Removing an item at a certain position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2133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remove an item at a certain position in the List, you need to :</a:t>
            </a: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node at the given position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remove the node by updating the pointer before 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decrease the size by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3800" y="3070165"/>
            <a:ext cx="1828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Annie</a:t>
            </a:r>
            <a:r>
              <a:rPr lang="en-US" dirty="0"/>
              <a:t>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455194" y="3297971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244600" y="3070165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>
            <a:endCxn id="6" idx="1"/>
          </p:cNvCxnSpPr>
          <p:nvPr/>
        </p:nvCxnSpPr>
        <p:spPr bwMode="auto">
          <a:xfrm>
            <a:off x="1854200" y="3298765"/>
            <a:ext cx="609600" cy="2233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911600" y="3298765"/>
            <a:ext cx="762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49800" y="3070165"/>
            <a:ext cx="17526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Cindy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5664994" y="3297971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97600" y="3298765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77800" y="307016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8250" y="3679825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200" y="372723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81000" y="5029200"/>
            <a:ext cx="8458200" cy="838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*  No shifting of items</a:t>
            </a:r>
            <a:r>
              <a:rPr kumimoji="1" lang="en-US" altLang="zh-CN" sz="2400" b="0" i="1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required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removing the front node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5800" y="3070165"/>
            <a:ext cx="17526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7874794" y="3297971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407400" y="3298765"/>
            <a:ext cx="609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929856" y="428104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7956" y="46284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current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38400" y="4275682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3000" y="4623088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previous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Curved Connector 27"/>
          <p:cNvCxnSpPr>
            <a:endCxn id="6" idx="2"/>
          </p:cNvCxnSpPr>
          <p:nvPr/>
        </p:nvCxnSpPr>
        <p:spPr bwMode="auto">
          <a:xfrm rot="10800000">
            <a:off x="3378200" y="3531830"/>
            <a:ext cx="990600" cy="9741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2438400" y="4275682"/>
            <a:ext cx="901699" cy="3693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Curved Connector 32"/>
          <p:cNvCxnSpPr>
            <a:endCxn id="6" idx="2"/>
          </p:cNvCxnSpPr>
          <p:nvPr/>
        </p:nvCxnSpPr>
        <p:spPr bwMode="auto">
          <a:xfrm rot="5400000" flipH="1" flipV="1">
            <a:off x="2685341" y="3767490"/>
            <a:ext cx="928519" cy="457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38" name="Curved Connector 37"/>
          <p:cNvCxnSpPr>
            <a:endCxn id="15" idx="2"/>
          </p:cNvCxnSpPr>
          <p:nvPr/>
        </p:nvCxnSpPr>
        <p:spPr bwMode="auto">
          <a:xfrm flipV="1">
            <a:off x="4377929" y="3531830"/>
            <a:ext cx="1248171" cy="93424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238250" y="3679825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Elbow Connector 20"/>
          <p:cNvCxnSpPr>
            <a:endCxn id="31" idx="0"/>
          </p:cNvCxnSpPr>
          <p:nvPr/>
        </p:nvCxnSpPr>
        <p:spPr bwMode="auto">
          <a:xfrm flipV="1">
            <a:off x="3967956" y="3070165"/>
            <a:ext cx="3944144" cy="228600"/>
          </a:xfrm>
          <a:prstGeom prst="bentConnector4">
            <a:avLst>
              <a:gd name="adj1" fmla="val -393"/>
              <a:gd name="adj2" fmla="val 200000"/>
            </a:avLst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226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3" grpId="0" animBg="1"/>
      <p:bldP spid="24" grpId="0"/>
      <p:bldP spid="26" grpId="0" animBg="1"/>
      <p:bldP spid="27" grpId="0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removing an item at a certain index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21492"/>
              </p:ext>
            </p:extLst>
          </p:nvPr>
        </p:nvGraphicFramePr>
        <p:xfrm>
          <a:off x="304800" y="914400"/>
          <a:ext cx="8534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remove(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node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be removed is the first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first node to point to the second node (or NULL)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Traverse to the node just before the node to be removed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Set that node to point to the node after the position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Decrease the size by 1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3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retrieving an item at a certain index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24408"/>
              </p:ext>
            </p:extLst>
          </p:nvPr>
        </p:nvGraphicFramePr>
        <p:xfrm>
          <a:off x="457200" y="914400"/>
          <a:ext cx="8153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get(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Traverse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list to the index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the item contained in the node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4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displaying the items in the list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45682"/>
              </p:ext>
            </p:extLst>
          </p:nvPr>
        </p:nvGraphicFramePr>
        <p:xfrm>
          <a:off x="457200" y="914400"/>
          <a:ext cx="8153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display()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a temp pointer to point to the first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node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list</a:t>
                      </a:r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While temp is not null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Retrieve the item from the node pointed by temp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Display the item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Set temp to point to the next node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6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4.  Advantages and Disadvantages of Linked List</a:t>
            </a:r>
            <a:endParaRPr lang="en-US" altLang="zh-CN" sz="280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Advantages of Implementing List ADT using Pointers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 of the list is not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can grow as large as is necessary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Easy to add/delete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by simply updating pointers, without shifting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i="1" dirty="0">
                <a:latin typeface="Arial" pitchFamily="34" charset="0"/>
                <a:cs typeface="Arial" pitchFamily="34" charset="0"/>
              </a:rPr>
              <a:t>  	(but have to traverse to the correct location first)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Does not waste storage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use only necessary amount of memory (dynamic allocation)</a:t>
            </a:r>
          </a:p>
        </p:txBody>
      </p:sp>
    </p:spTree>
    <p:extLst>
      <p:ext uri="{BB962C8B-B14F-4D97-AF65-F5344CB8AC3E}">
        <p14:creationId xmlns:p14="http://schemas.microsoft.com/office/powerpoint/2010/main" val="215309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4.  Advantages and Disadvantages of Linked List</a:t>
            </a:r>
            <a:endParaRPr lang="en-US" altLang="zh-CN" sz="280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38" y="990600"/>
            <a:ext cx="8991600" cy="50292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Disadvantages of Implementing List ADT using Pointers</a:t>
            </a:r>
          </a:p>
          <a:p>
            <a:pPr marL="450850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access to items is sequential</a:t>
            </a:r>
          </a:p>
          <a:p>
            <a:pPr marL="45085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 dirty="0">
                <a:latin typeface="Calibri" panose="020F0502020204030204" pitchFamily="34" charset="0"/>
                <a:cs typeface="Arial" pitchFamily="34" charset="0"/>
              </a:rPr>
              <a:t>need to traverse through the list sequentially to access an item</a:t>
            </a:r>
          </a:p>
          <a:p>
            <a:pPr marL="45085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Worst case? </a:t>
            </a:r>
            <a:r>
              <a:rPr lang="en-US" sz="2400" b="0" i="1" dirty="0">
                <a:latin typeface="Calibri" panose="020F0502020204030204" pitchFamily="34" charset="0"/>
                <a:cs typeface="Arial" pitchFamily="34" charset="0"/>
              </a:rPr>
              <a:t>Adding item or removing the last item in the list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i="1" dirty="0">
              <a:latin typeface="Arial" pitchFamily="34" charset="0"/>
              <a:cs typeface="Arial" pitchFamily="34" charset="0"/>
            </a:endParaRPr>
          </a:p>
          <a:p>
            <a:pPr marL="450850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Requires additional space to store the pointers/linkages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5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i="1" dirty="0">
                <a:ea typeface="宋体" charset="-122"/>
              </a:rPr>
              <a:t>Some points to note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1. Format for 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specifying the ADT operations may vary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    e.g.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get(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index):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			// format 1</a:t>
            </a: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add(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item):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// format 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get(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&amp;item): void	// format 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add(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&amp;item): void	// format 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2.  In C++, a node, if removed, should be returned to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    system using the keyword </a:t>
            </a:r>
            <a:r>
              <a:rPr lang="en-SG" dirty="0">
                <a:solidFill>
                  <a:srgbClr val="0000FF"/>
                </a:solidFill>
              </a:rPr>
              <a:t>delete</a:t>
            </a: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    e.g.,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SG" dirty="0"/>
              <a:t>	</a:t>
            </a:r>
            <a:r>
              <a:rPr lang="en-SG" dirty="0">
                <a:solidFill>
                  <a:srgbClr val="0000FF"/>
                </a:solidFill>
              </a:rPr>
              <a:t>delete </a:t>
            </a:r>
            <a:r>
              <a:rPr lang="en-SG" dirty="0" err="1"/>
              <a:t>removedNode</a:t>
            </a:r>
            <a:r>
              <a:rPr lang="en-SG" dirty="0"/>
              <a:t>;</a:t>
            </a:r>
            <a:endParaRPr lang="en-US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kern="0" baseline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06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3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Linking data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List ADT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76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Appendix 1 </a:t>
            </a:r>
            <a:r>
              <a:rPr lang="en-US" altLang="zh-CN" sz="3200" b="0" i="1" dirty="0">
                <a:ea typeface="宋体" charset="-122"/>
              </a:rPr>
              <a:t>- Specification of List ADT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153400" cy="544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List.h</a:t>
                      </a:r>
                      <a:endParaRPr lang="en-US" sz="240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#include&lt;string&gt;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#include&lt;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iostream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using namespace std;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typedef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string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List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private: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{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item;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data item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Node     *next;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pointer pointing to next item</a:t>
                      </a:r>
                    </a:p>
                    <a:p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i="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 *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firstNode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point to the first item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size;	</a:t>
                      </a:r>
                      <a:r>
                        <a:rPr lang="en-SG" sz="12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number of items in the list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public: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List();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newItem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index,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newItem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remove(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get(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index); 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getLength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2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SG" sz="2800" dirty="0">
                <a:sym typeface="Wingdings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SG" sz="2800" dirty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hapter 4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 data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is a memory location (or cell)</a:t>
            </a:r>
          </a:p>
          <a:p>
            <a:pPr marL="0" indent="0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  Used to store the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of a piece of data</a:t>
            </a:r>
          </a:p>
          <a:p>
            <a:pPr marL="0" indent="0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  Has an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(the location of the data in memory)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e.g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1653;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item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= </a:t>
            </a:r>
            <a:r>
              <a:rPr lang="en-SG" sz="20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Apple iPhone</a:t>
            </a:r>
            <a:r>
              <a:rPr lang="en-SG" sz="20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double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price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1088.00;</a:t>
            </a: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77354"/>
              </p:ext>
            </p:extLst>
          </p:nvPr>
        </p:nvGraphicFramePr>
        <p:xfrm>
          <a:off x="5181600" y="2667000"/>
          <a:ext cx="3429000" cy="262737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code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1653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 </a:t>
                      </a:r>
                      <a:r>
                        <a:rPr lang="en-US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price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1088.00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5410200"/>
            <a:ext cx="8229600" cy="70788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180000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is the value of code?</a:t>
            </a:r>
          </a:p>
          <a:p>
            <a:pPr marL="180000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is the value being stored?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2286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memory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– simple data variables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92090"/>
              </p:ext>
            </p:extLst>
          </p:nvPr>
        </p:nvGraphicFramePr>
        <p:xfrm>
          <a:off x="457200" y="914400"/>
          <a:ext cx="8229600" cy="407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1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 &lt;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iostream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namespace std; </a:t>
                      </a:r>
                    </a:p>
                    <a:p>
                      <a:endParaRPr lang="en-SG" sz="18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main ()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code = 1653; 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 code resides in certain memory location (address) </a:t>
                      </a:r>
                      <a:r>
                        <a:rPr lang="en-SG" sz="1800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temp = code; </a:t>
                      </a:r>
                      <a:r>
                        <a:rPr lang="en-SG" sz="18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 temp would be 1653, value contained in code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"code   = " &lt;&lt; code 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"&amp;code = " &lt;&lt; &amp;code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  <a:endParaRPr lang="en-SG" sz="18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"temp   = " &lt;&lt; temp  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"&amp;temp = " &lt;&lt; &amp;temp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  <a:endParaRPr lang="en-SG" sz="18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334000"/>
            <a:ext cx="8229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 : Reference Operator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is a variable used to store the memory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of a another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0000FF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e.g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item = </a:t>
            </a:r>
            <a:r>
              <a:rPr lang="en-SG" sz="20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Apple iPhone</a:t>
            </a:r>
            <a:r>
              <a:rPr lang="en-SG" sz="20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. .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. .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&amp;item;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&lt;&lt; 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&lt;&lt;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&lt;&lt;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&lt;&lt;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05400" y="3429000"/>
          <a:ext cx="2971800" cy="2127504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 </a:t>
                      </a:r>
                      <a:r>
                        <a:rPr lang="en-US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8229600" y="4114800"/>
            <a:ext cx="304800" cy="990600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22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DataType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638800"/>
            <a:ext cx="81534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will be displayed?</a:t>
            </a:r>
          </a:p>
        </p:txBody>
      </p:sp>
    </p:spTree>
    <p:extLst>
      <p:ext uri="{BB962C8B-B14F-4D97-AF65-F5344CB8AC3E}">
        <p14:creationId xmlns:p14="http://schemas.microsoft.com/office/powerpoint/2010/main" val="26626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- Pointers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14400"/>
          <a:ext cx="8153400" cy="416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2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 &lt;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iostream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&lt;string&gt;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namespace std; </a:t>
                      </a:r>
                    </a:p>
                    <a:p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main ()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string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pointer variable to store address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string  item = "Apple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"; 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&amp;item;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ptr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stores the address of the memory cell containing Apple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iPhone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"item  =  " &lt;&lt; item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r>
                        <a:rPr lang="en-SG" sz="16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in item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"&amp;item = " &lt;&lt; &amp;item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address of item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= "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 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in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= " &lt;&lt;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</a:t>
                      </a:r>
                      <a:r>
                        <a:rPr lang="en-SG" sz="1600" i="1" u="sng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pointed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by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105400"/>
            <a:ext cx="8153400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will happen when the following statements are executed?</a:t>
            </a:r>
          </a:p>
          <a:p>
            <a:pPr marL="269875" indent="-269875"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Samsung Galaxy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269875" indent="-269875" algn="l">
              <a:spcBef>
                <a:spcPts val="0"/>
              </a:spcBef>
            </a:pP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item;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Accessing simple data pointed to by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access simple data pointed to by a pointer, use the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dereference operator 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e.g.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string 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string item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= 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Apple iPhone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  <a:endParaRPr lang="en-US" sz="2000" b="0" dirty="0">
              <a:solidFill>
                <a:srgbClr val="0000FF"/>
              </a:solidFill>
              <a:latin typeface="Consolas" panose="020B0609020204030204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  </a:t>
            </a:r>
            <a:endParaRPr lang="en-US" sz="2000" b="0" i="1" dirty="0">
              <a:solidFill>
                <a:srgbClr val="FF6600"/>
              </a:solidFill>
              <a:latin typeface="Consolas" panose="020B0609020204030204" pitchFamily="49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&amp;item;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retrieve the data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string data = 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&lt;&lt; data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i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to change the data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= 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Samsung Galaxy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  <a:endParaRPr lang="en-US" sz="2000" b="0" dirty="0">
              <a:solidFill>
                <a:srgbClr val="0000FF"/>
              </a:solidFill>
              <a:latin typeface="Consolas" panose="020B0609020204030204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cout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&lt;&lt; item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3429000"/>
          <a:ext cx="2971800" cy="2127504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</a:t>
                      </a: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8229600" y="4114800"/>
            <a:ext cx="304800" cy="990600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Accessing complex data pointed to by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access complex data (e.g. object) pointed to by a pointer, use the </a:t>
            </a:r>
            <a:r>
              <a:rPr lang="en-US" sz="2400" dirty="0">
                <a:solidFill>
                  <a:srgbClr val="FF0000"/>
                </a:solidFill>
                <a:ea typeface="Verdana" pitchFamily="34" charset="0"/>
              </a:rPr>
              <a:t>-&gt;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select the individual data.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e.g.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Person 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Person bob; </a:t>
            </a:r>
            <a:r>
              <a:rPr lang="en-SG" sz="2000" b="0" i="1" kern="1200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object of Person class</a:t>
            </a:r>
            <a:endParaRPr lang="en-US" sz="2000" b="0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bob.setName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Bob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bob.setTelNo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81815555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);</a:t>
            </a:r>
            <a:endParaRPr lang="en-US" sz="2000" b="0" i="1" dirty="0">
              <a:solidFill>
                <a:srgbClr val="FF6600"/>
              </a:solidFill>
              <a:latin typeface="Consolas" panose="020B0609020204030204" pitchFamily="49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&amp;bob;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retrieve the name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dirty="0">
              <a:solidFill>
                <a:srgbClr val="0000FF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getName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()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change the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tel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no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setTelNo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81816666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);</a:t>
            </a:r>
            <a:r>
              <a:rPr lang="en-US" sz="2000" b="0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Consolas" panose="020B0609020204030204" pitchFamily="49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3429000"/>
          <a:ext cx="2971800" cy="2188083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bob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Bob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81815555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8229600" y="3886200"/>
            <a:ext cx="304800" cy="990600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93103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5841</TotalTime>
  <Words>3044</Words>
  <Application>Microsoft Office PowerPoint</Application>
  <PresentationFormat>On-screen Show (4:3)</PresentationFormat>
  <Paragraphs>467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Pointers</vt:lpstr>
      <vt:lpstr>Example – simple data variables</vt:lpstr>
      <vt:lpstr>Pointers</vt:lpstr>
      <vt:lpstr>Example - Pointers</vt:lpstr>
      <vt:lpstr>Accessing simple data pointed to by pointers</vt:lpstr>
      <vt:lpstr>Accessing complex data pointed to by pointers</vt:lpstr>
      <vt:lpstr>2. Linking data using Pointers</vt:lpstr>
      <vt:lpstr>Node Structure </vt:lpstr>
      <vt:lpstr>Creating a Node</vt:lpstr>
      <vt:lpstr>Example - Creating a node </vt:lpstr>
      <vt:lpstr>3. Implementing List ADT using Pointers</vt:lpstr>
      <vt:lpstr>List Operations (same as in Lecture 2)</vt:lpstr>
      <vt:lpstr>Adding an item to the end of the List</vt:lpstr>
      <vt:lpstr>Algorithm : adding an item to the end of list </vt:lpstr>
      <vt:lpstr>Adding an item at a certain position</vt:lpstr>
      <vt:lpstr>Algorithm : adding an item at a certain position</vt:lpstr>
      <vt:lpstr>Removing an item at a certain position</vt:lpstr>
      <vt:lpstr>Algorithm : removing an item at a certain index</vt:lpstr>
      <vt:lpstr>Algorithm : retrieving an item at a certain index</vt:lpstr>
      <vt:lpstr>Algorithm : displaying the items in the list </vt:lpstr>
      <vt:lpstr>4.  Advantages and Disadvantages of Linked List</vt:lpstr>
      <vt:lpstr>4.  Advantages and Disadvantages of Linked List</vt:lpstr>
      <vt:lpstr>Some points to note</vt:lpstr>
      <vt:lpstr>Summary</vt:lpstr>
      <vt:lpstr>Appendix 1 - Specification of List ADT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333</cp:revision>
  <cp:lastPrinted>2000-08-04T01:42:18Z</cp:lastPrinted>
  <dcterms:created xsi:type="dcterms:W3CDTF">1995-05-28T16:29:18Z</dcterms:created>
  <dcterms:modified xsi:type="dcterms:W3CDTF">2020-11-01T08:37:10Z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False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owc2@np.edu.sg</vt:lpwstr>
  </property>
  <property fmtid="{D5CDD505-2E9C-101B-9397-08002B2CF9AE}" pid="5" name="MSIP_Label_84f81056-721b-4b22-8334-0449c6cc893e_SetDate">
    <vt:lpwstr>2020-10-13T12:40:59.4755085Z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5ff2a1c4-0954-4e16-a6e2-0ccad46eb53f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False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owc2@np.edu.sg</vt:lpwstr>
  </property>
  <property fmtid="{D5CDD505-2E9C-101B-9397-08002B2CF9AE}" pid="13" name="MSIP_Label_30286cb9-b49f-4646-87a5-340028348160_SetDate">
    <vt:lpwstr>2020-10-13T12:40:59.4755085Z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5ff2a1c4-0954-4e16-a6e2-0ccad46eb53f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</Properties>
</file>