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0"/>
  </p:notesMasterIdLst>
  <p:handoutMasterIdLst>
    <p:handoutMasterId r:id="rId41"/>
  </p:handoutMasterIdLst>
  <p:sldIdLst>
    <p:sldId id="376" r:id="rId2"/>
    <p:sldId id="377" r:id="rId3"/>
    <p:sldId id="378"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07" r:id="rId33"/>
    <p:sldId id="408" r:id="rId34"/>
    <p:sldId id="409" r:id="rId35"/>
    <p:sldId id="410" r:id="rId36"/>
    <p:sldId id="411" r:id="rId37"/>
    <p:sldId id="412" r:id="rId38"/>
    <p:sldId id="413" r:id="rId39"/>
  </p:sldIdLst>
  <p:sldSz cx="9144000" cy="6858000" type="screen4x3"/>
  <p:notesSz cx="6784975" cy="9856788"/>
  <p:defaultTex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7">
          <p15:clr>
            <a:srgbClr val="A4A3A4"/>
          </p15:clr>
        </p15:guide>
        <p15:guide id="2" pos="29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00"/>
    <a:srgbClr val="0066FF"/>
    <a:srgbClr val="CCFFFF"/>
    <a:srgbClr val="0033CC"/>
    <a:srgbClr val="00CC00"/>
    <a:srgbClr val="800000"/>
    <a:srgbClr val="009900"/>
    <a:srgbClr val="CCECFF"/>
    <a:srgbClr val="99CCFF"/>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autoAdjust="0"/>
    <p:restoredTop sz="94096" autoAdjust="0"/>
  </p:normalViewPr>
  <p:slideViewPr>
    <p:cSldViewPr>
      <p:cViewPr varScale="1">
        <p:scale>
          <a:sx n="101" d="100"/>
          <a:sy n="101" d="100"/>
        </p:scale>
        <p:origin x="2064" y="13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p:scale>
          <a:sx n="100" d="100"/>
          <a:sy n="100" d="100"/>
        </p:scale>
        <p:origin x="1580" y="-1600"/>
      </p:cViewPr>
      <p:guideLst>
        <p:guide orient="horz" pos="2167"/>
        <p:guide pos="291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99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0"/>
            <a:ext cx="2940051"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1" name="Rectangle 3"/>
          <p:cNvSpPr>
            <a:spLocks noGrp="1" noChangeArrowheads="1"/>
          </p:cNvSpPr>
          <p:nvPr>
            <p:ph type="dt" idx="1"/>
          </p:nvPr>
        </p:nvSpPr>
        <p:spPr bwMode="auto">
          <a:xfrm>
            <a:off x="3844925" y="0"/>
            <a:ext cx="2940050" cy="493713"/>
          </a:xfrm>
          <a:prstGeom prst="rect">
            <a:avLst/>
          </a:prstGeom>
          <a:noFill/>
          <a:ln w="9525">
            <a:noFill/>
            <a:miter lim="800000"/>
            <a:headEnd/>
            <a:tailEnd/>
          </a:ln>
          <a:effectLst/>
        </p:spPr>
        <p:txBody>
          <a:bodyPr vert="horz" wrap="square" lIns="19218" tIns="0" rIns="19218" bIns="0" numCol="1" anchor="t" anchorCtr="0" compatLnSpc="1">
            <a:prstTxWarp prst="textNoShape">
              <a:avLst/>
            </a:prstTxWarp>
          </a:bodyPr>
          <a:lstStyle>
            <a:lvl1pPr algn="r" defTabSz="922338">
              <a:defRPr sz="1000" i="1" smtClean="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36625" y="746125"/>
            <a:ext cx="4910138" cy="3683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03288" y="4681538"/>
            <a:ext cx="4976812" cy="4435475"/>
          </a:xfrm>
          <a:prstGeom prst="rect">
            <a:avLst/>
          </a:prstGeom>
          <a:noFill/>
          <a:ln w="9525">
            <a:noFill/>
            <a:miter lim="800000"/>
            <a:headEnd/>
            <a:tailEnd/>
          </a:ln>
          <a:effectLst/>
        </p:spPr>
        <p:txBody>
          <a:bodyPr vert="horz" wrap="square" lIns="92885" tIns="46443" rIns="92885" bIns="4644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4" name="Rectangle 6"/>
          <p:cNvSpPr>
            <a:spLocks noGrp="1" noChangeArrowheads="1"/>
          </p:cNvSpPr>
          <p:nvPr>
            <p:ph type="ftr" sz="quarter" idx="4"/>
          </p:nvPr>
        </p:nvSpPr>
        <p:spPr bwMode="auto">
          <a:xfrm>
            <a:off x="-1588" y="9363075"/>
            <a:ext cx="2940051"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defTabSz="922338">
              <a:defRPr sz="1000" i="1" smtClean="0">
                <a:latin typeface="Arial" charset="0"/>
              </a:defRPr>
            </a:lvl1pPr>
          </a:lstStyle>
          <a:p>
            <a:pPr>
              <a:defRPr/>
            </a:pPr>
            <a:endParaRPr lang="en-US"/>
          </a:p>
        </p:txBody>
      </p:sp>
      <p:sp>
        <p:nvSpPr>
          <p:cNvPr id="2055" name="Rectangle 7"/>
          <p:cNvSpPr>
            <a:spLocks noGrp="1" noChangeArrowheads="1"/>
          </p:cNvSpPr>
          <p:nvPr>
            <p:ph type="sldNum" sz="quarter" idx="5"/>
          </p:nvPr>
        </p:nvSpPr>
        <p:spPr bwMode="auto">
          <a:xfrm>
            <a:off x="3844925" y="9363075"/>
            <a:ext cx="2940050" cy="493713"/>
          </a:xfrm>
          <a:prstGeom prst="rect">
            <a:avLst/>
          </a:prstGeom>
          <a:noFill/>
          <a:ln w="9525">
            <a:noFill/>
            <a:miter lim="800000"/>
            <a:headEnd/>
            <a:tailEnd/>
          </a:ln>
          <a:effectLst/>
        </p:spPr>
        <p:txBody>
          <a:bodyPr vert="horz" wrap="square" lIns="19218" tIns="0" rIns="19218" bIns="0" numCol="1" anchor="b" anchorCtr="0" compatLnSpc="1">
            <a:prstTxWarp prst="textNoShape">
              <a:avLst/>
            </a:prstTxWarp>
          </a:bodyPr>
          <a:lstStyle>
            <a:lvl1pPr algn="r" defTabSz="922338">
              <a:defRPr sz="1000" i="1" smtClean="0">
                <a:latin typeface="Arial" charset="0"/>
              </a:defRPr>
            </a:lvl1pPr>
          </a:lstStyle>
          <a:p>
            <a:pPr>
              <a:defRPr/>
            </a:pPr>
            <a:fld id="{6F73246D-02BB-461D-823D-487AB6E1A5E9}" type="slidenum">
              <a:rPr lang="en-GB"/>
              <a:pPr>
                <a:defRPr/>
              </a:pPr>
              <a:t>‹#›</a:t>
            </a:fld>
            <a:endParaRPr lang="en-GB"/>
          </a:p>
        </p:txBody>
      </p:sp>
    </p:spTree>
    <p:extLst>
      <p:ext uri="{BB962C8B-B14F-4D97-AF65-F5344CB8AC3E}">
        <p14:creationId xmlns:p14="http://schemas.microsoft.com/office/powerpoint/2010/main" val="14255401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a:defRPr sz="2400">
                <a:solidFill>
                  <a:schemeClr val="tx1"/>
                </a:solidFill>
                <a:latin typeface="Verdana" pitchFamily="34" charset="0"/>
              </a:defRPr>
            </a:lvl1pPr>
            <a:lvl2pPr marL="742950" indent="-285750" defTabSz="922338">
              <a:defRPr sz="2400">
                <a:solidFill>
                  <a:schemeClr val="tx1"/>
                </a:solidFill>
                <a:latin typeface="Verdana" pitchFamily="34" charset="0"/>
              </a:defRPr>
            </a:lvl2pPr>
            <a:lvl3pPr marL="1143000" indent="-228600" defTabSz="922338">
              <a:defRPr sz="2400">
                <a:solidFill>
                  <a:schemeClr val="tx1"/>
                </a:solidFill>
                <a:latin typeface="Verdana" pitchFamily="34" charset="0"/>
              </a:defRPr>
            </a:lvl3pPr>
            <a:lvl4pPr marL="1600200" indent="-228600" defTabSz="922338">
              <a:defRPr sz="2400">
                <a:solidFill>
                  <a:schemeClr val="tx1"/>
                </a:solidFill>
                <a:latin typeface="Verdana" pitchFamily="34" charset="0"/>
              </a:defRPr>
            </a:lvl4pPr>
            <a:lvl5pPr marL="2057400" indent="-228600" defTabSz="922338">
              <a:defRPr sz="2400">
                <a:solidFill>
                  <a:schemeClr val="tx1"/>
                </a:solidFill>
                <a:latin typeface="Verdana" pitchFamily="34" charset="0"/>
              </a:defRPr>
            </a:lvl5pPr>
            <a:lvl6pPr marL="2514600" indent="-228600" defTabSz="922338" eaLnBrk="0" fontAlgn="base" hangingPunct="0">
              <a:spcBef>
                <a:spcPct val="0"/>
              </a:spcBef>
              <a:spcAft>
                <a:spcPct val="0"/>
              </a:spcAft>
              <a:defRPr sz="2400">
                <a:solidFill>
                  <a:schemeClr val="tx1"/>
                </a:solidFill>
                <a:latin typeface="Verdana" pitchFamily="34" charset="0"/>
              </a:defRPr>
            </a:lvl6pPr>
            <a:lvl7pPr marL="2971800" indent="-228600" defTabSz="922338" eaLnBrk="0" fontAlgn="base" hangingPunct="0">
              <a:spcBef>
                <a:spcPct val="0"/>
              </a:spcBef>
              <a:spcAft>
                <a:spcPct val="0"/>
              </a:spcAft>
              <a:defRPr sz="2400">
                <a:solidFill>
                  <a:schemeClr val="tx1"/>
                </a:solidFill>
                <a:latin typeface="Verdana" pitchFamily="34" charset="0"/>
              </a:defRPr>
            </a:lvl7pPr>
            <a:lvl8pPr marL="3429000" indent="-228600" defTabSz="922338" eaLnBrk="0" fontAlgn="base" hangingPunct="0">
              <a:spcBef>
                <a:spcPct val="0"/>
              </a:spcBef>
              <a:spcAft>
                <a:spcPct val="0"/>
              </a:spcAft>
              <a:defRPr sz="2400">
                <a:solidFill>
                  <a:schemeClr val="tx1"/>
                </a:solidFill>
                <a:latin typeface="Verdana" pitchFamily="34" charset="0"/>
              </a:defRPr>
            </a:lvl8pPr>
            <a:lvl9pPr marL="3886200" indent="-228600" defTabSz="922338" eaLnBrk="0" fontAlgn="base" hangingPunct="0">
              <a:spcBef>
                <a:spcPct val="0"/>
              </a:spcBef>
              <a:spcAft>
                <a:spcPct val="0"/>
              </a:spcAft>
              <a:defRPr sz="2400">
                <a:solidFill>
                  <a:schemeClr val="tx1"/>
                </a:solidFill>
                <a:latin typeface="Verdana" pitchFamily="34" charset="0"/>
              </a:defRPr>
            </a:lvl9pPr>
          </a:lstStyle>
          <a:p>
            <a:fld id="{9C3CA44E-CC5E-4E28-BF84-3A65885CCE5B}" type="slidenum">
              <a:rPr lang="en-GB" sz="1000">
                <a:latin typeface="Arial" charset="0"/>
              </a:rPr>
              <a:pPr/>
              <a:t>1</a:t>
            </a:fld>
            <a:endParaRPr lang="en-GB" sz="1000" dirty="0">
              <a:latin typeface="Arial" charset="0"/>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endParaRPr lang="en-US" dirty="0"/>
          </a:p>
        </p:txBody>
      </p:sp>
    </p:spTree>
    <p:extLst>
      <p:ext uri="{BB962C8B-B14F-4D97-AF65-F5344CB8AC3E}">
        <p14:creationId xmlns:p14="http://schemas.microsoft.com/office/powerpoint/2010/main" val="306561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639763" y="536575"/>
            <a:ext cx="5518150" cy="4140200"/>
          </a:xfrm>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Initially </a:t>
            </a:r>
            <a:r>
              <a:rPr lang="en-US" dirty="0" err="1" smtClean="0">
                <a:latin typeface="Arial" panose="020B0604020202020204" pitchFamily="34" charset="0"/>
              </a:rPr>
              <a:t>frontNode</a:t>
            </a:r>
            <a:r>
              <a:rPr lang="en-US" dirty="0" smtClean="0">
                <a:latin typeface="Arial" panose="020B0604020202020204" pitchFamily="34" charset="0"/>
              </a:rPr>
              <a:t> and </a:t>
            </a:r>
            <a:r>
              <a:rPr lang="en-US" dirty="0" err="1" smtClean="0">
                <a:latin typeface="Arial" panose="020B0604020202020204" pitchFamily="34" charset="0"/>
              </a:rPr>
              <a:t>backNode</a:t>
            </a:r>
            <a:r>
              <a:rPr lang="en-US" dirty="0" smtClean="0">
                <a:latin typeface="Arial" panose="020B0604020202020204" pitchFamily="34" charset="0"/>
              </a:rPr>
              <a:t> points to </a:t>
            </a:r>
            <a:r>
              <a:rPr lang="en-US" dirty="0" err="1" smtClean="0">
                <a:latin typeface="Arial" panose="020B0604020202020204" pitchFamily="34" charset="0"/>
              </a:rPr>
              <a:t>NuLL</a:t>
            </a:r>
            <a:r>
              <a:rPr lang="en-US" dirty="0" smtClean="0">
                <a:latin typeface="Arial" panose="020B0604020202020204" pitchFamily="34" charset="0"/>
              </a:rPr>
              <a:t>.</a:t>
            </a:r>
          </a:p>
          <a:p>
            <a:r>
              <a:rPr lang="en-US" dirty="0" smtClean="0">
                <a:latin typeface="Arial" panose="020B0604020202020204" pitchFamily="34" charset="0"/>
              </a:rPr>
              <a:t>When</a:t>
            </a:r>
            <a:r>
              <a:rPr lang="en-US" baseline="0" dirty="0" smtClean="0">
                <a:latin typeface="Arial" panose="020B0604020202020204" pitchFamily="34" charset="0"/>
              </a:rPr>
              <a:t> a node is inserted (or </a:t>
            </a:r>
            <a:r>
              <a:rPr lang="en-US" baseline="0" dirty="0" err="1" smtClean="0">
                <a:latin typeface="Arial" panose="020B0604020202020204" pitchFamily="34" charset="0"/>
              </a:rPr>
              <a:t>enqueued</a:t>
            </a:r>
            <a:r>
              <a:rPr lang="en-US" baseline="0" dirty="0" smtClean="0">
                <a:latin typeface="Arial" panose="020B0604020202020204" pitchFamily="34" charset="0"/>
              </a:rPr>
              <a:t>), </a:t>
            </a:r>
            <a:r>
              <a:rPr lang="en-US" baseline="0" dirty="0" err="1" smtClean="0">
                <a:latin typeface="Arial" panose="020B0604020202020204" pitchFamily="34" charset="0"/>
              </a:rPr>
              <a:t>frontNode</a:t>
            </a:r>
            <a:r>
              <a:rPr lang="en-US" baseline="0" dirty="0" smtClean="0">
                <a:latin typeface="Arial" panose="020B0604020202020204" pitchFamily="34" charset="0"/>
              </a:rPr>
              <a:t> ad </a:t>
            </a:r>
            <a:r>
              <a:rPr lang="en-US" baseline="0" dirty="0" err="1" smtClean="0">
                <a:latin typeface="Arial" panose="020B0604020202020204" pitchFamily="34" charset="0"/>
              </a:rPr>
              <a:t>backNode</a:t>
            </a:r>
            <a:r>
              <a:rPr lang="en-US" baseline="0" dirty="0" smtClean="0">
                <a:latin typeface="Arial" panose="020B0604020202020204" pitchFamily="34" charset="0"/>
              </a:rPr>
              <a:t> will point to this node.  Because this node is the front as well as the back Node.</a:t>
            </a:r>
          </a:p>
          <a:p>
            <a:r>
              <a:rPr lang="en-US" baseline="0" dirty="0" smtClean="0">
                <a:latin typeface="Arial" panose="020B0604020202020204" pitchFamily="34" charset="0"/>
              </a:rPr>
              <a:t>When more nodes are </a:t>
            </a:r>
            <a:r>
              <a:rPr lang="en-US" baseline="0" dirty="0" err="1" smtClean="0">
                <a:latin typeface="Arial" panose="020B0604020202020204" pitchFamily="34" charset="0"/>
              </a:rPr>
              <a:t>enqueued</a:t>
            </a:r>
            <a:r>
              <a:rPr lang="en-US" baseline="0" dirty="0" smtClean="0">
                <a:latin typeface="Arial" panose="020B0604020202020204" pitchFamily="34" charset="0"/>
              </a:rPr>
              <a:t>, each node is attached to the last node in the queue and the </a:t>
            </a:r>
            <a:r>
              <a:rPr lang="en-US" baseline="0" dirty="0" err="1" smtClean="0">
                <a:latin typeface="Arial" panose="020B0604020202020204" pitchFamily="34" charset="0"/>
              </a:rPr>
              <a:t>backNode</a:t>
            </a:r>
            <a:r>
              <a:rPr lang="en-US" baseline="0" dirty="0" smtClean="0">
                <a:latin typeface="Arial" panose="020B0604020202020204" pitchFamily="34" charset="0"/>
              </a:rPr>
              <a:t> will then point to this new node (which becomes the last node).</a:t>
            </a:r>
          </a:p>
        </p:txBody>
      </p:sp>
      <p:sp>
        <p:nvSpPr>
          <p:cNvPr id="645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451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451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D73C30CA-1120-423A-A358-99C85C56211B}" type="slidenum">
              <a:rPr lang="zh-CN" altLang="en-GB" sz="1000">
                <a:latin typeface="Arial" panose="020B0604020202020204" pitchFamily="34" charset="0"/>
              </a:rPr>
              <a:pPr/>
              <a:t>10</a:t>
            </a:fld>
            <a:endParaRPr lang="en-GB" altLang="zh-CN" sz="1000">
              <a:latin typeface="Arial" panose="020B0604020202020204" pitchFamily="34" charset="0"/>
            </a:endParaRPr>
          </a:p>
        </p:txBody>
      </p:sp>
    </p:spTree>
    <p:extLst>
      <p:ext uri="{BB962C8B-B14F-4D97-AF65-F5344CB8AC3E}">
        <p14:creationId xmlns:p14="http://schemas.microsoft.com/office/powerpoint/2010/main" val="530745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639763" y="536575"/>
            <a:ext cx="5518150" cy="4140200"/>
          </a:xfrm>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655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554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554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2978385-9E66-484E-AD05-398234525AAE}" type="slidenum">
              <a:rPr lang="zh-CN" altLang="en-GB" sz="1000">
                <a:latin typeface="Arial" panose="020B0604020202020204" pitchFamily="34" charset="0"/>
              </a:rPr>
              <a:pPr/>
              <a:t>11</a:t>
            </a:fld>
            <a:endParaRPr lang="en-GB" altLang="zh-CN" sz="1000">
              <a:latin typeface="Arial" panose="020B0604020202020204" pitchFamily="34" charset="0"/>
            </a:endParaRPr>
          </a:p>
        </p:txBody>
      </p:sp>
    </p:spTree>
    <p:extLst>
      <p:ext uri="{BB962C8B-B14F-4D97-AF65-F5344CB8AC3E}">
        <p14:creationId xmlns:p14="http://schemas.microsoft.com/office/powerpoint/2010/main" val="2341375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639763" y="536575"/>
            <a:ext cx="5518150" cy="4140200"/>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665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656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656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CFA3A36-FBF2-4266-8265-EAC469ADBAEA}" type="slidenum">
              <a:rPr lang="zh-CN" altLang="en-GB" sz="1000">
                <a:latin typeface="Arial" panose="020B0604020202020204" pitchFamily="34" charset="0"/>
              </a:rPr>
              <a:pPr/>
              <a:t>12</a:t>
            </a:fld>
            <a:endParaRPr lang="en-GB" altLang="zh-CN" sz="1000">
              <a:latin typeface="Arial" panose="020B0604020202020204" pitchFamily="34" charset="0"/>
            </a:endParaRPr>
          </a:p>
        </p:txBody>
      </p:sp>
    </p:spTree>
    <p:extLst>
      <p:ext uri="{BB962C8B-B14F-4D97-AF65-F5344CB8AC3E}">
        <p14:creationId xmlns:p14="http://schemas.microsoft.com/office/powerpoint/2010/main" val="1219725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639763" y="536575"/>
            <a:ext cx="5518150" cy="4140200"/>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675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758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759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EE67316D-90CB-4578-9807-53D36C3D3C64}" type="slidenum">
              <a:rPr lang="zh-CN" altLang="en-GB" sz="1000">
                <a:latin typeface="Arial" panose="020B0604020202020204" pitchFamily="34" charset="0"/>
              </a:rPr>
              <a:pPr/>
              <a:t>13</a:t>
            </a:fld>
            <a:endParaRPr lang="en-GB" altLang="zh-CN" sz="1000">
              <a:latin typeface="Arial" panose="020B0604020202020204" pitchFamily="34" charset="0"/>
            </a:endParaRPr>
          </a:p>
        </p:txBody>
      </p:sp>
    </p:spTree>
    <p:extLst>
      <p:ext uri="{BB962C8B-B14F-4D97-AF65-F5344CB8AC3E}">
        <p14:creationId xmlns:p14="http://schemas.microsoft.com/office/powerpoint/2010/main" val="1572339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639763" y="536575"/>
            <a:ext cx="5518150" cy="4140200"/>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To</a:t>
            </a:r>
            <a:r>
              <a:rPr lang="en-US" baseline="0" dirty="0" smtClean="0">
                <a:latin typeface="Arial" panose="020B0604020202020204" pitchFamily="34" charset="0"/>
              </a:rPr>
              <a:t> </a:t>
            </a:r>
            <a:r>
              <a:rPr lang="en-US" baseline="0" dirty="0" err="1" smtClean="0">
                <a:latin typeface="Arial" panose="020B0604020202020204" pitchFamily="34" charset="0"/>
              </a:rPr>
              <a:t>enqueue</a:t>
            </a:r>
            <a:r>
              <a:rPr lang="en-US" baseline="0" dirty="0" smtClean="0">
                <a:latin typeface="Arial" panose="020B0604020202020204" pitchFamily="34" charset="0"/>
              </a:rPr>
              <a:t> an item into the queue, we need to perform 2 steps:</a:t>
            </a:r>
          </a:p>
          <a:p>
            <a:pPr marL="228600" indent="-228600">
              <a:buAutoNum type="arabicParenR"/>
            </a:pPr>
            <a:r>
              <a:rPr lang="en-US" baseline="0" dirty="0" smtClean="0">
                <a:latin typeface="Arial" panose="020B0604020202020204" pitchFamily="34" charset="0"/>
              </a:rPr>
              <a:t>Make the current </a:t>
            </a:r>
            <a:r>
              <a:rPr lang="en-US" baseline="0" dirty="0" err="1" smtClean="0">
                <a:latin typeface="Arial" panose="020B0604020202020204" pitchFamily="34" charset="0"/>
              </a:rPr>
              <a:t>backNode</a:t>
            </a:r>
            <a:r>
              <a:rPr lang="en-US" baseline="0" dirty="0" smtClean="0">
                <a:latin typeface="Arial" panose="020B0604020202020204" pitchFamily="34" charset="0"/>
              </a:rPr>
              <a:t> point to the </a:t>
            </a:r>
            <a:r>
              <a:rPr lang="en-US" baseline="0" dirty="0" err="1" smtClean="0">
                <a:latin typeface="Arial" panose="020B0604020202020204" pitchFamily="34" charset="0"/>
              </a:rPr>
              <a:t>newNode</a:t>
            </a:r>
            <a:r>
              <a:rPr lang="en-US" baseline="0" dirty="0" smtClean="0">
                <a:latin typeface="Arial" panose="020B0604020202020204" pitchFamily="34" charset="0"/>
              </a:rPr>
              <a:t>. </a:t>
            </a:r>
          </a:p>
          <a:p>
            <a:pPr marL="228600" indent="-228600">
              <a:buAutoNum type="arabicParenR"/>
            </a:pPr>
            <a:r>
              <a:rPr lang="en-US" baseline="0" dirty="0" smtClean="0">
                <a:latin typeface="Arial" panose="020B0604020202020204" pitchFamily="34" charset="0"/>
              </a:rPr>
              <a:t>Make the </a:t>
            </a:r>
            <a:r>
              <a:rPr lang="en-US" baseline="0" dirty="0" err="1" smtClean="0">
                <a:latin typeface="Arial" panose="020B0604020202020204" pitchFamily="34" charset="0"/>
              </a:rPr>
              <a:t>backNode</a:t>
            </a:r>
            <a:r>
              <a:rPr lang="en-US" baseline="0" dirty="0" smtClean="0">
                <a:latin typeface="Arial" panose="020B0604020202020204" pitchFamily="34" charset="0"/>
              </a:rPr>
              <a:t> point to the </a:t>
            </a:r>
            <a:r>
              <a:rPr lang="en-US" baseline="0" dirty="0" err="1" smtClean="0">
                <a:latin typeface="Arial" panose="020B0604020202020204" pitchFamily="34" charset="0"/>
              </a:rPr>
              <a:t>newNode</a:t>
            </a:r>
            <a:r>
              <a:rPr lang="en-US" baseline="0" dirty="0" smtClean="0">
                <a:latin typeface="Arial" panose="020B0604020202020204" pitchFamily="34" charset="0"/>
              </a:rPr>
              <a:t>.</a:t>
            </a:r>
          </a:p>
          <a:p>
            <a:pPr marL="0" indent="0">
              <a:buNone/>
            </a:pPr>
            <a:r>
              <a:rPr lang="en-US" baseline="0" dirty="0" smtClean="0">
                <a:latin typeface="Arial" panose="020B0604020202020204" pitchFamily="34" charset="0"/>
              </a:rPr>
              <a:t>The above is done if there is at least one element in the queue.</a:t>
            </a:r>
          </a:p>
          <a:p>
            <a:pPr marL="0" indent="0">
              <a:buNone/>
            </a:pPr>
            <a:endParaRPr lang="en-US" baseline="0" dirty="0" smtClean="0">
              <a:latin typeface="Arial" panose="020B0604020202020204" pitchFamily="34" charset="0"/>
            </a:endParaRPr>
          </a:p>
          <a:p>
            <a:pPr marL="0" indent="0">
              <a:buNone/>
            </a:pPr>
            <a:r>
              <a:rPr lang="en-US" baseline="0" dirty="0" smtClean="0">
                <a:latin typeface="Arial" panose="020B0604020202020204" pitchFamily="34" charset="0"/>
              </a:rPr>
              <a:t>So we need to include in our algorithm, the case when the queue is empty i.e. </a:t>
            </a:r>
            <a:r>
              <a:rPr lang="en-US" baseline="0" dirty="0" err="1" smtClean="0">
                <a:latin typeface="Arial" panose="020B0604020202020204" pitchFamily="34" charset="0"/>
              </a:rPr>
              <a:t>frontNode</a:t>
            </a:r>
            <a:r>
              <a:rPr lang="en-US" baseline="0" dirty="0" smtClean="0">
                <a:latin typeface="Arial" panose="020B0604020202020204" pitchFamily="34" charset="0"/>
              </a:rPr>
              <a:t> and </a:t>
            </a:r>
            <a:r>
              <a:rPr lang="en-US" baseline="0" dirty="0" err="1" smtClean="0">
                <a:latin typeface="Arial" panose="020B0604020202020204" pitchFamily="34" charset="0"/>
              </a:rPr>
              <a:t>backNode</a:t>
            </a:r>
            <a:r>
              <a:rPr lang="en-US" baseline="0" dirty="0" smtClean="0">
                <a:latin typeface="Arial" panose="020B0604020202020204" pitchFamily="34" charset="0"/>
              </a:rPr>
              <a:t> are both NULL.  See next slide.</a:t>
            </a:r>
          </a:p>
        </p:txBody>
      </p:sp>
      <p:sp>
        <p:nvSpPr>
          <p:cNvPr id="686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861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861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C4761FD3-D18B-452E-834B-4FFB84851629}" type="slidenum">
              <a:rPr lang="zh-CN" altLang="en-GB" sz="1000">
                <a:latin typeface="Arial" panose="020B0604020202020204" pitchFamily="34" charset="0"/>
              </a:rPr>
              <a:pPr/>
              <a:t>14</a:t>
            </a:fld>
            <a:endParaRPr lang="en-GB" altLang="zh-CN" sz="1000">
              <a:latin typeface="Arial" panose="020B0604020202020204" pitchFamily="34" charset="0"/>
            </a:endParaRPr>
          </a:p>
        </p:txBody>
      </p:sp>
    </p:spTree>
    <p:extLst>
      <p:ext uri="{BB962C8B-B14F-4D97-AF65-F5344CB8AC3E}">
        <p14:creationId xmlns:p14="http://schemas.microsoft.com/office/powerpoint/2010/main" val="3849282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639763" y="536575"/>
            <a:ext cx="5518150" cy="4140200"/>
          </a:xfrm>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Note</a:t>
            </a:r>
            <a:r>
              <a:rPr lang="en-US" baseline="0" dirty="0" smtClean="0">
                <a:latin typeface="Arial" panose="020B0604020202020204" pitchFamily="34" charset="0"/>
              </a:rPr>
              <a:t> that there are 2 conditions when inserting a new element in the Queue.</a:t>
            </a:r>
          </a:p>
          <a:p>
            <a:r>
              <a:rPr lang="en-US" baseline="0" dirty="0" smtClean="0">
                <a:latin typeface="Arial" panose="020B0604020202020204" pitchFamily="34" charset="0"/>
              </a:rPr>
              <a:t>The insertion does not depend on the number of elements inside the queue, so the time complexity for this operation is always O(1) for both best and worst case.</a:t>
            </a:r>
            <a:endParaRPr lang="en-US" dirty="0">
              <a:latin typeface="Arial" panose="020B0604020202020204" pitchFamily="34" charset="0"/>
            </a:endParaRPr>
          </a:p>
        </p:txBody>
      </p:sp>
      <p:sp>
        <p:nvSpPr>
          <p:cNvPr id="696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963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963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F1CF554-0726-4C41-A81D-C1FD08B2422F}" type="slidenum">
              <a:rPr lang="zh-CN" altLang="en-GB" sz="1000">
                <a:latin typeface="Arial" panose="020B0604020202020204" pitchFamily="34" charset="0"/>
              </a:rPr>
              <a:pPr/>
              <a:t>15</a:t>
            </a:fld>
            <a:endParaRPr lang="en-GB" altLang="zh-CN" sz="1000">
              <a:latin typeface="Arial" panose="020B0604020202020204" pitchFamily="34" charset="0"/>
            </a:endParaRPr>
          </a:p>
        </p:txBody>
      </p:sp>
    </p:spTree>
    <p:extLst>
      <p:ext uri="{BB962C8B-B14F-4D97-AF65-F5344CB8AC3E}">
        <p14:creationId xmlns:p14="http://schemas.microsoft.com/office/powerpoint/2010/main" val="2213285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639763" y="536575"/>
            <a:ext cx="5518150" cy="4140200"/>
          </a:xfrm>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Removing</a:t>
            </a:r>
            <a:r>
              <a:rPr lang="en-US" baseline="0" dirty="0" smtClean="0">
                <a:latin typeface="Arial" panose="020B0604020202020204" pitchFamily="34" charset="0"/>
              </a:rPr>
              <a:t> an item can be performed from the front only which is done by using the dequeuer operation.</a:t>
            </a:r>
          </a:p>
          <a:p>
            <a:r>
              <a:rPr lang="en-US" dirty="0" smtClean="0">
                <a:latin typeface="Arial" panose="020B0604020202020204" pitchFamily="34" charset="0"/>
              </a:rPr>
              <a:t>There are 3</a:t>
            </a:r>
            <a:r>
              <a:rPr lang="en-US" baseline="0" dirty="0" smtClean="0">
                <a:latin typeface="Arial" panose="020B0604020202020204" pitchFamily="34" charset="0"/>
              </a:rPr>
              <a:t> steps:</a:t>
            </a:r>
          </a:p>
          <a:p>
            <a:pPr marL="228600" indent="-228600">
              <a:buAutoNum type="arabicParenR"/>
            </a:pPr>
            <a:r>
              <a:rPr lang="en-US" baseline="0" dirty="0" smtClean="0">
                <a:latin typeface="Arial" panose="020B0604020202020204" pitchFamily="34" charset="0"/>
              </a:rPr>
              <a:t>Create a temp Node pointer to point to the </a:t>
            </a:r>
            <a:r>
              <a:rPr lang="en-US" baseline="0" dirty="0" err="1" smtClean="0">
                <a:latin typeface="Arial" panose="020B0604020202020204" pitchFamily="34" charset="0"/>
              </a:rPr>
              <a:t>frontNode</a:t>
            </a:r>
            <a:r>
              <a:rPr lang="en-US" baseline="0" dirty="0" smtClean="0">
                <a:latin typeface="Arial" panose="020B0604020202020204" pitchFamily="34" charset="0"/>
              </a:rPr>
              <a:t> (in this case, the Annie node)</a:t>
            </a:r>
          </a:p>
          <a:p>
            <a:pPr marL="228600" indent="-228600">
              <a:buAutoNum type="arabicParenR"/>
            </a:pPr>
            <a:r>
              <a:rPr lang="en-US" baseline="0" dirty="0" smtClean="0">
                <a:latin typeface="Arial" panose="020B0604020202020204" pitchFamily="34" charset="0"/>
              </a:rPr>
              <a:t>Make the </a:t>
            </a:r>
            <a:r>
              <a:rPr lang="en-US" baseline="0" dirty="0" err="1" smtClean="0">
                <a:latin typeface="Arial" panose="020B0604020202020204" pitchFamily="34" charset="0"/>
              </a:rPr>
              <a:t>frontNode</a:t>
            </a:r>
            <a:r>
              <a:rPr lang="en-US" baseline="0" dirty="0" smtClean="0">
                <a:latin typeface="Arial" panose="020B0604020202020204" pitchFamily="34" charset="0"/>
              </a:rPr>
              <a:t> now point to whatever the temp Node next is pointing to (in this case, the John node) </a:t>
            </a:r>
          </a:p>
          <a:p>
            <a:pPr marL="228600" indent="-228600">
              <a:buAutoNum type="arabicParenR"/>
            </a:pPr>
            <a:r>
              <a:rPr lang="en-US" baseline="0" dirty="0" smtClean="0">
                <a:latin typeface="Arial" panose="020B0604020202020204" pitchFamily="34" charset="0"/>
              </a:rPr>
              <a:t>Set the temp Node next to NULL.</a:t>
            </a:r>
          </a:p>
          <a:p>
            <a:pPr marL="228600" indent="-228600">
              <a:buAutoNum type="arabicParenR"/>
            </a:pPr>
            <a:endParaRPr lang="en-US" baseline="0" dirty="0" smtClean="0">
              <a:latin typeface="Arial" panose="020B0604020202020204" pitchFamily="34" charset="0"/>
            </a:endParaRPr>
          </a:p>
          <a:p>
            <a:pPr marL="0" indent="0">
              <a:buNone/>
            </a:pPr>
            <a:r>
              <a:rPr lang="en-US" baseline="0" dirty="0" smtClean="0">
                <a:latin typeface="Arial" panose="020B0604020202020204" pitchFamily="34" charset="0"/>
              </a:rPr>
              <a:t>We don’t need to do anything to the </a:t>
            </a:r>
            <a:r>
              <a:rPr lang="en-US" baseline="0" dirty="0" err="1" smtClean="0">
                <a:latin typeface="Arial" panose="020B0604020202020204" pitchFamily="34" charset="0"/>
              </a:rPr>
              <a:t>backNode</a:t>
            </a:r>
            <a:r>
              <a:rPr lang="en-US" baseline="0" dirty="0" smtClean="0">
                <a:latin typeface="Arial" panose="020B0604020202020204" pitchFamily="34" charset="0"/>
              </a:rPr>
              <a:t>.</a:t>
            </a:r>
            <a:endParaRPr lang="en-US" dirty="0">
              <a:latin typeface="Arial" panose="020B0604020202020204" pitchFamily="34" charset="0"/>
            </a:endParaRPr>
          </a:p>
        </p:txBody>
      </p:sp>
      <p:sp>
        <p:nvSpPr>
          <p:cNvPr id="706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066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066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0CF0BA3-0467-4D78-ACB2-FD0700EC8855}" type="slidenum">
              <a:rPr lang="zh-CN" altLang="en-GB" sz="1000">
                <a:latin typeface="Arial" panose="020B0604020202020204" pitchFamily="34" charset="0"/>
              </a:rPr>
              <a:pPr/>
              <a:t>16</a:t>
            </a:fld>
            <a:endParaRPr lang="en-GB" altLang="zh-CN" sz="1000">
              <a:latin typeface="Arial" panose="020B0604020202020204" pitchFamily="34" charset="0"/>
            </a:endParaRPr>
          </a:p>
        </p:txBody>
      </p:sp>
    </p:spTree>
    <p:extLst>
      <p:ext uri="{BB962C8B-B14F-4D97-AF65-F5344CB8AC3E}">
        <p14:creationId xmlns:p14="http://schemas.microsoft.com/office/powerpoint/2010/main" val="1364110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639763" y="536575"/>
            <a:ext cx="5518150" cy="4140200"/>
          </a:xfrm>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Similar to the enqueuer() function, the dequeuer() function does not depend on the number of items inside the queue.   The time complexity of this operation is O(1) for both best and</a:t>
            </a:r>
            <a:r>
              <a:rPr lang="en-US" baseline="0" dirty="0" smtClean="0">
                <a:latin typeface="Arial" panose="020B0604020202020204" pitchFamily="34" charset="0"/>
              </a:rPr>
              <a:t> worst case.</a:t>
            </a:r>
          </a:p>
          <a:p>
            <a:endParaRPr lang="en-US" dirty="0">
              <a:latin typeface="Arial" panose="020B0604020202020204" pitchFamily="34" charset="0"/>
            </a:endParaRPr>
          </a:p>
        </p:txBody>
      </p:sp>
      <p:sp>
        <p:nvSpPr>
          <p:cNvPr id="716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168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168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4C35724F-F3ED-49AC-9417-D665EDF571AF}" type="slidenum">
              <a:rPr lang="zh-CN" altLang="en-GB" sz="1000">
                <a:latin typeface="Arial" panose="020B0604020202020204" pitchFamily="34" charset="0"/>
              </a:rPr>
              <a:pPr/>
              <a:t>17</a:t>
            </a:fld>
            <a:endParaRPr lang="en-GB" altLang="zh-CN" sz="1000">
              <a:latin typeface="Arial" panose="020B0604020202020204" pitchFamily="34" charset="0"/>
            </a:endParaRPr>
          </a:p>
        </p:txBody>
      </p:sp>
    </p:spTree>
    <p:extLst>
      <p:ext uri="{BB962C8B-B14F-4D97-AF65-F5344CB8AC3E}">
        <p14:creationId xmlns:p14="http://schemas.microsoft.com/office/powerpoint/2010/main" val="3490317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639763" y="536575"/>
            <a:ext cx="5518150" cy="4140200"/>
          </a:xfrm>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We can only fetch the front</a:t>
            </a:r>
            <a:r>
              <a:rPr lang="en-US" baseline="0" dirty="0" smtClean="0">
                <a:latin typeface="Arial" panose="020B0604020202020204" pitchFamily="34" charset="0"/>
              </a:rPr>
              <a:t> value of a queue.  So the </a:t>
            </a:r>
            <a:r>
              <a:rPr lang="en-US" baseline="0" dirty="0" err="1" smtClean="0">
                <a:latin typeface="Arial" panose="020B0604020202020204" pitchFamily="34" charset="0"/>
              </a:rPr>
              <a:t>getFront</a:t>
            </a:r>
            <a:r>
              <a:rPr lang="en-US" baseline="0" dirty="0" smtClean="0">
                <a:latin typeface="Arial" panose="020B0604020202020204" pitchFamily="34" charset="0"/>
              </a:rPr>
              <a:t>() function gets the front element and passes it back thru’ the parameter.  </a:t>
            </a:r>
          </a:p>
          <a:p>
            <a:r>
              <a:rPr lang="en-US" baseline="0" dirty="0" smtClean="0">
                <a:latin typeface="Arial" panose="020B0604020202020204" pitchFamily="34" charset="0"/>
              </a:rPr>
              <a:t>Since it just returns the value of the front element, the time complexity for this operation is O(1) for both best and worst case.  Take note that the queue needs to be checked that it is not empty first.</a:t>
            </a:r>
            <a:endParaRPr lang="en-US" dirty="0">
              <a:latin typeface="Arial" panose="020B0604020202020204" pitchFamily="34" charset="0"/>
            </a:endParaRPr>
          </a:p>
        </p:txBody>
      </p:sp>
      <p:sp>
        <p:nvSpPr>
          <p:cNvPr id="7270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270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271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8DC4FF0-9539-4E2E-AA22-3F83D1770091}" type="slidenum">
              <a:rPr lang="zh-CN" altLang="en-GB" sz="1000">
                <a:latin typeface="Arial" panose="020B0604020202020204" pitchFamily="34" charset="0"/>
              </a:rPr>
              <a:pPr/>
              <a:t>18</a:t>
            </a:fld>
            <a:endParaRPr lang="en-GB" altLang="zh-CN" sz="1000">
              <a:latin typeface="Arial" panose="020B0604020202020204" pitchFamily="34" charset="0"/>
            </a:endParaRPr>
          </a:p>
        </p:txBody>
      </p:sp>
    </p:spTree>
    <p:extLst>
      <p:ext uri="{BB962C8B-B14F-4D97-AF65-F5344CB8AC3E}">
        <p14:creationId xmlns:p14="http://schemas.microsoft.com/office/powerpoint/2010/main" val="2521925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639763" y="536575"/>
            <a:ext cx="5518150" cy="4140200"/>
          </a:xfrm>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An array may also be used to implement a queue.</a:t>
            </a:r>
          </a:p>
          <a:p>
            <a:r>
              <a:rPr lang="en-US" dirty="0" smtClean="0">
                <a:latin typeface="Arial" panose="020B0604020202020204" pitchFamily="34" charset="0"/>
              </a:rPr>
              <a:t>We need to store the MAX_SIZE which is</a:t>
            </a:r>
            <a:r>
              <a:rPr lang="en-US" baseline="0" dirty="0" smtClean="0">
                <a:latin typeface="Arial" panose="020B0604020202020204" pitchFamily="34" charset="0"/>
              </a:rPr>
              <a:t> the maximum number of data items the queue can hold and the array index of the data items at the front and back of the queue (front and back) and the array itself.</a:t>
            </a:r>
            <a:endParaRPr lang="en-US" dirty="0">
              <a:latin typeface="Arial" panose="020B0604020202020204" pitchFamily="34" charset="0"/>
            </a:endParaRPr>
          </a:p>
        </p:txBody>
      </p:sp>
      <p:sp>
        <p:nvSpPr>
          <p:cNvPr id="7373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373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373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A8CE6CC-D046-45D8-B72D-47705EEA67C2}" type="slidenum">
              <a:rPr lang="zh-CN" altLang="en-GB" sz="1000">
                <a:latin typeface="Arial" panose="020B0604020202020204" pitchFamily="34" charset="0"/>
              </a:rPr>
              <a:pPr/>
              <a:t>19</a:t>
            </a:fld>
            <a:endParaRPr lang="en-GB" altLang="zh-CN" sz="1000">
              <a:latin typeface="Arial" panose="020B0604020202020204" pitchFamily="34" charset="0"/>
            </a:endParaRPr>
          </a:p>
        </p:txBody>
      </p:sp>
    </p:spTree>
    <p:extLst>
      <p:ext uri="{BB962C8B-B14F-4D97-AF65-F5344CB8AC3E}">
        <p14:creationId xmlns:p14="http://schemas.microsoft.com/office/powerpoint/2010/main" val="270969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5632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C75D3D16-ED5C-4424-93F4-71AD25BD5488}" type="slidenum">
              <a:rPr lang="zh-CN" altLang="en-GB" sz="1000">
                <a:latin typeface="Arial" panose="020B0604020202020204" pitchFamily="34" charset="0"/>
              </a:rPr>
              <a:pPr/>
              <a:t>2</a:t>
            </a:fld>
            <a:endParaRPr lang="en-GB" altLang="zh-CN" sz="1000">
              <a:latin typeface="Arial" panose="020B0604020202020204" pitchFamily="34" charset="0"/>
            </a:endParaRPr>
          </a:p>
        </p:txBody>
      </p:sp>
      <p:sp>
        <p:nvSpPr>
          <p:cNvPr id="56325" name="Rectangle 2"/>
          <p:cNvSpPr>
            <a:spLocks noGrp="1" noRot="1" noChangeAspect="1" noChangeArrowheads="1" noTextEdit="1"/>
          </p:cNvSpPr>
          <p:nvPr>
            <p:ph type="sldImg"/>
          </p:nvPr>
        </p:nvSpPr>
        <p:spPr>
          <a:xfrm>
            <a:off x="639763" y="536575"/>
            <a:ext cx="5518150" cy="4140200"/>
          </a:xfrm>
          <a:ln/>
        </p:spPr>
      </p:sp>
      <p:sp>
        <p:nvSpPr>
          <p:cNvPr id="563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633679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639763" y="536575"/>
            <a:ext cx="5518150" cy="4140200"/>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7475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475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475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7951A83C-04C0-464E-AA78-E7AA57642EE2}" type="slidenum">
              <a:rPr lang="zh-CN" altLang="en-GB" sz="1000">
                <a:latin typeface="Arial" panose="020B0604020202020204" pitchFamily="34" charset="0"/>
              </a:rPr>
              <a:pPr/>
              <a:t>20</a:t>
            </a:fld>
            <a:endParaRPr lang="en-GB" altLang="zh-CN" sz="1000">
              <a:latin typeface="Arial" panose="020B0604020202020204" pitchFamily="34" charset="0"/>
            </a:endParaRPr>
          </a:p>
        </p:txBody>
      </p:sp>
    </p:spTree>
    <p:extLst>
      <p:ext uri="{BB962C8B-B14F-4D97-AF65-F5344CB8AC3E}">
        <p14:creationId xmlns:p14="http://schemas.microsoft.com/office/powerpoint/2010/main" val="4097541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639763" y="536575"/>
            <a:ext cx="5518150" cy="4140200"/>
          </a:xfrm>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7578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578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578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5FD4EC2-1708-49A8-872D-28622CB744A0}" type="slidenum">
              <a:rPr lang="zh-CN" altLang="en-GB" sz="1000">
                <a:latin typeface="Arial" panose="020B0604020202020204" pitchFamily="34" charset="0"/>
              </a:rPr>
              <a:pPr/>
              <a:t>21</a:t>
            </a:fld>
            <a:endParaRPr lang="en-GB" altLang="zh-CN" sz="1000">
              <a:latin typeface="Arial" panose="020B0604020202020204" pitchFamily="34" charset="0"/>
            </a:endParaRPr>
          </a:p>
        </p:txBody>
      </p:sp>
    </p:spTree>
    <p:extLst>
      <p:ext uri="{BB962C8B-B14F-4D97-AF65-F5344CB8AC3E}">
        <p14:creationId xmlns:p14="http://schemas.microsoft.com/office/powerpoint/2010/main" val="25074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639763" y="536575"/>
            <a:ext cx="5518150" cy="4140200"/>
          </a:xfrm>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7680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680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680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E80734C9-52B3-4536-8BF7-C3BDE1D2DC64}" type="slidenum">
              <a:rPr lang="zh-CN" altLang="en-GB" sz="1000">
                <a:latin typeface="Arial" panose="020B0604020202020204" pitchFamily="34" charset="0"/>
              </a:rPr>
              <a:pPr/>
              <a:t>22</a:t>
            </a:fld>
            <a:endParaRPr lang="en-GB" altLang="zh-CN" sz="1000">
              <a:latin typeface="Arial" panose="020B0604020202020204" pitchFamily="34" charset="0"/>
            </a:endParaRPr>
          </a:p>
        </p:txBody>
      </p:sp>
    </p:spTree>
    <p:extLst>
      <p:ext uri="{BB962C8B-B14F-4D97-AF65-F5344CB8AC3E}">
        <p14:creationId xmlns:p14="http://schemas.microsoft.com/office/powerpoint/2010/main" val="2230666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639763" y="536575"/>
            <a:ext cx="5518150" cy="4140200"/>
          </a:xfrm>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7782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782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783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083918D-F59A-427D-8703-19B75D74440A}" type="slidenum">
              <a:rPr lang="zh-CN" altLang="en-GB" sz="1000">
                <a:latin typeface="Arial" panose="020B0604020202020204" pitchFamily="34" charset="0"/>
              </a:rPr>
              <a:pPr/>
              <a:t>23</a:t>
            </a:fld>
            <a:endParaRPr lang="en-GB" altLang="zh-CN" sz="1000">
              <a:latin typeface="Arial" panose="020B0604020202020204" pitchFamily="34" charset="0"/>
            </a:endParaRPr>
          </a:p>
        </p:txBody>
      </p:sp>
    </p:spTree>
    <p:extLst>
      <p:ext uri="{BB962C8B-B14F-4D97-AF65-F5344CB8AC3E}">
        <p14:creationId xmlns:p14="http://schemas.microsoft.com/office/powerpoint/2010/main" val="760146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639763" y="536575"/>
            <a:ext cx="5518150" cy="4140200"/>
          </a:xfrm>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7885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885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885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4069B8E-56BA-4A92-B0AF-F6731CC7C509}" type="slidenum">
              <a:rPr lang="zh-CN" altLang="en-GB" sz="1000">
                <a:latin typeface="Arial" panose="020B0604020202020204" pitchFamily="34" charset="0"/>
              </a:rPr>
              <a:pPr/>
              <a:t>24</a:t>
            </a:fld>
            <a:endParaRPr lang="en-GB" altLang="zh-CN" sz="1000">
              <a:latin typeface="Arial" panose="020B0604020202020204" pitchFamily="34" charset="0"/>
            </a:endParaRPr>
          </a:p>
        </p:txBody>
      </p:sp>
    </p:spTree>
    <p:extLst>
      <p:ext uri="{BB962C8B-B14F-4D97-AF65-F5344CB8AC3E}">
        <p14:creationId xmlns:p14="http://schemas.microsoft.com/office/powerpoint/2010/main" val="2376031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639763" y="536575"/>
            <a:ext cx="5518150" cy="4140200"/>
          </a:xfrm>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798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7987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7987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02BE049F-B8B1-4D41-B9B7-FC63A02B462F}" type="slidenum">
              <a:rPr lang="zh-CN" altLang="en-GB" sz="1000">
                <a:latin typeface="Arial" panose="020B0604020202020204" pitchFamily="34" charset="0"/>
              </a:rPr>
              <a:pPr/>
              <a:t>25</a:t>
            </a:fld>
            <a:endParaRPr lang="en-GB" altLang="zh-CN" sz="1000">
              <a:latin typeface="Arial" panose="020B0604020202020204" pitchFamily="34" charset="0"/>
            </a:endParaRPr>
          </a:p>
        </p:txBody>
      </p:sp>
    </p:spTree>
    <p:extLst>
      <p:ext uri="{BB962C8B-B14F-4D97-AF65-F5344CB8AC3E}">
        <p14:creationId xmlns:p14="http://schemas.microsoft.com/office/powerpoint/2010/main" val="1732517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639763" y="536575"/>
            <a:ext cx="5518150" cy="4140200"/>
          </a:xfrm>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09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090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090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7C39311A-46F8-4381-8ECB-33B2D506ABD9}" type="slidenum">
              <a:rPr lang="zh-CN" altLang="en-GB" sz="1000">
                <a:latin typeface="Arial" panose="020B0604020202020204" pitchFamily="34" charset="0"/>
              </a:rPr>
              <a:pPr/>
              <a:t>26</a:t>
            </a:fld>
            <a:endParaRPr lang="en-GB" altLang="zh-CN" sz="1000">
              <a:latin typeface="Arial" panose="020B0604020202020204" pitchFamily="34" charset="0"/>
            </a:endParaRPr>
          </a:p>
        </p:txBody>
      </p:sp>
    </p:spTree>
    <p:extLst>
      <p:ext uri="{BB962C8B-B14F-4D97-AF65-F5344CB8AC3E}">
        <p14:creationId xmlns:p14="http://schemas.microsoft.com/office/powerpoint/2010/main" val="392346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639763" y="536575"/>
            <a:ext cx="5518150" cy="4140200"/>
          </a:xfrm>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19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192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192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7A7A2E23-7BF2-44F0-9F21-5FD39B34735B}" type="slidenum">
              <a:rPr lang="zh-CN" altLang="en-GB" sz="1000">
                <a:latin typeface="Arial" panose="020B0604020202020204" pitchFamily="34" charset="0"/>
              </a:rPr>
              <a:pPr/>
              <a:t>27</a:t>
            </a:fld>
            <a:endParaRPr lang="en-GB" altLang="zh-CN" sz="1000">
              <a:latin typeface="Arial" panose="020B0604020202020204" pitchFamily="34" charset="0"/>
            </a:endParaRPr>
          </a:p>
        </p:txBody>
      </p:sp>
    </p:spTree>
    <p:extLst>
      <p:ext uri="{BB962C8B-B14F-4D97-AF65-F5344CB8AC3E}">
        <p14:creationId xmlns:p14="http://schemas.microsoft.com/office/powerpoint/2010/main" val="2375312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639763" y="536575"/>
            <a:ext cx="5518150" cy="4140200"/>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29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294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295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9031A70-0DF5-4939-96AD-1A2E670FC10F}" type="slidenum">
              <a:rPr lang="zh-CN" altLang="en-GB" sz="1000">
                <a:latin typeface="Arial" panose="020B0604020202020204" pitchFamily="34" charset="0"/>
              </a:rPr>
              <a:pPr/>
              <a:t>28</a:t>
            </a:fld>
            <a:endParaRPr lang="en-GB" altLang="zh-CN" sz="1000">
              <a:latin typeface="Arial" panose="020B0604020202020204" pitchFamily="34" charset="0"/>
            </a:endParaRPr>
          </a:p>
        </p:txBody>
      </p:sp>
    </p:spTree>
    <p:extLst>
      <p:ext uri="{BB962C8B-B14F-4D97-AF65-F5344CB8AC3E}">
        <p14:creationId xmlns:p14="http://schemas.microsoft.com/office/powerpoint/2010/main" val="27129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639763" y="536575"/>
            <a:ext cx="5518150" cy="4140200"/>
          </a:xfrm>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39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397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397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5FC35E6A-4A1B-4B93-BE48-72F336C7B60A}" type="slidenum">
              <a:rPr lang="zh-CN" altLang="en-GB" sz="1000">
                <a:latin typeface="Arial" panose="020B0604020202020204" pitchFamily="34" charset="0"/>
              </a:rPr>
              <a:pPr/>
              <a:t>29</a:t>
            </a:fld>
            <a:endParaRPr lang="en-GB" altLang="zh-CN" sz="1000">
              <a:latin typeface="Arial" panose="020B0604020202020204" pitchFamily="34" charset="0"/>
            </a:endParaRPr>
          </a:p>
        </p:txBody>
      </p:sp>
    </p:spTree>
    <p:extLst>
      <p:ext uri="{BB962C8B-B14F-4D97-AF65-F5344CB8AC3E}">
        <p14:creationId xmlns:p14="http://schemas.microsoft.com/office/powerpoint/2010/main" val="389879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639763" y="536575"/>
            <a:ext cx="5518150" cy="4140200"/>
          </a:xfrm>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573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5734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5735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95D8B0A-6CAF-4FE3-BD71-6CEEE1B33B2E}" type="slidenum">
              <a:rPr lang="zh-CN" altLang="en-GB" sz="1000">
                <a:latin typeface="Arial" panose="020B0604020202020204" pitchFamily="34" charset="0"/>
              </a:rPr>
              <a:pPr/>
              <a:t>3</a:t>
            </a:fld>
            <a:endParaRPr lang="en-GB" altLang="zh-CN" sz="1000">
              <a:latin typeface="Arial" panose="020B0604020202020204" pitchFamily="34" charset="0"/>
            </a:endParaRPr>
          </a:p>
        </p:txBody>
      </p:sp>
    </p:spTree>
    <p:extLst>
      <p:ext uri="{BB962C8B-B14F-4D97-AF65-F5344CB8AC3E}">
        <p14:creationId xmlns:p14="http://schemas.microsoft.com/office/powerpoint/2010/main" val="1367322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639763" y="536575"/>
            <a:ext cx="5518150" cy="4140200"/>
          </a:xfrm>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49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499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499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3FBD89F4-71AF-46B3-8C12-26B14A02D094}" type="slidenum">
              <a:rPr lang="zh-CN" altLang="en-GB" sz="1000">
                <a:latin typeface="Arial" panose="020B0604020202020204" pitchFamily="34" charset="0"/>
              </a:rPr>
              <a:pPr/>
              <a:t>30</a:t>
            </a:fld>
            <a:endParaRPr lang="en-GB" altLang="zh-CN" sz="1000">
              <a:latin typeface="Arial" panose="020B0604020202020204" pitchFamily="34" charset="0"/>
            </a:endParaRPr>
          </a:p>
        </p:txBody>
      </p:sp>
    </p:spTree>
    <p:extLst>
      <p:ext uri="{BB962C8B-B14F-4D97-AF65-F5344CB8AC3E}">
        <p14:creationId xmlns:p14="http://schemas.microsoft.com/office/powerpoint/2010/main" val="4076304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639763" y="536575"/>
            <a:ext cx="5518150" cy="4140200"/>
          </a:xfrm>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60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602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602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89907A89-C787-4C17-82BB-861EF095F327}" type="slidenum">
              <a:rPr lang="zh-CN" altLang="en-GB" sz="1000">
                <a:latin typeface="Arial" panose="020B0604020202020204" pitchFamily="34" charset="0"/>
              </a:rPr>
              <a:pPr/>
              <a:t>31</a:t>
            </a:fld>
            <a:endParaRPr lang="en-GB" altLang="zh-CN" sz="1000">
              <a:latin typeface="Arial" panose="020B0604020202020204" pitchFamily="34" charset="0"/>
            </a:endParaRPr>
          </a:p>
        </p:txBody>
      </p:sp>
    </p:spTree>
    <p:extLst>
      <p:ext uri="{BB962C8B-B14F-4D97-AF65-F5344CB8AC3E}">
        <p14:creationId xmlns:p14="http://schemas.microsoft.com/office/powerpoint/2010/main" val="3048924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639763" y="536575"/>
            <a:ext cx="5518150" cy="4140200"/>
          </a:xfrm>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70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70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70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44269110-A60B-489C-86BB-F5AE601A0427}" type="slidenum">
              <a:rPr lang="zh-CN" altLang="en-GB" sz="1000">
                <a:latin typeface="Arial" panose="020B0604020202020204" pitchFamily="34" charset="0"/>
              </a:rPr>
              <a:pPr/>
              <a:t>32</a:t>
            </a:fld>
            <a:endParaRPr lang="en-GB" altLang="zh-CN" sz="1000">
              <a:latin typeface="Arial" panose="020B0604020202020204" pitchFamily="34" charset="0"/>
            </a:endParaRPr>
          </a:p>
        </p:txBody>
      </p:sp>
    </p:spTree>
    <p:extLst>
      <p:ext uri="{BB962C8B-B14F-4D97-AF65-F5344CB8AC3E}">
        <p14:creationId xmlns:p14="http://schemas.microsoft.com/office/powerpoint/2010/main" val="546690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639763" y="536575"/>
            <a:ext cx="5518150" cy="4140200"/>
          </a:xfrm>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80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806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807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15362940-4EC1-44AC-95A6-372F2056FA0A}" type="slidenum">
              <a:rPr lang="zh-CN" altLang="en-GB" sz="1000">
                <a:latin typeface="Arial" panose="020B0604020202020204" pitchFamily="34" charset="0"/>
              </a:rPr>
              <a:pPr/>
              <a:t>33</a:t>
            </a:fld>
            <a:endParaRPr lang="en-GB" altLang="zh-CN" sz="1000">
              <a:latin typeface="Arial" panose="020B0604020202020204" pitchFamily="34" charset="0"/>
            </a:endParaRPr>
          </a:p>
        </p:txBody>
      </p:sp>
    </p:spTree>
    <p:extLst>
      <p:ext uri="{BB962C8B-B14F-4D97-AF65-F5344CB8AC3E}">
        <p14:creationId xmlns:p14="http://schemas.microsoft.com/office/powerpoint/2010/main" val="2631686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639763" y="536575"/>
            <a:ext cx="5518150" cy="4140200"/>
          </a:xfrm>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8909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8909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8909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797CB51-8984-43C4-AAE3-EE3764EA1D9C}" type="slidenum">
              <a:rPr lang="zh-CN" altLang="en-GB" sz="1000">
                <a:latin typeface="Arial" panose="020B0604020202020204" pitchFamily="34" charset="0"/>
              </a:rPr>
              <a:pPr/>
              <a:t>34</a:t>
            </a:fld>
            <a:endParaRPr lang="en-GB" altLang="zh-CN" sz="1000">
              <a:latin typeface="Arial" panose="020B0604020202020204" pitchFamily="34" charset="0"/>
            </a:endParaRPr>
          </a:p>
        </p:txBody>
      </p:sp>
    </p:spTree>
    <p:extLst>
      <p:ext uri="{BB962C8B-B14F-4D97-AF65-F5344CB8AC3E}">
        <p14:creationId xmlns:p14="http://schemas.microsoft.com/office/powerpoint/2010/main" val="1348869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639763" y="536575"/>
            <a:ext cx="5518150" cy="4140200"/>
          </a:xfrm>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011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011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011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E938414B-3457-40CA-8B77-49818483B1B3}" type="slidenum">
              <a:rPr lang="zh-CN" altLang="en-GB" sz="1000">
                <a:latin typeface="Arial" panose="020B0604020202020204" pitchFamily="34" charset="0"/>
              </a:rPr>
              <a:pPr/>
              <a:t>35</a:t>
            </a:fld>
            <a:endParaRPr lang="en-GB" altLang="zh-CN" sz="1000">
              <a:latin typeface="Arial" panose="020B0604020202020204" pitchFamily="34" charset="0"/>
            </a:endParaRPr>
          </a:p>
        </p:txBody>
      </p:sp>
    </p:spTree>
    <p:extLst>
      <p:ext uri="{BB962C8B-B14F-4D97-AF65-F5344CB8AC3E}">
        <p14:creationId xmlns:p14="http://schemas.microsoft.com/office/powerpoint/2010/main" val="2059954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639763" y="536575"/>
            <a:ext cx="5518150" cy="4140200"/>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114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114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114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F11258C6-94A3-4FA4-A0C2-8DB0CADFDC07}" type="slidenum">
              <a:rPr lang="zh-CN" altLang="en-GB" sz="1000">
                <a:latin typeface="Arial" panose="020B0604020202020204" pitchFamily="34" charset="0"/>
              </a:rPr>
              <a:pPr/>
              <a:t>36</a:t>
            </a:fld>
            <a:endParaRPr lang="en-GB" altLang="zh-CN" sz="1000">
              <a:latin typeface="Arial" panose="020B0604020202020204" pitchFamily="34" charset="0"/>
            </a:endParaRPr>
          </a:p>
        </p:txBody>
      </p:sp>
    </p:spTree>
    <p:extLst>
      <p:ext uri="{BB962C8B-B14F-4D97-AF65-F5344CB8AC3E}">
        <p14:creationId xmlns:p14="http://schemas.microsoft.com/office/powerpoint/2010/main" val="2121514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639763" y="536575"/>
            <a:ext cx="5518150" cy="4140200"/>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216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216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216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73AF154-0F7C-45CA-82FE-200AF0349D41}" type="slidenum">
              <a:rPr lang="zh-CN" altLang="en-GB" sz="1000">
                <a:latin typeface="Arial" panose="020B0604020202020204" pitchFamily="34" charset="0"/>
              </a:rPr>
              <a:pPr/>
              <a:t>37</a:t>
            </a:fld>
            <a:endParaRPr lang="en-GB" altLang="zh-CN" sz="1000">
              <a:latin typeface="Arial" panose="020B0604020202020204" pitchFamily="34" charset="0"/>
            </a:endParaRPr>
          </a:p>
        </p:txBody>
      </p:sp>
    </p:spTree>
    <p:extLst>
      <p:ext uri="{BB962C8B-B14F-4D97-AF65-F5344CB8AC3E}">
        <p14:creationId xmlns:p14="http://schemas.microsoft.com/office/powerpoint/2010/main" val="3764990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639763" y="536575"/>
            <a:ext cx="5518150" cy="4140200"/>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
        <p:nvSpPr>
          <p:cNvPr id="931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9318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9319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B0346F41-B419-4EFE-90FF-8597043041CD}" type="slidenum">
              <a:rPr lang="zh-CN" altLang="en-GB" sz="1000">
                <a:latin typeface="Arial" panose="020B0604020202020204" pitchFamily="34" charset="0"/>
              </a:rPr>
              <a:pPr/>
              <a:t>38</a:t>
            </a:fld>
            <a:endParaRPr lang="en-GB" altLang="zh-CN" sz="1000">
              <a:latin typeface="Arial" panose="020B0604020202020204" pitchFamily="34" charset="0"/>
            </a:endParaRPr>
          </a:p>
        </p:txBody>
      </p:sp>
    </p:spTree>
    <p:extLst>
      <p:ext uri="{BB962C8B-B14F-4D97-AF65-F5344CB8AC3E}">
        <p14:creationId xmlns:p14="http://schemas.microsoft.com/office/powerpoint/2010/main" val="3428292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639763" y="536575"/>
            <a:ext cx="5518150" cy="4140200"/>
          </a:xfrm>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Arial" charset="0"/>
                <a:ea typeface="+mn-ea"/>
                <a:cs typeface="+mn-cs"/>
              </a:rPr>
              <a:t>The Queue data type is also known as the </a:t>
            </a:r>
            <a:r>
              <a:rPr lang="en-US" sz="1200" b="1" i="0" kern="1200" dirty="0" smtClean="0">
                <a:solidFill>
                  <a:schemeClr val="tx1"/>
                </a:solidFill>
                <a:effectLst/>
                <a:latin typeface="Arial" charset="0"/>
                <a:ea typeface="+mn-ea"/>
                <a:cs typeface="+mn-cs"/>
              </a:rPr>
              <a:t>First In First Out</a:t>
            </a:r>
            <a:r>
              <a:rPr lang="en-US" sz="1200" b="0" i="0" kern="1200" dirty="0" smtClean="0">
                <a:solidFill>
                  <a:schemeClr val="tx1"/>
                </a:solidFill>
                <a:effectLst/>
                <a:latin typeface="Arial" charset="0"/>
                <a:ea typeface="+mn-ea"/>
                <a:cs typeface="+mn-cs"/>
              </a:rPr>
              <a:t> (</a:t>
            </a:r>
            <a:r>
              <a:rPr lang="en-US" sz="1200" b="1" i="0" kern="1200" dirty="0" smtClean="0">
                <a:solidFill>
                  <a:schemeClr val="tx1"/>
                </a:solidFill>
                <a:effectLst/>
                <a:latin typeface="Arial" charset="0"/>
                <a:ea typeface="+mn-ea"/>
                <a:cs typeface="+mn-cs"/>
              </a:rPr>
              <a:t>FIFO</a:t>
            </a:r>
            <a:r>
              <a:rPr lang="en-US" sz="1200" b="0" i="0" kern="1200" dirty="0" smtClean="0">
                <a:solidFill>
                  <a:schemeClr val="tx1"/>
                </a:solidFill>
                <a:effectLst/>
                <a:latin typeface="Arial" charset="0"/>
                <a:ea typeface="+mn-ea"/>
                <a:cs typeface="+mn-cs"/>
              </a:rPr>
              <a:t>)</a:t>
            </a:r>
            <a:r>
              <a:rPr lang="en-US" sz="1200" b="1" i="0" kern="1200" dirty="0" smtClean="0">
                <a:solidFill>
                  <a:schemeClr val="tx1"/>
                </a:solidFill>
                <a:effectLst/>
                <a:latin typeface="Arial" charset="0"/>
                <a:ea typeface="+mn-ea"/>
                <a:cs typeface="+mn-cs"/>
              </a:rPr>
              <a:t> </a:t>
            </a:r>
            <a:r>
              <a:rPr lang="en-US" sz="1200" b="0" i="0" kern="1200" dirty="0" smtClean="0">
                <a:solidFill>
                  <a:schemeClr val="tx1"/>
                </a:solidFill>
                <a:effectLst/>
                <a:latin typeface="Arial" charset="0"/>
                <a:ea typeface="+mn-ea"/>
                <a:cs typeface="+mn-cs"/>
              </a:rPr>
              <a:t>data type since the element that is inserted from the back of Queue will travel to the front side before it can be removed.</a:t>
            </a: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As we can see</a:t>
            </a:r>
            <a:r>
              <a:rPr lang="en-US" sz="1200" b="0" i="0" kern="1200" baseline="0" dirty="0" smtClean="0">
                <a:solidFill>
                  <a:schemeClr val="tx1"/>
                </a:solidFill>
                <a:effectLst/>
                <a:latin typeface="Arial" charset="0"/>
                <a:ea typeface="+mn-ea"/>
                <a:cs typeface="+mn-cs"/>
              </a:rPr>
              <a:t> in the train diagram, there is a line of carriages from the engine which is the front of the train.</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A queue of ducks are waiting their turn to go into the pond.</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A car wash where the car that wants to be washed has to be in line from the back of the queue and wait until all the cars in front have been served.</a:t>
            </a:r>
            <a:endParaRPr lang="en-US" dirty="0">
              <a:latin typeface="Arial" panose="020B0604020202020204" pitchFamily="34" charset="0"/>
            </a:endParaRPr>
          </a:p>
        </p:txBody>
      </p:sp>
      <p:sp>
        <p:nvSpPr>
          <p:cNvPr id="5837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5837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5837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77DF03BE-3CA7-4F63-B7CA-72187D9BCF49}" type="slidenum">
              <a:rPr lang="zh-CN" altLang="en-GB" sz="1000">
                <a:latin typeface="Arial" panose="020B0604020202020204" pitchFamily="34" charset="0"/>
              </a:rPr>
              <a:pPr/>
              <a:t>4</a:t>
            </a:fld>
            <a:endParaRPr lang="en-GB" altLang="zh-CN" sz="1000">
              <a:latin typeface="Arial" panose="020B0604020202020204" pitchFamily="34" charset="0"/>
            </a:endParaRPr>
          </a:p>
        </p:txBody>
      </p:sp>
    </p:spTree>
    <p:extLst>
      <p:ext uri="{BB962C8B-B14F-4D97-AF65-F5344CB8AC3E}">
        <p14:creationId xmlns:p14="http://schemas.microsoft.com/office/powerpoint/2010/main" val="153909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639763" y="536575"/>
            <a:ext cx="5518150" cy="4140200"/>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smtClean="0">
                <a:solidFill>
                  <a:schemeClr val="tx1"/>
                </a:solidFill>
                <a:effectLst/>
                <a:latin typeface="Arial" charset="0"/>
                <a:ea typeface="+mn-ea"/>
                <a:cs typeface="+mn-cs"/>
              </a:rPr>
              <a:t>A </a:t>
            </a:r>
            <a:r>
              <a:rPr lang="en-US" sz="1200" b="1" i="0" kern="1200" dirty="0" smtClean="0">
                <a:solidFill>
                  <a:schemeClr val="tx1"/>
                </a:solidFill>
                <a:effectLst/>
                <a:latin typeface="Arial" charset="0"/>
                <a:ea typeface="+mn-ea"/>
                <a:cs typeface="+mn-cs"/>
              </a:rPr>
              <a:t>queue</a:t>
            </a:r>
            <a:r>
              <a:rPr lang="en-US" sz="1200" b="0" i="0" kern="1200" dirty="0" smtClean="0">
                <a:solidFill>
                  <a:schemeClr val="tx1"/>
                </a:solidFill>
                <a:effectLst/>
                <a:latin typeface="Arial" charset="0"/>
                <a:ea typeface="+mn-ea"/>
                <a:cs typeface="+mn-cs"/>
              </a:rPr>
              <a:t> data type is a list with some restrictions to the effect that the inserting operation (</a:t>
            </a:r>
            <a:r>
              <a:rPr lang="en-US" sz="1200" b="1" i="0" kern="1200" dirty="0" err="1" smtClean="0">
                <a:solidFill>
                  <a:schemeClr val="tx1"/>
                </a:solidFill>
                <a:effectLst/>
                <a:latin typeface="Arial" charset="0"/>
                <a:ea typeface="+mn-ea"/>
                <a:cs typeface="+mn-cs"/>
              </a:rPr>
              <a:t>enqueue</a:t>
            </a:r>
            <a:r>
              <a:rPr lang="en-US" sz="1200" b="0" i="0" kern="1200" dirty="0" smtClean="0">
                <a:solidFill>
                  <a:schemeClr val="tx1"/>
                </a:solidFill>
                <a:effectLst/>
                <a:latin typeface="Arial" charset="0"/>
                <a:ea typeface="+mn-ea"/>
                <a:cs typeface="+mn-cs"/>
              </a:rPr>
              <a:t>) can only be performed from one side (called the </a:t>
            </a:r>
            <a:r>
              <a:rPr lang="en-US" sz="1200" b="1" i="0" kern="1200" dirty="0" smtClean="0">
                <a:solidFill>
                  <a:schemeClr val="tx1"/>
                </a:solidFill>
                <a:effectLst/>
                <a:latin typeface="Arial" charset="0"/>
                <a:ea typeface="+mn-ea"/>
                <a:cs typeface="+mn-cs"/>
              </a:rPr>
              <a:t>back</a:t>
            </a:r>
            <a:r>
              <a:rPr lang="en-US" sz="1200" b="0" i="0" kern="1200" dirty="0" smtClean="0">
                <a:solidFill>
                  <a:schemeClr val="tx1"/>
                </a:solidFill>
                <a:effectLst/>
                <a:latin typeface="Arial" charset="0"/>
                <a:ea typeface="+mn-ea"/>
                <a:cs typeface="+mn-cs"/>
              </a:rPr>
              <a:t>) and the removing operation (</a:t>
            </a:r>
            <a:r>
              <a:rPr lang="en-US" sz="1200" b="1" i="0" kern="1200" dirty="0" err="1" smtClean="0">
                <a:solidFill>
                  <a:schemeClr val="tx1"/>
                </a:solidFill>
                <a:effectLst/>
                <a:latin typeface="Arial" charset="0"/>
                <a:ea typeface="+mn-ea"/>
                <a:cs typeface="+mn-cs"/>
              </a:rPr>
              <a:t>dequeue</a:t>
            </a:r>
            <a:r>
              <a:rPr lang="en-US" sz="1200" b="0" i="0" kern="1200" dirty="0" smtClean="0">
                <a:solidFill>
                  <a:schemeClr val="tx1"/>
                </a:solidFill>
                <a:effectLst/>
                <a:latin typeface="Arial" charset="0"/>
                <a:ea typeface="+mn-ea"/>
                <a:cs typeface="+mn-cs"/>
              </a:rPr>
              <a:t>) can only be performed from the other side (called the </a:t>
            </a:r>
            <a:r>
              <a:rPr lang="en-US" sz="1200" b="1" i="0" kern="1200" dirty="0" smtClean="0">
                <a:solidFill>
                  <a:schemeClr val="tx1"/>
                </a:solidFill>
                <a:effectLst/>
                <a:latin typeface="Arial" charset="0"/>
                <a:ea typeface="+mn-ea"/>
                <a:cs typeface="+mn-cs"/>
              </a:rPr>
              <a:t>front</a:t>
            </a:r>
            <a:r>
              <a:rPr lang="en-US" sz="1200" b="0" i="0" kern="1200" dirty="0" smtClean="0">
                <a:solidFill>
                  <a:schemeClr val="tx1"/>
                </a:solidFill>
                <a:effectLst/>
                <a:latin typeface="Arial" charset="0"/>
                <a:ea typeface="+mn-ea"/>
                <a:cs typeface="+mn-cs"/>
              </a:rPr>
              <a:t>). Similar to the Stack data type, we can develop the Queue data type by using the array or </a:t>
            </a:r>
            <a:r>
              <a:rPr lang="en-US" sz="1200" b="0" i="0" kern="1200" dirty="0" err="1" smtClean="0">
                <a:solidFill>
                  <a:schemeClr val="tx1"/>
                </a:solidFill>
                <a:effectLst/>
                <a:latin typeface="Arial" charset="0"/>
                <a:ea typeface="+mn-ea"/>
                <a:cs typeface="+mn-cs"/>
              </a:rPr>
              <a:t>LinkedList</a:t>
            </a:r>
            <a:r>
              <a:rPr lang="en-US" sz="1200" b="0" i="0" kern="1200" dirty="0" smtClean="0">
                <a:solidFill>
                  <a:schemeClr val="tx1"/>
                </a:solidFill>
                <a:effectLst/>
                <a:latin typeface="Arial" charset="0"/>
                <a:ea typeface="+mn-ea"/>
                <a:cs typeface="+mn-cs"/>
              </a:rPr>
              <a:t> data type.</a:t>
            </a:r>
            <a:endParaRPr lang="en-US" dirty="0">
              <a:latin typeface="Arial" panose="020B0604020202020204" pitchFamily="34" charset="0"/>
            </a:endParaRPr>
          </a:p>
        </p:txBody>
      </p:sp>
      <p:sp>
        <p:nvSpPr>
          <p:cNvPr id="5939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59397"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5939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2ABDB31E-85DF-490B-AD05-62272AC357CE}" type="slidenum">
              <a:rPr lang="zh-CN" altLang="en-GB" sz="1000">
                <a:latin typeface="Arial" panose="020B0604020202020204" pitchFamily="34" charset="0"/>
              </a:rPr>
              <a:pPr/>
              <a:t>5</a:t>
            </a:fld>
            <a:endParaRPr lang="en-GB" altLang="zh-CN" sz="1000">
              <a:latin typeface="Arial" panose="020B0604020202020204" pitchFamily="34" charset="0"/>
            </a:endParaRPr>
          </a:p>
        </p:txBody>
      </p:sp>
    </p:spTree>
    <p:extLst>
      <p:ext uri="{BB962C8B-B14F-4D97-AF65-F5344CB8AC3E}">
        <p14:creationId xmlns:p14="http://schemas.microsoft.com/office/powerpoint/2010/main" val="2931203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639763" y="536575"/>
            <a:ext cx="5518150" cy="4140200"/>
          </a:xfrm>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We</a:t>
            </a:r>
            <a:r>
              <a:rPr lang="en-US" baseline="0" dirty="0" smtClean="0">
                <a:latin typeface="Arial" panose="020B0604020202020204" pitchFamily="34" charset="0"/>
              </a:rPr>
              <a:t> use the same 3 steps to implement a Queue ADT.</a:t>
            </a:r>
          </a:p>
          <a:p>
            <a:endParaRPr lang="en-US" baseline="0" dirty="0" smtClean="0">
              <a:latin typeface="Arial" panose="020B0604020202020204" pitchFamily="34" charset="0"/>
            </a:endParaRPr>
          </a:p>
          <a:p>
            <a:r>
              <a:rPr lang="en-US" baseline="0" dirty="0" smtClean="0">
                <a:latin typeface="Arial" panose="020B0604020202020204" pitchFamily="34" charset="0"/>
              </a:rPr>
              <a:t>First we identify and list the operations for the Queue ADT.</a:t>
            </a:r>
          </a:p>
          <a:p>
            <a:r>
              <a:rPr lang="en-US" baseline="0" dirty="0" smtClean="0">
                <a:latin typeface="Arial" panose="020B0604020202020204" pitchFamily="34" charset="0"/>
              </a:rPr>
              <a:t>Next, we create the </a:t>
            </a:r>
            <a:r>
              <a:rPr lang="en-US" baseline="0" dirty="0" err="1" smtClean="0">
                <a:latin typeface="Arial" panose="020B0604020202020204" pitchFamily="34" charset="0"/>
              </a:rPr>
              <a:t>Queue.h</a:t>
            </a:r>
            <a:r>
              <a:rPr lang="en-US" baseline="0" dirty="0" smtClean="0">
                <a:latin typeface="Arial" panose="020B0604020202020204" pitchFamily="34" charset="0"/>
              </a:rPr>
              <a:t> file.</a:t>
            </a:r>
          </a:p>
          <a:p>
            <a:r>
              <a:rPr lang="en-US" baseline="0" dirty="0" smtClean="0">
                <a:latin typeface="Arial" panose="020B0604020202020204" pitchFamily="34" charset="0"/>
              </a:rPr>
              <a:t>Lastly, we write the codes for the functions in the Queue.cpp file.</a:t>
            </a:r>
            <a:endParaRPr lang="en-US" dirty="0">
              <a:latin typeface="Arial" panose="020B0604020202020204" pitchFamily="34" charset="0"/>
            </a:endParaRPr>
          </a:p>
        </p:txBody>
      </p:sp>
      <p:sp>
        <p:nvSpPr>
          <p:cNvPr id="6042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0421"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042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408916A4-DA50-4053-B0B3-E38BA25F9EB2}" type="slidenum">
              <a:rPr lang="zh-CN" altLang="en-GB" sz="1000">
                <a:latin typeface="Arial" panose="020B0604020202020204" pitchFamily="34" charset="0"/>
              </a:rPr>
              <a:pPr/>
              <a:t>6</a:t>
            </a:fld>
            <a:endParaRPr lang="en-GB" altLang="zh-CN" sz="1000">
              <a:latin typeface="Arial" panose="020B0604020202020204" pitchFamily="34" charset="0"/>
            </a:endParaRPr>
          </a:p>
        </p:txBody>
      </p:sp>
    </p:spTree>
    <p:extLst>
      <p:ext uri="{BB962C8B-B14F-4D97-AF65-F5344CB8AC3E}">
        <p14:creationId xmlns:p14="http://schemas.microsoft.com/office/powerpoint/2010/main" val="979931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639763" y="536575"/>
            <a:ext cx="5518150" cy="4140200"/>
          </a:xfrm>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Step</a:t>
            </a:r>
            <a:r>
              <a:rPr lang="en-US" baseline="0" dirty="0" smtClean="0">
                <a:latin typeface="Arial" panose="020B0604020202020204" pitchFamily="34" charset="0"/>
              </a:rPr>
              <a:t> 1 – before we start coding, we need to identify and list the operations required.</a:t>
            </a:r>
          </a:p>
          <a:p>
            <a:r>
              <a:rPr lang="en-US" baseline="0" dirty="0" smtClean="0">
                <a:latin typeface="Arial" panose="020B0604020202020204" pitchFamily="34" charset="0"/>
              </a:rPr>
              <a:t>We want to be able to do the following (see slide)</a:t>
            </a:r>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1445"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144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98025647-2AB3-4FD3-8279-F3F8F58DA23E}" type="slidenum">
              <a:rPr lang="zh-CN" altLang="en-GB" sz="1000">
                <a:latin typeface="Arial" panose="020B0604020202020204" pitchFamily="34" charset="0"/>
              </a:rPr>
              <a:pPr/>
              <a:t>7</a:t>
            </a:fld>
            <a:endParaRPr lang="en-GB" altLang="zh-CN" sz="1000">
              <a:latin typeface="Arial" panose="020B0604020202020204" pitchFamily="34" charset="0"/>
            </a:endParaRPr>
          </a:p>
        </p:txBody>
      </p:sp>
    </p:spTree>
    <p:extLst>
      <p:ext uri="{BB962C8B-B14F-4D97-AF65-F5344CB8AC3E}">
        <p14:creationId xmlns:p14="http://schemas.microsoft.com/office/powerpoint/2010/main" val="3749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639763" y="536575"/>
            <a:ext cx="5518150" cy="4140200"/>
          </a:xfrm>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Step 2, we write the functions for each of the operations listed</a:t>
            </a:r>
            <a:r>
              <a:rPr lang="en-US" baseline="0" dirty="0" smtClean="0">
                <a:latin typeface="Arial" panose="020B0604020202020204" pitchFamily="34" charset="0"/>
              </a:rPr>
              <a:t> in step 1.</a:t>
            </a:r>
          </a:p>
          <a:p>
            <a:r>
              <a:rPr lang="en-US" baseline="0" dirty="0" smtClean="0">
                <a:latin typeface="Arial" panose="020B0604020202020204" pitchFamily="34" charset="0"/>
              </a:rPr>
              <a:t>The destructor ~Queue() is for pointers-based implementation only.  Because, if using array-based implementation, we should not delete the array.</a:t>
            </a:r>
            <a:endParaRPr lang="en-US" dirty="0">
              <a:latin typeface="Arial" panose="020B0604020202020204" pitchFamily="34" charset="0"/>
            </a:endParaRPr>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246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247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68B77B25-46CB-43CB-8048-CFDBEA000919}" type="slidenum">
              <a:rPr lang="zh-CN" altLang="en-GB" sz="1000">
                <a:latin typeface="Arial" panose="020B0604020202020204" pitchFamily="34" charset="0"/>
              </a:rPr>
              <a:pPr/>
              <a:t>8</a:t>
            </a:fld>
            <a:endParaRPr lang="en-GB" altLang="zh-CN" sz="1000">
              <a:latin typeface="Arial" panose="020B0604020202020204" pitchFamily="34" charset="0"/>
            </a:endParaRPr>
          </a:p>
        </p:txBody>
      </p:sp>
    </p:spTree>
    <p:extLst>
      <p:ext uri="{BB962C8B-B14F-4D97-AF65-F5344CB8AC3E}">
        <p14:creationId xmlns:p14="http://schemas.microsoft.com/office/powerpoint/2010/main" val="220251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639763" y="536575"/>
            <a:ext cx="5518150" cy="4140200"/>
          </a:xfrm>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rPr>
              <a:t>For pointer-based implementation of queue, we need two nodes</a:t>
            </a:r>
            <a:r>
              <a:rPr lang="en-US" baseline="0" dirty="0" smtClean="0">
                <a:latin typeface="Arial" panose="020B0604020202020204" pitchFamily="34" charset="0"/>
              </a:rPr>
              <a:t> – the </a:t>
            </a:r>
            <a:r>
              <a:rPr lang="en-US" baseline="0" dirty="0" err="1" smtClean="0">
                <a:latin typeface="Arial" panose="020B0604020202020204" pitchFamily="34" charset="0"/>
              </a:rPr>
              <a:t>frontNode</a:t>
            </a:r>
            <a:r>
              <a:rPr lang="en-US" baseline="0" dirty="0" smtClean="0">
                <a:latin typeface="Arial" panose="020B0604020202020204" pitchFamily="34" charset="0"/>
              </a:rPr>
              <a:t> and the </a:t>
            </a:r>
            <a:r>
              <a:rPr lang="en-US" baseline="0" dirty="0" err="1" smtClean="0">
                <a:latin typeface="Arial" panose="020B0604020202020204" pitchFamily="34" charset="0"/>
              </a:rPr>
              <a:t>backNode</a:t>
            </a:r>
            <a:r>
              <a:rPr lang="en-US" baseline="0" dirty="0" smtClean="0">
                <a:latin typeface="Arial" panose="020B0604020202020204" pitchFamily="34" charset="0"/>
              </a:rPr>
              <a:t>.  The </a:t>
            </a:r>
            <a:r>
              <a:rPr lang="en-US" baseline="0" dirty="0" err="1" smtClean="0">
                <a:latin typeface="Arial" panose="020B0604020202020204" pitchFamily="34" charset="0"/>
              </a:rPr>
              <a:t>frontNode</a:t>
            </a:r>
            <a:r>
              <a:rPr lang="en-US" baseline="0" dirty="0" smtClean="0">
                <a:latin typeface="Arial" panose="020B0604020202020204" pitchFamily="34" charset="0"/>
              </a:rPr>
              <a:t> points to the front of the queue and the </a:t>
            </a:r>
            <a:r>
              <a:rPr lang="en-US" baseline="0" dirty="0" err="1" smtClean="0">
                <a:latin typeface="Arial" panose="020B0604020202020204" pitchFamily="34" charset="0"/>
              </a:rPr>
              <a:t>backNode</a:t>
            </a:r>
            <a:r>
              <a:rPr lang="en-US" baseline="0" dirty="0" smtClean="0">
                <a:latin typeface="Arial" panose="020B0604020202020204" pitchFamily="34" charset="0"/>
              </a:rPr>
              <a:t> points to the last Node in the queue. </a:t>
            </a:r>
          </a:p>
          <a:p>
            <a:endParaRPr lang="en-US" baseline="0" dirty="0" smtClean="0">
              <a:latin typeface="Arial" panose="020B0604020202020204" pitchFamily="34" charset="0"/>
            </a:endParaRPr>
          </a:p>
          <a:p>
            <a:r>
              <a:rPr lang="en-US" baseline="0" dirty="0" smtClean="0">
                <a:latin typeface="Arial" panose="020B0604020202020204" pitchFamily="34" charset="0"/>
              </a:rPr>
              <a:t>We use a node that has a structure consisting of the </a:t>
            </a:r>
            <a:r>
              <a:rPr lang="en-US" b="1" baseline="0" dirty="0" smtClean="0">
                <a:latin typeface="Arial" panose="020B0604020202020204" pitchFamily="34" charset="0"/>
              </a:rPr>
              <a:t>item</a:t>
            </a:r>
            <a:r>
              <a:rPr lang="en-US" baseline="0" dirty="0" smtClean="0">
                <a:latin typeface="Arial" panose="020B0604020202020204" pitchFamily="34" charset="0"/>
              </a:rPr>
              <a:t> to be stored and </a:t>
            </a:r>
            <a:r>
              <a:rPr lang="en-US" b="1" baseline="0" dirty="0" smtClean="0">
                <a:latin typeface="Arial" panose="020B0604020202020204" pitchFamily="34" charset="0"/>
              </a:rPr>
              <a:t>next</a:t>
            </a:r>
            <a:r>
              <a:rPr lang="en-US" baseline="0" dirty="0" smtClean="0">
                <a:latin typeface="Arial" panose="020B0604020202020204" pitchFamily="34" charset="0"/>
              </a:rPr>
              <a:t> which stores the address of the next Node.  Next effectively is the pointer to the next Node.</a:t>
            </a:r>
          </a:p>
          <a:p>
            <a:endParaRPr lang="en-US" baseline="0" dirty="0" smtClean="0">
              <a:latin typeface="Arial" panose="020B0604020202020204" pitchFamily="34" charset="0"/>
            </a:endParaRPr>
          </a:p>
          <a:p>
            <a:r>
              <a:rPr lang="en-US" baseline="0" dirty="0" smtClean="0">
                <a:latin typeface="Arial" panose="020B0604020202020204" pitchFamily="34" charset="0"/>
              </a:rPr>
              <a:t>So the Node with item “Annie” points to the Node with item “John” and so on.  The list Node has the item “Mic” and its points to NULL, meaning that is the end of the queue.</a:t>
            </a:r>
            <a:endParaRPr lang="en-US" dirty="0">
              <a:latin typeface="Arial" panose="020B0604020202020204" pitchFamily="34" charset="0"/>
            </a:endParaRPr>
          </a:p>
        </p:txBody>
      </p:sp>
      <p:sp>
        <p:nvSpPr>
          <p:cNvPr id="6349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Fundaments of Programming </a:t>
            </a:r>
            <a:endParaRPr lang="en-GB" altLang="zh-CN" sz="1000">
              <a:latin typeface="Arial" panose="020B0604020202020204" pitchFamily="34" charset="0"/>
            </a:endParaRPr>
          </a:p>
        </p:txBody>
      </p:sp>
      <p:sp>
        <p:nvSpPr>
          <p:cNvPr id="63493"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r>
              <a:rPr lang="zh-CN" altLang="en-GB" sz="1000">
                <a:latin typeface="Arial" panose="020B0604020202020204" pitchFamily="34" charset="0"/>
              </a:rPr>
              <a:t>Lecture 1</a:t>
            </a:r>
            <a:endParaRPr lang="en-GB" altLang="zh-CN" sz="1000">
              <a:latin typeface="Arial" panose="020B0604020202020204" pitchFamily="34" charset="0"/>
            </a:endParaRPr>
          </a:p>
        </p:txBody>
      </p:sp>
      <p:sp>
        <p:nvSpPr>
          <p:cNvPr id="6349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338" eaLnBrk="0" hangingPunct="0">
              <a:defRPr sz="2400">
                <a:solidFill>
                  <a:schemeClr val="tx1"/>
                </a:solidFill>
                <a:latin typeface="Verdana" panose="020B0604030504040204" pitchFamily="34" charset="0"/>
              </a:defRPr>
            </a:lvl1pPr>
            <a:lvl2pPr marL="742950" indent="-285750" defTabSz="922338" eaLnBrk="0" hangingPunct="0">
              <a:defRPr sz="2400">
                <a:solidFill>
                  <a:schemeClr val="tx1"/>
                </a:solidFill>
                <a:latin typeface="Verdana" panose="020B0604030504040204" pitchFamily="34" charset="0"/>
              </a:defRPr>
            </a:lvl2pPr>
            <a:lvl3pPr marL="1143000" indent="-228600" defTabSz="922338" eaLnBrk="0" hangingPunct="0">
              <a:defRPr sz="2400">
                <a:solidFill>
                  <a:schemeClr val="tx1"/>
                </a:solidFill>
                <a:latin typeface="Verdana" panose="020B0604030504040204" pitchFamily="34" charset="0"/>
              </a:defRPr>
            </a:lvl3pPr>
            <a:lvl4pPr marL="1600200" indent="-228600" defTabSz="922338" eaLnBrk="0" hangingPunct="0">
              <a:defRPr sz="2400">
                <a:solidFill>
                  <a:schemeClr val="tx1"/>
                </a:solidFill>
                <a:latin typeface="Verdana" panose="020B0604030504040204" pitchFamily="34" charset="0"/>
              </a:defRPr>
            </a:lvl4pPr>
            <a:lvl5pPr marL="2057400" indent="-228600" defTabSz="922338" eaLnBrk="0" hangingPunct="0">
              <a:defRPr sz="2400">
                <a:solidFill>
                  <a:schemeClr val="tx1"/>
                </a:solidFill>
                <a:latin typeface="Verdana" panose="020B0604030504040204" pitchFamily="34" charset="0"/>
              </a:defRPr>
            </a:lvl5pPr>
            <a:lvl6pPr marL="2514600" indent="-228600" defTabSz="922338" eaLnBrk="0" fontAlgn="base" hangingPunct="0">
              <a:spcBef>
                <a:spcPct val="0"/>
              </a:spcBef>
              <a:spcAft>
                <a:spcPct val="0"/>
              </a:spcAft>
              <a:defRPr sz="2400">
                <a:solidFill>
                  <a:schemeClr val="tx1"/>
                </a:solidFill>
                <a:latin typeface="Verdana" panose="020B0604030504040204" pitchFamily="34" charset="0"/>
              </a:defRPr>
            </a:lvl6pPr>
            <a:lvl7pPr marL="2971800" indent="-228600" defTabSz="922338" eaLnBrk="0" fontAlgn="base" hangingPunct="0">
              <a:spcBef>
                <a:spcPct val="0"/>
              </a:spcBef>
              <a:spcAft>
                <a:spcPct val="0"/>
              </a:spcAft>
              <a:defRPr sz="2400">
                <a:solidFill>
                  <a:schemeClr val="tx1"/>
                </a:solidFill>
                <a:latin typeface="Verdana" panose="020B0604030504040204" pitchFamily="34" charset="0"/>
              </a:defRPr>
            </a:lvl7pPr>
            <a:lvl8pPr marL="3429000" indent="-228600" defTabSz="922338" eaLnBrk="0" fontAlgn="base" hangingPunct="0">
              <a:spcBef>
                <a:spcPct val="0"/>
              </a:spcBef>
              <a:spcAft>
                <a:spcPct val="0"/>
              </a:spcAft>
              <a:defRPr sz="2400">
                <a:solidFill>
                  <a:schemeClr val="tx1"/>
                </a:solidFill>
                <a:latin typeface="Verdana" panose="020B0604030504040204" pitchFamily="34" charset="0"/>
              </a:defRPr>
            </a:lvl8pPr>
            <a:lvl9pPr marL="3886200" indent="-228600" defTabSz="922338" eaLnBrk="0" fontAlgn="base" hangingPunct="0">
              <a:spcBef>
                <a:spcPct val="0"/>
              </a:spcBef>
              <a:spcAft>
                <a:spcPct val="0"/>
              </a:spcAft>
              <a:defRPr sz="2400">
                <a:solidFill>
                  <a:schemeClr val="tx1"/>
                </a:solidFill>
                <a:latin typeface="Verdana" panose="020B0604030504040204" pitchFamily="34" charset="0"/>
              </a:defRPr>
            </a:lvl9pPr>
          </a:lstStyle>
          <a:p>
            <a:fld id="{C10E54E7-22B1-4660-8A31-2ADD2E0D3D37}" type="slidenum">
              <a:rPr lang="zh-CN" altLang="en-GB" sz="1000">
                <a:latin typeface="Arial" panose="020B0604020202020204" pitchFamily="34" charset="0"/>
              </a:rPr>
              <a:pPr/>
              <a:t>9</a:t>
            </a:fld>
            <a:endParaRPr lang="en-GB" altLang="zh-CN" sz="1000">
              <a:latin typeface="Arial" panose="020B0604020202020204" pitchFamily="34" charset="0"/>
            </a:endParaRPr>
          </a:p>
        </p:txBody>
      </p:sp>
    </p:spTree>
    <p:extLst>
      <p:ext uri="{BB962C8B-B14F-4D97-AF65-F5344CB8AC3E}">
        <p14:creationId xmlns:p14="http://schemas.microsoft.com/office/powerpoint/2010/main" val="231202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Segoe UI" panose="020B0502040204020203" pitchFamily="34" charset="0"/>
                <a:cs typeface="Segoe UI" panose="020B0502040204020203" pitchFamily="34" charset="0"/>
              </a:defRPr>
            </a:lvl1pPr>
          </a:lstStyle>
          <a:p>
            <a:r>
              <a:rPr lang="en-US" dirty="0"/>
              <a:t>Click to edit Master subtitle style</a:t>
            </a:r>
          </a:p>
        </p:txBody>
      </p:sp>
    </p:spTree>
    <p:extLst>
      <p:ext uri="{BB962C8B-B14F-4D97-AF65-F5344CB8AC3E}">
        <p14:creationId xmlns:p14="http://schemas.microsoft.com/office/powerpoint/2010/main" val="666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65C40F34-B04C-4010-AF6A-290752D05D74}" type="slidenum">
              <a:rPr lang="en-US"/>
              <a:pPr>
                <a:defRPr/>
              </a:pPr>
              <a:t>‹#›</a:t>
            </a:fld>
            <a:endParaRPr lang="en-US"/>
          </a:p>
        </p:txBody>
      </p:sp>
    </p:spTree>
    <p:extLst>
      <p:ext uri="{BB962C8B-B14F-4D97-AF65-F5344CB8AC3E}">
        <p14:creationId xmlns:p14="http://schemas.microsoft.com/office/powerpoint/2010/main" val="203329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D74EC182-B4D6-430F-90F4-6447F58F84E8}" type="slidenum">
              <a:rPr lang="en-US"/>
              <a:pPr>
                <a:defRPr/>
              </a:pPr>
              <a:t>‹#›</a:t>
            </a:fld>
            <a:endParaRPr lang="en-US"/>
          </a:p>
        </p:txBody>
      </p:sp>
    </p:spTree>
    <p:extLst>
      <p:ext uri="{BB962C8B-B14F-4D97-AF65-F5344CB8AC3E}">
        <p14:creationId xmlns:p14="http://schemas.microsoft.com/office/powerpoint/2010/main" val="3129077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able Placeholder 2"/>
          <p:cNvSpPr>
            <a:spLocks noGrp="1"/>
          </p:cNvSpPr>
          <p:nvPr>
            <p:ph type="tbl" idx="1"/>
          </p:nvPr>
        </p:nvSpPr>
        <p:spPr>
          <a:xfrm>
            <a:off x="381000" y="1066800"/>
            <a:ext cx="8153400" cy="5181600"/>
          </a:xfrm>
        </p:spPr>
        <p:txBody>
          <a:bodyPr/>
          <a:lstStyle/>
          <a:p>
            <a:pPr lvl="0"/>
            <a:endParaRPr lang="en-US" noProof="0"/>
          </a:p>
        </p:txBody>
      </p:sp>
      <p:sp>
        <p:nvSpPr>
          <p:cNvPr id="4"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919D6695-9D65-41CD-B358-D1B6D5FA548F}" type="slidenum">
              <a:rPr lang="en-US"/>
              <a:pPr>
                <a:defRPr/>
              </a:pPr>
              <a:t>‹#›</a:t>
            </a:fld>
            <a:endParaRPr lang="en-US"/>
          </a:p>
        </p:txBody>
      </p:sp>
    </p:spTree>
    <p:extLst>
      <p:ext uri="{BB962C8B-B14F-4D97-AF65-F5344CB8AC3E}">
        <p14:creationId xmlns:p14="http://schemas.microsoft.com/office/powerpoint/2010/main" val="769630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
          <p:cNvSpPr>
            <a:spLocks noGrp="1" noChangeArrowheads="1"/>
          </p:cNvSpPr>
          <p:nvPr>
            <p:ph type="sldNum" sz="quarter" idx="10"/>
          </p:nvPr>
        </p:nvSpPr>
        <p:spPr>
          <a:xfrm>
            <a:off x="6705600" y="6324600"/>
            <a:ext cx="1905000" cy="381000"/>
          </a:xfrm>
          <a:prstGeom prst="rect">
            <a:avLst/>
          </a:prstGeom>
        </p:spPr>
        <p:txBody>
          <a:bodyPr/>
          <a:lstStyle>
            <a:lvl1pPr>
              <a:defRPr/>
            </a:lvl1pPr>
          </a:lstStyle>
          <a:p>
            <a:r>
              <a:rPr lang="en-US"/>
              <a:t>Lecture 3</a:t>
            </a:r>
            <a:br>
              <a:rPr lang="en-US"/>
            </a:br>
            <a:r>
              <a:rPr lang="en-US"/>
              <a:t> Slide </a:t>
            </a:r>
            <a:fld id="{5D8700B2-31A6-4E14-8911-7AE86C084AFF}" type="slidenum">
              <a:rPr lang="en-US"/>
              <a:pPr/>
              <a:t>‹#›</a:t>
            </a:fld>
            <a:endParaRPr lang="en-US"/>
          </a:p>
        </p:txBody>
      </p:sp>
    </p:spTree>
    <p:extLst>
      <p:ext uri="{BB962C8B-B14F-4D97-AF65-F5344CB8AC3E}">
        <p14:creationId xmlns:p14="http://schemas.microsoft.com/office/powerpoint/2010/main" val="155650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7657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220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898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3AB58B8B-E877-4321-9F0F-4A9028D7E038}" type="slidenum">
              <a:rPr lang="en-US"/>
              <a:pPr>
                <a:defRPr/>
              </a:pPr>
              <a:t>‹#›</a:t>
            </a:fld>
            <a:endParaRPr lang="en-US" dirty="0"/>
          </a:p>
        </p:txBody>
      </p:sp>
    </p:spTree>
    <p:extLst>
      <p:ext uri="{BB962C8B-B14F-4D97-AF65-F5344CB8AC3E}">
        <p14:creationId xmlns:p14="http://schemas.microsoft.com/office/powerpoint/2010/main" val="227812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29B76250-1D13-463E-9B75-237760DF6D39}" type="slidenum">
              <a:rPr lang="en-US"/>
              <a:pPr>
                <a:defRPr/>
              </a:pPr>
              <a:t>‹#›</a:t>
            </a:fld>
            <a:endParaRPr lang="en-US"/>
          </a:p>
        </p:txBody>
      </p:sp>
    </p:spTree>
    <p:extLst>
      <p:ext uri="{BB962C8B-B14F-4D97-AF65-F5344CB8AC3E}">
        <p14:creationId xmlns:p14="http://schemas.microsoft.com/office/powerpoint/2010/main" val="2787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dirty="0"/>
              <a:t>Slide </a:t>
            </a:r>
            <a:fld id="{B213905C-15B9-438C-8FFC-2EF2972A8236}" type="slidenum">
              <a:rPr lang="en-US"/>
              <a:pPr>
                <a:defRPr/>
              </a:pPr>
              <a:t>‹#›</a:t>
            </a:fld>
            <a:endParaRPr lang="en-US" dirty="0"/>
          </a:p>
        </p:txBody>
      </p:sp>
    </p:spTree>
    <p:extLst>
      <p:ext uri="{BB962C8B-B14F-4D97-AF65-F5344CB8AC3E}">
        <p14:creationId xmlns:p14="http://schemas.microsoft.com/office/powerpoint/2010/main" val="417276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447ACB60-1944-4C41-8F75-FA99A6836FCD}" type="slidenum">
              <a:rPr lang="en-US"/>
              <a:pPr>
                <a:defRPr/>
              </a:pPr>
              <a:t>‹#›</a:t>
            </a:fld>
            <a:endParaRPr lang="en-US"/>
          </a:p>
        </p:txBody>
      </p:sp>
    </p:spTree>
    <p:extLst>
      <p:ext uri="{BB962C8B-B14F-4D97-AF65-F5344CB8AC3E}">
        <p14:creationId xmlns:p14="http://schemas.microsoft.com/office/powerpoint/2010/main" val="4192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
          <p:cNvSpPr>
            <a:spLocks noGrp="1" noChangeArrowheads="1"/>
          </p:cNvSpPr>
          <p:nvPr>
            <p:ph type="sldNum" sz="quarter" idx="10"/>
          </p:nvPr>
        </p:nvSpPr>
        <p:spPr>
          <a:xfrm>
            <a:off x="6705600" y="6324600"/>
            <a:ext cx="1905000" cy="381000"/>
          </a:xfrm>
          <a:prstGeom prst="rect">
            <a:avLst/>
          </a:prstGeom>
          <a:ln/>
        </p:spPr>
        <p:txBody>
          <a:bodyPr/>
          <a:lstStyle>
            <a:lvl1pPr>
              <a:defRPr/>
            </a:lvl1pPr>
          </a:lstStyle>
          <a:p>
            <a:pPr>
              <a:defRPr/>
            </a:pPr>
            <a:r>
              <a:rPr lang="en-US"/>
              <a:t>  Reference 8</a:t>
            </a:r>
            <a:br>
              <a:rPr lang="en-US"/>
            </a:br>
            <a:r>
              <a:rPr lang="en-US"/>
              <a:t> Slide </a:t>
            </a:r>
            <a:fld id="{7D769E21-3D3B-4426-B1FE-79E47711597C}" type="slidenum">
              <a:rPr lang="en-US"/>
              <a:pPr>
                <a:defRPr/>
              </a:pPr>
              <a:t>‹#›</a:t>
            </a:fld>
            <a:endParaRPr lang="en-US"/>
          </a:p>
        </p:txBody>
      </p:sp>
    </p:spTree>
    <p:extLst>
      <p:ext uri="{BB962C8B-B14F-4D97-AF65-F5344CB8AC3E}">
        <p14:creationId xmlns:p14="http://schemas.microsoft.com/office/powerpoint/2010/main" val="178003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1066800"/>
            <a:ext cx="81534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16"/>
          <p:cNvSpPr>
            <a:spLocks noChangeArrowheads="1"/>
          </p:cNvSpPr>
          <p:nvPr userDrawn="1"/>
        </p:nvSpPr>
        <p:spPr bwMode="auto">
          <a:xfrm>
            <a:off x="1576388" y="6373812"/>
            <a:ext cx="28813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lvl="1" algn="ctr">
              <a:spcBef>
                <a:spcPct val="50000"/>
              </a:spcBef>
            </a:pPr>
            <a:r>
              <a:rPr lang="en-US" sz="1200" dirty="0">
                <a:latin typeface="Arial Narrow" pitchFamily="34" charset="0"/>
              </a:rPr>
              <a:t>Diploma in </a:t>
            </a:r>
            <a:r>
              <a:rPr lang="en-US" sz="1200" dirty="0" smtClean="0">
                <a:latin typeface="Arial Narrow" pitchFamily="34" charset="0"/>
              </a:rPr>
              <a:t>CSF, IT</a:t>
            </a:r>
            <a:r>
              <a:rPr lang="en-US" sz="1200" dirty="0">
                <a:latin typeface="Arial Narrow" pitchFamily="34" charset="0"/>
              </a:rPr>
              <a:t/>
            </a:r>
            <a:br>
              <a:rPr lang="en-US" sz="1200" dirty="0">
                <a:latin typeface="Arial Narrow" pitchFamily="34" charset="0"/>
              </a:rPr>
            </a:br>
            <a:r>
              <a:rPr lang="en-US" sz="1200" dirty="0">
                <a:latin typeface="Arial Narrow" pitchFamily="34" charset="0"/>
              </a:rPr>
              <a:t>     Year </a:t>
            </a:r>
            <a:r>
              <a:rPr lang="en-US" sz="1200" dirty="0" smtClean="0">
                <a:latin typeface="Arial Narrow" pitchFamily="34" charset="0"/>
              </a:rPr>
              <a:t>2/3</a:t>
            </a:r>
            <a:r>
              <a:rPr lang="en-US" sz="1200" baseline="0" dirty="0" smtClean="0">
                <a:latin typeface="Arial Narrow" pitchFamily="34" charset="0"/>
              </a:rPr>
              <a:t> </a:t>
            </a:r>
            <a:r>
              <a:rPr lang="en-US" sz="1200" dirty="0">
                <a:latin typeface="Arial Narrow" pitchFamily="34" charset="0"/>
              </a:rPr>
              <a:t>(</a:t>
            </a:r>
            <a:r>
              <a:rPr lang="en-US" sz="1200" dirty="0" smtClean="0">
                <a:latin typeface="Arial Narrow" pitchFamily="34" charset="0"/>
              </a:rPr>
              <a:t>2020/21), </a:t>
            </a:r>
            <a:r>
              <a:rPr lang="en-US" sz="1200" dirty="0">
                <a:latin typeface="Arial Narrow" pitchFamily="34" charset="0"/>
              </a:rPr>
              <a:t>Semester </a:t>
            </a:r>
            <a:r>
              <a:rPr lang="en-US" sz="1200" dirty="0" smtClean="0">
                <a:latin typeface="Arial Narrow" pitchFamily="34" charset="0"/>
              </a:rPr>
              <a:t>4/5</a:t>
            </a:r>
            <a:endParaRPr lang="en-US" sz="1200" dirty="0">
              <a:latin typeface="Arial Narrow" pitchFamily="34" charset="0"/>
            </a:endParaRPr>
          </a:p>
        </p:txBody>
      </p:sp>
      <p:sp>
        <p:nvSpPr>
          <p:cNvPr id="1029" name="Line 17"/>
          <p:cNvSpPr>
            <a:spLocks noChangeShapeType="1"/>
          </p:cNvSpPr>
          <p:nvPr userDrawn="1"/>
        </p:nvSpPr>
        <p:spPr bwMode="auto">
          <a:xfrm>
            <a:off x="457200" y="62484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0" name="Rectangle 18"/>
          <p:cNvSpPr>
            <a:spLocks noChangeArrowheads="1"/>
          </p:cNvSpPr>
          <p:nvPr userDrawn="1"/>
        </p:nvSpPr>
        <p:spPr bwMode="auto">
          <a:xfrm>
            <a:off x="0" y="0"/>
            <a:ext cx="9144000" cy="762000"/>
          </a:xfrm>
          <a:prstGeom prst="rect">
            <a:avLst/>
          </a:prstGeom>
          <a:gradFill flip="none" rotWithShape="1">
            <a:gsLst>
              <a:gs pos="43000">
                <a:srgbClr val="0066FF">
                  <a:alpha val="70000"/>
                  <a:lumMod val="92000"/>
                </a:srgbClr>
              </a:gs>
              <a:gs pos="0">
                <a:srgbClr val="0033CC"/>
              </a:gs>
              <a:gs pos="100000">
                <a:schemeClr val="bg1"/>
              </a:gs>
            </a:gsLst>
            <a:lin ang="0" scaled="1"/>
            <a:tileRect/>
          </a:gradFill>
          <a:ln w="19050">
            <a:noFill/>
            <a:miter lim="800000"/>
            <a:headEnd type="none" w="sm" len="sm"/>
            <a:tailEnd type="none" w="sm" len="sm"/>
          </a:ln>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2" name="Picture 22" descr="School of ICT"/>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81000" y="6270625"/>
            <a:ext cx="17145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5"/>
          <p:cNvSpPr txBox="1">
            <a:spLocks noChangeArrowheads="1"/>
          </p:cNvSpPr>
          <p:nvPr userDrawn="1"/>
        </p:nvSpPr>
        <p:spPr bwMode="auto">
          <a:xfrm>
            <a:off x="4343400" y="6330950"/>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r>
              <a:rPr lang="en-US" dirty="0"/>
              <a:t>  Last update </a:t>
            </a:r>
            <a:r>
              <a:rPr lang="en-US" dirty="0" smtClean="0"/>
              <a:t>28 </a:t>
            </a:r>
            <a:r>
              <a:rPr lang="en-US" dirty="0"/>
              <a:t>Oct </a:t>
            </a:r>
            <a:r>
              <a:rPr lang="en-US" dirty="0" smtClean="0"/>
              <a:t>2020</a:t>
            </a:r>
            <a:endParaRPr lang="en-US" dirty="0"/>
          </a:p>
        </p:txBody>
      </p:sp>
      <p:sp>
        <p:nvSpPr>
          <p:cNvPr id="10" name="Rectangle 15"/>
          <p:cNvSpPr txBox="1">
            <a:spLocks noChangeArrowheads="1"/>
          </p:cNvSpPr>
          <p:nvPr userDrawn="1"/>
        </p:nvSpPr>
        <p:spPr bwMode="auto">
          <a:xfrm>
            <a:off x="6629400" y="6311153"/>
            <a:ext cx="1905000" cy="381000"/>
          </a:xfrm>
          <a:prstGeom prst="rect">
            <a:avLst/>
          </a:prstGeom>
          <a:noFill/>
          <a:ln w="9525">
            <a:noFill/>
            <a:miter lim="800000"/>
            <a:headEnd/>
            <a:tailEnd/>
          </a:ln>
        </p:spPr>
        <p:txBody>
          <a:bodyPr anchor="b"/>
          <a:lstStyle>
            <a:lvl1pPr algn="r">
              <a:spcBef>
                <a:spcPct val="50000"/>
              </a:spcBef>
              <a:defRPr sz="1200">
                <a:latin typeface="Arial Narrow" pitchFamily="34" charset="0"/>
              </a:defRPr>
            </a:lvl1pPr>
          </a:lstStyle>
          <a:p>
            <a:pPr>
              <a:defRPr/>
            </a:pPr>
            <a:fld id="{AC737DDC-275D-4A59-B60C-94ACFB3E4BD4}" type="slidenum">
              <a:rPr lang="en-US" smtClean="0"/>
              <a:t>‹#›</a:t>
            </a:fld>
            <a:endParaRPr lang="en-US" dirty="0"/>
          </a:p>
        </p:txBody>
      </p:sp>
      <p:sp>
        <p:nvSpPr>
          <p:cNvPr id="2" name="MSIPCMContentMarking" descr="{&quot;HashCode&quot;:-1818968269,&quot;Placement&quot;:&quot;Header&quot;}"/>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ct val="0"/>
              </a:spcBef>
              <a:spcAft>
                <a:spcPct val="0"/>
              </a:spcAft>
            </a:pPr>
            <a:r>
              <a:rPr lang="en-US" sz="1100" smtClean="0">
                <a:solidFill>
                  <a:srgbClr val="000000"/>
                </a:solidFill>
                <a:latin typeface="Calibri" panose="020F0502020204030204" pitchFamily="34" charset="0"/>
              </a:rPr>
              <a:t>                    Official (Closed) - Non Sensitive</a:t>
            </a:r>
            <a:endParaRPr lang="en-US" sz="1100">
              <a:solidFill>
                <a:srgbClr val="000000"/>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792"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3" r:id="rId13"/>
  </p:sldLayoutIdLst>
  <p:hf hdr="0" ftr="0" dt="0"/>
  <p:txStyles>
    <p:titleStyle>
      <a:lvl1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5pPr>
      <a:lvl6pPr marL="4572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6pPr>
      <a:lvl7pPr marL="9144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7pPr>
      <a:lvl8pPr marL="13716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8pPr>
      <a:lvl9pPr marL="1828800" algn="l" rtl="0" eaLnBrk="0" fontAlgn="base" hangingPunct="0">
        <a:spcBef>
          <a:spcPct val="0"/>
        </a:spcBef>
        <a:spcAft>
          <a:spcPct val="0"/>
        </a:spcAft>
        <a:defRPr kumimoji="1" sz="3600" b="1">
          <a:solidFill>
            <a:schemeClr val="bg1"/>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tx2"/>
        </a:buClr>
        <a:buSzPct val="140000"/>
        <a:buFont typeface="Wingdings" pitchFamily="2" charset="2"/>
        <a:buChar char="§"/>
        <a:defRPr kumimoji="1" sz="3200" b="1">
          <a:solidFill>
            <a:schemeClr val="tx1"/>
          </a:solidFill>
          <a:latin typeface="Segoe UI" panose="020B0502040204020203" pitchFamily="34" charset="0"/>
          <a:ea typeface="+mn-ea"/>
          <a:cs typeface="Segoe UI" panose="020B0502040204020203" pitchFamily="34" charset="0"/>
        </a:defRPr>
      </a:lvl1pPr>
      <a:lvl2pPr marL="742950" indent="-285750" algn="l" rtl="0" eaLnBrk="0" fontAlgn="base" hangingPunct="0">
        <a:spcBef>
          <a:spcPct val="20000"/>
        </a:spcBef>
        <a:spcAft>
          <a:spcPct val="0"/>
        </a:spcAft>
        <a:buClr>
          <a:srgbClr val="0033CC"/>
        </a:buClr>
        <a:buSzPct val="120000"/>
        <a:buFont typeface="Wingdings" pitchFamily="2" charset="2"/>
        <a:buChar char="§"/>
        <a:defRPr kumimoji="1" sz="2800" b="1">
          <a:solidFill>
            <a:srgbClr val="0033CC"/>
          </a:solidFill>
          <a:latin typeface="Segoe UI" panose="020B0502040204020203" pitchFamily="34" charset="0"/>
          <a:cs typeface="Segoe UI" panose="020B0502040204020203" pitchFamily="34" charset="0"/>
        </a:defRPr>
      </a:lvl2pPr>
      <a:lvl3pPr marL="1143000" indent="-228600" algn="l" rtl="0" eaLnBrk="0" fontAlgn="base" hangingPunct="0">
        <a:spcBef>
          <a:spcPct val="20000"/>
        </a:spcBef>
        <a:spcAft>
          <a:spcPct val="0"/>
        </a:spcAft>
        <a:buClr>
          <a:schemeClr val="hlink"/>
        </a:buClr>
        <a:buFont typeface="Wingdings" pitchFamily="2" charset="2"/>
        <a:buChar char="§"/>
        <a:defRPr kumimoji="1" sz="2400">
          <a:solidFill>
            <a:srgbClr val="0070C0"/>
          </a:solidFill>
          <a:latin typeface="Segoe UI" panose="020B0502040204020203" pitchFamily="34" charset="0"/>
          <a:cs typeface="Segoe UI" panose="020B0502040204020203" pitchFamily="34" charset="0"/>
        </a:defRPr>
      </a:lvl3pPr>
      <a:lvl4pPr marL="1600200" indent="-228600" algn="l" rtl="0" eaLnBrk="0" fontAlgn="base" hangingPunct="0">
        <a:spcBef>
          <a:spcPct val="20000"/>
        </a:spcBef>
        <a:spcAft>
          <a:spcPct val="0"/>
        </a:spcAft>
        <a:buClr>
          <a:schemeClr val="tx2"/>
        </a:buClr>
        <a:buFont typeface="Wingdings" pitchFamily="2" charset="2"/>
        <a:buChar char="§"/>
        <a:defRPr kumimoji="1" sz="2000">
          <a:solidFill>
            <a:schemeClr val="tx1"/>
          </a:solidFill>
          <a:latin typeface="Segoe UI" panose="020B0502040204020203" pitchFamily="34" charset="0"/>
          <a:cs typeface="Segoe UI" panose="020B0502040204020203" pitchFamily="34" charset="0"/>
        </a:defRPr>
      </a:lvl4pPr>
      <a:lvl5pPr marL="20574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Segoe UI" panose="020B0502040204020203" pitchFamily="34" charset="0"/>
          <a:cs typeface="Segoe UI" panose="020B0502040204020203" pitchFamily="34" charset="0"/>
        </a:defRPr>
      </a:lvl5pPr>
      <a:lvl6pPr marL="25146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0" fontAlgn="base" hangingPunct="0">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0"/>
            <a:ext cx="1828800" cy="6858000"/>
          </a:xfrm>
          <a:prstGeom prst="rect">
            <a:avLst/>
          </a:prstGeom>
          <a:gradFill flip="none" rotWithShape="1">
            <a:gsLst>
              <a:gs pos="74000">
                <a:srgbClr val="0066FF">
                  <a:alpha val="70000"/>
                  <a:lumMod val="92000"/>
                </a:srgbClr>
              </a:gs>
              <a:gs pos="0">
                <a:srgbClr val="0033CC"/>
              </a:gs>
              <a:gs pos="100000">
                <a:schemeClr val="bg1"/>
              </a:gs>
            </a:gsLst>
            <a:lin ang="5400000" scaled="1"/>
            <a:tileRect/>
          </a:gradFill>
          <a:ln w="28575">
            <a:no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2789321" y="1600200"/>
            <a:ext cx="5410200" cy="2057400"/>
          </a:xfrm>
        </p:spPr>
        <p:txBody>
          <a:bodyPr/>
          <a:lstStyle/>
          <a:p>
            <a:pPr algn="ctr">
              <a:lnSpc>
                <a:spcPct val="130000"/>
              </a:lnSpc>
              <a:defRPr/>
            </a:pPr>
            <a:endParaRPr lang="en-GB" sz="4400" b="0" dirty="0">
              <a:solidFill>
                <a:srgbClr val="0033CC"/>
              </a:solidFill>
              <a:effectLst>
                <a:outerShdw blurRad="38100" dist="38100" dir="2700000" algn="tl">
                  <a:srgbClr val="C0C0C0"/>
                </a:outerShdw>
              </a:effectLst>
            </a:endParaRPr>
          </a:p>
          <a:p>
            <a:pPr algn="ctr">
              <a:lnSpc>
                <a:spcPct val="130000"/>
              </a:lnSpc>
              <a:defRPr/>
            </a:pPr>
            <a:r>
              <a:rPr lang="en-GB" sz="2800" dirty="0">
                <a:effectLst>
                  <a:outerShdw blurRad="38100" dist="38100" dir="2700000" algn="tl">
                    <a:srgbClr val="C0C0C0"/>
                  </a:outerShdw>
                </a:effectLst>
              </a:rPr>
              <a:t>Week 5</a:t>
            </a:r>
          </a:p>
        </p:txBody>
      </p:sp>
      <p:sp>
        <p:nvSpPr>
          <p:cNvPr id="129028" name="Text Box 4"/>
          <p:cNvSpPr txBox="1">
            <a:spLocks noChangeArrowheads="1"/>
          </p:cNvSpPr>
          <p:nvPr/>
        </p:nvSpPr>
        <p:spPr bwMode="auto">
          <a:xfrm>
            <a:off x="609600" y="1066800"/>
            <a:ext cx="609600" cy="584775"/>
          </a:xfrm>
          <a:prstGeom prst="rect">
            <a:avLst/>
          </a:prstGeom>
          <a:noFill/>
          <a:ln w="9525">
            <a:noFill/>
            <a:miter lim="800000"/>
            <a:headEnd/>
            <a:tailEnd/>
          </a:ln>
          <a:effectLst/>
        </p:spPr>
        <p:txBody>
          <a:bodyPr>
            <a:spAutoFit/>
          </a:bodyPr>
          <a:lstStyle/>
          <a:p>
            <a:pPr eaLnBrk="1" hangingPunct="1">
              <a:spcBef>
                <a:spcPct val="50000"/>
              </a:spcBef>
              <a:defRPr/>
            </a:pPr>
            <a:r>
              <a:rPr lang="en-GB" sz="3200" b="1" dirty="0">
                <a:solidFill>
                  <a:srgbClr val="FF0000"/>
                </a:solidFill>
                <a:effectLst>
                  <a:outerShdw blurRad="38100" dist="38100" dir="2700000" algn="tl">
                    <a:srgbClr val="C0C0C0"/>
                  </a:outerShdw>
                </a:effectLst>
                <a:latin typeface="Tahoma" pitchFamily="34" charset="0"/>
              </a:rPr>
              <a:t>  </a:t>
            </a:r>
          </a:p>
        </p:txBody>
      </p:sp>
      <p:sp>
        <p:nvSpPr>
          <p:cNvPr id="3077" name="Text Box 9"/>
          <p:cNvSpPr txBox="1">
            <a:spLocks noChangeArrowheads="1"/>
          </p:cNvSpPr>
          <p:nvPr/>
        </p:nvSpPr>
        <p:spPr bwMode="auto">
          <a:xfrm>
            <a:off x="0" y="1524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itchFamily="34" charset="0"/>
              </a:defRPr>
            </a:lvl1pPr>
            <a:lvl2pPr marL="742950" indent="-285750">
              <a:defRPr sz="2400">
                <a:solidFill>
                  <a:schemeClr val="tx1"/>
                </a:solidFill>
                <a:latin typeface="Verdana" pitchFamily="34" charset="0"/>
              </a:defRPr>
            </a:lvl2pPr>
            <a:lvl3pPr marL="1143000" indent="-228600">
              <a:defRPr sz="2400">
                <a:solidFill>
                  <a:schemeClr val="tx1"/>
                </a:solidFill>
                <a:latin typeface="Verdana" pitchFamily="34" charset="0"/>
              </a:defRPr>
            </a:lvl3pPr>
            <a:lvl4pPr marL="1600200" indent="-228600">
              <a:defRPr sz="2400">
                <a:solidFill>
                  <a:schemeClr val="tx1"/>
                </a:solidFill>
                <a:latin typeface="Verdana" pitchFamily="34" charset="0"/>
              </a:defRPr>
            </a:lvl4pPr>
            <a:lvl5pPr marL="2057400" indent="-228600">
              <a:defRPr sz="2400">
                <a:solidFill>
                  <a:schemeClr val="tx1"/>
                </a:solidFill>
                <a:latin typeface="Verdana" pitchFamily="34" charset="0"/>
              </a:defRPr>
            </a:lvl5pPr>
            <a:lvl6pPr marL="2514600" indent="-228600" eaLnBrk="0" fontAlgn="base" hangingPunct="0">
              <a:spcBef>
                <a:spcPct val="0"/>
              </a:spcBef>
              <a:spcAft>
                <a:spcPct val="0"/>
              </a:spcAft>
              <a:defRPr sz="2400">
                <a:solidFill>
                  <a:schemeClr val="tx1"/>
                </a:solidFill>
                <a:latin typeface="Verdana" pitchFamily="34" charset="0"/>
              </a:defRPr>
            </a:lvl6pPr>
            <a:lvl7pPr marL="2971800" indent="-228600" eaLnBrk="0" fontAlgn="base" hangingPunct="0">
              <a:spcBef>
                <a:spcPct val="0"/>
              </a:spcBef>
              <a:spcAft>
                <a:spcPct val="0"/>
              </a:spcAft>
              <a:defRPr sz="2400">
                <a:solidFill>
                  <a:schemeClr val="tx1"/>
                </a:solidFill>
                <a:latin typeface="Verdana" pitchFamily="34" charset="0"/>
              </a:defRPr>
            </a:lvl7pPr>
            <a:lvl8pPr marL="3429000" indent="-228600" eaLnBrk="0" fontAlgn="base" hangingPunct="0">
              <a:spcBef>
                <a:spcPct val="0"/>
              </a:spcBef>
              <a:spcAft>
                <a:spcPct val="0"/>
              </a:spcAft>
              <a:defRPr sz="2400">
                <a:solidFill>
                  <a:schemeClr val="tx1"/>
                </a:solidFill>
                <a:latin typeface="Verdana" pitchFamily="34" charset="0"/>
              </a:defRPr>
            </a:lvl8pPr>
            <a:lvl9pPr marL="3886200" indent="-228600" eaLnBrk="0" fontAlgn="base" hangingPunct="0">
              <a:spcBef>
                <a:spcPct val="0"/>
              </a:spcBef>
              <a:spcAft>
                <a:spcPct val="0"/>
              </a:spcAft>
              <a:defRPr sz="2400">
                <a:solidFill>
                  <a:schemeClr val="tx1"/>
                </a:solidFill>
                <a:latin typeface="Verdana" pitchFamily="34" charset="0"/>
              </a:defRPr>
            </a:lvl9pPr>
          </a:lstStyle>
          <a:p>
            <a:pPr algn="ctr" eaLnBrk="1" hangingPunct="1">
              <a:spcBef>
                <a:spcPct val="50000"/>
              </a:spcBef>
            </a:pPr>
            <a:r>
              <a:rPr lang="en-GB" sz="3200" b="1" dirty="0">
                <a:solidFill>
                  <a:schemeClr val="bg1"/>
                </a:solidFill>
                <a:latin typeface="Tahoma" pitchFamily="34" charset="0"/>
              </a:rPr>
              <a:t>DSA</a:t>
            </a:r>
          </a:p>
        </p:txBody>
      </p:sp>
      <p:sp>
        <p:nvSpPr>
          <p:cNvPr id="129035" name="Text Box 11"/>
          <p:cNvSpPr txBox="1">
            <a:spLocks noChangeArrowheads="1"/>
          </p:cNvSpPr>
          <p:nvPr/>
        </p:nvSpPr>
        <p:spPr bwMode="auto">
          <a:xfrm>
            <a:off x="304800" y="5622925"/>
            <a:ext cx="1143000" cy="708025"/>
          </a:xfrm>
          <a:prstGeom prst="rect">
            <a:avLst/>
          </a:prstGeom>
          <a:noFill/>
          <a:ln w="9525">
            <a:noFill/>
            <a:miter lim="800000"/>
            <a:headEnd/>
            <a:tailEnd/>
          </a:ln>
          <a:effectLst/>
        </p:spPr>
        <p:txBody>
          <a:bodyPr>
            <a:spAutoFit/>
          </a:bodyPr>
          <a:lstStyle/>
          <a:p>
            <a:pPr algn="ctr" eaLnBrk="1" hangingPunct="1">
              <a:spcBef>
                <a:spcPct val="50000"/>
              </a:spcBef>
              <a:defRPr/>
            </a:pPr>
            <a:r>
              <a:rPr lang="en-GB" sz="4000" b="1" dirty="0">
                <a:solidFill>
                  <a:schemeClr val="bg1"/>
                </a:solidFill>
                <a:effectLst>
                  <a:outerShdw blurRad="38100" dist="38100" dir="2700000" algn="tl">
                    <a:srgbClr val="C0C0C0"/>
                  </a:outerShdw>
                </a:effectLst>
                <a:latin typeface="Arial" charset="0"/>
              </a:rPr>
              <a:t> </a:t>
            </a:r>
          </a:p>
        </p:txBody>
      </p:sp>
      <p:sp>
        <p:nvSpPr>
          <p:cNvPr id="129038" name="Rectangle 14"/>
          <p:cNvSpPr>
            <a:spLocks noChangeArrowheads="1"/>
          </p:cNvSpPr>
          <p:nvPr/>
        </p:nvSpPr>
        <p:spPr bwMode="auto">
          <a:xfrm>
            <a:off x="2667000" y="4632325"/>
            <a:ext cx="5486400" cy="19812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Data Structures and Algorithms (DSA)</a:t>
            </a:r>
          </a:p>
          <a:p>
            <a:pPr algn="ctr">
              <a:lnSpc>
                <a:spcPct val="90000"/>
              </a:lnSpc>
              <a:spcBef>
                <a:spcPct val="20000"/>
              </a:spcBef>
              <a:buClr>
                <a:schemeClr val="tx2"/>
              </a:buClr>
              <a:buSzPct val="140000"/>
              <a:buFont typeface="Wingdings" pitchFamily="2" charset="2"/>
              <a:buNone/>
              <a:defRPr/>
            </a:pPr>
            <a:r>
              <a:rPr kumimoji="1" lang="en-US" b="1" dirty="0">
                <a:latin typeface="Segoe UI" panose="020B0502040204020203" pitchFamily="34" charset="0"/>
                <a:cs typeface="Segoe UI" panose="020B0502040204020203" pitchFamily="34" charset="0"/>
              </a:rPr>
              <a:t>Prescribed Module/Elective</a:t>
            </a: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Diploma in </a:t>
            </a:r>
            <a:r>
              <a:rPr kumimoji="1" lang="en-GB" dirty="0" smtClean="0">
                <a:latin typeface="Segoe UI" panose="020B0502040204020203" pitchFamily="34" charset="0"/>
                <a:cs typeface="Segoe UI" panose="020B0502040204020203" pitchFamily="34" charset="0"/>
              </a:rPr>
              <a:t>CSF, IT</a:t>
            </a:r>
            <a:endParaRPr kumimoji="1" lang="en-GB" dirty="0">
              <a:latin typeface="Segoe UI" panose="020B0502040204020203" pitchFamily="34" charset="0"/>
              <a:cs typeface="Segoe UI" panose="020B0502040204020203" pitchFamily="34" charset="0"/>
            </a:endParaRPr>
          </a:p>
          <a:p>
            <a:pPr algn="ctr">
              <a:lnSpc>
                <a:spcPct val="90000"/>
              </a:lnSpc>
              <a:spcBef>
                <a:spcPct val="20000"/>
              </a:spcBef>
              <a:buClr>
                <a:schemeClr val="tx2"/>
              </a:buClr>
              <a:buSzPct val="140000"/>
              <a:buFont typeface="Wingdings" pitchFamily="2" charset="2"/>
              <a:buNone/>
              <a:defRPr/>
            </a:pPr>
            <a:r>
              <a:rPr kumimoji="1" lang="en-GB" dirty="0">
                <a:latin typeface="Segoe UI" panose="020B0502040204020203" pitchFamily="34" charset="0"/>
                <a:cs typeface="Segoe UI" panose="020B0502040204020203" pitchFamily="34" charset="0"/>
              </a:rPr>
              <a:t>Year 2 (</a:t>
            </a:r>
            <a:r>
              <a:rPr kumimoji="1" lang="en-GB" dirty="0" smtClean="0">
                <a:latin typeface="Segoe UI" panose="020B0502040204020203" pitchFamily="34" charset="0"/>
                <a:cs typeface="Segoe UI" panose="020B0502040204020203" pitchFamily="34" charset="0"/>
              </a:rPr>
              <a:t>2020/21), </a:t>
            </a:r>
            <a:r>
              <a:rPr kumimoji="1" lang="en-GB" dirty="0">
                <a:latin typeface="Segoe UI" panose="020B0502040204020203" pitchFamily="34" charset="0"/>
                <a:cs typeface="Segoe UI" panose="020B0502040204020203" pitchFamily="34" charset="0"/>
              </a:rPr>
              <a:t>Semester 4</a:t>
            </a:r>
            <a:endParaRPr kumimoji="1" lang="en-GB" sz="4000" dirty="0">
              <a:effectLst>
                <a:outerShdw blurRad="38100" dist="38100" dir="2700000" algn="tl">
                  <a:srgbClr val="C0C0C0"/>
                </a:outerShdw>
              </a:effectLst>
              <a:latin typeface="Segoe UI" panose="020B0502040204020203" pitchFamily="34" charset="0"/>
              <a:cs typeface="Segoe UI" panose="020B0502040204020203" pitchFamily="34" charset="0"/>
            </a:endParaRPr>
          </a:p>
        </p:txBody>
      </p:sp>
      <p:sp>
        <p:nvSpPr>
          <p:cNvPr id="3080"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pic>
        <p:nvPicPr>
          <p:cNvPr id="3081" name="Picture 16" descr="School of I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0"/>
            <a:ext cx="3048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2" name="Rectangle 18"/>
          <p:cNvSpPr>
            <a:spLocks noChangeArrowheads="1"/>
          </p:cNvSpPr>
          <p:nvPr/>
        </p:nvSpPr>
        <p:spPr bwMode="auto">
          <a:xfrm>
            <a:off x="2667000" y="1752600"/>
            <a:ext cx="5638800" cy="685801"/>
          </a:xfrm>
          <a:prstGeom prst="rect">
            <a:avLst/>
          </a:prstGeom>
          <a:noFill/>
          <a:ln w="9525">
            <a:noFill/>
            <a:miter lim="800000"/>
            <a:headEnd/>
            <a:tailEnd/>
          </a:ln>
        </p:spPr>
        <p:txBody>
          <a:bodyPr/>
          <a:lstStyle/>
          <a:p>
            <a:pPr algn="ctr">
              <a:lnSpc>
                <a:spcPct val="130000"/>
              </a:lnSpc>
              <a:spcBef>
                <a:spcPct val="20000"/>
              </a:spcBef>
              <a:buClr>
                <a:schemeClr val="tx2"/>
              </a:buClr>
              <a:buSzPct val="140000"/>
              <a:buFont typeface="Wingdings" pitchFamily="2" charset="2"/>
              <a:buNone/>
              <a:defRPr/>
            </a:pPr>
            <a:r>
              <a:rPr kumimoji="1" lang="en-GB" sz="3600" b="1" dirty="0">
                <a:solidFill>
                  <a:srgbClr val="0033CC"/>
                </a:solidFill>
                <a:effectLst>
                  <a:outerShdw blurRad="38100" dist="38100" dir="2700000" algn="tl">
                    <a:srgbClr val="C0C0C0"/>
                  </a:outerShdw>
                </a:effectLst>
                <a:latin typeface="Segoe UI" panose="020B0502040204020203" pitchFamily="34" charset="0"/>
                <a:cs typeface="Segoe UI" panose="020B0502040204020203" pitchFamily="34" charset="0"/>
              </a:rPr>
              <a:t>Queues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0"/>
            <a:ext cx="9829800" cy="685800"/>
          </a:xfrm>
        </p:spPr>
        <p:txBody>
          <a:bodyPr/>
          <a:lstStyle/>
          <a:p>
            <a:r>
              <a:rPr lang="en-US" altLang="zh-CN" sz="3000">
                <a:ea typeface="宋体" panose="02010600030101010101" pitchFamily="2" charset="-122"/>
              </a:rPr>
              <a:t>Pointer-based Implementation of Queue ADT</a:t>
            </a:r>
            <a:endParaRPr lang="en-US" altLang="zh-CN" sz="3000" i="1">
              <a:ea typeface="宋体" panose="02010600030101010101" pitchFamily="2" charset="-122"/>
            </a:endParaRPr>
          </a:p>
        </p:txBody>
      </p:sp>
      <p:sp>
        <p:nvSpPr>
          <p:cNvPr id="25604" name="Rectangle 3"/>
          <p:cNvSpPr txBox="1">
            <a:spLocks noChangeArrowheads="1"/>
          </p:cNvSpPr>
          <p:nvPr/>
        </p:nvSpPr>
        <p:spPr bwMode="auto">
          <a:xfrm>
            <a:off x="381000" y="3886200"/>
            <a:ext cx="8305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nSpc>
                <a:spcPct val="90000"/>
              </a:lnSpc>
              <a:spcBef>
                <a:spcPct val="50000"/>
              </a:spcBef>
              <a:buFont typeface="Wingdings" panose="05000000000000000000" pitchFamily="2" charset="2"/>
              <a:buNone/>
            </a:pPr>
            <a:r>
              <a:rPr lang="en-US" altLang="zh-CN" u="sng">
                <a:latin typeface="Arial" panose="020B0604020202020204" pitchFamily="34" charset="0"/>
                <a:ea typeface="宋体" panose="02010600030101010101" pitchFamily="2" charset="-122"/>
              </a:rPr>
              <a:t>Overall Queue ADT </a:t>
            </a:r>
            <a:r>
              <a:rPr lang="en-US" altLang="zh-CN">
                <a:latin typeface="Arial" panose="020B0604020202020204" pitchFamily="34" charset="0"/>
                <a:ea typeface="宋体" panose="02010600030101010101" pitchFamily="2" charset="-122"/>
              </a:rPr>
              <a:t>needs:</a:t>
            </a:r>
          </a:p>
          <a:p>
            <a:pPr>
              <a:lnSpc>
                <a:spcPct val="90000"/>
              </a:lnSpc>
              <a:spcBef>
                <a:spcPct val="50000"/>
              </a:spcBef>
              <a:buFontTx/>
              <a:buChar char="-"/>
            </a:pPr>
            <a:r>
              <a:rPr lang="en-US" altLang="zh-CN">
                <a:latin typeface="Arial" panose="020B0604020202020204" pitchFamily="34" charset="0"/>
                <a:ea typeface="宋体" panose="02010600030101010101" pitchFamily="2" charset="-122"/>
              </a:rPr>
              <a:t>a pointer </a:t>
            </a:r>
            <a:r>
              <a:rPr lang="en-US" altLang="zh-CN" b="1">
                <a:solidFill>
                  <a:srgbClr val="0000FF"/>
                </a:solidFill>
                <a:latin typeface="Arial" panose="020B0604020202020204" pitchFamily="34" charset="0"/>
                <a:ea typeface="宋体" panose="02010600030101010101" pitchFamily="2" charset="-122"/>
              </a:rPr>
              <a:t>frontNode </a:t>
            </a:r>
            <a:r>
              <a:rPr lang="en-US" altLang="zh-CN">
                <a:latin typeface="Arial" panose="020B0604020202020204" pitchFamily="34" charset="0"/>
                <a:ea typeface="宋体" panose="02010600030101010101" pitchFamily="2" charset="-122"/>
              </a:rPr>
              <a:t>to point to the node at front position (initially point to NULL)</a:t>
            </a:r>
          </a:p>
          <a:p>
            <a:pPr>
              <a:lnSpc>
                <a:spcPct val="90000"/>
              </a:lnSpc>
              <a:spcBef>
                <a:spcPct val="50000"/>
              </a:spcBef>
              <a:buFontTx/>
              <a:buChar char="-"/>
            </a:pPr>
            <a:r>
              <a:rPr lang="en-US" altLang="zh-CN">
                <a:latin typeface="Arial" panose="020B0604020202020204" pitchFamily="34" charset="0"/>
                <a:ea typeface="宋体" panose="02010600030101010101" pitchFamily="2" charset="-122"/>
              </a:rPr>
              <a:t>a pointer </a:t>
            </a:r>
            <a:r>
              <a:rPr lang="en-US" altLang="zh-CN" b="1">
                <a:solidFill>
                  <a:srgbClr val="0000FF"/>
                </a:solidFill>
                <a:latin typeface="Arial" panose="020B0604020202020204" pitchFamily="34" charset="0"/>
                <a:ea typeface="宋体" panose="02010600030101010101" pitchFamily="2" charset="-122"/>
              </a:rPr>
              <a:t>backNode </a:t>
            </a:r>
            <a:r>
              <a:rPr lang="en-US" altLang="zh-CN">
                <a:latin typeface="Arial" panose="020B0604020202020204" pitchFamily="34" charset="0"/>
                <a:ea typeface="宋体" panose="02010600030101010101" pitchFamily="2" charset="-122"/>
              </a:rPr>
              <a:t>to point to the node at back position (initially point to NULL)</a:t>
            </a:r>
          </a:p>
          <a:p>
            <a:pPr>
              <a:lnSpc>
                <a:spcPct val="90000"/>
              </a:lnSpc>
              <a:spcBef>
                <a:spcPct val="50000"/>
              </a:spcBef>
              <a:buFontTx/>
              <a:buChar char="-"/>
            </a:pPr>
            <a:endParaRPr lang="en-US" altLang="zh-CN">
              <a:latin typeface="Arial" panose="020B0604020202020204" pitchFamily="34" charset="0"/>
              <a:ea typeface="宋体" panose="02010600030101010101" pitchFamily="2" charset="-122"/>
            </a:endParaRPr>
          </a:p>
        </p:txBody>
      </p:sp>
      <p:grpSp>
        <p:nvGrpSpPr>
          <p:cNvPr id="25605" name="Group 73"/>
          <p:cNvGrpSpPr>
            <a:grpSpLocks/>
          </p:cNvGrpSpPr>
          <p:nvPr/>
        </p:nvGrpSpPr>
        <p:grpSpPr bwMode="auto">
          <a:xfrm>
            <a:off x="381000" y="914400"/>
            <a:ext cx="8382000" cy="2671763"/>
            <a:chOff x="609600" y="2438400"/>
            <a:chExt cx="8382000" cy="2671465"/>
          </a:xfrm>
        </p:grpSpPr>
        <p:sp>
          <p:nvSpPr>
            <p:cNvPr id="25606" name="TextBox 28"/>
            <p:cNvSpPr txBox="1">
              <a:spLocks noChangeArrowheads="1"/>
            </p:cNvSpPr>
            <p:nvPr/>
          </p:nvSpPr>
          <p:spPr bwMode="auto">
            <a:xfrm>
              <a:off x="4876800" y="41148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cxnSp>
          <p:nvCxnSpPr>
            <p:cNvPr id="25607" name="Straight Connector 46"/>
            <p:cNvCxnSpPr>
              <a:cxnSpLocks noChangeShapeType="1"/>
            </p:cNvCxnSpPr>
            <p:nvPr/>
          </p:nvCxnSpPr>
          <p:spPr bwMode="auto">
            <a:xfrm>
              <a:off x="8686800" y="4875213"/>
              <a:ext cx="2286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08" name="Straight Arrow Connector 42"/>
            <p:cNvCxnSpPr>
              <a:cxnSpLocks noChangeShapeType="1"/>
            </p:cNvCxnSpPr>
            <p:nvPr/>
          </p:nvCxnSpPr>
          <p:spPr bwMode="auto">
            <a:xfrm rot="5400000">
              <a:off x="8534401" y="4568825"/>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609" name="Straight Connector 44"/>
            <p:cNvCxnSpPr>
              <a:cxnSpLocks noChangeShapeType="1"/>
            </p:cNvCxnSpPr>
            <p:nvPr/>
          </p:nvCxnSpPr>
          <p:spPr bwMode="auto">
            <a:xfrm>
              <a:off x="8534400" y="4799013"/>
              <a:ext cx="4572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5610" name="TextBox 81"/>
            <p:cNvSpPr txBox="1">
              <a:spLocks noChangeArrowheads="1"/>
            </p:cNvSpPr>
            <p:nvPr/>
          </p:nvSpPr>
          <p:spPr bwMode="auto">
            <a:xfrm>
              <a:off x="762000" y="28956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25611" name="Curved Connector 82"/>
            <p:cNvCxnSpPr>
              <a:cxnSpLocks noChangeShapeType="1"/>
            </p:cNvCxnSpPr>
            <p:nvPr/>
          </p:nvCxnSpPr>
          <p:spPr bwMode="auto">
            <a:xfrm rot="5400000">
              <a:off x="533400" y="3352800"/>
              <a:ext cx="990600" cy="5334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12" name="TextBox 83"/>
            <p:cNvSpPr txBox="1">
              <a:spLocks noChangeArrowheads="1"/>
            </p:cNvSpPr>
            <p:nvPr/>
          </p:nvSpPr>
          <p:spPr bwMode="auto">
            <a:xfrm>
              <a:off x="609600" y="24384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frontNode</a:t>
              </a:r>
              <a:endParaRPr lang="en-SG" sz="2000" b="1">
                <a:solidFill>
                  <a:srgbClr val="FF0000"/>
                </a:solidFill>
                <a:latin typeface="Arial" panose="020B0604020202020204" pitchFamily="34" charset="0"/>
                <a:cs typeface="Arial" panose="020B0604020202020204" pitchFamily="34" charset="0"/>
              </a:endParaRPr>
            </a:p>
          </p:txBody>
        </p:sp>
        <p:sp>
          <p:nvSpPr>
            <p:cNvPr id="25613" name="TextBox 43"/>
            <p:cNvSpPr txBox="1">
              <a:spLocks noChangeArrowheads="1"/>
            </p:cNvSpPr>
            <p:nvPr/>
          </p:nvSpPr>
          <p:spPr bwMode="auto">
            <a:xfrm>
              <a:off x="762000" y="4114800"/>
              <a:ext cx="19812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t>  Annie </a:t>
              </a:r>
              <a:endParaRPr lang="en-SG"/>
            </a:p>
          </p:txBody>
        </p:sp>
        <p:cxnSp>
          <p:nvCxnSpPr>
            <p:cNvPr id="25614" name="Straight Connector 44"/>
            <p:cNvCxnSpPr>
              <a:cxnSpLocks noChangeShapeType="1"/>
            </p:cNvCxnSpPr>
            <p:nvPr/>
          </p:nvCxnSpPr>
          <p:spPr bwMode="auto">
            <a:xfrm rot="5400000">
              <a:off x="1905794" y="43426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5" name="Straight Arrow Connector 45"/>
            <p:cNvCxnSpPr>
              <a:cxnSpLocks noChangeShapeType="1"/>
            </p:cNvCxnSpPr>
            <p:nvPr/>
          </p:nvCxnSpPr>
          <p:spPr bwMode="auto">
            <a:xfrm>
              <a:off x="2438400" y="4343400"/>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16" name="TextBox 46"/>
            <p:cNvSpPr txBox="1">
              <a:spLocks noChangeArrowheads="1"/>
            </p:cNvSpPr>
            <p:nvPr/>
          </p:nvSpPr>
          <p:spPr bwMode="auto">
            <a:xfrm>
              <a:off x="3124200" y="4114800"/>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John</a:t>
              </a:r>
              <a:r>
                <a:rPr lang="en-US">
                  <a:solidFill>
                    <a:srgbClr val="0000FF"/>
                  </a:solidFill>
                </a:rPr>
                <a:t> </a:t>
              </a:r>
              <a:endParaRPr lang="en-SG">
                <a:solidFill>
                  <a:srgbClr val="0000FF"/>
                </a:solidFill>
              </a:endParaRPr>
            </a:p>
          </p:txBody>
        </p:sp>
        <p:cxnSp>
          <p:nvCxnSpPr>
            <p:cNvPr id="25617" name="Straight Connector 47"/>
            <p:cNvCxnSpPr>
              <a:cxnSpLocks noChangeShapeType="1"/>
            </p:cNvCxnSpPr>
            <p:nvPr/>
          </p:nvCxnSpPr>
          <p:spPr bwMode="auto">
            <a:xfrm rot="5400000">
              <a:off x="4344194" y="43426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5618" name="Straight Arrow Connector 48"/>
            <p:cNvCxnSpPr>
              <a:cxnSpLocks noChangeShapeType="1"/>
            </p:cNvCxnSpPr>
            <p:nvPr/>
          </p:nvCxnSpPr>
          <p:spPr bwMode="auto">
            <a:xfrm>
              <a:off x="5715000" y="4343400"/>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19" name="TextBox 49"/>
            <p:cNvSpPr txBox="1">
              <a:spLocks noChangeArrowheads="1"/>
            </p:cNvSpPr>
            <p:nvPr/>
          </p:nvSpPr>
          <p:spPr bwMode="auto">
            <a:xfrm>
              <a:off x="9144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item</a:t>
              </a:r>
              <a:endParaRPr lang="en-SG" sz="2000">
                <a:solidFill>
                  <a:srgbClr val="0000FF"/>
                </a:solidFill>
              </a:endParaRPr>
            </a:p>
          </p:txBody>
        </p:sp>
        <p:sp>
          <p:nvSpPr>
            <p:cNvPr id="25620" name="TextBox 50"/>
            <p:cNvSpPr txBox="1">
              <a:spLocks noChangeArrowheads="1"/>
            </p:cNvSpPr>
            <p:nvPr/>
          </p:nvSpPr>
          <p:spPr bwMode="auto">
            <a:xfrm>
              <a:off x="2057400" y="3581400"/>
              <a:ext cx="106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next</a:t>
              </a:r>
              <a:endParaRPr lang="en-SG" sz="2000">
                <a:solidFill>
                  <a:srgbClr val="0000FF"/>
                </a:solidFill>
              </a:endParaRPr>
            </a:p>
          </p:txBody>
        </p:sp>
        <p:sp>
          <p:nvSpPr>
            <p:cNvPr id="25621" name="TextBox 51"/>
            <p:cNvSpPr txBox="1">
              <a:spLocks noChangeArrowheads="1"/>
            </p:cNvSpPr>
            <p:nvPr/>
          </p:nvSpPr>
          <p:spPr bwMode="auto">
            <a:xfrm>
              <a:off x="1219200" y="4648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Node</a:t>
              </a:r>
              <a:endParaRPr lang="en-SG">
                <a:solidFill>
                  <a:srgbClr val="0000FF"/>
                </a:solidFill>
              </a:endParaRPr>
            </a:p>
          </p:txBody>
        </p:sp>
        <p:sp>
          <p:nvSpPr>
            <p:cNvPr id="25622" name="TextBox 52"/>
            <p:cNvSpPr txBox="1">
              <a:spLocks noChangeArrowheads="1"/>
            </p:cNvSpPr>
            <p:nvPr/>
          </p:nvSpPr>
          <p:spPr bwMode="auto">
            <a:xfrm>
              <a:off x="3505200" y="4648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Node</a:t>
              </a:r>
              <a:endParaRPr lang="en-SG">
                <a:solidFill>
                  <a:srgbClr val="0000FF"/>
                </a:solidFill>
              </a:endParaRPr>
            </a:p>
          </p:txBody>
        </p:sp>
        <p:sp>
          <p:nvSpPr>
            <p:cNvPr id="25623" name="TextBox 53"/>
            <p:cNvSpPr txBox="1">
              <a:spLocks noChangeArrowheads="1"/>
            </p:cNvSpPr>
            <p:nvPr/>
          </p:nvSpPr>
          <p:spPr bwMode="auto">
            <a:xfrm>
              <a:off x="32004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item</a:t>
              </a:r>
              <a:endParaRPr lang="en-SG" sz="2000">
                <a:solidFill>
                  <a:srgbClr val="0000FF"/>
                </a:solidFill>
              </a:endParaRPr>
            </a:p>
          </p:txBody>
        </p:sp>
        <p:sp>
          <p:nvSpPr>
            <p:cNvPr id="25624" name="TextBox 54"/>
            <p:cNvSpPr txBox="1">
              <a:spLocks noChangeArrowheads="1"/>
            </p:cNvSpPr>
            <p:nvPr/>
          </p:nvSpPr>
          <p:spPr bwMode="auto">
            <a:xfrm>
              <a:off x="44196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next</a:t>
              </a:r>
              <a:endParaRPr lang="en-SG" sz="2000">
                <a:solidFill>
                  <a:srgbClr val="0000FF"/>
                </a:solidFill>
              </a:endParaRPr>
            </a:p>
          </p:txBody>
        </p:sp>
        <p:sp>
          <p:nvSpPr>
            <p:cNvPr id="25625" name="TextBox 61"/>
            <p:cNvSpPr txBox="1">
              <a:spLocks noChangeArrowheads="1"/>
            </p:cNvSpPr>
            <p:nvPr/>
          </p:nvSpPr>
          <p:spPr bwMode="auto">
            <a:xfrm>
              <a:off x="6400800" y="4114800"/>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Mic</a:t>
              </a:r>
              <a:r>
                <a:rPr lang="en-US">
                  <a:solidFill>
                    <a:srgbClr val="0000FF"/>
                  </a:solidFill>
                </a:rPr>
                <a:t> </a:t>
              </a:r>
              <a:endParaRPr lang="en-SG">
                <a:solidFill>
                  <a:srgbClr val="0000FF"/>
                </a:solidFill>
              </a:endParaRPr>
            </a:p>
          </p:txBody>
        </p:sp>
        <p:cxnSp>
          <p:nvCxnSpPr>
            <p:cNvPr id="25626" name="Straight Connector 62"/>
            <p:cNvCxnSpPr>
              <a:cxnSpLocks noChangeShapeType="1"/>
            </p:cNvCxnSpPr>
            <p:nvPr/>
          </p:nvCxnSpPr>
          <p:spPr bwMode="auto">
            <a:xfrm rot="5400000">
              <a:off x="7620794" y="43426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5627" name="TextBox 63"/>
            <p:cNvSpPr txBox="1">
              <a:spLocks noChangeArrowheads="1"/>
            </p:cNvSpPr>
            <p:nvPr/>
          </p:nvSpPr>
          <p:spPr bwMode="auto">
            <a:xfrm>
              <a:off x="6781800" y="4648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Node</a:t>
              </a:r>
              <a:endParaRPr lang="en-SG">
                <a:solidFill>
                  <a:srgbClr val="0000FF"/>
                </a:solidFill>
              </a:endParaRPr>
            </a:p>
          </p:txBody>
        </p:sp>
        <p:sp>
          <p:nvSpPr>
            <p:cNvPr id="25628" name="TextBox 64"/>
            <p:cNvSpPr txBox="1">
              <a:spLocks noChangeArrowheads="1"/>
            </p:cNvSpPr>
            <p:nvPr/>
          </p:nvSpPr>
          <p:spPr bwMode="auto">
            <a:xfrm>
              <a:off x="64770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item</a:t>
              </a:r>
              <a:endParaRPr lang="en-SG" sz="2000">
                <a:solidFill>
                  <a:srgbClr val="0000FF"/>
                </a:solidFill>
              </a:endParaRPr>
            </a:p>
          </p:txBody>
        </p:sp>
        <p:sp>
          <p:nvSpPr>
            <p:cNvPr id="25629" name="TextBox 65"/>
            <p:cNvSpPr txBox="1">
              <a:spLocks noChangeArrowheads="1"/>
            </p:cNvSpPr>
            <p:nvPr/>
          </p:nvSpPr>
          <p:spPr bwMode="auto">
            <a:xfrm>
              <a:off x="76962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next</a:t>
              </a:r>
              <a:endParaRPr lang="en-SG" sz="2000">
                <a:solidFill>
                  <a:srgbClr val="0000FF"/>
                </a:solidFill>
              </a:endParaRPr>
            </a:p>
          </p:txBody>
        </p:sp>
        <p:cxnSp>
          <p:nvCxnSpPr>
            <p:cNvPr id="25630" name="Straight Connector 67"/>
            <p:cNvCxnSpPr>
              <a:cxnSpLocks noChangeShapeType="1"/>
            </p:cNvCxnSpPr>
            <p:nvPr/>
          </p:nvCxnSpPr>
          <p:spPr bwMode="auto">
            <a:xfrm rot="10800000">
              <a:off x="8153400" y="43434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5631" name="TextBox 81"/>
            <p:cNvSpPr txBox="1">
              <a:spLocks noChangeArrowheads="1"/>
            </p:cNvSpPr>
            <p:nvPr/>
          </p:nvSpPr>
          <p:spPr bwMode="auto">
            <a:xfrm>
              <a:off x="6477000" y="29718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25632" name="Curved Connector 82"/>
            <p:cNvCxnSpPr>
              <a:cxnSpLocks noChangeShapeType="1"/>
            </p:cNvCxnSpPr>
            <p:nvPr/>
          </p:nvCxnSpPr>
          <p:spPr bwMode="auto">
            <a:xfrm rot="5400000">
              <a:off x="6248400" y="3352800"/>
              <a:ext cx="914400" cy="6096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633" name="TextBox 83"/>
            <p:cNvSpPr txBox="1">
              <a:spLocks noChangeArrowheads="1"/>
            </p:cNvSpPr>
            <p:nvPr/>
          </p:nvSpPr>
          <p:spPr bwMode="auto">
            <a:xfrm>
              <a:off x="6324600" y="25146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backNode</a:t>
              </a:r>
              <a:endParaRPr lang="en-SG" sz="2000" b="1">
                <a:solidFill>
                  <a:srgbClr val="FF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68681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0" y="0"/>
            <a:ext cx="9525000" cy="685800"/>
          </a:xfrm>
        </p:spPr>
        <p:txBody>
          <a:bodyPr/>
          <a:lstStyle/>
          <a:p>
            <a:r>
              <a:rPr lang="en-US" altLang="zh-CN" sz="3000">
                <a:ea typeface="宋体" panose="02010600030101010101" pitchFamily="2" charset="-122"/>
              </a:rPr>
              <a:t>Pointer-based Implementation of Queue ADT</a:t>
            </a:r>
            <a:endParaRPr lang="en-US" altLang="zh-CN" sz="3000" i="1">
              <a:ea typeface="宋体" panose="02010600030101010101" pitchFamily="2" charset="-122"/>
            </a:endParaRPr>
          </a:p>
        </p:txBody>
      </p:sp>
      <p:sp>
        <p:nvSpPr>
          <p:cNvPr id="8" name="Rectangle 3"/>
          <p:cNvSpPr txBox="1">
            <a:spLocks noChangeArrowheads="1"/>
          </p:cNvSpPr>
          <p:nvPr/>
        </p:nvSpPr>
        <p:spPr bwMode="auto">
          <a:xfrm>
            <a:off x="533400" y="838200"/>
            <a:ext cx="8305800" cy="2895600"/>
          </a:xfrm>
          <a:prstGeom prst="rect">
            <a:avLst/>
          </a:prstGeom>
          <a:noFill/>
          <a:ln w="9525">
            <a:noFill/>
            <a:miter lim="800000"/>
            <a:headEnd/>
            <a:tailEnd/>
          </a:ln>
        </p:spPr>
        <p:txBody>
          <a:bodyPr/>
          <a:lstStyle/>
          <a:p>
            <a:pPr marL="342900" indent="-342900">
              <a:lnSpc>
                <a:spcPct val="90000"/>
              </a:lnSpc>
              <a:spcBef>
                <a:spcPct val="20000"/>
              </a:spcBef>
              <a:buSzPct val="100000"/>
              <a:buFont typeface="Wingdings" pitchFamily="2" charset="2"/>
              <a:buNone/>
              <a:defRPr/>
            </a:pPr>
            <a:r>
              <a:rPr kumimoji="1" lang="en-US" u="sng" kern="0" dirty="0">
                <a:latin typeface="Arial" pitchFamily="34" charset="0"/>
                <a:cs typeface="Arial" pitchFamily="34" charset="0"/>
              </a:rPr>
              <a:t>Note</a:t>
            </a:r>
          </a:p>
          <a:p>
            <a:pPr marL="269875" indent="-269875">
              <a:lnSpc>
                <a:spcPct val="90000"/>
              </a:lnSpc>
              <a:spcBef>
                <a:spcPct val="20000"/>
              </a:spcBef>
              <a:buSzPct val="100000"/>
              <a:buFont typeface="Arial" pitchFamily="34" charset="0"/>
              <a:buChar char="•"/>
              <a:defRPr/>
            </a:pPr>
            <a:r>
              <a:rPr kumimoji="1" lang="en-US" i="1" kern="0" dirty="0">
                <a:latin typeface="Arial" pitchFamily="34" charset="0"/>
                <a:cs typeface="Arial" pitchFamily="34" charset="0"/>
              </a:rPr>
              <a:t>adding items can only be done at the back</a:t>
            </a:r>
          </a:p>
          <a:p>
            <a:pPr marL="269875" indent="-269875">
              <a:lnSpc>
                <a:spcPct val="90000"/>
              </a:lnSpc>
              <a:spcBef>
                <a:spcPct val="20000"/>
              </a:spcBef>
              <a:buSzPct val="100000"/>
              <a:buFont typeface="Arial" pitchFamily="34" charset="0"/>
              <a:buChar char="•"/>
              <a:defRPr/>
            </a:pPr>
            <a:r>
              <a:rPr kumimoji="1" lang="en-US" i="1" kern="0" dirty="0">
                <a:latin typeface="Arial" pitchFamily="34" charset="0"/>
                <a:cs typeface="Arial" pitchFamily="34" charset="0"/>
              </a:rPr>
              <a:t>removing items can only be done from the front</a:t>
            </a:r>
          </a:p>
          <a:p>
            <a:pPr marL="269875" indent="-269875">
              <a:lnSpc>
                <a:spcPct val="90000"/>
              </a:lnSpc>
              <a:spcBef>
                <a:spcPct val="20000"/>
              </a:spcBef>
              <a:buSzPct val="100000"/>
              <a:buFont typeface="Arial" pitchFamily="34" charset="0"/>
              <a:buChar char="•"/>
              <a:defRPr/>
            </a:pPr>
            <a:r>
              <a:rPr kumimoji="1" lang="en-US" i="1" kern="0" dirty="0">
                <a:latin typeface="Arial" pitchFamily="34" charset="0"/>
                <a:cs typeface="Arial" pitchFamily="34" charset="0"/>
              </a:rPr>
              <a:t>Adding &amp; removing data involves manipulation of linkages including </a:t>
            </a:r>
            <a:r>
              <a:rPr kumimoji="1" lang="en-US" i="1" kern="0" dirty="0" err="1">
                <a:latin typeface="Arial" pitchFamily="34" charset="0"/>
                <a:cs typeface="Arial" pitchFamily="34" charset="0"/>
              </a:rPr>
              <a:t>frontNode</a:t>
            </a:r>
            <a:r>
              <a:rPr kumimoji="1" lang="en-US" i="1" kern="0" dirty="0">
                <a:latin typeface="Arial" pitchFamily="34" charset="0"/>
                <a:cs typeface="Arial" pitchFamily="34" charset="0"/>
              </a:rPr>
              <a:t> and </a:t>
            </a:r>
            <a:r>
              <a:rPr kumimoji="1" lang="en-US" i="1" kern="0" dirty="0" err="1">
                <a:latin typeface="Arial" pitchFamily="34" charset="0"/>
                <a:cs typeface="Arial" pitchFamily="34" charset="0"/>
              </a:rPr>
              <a:t>backNode</a:t>
            </a:r>
            <a:endParaRPr kumimoji="1" lang="en-US" i="1" kern="0" dirty="0">
              <a:latin typeface="Arial" pitchFamily="34" charset="0"/>
              <a:cs typeface="Arial" pitchFamily="34" charset="0"/>
            </a:endParaRPr>
          </a:p>
          <a:p>
            <a:pPr marL="269875" indent="-269875">
              <a:lnSpc>
                <a:spcPct val="90000"/>
              </a:lnSpc>
              <a:spcBef>
                <a:spcPct val="20000"/>
              </a:spcBef>
              <a:buSzPct val="100000"/>
              <a:buFont typeface="Arial" pitchFamily="34" charset="0"/>
              <a:buChar char="•"/>
              <a:defRPr/>
            </a:pPr>
            <a:r>
              <a:rPr kumimoji="1" lang="en-US" i="1" kern="0" dirty="0">
                <a:latin typeface="Arial" pitchFamily="34" charset="0"/>
                <a:cs typeface="Arial" pitchFamily="34" charset="0"/>
              </a:rPr>
              <a:t>Queue can dynamically grow and shrink</a:t>
            </a:r>
          </a:p>
          <a:p>
            <a:pPr marL="269875" indent="-269875">
              <a:lnSpc>
                <a:spcPct val="90000"/>
              </a:lnSpc>
              <a:spcBef>
                <a:spcPct val="20000"/>
              </a:spcBef>
              <a:buSzPct val="100000"/>
              <a:buFont typeface="Arial" pitchFamily="34" charset="0"/>
              <a:buChar char="•"/>
              <a:defRPr/>
            </a:pPr>
            <a:r>
              <a:rPr kumimoji="1" lang="en-US" i="1" kern="0" dirty="0">
                <a:latin typeface="Arial" pitchFamily="34" charset="0"/>
                <a:cs typeface="Arial" pitchFamily="34" charset="0"/>
              </a:rPr>
              <a:t>Additional memory need to store the linkages</a:t>
            </a:r>
          </a:p>
          <a:p>
            <a:pPr marL="342900" indent="-342900">
              <a:lnSpc>
                <a:spcPct val="90000"/>
              </a:lnSpc>
              <a:spcBef>
                <a:spcPct val="20000"/>
              </a:spcBef>
              <a:buClr>
                <a:srgbClr val="0000FF"/>
              </a:buClr>
              <a:buSzPct val="100000"/>
              <a:buFont typeface="Wingdings" pitchFamily="2" charset="2"/>
              <a:buNone/>
              <a:defRPr/>
            </a:pPr>
            <a:endParaRPr kumimoji="1" lang="en-US" kern="0" dirty="0">
              <a:solidFill>
                <a:srgbClr val="0000FF"/>
              </a:solidFill>
              <a:latin typeface="Arial" pitchFamily="34" charset="0"/>
              <a:cs typeface="Arial" pitchFamily="34" charset="0"/>
            </a:endParaRPr>
          </a:p>
          <a:p>
            <a:pPr marL="342900" indent="-342900">
              <a:lnSpc>
                <a:spcPct val="90000"/>
              </a:lnSpc>
              <a:spcBef>
                <a:spcPct val="20000"/>
              </a:spcBef>
              <a:buClr>
                <a:srgbClr val="0000FF"/>
              </a:buClr>
              <a:buSzPct val="100000"/>
              <a:buFont typeface="Wingdings" pitchFamily="2" charset="2"/>
              <a:buNone/>
              <a:defRPr/>
            </a:pPr>
            <a:endParaRPr kumimoji="1" lang="en-US" kern="0" dirty="0">
              <a:solidFill>
                <a:srgbClr val="0000FF"/>
              </a:solidFill>
              <a:latin typeface="Arial" pitchFamily="34" charset="0"/>
              <a:cs typeface="Arial" pitchFamily="34" charset="0"/>
            </a:endParaRPr>
          </a:p>
          <a:p>
            <a:pPr marL="342900" indent="-342900">
              <a:lnSpc>
                <a:spcPct val="90000"/>
              </a:lnSpc>
              <a:spcBef>
                <a:spcPct val="20000"/>
              </a:spcBef>
              <a:buClr>
                <a:srgbClr val="0000FF"/>
              </a:buClr>
              <a:buSzPct val="100000"/>
              <a:buFont typeface="Wingdings" pitchFamily="2" charset="2"/>
              <a:buNone/>
              <a:defRPr/>
            </a:pPr>
            <a:endParaRPr kumimoji="1" lang="en-US" kern="0" dirty="0">
              <a:solidFill>
                <a:srgbClr val="0000FF"/>
              </a:solidFill>
              <a:latin typeface="Arial" pitchFamily="34" charset="0"/>
              <a:cs typeface="Arial" pitchFamily="34" charset="0"/>
            </a:endParaRPr>
          </a:p>
          <a:p>
            <a:pPr marL="342900" indent="-342900">
              <a:lnSpc>
                <a:spcPct val="90000"/>
              </a:lnSpc>
              <a:spcBef>
                <a:spcPct val="20000"/>
              </a:spcBef>
              <a:buClr>
                <a:srgbClr val="0000FF"/>
              </a:buClr>
              <a:buSzPct val="100000"/>
              <a:buFont typeface="Wingdings" pitchFamily="2" charset="2"/>
              <a:buNone/>
              <a:defRPr/>
            </a:pPr>
            <a:endParaRPr kumimoji="1" lang="en-US" kern="0" dirty="0">
              <a:solidFill>
                <a:srgbClr val="0000FF"/>
              </a:solidFill>
              <a:latin typeface="Arial" pitchFamily="34" charset="0"/>
              <a:cs typeface="Arial" pitchFamily="34" charset="0"/>
            </a:endParaRPr>
          </a:p>
          <a:p>
            <a:pPr marL="360363" indent="-360363" eaLnBrk="0" hangingPunct="0">
              <a:spcBef>
                <a:spcPct val="20000"/>
              </a:spcBef>
              <a:buClr>
                <a:srgbClr val="0000FF"/>
              </a:buClr>
              <a:buSzPct val="100000"/>
              <a:buFont typeface="Wingdings" pitchFamily="2" charset="2"/>
              <a:buNone/>
              <a:defRPr/>
            </a:pPr>
            <a:endParaRPr kumimoji="1" lang="en-US" kern="0" dirty="0">
              <a:solidFill>
                <a:srgbClr val="00B0F0"/>
              </a:solidFill>
              <a:latin typeface="Arial" pitchFamily="34" charset="0"/>
              <a:cs typeface="Arial" pitchFamily="34" charset="0"/>
            </a:endParaRPr>
          </a:p>
          <a:p>
            <a:pPr marL="514350" indent="-514350" eaLnBrk="0" hangingPunct="0">
              <a:spcBef>
                <a:spcPct val="20000"/>
              </a:spcBef>
              <a:buClr>
                <a:schemeClr val="tx2"/>
              </a:buClr>
              <a:buSzPct val="140000"/>
              <a:buFont typeface="Wingdings" pitchFamily="2" charset="2"/>
              <a:buNone/>
              <a:defRPr/>
            </a:pPr>
            <a:endParaRPr kumimoji="1" lang="en-US" altLang="zh-CN" kern="0" dirty="0">
              <a:latin typeface="Arial" charset="0"/>
              <a:ea typeface="宋体" charset="-122"/>
            </a:endParaRPr>
          </a:p>
        </p:txBody>
      </p:sp>
      <p:grpSp>
        <p:nvGrpSpPr>
          <p:cNvPr id="26629" name="Group 73"/>
          <p:cNvGrpSpPr>
            <a:grpSpLocks/>
          </p:cNvGrpSpPr>
          <p:nvPr/>
        </p:nvGrpSpPr>
        <p:grpSpPr bwMode="auto">
          <a:xfrm>
            <a:off x="457200" y="3576638"/>
            <a:ext cx="8382000" cy="2671762"/>
            <a:chOff x="609600" y="2438400"/>
            <a:chExt cx="8382000" cy="2671465"/>
          </a:xfrm>
        </p:grpSpPr>
        <p:sp>
          <p:nvSpPr>
            <p:cNvPr id="26630" name="TextBox 28"/>
            <p:cNvSpPr txBox="1">
              <a:spLocks noChangeArrowheads="1"/>
            </p:cNvSpPr>
            <p:nvPr/>
          </p:nvSpPr>
          <p:spPr bwMode="auto">
            <a:xfrm>
              <a:off x="4876800" y="41148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cxnSp>
          <p:nvCxnSpPr>
            <p:cNvPr id="26631" name="Straight Connector 46"/>
            <p:cNvCxnSpPr>
              <a:cxnSpLocks noChangeShapeType="1"/>
            </p:cNvCxnSpPr>
            <p:nvPr/>
          </p:nvCxnSpPr>
          <p:spPr bwMode="auto">
            <a:xfrm>
              <a:off x="8686800" y="4875213"/>
              <a:ext cx="2286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6632" name="Straight Arrow Connector 42"/>
            <p:cNvCxnSpPr>
              <a:cxnSpLocks noChangeShapeType="1"/>
            </p:cNvCxnSpPr>
            <p:nvPr/>
          </p:nvCxnSpPr>
          <p:spPr bwMode="auto">
            <a:xfrm rot="5400000">
              <a:off x="8534401" y="4568825"/>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3" name="Straight Connector 44"/>
            <p:cNvCxnSpPr>
              <a:cxnSpLocks noChangeShapeType="1"/>
            </p:cNvCxnSpPr>
            <p:nvPr/>
          </p:nvCxnSpPr>
          <p:spPr bwMode="auto">
            <a:xfrm>
              <a:off x="8534400" y="4799013"/>
              <a:ext cx="4572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6634" name="TextBox 81"/>
            <p:cNvSpPr txBox="1">
              <a:spLocks noChangeArrowheads="1"/>
            </p:cNvSpPr>
            <p:nvPr/>
          </p:nvSpPr>
          <p:spPr bwMode="auto">
            <a:xfrm>
              <a:off x="762000" y="28956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26635" name="Curved Connector 82"/>
            <p:cNvCxnSpPr>
              <a:cxnSpLocks noChangeShapeType="1"/>
            </p:cNvCxnSpPr>
            <p:nvPr/>
          </p:nvCxnSpPr>
          <p:spPr bwMode="auto">
            <a:xfrm rot="5400000">
              <a:off x="533400" y="3352800"/>
              <a:ext cx="990600" cy="5334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36" name="TextBox 83"/>
            <p:cNvSpPr txBox="1">
              <a:spLocks noChangeArrowheads="1"/>
            </p:cNvSpPr>
            <p:nvPr/>
          </p:nvSpPr>
          <p:spPr bwMode="auto">
            <a:xfrm>
              <a:off x="609600" y="24384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frontNode</a:t>
              </a:r>
              <a:endParaRPr lang="en-SG" sz="2000" b="1">
                <a:solidFill>
                  <a:srgbClr val="FF0000"/>
                </a:solidFill>
                <a:latin typeface="Arial" panose="020B0604020202020204" pitchFamily="34" charset="0"/>
                <a:cs typeface="Arial" panose="020B0604020202020204" pitchFamily="34" charset="0"/>
              </a:endParaRPr>
            </a:p>
          </p:txBody>
        </p:sp>
        <p:sp>
          <p:nvSpPr>
            <p:cNvPr id="26637" name="TextBox 50"/>
            <p:cNvSpPr txBox="1">
              <a:spLocks noChangeArrowheads="1"/>
            </p:cNvSpPr>
            <p:nvPr/>
          </p:nvSpPr>
          <p:spPr bwMode="auto">
            <a:xfrm>
              <a:off x="762000" y="4114800"/>
              <a:ext cx="19812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t>  Annie </a:t>
              </a:r>
              <a:endParaRPr lang="en-SG"/>
            </a:p>
          </p:txBody>
        </p:sp>
        <p:cxnSp>
          <p:nvCxnSpPr>
            <p:cNvPr id="26638" name="Straight Connector 51"/>
            <p:cNvCxnSpPr>
              <a:cxnSpLocks noChangeShapeType="1"/>
            </p:cNvCxnSpPr>
            <p:nvPr/>
          </p:nvCxnSpPr>
          <p:spPr bwMode="auto">
            <a:xfrm rot="5400000">
              <a:off x="1905794" y="43426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6639" name="Straight Arrow Connector 52"/>
            <p:cNvCxnSpPr>
              <a:cxnSpLocks noChangeShapeType="1"/>
            </p:cNvCxnSpPr>
            <p:nvPr/>
          </p:nvCxnSpPr>
          <p:spPr bwMode="auto">
            <a:xfrm>
              <a:off x="2438400" y="4343400"/>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40" name="TextBox 53"/>
            <p:cNvSpPr txBox="1">
              <a:spLocks noChangeArrowheads="1"/>
            </p:cNvSpPr>
            <p:nvPr/>
          </p:nvSpPr>
          <p:spPr bwMode="auto">
            <a:xfrm>
              <a:off x="3124200" y="4114800"/>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John</a:t>
              </a:r>
              <a:r>
                <a:rPr lang="en-US">
                  <a:solidFill>
                    <a:srgbClr val="0000FF"/>
                  </a:solidFill>
                </a:rPr>
                <a:t> </a:t>
              </a:r>
              <a:endParaRPr lang="en-SG">
                <a:solidFill>
                  <a:srgbClr val="0000FF"/>
                </a:solidFill>
              </a:endParaRPr>
            </a:p>
          </p:txBody>
        </p:sp>
        <p:cxnSp>
          <p:nvCxnSpPr>
            <p:cNvPr id="26641" name="Straight Connector 54"/>
            <p:cNvCxnSpPr>
              <a:cxnSpLocks noChangeShapeType="1"/>
            </p:cNvCxnSpPr>
            <p:nvPr/>
          </p:nvCxnSpPr>
          <p:spPr bwMode="auto">
            <a:xfrm rot="5400000">
              <a:off x="4344194" y="43426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6642" name="Straight Arrow Connector 55"/>
            <p:cNvCxnSpPr>
              <a:cxnSpLocks noChangeShapeType="1"/>
            </p:cNvCxnSpPr>
            <p:nvPr/>
          </p:nvCxnSpPr>
          <p:spPr bwMode="auto">
            <a:xfrm>
              <a:off x="5715000" y="4343400"/>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43" name="TextBox 56"/>
            <p:cNvSpPr txBox="1">
              <a:spLocks noChangeArrowheads="1"/>
            </p:cNvSpPr>
            <p:nvPr/>
          </p:nvSpPr>
          <p:spPr bwMode="auto">
            <a:xfrm>
              <a:off x="9144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item</a:t>
              </a:r>
              <a:endParaRPr lang="en-SG" sz="2000">
                <a:solidFill>
                  <a:srgbClr val="0000FF"/>
                </a:solidFill>
              </a:endParaRPr>
            </a:p>
          </p:txBody>
        </p:sp>
        <p:sp>
          <p:nvSpPr>
            <p:cNvPr id="26644" name="TextBox 57"/>
            <p:cNvSpPr txBox="1">
              <a:spLocks noChangeArrowheads="1"/>
            </p:cNvSpPr>
            <p:nvPr/>
          </p:nvSpPr>
          <p:spPr bwMode="auto">
            <a:xfrm>
              <a:off x="2057400" y="3581400"/>
              <a:ext cx="106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next</a:t>
              </a:r>
              <a:endParaRPr lang="en-SG" sz="2000">
                <a:solidFill>
                  <a:srgbClr val="0000FF"/>
                </a:solidFill>
              </a:endParaRPr>
            </a:p>
          </p:txBody>
        </p:sp>
        <p:sp>
          <p:nvSpPr>
            <p:cNvPr id="26645" name="TextBox 58"/>
            <p:cNvSpPr txBox="1">
              <a:spLocks noChangeArrowheads="1"/>
            </p:cNvSpPr>
            <p:nvPr/>
          </p:nvSpPr>
          <p:spPr bwMode="auto">
            <a:xfrm>
              <a:off x="1219200" y="4648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Node</a:t>
              </a:r>
              <a:endParaRPr lang="en-SG">
                <a:solidFill>
                  <a:srgbClr val="0000FF"/>
                </a:solidFill>
              </a:endParaRPr>
            </a:p>
          </p:txBody>
        </p:sp>
        <p:sp>
          <p:nvSpPr>
            <p:cNvPr id="26646" name="TextBox 59"/>
            <p:cNvSpPr txBox="1">
              <a:spLocks noChangeArrowheads="1"/>
            </p:cNvSpPr>
            <p:nvPr/>
          </p:nvSpPr>
          <p:spPr bwMode="auto">
            <a:xfrm>
              <a:off x="3505200" y="4648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Node</a:t>
              </a:r>
              <a:endParaRPr lang="en-SG">
                <a:solidFill>
                  <a:srgbClr val="0000FF"/>
                </a:solidFill>
              </a:endParaRPr>
            </a:p>
          </p:txBody>
        </p:sp>
        <p:sp>
          <p:nvSpPr>
            <p:cNvPr id="26647" name="TextBox 60"/>
            <p:cNvSpPr txBox="1">
              <a:spLocks noChangeArrowheads="1"/>
            </p:cNvSpPr>
            <p:nvPr/>
          </p:nvSpPr>
          <p:spPr bwMode="auto">
            <a:xfrm>
              <a:off x="32004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item</a:t>
              </a:r>
              <a:endParaRPr lang="en-SG" sz="2000">
                <a:solidFill>
                  <a:srgbClr val="0000FF"/>
                </a:solidFill>
              </a:endParaRPr>
            </a:p>
          </p:txBody>
        </p:sp>
        <p:sp>
          <p:nvSpPr>
            <p:cNvPr id="26648" name="TextBox 61"/>
            <p:cNvSpPr txBox="1">
              <a:spLocks noChangeArrowheads="1"/>
            </p:cNvSpPr>
            <p:nvPr/>
          </p:nvSpPr>
          <p:spPr bwMode="auto">
            <a:xfrm>
              <a:off x="44196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next</a:t>
              </a:r>
              <a:endParaRPr lang="en-SG" sz="2000">
                <a:solidFill>
                  <a:srgbClr val="0000FF"/>
                </a:solidFill>
              </a:endParaRPr>
            </a:p>
          </p:txBody>
        </p:sp>
        <p:sp>
          <p:nvSpPr>
            <p:cNvPr id="26649" name="TextBox 62"/>
            <p:cNvSpPr txBox="1">
              <a:spLocks noChangeArrowheads="1"/>
            </p:cNvSpPr>
            <p:nvPr/>
          </p:nvSpPr>
          <p:spPr bwMode="auto">
            <a:xfrm>
              <a:off x="6400800" y="4114800"/>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Mic</a:t>
              </a:r>
              <a:r>
                <a:rPr lang="en-US">
                  <a:solidFill>
                    <a:srgbClr val="0000FF"/>
                  </a:solidFill>
                </a:rPr>
                <a:t> </a:t>
              </a:r>
              <a:endParaRPr lang="en-SG">
                <a:solidFill>
                  <a:srgbClr val="0000FF"/>
                </a:solidFill>
              </a:endParaRPr>
            </a:p>
          </p:txBody>
        </p:sp>
        <p:cxnSp>
          <p:nvCxnSpPr>
            <p:cNvPr id="26650" name="Straight Connector 63"/>
            <p:cNvCxnSpPr>
              <a:cxnSpLocks noChangeShapeType="1"/>
            </p:cNvCxnSpPr>
            <p:nvPr/>
          </p:nvCxnSpPr>
          <p:spPr bwMode="auto">
            <a:xfrm rot="5400000">
              <a:off x="7620794" y="43426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6651" name="TextBox 64"/>
            <p:cNvSpPr txBox="1">
              <a:spLocks noChangeArrowheads="1"/>
            </p:cNvSpPr>
            <p:nvPr/>
          </p:nvSpPr>
          <p:spPr bwMode="auto">
            <a:xfrm>
              <a:off x="6781800" y="4648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Node</a:t>
              </a:r>
              <a:endParaRPr lang="en-SG">
                <a:solidFill>
                  <a:srgbClr val="0000FF"/>
                </a:solidFill>
              </a:endParaRPr>
            </a:p>
          </p:txBody>
        </p:sp>
        <p:sp>
          <p:nvSpPr>
            <p:cNvPr id="26652" name="TextBox 65"/>
            <p:cNvSpPr txBox="1">
              <a:spLocks noChangeArrowheads="1"/>
            </p:cNvSpPr>
            <p:nvPr/>
          </p:nvSpPr>
          <p:spPr bwMode="auto">
            <a:xfrm>
              <a:off x="64770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item</a:t>
              </a:r>
              <a:endParaRPr lang="en-SG" sz="2000">
                <a:solidFill>
                  <a:srgbClr val="0000FF"/>
                </a:solidFill>
              </a:endParaRPr>
            </a:p>
          </p:txBody>
        </p:sp>
        <p:sp>
          <p:nvSpPr>
            <p:cNvPr id="26653" name="TextBox 66"/>
            <p:cNvSpPr txBox="1">
              <a:spLocks noChangeArrowheads="1"/>
            </p:cNvSpPr>
            <p:nvPr/>
          </p:nvSpPr>
          <p:spPr bwMode="auto">
            <a:xfrm>
              <a:off x="76962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next</a:t>
              </a:r>
              <a:endParaRPr lang="en-SG" sz="2000">
                <a:solidFill>
                  <a:srgbClr val="0000FF"/>
                </a:solidFill>
              </a:endParaRPr>
            </a:p>
          </p:txBody>
        </p:sp>
        <p:cxnSp>
          <p:nvCxnSpPr>
            <p:cNvPr id="26654" name="Straight Connector 67"/>
            <p:cNvCxnSpPr>
              <a:cxnSpLocks noChangeShapeType="1"/>
            </p:cNvCxnSpPr>
            <p:nvPr/>
          </p:nvCxnSpPr>
          <p:spPr bwMode="auto">
            <a:xfrm rot="10800000">
              <a:off x="8153400" y="43434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6655" name="TextBox 81"/>
            <p:cNvSpPr txBox="1">
              <a:spLocks noChangeArrowheads="1"/>
            </p:cNvSpPr>
            <p:nvPr/>
          </p:nvSpPr>
          <p:spPr bwMode="auto">
            <a:xfrm>
              <a:off x="6553200" y="29718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26656" name="Curved Connector 82"/>
            <p:cNvCxnSpPr>
              <a:cxnSpLocks noChangeShapeType="1"/>
            </p:cNvCxnSpPr>
            <p:nvPr/>
          </p:nvCxnSpPr>
          <p:spPr bwMode="auto">
            <a:xfrm rot="5400000">
              <a:off x="6286501" y="3319164"/>
              <a:ext cx="914399" cy="6858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57" name="TextBox 83"/>
            <p:cNvSpPr txBox="1">
              <a:spLocks noChangeArrowheads="1"/>
            </p:cNvSpPr>
            <p:nvPr/>
          </p:nvSpPr>
          <p:spPr bwMode="auto">
            <a:xfrm>
              <a:off x="6400800" y="25146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backNode</a:t>
              </a:r>
              <a:endParaRPr lang="en-SG" sz="2000" b="1">
                <a:solidFill>
                  <a:srgbClr val="FF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03835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CN" sz="3200">
                <a:ea typeface="宋体" panose="02010600030101010101" pitchFamily="2" charset="-122"/>
              </a:rPr>
              <a:t>Node Structure </a:t>
            </a:r>
            <a:endParaRPr lang="en-US" altLang="zh-CN" sz="3200" i="1">
              <a:ea typeface="宋体" panose="02010600030101010101" pitchFamily="2" charset="-122"/>
            </a:endParaRPr>
          </a:p>
        </p:txBody>
      </p:sp>
      <p:sp>
        <p:nvSpPr>
          <p:cNvPr id="27652" name="Rectangle 3"/>
          <p:cNvSpPr>
            <a:spLocks noGrp="1" noChangeArrowheads="1"/>
          </p:cNvSpPr>
          <p:nvPr>
            <p:ph type="body" idx="1"/>
          </p:nvPr>
        </p:nvSpPr>
        <p:spPr>
          <a:xfrm>
            <a:off x="228600" y="914400"/>
            <a:ext cx="8763000" cy="609600"/>
          </a:xfrm>
        </p:spPr>
        <p:txBody>
          <a:bodyPr/>
          <a:lstStyle/>
          <a:p>
            <a:pPr>
              <a:lnSpc>
                <a:spcPct val="90000"/>
              </a:lnSpc>
              <a:buFont typeface="Wingdings" panose="05000000000000000000" pitchFamily="2" charset="2"/>
              <a:buNone/>
            </a:pPr>
            <a:r>
              <a:rPr lang="en-US" altLang="zh-CN" sz="2400" b="0">
                <a:latin typeface="Arial" panose="020B0604020202020204" pitchFamily="34" charset="0"/>
                <a:ea typeface="宋体" panose="02010600030101010101" pitchFamily="2" charset="-122"/>
              </a:rPr>
              <a:t>Recall format for declaring the </a:t>
            </a:r>
            <a:r>
              <a:rPr lang="en-US" altLang="zh-CN" sz="2400" b="0" u="sng">
                <a:solidFill>
                  <a:srgbClr val="0000FF"/>
                </a:solidFill>
                <a:latin typeface="Arial" panose="020B0604020202020204" pitchFamily="34" charset="0"/>
                <a:ea typeface="宋体" panose="02010600030101010101" pitchFamily="2" charset="-122"/>
              </a:rPr>
              <a:t>node</a:t>
            </a:r>
            <a:r>
              <a:rPr lang="en-US" altLang="zh-CN" sz="2400" b="0">
                <a:latin typeface="Arial" panose="020B0604020202020204" pitchFamily="34" charset="0"/>
                <a:ea typeface="宋体" panose="02010600030101010101" pitchFamily="2" charset="-122"/>
              </a:rPr>
              <a:t> structure in C++ is:</a:t>
            </a:r>
          </a:p>
        </p:txBody>
      </p:sp>
      <p:sp>
        <p:nvSpPr>
          <p:cNvPr id="27653" name="TextBox 14"/>
          <p:cNvSpPr txBox="1">
            <a:spLocks noChangeArrowheads="1"/>
          </p:cNvSpPr>
          <p:nvPr/>
        </p:nvSpPr>
        <p:spPr bwMode="auto">
          <a:xfrm>
            <a:off x="457200" y="4343400"/>
            <a:ext cx="3962400" cy="1016000"/>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endParaRPr lang="en-US"/>
          </a:p>
          <a:p>
            <a:pPr>
              <a:spcBef>
                <a:spcPct val="50000"/>
              </a:spcBef>
            </a:pPr>
            <a:r>
              <a:rPr lang="en-US"/>
              <a:t>     </a:t>
            </a:r>
            <a:endParaRPr lang="en-SG"/>
          </a:p>
        </p:txBody>
      </p:sp>
      <p:cxnSp>
        <p:nvCxnSpPr>
          <p:cNvPr id="27654" name="Straight Connector 15"/>
          <p:cNvCxnSpPr>
            <a:cxnSpLocks noChangeShapeType="1"/>
          </p:cNvCxnSpPr>
          <p:nvPr/>
        </p:nvCxnSpPr>
        <p:spPr bwMode="auto">
          <a:xfrm rot="5400000">
            <a:off x="2401094" y="4837906"/>
            <a:ext cx="990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7655" name="TextBox 17"/>
          <p:cNvSpPr txBox="1">
            <a:spLocks noChangeArrowheads="1"/>
          </p:cNvSpPr>
          <p:nvPr/>
        </p:nvSpPr>
        <p:spPr bwMode="auto">
          <a:xfrm>
            <a:off x="1066800" y="38862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item</a:t>
            </a:r>
            <a:endParaRPr lang="en-SG">
              <a:solidFill>
                <a:srgbClr val="0000FF"/>
              </a:solidFill>
            </a:endParaRPr>
          </a:p>
        </p:txBody>
      </p:sp>
      <p:sp>
        <p:nvSpPr>
          <p:cNvPr id="27656" name="TextBox 18"/>
          <p:cNvSpPr txBox="1">
            <a:spLocks noChangeArrowheads="1"/>
          </p:cNvSpPr>
          <p:nvPr/>
        </p:nvSpPr>
        <p:spPr bwMode="auto">
          <a:xfrm>
            <a:off x="3048000" y="38862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a:solidFill>
                  <a:srgbClr val="0000FF"/>
                </a:solidFill>
              </a:rPr>
              <a:t>next</a:t>
            </a:r>
            <a:endParaRPr lang="en-SG">
              <a:solidFill>
                <a:srgbClr val="0000FF"/>
              </a:solidFill>
            </a:endParaRPr>
          </a:p>
        </p:txBody>
      </p:sp>
      <p:cxnSp>
        <p:nvCxnSpPr>
          <p:cNvPr id="27657" name="Straight Arrow Connector 20"/>
          <p:cNvCxnSpPr>
            <a:cxnSpLocks noChangeShapeType="1"/>
          </p:cNvCxnSpPr>
          <p:nvPr/>
        </p:nvCxnSpPr>
        <p:spPr bwMode="auto">
          <a:xfrm>
            <a:off x="3657600" y="4876800"/>
            <a:ext cx="1447800" cy="1588"/>
          </a:xfrm>
          <a:prstGeom prst="straightConnector1">
            <a:avLst/>
          </a:prstGeom>
          <a:noFill/>
          <a:ln w="12700" algn="ctr">
            <a:solidFill>
              <a:schemeClr val="tx1"/>
            </a:solidFill>
            <a:prstDash val="dash"/>
            <a:round/>
            <a:headEnd/>
            <a:tailEnd type="arrow" w="med" len="med"/>
          </a:ln>
          <a:extLst>
            <a:ext uri="{909E8E84-426E-40DD-AFC4-6F175D3DCCD1}">
              <a14:hiddenFill xmlns:a14="http://schemas.microsoft.com/office/drawing/2010/main">
                <a:noFill/>
              </a14:hiddenFill>
            </a:ext>
          </a:extLst>
        </p:spPr>
      </p:cxnSp>
      <p:sp>
        <p:nvSpPr>
          <p:cNvPr id="27658" name="Rectangle 3"/>
          <p:cNvSpPr txBox="1">
            <a:spLocks noChangeArrowheads="1"/>
          </p:cNvSpPr>
          <p:nvPr/>
        </p:nvSpPr>
        <p:spPr bwMode="auto">
          <a:xfrm>
            <a:off x="381000" y="1524000"/>
            <a:ext cx="8153400" cy="2057400"/>
          </a:xfrm>
          <a:prstGeom prst="rect">
            <a:avLst/>
          </a:prstGeom>
          <a:solidFill>
            <a:srgbClr val="CCFFFF"/>
          </a:solidFill>
          <a:ln w="9525">
            <a:solidFill>
              <a:schemeClr val="tx1"/>
            </a:solidFill>
            <a:miter lim="800000"/>
            <a:headEnd/>
            <a:tailEnd/>
          </a:ln>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r>
              <a:rPr lang="en-SG" b="1">
                <a:solidFill>
                  <a:srgbClr val="0000FF"/>
                </a:solidFill>
                <a:latin typeface="Consolas" panose="020B0609020204030204" pitchFamily="49" charset="0"/>
                <a:ea typeface="Verdana" panose="020B0604030504040204" pitchFamily="34" charset="0"/>
                <a:cs typeface="Courier New" panose="02070309020205020404" pitchFamily="49" charset="0"/>
              </a:rPr>
              <a:t>struct Node</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   ItemType item;   </a:t>
            </a:r>
            <a:r>
              <a:rPr lang="en-US" i="1">
                <a:solidFill>
                  <a:srgbClr val="008000"/>
                </a:solidFill>
                <a:latin typeface="Arial" panose="020B0604020202020204" pitchFamily="34" charset="0"/>
                <a:ea typeface="Verdana" panose="020B0604030504040204" pitchFamily="34" charset="0"/>
                <a:cs typeface="Arial" panose="020B0604020202020204" pitchFamily="34" charset="0"/>
              </a:rPr>
              <a:t>// to store the data item</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   Node     *next;  </a:t>
            </a:r>
            <a:r>
              <a:rPr lang="en-US" i="1">
                <a:solidFill>
                  <a:srgbClr val="008000"/>
                </a:solidFill>
                <a:latin typeface="Arial" panose="020B0604020202020204" pitchFamily="34" charset="0"/>
                <a:ea typeface="Verdana" panose="020B0604030504040204" pitchFamily="34" charset="0"/>
                <a:cs typeface="Arial" panose="020B0604020202020204" pitchFamily="34" charset="0"/>
              </a:rPr>
              <a:t>// pointer to point to next node</a:t>
            </a:r>
          </a:p>
          <a:p>
            <a:r>
              <a:rPr lang="en-US" b="1">
                <a:solidFill>
                  <a:srgbClr val="0000FF"/>
                </a:solidFill>
                <a:latin typeface="Consolas" panose="020B0609020204030204" pitchFamily="49" charset="0"/>
                <a:ea typeface="Verdana" panose="020B0604030504040204" pitchFamily="34" charset="0"/>
                <a:cs typeface="Courier New" panose="02070309020205020404" pitchFamily="49" charset="0"/>
              </a:rPr>
              <a:t>};</a:t>
            </a: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a:p>
            <a:pPr>
              <a:lnSpc>
                <a:spcPct val="90000"/>
              </a:lnSpc>
              <a:spcBef>
                <a:spcPct val="20000"/>
              </a:spcBef>
              <a:buClr>
                <a:schemeClr val="tx2"/>
              </a:buClr>
              <a:buSzPct val="140000"/>
              <a:buFont typeface="Wingdings" panose="05000000000000000000" pitchFamily="2" charset="2"/>
              <a:buNone/>
            </a:pPr>
            <a:endParaRPr kumimoji="1" lang="en-US" altLang="zh-CN">
              <a:solidFill>
                <a:srgbClr val="0000FF"/>
              </a:solidFill>
              <a:ea typeface="宋体" panose="02010600030101010101" pitchFamily="2" charset="-122"/>
            </a:endParaRPr>
          </a:p>
        </p:txBody>
      </p:sp>
    </p:spTree>
    <p:extLst>
      <p:ext uri="{BB962C8B-B14F-4D97-AF65-F5344CB8AC3E}">
        <p14:creationId xmlns:p14="http://schemas.microsoft.com/office/powerpoint/2010/main" val="350381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zh-CN" sz="2800" b="0">
                <a:latin typeface="Arial" panose="020B0604020202020204" pitchFamily="34" charset="0"/>
                <a:ea typeface="宋体" panose="02010600030101010101" pitchFamily="2" charset="-122"/>
                <a:cs typeface="Arial" panose="020B0604020202020204" pitchFamily="34" charset="0"/>
              </a:rPr>
              <a:t>Specification of Queue ADT(Pointer-based) - </a:t>
            </a:r>
            <a:r>
              <a:rPr lang="en-US" altLang="zh-CN" sz="2800" b="0">
                <a:latin typeface="Courier New" panose="02070309020205020404" pitchFamily="49" charset="0"/>
                <a:ea typeface="宋体" panose="02010600030101010101" pitchFamily="2" charset="-122"/>
                <a:cs typeface="Courier New" panose="02070309020205020404" pitchFamily="49" charset="0"/>
              </a:rPr>
              <a:t>Queue.h</a:t>
            </a:r>
          </a:p>
        </p:txBody>
      </p:sp>
      <p:sp>
        <p:nvSpPr>
          <p:cNvPr id="22532" name="Rectangle 3"/>
          <p:cNvSpPr>
            <a:spLocks noGrp="1" noChangeArrowheads="1"/>
          </p:cNvSpPr>
          <p:nvPr>
            <p:ph type="body" sz="half" idx="1"/>
          </p:nvPr>
        </p:nvSpPr>
        <p:spPr>
          <a:xfrm>
            <a:off x="304800" y="838200"/>
            <a:ext cx="8686800" cy="5486400"/>
          </a:xfrm>
          <a:solidFill>
            <a:srgbClr val="CCFFFF"/>
          </a:solidFill>
          <a:ln>
            <a:solidFill>
              <a:schemeClr val="tx1"/>
            </a:solidFill>
          </a:ln>
        </p:spPr>
        <p:txBody>
          <a:bodyPr/>
          <a:lstStyle/>
          <a:p>
            <a:pPr>
              <a:buFont typeface="Wingdings" panose="05000000000000000000" pitchFamily="2" charset="2"/>
              <a:buNone/>
              <a:defRPr/>
            </a:pPr>
            <a:r>
              <a:rPr lang="en-SG" sz="1200" b="0" i="1" dirty="0">
                <a:solidFill>
                  <a:srgbClr val="008000"/>
                </a:solidFill>
                <a:latin typeface="Consolas" panose="020B0609020204030204" pitchFamily="49" charset="0"/>
                <a:cs typeface="Courier New" pitchFamily="49" charset="0"/>
              </a:rPr>
              <a:t>// </a:t>
            </a:r>
            <a:r>
              <a:rPr lang="en-SG" sz="1200" b="0" i="1" dirty="0" err="1">
                <a:solidFill>
                  <a:srgbClr val="008000"/>
                </a:solidFill>
                <a:latin typeface="Consolas" panose="020B0609020204030204" pitchFamily="49" charset="0"/>
                <a:cs typeface="Courier New" pitchFamily="49" charset="0"/>
              </a:rPr>
              <a:t>Queue.</a:t>
            </a:r>
            <a:r>
              <a:rPr lang="en-SG" sz="1200" b="0" i="1" err="1">
                <a:solidFill>
                  <a:srgbClr val="008000"/>
                </a:solidFill>
                <a:latin typeface="Consolas" panose="020B0609020204030204" pitchFamily="49" charset="0"/>
                <a:cs typeface="Courier New" pitchFamily="49" charset="0"/>
              </a:rPr>
              <a:t>h</a:t>
            </a:r>
            <a:r>
              <a:rPr lang="en-SG" sz="1200" b="0" i="1">
                <a:solidFill>
                  <a:srgbClr val="008000"/>
                </a:solidFill>
                <a:latin typeface="Consolas" panose="020B0609020204030204" pitchFamily="49" charset="0"/>
                <a:cs typeface="Courier New" pitchFamily="49" charset="0"/>
              </a:rPr>
              <a:t> - </a:t>
            </a:r>
            <a:r>
              <a:rPr lang="en-SG" sz="1200" b="0" i="1" dirty="0">
                <a:solidFill>
                  <a:srgbClr val="008000"/>
                </a:solidFill>
                <a:latin typeface="Consolas" panose="020B0609020204030204" pitchFamily="49" charset="0"/>
                <a:cs typeface="Courier New" pitchFamily="49" charset="0"/>
              </a:rPr>
              <a:t>Specification of Queue </a:t>
            </a:r>
            <a:r>
              <a:rPr lang="en-SG" sz="1200" b="0" i="1">
                <a:solidFill>
                  <a:srgbClr val="008000"/>
                </a:solidFill>
                <a:latin typeface="Consolas" panose="020B0609020204030204" pitchFamily="49" charset="0"/>
                <a:cs typeface="Courier New" pitchFamily="49" charset="0"/>
              </a:rPr>
              <a:t>ADT (Pointer-based </a:t>
            </a:r>
            <a:r>
              <a:rPr lang="en-SG" sz="1200" b="0" i="1" dirty="0">
                <a:solidFill>
                  <a:srgbClr val="008000"/>
                </a:solidFill>
                <a:latin typeface="Consolas" panose="020B0609020204030204" pitchFamily="49" charset="0"/>
                <a:cs typeface="Courier New" pitchFamily="49" charset="0"/>
              </a:rPr>
              <a:t>implementation)</a:t>
            </a:r>
          </a:p>
          <a:p>
            <a:pPr>
              <a:buFont typeface="Wingdings" panose="05000000000000000000" pitchFamily="2" charset="2"/>
              <a:buNone/>
              <a:defRPr/>
            </a:pPr>
            <a:r>
              <a:rPr lang="en-SG" sz="1200" b="0">
                <a:solidFill>
                  <a:srgbClr val="0000FF"/>
                </a:solidFill>
                <a:latin typeface="Consolas" panose="020B0609020204030204" pitchFamily="49" charset="0"/>
                <a:cs typeface="Courier New" pitchFamily="49" charset="0"/>
              </a:rPr>
              <a:t>#pragma once</a:t>
            </a:r>
          </a:p>
          <a:p>
            <a:pPr>
              <a:buFont typeface="Wingdings" panose="05000000000000000000" pitchFamily="2" charset="2"/>
              <a:buNone/>
              <a:defRPr/>
            </a:pPr>
            <a:r>
              <a:rPr lang="en-SG" sz="1200" b="0">
                <a:solidFill>
                  <a:srgbClr val="0000FF"/>
                </a:solidFill>
                <a:latin typeface="Consolas" panose="020B0609020204030204" pitchFamily="49" charset="0"/>
                <a:cs typeface="Courier New" pitchFamily="49" charset="0"/>
              </a:rPr>
              <a:t>typedef </a:t>
            </a:r>
            <a:r>
              <a:rPr lang="en-SG" sz="1200" b="0" dirty="0" err="1">
                <a:solidFill>
                  <a:srgbClr val="0000FF"/>
                </a:solidFill>
                <a:latin typeface="Consolas" panose="020B0609020204030204" pitchFamily="49" charset="0"/>
                <a:cs typeface="Courier New" pitchFamily="49" charset="0"/>
              </a:rPr>
              <a:t>int</a:t>
            </a:r>
            <a:r>
              <a:rPr lang="en-SG" sz="1200" b="0" dirty="0">
                <a:solidFill>
                  <a:srgbClr val="0000FF"/>
                </a:solidFill>
                <a:latin typeface="Consolas" panose="020B0609020204030204" pitchFamily="49" charset="0"/>
                <a:cs typeface="Courier New" pitchFamily="49" charset="0"/>
              </a:rPr>
              <a:t> </a:t>
            </a:r>
            <a:r>
              <a:rPr lang="en-SG" sz="1200" b="0" err="1">
                <a:solidFill>
                  <a:srgbClr val="0000FF"/>
                </a:solidFill>
                <a:latin typeface="Consolas" panose="020B0609020204030204" pitchFamily="49" charset="0"/>
                <a:cs typeface="Courier New" pitchFamily="49" charset="0"/>
              </a:rPr>
              <a:t>ItemType</a:t>
            </a:r>
            <a:r>
              <a:rPr lang="en-SG" sz="1200" b="0">
                <a:solidFill>
                  <a:srgbClr val="0000FF"/>
                </a:solidFill>
                <a:latin typeface="Consolas" panose="020B0609020204030204" pitchFamily="49" charset="0"/>
                <a:cs typeface="Courier New" pitchFamily="49" charset="0"/>
              </a:rPr>
              <a:t>;</a:t>
            </a:r>
            <a:r>
              <a:rPr lang="en-SG" sz="1200" b="0" dirty="0">
                <a:solidFill>
                  <a:srgbClr val="0000FF"/>
                </a:solidFill>
                <a:latin typeface="Consolas" panose="020B0609020204030204" pitchFamily="49" charset="0"/>
                <a:cs typeface="Courier New" pitchFamily="49" charset="0"/>
              </a:rPr>
              <a:t> </a:t>
            </a:r>
            <a:r>
              <a:rPr lang="en-SG" sz="1200" b="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endParaRPr lang="en-SG" sz="12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class Queue</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private:</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struct</a:t>
            </a:r>
            <a:r>
              <a:rPr lang="en-SG" sz="1200" b="0" dirty="0">
                <a:solidFill>
                  <a:srgbClr val="0000FF"/>
                </a:solidFill>
                <a:latin typeface="Consolas" panose="020B0609020204030204" pitchFamily="49" charset="0"/>
                <a:cs typeface="Courier New" pitchFamily="49" charset="0"/>
              </a:rPr>
              <a:t> Node</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ItemType</a:t>
            </a:r>
            <a:r>
              <a:rPr lang="en-SG" sz="1200" b="0" dirty="0">
                <a:solidFill>
                  <a:srgbClr val="0000FF"/>
                </a:solidFill>
                <a:latin typeface="Consolas" panose="020B0609020204030204" pitchFamily="49" charset="0"/>
                <a:cs typeface="Courier New" pitchFamily="49" charset="0"/>
              </a:rPr>
              <a:t> item;</a:t>
            </a:r>
            <a:r>
              <a:rPr lang="en-SG" sz="1200" b="0" i="1" dirty="0">
                <a:solidFill>
                  <a:srgbClr val="FF9900"/>
                </a:solidFill>
                <a:latin typeface="Consolas" panose="020B0609020204030204" pitchFamily="49" charset="0"/>
                <a:cs typeface="Courier New" pitchFamily="49" charset="0"/>
              </a:rPr>
              <a:t> </a:t>
            </a:r>
            <a:r>
              <a:rPr lang="en-SG" sz="1200" b="0" i="1" dirty="0">
                <a:solidFill>
                  <a:srgbClr val="008000"/>
                </a:solidFill>
                <a:latin typeface="Consolas" panose="020B0609020204030204" pitchFamily="49" charset="0"/>
                <a:cs typeface="Courier New" pitchFamily="49" charset="0"/>
              </a:rPr>
              <a:t>// a data item on the queue</a:t>
            </a:r>
            <a:endParaRPr lang="en-SG" sz="1200" b="0" dirty="0">
              <a:solidFill>
                <a:srgbClr val="008000"/>
              </a:solidFill>
              <a:latin typeface="Consolas" panose="020B0609020204030204" pitchFamily="49" charset="0"/>
              <a:cs typeface="Courier New" pitchFamily="49" charset="0"/>
            </a:endParaRP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Node *next</a:t>
            </a:r>
            <a:r>
              <a:rPr lang="en-SG" sz="1200" b="0">
                <a:solidFill>
                  <a:srgbClr val="0000FF"/>
                </a:solidFill>
                <a:latin typeface="Consolas" panose="020B0609020204030204" pitchFamily="49" charset="0"/>
                <a:cs typeface="Courier New" pitchFamily="49" charset="0"/>
              </a:rPr>
              <a:t>;    </a:t>
            </a:r>
            <a:r>
              <a:rPr lang="en-SG" sz="1200" b="0" i="1">
                <a:solidFill>
                  <a:srgbClr val="008000"/>
                </a:solidFill>
                <a:latin typeface="Consolas" panose="020B0609020204030204" pitchFamily="49" charset="0"/>
                <a:cs typeface="Courier New" pitchFamily="49" charset="0"/>
              </a:rPr>
              <a:t>// </a:t>
            </a:r>
            <a:r>
              <a:rPr lang="en-SG" sz="1200" b="0" i="1" dirty="0">
                <a:solidFill>
                  <a:srgbClr val="008000"/>
                </a:solidFill>
                <a:latin typeface="Consolas" panose="020B0609020204030204" pitchFamily="49" charset="0"/>
                <a:cs typeface="Courier New" pitchFamily="49" charset="0"/>
              </a:rPr>
              <a:t>pointer to next node</a:t>
            </a:r>
            <a:endParaRPr lang="en-SG" sz="1200" b="0" dirty="0">
              <a:solidFill>
                <a:srgbClr val="008000"/>
              </a:solidFill>
              <a:latin typeface="Consolas" panose="020B0609020204030204" pitchFamily="49" charset="0"/>
              <a:cs typeface="Courier New" pitchFamily="49" charset="0"/>
            </a:endParaRPr>
          </a:p>
          <a:p>
            <a:pPr>
              <a:buFont typeface="Wingdings" panose="05000000000000000000" pitchFamily="2" charset="2"/>
              <a:buNone/>
              <a:defRPr/>
            </a:pPr>
            <a:r>
              <a:rPr lang="en-SG" sz="1200" b="0">
                <a:solidFill>
                  <a:srgbClr val="0000FF"/>
                </a:solidFill>
                <a:latin typeface="Consolas" panose="020B0609020204030204" pitchFamily="49" charset="0"/>
                <a:cs typeface="Courier New" pitchFamily="49" charset="0"/>
              </a:rPr>
              <a:t>     };</a:t>
            </a:r>
            <a:endParaRPr lang="en-SG" sz="1200" b="0" i="1" dirty="0">
              <a:solidFill>
                <a:srgbClr val="FF9900"/>
              </a:solidFill>
              <a:latin typeface="Consolas" panose="020B0609020204030204" pitchFamily="49" charset="0"/>
              <a:cs typeface="Courier New" pitchFamily="49" charset="0"/>
            </a:endParaRPr>
          </a:p>
          <a:p>
            <a:pPr>
              <a:buFont typeface="Wingdings" panose="05000000000000000000" pitchFamily="2" charset="2"/>
              <a:buNone/>
              <a:defRPr/>
            </a:pPr>
            <a:r>
              <a:rPr lang="en-SG" sz="1200" b="0" i="1" dirty="0">
                <a:solidFill>
                  <a:srgbClr val="FF9900"/>
                </a:solidFill>
                <a:latin typeface="Consolas" panose="020B0609020204030204" pitchFamily="49" charset="0"/>
                <a:cs typeface="Courier New" pitchFamily="49" charset="0"/>
              </a:rPr>
              <a:t>     </a:t>
            </a:r>
            <a:r>
              <a:rPr lang="en-SG" sz="1200" b="0" dirty="0">
                <a:solidFill>
                  <a:srgbClr val="0000FF"/>
                </a:solidFill>
                <a:latin typeface="Consolas" panose="020B0609020204030204" pitchFamily="49" charset="0"/>
                <a:cs typeface="Courier New" pitchFamily="49" charset="0"/>
              </a:rPr>
              <a:t>Node *</a:t>
            </a:r>
            <a:r>
              <a:rPr lang="en-SG" sz="1200" b="0" dirty="0" err="1">
                <a:solidFill>
                  <a:srgbClr val="0000FF"/>
                </a:solidFill>
                <a:latin typeface="Consolas" panose="020B0609020204030204" pitchFamily="49" charset="0"/>
                <a:cs typeface="Courier New" pitchFamily="49" charset="0"/>
              </a:rPr>
              <a:t>frontNode</a:t>
            </a:r>
            <a:r>
              <a:rPr lang="en-SG" sz="12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1200" b="0" i="1" dirty="0">
                <a:solidFill>
                  <a:srgbClr val="0000FF"/>
                </a:solidFill>
                <a:latin typeface="Consolas" panose="020B0609020204030204" pitchFamily="49" charset="0"/>
                <a:cs typeface="Courier New" pitchFamily="49" charset="0"/>
              </a:rPr>
              <a:t>     </a:t>
            </a:r>
            <a:r>
              <a:rPr lang="en-SG" sz="1200" b="0" dirty="0">
                <a:solidFill>
                  <a:srgbClr val="0000FF"/>
                </a:solidFill>
                <a:latin typeface="Consolas" panose="020B0609020204030204" pitchFamily="49" charset="0"/>
                <a:cs typeface="Courier New" pitchFamily="49" charset="0"/>
              </a:rPr>
              <a:t>Node *</a:t>
            </a:r>
            <a:r>
              <a:rPr lang="en-SG" sz="1200" b="0" dirty="0" err="1">
                <a:solidFill>
                  <a:srgbClr val="0000FF"/>
                </a:solidFill>
                <a:latin typeface="Consolas" panose="020B0609020204030204" pitchFamily="49" charset="0"/>
                <a:cs typeface="Courier New" pitchFamily="49" charset="0"/>
              </a:rPr>
              <a:t>backNode</a:t>
            </a:r>
            <a:r>
              <a:rPr lang="en-SG" sz="1200" b="0" dirty="0">
                <a:solidFill>
                  <a:srgbClr val="0000FF"/>
                </a:solidFill>
                <a:latin typeface="Consolas" panose="020B0609020204030204" pitchFamily="49" charset="0"/>
                <a:cs typeface="Courier New" pitchFamily="49" charset="0"/>
              </a:rPr>
              <a:t>;</a:t>
            </a:r>
            <a:endParaRPr lang="en-SG" sz="1200" b="0" i="1" dirty="0">
              <a:solidFill>
                <a:srgbClr val="FF9900"/>
              </a:solidFill>
              <a:latin typeface="Consolas" panose="020B0609020204030204" pitchFamily="49" charset="0"/>
              <a:cs typeface="Courier New" pitchFamily="49" charset="0"/>
            </a:endParaRPr>
          </a:p>
          <a:p>
            <a:pPr>
              <a:buFont typeface="Wingdings" panose="05000000000000000000" pitchFamily="2" charset="2"/>
              <a:buNone/>
              <a:defRPr/>
            </a:pPr>
            <a:r>
              <a:rPr lang="en-SG" sz="1200" b="0" i="1" dirty="0">
                <a:solidFill>
                  <a:srgbClr val="FF9900"/>
                </a:solidFill>
                <a:latin typeface="Consolas" panose="020B0609020204030204" pitchFamily="49" charset="0"/>
                <a:cs typeface="Courier New" pitchFamily="49" charset="0"/>
              </a:rPr>
              <a:t>  </a:t>
            </a:r>
            <a:endParaRPr lang="en-SG" sz="12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b="0">
                <a:solidFill>
                  <a:srgbClr val="0000FF"/>
                </a:solidFill>
                <a:latin typeface="Consolas" panose="020B0609020204030204" pitchFamily="49" charset="0"/>
                <a:cs typeface="Courier New" pitchFamily="49" charset="0"/>
              </a:rPr>
              <a:t>public:</a:t>
            </a:r>
            <a:endParaRPr lang="en-SG" sz="12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dirty="0">
                <a:solidFill>
                  <a:srgbClr val="0000FF"/>
                </a:solidFill>
                <a:latin typeface="Consolas" panose="020B0609020204030204" pitchFamily="49" charset="0"/>
                <a:cs typeface="Courier New" pitchFamily="49" charset="0"/>
              </a:rPr>
              <a:t>     Queue();</a:t>
            </a:r>
            <a:r>
              <a:rPr lang="en-SG" sz="1200" b="0" dirty="0">
                <a:solidFill>
                  <a:srgbClr val="0000FF"/>
                </a:solidFill>
                <a:latin typeface="Consolas" panose="020B0609020204030204" pitchFamily="49" charset="0"/>
                <a:cs typeface="Courier New" pitchFamily="49" charset="0"/>
              </a:rPr>
              <a:t> </a:t>
            </a:r>
            <a:r>
              <a:rPr lang="en-SG" sz="1200" b="0" i="1">
                <a:solidFill>
                  <a:srgbClr val="FF9900"/>
                </a:solidFill>
                <a:latin typeface="Consolas" panose="020B0609020204030204" pitchFamily="49" charset="0"/>
                <a:cs typeface="Courier New" pitchFamily="49" charset="0"/>
              </a:rPr>
              <a:t>  </a:t>
            </a:r>
            <a:r>
              <a:rPr lang="en-SG" sz="1200" b="0" i="1">
                <a:solidFill>
                  <a:srgbClr val="008000"/>
                </a:solidFill>
                <a:latin typeface="Consolas" panose="020B0609020204030204" pitchFamily="49" charset="0"/>
                <a:cs typeface="Courier New" pitchFamily="49" charset="0"/>
              </a:rPr>
              <a:t>// </a:t>
            </a:r>
            <a:r>
              <a:rPr lang="en-SG" sz="1200" b="0" i="1" dirty="0">
                <a:solidFill>
                  <a:srgbClr val="008000"/>
                </a:solidFill>
                <a:latin typeface="Consolas" panose="020B0609020204030204" pitchFamily="49" charset="0"/>
                <a:cs typeface="Courier New" pitchFamily="49" charset="0"/>
              </a:rPr>
              <a:t>constructor</a:t>
            </a:r>
            <a:endParaRPr lang="en-SG" sz="1200" b="0" dirty="0">
              <a:solidFill>
                <a:srgbClr val="008000"/>
              </a:solidFill>
              <a:latin typeface="Consolas" panose="020B0609020204030204" pitchFamily="49" charset="0"/>
              <a:cs typeface="Courier New" pitchFamily="49" charset="0"/>
            </a:endParaRP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dirty="0">
                <a:solidFill>
                  <a:srgbClr val="0000FF"/>
                </a:solidFill>
                <a:latin typeface="Consolas" panose="020B0609020204030204" pitchFamily="49" charset="0"/>
                <a:cs typeface="Courier New" pitchFamily="49" charset="0"/>
              </a:rPr>
              <a:t>Queue();</a:t>
            </a:r>
            <a:r>
              <a:rPr lang="en-SG" sz="1200" b="0" dirty="0">
                <a:solidFill>
                  <a:srgbClr val="0000FF"/>
                </a:solidFill>
                <a:latin typeface="Consolas" panose="020B0609020204030204" pitchFamily="49" charset="0"/>
                <a:cs typeface="Courier New" pitchFamily="49" charset="0"/>
              </a:rPr>
              <a:t> </a:t>
            </a:r>
            <a:r>
              <a:rPr lang="en-SG" sz="1200" b="0" i="1" dirty="0">
                <a:solidFill>
                  <a:srgbClr val="FF9900"/>
                </a:solidFill>
                <a:latin typeface="Consolas" panose="020B0609020204030204" pitchFamily="49" charset="0"/>
                <a:cs typeface="Courier New" pitchFamily="49" charset="0"/>
              </a:rPr>
              <a:t> </a:t>
            </a:r>
            <a:r>
              <a:rPr lang="en-SG" sz="1200" b="0" i="1" dirty="0">
                <a:solidFill>
                  <a:srgbClr val="008000"/>
                </a:solidFill>
                <a:latin typeface="Consolas" panose="020B0609020204030204" pitchFamily="49" charset="0"/>
                <a:cs typeface="Courier New" pitchFamily="49" charset="0"/>
              </a:rPr>
              <a:t>// destructor</a:t>
            </a:r>
          </a:p>
          <a:p>
            <a:pPr>
              <a:buFont typeface="Wingdings" panose="05000000000000000000" pitchFamily="2" charset="2"/>
              <a:buNone/>
              <a:defRPr/>
            </a:pPr>
            <a:endParaRPr lang="en-SG" sz="12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i="1" dirty="0">
                <a:solidFill>
                  <a:srgbClr val="008000"/>
                </a:solidFill>
                <a:latin typeface="Consolas" panose="020B0609020204030204" pitchFamily="49" charset="0"/>
                <a:cs typeface="Courier New" pitchFamily="49" charset="0"/>
              </a:rPr>
              <a:t>     // add a new item to the back of the queue</a:t>
            </a:r>
            <a:endParaRPr lang="en-US" sz="1200" b="0" i="1" dirty="0">
              <a:solidFill>
                <a:srgbClr val="008000"/>
              </a:solidFill>
              <a:latin typeface="Consolas" panose="020B0609020204030204" pitchFamily="49" charset="0"/>
              <a:cs typeface="Courier New" pitchFamily="49" charset="0"/>
            </a:endParaRP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pre : size &lt; MAX_SIZE</a:t>
            </a: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post: item is added to the back of the queue</a:t>
            </a:r>
            <a:endParaRPr lang="en-SG" sz="1200" b="0" i="1" dirty="0">
              <a:solidFill>
                <a:srgbClr val="008000"/>
              </a:solidFill>
              <a:latin typeface="Consolas" panose="020B0609020204030204" pitchFamily="49" charset="0"/>
              <a:cs typeface="Courier New" pitchFamily="49" charset="0"/>
            </a:endParaRPr>
          </a:p>
          <a:p>
            <a:pPr>
              <a:buFont typeface="Wingdings" panose="05000000000000000000" pitchFamily="2" charset="2"/>
              <a:buNone/>
              <a:defRPr/>
            </a:pP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bool</a:t>
            </a: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enqueue</a:t>
            </a:r>
            <a:r>
              <a:rPr lang="en-SG" sz="1200" dirty="0">
                <a:solidFill>
                  <a:srgbClr val="0000FF"/>
                </a:solidFill>
                <a:latin typeface="Consolas" panose="020B0609020204030204" pitchFamily="49" charset="0"/>
                <a:cs typeface="Courier New" pitchFamily="49" charset="0"/>
              </a:rPr>
              <a:t>(</a:t>
            </a:r>
            <a:r>
              <a:rPr lang="en-SG" sz="1200" dirty="0" err="1">
                <a:solidFill>
                  <a:srgbClr val="0000FF"/>
                </a:solidFill>
                <a:latin typeface="Consolas" panose="020B0609020204030204" pitchFamily="49" charset="0"/>
                <a:cs typeface="Courier New" pitchFamily="49" charset="0"/>
              </a:rPr>
              <a:t>ItemType</a:t>
            </a:r>
            <a:r>
              <a:rPr lang="en-SG" sz="1200" dirty="0">
                <a:solidFill>
                  <a:srgbClr val="0000FF"/>
                </a:solidFill>
                <a:latin typeface="Consolas" panose="020B0609020204030204" pitchFamily="49" charset="0"/>
                <a:cs typeface="Courier New" pitchFamily="49" charset="0"/>
              </a:rPr>
              <a:t>&amp; item);</a:t>
            </a:r>
          </a:p>
          <a:p>
            <a:pPr>
              <a:buFont typeface="Wingdings" panose="05000000000000000000" pitchFamily="2" charset="2"/>
              <a:buNone/>
              <a:defRPr/>
            </a:pPr>
            <a:r>
              <a:rPr lang="en-SG" sz="1200" b="0" i="1" dirty="0">
                <a:solidFill>
                  <a:srgbClr val="0000FF"/>
                </a:solidFill>
                <a:latin typeface="Consolas" panose="020B0609020204030204" pitchFamily="49" charset="0"/>
                <a:cs typeface="Courier New" pitchFamily="49" charset="0"/>
              </a:rPr>
              <a:t>     . . .</a:t>
            </a:r>
            <a:endParaRPr lang="en-SG" sz="120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a:t>
            </a:r>
          </a:p>
          <a:p>
            <a:pPr marL="514350" indent="-514350">
              <a:buFont typeface="Wingdings" panose="05000000000000000000" pitchFamily="2" charset="2"/>
              <a:buNone/>
              <a:defRPr/>
            </a:pPr>
            <a:endParaRPr lang="en-US" altLang="zh-CN" sz="1200" b="0" dirty="0">
              <a:latin typeface="Courier New" pitchFamily="49" charset="0"/>
              <a:ea typeface="宋体" charset="-122"/>
              <a:cs typeface="Courier New" pitchFamily="49" charset="0"/>
            </a:endParaRPr>
          </a:p>
        </p:txBody>
      </p:sp>
      <p:sp>
        <p:nvSpPr>
          <p:cNvPr id="28677" name="TextBox 4"/>
          <p:cNvSpPr txBox="1">
            <a:spLocks noChangeArrowheads="1"/>
          </p:cNvSpPr>
          <p:nvPr/>
        </p:nvSpPr>
        <p:spPr bwMode="auto">
          <a:xfrm>
            <a:off x="5562600" y="1371600"/>
            <a:ext cx="2895600" cy="400050"/>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FF9900"/>
                </a:solidFill>
                <a:latin typeface="Arial" panose="020B0604020202020204" pitchFamily="34" charset="0"/>
                <a:cs typeface="Arial" panose="020B0604020202020204" pitchFamily="34" charset="0"/>
              </a:rPr>
              <a:t>Download from MEL</a:t>
            </a:r>
            <a:endParaRPr lang="en-SG" sz="2000">
              <a:solidFill>
                <a:srgbClr val="FF9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6149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228600" y="762000"/>
            <a:ext cx="8686800" cy="4419600"/>
          </a:xfrm>
        </p:spPr>
        <p:txBody>
          <a:bodyPr/>
          <a:lstStyle/>
          <a:p>
            <a:pPr marL="0" indent="0">
              <a:lnSpc>
                <a:spcPct val="90000"/>
              </a:lnSpc>
              <a:buFont typeface="Wingdings" panose="05000000000000000000" pitchFamily="2" charset="2"/>
              <a:buNone/>
            </a:pPr>
            <a:r>
              <a:rPr lang="en-US" altLang="zh-CN" sz="2400" b="0">
                <a:latin typeface="Arial" panose="020B0604020202020204" pitchFamily="34" charset="0"/>
                <a:ea typeface="宋体" panose="02010600030101010101" pitchFamily="2" charset="-122"/>
                <a:cs typeface="Arial" panose="020B0604020202020204" pitchFamily="34" charset="0"/>
              </a:rPr>
              <a:t>To enqueue a new item at the back of the Queue, need to :</a:t>
            </a:r>
          </a:p>
          <a:p>
            <a:pPr marL="0" indent="0">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latin typeface="Arial" panose="020B0604020202020204" pitchFamily="34" charset="0"/>
                <a:ea typeface="宋体" panose="02010600030101010101" pitchFamily="2" charset="-122"/>
                <a:cs typeface="Arial" panose="020B0604020202020204" pitchFamily="34" charset="0"/>
              </a:rPr>
              <a:t> </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create a new node to store the item</a:t>
            </a:r>
          </a:p>
          <a:p>
            <a:pPr marL="0" indent="0">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 make the back node’s next pointer to point to the new node</a:t>
            </a:r>
          </a:p>
          <a:p>
            <a:pPr marL="0" indent="0">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 Make the back node point to the new node</a:t>
            </a:r>
          </a:p>
          <a:p>
            <a:pPr marL="0" indent="0">
              <a:lnSpc>
                <a:spcPct val="90000"/>
              </a:lnSpc>
              <a:buFont typeface="Wingdings" panose="05000000000000000000" pitchFamily="2" charset="2"/>
              <a:buNone/>
            </a:pPr>
            <a:endParaRPr lang="en-US" altLang="zh-CN" sz="2400" b="0">
              <a:latin typeface="Arial" panose="020B0604020202020204" pitchFamily="34" charset="0"/>
              <a:ea typeface="宋体" panose="02010600030101010101" pitchFamily="2" charset="-122"/>
              <a:cs typeface="Arial" panose="020B0604020202020204" pitchFamily="34" charset="0"/>
            </a:endParaRPr>
          </a:p>
        </p:txBody>
      </p:sp>
      <p:sp>
        <p:nvSpPr>
          <p:cNvPr id="29700" name="Rectangle 2"/>
          <p:cNvSpPr>
            <a:spLocks noGrp="1" noChangeArrowheads="1"/>
          </p:cNvSpPr>
          <p:nvPr>
            <p:ph type="title"/>
          </p:nvPr>
        </p:nvSpPr>
        <p:spPr/>
        <p:txBody>
          <a:bodyPr/>
          <a:lstStyle/>
          <a:p>
            <a:r>
              <a:rPr lang="en-US" altLang="zh-CN" sz="3200" b="0">
                <a:ea typeface="宋体" panose="02010600030101010101" pitchFamily="2" charset="-122"/>
              </a:rPr>
              <a:t>Enqueueing an item at back of Queue</a:t>
            </a:r>
            <a:endParaRPr lang="en-US" altLang="zh-CN" sz="3200" b="0" i="1">
              <a:ea typeface="宋体" panose="02010600030101010101" pitchFamily="2" charset="-122"/>
            </a:endParaRPr>
          </a:p>
        </p:txBody>
      </p:sp>
      <p:sp>
        <p:nvSpPr>
          <p:cNvPr id="29" name="Rectangle 3"/>
          <p:cNvSpPr txBox="1">
            <a:spLocks noChangeArrowheads="1"/>
          </p:cNvSpPr>
          <p:nvPr/>
        </p:nvSpPr>
        <p:spPr bwMode="auto">
          <a:xfrm>
            <a:off x="381000" y="5715000"/>
            <a:ext cx="8229600" cy="457200"/>
          </a:xfrm>
          <a:prstGeom prst="rect">
            <a:avLst/>
          </a:prstGeom>
          <a:solidFill>
            <a:srgbClr val="FFCCCC"/>
          </a:solidFill>
          <a:ln w="9525">
            <a:noFill/>
            <a:miter lim="800000"/>
            <a:headEnd/>
            <a:tailEnd/>
          </a:ln>
        </p:spPr>
        <p:txBody>
          <a:bodyPr/>
          <a:lstStyle/>
          <a:p>
            <a:pPr marL="342900" indent="-342900" eaLnBrk="0" hangingPunct="0">
              <a:lnSpc>
                <a:spcPct val="90000"/>
              </a:lnSpc>
              <a:spcBef>
                <a:spcPct val="20000"/>
              </a:spcBef>
              <a:buClr>
                <a:schemeClr val="tx2"/>
              </a:buClr>
              <a:buSzPct val="140000"/>
              <a:buFont typeface="Wingdings" pitchFamily="2" charset="2"/>
              <a:buNone/>
              <a:defRPr/>
            </a:pPr>
            <a:r>
              <a:rPr kumimoji="1" lang="en-US" altLang="zh-CN" i="1" kern="0" dirty="0">
                <a:solidFill>
                  <a:srgbClr val="FF0000"/>
                </a:solidFill>
                <a:latin typeface="Arial" charset="0"/>
                <a:ea typeface="宋体" charset="-122"/>
              </a:rPr>
              <a:t>*  Need to consider case of empty queue</a:t>
            </a:r>
          </a:p>
        </p:txBody>
      </p:sp>
      <p:cxnSp>
        <p:nvCxnSpPr>
          <p:cNvPr id="29702" name="Straight Arrow Connector 42"/>
          <p:cNvCxnSpPr>
            <a:cxnSpLocks noChangeShapeType="1"/>
          </p:cNvCxnSpPr>
          <p:nvPr/>
        </p:nvCxnSpPr>
        <p:spPr bwMode="auto">
          <a:xfrm>
            <a:off x="5562600" y="3652838"/>
            <a:ext cx="68580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29703" name="Group 92"/>
          <p:cNvGrpSpPr>
            <a:grpSpLocks/>
          </p:cNvGrpSpPr>
          <p:nvPr/>
        </p:nvGrpSpPr>
        <p:grpSpPr bwMode="auto">
          <a:xfrm>
            <a:off x="304800" y="2362200"/>
            <a:ext cx="8534400" cy="3276600"/>
            <a:chOff x="304800" y="2286000"/>
            <a:chExt cx="8534400" cy="3276600"/>
          </a:xfrm>
        </p:grpSpPr>
        <p:grpSp>
          <p:nvGrpSpPr>
            <p:cNvPr id="29704" name="Group 91"/>
            <p:cNvGrpSpPr>
              <a:grpSpLocks/>
            </p:cNvGrpSpPr>
            <p:nvPr/>
          </p:nvGrpSpPr>
          <p:grpSpPr bwMode="auto">
            <a:xfrm>
              <a:off x="304800" y="2286000"/>
              <a:ext cx="8534400" cy="3276600"/>
              <a:chOff x="304800" y="2286000"/>
              <a:chExt cx="8534400" cy="3276600"/>
            </a:xfrm>
          </p:grpSpPr>
          <p:sp>
            <p:nvSpPr>
              <p:cNvPr id="29706" name="TextBox 40"/>
              <p:cNvSpPr txBox="1">
                <a:spLocks noChangeArrowheads="1"/>
              </p:cNvSpPr>
              <p:nvPr/>
            </p:nvSpPr>
            <p:spPr bwMode="auto">
              <a:xfrm>
                <a:off x="2971800" y="3429000"/>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John</a:t>
                </a:r>
                <a:r>
                  <a:rPr lang="en-US">
                    <a:solidFill>
                      <a:srgbClr val="0000FF"/>
                    </a:solidFill>
                  </a:rPr>
                  <a:t> </a:t>
                </a:r>
                <a:endParaRPr lang="en-SG">
                  <a:solidFill>
                    <a:srgbClr val="0000FF"/>
                  </a:solidFill>
                </a:endParaRPr>
              </a:p>
            </p:txBody>
          </p:sp>
          <p:sp>
            <p:nvSpPr>
              <p:cNvPr id="29707" name="TextBox 28"/>
              <p:cNvSpPr txBox="1">
                <a:spLocks noChangeArrowheads="1"/>
              </p:cNvSpPr>
              <p:nvPr/>
            </p:nvSpPr>
            <p:spPr bwMode="auto">
              <a:xfrm>
                <a:off x="4648200" y="34290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cxnSp>
            <p:nvCxnSpPr>
              <p:cNvPr id="29708" name="Straight Connector 46"/>
              <p:cNvCxnSpPr>
                <a:cxnSpLocks noChangeShapeType="1"/>
              </p:cNvCxnSpPr>
              <p:nvPr/>
            </p:nvCxnSpPr>
            <p:spPr bwMode="auto">
              <a:xfrm>
                <a:off x="8534400" y="4191001"/>
                <a:ext cx="2286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9709" name="Straight Arrow Connector 42"/>
              <p:cNvCxnSpPr>
                <a:cxnSpLocks noChangeShapeType="1"/>
              </p:cNvCxnSpPr>
              <p:nvPr/>
            </p:nvCxnSpPr>
            <p:spPr bwMode="auto">
              <a:xfrm rot="5400000">
                <a:off x="8382001" y="3884613"/>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0" name="Straight Connector 44"/>
              <p:cNvCxnSpPr>
                <a:cxnSpLocks noChangeShapeType="1"/>
              </p:cNvCxnSpPr>
              <p:nvPr/>
            </p:nvCxnSpPr>
            <p:spPr bwMode="auto">
              <a:xfrm>
                <a:off x="8382000" y="4114801"/>
                <a:ext cx="4572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9711" name="TextBox 81"/>
              <p:cNvSpPr txBox="1">
                <a:spLocks noChangeArrowheads="1"/>
              </p:cNvSpPr>
              <p:nvPr/>
            </p:nvSpPr>
            <p:spPr bwMode="auto">
              <a:xfrm>
                <a:off x="457200" y="27432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29712" name="Curved Connector 82"/>
              <p:cNvCxnSpPr>
                <a:cxnSpLocks noChangeShapeType="1"/>
              </p:cNvCxnSpPr>
              <p:nvPr/>
            </p:nvCxnSpPr>
            <p:spPr bwMode="auto">
              <a:xfrm rot="5400000">
                <a:off x="495300" y="2933700"/>
                <a:ext cx="533400" cy="4572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13" name="TextBox 83"/>
              <p:cNvSpPr txBox="1">
                <a:spLocks noChangeArrowheads="1"/>
              </p:cNvSpPr>
              <p:nvPr/>
            </p:nvSpPr>
            <p:spPr bwMode="auto">
              <a:xfrm>
                <a:off x="304800" y="234309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frontNode</a:t>
                </a:r>
                <a:endParaRPr lang="en-SG" sz="2000" b="1">
                  <a:solidFill>
                    <a:srgbClr val="FF0000"/>
                  </a:solidFill>
                  <a:latin typeface="Arial" panose="020B0604020202020204" pitchFamily="34" charset="0"/>
                  <a:cs typeface="Arial" panose="020B0604020202020204" pitchFamily="34" charset="0"/>
                </a:endParaRPr>
              </a:p>
            </p:txBody>
          </p:sp>
          <p:sp>
            <p:nvSpPr>
              <p:cNvPr id="29714" name="TextBox 37"/>
              <p:cNvSpPr txBox="1">
                <a:spLocks noChangeArrowheads="1"/>
              </p:cNvSpPr>
              <p:nvPr/>
            </p:nvSpPr>
            <p:spPr bwMode="auto">
              <a:xfrm>
                <a:off x="533400" y="3429000"/>
                <a:ext cx="19812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t>  Annie </a:t>
                </a:r>
                <a:endParaRPr lang="en-SG"/>
              </a:p>
            </p:txBody>
          </p:sp>
          <p:cxnSp>
            <p:nvCxnSpPr>
              <p:cNvPr id="29715" name="Straight Connector 38"/>
              <p:cNvCxnSpPr>
                <a:cxnSpLocks noChangeShapeType="1"/>
              </p:cNvCxnSpPr>
              <p:nvPr/>
            </p:nvCxnSpPr>
            <p:spPr bwMode="auto">
              <a:xfrm rot="5400000">
                <a:off x="1753394" y="36568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9716" name="Straight Arrow Connector 39"/>
              <p:cNvCxnSpPr>
                <a:cxnSpLocks noChangeShapeType="1"/>
              </p:cNvCxnSpPr>
              <p:nvPr/>
            </p:nvCxnSpPr>
            <p:spPr bwMode="auto">
              <a:xfrm>
                <a:off x="2286000" y="3657600"/>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17" name="Straight Connector 41"/>
              <p:cNvCxnSpPr>
                <a:cxnSpLocks noChangeShapeType="1"/>
              </p:cNvCxnSpPr>
              <p:nvPr/>
            </p:nvCxnSpPr>
            <p:spPr bwMode="auto">
              <a:xfrm rot="5400000">
                <a:off x="4191794" y="36568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9718" name="TextBox 51"/>
              <p:cNvSpPr txBox="1">
                <a:spLocks noChangeArrowheads="1"/>
              </p:cNvSpPr>
              <p:nvPr/>
            </p:nvSpPr>
            <p:spPr bwMode="auto">
              <a:xfrm>
                <a:off x="6248400" y="3424535"/>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Mic</a:t>
                </a:r>
                <a:r>
                  <a:rPr lang="en-US">
                    <a:solidFill>
                      <a:srgbClr val="0000FF"/>
                    </a:solidFill>
                  </a:rPr>
                  <a:t> </a:t>
                </a:r>
                <a:endParaRPr lang="en-SG">
                  <a:solidFill>
                    <a:srgbClr val="0000FF"/>
                  </a:solidFill>
                </a:endParaRPr>
              </a:p>
            </p:txBody>
          </p:sp>
          <p:cxnSp>
            <p:nvCxnSpPr>
              <p:cNvPr id="29719" name="Straight Connector 52"/>
              <p:cNvCxnSpPr>
                <a:cxnSpLocks noChangeShapeType="1"/>
              </p:cNvCxnSpPr>
              <p:nvPr/>
            </p:nvCxnSpPr>
            <p:spPr bwMode="auto">
              <a:xfrm rot="5400000">
                <a:off x="7468394" y="3652341"/>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9720" name="Straight Connector 56"/>
              <p:cNvCxnSpPr>
                <a:cxnSpLocks noChangeShapeType="1"/>
              </p:cNvCxnSpPr>
              <p:nvPr/>
            </p:nvCxnSpPr>
            <p:spPr bwMode="auto">
              <a:xfrm rot="10800000">
                <a:off x="8001000" y="3653135"/>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9721" name="TextBox 81"/>
              <p:cNvSpPr txBox="1">
                <a:spLocks noChangeArrowheads="1"/>
              </p:cNvSpPr>
              <p:nvPr/>
            </p:nvSpPr>
            <p:spPr bwMode="auto">
              <a:xfrm>
                <a:off x="6172200" y="27432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29722" name="Curved Connector 82"/>
              <p:cNvCxnSpPr>
                <a:cxnSpLocks noChangeShapeType="1"/>
              </p:cNvCxnSpPr>
              <p:nvPr/>
            </p:nvCxnSpPr>
            <p:spPr bwMode="auto">
              <a:xfrm rot="5400000">
                <a:off x="6210300" y="2933700"/>
                <a:ext cx="533400" cy="4572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23" name="TextBox 83"/>
              <p:cNvSpPr txBox="1">
                <a:spLocks noChangeArrowheads="1"/>
              </p:cNvSpPr>
              <p:nvPr/>
            </p:nvSpPr>
            <p:spPr bwMode="auto">
              <a:xfrm>
                <a:off x="6019800" y="22860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backNode</a:t>
                </a:r>
                <a:endParaRPr lang="en-SG" sz="2000" b="1">
                  <a:solidFill>
                    <a:srgbClr val="FF0000"/>
                  </a:solidFill>
                  <a:latin typeface="Arial" panose="020B0604020202020204" pitchFamily="34" charset="0"/>
                  <a:cs typeface="Arial" panose="020B0604020202020204" pitchFamily="34" charset="0"/>
                </a:endParaRPr>
              </a:p>
            </p:txBody>
          </p:sp>
          <p:grpSp>
            <p:nvGrpSpPr>
              <p:cNvPr id="29724" name="Group 75"/>
              <p:cNvGrpSpPr>
                <a:grpSpLocks/>
              </p:cNvGrpSpPr>
              <p:nvPr/>
            </p:nvGrpSpPr>
            <p:grpSpPr bwMode="auto">
              <a:xfrm>
                <a:off x="1676400" y="3962400"/>
                <a:ext cx="4191000" cy="1600200"/>
                <a:chOff x="381000" y="3962400"/>
                <a:chExt cx="4191000" cy="1600200"/>
              </a:xfrm>
            </p:grpSpPr>
            <p:sp>
              <p:nvSpPr>
                <p:cNvPr id="29728" name="TextBox 81"/>
                <p:cNvSpPr txBox="1">
                  <a:spLocks noChangeArrowheads="1"/>
                </p:cNvSpPr>
                <p:nvPr/>
              </p:nvSpPr>
              <p:spPr bwMode="auto">
                <a:xfrm>
                  <a:off x="609600" y="44196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29729" name="Curved Connector 82"/>
                <p:cNvCxnSpPr>
                  <a:cxnSpLocks noChangeShapeType="1"/>
                </p:cNvCxnSpPr>
                <p:nvPr/>
              </p:nvCxnSpPr>
              <p:spPr bwMode="auto">
                <a:xfrm>
                  <a:off x="1219200" y="4572000"/>
                  <a:ext cx="838200" cy="1524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9730" name="TextBox 83"/>
                <p:cNvSpPr txBox="1">
                  <a:spLocks noChangeArrowheads="1"/>
                </p:cNvSpPr>
                <p:nvPr/>
              </p:nvSpPr>
              <p:spPr bwMode="auto">
                <a:xfrm>
                  <a:off x="381000" y="39624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newNode</a:t>
                  </a:r>
                  <a:endParaRPr lang="en-SG" sz="2000" b="1">
                    <a:solidFill>
                      <a:srgbClr val="FF0000"/>
                    </a:solidFill>
                    <a:latin typeface="Arial" panose="020B0604020202020204" pitchFamily="34" charset="0"/>
                    <a:cs typeface="Arial" panose="020B0604020202020204" pitchFamily="34" charset="0"/>
                  </a:endParaRPr>
                </a:p>
              </p:txBody>
            </p:sp>
            <p:sp>
              <p:nvSpPr>
                <p:cNvPr id="29731" name="TextBox 67"/>
                <p:cNvSpPr txBox="1">
                  <a:spLocks noChangeArrowheads="1"/>
                </p:cNvSpPr>
                <p:nvPr/>
              </p:nvSpPr>
              <p:spPr bwMode="auto">
                <a:xfrm>
                  <a:off x="2057400" y="4724400"/>
                  <a:ext cx="19812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t>  Annie </a:t>
                  </a:r>
                  <a:endParaRPr lang="en-SG"/>
                </a:p>
              </p:txBody>
            </p:sp>
            <p:cxnSp>
              <p:nvCxnSpPr>
                <p:cNvPr id="29732" name="Straight Connector 46"/>
                <p:cNvCxnSpPr>
                  <a:cxnSpLocks noChangeShapeType="1"/>
                </p:cNvCxnSpPr>
                <p:nvPr/>
              </p:nvCxnSpPr>
              <p:spPr bwMode="auto">
                <a:xfrm>
                  <a:off x="4267200" y="5561013"/>
                  <a:ext cx="2286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9733" name="Straight Arrow Connector 42"/>
                <p:cNvCxnSpPr>
                  <a:cxnSpLocks noChangeShapeType="1"/>
                </p:cNvCxnSpPr>
                <p:nvPr/>
              </p:nvCxnSpPr>
              <p:spPr bwMode="auto">
                <a:xfrm rot="5400000">
                  <a:off x="4114801" y="5254625"/>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734" name="Straight Connector 44"/>
                <p:cNvCxnSpPr>
                  <a:cxnSpLocks noChangeShapeType="1"/>
                </p:cNvCxnSpPr>
                <p:nvPr/>
              </p:nvCxnSpPr>
              <p:spPr bwMode="auto">
                <a:xfrm>
                  <a:off x="4114800" y="5484813"/>
                  <a:ext cx="4572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9735" name="Straight Connector 72"/>
                <p:cNvCxnSpPr>
                  <a:cxnSpLocks noChangeShapeType="1"/>
                </p:cNvCxnSpPr>
                <p:nvPr/>
              </p:nvCxnSpPr>
              <p:spPr bwMode="auto">
                <a:xfrm rot="10800000">
                  <a:off x="3733800" y="5023147"/>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9736" name="Straight Connector 73"/>
                <p:cNvCxnSpPr>
                  <a:cxnSpLocks noChangeShapeType="1"/>
                </p:cNvCxnSpPr>
                <p:nvPr/>
              </p:nvCxnSpPr>
              <p:spPr bwMode="auto">
                <a:xfrm rot="5400000">
                  <a:off x="3277394" y="49522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
            <p:nvSpPr>
              <p:cNvPr id="75" name="Dodecagon 74"/>
              <p:cNvSpPr/>
              <p:nvPr/>
            </p:nvSpPr>
            <p:spPr bwMode="auto">
              <a:xfrm>
                <a:off x="7010400" y="4419600"/>
                <a:ext cx="457200" cy="458788"/>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r>
                  <a:rPr lang="en-US" sz="1600" b="1" dirty="0">
                    <a:solidFill>
                      <a:srgbClr val="FF0000"/>
                    </a:solidFill>
                  </a:rPr>
                  <a:t>1</a:t>
                </a:r>
                <a:endParaRPr lang="en-SG" sz="1600" b="1" dirty="0">
                  <a:solidFill>
                    <a:srgbClr val="FF0000"/>
                  </a:solidFill>
                </a:endParaRPr>
              </a:p>
            </p:txBody>
          </p:sp>
          <p:sp>
            <p:nvSpPr>
              <p:cNvPr id="29726" name="Freeform 87"/>
              <p:cNvSpPr>
                <a:spLocks noChangeArrowheads="1"/>
              </p:cNvSpPr>
              <p:nvPr/>
            </p:nvSpPr>
            <p:spPr bwMode="auto">
              <a:xfrm>
                <a:off x="3372592" y="3669475"/>
                <a:ext cx="4643252" cy="1045029"/>
              </a:xfrm>
              <a:custGeom>
                <a:avLst/>
                <a:gdLst>
                  <a:gd name="T0" fmla="*/ 4643252 w 4643252"/>
                  <a:gd name="T1" fmla="*/ 0 h 1045029"/>
                  <a:gd name="T2" fmla="*/ 4298868 w 4643252"/>
                  <a:gd name="T3" fmla="*/ 498764 h 1045029"/>
                  <a:gd name="T4" fmla="*/ 3170712 w 4643252"/>
                  <a:gd name="T5" fmla="*/ 688769 h 1045029"/>
                  <a:gd name="T6" fmla="*/ 1603169 w 4643252"/>
                  <a:gd name="T7" fmla="*/ 653143 h 1045029"/>
                  <a:gd name="T8" fmla="*/ 451263 w 4643252"/>
                  <a:gd name="T9" fmla="*/ 938151 h 1045029"/>
                  <a:gd name="T10" fmla="*/ 0 w 4643252"/>
                  <a:gd name="T11" fmla="*/ 1045029 h 1045029"/>
                  <a:gd name="T12" fmla="*/ 0 60000 65536"/>
                  <a:gd name="T13" fmla="*/ 0 60000 65536"/>
                  <a:gd name="T14" fmla="*/ 0 60000 65536"/>
                  <a:gd name="T15" fmla="*/ 0 60000 65536"/>
                  <a:gd name="T16" fmla="*/ 0 60000 65536"/>
                  <a:gd name="T17" fmla="*/ 0 60000 65536"/>
                  <a:gd name="T18" fmla="*/ 0 w 4643252"/>
                  <a:gd name="T19" fmla="*/ 0 h 1045029"/>
                  <a:gd name="T20" fmla="*/ 4643252 w 4643252"/>
                  <a:gd name="T21" fmla="*/ 1045029 h 1045029"/>
                </a:gdLst>
                <a:ahLst/>
                <a:cxnLst>
                  <a:cxn ang="T12">
                    <a:pos x="T0" y="T1"/>
                  </a:cxn>
                  <a:cxn ang="T13">
                    <a:pos x="T2" y="T3"/>
                  </a:cxn>
                  <a:cxn ang="T14">
                    <a:pos x="T4" y="T5"/>
                  </a:cxn>
                  <a:cxn ang="T15">
                    <a:pos x="T6" y="T7"/>
                  </a:cxn>
                  <a:cxn ang="T16">
                    <a:pos x="T8" y="T9"/>
                  </a:cxn>
                  <a:cxn ang="T17">
                    <a:pos x="T10" y="T11"/>
                  </a:cxn>
                </a:cxnLst>
                <a:rect l="T18" t="T19" r="T20" b="T21"/>
                <a:pathLst>
                  <a:path w="4643252" h="1045029">
                    <a:moveTo>
                      <a:pt x="4643252" y="0"/>
                    </a:moveTo>
                    <a:cubicBezTo>
                      <a:pt x="4593771" y="191984"/>
                      <a:pt x="4544291" y="383969"/>
                      <a:pt x="4298868" y="498764"/>
                    </a:cubicBezTo>
                    <a:cubicBezTo>
                      <a:pt x="4053445" y="613559"/>
                      <a:pt x="3619995" y="663039"/>
                      <a:pt x="3170712" y="688769"/>
                    </a:cubicBezTo>
                    <a:cubicBezTo>
                      <a:pt x="2721429" y="714499"/>
                      <a:pt x="2056411" y="611579"/>
                      <a:pt x="1603169" y="653143"/>
                    </a:cubicBezTo>
                    <a:cubicBezTo>
                      <a:pt x="1149928" y="694707"/>
                      <a:pt x="451263" y="938151"/>
                      <a:pt x="451263" y="938151"/>
                    </a:cubicBezTo>
                    <a:lnTo>
                      <a:pt x="0" y="1045029"/>
                    </a:lnTo>
                  </a:path>
                </a:pathLst>
              </a:custGeom>
              <a:noFill/>
              <a:ln w="25400" algn="ctr">
                <a:solidFill>
                  <a:srgbClr val="FF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91" name="Dodecagon 90"/>
              <p:cNvSpPr/>
              <p:nvPr/>
            </p:nvSpPr>
            <p:spPr bwMode="auto">
              <a:xfrm>
                <a:off x="4648200" y="2514600"/>
                <a:ext cx="457200" cy="458788"/>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r>
                  <a:rPr lang="en-US" sz="1600" b="1" dirty="0">
                    <a:solidFill>
                      <a:srgbClr val="FF0000"/>
                    </a:solidFill>
                  </a:rPr>
                  <a:t>2</a:t>
                </a:r>
                <a:endParaRPr lang="en-SG" sz="1600" b="1" dirty="0">
                  <a:solidFill>
                    <a:srgbClr val="FF0000"/>
                  </a:solidFill>
                </a:endParaRPr>
              </a:p>
            </p:txBody>
          </p:sp>
        </p:grpSp>
        <p:sp>
          <p:nvSpPr>
            <p:cNvPr id="29705" name="Freeform 89"/>
            <p:cNvSpPr>
              <a:spLocks noChangeArrowheads="1"/>
            </p:cNvSpPr>
            <p:nvPr/>
          </p:nvSpPr>
          <p:spPr bwMode="auto">
            <a:xfrm>
              <a:off x="3396343" y="2869870"/>
              <a:ext cx="3301340" cy="1844634"/>
            </a:xfrm>
            <a:custGeom>
              <a:avLst/>
              <a:gdLst>
                <a:gd name="T0" fmla="*/ 3301340 w 3301340"/>
                <a:gd name="T1" fmla="*/ 51460 h 1844634"/>
                <a:gd name="T2" fmla="*/ 2612570 w 3301340"/>
                <a:gd name="T3" fmla="*/ 27709 h 1844634"/>
                <a:gd name="T4" fmla="*/ 1923802 w 3301340"/>
                <a:gd name="T5" fmla="*/ 217714 h 1844634"/>
                <a:gd name="T6" fmla="*/ 1353787 w 3301340"/>
                <a:gd name="T7" fmla="*/ 573974 h 1844634"/>
                <a:gd name="T8" fmla="*/ 914400 w 3301340"/>
                <a:gd name="T9" fmla="*/ 1048987 h 1844634"/>
                <a:gd name="T10" fmla="*/ 486888 w 3301340"/>
                <a:gd name="T11" fmla="*/ 1547751 h 1844634"/>
                <a:gd name="T12" fmla="*/ 0 w 3301340"/>
                <a:gd name="T13" fmla="*/ 1844634 h 1844634"/>
                <a:gd name="T14" fmla="*/ 0 60000 65536"/>
                <a:gd name="T15" fmla="*/ 0 60000 65536"/>
                <a:gd name="T16" fmla="*/ 0 60000 65536"/>
                <a:gd name="T17" fmla="*/ 0 60000 65536"/>
                <a:gd name="T18" fmla="*/ 0 60000 65536"/>
                <a:gd name="T19" fmla="*/ 0 60000 65536"/>
                <a:gd name="T20" fmla="*/ 0 60000 65536"/>
                <a:gd name="T21" fmla="*/ 0 w 3301340"/>
                <a:gd name="T22" fmla="*/ 0 h 1844634"/>
                <a:gd name="T23" fmla="*/ 3301340 w 3301340"/>
                <a:gd name="T24" fmla="*/ 1844634 h 18446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1340" h="1844634">
                  <a:moveTo>
                    <a:pt x="3301340" y="51460"/>
                  </a:moveTo>
                  <a:cubicBezTo>
                    <a:pt x="3071750" y="25730"/>
                    <a:pt x="2842161" y="0"/>
                    <a:pt x="2612571" y="27709"/>
                  </a:cubicBezTo>
                  <a:cubicBezTo>
                    <a:pt x="2382981" y="55418"/>
                    <a:pt x="2133599" y="126670"/>
                    <a:pt x="1923802" y="217714"/>
                  </a:cubicBezTo>
                  <a:cubicBezTo>
                    <a:pt x="1714005" y="308758"/>
                    <a:pt x="1522021" y="435429"/>
                    <a:pt x="1353787" y="573974"/>
                  </a:cubicBezTo>
                  <a:cubicBezTo>
                    <a:pt x="1185553" y="712519"/>
                    <a:pt x="1058883" y="886691"/>
                    <a:pt x="914400" y="1048987"/>
                  </a:cubicBezTo>
                  <a:cubicBezTo>
                    <a:pt x="769917" y="1211283"/>
                    <a:pt x="639288" y="1415143"/>
                    <a:pt x="486888" y="1547751"/>
                  </a:cubicBezTo>
                  <a:cubicBezTo>
                    <a:pt x="334488" y="1680359"/>
                    <a:pt x="167244" y="1762496"/>
                    <a:pt x="0" y="1844634"/>
                  </a:cubicBezTo>
                </a:path>
              </a:pathLst>
            </a:custGeom>
            <a:noFill/>
            <a:ln w="25400"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spTree>
    <p:extLst>
      <p:ext uri="{BB962C8B-B14F-4D97-AF65-F5344CB8AC3E}">
        <p14:creationId xmlns:p14="http://schemas.microsoft.com/office/powerpoint/2010/main" val="4034016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CN" sz="3200" b="0">
                <a:ea typeface="宋体" panose="02010600030101010101" pitchFamily="2" charset="-122"/>
              </a:rPr>
              <a:t>Algorithm : </a:t>
            </a:r>
            <a:r>
              <a:rPr lang="en-US" altLang="zh-CN" sz="3200" b="0" i="1">
                <a:ea typeface="宋体" panose="02010600030101010101" pitchFamily="2" charset="-122"/>
              </a:rPr>
              <a:t>enqueue an item at back of Queue</a:t>
            </a:r>
          </a:p>
        </p:txBody>
      </p:sp>
      <p:graphicFrame>
        <p:nvGraphicFramePr>
          <p:cNvPr id="8" name="Table 7"/>
          <p:cNvGraphicFramePr>
            <a:graphicFrameLocks noGrp="1"/>
          </p:cNvGraphicFramePr>
          <p:nvPr/>
        </p:nvGraphicFramePr>
        <p:xfrm>
          <a:off x="457200" y="914400"/>
          <a:ext cx="8153400" cy="4169664"/>
        </p:xfrm>
        <a:graphic>
          <a:graphicData uri="http://schemas.openxmlformats.org/drawingml/2006/table">
            <a:tbl>
              <a:tblPr/>
              <a:tblGrid>
                <a:gridCol w="8153400">
                  <a:extLst>
                    <a:ext uri="{9D8B030D-6E8A-4147-A177-3AD203B41FA5}">
                      <a16:colId xmlns:a16="http://schemas.microsoft.com/office/drawing/2014/main" val="20000"/>
                    </a:ext>
                  </a:extLst>
                </a:gridCol>
              </a:tblGrid>
              <a:tr h="36512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boolean enqueue(ItemType&amp; item)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475">
                <a:tc>
                  <a:txBody>
                    <a:bodyPr/>
                    <a:lstStyle>
                      <a:lvl1pPr eaLnBrk="0" hangingPunct="0">
                        <a:spcBef>
                          <a:spcPct val="20000"/>
                        </a:spcBef>
                        <a:buClr>
                          <a:schemeClr val="tx2"/>
                        </a:buClr>
                        <a:buSzPct val="140000"/>
                        <a:buFont typeface="Wingdings" panose="05000000000000000000" pitchFamily="2" charset="2"/>
                        <a:defRPr kumimoji="1" sz="2800" b="1">
                          <a:solidFill>
                            <a:schemeClr val="tx1"/>
                          </a:solidFill>
                          <a:latin typeface="Arial Narrow" panose="020B0606020202030204" pitchFamily="34" charset="0"/>
                        </a:defRPr>
                      </a:lvl1pPr>
                      <a:lvl2pPr marL="742950" indent="-285750" eaLnBrk="0" hangingPunct="0">
                        <a:spcBef>
                          <a:spcPct val="20000"/>
                        </a:spcBef>
                        <a:buClr>
                          <a:srgbClr val="0033CC"/>
                        </a:buClr>
                        <a:buSzPct val="120000"/>
                        <a:buFont typeface="Wingdings" panose="05000000000000000000" pitchFamily="2" charset="2"/>
                        <a:defRPr kumimoji="1" sz="2400" b="1">
                          <a:solidFill>
                            <a:srgbClr val="0033CC"/>
                          </a:solidFill>
                          <a:latin typeface="Arial Narrow" panose="020B0606020202030204" pitchFamily="34" charset="0"/>
                        </a:defRPr>
                      </a:lvl2pPr>
                      <a:lvl3pPr marL="1143000" indent="-228600" eaLnBrk="0" hangingPunct="0">
                        <a:spcBef>
                          <a:spcPct val="20000"/>
                        </a:spcBef>
                        <a:buClr>
                          <a:schemeClr val="hlink"/>
                        </a:buClr>
                        <a:buFont typeface="Wingdings" panose="05000000000000000000" pitchFamily="2" charset="2"/>
                        <a:defRPr kumimoji="1" sz="2000">
                          <a:solidFill>
                            <a:schemeClr val="hlink"/>
                          </a:solidFill>
                          <a:latin typeface="Arial Narrow" panose="020B0606020202030204" pitchFamily="34" charset="0"/>
                        </a:defRPr>
                      </a:lvl3pPr>
                      <a:lvl4pPr marL="1600200" indent="-228600" eaLnBrk="0" hangingPunct="0">
                        <a:spcBef>
                          <a:spcPct val="20000"/>
                        </a:spcBef>
                        <a:buClr>
                          <a:schemeClr val="tx2"/>
                        </a:buClr>
                        <a:buFont typeface="Wingdings" panose="05000000000000000000" pitchFamily="2" charset="2"/>
                        <a:defRPr kumimoji="1">
                          <a:solidFill>
                            <a:schemeClr val="tx1"/>
                          </a:solidFill>
                          <a:latin typeface="Arial Narrow" panose="020B0606020202030204" pitchFamily="34" charset="0"/>
                        </a:defRPr>
                      </a:lvl4pPr>
                      <a:lvl5pPr marL="2057400" indent="-228600" eaLnBrk="0" hangingPunct="0">
                        <a:spcBef>
                          <a:spcPct val="20000"/>
                        </a:spcBef>
                        <a:buClr>
                          <a:srgbClr val="009900"/>
                        </a:buClr>
                        <a:buSzPct val="90000"/>
                        <a:buFont typeface="Wingdings" panose="05000000000000000000" pitchFamily="2" charset="2"/>
                        <a:defRPr kumimoji="1">
                          <a:solidFill>
                            <a:srgbClr val="009900"/>
                          </a:solidFill>
                          <a:latin typeface="Arial Narrow" panose="020B0606020202030204" pitchFamily="34" charset="0"/>
                        </a:defRPr>
                      </a:lvl5pPr>
                      <a:lvl6pPr marL="25146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6pPr>
                      <a:lvl7pPr marL="29718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7pPr>
                      <a:lvl8pPr marL="34290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8pPr>
                      <a:lvl9pPr marL="3886200" indent="-228600" eaLnBrk="0" fontAlgn="base" hangingPunct="0">
                        <a:spcBef>
                          <a:spcPct val="20000"/>
                        </a:spcBef>
                        <a:spcAft>
                          <a:spcPct val="0"/>
                        </a:spcAft>
                        <a:buClr>
                          <a:srgbClr val="009900"/>
                        </a:buClr>
                        <a:buSzPct val="90000"/>
                        <a:buFont typeface="Wingdings" panose="05000000000000000000" pitchFamily="2" charset="2"/>
                        <a:defRPr kumimoji="1">
                          <a:solidFill>
                            <a:srgbClr val="009900"/>
                          </a:solidFill>
                          <a:latin typeface="Arial Narrow" panose="020B0606020202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Create a new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Store the item to the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Initialize the next pointer to null</a:t>
                      </a:r>
                      <a:endParaRPr kumimoji="0" lang="en-SG"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SG"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If queue is empty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set front node (pointer) to point to new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   set back node’s next pointer to point to the new node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set back node (pointer) to point to new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rPr>
                        <a:t>Return true</a:t>
                      </a:r>
                      <a:endParaRPr kumimoji="0" lang="en-SG" sz="2000" b="0" i="0" u="none" strike="noStrike" cap="none" normalizeH="0" baseline="0">
                        <a:ln>
                          <a:noFill/>
                        </a:ln>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09239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CN" sz="3200" b="0">
                <a:ea typeface="宋体" panose="02010600030101010101" pitchFamily="2" charset="-122"/>
              </a:rPr>
              <a:t>Dequeue an item from front of the Queue</a:t>
            </a:r>
            <a:endParaRPr lang="en-US" altLang="zh-CN" sz="3200" b="0" i="1">
              <a:ea typeface="宋体" panose="02010600030101010101" pitchFamily="2" charset="-122"/>
            </a:endParaRPr>
          </a:p>
        </p:txBody>
      </p:sp>
      <p:sp>
        <p:nvSpPr>
          <p:cNvPr id="31748" name="Rectangle 3"/>
          <p:cNvSpPr>
            <a:spLocks noGrp="1" noChangeArrowheads="1"/>
          </p:cNvSpPr>
          <p:nvPr>
            <p:ph type="body" idx="1"/>
          </p:nvPr>
        </p:nvSpPr>
        <p:spPr>
          <a:xfrm>
            <a:off x="152400" y="914400"/>
            <a:ext cx="8610600" cy="3886200"/>
          </a:xfrm>
        </p:spPr>
        <p:txBody>
          <a:bodyPr/>
          <a:lstStyle/>
          <a:p>
            <a:pPr marL="0" indent="0">
              <a:lnSpc>
                <a:spcPct val="90000"/>
              </a:lnSpc>
              <a:buFont typeface="Wingdings" panose="05000000000000000000" pitchFamily="2" charset="2"/>
              <a:buNone/>
            </a:pPr>
            <a:r>
              <a:rPr lang="en-US" altLang="zh-CN" sz="2400" b="0">
                <a:latin typeface="Arial" panose="020B0604020202020204" pitchFamily="34" charset="0"/>
                <a:ea typeface="宋体" panose="02010600030101010101" pitchFamily="2" charset="-122"/>
                <a:cs typeface="Arial" panose="020B0604020202020204" pitchFamily="34" charset="0"/>
              </a:rPr>
              <a:t>To dequeue item from front of the Queue, you need to :</a:t>
            </a:r>
          </a:p>
          <a:p>
            <a:pPr marL="0" indent="0">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latin typeface="Arial" panose="020B0604020202020204" pitchFamily="34" charset="0"/>
                <a:ea typeface="宋体" panose="02010600030101010101" pitchFamily="2" charset="-122"/>
                <a:cs typeface="Arial" panose="020B0604020202020204" pitchFamily="34" charset="0"/>
              </a:rPr>
              <a:t> </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Use a temp pointer to point to front node</a:t>
            </a:r>
          </a:p>
          <a:p>
            <a:pPr marL="0" indent="0">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sz="2400" b="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Make the frontNode point to the next node in queue</a:t>
            </a:r>
            <a:endPar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endParaRPr>
          </a:p>
          <a:p>
            <a:pPr marL="0" indent="0">
              <a:lnSpc>
                <a:spcPct val="90000"/>
              </a:lnSpc>
              <a:buFont typeface="Wingdings" panose="05000000000000000000" pitchFamily="2" charset="2"/>
              <a:buNone/>
            </a:pPr>
            <a:r>
              <a:rPr lang="en-SG" sz="240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400" b="0">
                <a:solidFill>
                  <a:srgbClr val="0000FF"/>
                </a:solidFill>
                <a:latin typeface="Arial" panose="020B0604020202020204" pitchFamily="34" charset="0"/>
                <a:ea typeface="宋体" panose="02010600030101010101" pitchFamily="2" charset="-122"/>
                <a:cs typeface="Arial" panose="020B0604020202020204" pitchFamily="34" charset="0"/>
              </a:rPr>
              <a:t> Make removed node’s next pointer point to NULL and deallocate memory from removed node</a:t>
            </a:r>
          </a:p>
        </p:txBody>
      </p:sp>
      <p:grpSp>
        <p:nvGrpSpPr>
          <p:cNvPr id="31749" name="Group 91"/>
          <p:cNvGrpSpPr>
            <a:grpSpLocks/>
          </p:cNvGrpSpPr>
          <p:nvPr/>
        </p:nvGrpSpPr>
        <p:grpSpPr bwMode="auto">
          <a:xfrm>
            <a:off x="304800" y="2819400"/>
            <a:ext cx="8534400" cy="2211388"/>
            <a:chOff x="304800" y="2286000"/>
            <a:chExt cx="8534400" cy="2211388"/>
          </a:xfrm>
        </p:grpSpPr>
        <p:sp>
          <p:nvSpPr>
            <p:cNvPr id="31763" name="TextBox 29"/>
            <p:cNvSpPr txBox="1">
              <a:spLocks noChangeArrowheads="1"/>
            </p:cNvSpPr>
            <p:nvPr/>
          </p:nvSpPr>
          <p:spPr bwMode="auto">
            <a:xfrm>
              <a:off x="2971800" y="3429000"/>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John</a:t>
              </a:r>
              <a:r>
                <a:rPr lang="en-US">
                  <a:solidFill>
                    <a:srgbClr val="0000FF"/>
                  </a:solidFill>
                </a:rPr>
                <a:t> </a:t>
              </a:r>
              <a:endParaRPr lang="en-SG">
                <a:solidFill>
                  <a:srgbClr val="0000FF"/>
                </a:solidFill>
              </a:endParaRPr>
            </a:p>
          </p:txBody>
        </p:sp>
        <p:sp>
          <p:nvSpPr>
            <p:cNvPr id="31764" name="TextBox 28"/>
            <p:cNvSpPr txBox="1">
              <a:spLocks noChangeArrowheads="1"/>
            </p:cNvSpPr>
            <p:nvPr/>
          </p:nvSpPr>
          <p:spPr bwMode="auto">
            <a:xfrm>
              <a:off x="4648200" y="34290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cxnSp>
          <p:nvCxnSpPr>
            <p:cNvPr id="31765" name="Straight Connector 46"/>
            <p:cNvCxnSpPr>
              <a:cxnSpLocks noChangeShapeType="1"/>
            </p:cNvCxnSpPr>
            <p:nvPr/>
          </p:nvCxnSpPr>
          <p:spPr bwMode="auto">
            <a:xfrm>
              <a:off x="8534400" y="4191001"/>
              <a:ext cx="2286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1766" name="Straight Arrow Connector 42"/>
            <p:cNvCxnSpPr>
              <a:cxnSpLocks noChangeShapeType="1"/>
            </p:cNvCxnSpPr>
            <p:nvPr/>
          </p:nvCxnSpPr>
          <p:spPr bwMode="auto">
            <a:xfrm rot="5400000">
              <a:off x="8382001" y="3884613"/>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67" name="Straight Connector 44"/>
            <p:cNvCxnSpPr>
              <a:cxnSpLocks noChangeShapeType="1"/>
            </p:cNvCxnSpPr>
            <p:nvPr/>
          </p:nvCxnSpPr>
          <p:spPr bwMode="auto">
            <a:xfrm>
              <a:off x="8382000" y="4114801"/>
              <a:ext cx="4572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1768" name="TextBox 81"/>
            <p:cNvSpPr txBox="1">
              <a:spLocks noChangeArrowheads="1"/>
            </p:cNvSpPr>
            <p:nvPr/>
          </p:nvSpPr>
          <p:spPr bwMode="auto">
            <a:xfrm>
              <a:off x="457200" y="27432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31769" name="Curved Connector 82"/>
            <p:cNvCxnSpPr>
              <a:cxnSpLocks noChangeShapeType="1"/>
            </p:cNvCxnSpPr>
            <p:nvPr/>
          </p:nvCxnSpPr>
          <p:spPr bwMode="auto">
            <a:xfrm rot="5400000">
              <a:off x="495300" y="2933700"/>
              <a:ext cx="533400" cy="4572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70" name="TextBox 83"/>
            <p:cNvSpPr txBox="1">
              <a:spLocks noChangeArrowheads="1"/>
            </p:cNvSpPr>
            <p:nvPr/>
          </p:nvSpPr>
          <p:spPr bwMode="auto">
            <a:xfrm>
              <a:off x="304800" y="234309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frontNode</a:t>
              </a:r>
              <a:endParaRPr lang="en-SG" sz="2000" b="1">
                <a:solidFill>
                  <a:srgbClr val="FF0000"/>
                </a:solidFill>
                <a:latin typeface="Arial" panose="020B0604020202020204" pitchFamily="34" charset="0"/>
                <a:cs typeface="Arial" panose="020B0604020202020204" pitchFamily="34" charset="0"/>
              </a:endParaRPr>
            </a:p>
          </p:txBody>
        </p:sp>
        <p:sp>
          <p:nvSpPr>
            <p:cNvPr id="31771" name="TextBox 37"/>
            <p:cNvSpPr txBox="1">
              <a:spLocks noChangeArrowheads="1"/>
            </p:cNvSpPr>
            <p:nvPr/>
          </p:nvSpPr>
          <p:spPr bwMode="auto">
            <a:xfrm>
              <a:off x="533400" y="3429000"/>
              <a:ext cx="19812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t>  Annie </a:t>
              </a:r>
              <a:endParaRPr lang="en-SG"/>
            </a:p>
          </p:txBody>
        </p:sp>
        <p:cxnSp>
          <p:nvCxnSpPr>
            <p:cNvPr id="31772" name="Straight Connector 38"/>
            <p:cNvCxnSpPr>
              <a:cxnSpLocks noChangeShapeType="1"/>
            </p:cNvCxnSpPr>
            <p:nvPr/>
          </p:nvCxnSpPr>
          <p:spPr bwMode="auto">
            <a:xfrm rot="5400000">
              <a:off x="1753394" y="36568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1773" name="Straight Arrow Connector 41"/>
            <p:cNvCxnSpPr>
              <a:cxnSpLocks noChangeShapeType="1"/>
            </p:cNvCxnSpPr>
            <p:nvPr/>
          </p:nvCxnSpPr>
          <p:spPr bwMode="auto">
            <a:xfrm>
              <a:off x="2286000" y="3657600"/>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74" name="Straight Connector 42"/>
            <p:cNvCxnSpPr>
              <a:cxnSpLocks noChangeShapeType="1"/>
            </p:cNvCxnSpPr>
            <p:nvPr/>
          </p:nvCxnSpPr>
          <p:spPr bwMode="auto">
            <a:xfrm rot="5400000">
              <a:off x="4191794" y="36568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1775" name="TextBox 43"/>
            <p:cNvSpPr txBox="1">
              <a:spLocks noChangeArrowheads="1"/>
            </p:cNvSpPr>
            <p:nvPr/>
          </p:nvSpPr>
          <p:spPr bwMode="auto">
            <a:xfrm>
              <a:off x="6248400" y="3424535"/>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Mic</a:t>
              </a:r>
              <a:r>
                <a:rPr lang="en-US">
                  <a:solidFill>
                    <a:srgbClr val="0000FF"/>
                  </a:solidFill>
                </a:rPr>
                <a:t> </a:t>
              </a:r>
              <a:endParaRPr lang="en-SG">
                <a:solidFill>
                  <a:srgbClr val="0000FF"/>
                </a:solidFill>
              </a:endParaRPr>
            </a:p>
          </p:txBody>
        </p:sp>
        <p:cxnSp>
          <p:nvCxnSpPr>
            <p:cNvPr id="31776" name="Straight Connector 44"/>
            <p:cNvCxnSpPr>
              <a:cxnSpLocks noChangeShapeType="1"/>
            </p:cNvCxnSpPr>
            <p:nvPr/>
          </p:nvCxnSpPr>
          <p:spPr bwMode="auto">
            <a:xfrm rot="5400000">
              <a:off x="7468394" y="3652341"/>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1777" name="Straight Connector 45"/>
            <p:cNvCxnSpPr>
              <a:cxnSpLocks noChangeShapeType="1"/>
            </p:cNvCxnSpPr>
            <p:nvPr/>
          </p:nvCxnSpPr>
          <p:spPr bwMode="auto">
            <a:xfrm rot="10800000">
              <a:off x="8001000" y="3653135"/>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1778" name="TextBox 81"/>
            <p:cNvSpPr txBox="1">
              <a:spLocks noChangeArrowheads="1"/>
            </p:cNvSpPr>
            <p:nvPr/>
          </p:nvSpPr>
          <p:spPr bwMode="auto">
            <a:xfrm>
              <a:off x="6172200" y="27432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31779" name="Curved Connector 82"/>
            <p:cNvCxnSpPr>
              <a:cxnSpLocks noChangeShapeType="1"/>
            </p:cNvCxnSpPr>
            <p:nvPr/>
          </p:nvCxnSpPr>
          <p:spPr bwMode="auto">
            <a:xfrm rot="5400000">
              <a:off x="6210300" y="2933700"/>
              <a:ext cx="533400" cy="4572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80" name="TextBox 83"/>
            <p:cNvSpPr txBox="1">
              <a:spLocks noChangeArrowheads="1"/>
            </p:cNvSpPr>
            <p:nvPr/>
          </p:nvSpPr>
          <p:spPr bwMode="auto">
            <a:xfrm>
              <a:off x="6019800" y="22860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backNode</a:t>
              </a:r>
              <a:endParaRPr lang="en-SG" sz="2000" b="1">
                <a:solidFill>
                  <a:srgbClr val="FF0000"/>
                </a:solidFill>
                <a:latin typeface="Arial" panose="020B0604020202020204" pitchFamily="34" charset="0"/>
                <a:cs typeface="Arial" panose="020B0604020202020204" pitchFamily="34" charset="0"/>
              </a:endParaRPr>
            </a:p>
          </p:txBody>
        </p:sp>
        <p:sp>
          <p:nvSpPr>
            <p:cNvPr id="51" name="Dodecagon 50"/>
            <p:cNvSpPr/>
            <p:nvPr/>
          </p:nvSpPr>
          <p:spPr bwMode="auto">
            <a:xfrm>
              <a:off x="1371600" y="4038600"/>
              <a:ext cx="457200" cy="458788"/>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r>
                <a:rPr lang="en-US" sz="1600" b="1" dirty="0">
                  <a:solidFill>
                    <a:srgbClr val="FF0000"/>
                  </a:solidFill>
                </a:rPr>
                <a:t>1</a:t>
              </a:r>
              <a:endParaRPr lang="en-SG" sz="1600" b="1" dirty="0">
                <a:solidFill>
                  <a:srgbClr val="FF0000"/>
                </a:solidFill>
              </a:endParaRPr>
            </a:p>
          </p:txBody>
        </p:sp>
        <p:sp>
          <p:nvSpPr>
            <p:cNvPr id="53" name="Dodecagon 52"/>
            <p:cNvSpPr/>
            <p:nvPr/>
          </p:nvSpPr>
          <p:spPr bwMode="auto">
            <a:xfrm>
              <a:off x="2819400" y="2362200"/>
              <a:ext cx="457200" cy="458788"/>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r>
                <a:rPr lang="en-US" sz="1600" b="1" dirty="0">
                  <a:solidFill>
                    <a:srgbClr val="FF0000"/>
                  </a:solidFill>
                </a:rPr>
                <a:t>2</a:t>
              </a:r>
              <a:endParaRPr lang="en-SG" sz="1600" b="1" dirty="0">
                <a:solidFill>
                  <a:srgbClr val="FF0000"/>
                </a:solidFill>
              </a:endParaRPr>
            </a:p>
          </p:txBody>
        </p:sp>
      </p:grpSp>
      <p:sp>
        <p:nvSpPr>
          <p:cNvPr id="31750" name="TextBox 81"/>
          <p:cNvSpPr txBox="1">
            <a:spLocks noChangeArrowheads="1"/>
          </p:cNvSpPr>
          <p:nvPr/>
        </p:nvSpPr>
        <p:spPr bwMode="auto">
          <a:xfrm>
            <a:off x="1143000" y="52578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31751" name="Curved Connector 82"/>
          <p:cNvCxnSpPr>
            <a:cxnSpLocks noChangeShapeType="1"/>
          </p:cNvCxnSpPr>
          <p:nvPr/>
        </p:nvCxnSpPr>
        <p:spPr bwMode="auto">
          <a:xfrm rot="10800000">
            <a:off x="533400" y="4419600"/>
            <a:ext cx="1143000" cy="990600"/>
          </a:xfrm>
          <a:prstGeom prst="curvedConnector3">
            <a:avLst>
              <a:gd name="adj1" fmla="val 50000"/>
            </a:avLst>
          </a:prstGeom>
          <a:noFill/>
          <a:ln w="25400" algn="ctr">
            <a:solidFill>
              <a:srgbClr val="FF0000"/>
            </a:solidFill>
            <a:prstDash val="dash"/>
            <a:round/>
            <a:headEnd/>
            <a:tailEnd type="arrow" w="med" len="med"/>
          </a:ln>
          <a:extLst>
            <a:ext uri="{909E8E84-426E-40DD-AFC4-6F175D3DCCD1}">
              <a14:hiddenFill xmlns:a14="http://schemas.microsoft.com/office/drawing/2010/main">
                <a:noFill/>
              </a14:hiddenFill>
            </a:ext>
          </a:extLst>
        </p:spPr>
      </p:cxnSp>
      <p:sp>
        <p:nvSpPr>
          <p:cNvPr id="31752" name="TextBox 83"/>
          <p:cNvSpPr txBox="1">
            <a:spLocks noChangeArrowheads="1"/>
          </p:cNvSpPr>
          <p:nvPr/>
        </p:nvSpPr>
        <p:spPr bwMode="auto">
          <a:xfrm>
            <a:off x="914400" y="56388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temp</a:t>
            </a:r>
            <a:endParaRPr lang="en-SG" sz="2000" b="1">
              <a:solidFill>
                <a:srgbClr val="FF0000"/>
              </a:solidFill>
              <a:latin typeface="Arial" panose="020B0604020202020204" pitchFamily="34" charset="0"/>
              <a:cs typeface="Arial" panose="020B0604020202020204" pitchFamily="34" charset="0"/>
            </a:endParaRPr>
          </a:p>
        </p:txBody>
      </p:sp>
      <p:cxnSp>
        <p:nvCxnSpPr>
          <p:cNvPr id="31753" name="Straight Connector 46"/>
          <p:cNvCxnSpPr>
            <a:cxnSpLocks noChangeShapeType="1"/>
          </p:cNvCxnSpPr>
          <p:nvPr/>
        </p:nvCxnSpPr>
        <p:spPr bwMode="auto">
          <a:xfrm>
            <a:off x="2514600" y="5948363"/>
            <a:ext cx="2286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1754" name="Straight Arrow Connector 42"/>
          <p:cNvCxnSpPr>
            <a:cxnSpLocks noChangeShapeType="1"/>
          </p:cNvCxnSpPr>
          <p:nvPr/>
        </p:nvCxnSpPr>
        <p:spPr bwMode="auto">
          <a:xfrm rot="5400000">
            <a:off x="2362201" y="5641975"/>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55" name="Straight Connector 44"/>
          <p:cNvCxnSpPr>
            <a:cxnSpLocks noChangeShapeType="1"/>
          </p:cNvCxnSpPr>
          <p:nvPr/>
        </p:nvCxnSpPr>
        <p:spPr bwMode="auto">
          <a:xfrm>
            <a:off x="2362200" y="5872163"/>
            <a:ext cx="4572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1756" name="Straight Connector 69"/>
          <p:cNvCxnSpPr>
            <a:cxnSpLocks noChangeShapeType="1"/>
          </p:cNvCxnSpPr>
          <p:nvPr/>
        </p:nvCxnSpPr>
        <p:spPr bwMode="auto">
          <a:xfrm rot="10800000">
            <a:off x="1676400" y="5410200"/>
            <a:ext cx="9144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1757" name="Freeform 71"/>
          <p:cNvSpPr>
            <a:spLocks noChangeArrowheads="1"/>
          </p:cNvSpPr>
          <p:nvPr/>
        </p:nvSpPr>
        <p:spPr bwMode="auto">
          <a:xfrm>
            <a:off x="996950" y="3201988"/>
            <a:ext cx="1984375" cy="728662"/>
          </a:xfrm>
          <a:custGeom>
            <a:avLst/>
            <a:gdLst>
              <a:gd name="T0" fmla="*/ 0 w 1983179"/>
              <a:gd name="T1" fmla="*/ 241773 h 728352"/>
              <a:gd name="T2" fmla="*/ 939849 w 1983179"/>
              <a:gd name="T3" fmla="*/ 63415 h 728352"/>
              <a:gd name="T4" fmla="*/ 1701246 w 1983179"/>
              <a:gd name="T5" fmla="*/ 110977 h 728352"/>
              <a:gd name="T6" fmla="*/ 1986769 w 1983179"/>
              <a:gd name="T7" fmla="*/ 729282 h 728352"/>
              <a:gd name="T8" fmla="*/ 0 60000 65536"/>
              <a:gd name="T9" fmla="*/ 0 60000 65536"/>
              <a:gd name="T10" fmla="*/ 0 60000 65536"/>
              <a:gd name="T11" fmla="*/ 0 60000 65536"/>
              <a:gd name="T12" fmla="*/ 0 w 1983179"/>
              <a:gd name="T13" fmla="*/ 0 h 728352"/>
              <a:gd name="T14" fmla="*/ 1983179 w 1983179"/>
              <a:gd name="T15" fmla="*/ 728352 h 728352"/>
            </a:gdLst>
            <a:ahLst/>
            <a:cxnLst>
              <a:cxn ang="T8">
                <a:pos x="T0" y="T1"/>
              </a:cxn>
              <a:cxn ang="T9">
                <a:pos x="T2" y="T3"/>
              </a:cxn>
              <a:cxn ang="T10">
                <a:pos x="T4" y="T5"/>
              </a:cxn>
              <a:cxn ang="T11">
                <a:pos x="T6" y="T7"/>
              </a:cxn>
            </a:cxnLst>
            <a:rect l="T12" t="T13" r="T14" b="T15"/>
            <a:pathLst>
              <a:path w="1983179" h="728352">
                <a:moveTo>
                  <a:pt x="0" y="241464"/>
                </a:moveTo>
                <a:cubicBezTo>
                  <a:pt x="327561" y="163284"/>
                  <a:pt x="655122" y="85105"/>
                  <a:pt x="938151" y="63334"/>
                </a:cubicBezTo>
                <a:cubicBezTo>
                  <a:pt x="1221180" y="41563"/>
                  <a:pt x="1524001" y="0"/>
                  <a:pt x="1698172" y="110836"/>
                </a:cubicBezTo>
                <a:cubicBezTo>
                  <a:pt x="1872343" y="221672"/>
                  <a:pt x="1927761" y="475012"/>
                  <a:pt x="1983179" y="728352"/>
                </a:cubicBezTo>
              </a:path>
            </a:pathLst>
          </a:custGeom>
          <a:noFill/>
          <a:ln w="25400" algn="ctr">
            <a:solidFill>
              <a:srgbClr val="FF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73" name="Rectangle 3"/>
          <p:cNvSpPr txBox="1">
            <a:spLocks noChangeArrowheads="1"/>
          </p:cNvSpPr>
          <p:nvPr/>
        </p:nvSpPr>
        <p:spPr bwMode="auto">
          <a:xfrm>
            <a:off x="3276600" y="4876800"/>
            <a:ext cx="5486400" cy="1295400"/>
          </a:xfrm>
          <a:prstGeom prst="rect">
            <a:avLst/>
          </a:prstGeom>
          <a:solidFill>
            <a:srgbClr val="FFCCCC"/>
          </a:solidFill>
          <a:ln w="9525">
            <a:noFill/>
            <a:miter lim="800000"/>
            <a:headEnd/>
            <a:tailEnd/>
          </a:ln>
        </p:spPr>
        <p:txBody>
          <a:bodyPr/>
          <a:lstStyle/>
          <a:p>
            <a:pPr marL="342900" indent="-342900">
              <a:lnSpc>
                <a:spcPct val="90000"/>
              </a:lnSpc>
              <a:spcBef>
                <a:spcPct val="20000"/>
              </a:spcBef>
              <a:buClr>
                <a:schemeClr val="tx2"/>
              </a:buClr>
              <a:buSzPct val="140000"/>
              <a:defRPr/>
            </a:pPr>
            <a:r>
              <a:rPr kumimoji="1" lang="en-US" altLang="zh-CN" i="1" kern="0" dirty="0">
                <a:solidFill>
                  <a:srgbClr val="FF0000"/>
                </a:solidFill>
                <a:latin typeface="Arial" charset="0"/>
                <a:ea typeface="宋体" charset="-122"/>
              </a:rPr>
              <a:t>*  No shifting of items required</a:t>
            </a:r>
          </a:p>
          <a:p>
            <a:pPr marL="342900" indent="-342900">
              <a:lnSpc>
                <a:spcPct val="90000"/>
              </a:lnSpc>
              <a:spcBef>
                <a:spcPct val="20000"/>
              </a:spcBef>
              <a:buClr>
                <a:schemeClr val="tx2"/>
              </a:buClr>
              <a:buSzPct val="140000"/>
              <a:defRPr/>
            </a:pPr>
            <a:r>
              <a:rPr kumimoji="1" lang="en-US" altLang="zh-CN" i="1" kern="0" dirty="0">
                <a:solidFill>
                  <a:srgbClr val="FF0000"/>
                </a:solidFill>
                <a:latin typeface="Arial" charset="0"/>
                <a:ea typeface="宋体" charset="-122"/>
              </a:rPr>
              <a:t>*  Need to consider the case of queue having only one node</a:t>
            </a:r>
          </a:p>
          <a:p>
            <a:pPr marL="342900" indent="-342900" eaLnBrk="0" hangingPunct="0">
              <a:lnSpc>
                <a:spcPct val="90000"/>
              </a:lnSpc>
              <a:spcBef>
                <a:spcPct val="20000"/>
              </a:spcBef>
              <a:buClr>
                <a:schemeClr val="tx2"/>
              </a:buClr>
              <a:buSzPct val="140000"/>
              <a:buFont typeface="Wingdings" pitchFamily="2" charset="2"/>
              <a:buNone/>
              <a:defRPr/>
            </a:pPr>
            <a:endParaRPr kumimoji="1" lang="en-US" altLang="zh-CN" i="1" kern="0" dirty="0">
              <a:solidFill>
                <a:srgbClr val="FF0000"/>
              </a:solidFill>
              <a:latin typeface="Arial" charset="0"/>
              <a:ea typeface="宋体" charset="-122"/>
            </a:endParaRPr>
          </a:p>
        </p:txBody>
      </p:sp>
      <p:cxnSp>
        <p:nvCxnSpPr>
          <p:cNvPr id="31759" name="Straight Connector 46"/>
          <p:cNvCxnSpPr>
            <a:cxnSpLocks noChangeShapeType="1"/>
          </p:cNvCxnSpPr>
          <p:nvPr/>
        </p:nvCxnSpPr>
        <p:spPr bwMode="auto">
          <a:xfrm>
            <a:off x="2667000" y="4876800"/>
            <a:ext cx="228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1760" name="Straight Connector 44"/>
          <p:cNvCxnSpPr>
            <a:cxnSpLocks noChangeShapeType="1"/>
          </p:cNvCxnSpPr>
          <p:nvPr/>
        </p:nvCxnSpPr>
        <p:spPr bwMode="auto">
          <a:xfrm>
            <a:off x="2514600" y="4800600"/>
            <a:ext cx="457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1761" name="Freeform 75"/>
          <p:cNvSpPr>
            <a:spLocks noChangeArrowheads="1"/>
          </p:cNvSpPr>
          <p:nvPr/>
        </p:nvSpPr>
        <p:spPr bwMode="auto">
          <a:xfrm>
            <a:off x="2292350" y="4192588"/>
            <a:ext cx="522288" cy="617537"/>
          </a:xfrm>
          <a:custGeom>
            <a:avLst/>
            <a:gdLst>
              <a:gd name="T0" fmla="*/ 0 w 522514"/>
              <a:gd name="T1" fmla="*/ 0 h 617516"/>
              <a:gd name="T2" fmla="*/ 438817 w 522514"/>
              <a:gd name="T3" fmla="*/ 130640 h 617516"/>
              <a:gd name="T4" fmla="*/ 498115 w 522514"/>
              <a:gd name="T5" fmla="*/ 617579 h 617516"/>
              <a:gd name="T6" fmla="*/ 498115 w 522514"/>
              <a:gd name="T7" fmla="*/ 617579 h 617516"/>
              <a:gd name="T8" fmla="*/ 0 60000 65536"/>
              <a:gd name="T9" fmla="*/ 0 60000 65536"/>
              <a:gd name="T10" fmla="*/ 0 60000 65536"/>
              <a:gd name="T11" fmla="*/ 0 60000 65536"/>
              <a:gd name="T12" fmla="*/ 0 w 522514"/>
              <a:gd name="T13" fmla="*/ 0 h 617516"/>
              <a:gd name="T14" fmla="*/ 522514 w 522514"/>
              <a:gd name="T15" fmla="*/ 617516 h 617516"/>
            </a:gdLst>
            <a:ahLst/>
            <a:cxnLst>
              <a:cxn ang="T8">
                <a:pos x="T0" y="T1"/>
              </a:cxn>
              <a:cxn ang="T9">
                <a:pos x="T2" y="T3"/>
              </a:cxn>
              <a:cxn ang="T10">
                <a:pos x="T4" y="T5"/>
              </a:cxn>
              <a:cxn ang="T11">
                <a:pos x="T6" y="T7"/>
              </a:cxn>
            </a:cxnLst>
            <a:rect l="T12" t="T13" r="T14" b="T15"/>
            <a:pathLst>
              <a:path w="522514" h="617516">
                <a:moveTo>
                  <a:pt x="0" y="0"/>
                </a:moveTo>
                <a:cubicBezTo>
                  <a:pt x="178130" y="13854"/>
                  <a:pt x="356260" y="27709"/>
                  <a:pt x="439387" y="130628"/>
                </a:cubicBezTo>
                <a:cubicBezTo>
                  <a:pt x="522514" y="233547"/>
                  <a:pt x="498763" y="617516"/>
                  <a:pt x="498763" y="617516"/>
                </a:cubicBezTo>
              </a:path>
            </a:pathLst>
          </a:custGeom>
          <a:noFill/>
          <a:ln w="25400" algn="ctr">
            <a:solidFill>
              <a:srgbClr val="FF0000"/>
            </a:solidFill>
            <a:prstDash val="dash"/>
            <a:round/>
            <a:headEnd/>
            <a:tailEnd type="arrow"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77" name="Dodecagon 76"/>
          <p:cNvSpPr/>
          <p:nvPr/>
        </p:nvSpPr>
        <p:spPr bwMode="auto">
          <a:xfrm>
            <a:off x="2743200" y="4953000"/>
            <a:ext cx="457200" cy="458788"/>
          </a:xfrm>
          <a:prstGeom prst="dodecagon">
            <a:avLst/>
          </a:prstGeom>
          <a:no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r>
              <a:rPr lang="en-US" sz="1600" b="1" dirty="0">
                <a:solidFill>
                  <a:srgbClr val="FF0000"/>
                </a:solidFill>
              </a:rPr>
              <a:t>3</a:t>
            </a:r>
            <a:endParaRPr lang="en-SG" sz="1600" b="1" dirty="0">
              <a:solidFill>
                <a:srgbClr val="FF0000"/>
              </a:solidFill>
            </a:endParaRPr>
          </a:p>
        </p:txBody>
      </p:sp>
    </p:spTree>
    <p:extLst>
      <p:ext uri="{BB962C8B-B14F-4D97-AF65-F5344CB8AC3E}">
        <p14:creationId xmlns:p14="http://schemas.microsoft.com/office/powerpoint/2010/main" val="2533998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fill="hold"/>
                                        <p:tgtEl>
                                          <p:spTgt spid="73"/>
                                        </p:tgtEl>
                                        <p:attrNameLst>
                                          <p:attrName>ppt_x</p:attrName>
                                        </p:attrNameLst>
                                      </p:cBhvr>
                                      <p:tavLst>
                                        <p:tav tm="0">
                                          <p:val>
                                            <p:strVal val="0-#ppt_w/2"/>
                                          </p:val>
                                        </p:tav>
                                        <p:tav tm="100000">
                                          <p:val>
                                            <p:strVal val="#ppt_x"/>
                                          </p:val>
                                        </p:tav>
                                      </p:tavLst>
                                    </p:anim>
                                    <p:anim calcmode="lin" valueType="num">
                                      <p:cBhvr additive="base">
                                        <p:cTn id="8"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CN" sz="3200" b="0">
                <a:ea typeface="宋体" panose="02010600030101010101" pitchFamily="2" charset="-122"/>
              </a:rPr>
              <a:t>Algorithm : </a:t>
            </a:r>
            <a:r>
              <a:rPr lang="en-US" altLang="zh-CN" sz="3200" b="0" i="1">
                <a:ea typeface="宋体" panose="02010600030101010101" pitchFamily="2" charset="-122"/>
              </a:rPr>
              <a:t>dequeue item from front of Queue</a:t>
            </a:r>
          </a:p>
        </p:txBody>
      </p:sp>
      <p:graphicFrame>
        <p:nvGraphicFramePr>
          <p:cNvPr id="8" name="Table 7"/>
          <p:cNvGraphicFramePr>
            <a:graphicFrameLocks noGrp="1"/>
          </p:cNvGraphicFramePr>
          <p:nvPr/>
        </p:nvGraphicFramePr>
        <p:xfrm>
          <a:off x="304800" y="914400"/>
          <a:ext cx="8534400" cy="4094163"/>
        </p:xfrm>
        <a:graphic>
          <a:graphicData uri="http://schemas.openxmlformats.org/drawingml/2006/table">
            <a:tbl>
              <a:tblPr/>
              <a:tblGrid>
                <a:gridCol w="8534400">
                  <a:extLst>
                    <a:ext uri="{9D8B030D-6E8A-4147-A177-3AD203B41FA5}">
                      <a16:colId xmlns:a16="http://schemas.microsoft.com/office/drawing/2014/main" val="20000"/>
                    </a:ext>
                  </a:extLst>
                </a:gridCol>
              </a:tblGrid>
              <a:tr h="420631">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Verdana" pitchFamily="34" charset="0"/>
                          <a:ea typeface="Verdana" pitchFamily="34" charset="0"/>
                          <a:cs typeface="Verdana" pitchFamily="34" charset="0"/>
                        </a:rPr>
                        <a:t>boolean</a:t>
                      </a:r>
                      <a:r>
                        <a:rPr kumimoji="0" lang="en-US" sz="2400" b="0" i="0" u="none" strike="noStrike" cap="none" normalizeH="0" baseline="0" dirty="0">
                          <a:ln>
                            <a:noFill/>
                          </a:ln>
                          <a:solidFill>
                            <a:schemeClr val="tx1"/>
                          </a:solidFill>
                          <a:effectLst/>
                          <a:latin typeface="Verdana" pitchFamily="34" charset="0"/>
                          <a:ea typeface="Verdana" pitchFamily="34" charset="0"/>
                          <a:cs typeface="Verdana" pitchFamily="34" charset="0"/>
                        </a:rPr>
                        <a:t> </a:t>
                      </a:r>
                      <a:r>
                        <a:rPr kumimoji="0" lang="en-US" sz="2400" b="0" i="0" u="none" strike="noStrike" cap="none" normalizeH="0" baseline="0" dirty="0" err="1">
                          <a:ln>
                            <a:noFill/>
                          </a:ln>
                          <a:solidFill>
                            <a:schemeClr val="tx1"/>
                          </a:solidFill>
                          <a:effectLst/>
                          <a:latin typeface="Verdana" pitchFamily="34" charset="0"/>
                          <a:ea typeface="Verdana" pitchFamily="34" charset="0"/>
                          <a:cs typeface="Verdana" pitchFamily="34" charset="0"/>
                        </a:rPr>
                        <a:t>dequeue</a:t>
                      </a:r>
                      <a:r>
                        <a:rPr kumimoji="0" lang="en-US" sz="2400" b="0" i="0" u="none" strike="noStrike" cap="none" normalizeH="0" baseline="0" dirty="0">
                          <a:ln>
                            <a:noFill/>
                          </a:ln>
                          <a:solidFill>
                            <a:schemeClr val="tx1"/>
                          </a:solidFill>
                          <a:effectLst/>
                          <a:latin typeface="Verdana" pitchFamily="34" charset="0"/>
                          <a:ea typeface="Verdana" pitchFamily="34" charset="0"/>
                          <a:cs typeface="Verdana" pitchFamily="34" charset="0"/>
                        </a:rPr>
                        <a:t>()</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73532">
                <a:tc>
                  <a:txBody>
                    <a:bodyPr/>
                    <a:lstStyle/>
                    <a:p>
                      <a:r>
                        <a:rPr lang="en-SG" sz="2000" kern="1200" dirty="0">
                          <a:solidFill>
                            <a:srgbClr val="0000FF"/>
                          </a:solidFill>
                          <a:latin typeface="Verdana" pitchFamily="34" charset="0"/>
                          <a:ea typeface="Verdana" pitchFamily="34" charset="0"/>
                          <a:cs typeface="Verdana" pitchFamily="34" charset="0"/>
                        </a:rPr>
                        <a:t>If </a:t>
                      </a:r>
                      <a:r>
                        <a:rPr lang="en-SG" sz="2000" kern="1200" dirty="0" err="1">
                          <a:solidFill>
                            <a:srgbClr val="0000FF"/>
                          </a:solidFill>
                          <a:latin typeface="Verdana" pitchFamily="34" charset="0"/>
                          <a:ea typeface="Verdana" pitchFamily="34" charset="0"/>
                          <a:cs typeface="Verdana" pitchFamily="34" charset="0"/>
                        </a:rPr>
                        <a:t>frontNode</a:t>
                      </a:r>
                      <a:r>
                        <a:rPr lang="en-SG" sz="2000" kern="1200" baseline="0" dirty="0">
                          <a:solidFill>
                            <a:srgbClr val="0000FF"/>
                          </a:solidFill>
                          <a:latin typeface="Verdana" pitchFamily="34" charset="0"/>
                          <a:ea typeface="Verdana" pitchFamily="34" charset="0"/>
                          <a:cs typeface="Verdana" pitchFamily="34" charset="0"/>
                        </a:rPr>
                        <a:t> points to same location as </a:t>
                      </a:r>
                      <a:r>
                        <a:rPr lang="en-SG" sz="2000" kern="1200" baseline="0" dirty="0" err="1">
                          <a:solidFill>
                            <a:srgbClr val="0000FF"/>
                          </a:solidFill>
                          <a:latin typeface="Verdana" pitchFamily="34" charset="0"/>
                          <a:ea typeface="Verdana" pitchFamily="34" charset="0"/>
                          <a:cs typeface="Verdana" pitchFamily="34" charset="0"/>
                        </a:rPr>
                        <a:t>backNode</a:t>
                      </a:r>
                      <a:r>
                        <a:rPr lang="en-SG" sz="2000" kern="1200" baseline="0" dirty="0">
                          <a:solidFill>
                            <a:srgbClr val="0000FF"/>
                          </a:solidFill>
                          <a:latin typeface="Verdana" pitchFamily="34" charset="0"/>
                          <a:ea typeface="Verdana" pitchFamily="34" charset="0"/>
                          <a:cs typeface="Verdana" pitchFamily="34" charset="0"/>
                        </a:rPr>
                        <a:t> (i.e. only one node in queue)</a:t>
                      </a:r>
                    </a:p>
                    <a:p>
                      <a:r>
                        <a:rPr lang="en-US" sz="2000" kern="1200" baseline="0" dirty="0">
                          <a:solidFill>
                            <a:srgbClr val="0000FF"/>
                          </a:solidFill>
                          <a:latin typeface="Verdana" pitchFamily="34" charset="0"/>
                          <a:ea typeface="Verdana" pitchFamily="34" charset="0"/>
                          <a:cs typeface="Verdana" pitchFamily="34" charset="0"/>
                        </a:rPr>
                        <a:t>        set </a:t>
                      </a:r>
                      <a:r>
                        <a:rPr lang="en-US" sz="2000" kern="1200" baseline="0" dirty="0" err="1">
                          <a:solidFill>
                            <a:srgbClr val="0000FF"/>
                          </a:solidFill>
                          <a:latin typeface="Verdana" pitchFamily="34" charset="0"/>
                          <a:ea typeface="Verdana" pitchFamily="34" charset="0"/>
                          <a:cs typeface="Verdana" pitchFamily="34" charset="0"/>
                        </a:rPr>
                        <a:t>frontNode</a:t>
                      </a:r>
                      <a:r>
                        <a:rPr lang="en-US" sz="2000" kern="1200" baseline="0" dirty="0">
                          <a:solidFill>
                            <a:srgbClr val="0000FF"/>
                          </a:solidFill>
                          <a:latin typeface="Verdana" pitchFamily="34" charset="0"/>
                          <a:ea typeface="Verdana" pitchFamily="34" charset="0"/>
                          <a:cs typeface="Verdana" pitchFamily="34" charset="0"/>
                        </a:rPr>
                        <a:t> to NULL</a:t>
                      </a:r>
                    </a:p>
                    <a:p>
                      <a:r>
                        <a:rPr lang="en-US" sz="2000" kern="1200" baseline="0" dirty="0">
                          <a:solidFill>
                            <a:srgbClr val="0000FF"/>
                          </a:solidFill>
                          <a:latin typeface="Verdana" pitchFamily="34" charset="0"/>
                          <a:ea typeface="Verdana" pitchFamily="34" charset="0"/>
                          <a:cs typeface="Verdana" pitchFamily="34" charset="0"/>
                        </a:rPr>
                        <a:t>        set </a:t>
                      </a:r>
                      <a:r>
                        <a:rPr lang="en-US" sz="2000" kern="1200" baseline="0" dirty="0" err="1">
                          <a:solidFill>
                            <a:srgbClr val="0000FF"/>
                          </a:solidFill>
                          <a:latin typeface="Verdana" pitchFamily="34" charset="0"/>
                          <a:ea typeface="Verdana" pitchFamily="34" charset="0"/>
                          <a:cs typeface="Verdana" pitchFamily="34" charset="0"/>
                        </a:rPr>
                        <a:t>backNode</a:t>
                      </a:r>
                      <a:r>
                        <a:rPr lang="en-US" sz="2000" kern="1200" baseline="0" dirty="0">
                          <a:solidFill>
                            <a:srgbClr val="0000FF"/>
                          </a:solidFill>
                          <a:latin typeface="Verdana" pitchFamily="34" charset="0"/>
                          <a:ea typeface="Verdana" pitchFamily="34" charset="0"/>
                          <a:cs typeface="Verdana" pitchFamily="34" charset="0"/>
                        </a:rPr>
                        <a:t> to NULL</a:t>
                      </a:r>
                    </a:p>
                    <a:p>
                      <a:r>
                        <a:rPr lang="en-US" sz="2000" kern="1200" baseline="0" dirty="0">
                          <a:solidFill>
                            <a:srgbClr val="0000FF"/>
                          </a:solidFill>
                          <a:latin typeface="Verdana" pitchFamily="34" charset="0"/>
                          <a:ea typeface="Verdana" pitchFamily="34" charset="0"/>
                          <a:cs typeface="Verdana" pitchFamily="34" charset="0"/>
                        </a:rPr>
                        <a:t>    Else</a:t>
                      </a:r>
                    </a:p>
                    <a:p>
                      <a:pPr marL="0" marR="0" lvl="0" indent="0" algn="l" defTabSz="914400" rtl="0" eaLnBrk="1" fontAlgn="base" latinLnBrk="0" hangingPunct="1">
                        <a:lnSpc>
                          <a:spcPct val="100000"/>
                        </a:lnSpc>
                        <a:spcBef>
                          <a:spcPct val="0"/>
                        </a:spcBef>
                        <a:spcAft>
                          <a:spcPct val="0"/>
                        </a:spcAft>
                        <a:buClrTx/>
                        <a:buSzTx/>
                        <a:buFontTx/>
                        <a:buNone/>
                        <a:tabLst/>
                      </a:pPr>
                      <a:r>
                        <a:rPr lang="en-US" sz="2000" kern="1200" baseline="0" dirty="0">
                          <a:solidFill>
                            <a:srgbClr val="0000FF"/>
                          </a:solidFill>
                          <a:latin typeface="Verdana" pitchFamily="34" charset="0"/>
                          <a:ea typeface="Verdana" pitchFamily="34" charset="0"/>
                          <a:cs typeface="Verdana" pitchFamily="34" charset="0"/>
                        </a:rPr>
                        <a:t>         </a:t>
                      </a:r>
                      <a:r>
                        <a:rPr kumimoji="0" lang="en-US" sz="2000" b="0" i="0" u="none" strike="noStrike" cap="none" normalizeH="0" baseline="0" dirty="0">
                          <a:ln>
                            <a:noFill/>
                          </a:ln>
                          <a:solidFill>
                            <a:srgbClr val="0000FF"/>
                          </a:solidFill>
                          <a:effectLst/>
                          <a:latin typeface="Verdana" pitchFamily="34" charset="0"/>
                          <a:ea typeface="Verdana" pitchFamily="34" charset="0"/>
                          <a:cs typeface="Verdana" pitchFamily="34" charset="0"/>
                        </a:rPr>
                        <a:t>set temp (pointer) point to the front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itchFamily="34" charset="0"/>
                          <a:ea typeface="Verdana" pitchFamily="34" charset="0"/>
                          <a:cs typeface="Verdana" pitchFamily="34" charset="0"/>
                        </a:rPr>
                        <a:t>         make </a:t>
                      </a:r>
                      <a:r>
                        <a:rPr kumimoji="0" lang="en-US" sz="2000" b="0" i="0" u="none" strike="noStrike" cap="none" normalizeH="0" baseline="0" dirty="0" err="1">
                          <a:ln>
                            <a:noFill/>
                          </a:ln>
                          <a:solidFill>
                            <a:srgbClr val="0000FF"/>
                          </a:solidFill>
                          <a:effectLst/>
                          <a:latin typeface="Verdana" pitchFamily="34" charset="0"/>
                          <a:ea typeface="Verdana" pitchFamily="34" charset="0"/>
                          <a:cs typeface="Verdana" pitchFamily="34" charset="0"/>
                        </a:rPr>
                        <a:t>frontNode</a:t>
                      </a:r>
                      <a:r>
                        <a:rPr kumimoji="0" lang="en-US" sz="2000" b="0" i="0" u="none" strike="noStrike" cap="none" normalizeH="0" baseline="0" dirty="0">
                          <a:ln>
                            <a:noFill/>
                          </a:ln>
                          <a:solidFill>
                            <a:srgbClr val="0000FF"/>
                          </a:solidFill>
                          <a:effectLst/>
                          <a:latin typeface="Verdana" pitchFamily="34" charset="0"/>
                          <a:ea typeface="Verdana" pitchFamily="34" charset="0"/>
                          <a:cs typeface="Verdana" pitchFamily="34" charset="0"/>
                        </a:rPr>
                        <a:t>(pointer) point to the next node in stack</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itchFamily="34" charset="0"/>
                          <a:ea typeface="Verdana" pitchFamily="34" charset="0"/>
                          <a:cs typeface="Verdana" pitchFamily="34" charset="0"/>
                        </a:rPr>
                        <a:t>make removed node’s next (pointer) point to NULL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FF"/>
                          </a:solidFill>
                          <a:effectLst/>
                          <a:latin typeface="Verdana" pitchFamily="34" charset="0"/>
                          <a:ea typeface="Verdana" pitchFamily="34" charset="0"/>
                          <a:cs typeface="Verdana" pitchFamily="34" charset="0"/>
                        </a:rPr>
                        <a:t>deallocate</a:t>
                      </a:r>
                      <a:r>
                        <a:rPr kumimoji="0" lang="en-US" sz="2000" b="0" i="0" u="none" strike="noStrike" cap="none" normalizeH="0" baseline="0" dirty="0">
                          <a:ln>
                            <a:noFill/>
                          </a:ln>
                          <a:solidFill>
                            <a:srgbClr val="0000FF"/>
                          </a:solidFill>
                          <a:effectLst/>
                          <a:latin typeface="Verdana" pitchFamily="34" charset="0"/>
                          <a:ea typeface="Verdana" pitchFamily="34" charset="0"/>
                          <a:cs typeface="Verdana" pitchFamily="34" charset="0"/>
                        </a:rPr>
                        <a:t> memory from removed node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FF"/>
                          </a:solidFill>
                          <a:effectLst/>
                          <a:latin typeface="Verdana" pitchFamily="34" charset="0"/>
                          <a:ea typeface="Verdana" pitchFamily="34" charset="0"/>
                          <a:cs typeface="Verdana"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SG" sz="2000" b="0" i="0" u="none" strike="noStrike" cap="none" normalizeH="0" baseline="0" dirty="0">
                          <a:ln>
                            <a:noFill/>
                          </a:ln>
                          <a:solidFill>
                            <a:srgbClr val="0000FF"/>
                          </a:solidFill>
                          <a:effectLst/>
                          <a:latin typeface="Verdana" pitchFamily="34" charset="0"/>
                          <a:ea typeface="Verdana" pitchFamily="34" charset="0"/>
                          <a:cs typeface="Verdana" pitchFamily="34" charset="0"/>
                        </a:rPr>
                        <a:t>  </a:t>
                      </a:r>
                    </a:p>
                  </a:txBody>
                  <a:tcPr marT="45721" marB="4572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0092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CN" sz="3000" b="0">
                <a:ea typeface="宋体" panose="02010600030101010101" pitchFamily="2" charset="-122"/>
              </a:rPr>
              <a:t>Algorithm : </a:t>
            </a:r>
            <a:r>
              <a:rPr lang="en-US" altLang="zh-CN" sz="3000" b="0" i="1">
                <a:ea typeface="宋体" panose="02010600030101010101" pitchFamily="2" charset="-122"/>
              </a:rPr>
              <a:t>retrieving an item from front of Queue</a:t>
            </a:r>
          </a:p>
        </p:txBody>
      </p:sp>
      <p:graphicFrame>
        <p:nvGraphicFramePr>
          <p:cNvPr id="8" name="Table 7"/>
          <p:cNvGraphicFramePr>
            <a:graphicFrameLocks noGrp="1"/>
          </p:cNvGraphicFramePr>
          <p:nvPr/>
        </p:nvGraphicFramePr>
        <p:xfrm>
          <a:off x="457200" y="914400"/>
          <a:ext cx="8153400" cy="4094188"/>
        </p:xfrm>
        <a:graphic>
          <a:graphicData uri="http://schemas.openxmlformats.org/drawingml/2006/table">
            <a:tbl>
              <a:tblPr firstRow="1" bandRow="1">
                <a:tableStyleId>{5C22544A-7EE6-4342-B048-85BDC9FD1C3A}</a:tableStyleId>
              </a:tblPr>
              <a:tblGrid>
                <a:gridCol w="8153400">
                  <a:extLst>
                    <a:ext uri="{9D8B030D-6E8A-4147-A177-3AD203B41FA5}">
                      <a16:colId xmlns:a16="http://schemas.microsoft.com/office/drawing/2014/main" val="20000"/>
                    </a:ext>
                  </a:extLst>
                </a:gridCol>
              </a:tblGrid>
              <a:tr h="420591">
                <a:tc>
                  <a:txBody>
                    <a:bodyPr/>
                    <a:lstStyle/>
                    <a:p>
                      <a:pPr eaLnBrk="1" hangingPunct="1">
                        <a:lnSpc>
                          <a:spcPct val="90000"/>
                        </a:lnSpc>
                        <a:buNone/>
                      </a:pPr>
                      <a:r>
                        <a:rPr lang="en-US" sz="2400" b="0" u="none" baseline="0" dirty="0" err="1">
                          <a:solidFill>
                            <a:schemeClr val="tx1"/>
                          </a:solidFill>
                          <a:latin typeface="Verdana" pitchFamily="34" charset="0"/>
                          <a:ea typeface="Verdana" pitchFamily="34" charset="0"/>
                          <a:cs typeface="Verdana" pitchFamily="34" charset="0"/>
                        </a:rPr>
                        <a:t>boolean</a:t>
                      </a:r>
                      <a:r>
                        <a:rPr lang="en-US" sz="2400" b="0" u="none" baseline="0" dirty="0">
                          <a:solidFill>
                            <a:schemeClr val="tx1"/>
                          </a:solidFill>
                          <a:latin typeface="Verdana" pitchFamily="34" charset="0"/>
                          <a:ea typeface="Verdana" pitchFamily="34" charset="0"/>
                          <a:cs typeface="Verdana" pitchFamily="34" charset="0"/>
                        </a:rPr>
                        <a:t> </a:t>
                      </a:r>
                      <a:r>
                        <a:rPr lang="en-US" sz="2400" b="0" u="none" baseline="0" dirty="0" err="1">
                          <a:solidFill>
                            <a:schemeClr val="tx1"/>
                          </a:solidFill>
                          <a:latin typeface="Verdana" pitchFamily="34" charset="0"/>
                          <a:ea typeface="Verdana" pitchFamily="34" charset="0"/>
                          <a:cs typeface="Verdana" pitchFamily="34" charset="0"/>
                        </a:rPr>
                        <a:t>getFront</a:t>
                      </a:r>
                      <a:r>
                        <a:rPr lang="en-US" sz="2400" b="0" u="none" baseline="0" dirty="0">
                          <a:solidFill>
                            <a:schemeClr val="tx1"/>
                          </a:solidFill>
                          <a:latin typeface="Verdana" pitchFamily="34" charset="0"/>
                          <a:ea typeface="Verdana" pitchFamily="34" charset="0"/>
                          <a:cs typeface="Verdana" pitchFamily="34" charset="0"/>
                        </a:rPr>
                        <a:t>(</a:t>
                      </a:r>
                      <a:r>
                        <a:rPr lang="en-US" sz="2400" b="0" u="none" baseline="0" dirty="0" err="1">
                          <a:solidFill>
                            <a:schemeClr val="tx1"/>
                          </a:solidFill>
                          <a:latin typeface="Verdana" pitchFamily="34" charset="0"/>
                          <a:ea typeface="Verdana" pitchFamily="34" charset="0"/>
                          <a:cs typeface="Verdana" pitchFamily="34" charset="0"/>
                        </a:rPr>
                        <a:t>ItemType</a:t>
                      </a:r>
                      <a:r>
                        <a:rPr lang="en-US" sz="2400" b="0" u="none" baseline="0" dirty="0">
                          <a:solidFill>
                            <a:schemeClr val="tx1"/>
                          </a:solidFill>
                          <a:latin typeface="Verdana" pitchFamily="34" charset="0"/>
                          <a:ea typeface="Verdana" pitchFamily="34" charset="0"/>
                          <a:cs typeface="Verdana" pitchFamily="34" charset="0"/>
                        </a:rPr>
                        <a:t>&amp; item)</a:t>
                      </a:r>
                      <a:endParaRPr lang="en-US" sz="2400" b="0" u="none" dirty="0">
                        <a:solidFill>
                          <a:schemeClr val="tx1"/>
                        </a:solidFill>
                        <a:latin typeface="Verdana" pitchFamily="34" charset="0"/>
                        <a:ea typeface="Verdana" pitchFamily="34" charset="0"/>
                        <a:cs typeface="Verdana" pitchFamily="34" charset="0"/>
                      </a:endParaRPr>
                    </a:p>
                  </a:txBody>
                  <a:tcPr marT="45716" marB="45716">
                    <a:solidFill>
                      <a:srgbClr val="FFCCFF"/>
                    </a:solidFill>
                  </a:tcPr>
                </a:tc>
                <a:extLst>
                  <a:ext uri="{0D108BD9-81ED-4DB2-BD59-A6C34878D82A}">
                    <a16:rowId xmlns:a16="http://schemas.microsoft.com/office/drawing/2014/main" val="10000"/>
                  </a:ext>
                </a:extLst>
              </a:tr>
              <a:tr h="3673572">
                <a:tc>
                  <a:txBody>
                    <a:bodyPr/>
                    <a:lstStyle/>
                    <a:p>
                      <a:r>
                        <a:rPr lang="en-US" sz="2000" kern="1200" dirty="0">
                          <a:solidFill>
                            <a:srgbClr val="0000FF"/>
                          </a:solidFill>
                          <a:latin typeface="Verdana" pitchFamily="34" charset="0"/>
                          <a:ea typeface="Verdana" pitchFamily="34" charset="0"/>
                          <a:cs typeface="Verdana" pitchFamily="34" charset="0"/>
                        </a:rPr>
                        <a:t>If queue is not empty</a:t>
                      </a:r>
                      <a:endParaRPr lang="en-US" sz="2000" kern="1200" baseline="0" dirty="0">
                        <a:solidFill>
                          <a:srgbClr val="0000FF"/>
                        </a:solidFill>
                        <a:latin typeface="Verdana" pitchFamily="34" charset="0"/>
                        <a:ea typeface="Verdana" pitchFamily="34" charset="0"/>
                        <a:cs typeface="Verdana" pitchFamily="34" charset="0"/>
                      </a:endParaRPr>
                    </a:p>
                    <a:p>
                      <a:r>
                        <a:rPr lang="en-US" sz="2000" kern="1200" baseline="0" dirty="0">
                          <a:solidFill>
                            <a:srgbClr val="0000FF"/>
                          </a:solidFill>
                          <a:latin typeface="Verdana" pitchFamily="34" charset="0"/>
                          <a:ea typeface="Verdana" pitchFamily="34" charset="0"/>
                          <a:cs typeface="Verdana" pitchFamily="34" charset="0"/>
                        </a:rPr>
                        <a:t>    item would be item contained in the front node</a:t>
                      </a:r>
                    </a:p>
                  </a:txBody>
                  <a:tcPr marT="45716" marB="45716">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00733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304800" y="914400"/>
            <a:ext cx="8305800" cy="1752600"/>
          </a:xfrm>
        </p:spPr>
        <p:txBody>
          <a:bodyPr/>
          <a:lstStyle/>
          <a:p>
            <a:pPr marL="0" indent="0">
              <a:lnSpc>
                <a:spcPct val="90000"/>
              </a:lnSpc>
              <a:buFont typeface="Wingdings" panose="05000000000000000000" pitchFamily="2" charset="2"/>
              <a:buNone/>
              <a:defRPr/>
            </a:pPr>
            <a:r>
              <a:rPr lang="en-US" altLang="zh-CN" sz="2400" b="0" dirty="0">
                <a:latin typeface="Arial" charset="0"/>
                <a:ea typeface="Verdana" pitchFamily="34" charset="0"/>
                <a:cs typeface="Arial" charset="0"/>
              </a:rPr>
              <a:t>In cases, when </a:t>
            </a:r>
            <a:r>
              <a:rPr lang="en-US" altLang="zh-CN" sz="2400" b="0" dirty="0">
                <a:solidFill>
                  <a:srgbClr val="0000FF"/>
                </a:solidFill>
                <a:latin typeface="Arial" charset="0"/>
                <a:ea typeface="Verdana" pitchFamily="34" charset="0"/>
                <a:cs typeface="Arial" charset="0"/>
              </a:rPr>
              <a:t>fixed-size queue </a:t>
            </a:r>
            <a:r>
              <a:rPr lang="en-US" altLang="zh-CN" sz="2400" b="0" dirty="0">
                <a:latin typeface="Arial" charset="0"/>
                <a:ea typeface="Verdana" pitchFamily="34" charset="0"/>
                <a:cs typeface="Arial" charset="0"/>
              </a:rPr>
              <a:t>is not a problem, an array can be used to represent a queue.</a:t>
            </a:r>
          </a:p>
          <a:p>
            <a:pPr marL="90488" indent="-90488">
              <a:lnSpc>
                <a:spcPct val="90000"/>
              </a:lnSpc>
              <a:buFont typeface="Wingdings" panose="05000000000000000000" pitchFamily="2" charset="2"/>
              <a:buNone/>
              <a:defRPr/>
            </a:pPr>
            <a:endParaRPr lang="en-US" altLang="zh-CN" sz="1800" b="0" dirty="0">
              <a:latin typeface="Arial" charset="0"/>
              <a:ea typeface="Verdana" pitchFamily="34" charset="0"/>
              <a:cs typeface="Arial" charset="0"/>
            </a:endParaRPr>
          </a:p>
          <a:p>
            <a:pPr marL="90488" indent="-90488">
              <a:lnSpc>
                <a:spcPct val="90000"/>
              </a:lnSpc>
              <a:buFont typeface="Wingdings" panose="05000000000000000000" pitchFamily="2" charset="2"/>
              <a:buNone/>
              <a:defRPr/>
            </a:pPr>
            <a:r>
              <a:rPr lang="en-US" altLang="zh-CN" sz="2400" b="0" dirty="0">
                <a:latin typeface="Arial" charset="0"/>
                <a:ea typeface="Verdana" pitchFamily="34" charset="0"/>
                <a:cs typeface="Arial" charset="0"/>
              </a:rPr>
              <a:t>A </a:t>
            </a:r>
            <a:r>
              <a:rPr lang="en-US" altLang="zh-CN" sz="2400" b="0" u="sng" dirty="0">
                <a:latin typeface="Arial" charset="0"/>
                <a:ea typeface="Verdana" pitchFamily="34" charset="0"/>
                <a:cs typeface="Arial" charset="0"/>
              </a:rPr>
              <a:t>naïve</a:t>
            </a:r>
            <a:r>
              <a:rPr lang="en-US" altLang="zh-CN" sz="2400" b="0" dirty="0">
                <a:latin typeface="Arial" charset="0"/>
                <a:ea typeface="Verdana" pitchFamily="34" charset="0"/>
                <a:cs typeface="Arial" charset="0"/>
              </a:rPr>
              <a:t> array-based implementation:</a:t>
            </a:r>
          </a:p>
        </p:txBody>
      </p:sp>
      <p:sp>
        <p:nvSpPr>
          <p:cNvPr id="95" name="Rectangle 94"/>
          <p:cNvSpPr/>
          <p:nvPr/>
        </p:nvSpPr>
        <p:spPr bwMode="auto">
          <a:xfrm>
            <a:off x="5181600" y="2662238"/>
            <a:ext cx="2209800" cy="461962"/>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34821" name="Rectangle 2"/>
          <p:cNvSpPr>
            <a:spLocks noGrp="1" noChangeArrowheads="1"/>
          </p:cNvSpPr>
          <p:nvPr>
            <p:ph type="title"/>
          </p:nvPr>
        </p:nvSpPr>
        <p:spPr>
          <a:xfrm>
            <a:off x="76200" y="0"/>
            <a:ext cx="9829800" cy="685800"/>
          </a:xfrm>
        </p:spPr>
        <p:txBody>
          <a:bodyPr/>
          <a:lstStyle/>
          <a:p>
            <a:r>
              <a:rPr lang="en-US" altLang="zh-CN" sz="3000">
                <a:ea typeface="宋体" panose="02010600030101010101" pitchFamily="2" charset="-122"/>
              </a:rPr>
              <a:t>Array-based Implementation of Queue ADT</a:t>
            </a:r>
            <a:endParaRPr lang="en-US" altLang="zh-CN" sz="3000" i="1">
              <a:ea typeface="宋体" panose="02010600030101010101" pitchFamily="2" charset="-122"/>
            </a:endParaRPr>
          </a:p>
        </p:txBody>
      </p:sp>
      <p:sp>
        <p:nvSpPr>
          <p:cNvPr id="20" name="Rectangle 3"/>
          <p:cNvSpPr txBox="1">
            <a:spLocks noChangeArrowheads="1"/>
          </p:cNvSpPr>
          <p:nvPr/>
        </p:nvSpPr>
        <p:spPr bwMode="auto">
          <a:xfrm>
            <a:off x="381000" y="3886200"/>
            <a:ext cx="8305800" cy="1752600"/>
          </a:xfrm>
          <a:prstGeom prst="rect">
            <a:avLst/>
          </a:prstGeom>
          <a:noFill/>
          <a:ln w="9525">
            <a:noFill/>
            <a:miter lim="800000"/>
            <a:headEnd/>
            <a:tailEnd/>
          </a:ln>
        </p:spPr>
        <p:txBody>
          <a:bodyPr/>
          <a:lstStyle/>
          <a:p>
            <a:pPr eaLnBrk="0" hangingPunct="0">
              <a:lnSpc>
                <a:spcPct val="90000"/>
              </a:lnSpc>
              <a:spcBef>
                <a:spcPct val="20000"/>
              </a:spcBef>
              <a:buClr>
                <a:schemeClr val="tx2"/>
              </a:buClr>
              <a:buSzPct val="140000"/>
              <a:buFont typeface="Wingdings" pitchFamily="2" charset="2"/>
              <a:buNone/>
              <a:defRPr/>
            </a:pPr>
            <a:r>
              <a:rPr kumimoji="1" lang="en-US" altLang="zh-CN" kern="0" dirty="0">
                <a:latin typeface="Arial" charset="0"/>
                <a:ea typeface="宋体" charset="-122"/>
              </a:rPr>
              <a:t>2 variables to keep indexes of front and back of queue (similar to </a:t>
            </a:r>
            <a:r>
              <a:rPr kumimoji="1" lang="en-US" altLang="zh-CN" kern="0" dirty="0">
                <a:solidFill>
                  <a:srgbClr val="0000FF"/>
                </a:solidFill>
                <a:latin typeface="Arial" charset="0"/>
                <a:ea typeface="宋体" charset="-122"/>
              </a:rPr>
              <a:t>top</a:t>
            </a:r>
            <a:r>
              <a:rPr kumimoji="1" lang="en-US" altLang="zh-CN" kern="0" dirty="0">
                <a:latin typeface="Arial" charset="0"/>
                <a:ea typeface="宋体" charset="-122"/>
              </a:rPr>
              <a:t> for array-based Stack ADT):</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front</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(index of 1</a:t>
            </a:r>
            <a:r>
              <a:rPr kumimoji="1" lang="en-US" altLang="zh-CN" kern="0" baseline="30000" dirty="0">
                <a:latin typeface="Arial" charset="0"/>
                <a:ea typeface="宋体" charset="-122"/>
              </a:rPr>
              <a:t>st</a:t>
            </a:r>
            <a:r>
              <a:rPr kumimoji="1" lang="en-US" altLang="zh-CN" kern="0" dirty="0">
                <a:latin typeface="Arial" charset="0"/>
                <a:ea typeface="宋体" charset="-122"/>
              </a:rPr>
              <a:t> item)</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back</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(index of last </a:t>
            </a:r>
            <a:r>
              <a:rPr kumimoji="1" lang="en-US" altLang="zh-CN" kern="0" dirty="0" err="1">
                <a:latin typeface="Arial" charset="0"/>
                <a:ea typeface="宋体" charset="-122"/>
              </a:rPr>
              <a:t>last</a:t>
            </a:r>
            <a:r>
              <a:rPr kumimoji="1" lang="en-US" altLang="zh-CN" kern="0" dirty="0">
                <a:latin typeface="Arial" charset="0"/>
                <a:ea typeface="宋体" charset="-122"/>
              </a:rPr>
              <a:t>)</a:t>
            </a:r>
          </a:p>
        </p:txBody>
      </p:sp>
      <p:grpSp>
        <p:nvGrpSpPr>
          <p:cNvPr id="34823" name="Group 100"/>
          <p:cNvGrpSpPr>
            <a:grpSpLocks/>
          </p:cNvGrpSpPr>
          <p:nvPr/>
        </p:nvGrpSpPr>
        <p:grpSpPr bwMode="auto">
          <a:xfrm>
            <a:off x="152400" y="2667000"/>
            <a:ext cx="8683018" cy="984161"/>
            <a:chOff x="152400" y="1575375"/>
            <a:chExt cx="8683018" cy="984161"/>
          </a:xfrm>
        </p:grpSpPr>
        <p:cxnSp>
          <p:nvCxnSpPr>
            <p:cNvPr id="34824" name="Straight Connector 24"/>
            <p:cNvCxnSpPr>
              <a:cxnSpLocks noChangeShapeType="1"/>
            </p:cNvCxnSpPr>
            <p:nvPr/>
          </p:nvCxnSpPr>
          <p:spPr bwMode="auto">
            <a:xfrm rot="5400000" flipH="1" flipV="1">
              <a:off x="4953794" y="1803181"/>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34825" name="Group 99"/>
            <p:cNvGrpSpPr>
              <a:grpSpLocks/>
            </p:cNvGrpSpPr>
            <p:nvPr/>
          </p:nvGrpSpPr>
          <p:grpSpPr bwMode="auto">
            <a:xfrm>
              <a:off x="152400" y="1575375"/>
              <a:ext cx="8683018" cy="984161"/>
              <a:chOff x="152400" y="1575375"/>
              <a:chExt cx="8683018" cy="984161"/>
            </a:xfrm>
          </p:grpSpPr>
          <p:sp>
            <p:nvSpPr>
              <p:cNvPr id="34826" name="TextBox 83"/>
              <p:cNvSpPr txBox="1">
                <a:spLocks noChangeArrowheads="1"/>
              </p:cNvSpPr>
              <p:nvPr/>
            </p:nvSpPr>
            <p:spPr bwMode="auto">
              <a:xfrm>
                <a:off x="1219200" y="1651575"/>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back: 3</a:t>
                </a:r>
                <a:endParaRPr lang="en-SG" sz="1800" b="1" i="1">
                  <a:solidFill>
                    <a:srgbClr val="FF0000"/>
                  </a:solidFill>
                  <a:latin typeface="Arial" panose="020B0604020202020204" pitchFamily="34" charset="0"/>
                  <a:cs typeface="Arial" panose="020B0604020202020204" pitchFamily="34" charset="0"/>
                </a:endParaRPr>
              </a:p>
            </p:txBody>
          </p:sp>
          <p:cxnSp>
            <p:nvCxnSpPr>
              <p:cNvPr id="34827" name="Straight Connector 20"/>
              <p:cNvCxnSpPr>
                <a:cxnSpLocks noChangeShapeType="1"/>
              </p:cNvCxnSpPr>
              <p:nvPr/>
            </p:nvCxnSpPr>
            <p:spPr bwMode="auto">
              <a:xfrm rot="16200000" flipV="1">
                <a:off x="3124202" y="1803974"/>
                <a:ext cx="457199" cy="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4828" name="Straight Connector 21"/>
              <p:cNvCxnSpPr>
                <a:cxnSpLocks noChangeShapeType="1"/>
              </p:cNvCxnSpPr>
              <p:nvPr/>
            </p:nvCxnSpPr>
            <p:spPr bwMode="auto">
              <a:xfrm rot="16200000" flipV="1">
                <a:off x="3733802" y="1803974"/>
                <a:ext cx="457199" cy="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4829" name="Straight Connector 23"/>
              <p:cNvCxnSpPr>
                <a:cxnSpLocks noChangeShapeType="1"/>
              </p:cNvCxnSpPr>
              <p:nvPr/>
            </p:nvCxnSpPr>
            <p:spPr bwMode="auto">
              <a:xfrm rot="5400000" flipH="1" flipV="1">
                <a:off x="4344194" y="1803975"/>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4830" name="Straight Connector 25"/>
              <p:cNvCxnSpPr>
                <a:cxnSpLocks noChangeShapeType="1"/>
              </p:cNvCxnSpPr>
              <p:nvPr/>
            </p:nvCxnSpPr>
            <p:spPr bwMode="auto">
              <a:xfrm rot="5400000" flipH="1" flipV="1">
                <a:off x="6554146" y="1803029"/>
                <a:ext cx="457199" cy="1891"/>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4831" name="TextBox 27"/>
              <p:cNvSpPr txBox="1">
                <a:spLocks noChangeArrowheads="1"/>
              </p:cNvSpPr>
              <p:nvPr/>
            </p:nvSpPr>
            <p:spPr bwMode="auto">
              <a:xfrm>
                <a:off x="25908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2</a:t>
                </a:r>
              </a:p>
            </p:txBody>
          </p:sp>
          <p:sp>
            <p:nvSpPr>
              <p:cNvPr id="34832" name="TextBox 28"/>
              <p:cNvSpPr txBox="1">
                <a:spLocks noChangeArrowheads="1"/>
              </p:cNvSpPr>
              <p:nvPr/>
            </p:nvSpPr>
            <p:spPr bwMode="auto">
              <a:xfrm>
                <a:off x="32004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sp>
            <p:nvSpPr>
              <p:cNvPr id="34833" name="TextBox 29"/>
              <p:cNvSpPr txBox="1">
                <a:spLocks noChangeArrowheads="1"/>
              </p:cNvSpPr>
              <p:nvPr/>
            </p:nvSpPr>
            <p:spPr bwMode="auto">
              <a:xfrm>
                <a:off x="38100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34834" name="TextBox 30"/>
              <p:cNvSpPr txBox="1">
                <a:spLocks noChangeArrowheads="1"/>
              </p:cNvSpPr>
              <p:nvPr/>
            </p:nvSpPr>
            <p:spPr bwMode="auto">
              <a:xfrm>
                <a:off x="44196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sp>
            <p:nvSpPr>
              <p:cNvPr id="34835" name="TextBox 31"/>
              <p:cNvSpPr txBox="1">
                <a:spLocks noChangeArrowheads="1"/>
              </p:cNvSpPr>
              <p:nvPr/>
            </p:nvSpPr>
            <p:spPr bwMode="auto">
              <a:xfrm>
                <a:off x="5410200" y="1752600"/>
                <a:ext cx="9143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a:t>
                </a:r>
              </a:p>
            </p:txBody>
          </p:sp>
          <p:sp>
            <p:nvSpPr>
              <p:cNvPr id="34836" name="TextBox 36"/>
              <p:cNvSpPr txBox="1">
                <a:spLocks noChangeArrowheads="1"/>
              </p:cNvSpPr>
              <p:nvPr/>
            </p:nvSpPr>
            <p:spPr bwMode="auto">
              <a:xfrm>
                <a:off x="2590800" y="2133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34837" name="TextBox 37"/>
              <p:cNvSpPr txBox="1">
                <a:spLocks noChangeArrowheads="1"/>
              </p:cNvSpPr>
              <p:nvPr/>
            </p:nvSpPr>
            <p:spPr bwMode="auto">
              <a:xfrm>
                <a:off x="3200400" y="2133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34838" name="TextBox 38"/>
              <p:cNvSpPr txBox="1">
                <a:spLocks noChangeArrowheads="1"/>
              </p:cNvSpPr>
              <p:nvPr/>
            </p:nvSpPr>
            <p:spPr bwMode="auto">
              <a:xfrm>
                <a:off x="3810000" y="2133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34839" name="TextBox 39"/>
              <p:cNvSpPr txBox="1">
                <a:spLocks noChangeArrowheads="1"/>
              </p:cNvSpPr>
              <p:nvPr/>
            </p:nvSpPr>
            <p:spPr bwMode="auto">
              <a:xfrm>
                <a:off x="4419600" y="2133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sp>
            <p:nvSpPr>
              <p:cNvPr id="34840" name="TextBox 41"/>
              <p:cNvSpPr txBox="1">
                <a:spLocks noChangeArrowheads="1"/>
              </p:cNvSpPr>
              <p:nvPr/>
            </p:nvSpPr>
            <p:spPr bwMode="auto">
              <a:xfrm>
                <a:off x="6096000" y="2133600"/>
                <a:ext cx="18288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34841" name="Rectangle 78"/>
              <p:cNvSpPr>
                <a:spLocks noChangeArrowheads="1"/>
              </p:cNvSpPr>
              <p:nvPr/>
            </p:nvSpPr>
            <p:spPr bwMode="auto">
              <a:xfrm>
                <a:off x="2743200" y="1575375"/>
                <a:ext cx="4648200" cy="46166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34842" name="TextBox 83"/>
              <p:cNvSpPr txBox="1">
                <a:spLocks noChangeArrowheads="1"/>
              </p:cNvSpPr>
              <p:nvPr/>
            </p:nvSpPr>
            <p:spPr bwMode="auto">
              <a:xfrm>
                <a:off x="152400" y="1651575"/>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0</a:t>
                </a:r>
                <a:endParaRPr lang="en-SG" sz="1800" b="1" i="1">
                  <a:solidFill>
                    <a:srgbClr val="FF0000"/>
                  </a:solidFill>
                  <a:latin typeface="Arial" panose="020B0604020202020204" pitchFamily="34" charset="0"/>
                  <a:cs typeface="Arial" panose="020B0604020202020204" pitchFamily="34" charset="0"/>
                </a:endParaRPr>
              </a:p>
            </p:txBody>
          </p:sp>
          <p:sp>
            <p:nvSpPr>
              <p:cNvPr id="34843" name="TextBox 95"/>
              <p:cNvSpPr txBox="1">
                <a:spLocks noChangeArrowheads="1"/>
              </p:cNvSpPr>
              <p:nvPr/>
            </p:nvSpPr>
            <p:spPr bwMode="auto">
              <a:xfrm>
                <a:off x="7620000" y="1974761"/>
                <a:ext cx="1215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1600">
                    <a:solidFill>
                      <a:srgbClr val="008000"/>
                    </a:solidFill>
                  </a:rPr>
                  <a:t>Array indices</a:t>
                </a:r>
                <a:endParaRPr lang="en-SG" sz="1600">
                  <a:solidFill>
                    <a:srgbClr val="008000"/>
                  </a:solidFill>
                </a:endParaRPr>
              </a:p>
            </p:txBody>
          </p:sp>
        </p:grpSp>
      </p:grpSp>
    </p:spTree>
    <p:extLst>
      <p:ext uri="{BB962C8B-B14F-4D97-AF65-F5344CB8AC3E}">
        <p14:creationId xmlns:p14="http://schemas.microsoft.com/office/powerpoint/2010/main" val="42572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t>Topics</a:t>
            </a:r>
          </a:p>
        </p:txBody>
      </p:sp>
      <p:sp>
        <p:nvSpPr>
          <p:cNvPr id="17412" name="Rectangle 3"/>
          <p:cNvSpPr>
            <a:spLocks noGrp="1" noChangeArrowheads="1"/>
          </p:cNvSpPr>
          <p:nvPr>
            <p:ph type="body" idx="1"/>
          </p:nvPr>
        </p:nvSpPr>
        <p:spPr>
          <a:xfrm>
            <a:off x="381000" y="1066800"/>
            <a:ext cx="8305800" cy="4572000"/>
          </a:xfrm>
        </p:spPr>
        <p:txBody>
          <a:bodyPr/>
          <a:lstStyle/>
          <a:p>
            <a:pPr marL="533400" indent="-533400">
              <a:lnSpc>
                <a:spcPct val="150000"/>
              </a:lnSpc>
              <a:buClr>
                <a:srgbClr val="0000FF"/>
              </a:buClr>
              <a:buSzTx/>
              <a:buFont typeface="Wingdings" panose="05000000000000000000" pitchFamily="2" charset="2"/>
              <a:buAutoNum type="arabicPeriod"/>
            </a:pPr>
            <a:r>
              <a:rPr lang="en-US" sz="2800" b="0">
                <a:solidFill>
                  <a:srgbClr val="0000FF"/>
                </a:solidFill>
                <a:latin typeface="Arial" panose="020B0604020202020204" pitchFamily="34" charset="0"/>
              </a:rPr>
              <a:t>Introduction of the ADT queue</a:t>
            </a:r>
          </a:p>
          <a:p>
            <a:pPr marL="533400" indent="-533400">
              <a:lnSpc>
                <a:spcPct val="150000"/>
              </a:lnSpc>
              <a:buClr>
                <a:srgbClr val="0000FF"/>
              </a:buClr>
              <a:buSzTx/>
              <a:buFont typeface="Wingdings" panose="05000000000000000000" pitchFamily="2" charset="2"/>
              <a:buAutoNum type="arabicPeriod"/>
            </a:pPr>
            <a:r>
              <a:rPr lang="en-US" sz="2800" b="0">
                <a:solidFill>
                  <a:srgbClr val="0000FF"/>
                </a:solidFill>
                <a:latin typeface="Arial" panose="020B0604020202020204" pitchFamily="34" charset="0"/>
              </a:rPr>
              <a:t>Implementation of the ADT queue</a:t>
            </a:r>
          </a:p>
          <a:p>
            <a:pPr marL="533400" indent="-533400">
              <a:lnSpc>
                <a:spcPct val="150000"/>
              </a:lnSpc>
              <a:buClr>
                <a:srgbClr val="0000FF"/>
              </a:buClr>
              <a:buSzTx/>
              <a:buFont typeface="Wingdings" panose="05000000000000000000" pitchFamily="2" charset="2"/>
              <a:buAutoNum type="arabicPeriod"/>
            </a:pPr>
            <a:r>
              <a:rPr lang="en-US" sz="2800" b="0">
                <a:solidFill>
                  <a:srgbClr val="0000FF"/>
                </a:solidFill>
                <a:latin typeface="Arial" panose="020B0604020202020204" pitchFamily="34" charset="0"/>
              </a:rPr>
              <a:t>Applications of the ADT queue</a:t>
            </a:r>
          </a:p>
          <a:p>
            <a:pPr marL="631825" lvl="1" indent="-631825">
              <a:buClrTx/>
              <a:buSzTx/>
              <a:buFont typeface="Wingdings" panose="05000000000000000000" pitchFamily="2" charset="2"/>
              <a:buNone/>
            </a:pPr>
            <a:endParaRPr lang="en-US" b="0">
              <a:solidFill>
                <a:schemeClr val="tx1"/>
              </a:solidFill>
              <a:latin typeface="Arial" panose="020B0604020202020204" pitchFamily="34" charset="0"/>
            </a:endParaRPr>
          </a:p>
        </p:txBody>
      </p:sp>
    </p:spTree>
    <p:extLst>
      <p:ext uri="{BB962C8B-B14F-4D97-AF65-F5344CB8AC3E}">
        <p14:creationId xmlns:p14="http://schemas.microsoft.com/office/powerpoint/2010/main" val="30150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CN" b="0">
                <a:ea typeface="宋体" panose="02010600030101010101" pitchFamily="2" charset="-122"/>
              </a:rPr>
              <a:t>Array-based Implementation of Queue ADT</a:t>
            </a:r>
            <a:endParaRPr lang="en-US" altLang="zh-CN" b="0" i="1">
              <a:ea typeface="宋体" panose="02010600030101010101" pitchFamily="2" charset="-122"/>
            </a:endParaRPr>
          </a:p>
        </p:txBody>
      </p:sp>
      <p:sp>
        <p:nvSpPr>
          <p:cNvPr id="8" name="Rectangle 3"/>
          <p:cNvSpPr txBox="1">
            <a:spLocks noChangeArrowheads="1"/>
          </p:cNvSpPr>
          <p:nvPr/>
        </p:nvSpPr>
        <p:spPr bwMode="auto">
          <a:xfrm>
            <a:off x="609600" y="990600"/>
            <a:ext cx="7848600" cy="4876800"/>
          </a:xfrm>
          <a:prstGeom prst="rect">
            <a:avLst/>
          </a:prstGeom>
          <a:noFill/>
          <a:ln w="9525">
            <a:noFill/>
            <a:miter lim="800000"/>
            <a:headEnd/>
            <a:tailEnd/>
          </a:ln>
        </p:spPr>
        <p:txBody>
          <a:bodyPr/>
          <a:lstStyle/>
          <a:p>
            <a:pPr marL="342900" indent="-342900">
              <a:lnSpc>
                <a:spcPct val="90000"/>
              </a:lnSpc>
              <a:spcBef>
                <a:spcPct val="20000"/>
              </a:spcBef>
              <a:buSzPct val="100000"/>
              <a:buFont typeface="Wingdings" pitchFamily="2" charset="2"/>
              <a:buNone/>
              <a:defRPr/>
            </a:pPr>
            <a:r>
              <a:rPr kumimoji="1" lang="en-US" u="sng" kern="0" dirty="0">
                <a:latin typeface="Arial" pitchFamily="34" charset="0"/>
                <a:cs typeface="Arial" pitchFamily="34" charset="0"/>
              </a:rPr>
              <a:t>Note</a:t>
            </a:r>
          </a:p>
          <a:p>
            <a:pPr marL="269875" indent="-269875">
              <a:lnSpc>
                <a:spcPct val="90000"/>
              </a:lnSpc>
              <a:spcBef>
                <a:spcPct val="20000"/>
              </a:spcBef>
              <a:buSzPct val="100000"/>
              <a:buFont typeface="Arial" pitchFamily="34" charset="0"/>
              <a:buChar char="•"/>
              <a:defRPr/>
            </a:pPr>
            <a:r>
              <a:rPr kumimoji="1" lang="en-US" i="1" kern="0" dirty="0" err="1">
                <a:latin typeface="Arial" pitchFamily="34" charset="0"/>
                <a:cs typeface="Arial" pitchFamily="34" charset="0"/>
              </a:rPr>
              <a:t>Enqueue</a:t>
            </a:r>
            <a:r>
              <a:rPr kumimoji="1" lang="en-US" i="1" kern="0" dirty="0">
                <a:latin typeface="Arial" pitchFamily="34" charset="0"/>
                <a:cs typeface="Arial" pitchFamily="34" charset="0"/>
              </a:rPr>
              <a:t> of item can only be added at the back</a:t>
            </a:r>
          </a:p>
          <a:p>
            <a:pPr marL="269875" indent="-269875">
              <a:lnSpc>
                <a:spcPct val="90000"/>
              </a:lnSpc>
              <a:spcBef>
                <a:spcPct val="20000"/>
              </a:spcBef>
              <a:buSzPct val="100000"/>
              <a:buFont typeface="Arial" pitchFamily="34" charset="0"/>
              <a:buChar char="•"/>
              <a:defRPr/>
            </a:pPr>
            <a:r>
              <a:rPr kumimoji="1" lang="en-US" i="1" kern="0" dirty="0" err="1">
                <a:latin typeface="Arial" pitchFamily="34" charset="0"/>
                <a:cs typeface="Arial" pitchFamily="34" charset="0"/>
              </a:rPr>
              <a:t>Dequeue</a:t>
            </a:r>
            <a:r>
              <a:rPr kumimoji="1" lang="en-US" i="1" kern="0" dirty="0">
                <a:latin typeface="Arial" pitchFamily="34" charset="0"/>
                <a:cs typeface="Arial" pitchFamily="34" charset="0"/>
              </a:rPr>
              <a:t> of item can only be done from the front</a:t>
            </a:r>
          </a:p>
          <a:p>
            <a:pPr marL="269875" indent="-269875">
              <a:lnSpc>
                <a:spcPct val="90000"/>
              </a:lnSpc>
              <a:spcBef>
                <a:spcPct val="20000"/>
              </a:spcBef>
              <a:buSzPct val="100000"/>
              <a:buFont typeface="Arial" pitchFamily="34" charset="0"/>
              <a:buChar char="•"/>
              <a:defRPr/>
            </a:pPr>
            <a:r>
              <a:rPr kumimoji="1" lang="en-US" i="1" kern="0" dirty="0" err="1">
                <a:latin typeface="Arial" pitchFamily="34" charset="0"/>
                <a:cs typeface="Arial" pitchFamily="34" charset="0"/>
              </a:rPr>
              <a:t>Enqueue</a:t>
            </a:r>
            <a:r>
              <a:rPr kumimoji="1" lang="en-US" i="1" kern="0" dirty="0">
                <a:latin typeface="Arial" pitchFamily="34" charset="0"/>
                <a:cs typeface="Arial" pitchFamily="34" charset="0"/>
              </a:rPr>
              <a:t> and </a:t>
            </a:r>
            <a:r>
              <a:rPr kumimoji="1" lang="en-US" i="1" kern="0" dirty="0" err="1">
                <a:latin typeface="Arial" pitchFamily="34" charset="0"/>
                <a:cs typeface="Arial" pitchFamily="34" charset="0"/>
              </a:rPr>
              <a:t>dequeue</a:t>
            </a:r>
            <a:r>
              <a:rPr kumimoji="1" lang="en-US" i="1" kern="0" dirty="0">
                <a:latin typeface="Arial" pitchFamily="34" charset="0"/>
                <a:cs typeface="Arial" pitchFamily="34" charset="0"/>
              </a:rPr>
              <a:t> of data is fast (access front or back via index)</a:t>
            </a:r>
          </a:p>
          <a:p>
            <a:pPr marL="269875" indent="-269875">
              <a:lnSpc>
                <a:spcPct val="90000"/>
              </a:lnSpc>
              <a:spcBef>
                <a:spcPct val="20000"/>
              </a:spcBef>
              <a:buSzPct val="100000"/>
              <a:buFont typeface="Arial" pitchFamily="34" charset="0"/>
              <a:buChar char="•"/>
              <a:defRPr/>
            </a:pPr>
            <a:r>
              <a:rPr kumimoji="1" lang="en-US" i="1" kern="0" dirty="0">
                <a:latin typeface="Arial" pitchFamily="34" charset="0"/>
                <a:cs typeface="Arial" pitchFamily="34" charset="0"/>
              </a:rPr>
              <a:t>number of items can be stored is limited</a:t>
            </a:r>
          </a:p>
          <a:p>
            <a:pPr marL="269875" indent="-269875">
              <a:lnSpc>
                <a:spcPct val="90000"/>
              </a:lnSpc>
              <a:spcBef>
                <a:spcPct val="20000"/>
              </a:spcBef>
              <a:buSzPct val="100000"/>
              <a:buFont typeface="Arial" pitchFamily="34" charset="0"/>
              <a:buChar char="•"/>
              <a:defRPr/>
            </a:pPr>
            <a:r>
              <a:rPr kumimoji="1" lang="en-US" i="1" kern="0" dirty="0">
                <a:latin typeface="Arial" pitchFamily="34" charset="0"/>
                <a:cs typeface="Arial" pitchFamily="34" charset="0"/>
              </a:rPr>
              <a:t>may waste storage (array may not be fully utilized)</a:t>
            </a:r>
          </a:p>
          <a:p>
            <a:pPr marL="342900" indent="-342900">
              <a:lnSpc>
                <a:spcPct val="90000"/>
              </a:lnSpc>
              <a:spcBef>
                <a:spcPct val="20000"/>
              </a:spcBef>
              <a:buClr>
                <a:srgbClr val="0000FF"/>
              </a:buClr>
              <a:buSzPct val="100000"/>
              <a:buFont typeface="Wingdings" pitchFamily="2" charset="2"/>
              <a:buNone/>
              <a:defRPr/>
            </a:pPr>
            <a:endParaRPr kumimoji="1" lang="en-US" kern="0" dirty="0">
              <a:solidFill>
                <a:srgbClr val="0000FF"/>
              </a:solidFill>
              <a:latin typeface="Arial" pitchFamily="34" charset="0"/>
              <a:cs typeface="Arial" pitchFamily="34" charset="0"/>
            </a:endParaRPr>
          </a:p>
          <a:p>
            <a:pPr marL="342900" indent="-342900">
              <a:lnSpc>
                <a:spcPct val="90000"/>
              </a:lnSpc>
              <a:spcBef>
                <a:spcPct val="20000"/>
              </a:spcBef>
              <a:buClr>
                <a:srgbClr val="0000FF"/>
              </a:buClr>
              <a:buSzPct val="100000"/>
              <a:buFont typeface="Wingdings" pitchFamily="2" charset="2"/>
              <a:buNone/>
              <a:defRPr/>
            </a:pPr>
            <a:endParaRPr kumimoji="1" lang="en-US" kern="0" dirty="0">
              <a:solidFill>
                <a:srgbClr val="0000FF"/>
              </a:solidFill>
              <a:latin typeface="Arial" pitchFamily="34" charset="0"/>
              <a:cs typeface="Arial" pitchFamily="34" charset="0"/>
            </a:endParaRPr>
          </a:p>
          <a:p>
            <a:pPr marL="342900" indent="-342900">
              <a:lnSpc>
                <a:spcPct val="90000"/>
              </a:lnSpc>
              <a:spcBef>
                <a:spcPct val="20000"/>
              </a:spcBef>
              <a:buClr>
                <a:srgbClr val="0000FF"/>
              </a:buClr>
              <a:buSzPct val="100000"/>
              <a:buFont typeface="Wingdings" pitchFamily="2" charset="2"/>
              <a:buNone/>
              <a:defRPr/>
            </a:pPr>
            <a:endParaRPr kumimoji="1" lang="en-US" kern="0" dirty="0">
              <a:solidFill>
                <a:srgbClr val="0000FF"/>
              </a:solidFill>
              <a:latin typeface="Arial" pitchFamily="34" charset="0"/>
              <a:cs typeface="Arial" pitchFamily="34" charset="0"/>
            </a:endParaRPr>
          </a:p>
          <a:p>
            <a:pPr marL="342900" indent="-342900">
              <a:lnSpc>
                <a:spcPct val="90000"/>
              </a:lnSpc>
              <a:spcBef>
                <a:spcPct val="20000"/>
              </a:spcBef>
              <a:buClr>
                <a:srgbClr val="0000FF"/>
              </a:buClr>
              <a:buSzPct val="100000"/>
              <a:buFont typeface="Wingdings" pitchFamily="2" charset="2"/>
              <a:buNone/>
              <a:defRPr/>
            </a:pPr>
            <a:endParaRPr kumimoji="1" lang="en-US" kern="0" dirty="0">
              <a:solidFill>
                <a:srgbClr val="0000FF"/>
              </a:solidFill>
              <a:latin typeface="Arial" pitchFamily="34" charset="0"/>
              <a:cs typeface="Arial" pitchFamily="34" charset="0"/>
            </a:endParaRPr>
          </a:p>
          <a:p>
            <a:pPr marL="360363" indent="-360363" eaLnBrk="0" hangingPunct="0">
              <a:spcBef>
                <a:spcPct val="20000"/>
              </a:spcBef>
              <a:buClr>
                <a:srgbClr val="0000FF"/>
              </a:buClr>
              <a:buSzPct val="100000"/>
              <a:buFont typeface="Wingdings" pitchFamily="2" charset="2"/>
              <a:buNone/>
              <a:defRPr/>
            </a:pPr>
            <a:endParaRPr kumimoji="1" lang="en-US" kern="0" dirty="0">
              <a:solidFill>
                <a:srgbClr val="00B0F0"/>
              </a:solidFill>
              <a:latin typeface="Arial" pitchFamily="34" charset="0"/>
              <a:cs typeface="Arial" pitchFamily="34" charset="0"/>
            </a:endParaRPr>
          </a:p>
          <a:p>
            <a:pPr marL="514350" indent="-514350" eaLnBrk="0" hangingPunct="0">
              <a:spcBef>
                <a:spcPct val="20000"/>
              </a:spcBef>
              <a:buClr>
                <a:schemeClr val="tx2"/>
              </a:buClr>
              <a:buSzPct val="140000"/>
              <a:buFont typeface="Wingdings" pitchFamily="2" charset="2"/>
              <a:buNone/>
              <a:defRPr/>
            </a:pPr>
            <a:endParaRPr kumimoji="1" lang="en-US" altLang="zh-CN" kern="0" dirty="0">
              <a:latin typeface="Arial" charset="0"/>
              <a:ea typeface="宋体" charset="-122"/>
            </a:endParaRPr>
          </a:p>
        </p:txBody>
      </p:sp>
      <p:grpSp>
        <p:nvGrpSpPr>
          <p:cNvPr id="35845" name="Group 30"/>
          <p:cNvGrpSpPr>
            <a:grpSpLocks/>
          </p:cNvGrpSpPr>
          <p:nvPr/>
        </p:nvGrpSpPr>
        <p:grpSpPr bwMode="auto">
          <a:xfrm>
            <a:off x="0" y="4191000"/>
            <a:ext cx="8763000" cy="1067564"/>
            <a:chOff x="152400" y="1905000"/>
            <a:chExt cx="8763000" cy="1067564"/>
          </a:xfrm>
        </p:grpSpPr>
        <p:sp>
          <p:nvSpPr>
            <p:cNvPr id="32" name="Rectangle 31"/>
            <p:cNvSpPr/>
            <p:nvPr/>
          </p:nvSpPr>
          <p:spPr bwMode="auto">
            <a:xfrm>
              <a:off x="5181600" y="1905000"/>
              <a:ext cx="2209800" cy="461963"/>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35847" name="Group 100"/>
            <p:cNvGrpSpPr>
              <a:grpSpLocks/>
            </p:cNvGrpSpPr>
            <p:nvPr/>
          </p:nvGrpSpPr>
          <p:grpSpPr bwMode="auto">
            <a:xfrm>
              <a:off x="152400" y="1905000"/>
              <a:ext cx="8763000" cy="1067564"/>
              <a:chOff x="152400" y="1575375"/>
              <a:chExt cx="8763000" cy="1067564"/>
            </a:xfrm>
          </p:grpSpPr>
          <p:cxnSp>
            <p:nvCxnSpPr>
              <p:cNvPr id="35848" name="Straight Connector 24"/>
              <p:cNvCxnSpPr>
                <a:cxnSpLocks noChangeShapeType="1"/>
              </p:cNvCxnSpPr>
              <p:nvPr/>
            </p:nvCxnSpPr>
            <p:spPr bwMode="auto">
              <a:xfrm rot="5400000" flipH="1" flipV="1">
                <a:off x="4953794" y="1803181"/>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35849" name="Group 99"/>
              <p:cNvGrpSpPr>
                <a:grpSpLocks/>
              </p:cNvGrpSpPr>
              <p:nvPr/>
            </p:nvGrpSpPr>
            <p:grpSpPr bwMode="auto">
              <a:xfrm>
                <a:off x="152400" y="1575375"/>
                <a:ext cx="8763000" cy="1067564"/>
                <a:chOff x="152400" y="1575375"/>
                <a:chExt cx="8763000" cy="1067564"/>
              </a:xfrm>
            </p:grpSpPr>
            <p:sp>
              <p:nvSpPr>
                <p:cNvPr id="35850" name="TextBox 83"/>
                <p:cNvSpPr txBox="1">
                  <a:spLocks noChangeArrowheads="1"/>
                </p:cNvSpPr>
                <p:nvPr/>
              </p:nvSpPr>
              <p:spPr bwMode="auto">
                <a:xfrm>
                  <a:off x="1219200" y="1651575"/>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back: 3</a:t>
                  </a:r>
                  <a:endParaRPr lang="en-SG" sz="1800" b="1" i="1">
                    <a:solidFill>
                      <a:srgbClr val="FF0000"/>
                    </a:solidFill>
                    <a:latin typeface="Arial" panose="020B0604020202020204" pitchFamily="34" charset="0"/>
                    <a:cs typeface="Arial" panose="020B0604020202020204" pitchFamily="34" charset="0"/>
                  </a:endParaRPr>
                </a:p>
              </p:txBody>
            </p:sp>
            <p:cxnSp>
              <p:nvCxnSpPr>
                <p:cNvPr id="35851" name="Straight Connector 20"/>
                <p:cNvCxnSpPr>
                  <a:cxnSpLocks noChangeShapeType="1"/>
                </p:cNvCxnSpPr>
                <p:nvPr/>
              </p:nvCxnSpPr>
              <p:spPr bwMode="auto">
                <a:xfrm rot="16200000" flipV="1">
                  <a:off x="3124202" y="1803974"/>
                  <a:ext cx="457199" cy="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52" name="Straight Connector 21"/>
                <p:cNvCxnSpPr>
                  <a:cxnSpLocks noChangeShapeType="1"/>
                </p:cNvCxnSpPr>
                <p:nvPr/>
              </p:nvCxnSpPr>
              <p:spPr bwMode="auto">
                <a:xfrm rot="16200000" flipV="1">
                  <a:off x="3733802" y="1803974"/>
                  <a:ext cx="457199" cy="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53" name="Straight Connector 23"/>
                <p:cNvCxnSpPr>
                  <a:cxnSpLocks noChangeShapeType="1"/>
                </p:cNvCxnSpPr>
                <p:nvPr/>
              </p:nvCxnSpPr>
              <p:spPr bwMode="auto">
                <a:xfrm rot="5400000" flipH="1" flipV="1">
                  <a:off x="4344194" y="1803975"/>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5854" name="Straight Connector 25"/>
                <p:cNvCxnSpPr>
                  <a:cxnSpLocks noChangeShapeType="1"/>
                </p:cNvCxnSpPr>
                <p:nvPr/>
              </p:nvCxnSpPr>
              <p:spPr bwMode="auto">
                <a:xfrm rot="5400000" flipH="1" flipV="1">
                  <a:off x="6554146" y="1803029"/>
                  <a:ext cx="457199" cy="1891"/>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5855" name="TextBox 27"/>
                <p:cNvSpPr txBox="1">
                  <a:spLocks noChangeArrowheads="1"/>
                </p:cNvSpPr>
                <p:nvPr/>
              </p:nvSpPr>
              <p:spPr bwMode="auto">
                <a:xfrm>
                  <a:off x="25908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2</a:t>
                  </a:r>
                </a:p>
              </p:txBody>
            </p:sp>
            <p:sp>
              <p:nvSpPr>
                <p:cNvPr id="35856" name="TextBox 28"/>
                <p:cNvSpPr txBox="1">
                  <a:spLocks noChangeArrowheads="1"/>
                </p:cNvSpPr>
                <p:nvPr/>
              </p:nvSpPr>
              <p:spPr bwMode="auto">
                <a:xfrm>
                  <a:off x="32004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sp>
              <p:nvSpPr>
                <p:cNvPr id="35857" name="TextBox 29"/>
                <p:cNvSpPr txBox="1">
                  <a:spLocks noChangeArrowheads="1"/>
                </p:cNvSpPr>
                <p:nvPr/>
              </p:nvSpPr>
              <p:spPr bwMode="auto">
                <a:xfrm>
                  <a:off x="38100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35858" name="TextBox 30"/>
                <p:cNvSpPr txBox="1">
                  <a:spLocks noChangeArrowheads="1"/>
                </p:cNvSpPr>
                <p:nvPr/>
              </p:nvSpPr>
              <p:spPr bwMode="auto">
                <a:xfrm>
                  <a:off x="44196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sp>
              <p:nvSpPr>
                <p:cNvPr id="35859" name="TextBox 31"/>
                <p:cNvSpPr txBox="1">
                  <a:spLocks noChangeArrowheads="1"/>
                </p:cNvSpPr>
                <p:nvPr/>
              </p:nvSpPr>
              <p:spPr bwMode="auto">
                <a:xfrm>
                  <a:off x="5410200" y="1752600"/>
                  <a:ext cx="9143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a:t>
                  </a:r>
                </a:p>
              </p:txBody>
            </p:sp>
            <p:sp>
              <p:nvSpPr>
                <p:cNvPr id="35860" name="TextBox 36"/>
                <p:cNvSpPr txBox="1">
                  <a:spLocks noChangeArrowheads="1"/>
                </p:cNvSpPr>
                <p:nvPr/>
              </p:nvSpPr>
              <p:spPr bwMode="auto">
                <a:xfrm>
                  <a:off x="2590800" y="2133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35861" name="TextBox 37"/>
                <p:cNvSpPr txBox="1">
                  <a:spLocks noChangeArrowheads="1"/>
                </p:cNvSpPr>
                <p:nvPr/>
              </p:nvSpPr>
              <p:spPr bwMode="auto">
                <a:xfrm>
                  <a:off x="3200400" y="2133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35862" name="TextBox 38"/>
                <p:cNvSpPr txBox="1">
                  <a:spLocks noChangeArrowheads="1"/>
                </p:cNvSpPr>
                <p:nvPr/>
              </p:nvSpPr>
              <p:spPr bwMode="auto">
                <a:xfrm>
                  <a:off x="3810000" y="2133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35863" name="TextBox 39"/>
                <p:cNvSpPr txBox="1">
                  <a:spLocks noChangeArrowheads="1"/>
                </p:cNvSpPr>
                <p:nvPr/>
              </p:nvSpPr>
              <p:spPr bwMode="auto">
                <a:xfrm>
                  <a:off x="4419600" y="2133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sp>
              <p:nvSpPr>
                <p:cNvPr id="35864" name="TextBox 41"/>
                <p:cNvSpPr txBox="1">
                  <a:spLocks noChangeArrowheads="1"/>
                </p:cNvSpPr>
                <p:nvPr/>
              </p:nvSpPr>
              <p:spPr bwMode="auto">
                <a:xfrm>
                  <a:off x="6096000" y="2133600"/>
                  <a:ext cx="18288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35865" name="Rectangle 50"/>
                <p:cNvSpPr>
                  <a:spLocks noChangeArrowheads="1"/>
                </p:cNvSpPr>
                <p:nvPr/>
              </p:nvSpPr>
              <p:spPr bwMode="auto">
                <a:xfrm>
                  <a:off x="2743200" y="1575375"/>
                  <a:ext cx="4648200" cy="46166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35866" name="TextBox 83"/>
                <p:cNvSpPr txBox="1">
                  <a:spLocks noChangeArrowheads="1"/>
                </p:cNvSpPr>
                <p:nvPr/>
              </p:nvSpPr>
              <p:spPr bwMode="auto">
                <a:xfrm>
                  <a:off x="152400" y="1651575"/>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0</a:t>
                  </a:r>
                  <a:endParaRPr lang="en-SG" sz="1800" b="1" i="1">
                    <a:solidFill>
                      <a:srgbClr val="FF0000"/>
                    </a:solidFill>
                    <a:latin typeface="Arial" panose="020B0604020202020204" pitchFamily="34" charset="0"/>
                    <a:cs typeface="Arial" panose="020B0604020202020204" pitchFamily="34" charset="0"/>
                  </a:endParaRPr>
                </a:p>
              </p:txBody>
            </p:sp>
            <p:sp>
              <p:nvSpPr>
                <p:cNvPr id="35867" name="TextBox 52"/>
                <p:cNvSpPr txBox="1">
                  <a:spLocks noChangeArrowheads="1"/>
                </p:cNvSpPr>
                <p:nvPr/>
              </p:nvSpPr>
              <p:spPr bwMode="auto">
                <a:xfrm>
                  <a:off x="7620000" y="2058164"/>
                  <a:ext cx="129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1600">
                      <a:solidFill>
                        <a:srgbClr val="008000"/>
                      </a:solidFill>
                    </a:rPr>
                    <a:t>Array indices</a:t>
                  </a:r>
                  <a:endParaRPr lang="en-SG" sz="1600">
                    <a:solidFill>
                      <a:srgbClr val="008000"/>
                    </a:solidFill>
                  </a:endParaRPr>
                </a:p>
              </p:txBody>
            </p:sp>
          </p:grpSp>
        </p:grpSp>
      </p:grpSp>
    </p:spTree>
    <p:extLst>
      <p:ext uri="{BB962C8B-B14F-4D97-AF65-F5344CB8AC3E}">
        <p14:creationId xmlns:p14="http://schemas.microsoft.com/office/powerpoint/2010/main" val="2574984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sz="2800" b="0">
                <a:latin typeface="Arial" panose="020B0604020202020204" pitchFamily="34" charset="0"/>
                <a:ea typeface="宋体" panose="02010600030101010101" pitchFamily="2" charset="-122"/>
                <a:cs typeface="Arial" panose="020B0604020202020204" pitchFamily="34" charset="0"/>
              </a:rPr>
              <a:t>Specification of Queue ADT(Array-based) - </a:t>
            </a:r>
            <a:r>
              <a:rPr lang="en-US" altLang="zh-CN" sz="2800" b="0">
                <a:latin typeface="Courier New" panose="02070309020205020404" pitchFamily="49" charset="0"/>
                <a:ea typeface="宋体" panose="02010600030101010101" pitchFamily="2" charset="-122"/>
                <a:cs typeface="Courier New" panose="02070309020205020404" pitchFamily="49" charset="0"/>
              </a:rPr>
              <a:t>Queue.h</a:t>
            </a:r>
          </a:p>
        </p:txBody>
      </p:sp>
      <p:sp>
        <p:nvSpPr>
          <p:cNvPr id="22532" name="Rectangle 3"/>
          <p:cNvSpPr>
            <a:spLocks noGrp="1" noChangeArrowheads="1"/>
          </p:cNvSpPr>
          <p:nvPr>
            <p:ph type="body" sz="half" idx="1"/>
          </p:nvPr>
        </p:nvSpPr>
        <p:spPr>
          <a:xfrm>
            <a:off x="304800" y="838200"/>
            <a:ext cx="8686800" cy="5486400"/>
          </a:xfrm>
          <a:solidFill>
            <a:srgbClr val="CCFFFF"/>
          </a:solidFill>
          <a:ln>
            <a:solidFill>
              <a:schemeClr val="tx1"/>
            </a:solidFill>
          </a:ln>
        </p:spPr>
        <p:txBody>
          <a:bodyPr/>
          <a:lstStyle/>
          <a:p>
            <a:pPr>
              <a:buFont typeface="Wingdings" panose="05000000000000000000" pitchFamily="2" charset="2"/>
              <a:buNone/>
              <a:defRPr/>
            </a:pPr>
            <a:r>
              <a:rPr lang="en-SG" sz="1200" b="0" i="1" dirty="0">
                <a:solidFill>
                  <a:srgbClr val="008000"/>
                </a:solidFill>
                <a:latin typeface="Consolas" panose="020B0609020204030204" pitchFamily="49" charset="0"/>
                <a:cs typeface="Courier New" pitchFamily="49" charset="0"/>
              </a:rPr>
              <a:t>// </a:t>
            </a:r>
            <a:r>
              <a:rPr lang="en-SG" sz="1200" b="0" i="1" dirty="0" err="1">
                <a:solidFill>
                  <a:srgbClr val="008000"/>
                </a:solidFill>
                <a:latin typeface="Consolas" panose="020B0609020204030204" pitchFamily="49" charset="0"/>
                <a:cs typeface="Courier New" pitchFamily="49" charset="0"/>
              </a:rPr>
              <a:t>Queue.h</a:t>
            </a:r>
            <a:r>
              <a:rPr lang="en-SG" sz="1200" b="0" i="1" dirty="0">
                <a:solidFill>
                  <a:srgbClr val="008000"/>
                </a:solidFill>
                <a:latin typeface="Consolas" panose="020B0609020204030204" pitchFamily="49" charset="0"/>
                <a:cs typeface="Courier New" pitchFamily="49" charset="0"/>
              </a:rPr>
              <a:t> - - Specification of Queue ADT (for naïve array-based implementation)</a:t>
            </a:r>
          </a:p>
          <a:p>
            <a:pPr>
              <a:buFont typeface="Wingdings" panose="05000000000000000000" pitchFamily="2" charset="2"/>
              <a:buNone/>
              <a:defRPr/>
            </a:pPr>
            <a:r>
              <a:rPr lang="en-SG" sz="1200" b="0">
                <a:solidFill>
                  <a:srgbClr val="0000FF"/>
                </a:solidFill>
                <a:latin typeface="Consolas" panose="020B0609020204030204" pitchFamily="49" charset="0"/>
                <a:cs typeface="Courier New" pitchFamily="49" charset="0"/>
              </a:rPr>
              <a:t>#pragma once</a:t>
            </a:r>
          </a:p>
          <a:p>
            <a:pPr>
              <a:buFont typeface="Wingdings" panose="05000000000000000000" pitchFamily="2" charset="2"/>
              <a:buNone/>
              <a:defRPr/>
            </a:pPr>
            <a:r>
              <a:rPr lang="en-SG" sz="1200" b="0">
                <a:solidFill>
                  <a:srgbClr val="0000FF"/>
                </a:solidFill>
                <a:latin typeface="Consolas" panose="020B0609020204030204" pitchFamily="49" charset="0"/>
                <a:cs typeface="Courier New" pitchFamily="49" charset="0"/>
              </a:rPr>
              <a:t>const </a:t>
            </a:r>
            <a:r>
              <a:rPr lang="en-SG" sz="1200" b="0" dirty="0" err="1">
                <a:solidFill>
                  <a:srgbClr val="0000FF"/>
                </a:solidFill>
                <a:latin typeface="Consolas" panose="020B0609020204030204" pitchFamily="49" charset="0"/>
                <a:cs typeface="Courier New" pitchFamily="49" charset="0"/>
              </a:rPr>
              <a:t>int</a:t>
            </a:r>
            <a:r>
              <a:rPr lang="en-SG" sz="1200" b="0" dirty="0">
                <a:solidFill>
                  <a:srgbClr val="0000FF"/>
                </a:solidFill>
                <a:latin typeface="Consolas" panose="020B0609020204030204" pitchFamily="49" charset="0"/>
                <a:cs typeface="Courier New" pitchFamily="49" charset="0"/>
              </a:rPr>
              <a:t> MAX_SIZE = 100;</a:t>
            </a:r>
          </a:p>
          <a:p>
            <a:pPr>
              <a:buFont typeface="Wingdings" panose="05000000000000000000" pitchFamily="2" charset="2"/>
              <a:buNone/>
              <a:defRPr/>
            </a:pPr>
            <a:r>
              <a:rPr lang="en-SG" sz="1200" b="0" dirty="0" err="1">
                <a:solidFill>
                  <a:srgbClr val="0000FF"/>
                </a:solidFill>
                <a:latin typeface="Consolas" panose="020B0609020204030204" pitchFamily="49" charset="0"/>
                <a:cs typeface="Courier New" pitchFamily="49" charset="0"/>
              </a:rPr>
              <a:t>typedef</a:t>
            </a: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int</a:t>
            </a:r>
            <a:r>
              <a:rPr lang="en-SG" sz="1200" b="0" dirty="0">
                <a:solidFill>
                  <a:srgbClr val="0000FF"/>
                </a:solidFill>
                <a:latin typeface="Consolas" panose="020B0609020204030204" pitchFamily="49" charset="0"/>
                <a:cs typeface="Courier New" pitchFamily="49" charset="0"/>
              </a:rPr>
              <a:t> </a:t>
            </a:r>
            <a:r>
              <a:rPr lang="en-SG" sz="1200" b="0" err="1">
                <a:solidFill>
                  <a:srgbClr val="0000FF"/>
                </a:solidFill>
                <a:latin typeface="Consolas" panose="020B0609020204030204" pitchFamily="49" charset="0"/>
                <a:cs typeface="Courier New" pitchFamily="49" charset="0"/>
              </a:rPr>
              <a:t>ItemType</a:t>
            </a:r>
            <a:r>
              <a:rPr lang="en-SG" sz="1200" b="0">
                <a:solidFill>
                  <a:srgbClr val="0000FF"/>
                </a:solidFill>
                <a:latin typeface="Consolas" panose="020B0609020204030204" pitchFamily="49" charset="0"/>
                <a:cs typeface="Courier New" pitchFamily="49" charset="0"/>
              </a:rPr>
              <a:t>;</a:t>
            </a:r>
            <a:endParaRPr lang="en-SG" sz="12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class Queue</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private:</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ItemType</a:t>
            </a:r>
            <a:r>
              <a:rPr lang="en-SG" sz="1200" b="0" dirty="0">
                <a:solidFill>
                  <a:srgbClr val="0000FF"/>
                </a:solidFill>
                <a:latin typeface="Consolas" panose="020B0609020204030204" pitchFamily="49" charset="0"/>
                <a:cs typeface="Courier New" pitchFamily="49" charset="0"/>
              </a:rPr>
              <a:t> items[MAX_SIZE];</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int</a:t>
            </a:r>
            <a:r>
              <a:rPr lang="en-SG" sz="1200" b="0" dirty="0">
                <a:solidFill>
                  <a:srgbClr val="0000FF"/>
                </a:solidFill>
                <a:latin typeface="Consolas" panose="020B0609020204030204" pitchFamily="49" charset="0"/>
                <a:cs typeface="Courier New" pitchFamily="49" charset="0"/>
              </a:rPr>
              <a:t> front;</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int</a:t>
            </a:r>
            <a:r>
              <a:rPr lang="en-SG" sz="1200" b="0" dirty="0">
                <a:solidFill>
                  <a:srgbClr val="0000FF"/>
                </a:solidFill>
                <a:latin typeface="Consolas" panose="020B0609020204030204" pitchFamily="49" charset="0"/>
                <a:cs typeface="Courier New" pitchFamily="49" charset="0"/>
              </a:rPr>
              <a:t> back;</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public:</a:t>
            </a:r>
          </a:p>
          <a:p>
            <a:pPr>
              <a:buFont typeface="Wingdings" panose="05000000000000000000" pitchFamily="2" charset="2"/>
              <a:buNone/>
              <a:defRPr/>
            </a:pPr>
            <a:r>
              <a:rPr lang="en-SG" sz="1200" b="0" i="1" dirty="0">
                <a:solidFill>
                  <a:srgbClr val="FF9900"/>
                </a:solidFill>
                <a:latin typeface="Consolas" panose="020B0609020204030204" pitchFamily="49" charset="0"/>
                <a:cs typeface="Courier New" pitchFamily="49" charset="0"/>
              </a:rPr>
              <a:t>    </a:t>
            </a:r>
            <a:r>
              <a:rPr lang="en-SG" sz="1200" b="0" i="1" dirty="0">
                <a:solidFill>
                  <a:srgbClr val="008000"/>
                </a:solidFill>
                <a:latin typeface="Consolas" panose="020B0609020204030204" pitchFamily="49" charset="0"/>
                <a:cs typeface="Courier New" pitchFamily="49" charset="0"/>
              </a:rPr>
              <a:t>// constructor</a:t>
            </a:r>
          </a:p>
          <a:p>
            <a:pPr>
              <a:buFont typeface="Wingdings" panose="05000000000000000000" pitchFamily="2" charset="2"/>
              <a:buNone/>
              <a:defRPr/>
            </a:pPr>
            <a:r>
              <a:rPr lang="en-SG" sz="1200" dirty="0">
                <a:solidFill>
                  <a:srgbClr val="0000FF"/>
                </a:solidFill>
                <a:latin typeface="Consolas" panose="020B0609020204030204" pitchFamily="49" charset="0"/>
                <a:cs typeface="Courier New" pitchFamily="49" charset="0"/>
              </a:rPr>
              <a:t>    Queue();</a:t>
            </a:r>
            <a:r>
              <a:rPr lang="en-SG" sz="1200" b="0" dirty="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endParaRPr lang="en-SG" sz="12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i="1" dirty="0">
                <a:solidFill>
                  <a:srgbClr val="008000"/>
                </a:solidFill>
                <a:latin typeface="Consolas" panose="020B0609020204030204" pitchFamily="49" charset="0"/>
                <a:cs typeface="Courier New" pitchFamily="49" charset="0"/>
              </a:rPr>
              <a:t>    // add a new item to the back of the queue</a:t>
            </a:r>
            <a:endParaRPr lang="en-US" sz="1200" b="0" i="1" dirty="0">
              <a:solidFill>
                <a:srgbClr val="008000"/>
              </a:solidFill>
              <a:latin typeface="Consolas" panose="020B0609020204030204" pitchFamily="49" charset="0"/>
              <a:cs typeface="Courier New" pitchFamily="49" charset="0"/>
            </a:endParaRP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pre : size &lt; MAX_SIZE</a:t>
            </a: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post: item is added to the back of </a:t>
            </a:r>
            <a:r>
              <a:rPr lang="en-US" sz="1200" b="0" i="1">
                <a:solidFill>
                  <a:srgbClr val="008000"/>
                </a:solidFill>
                <a:latin typeface="Consolas" panose="020B0609020204030204" pitchFamily="49" charset="0"/>
                <a:cs typeface="Courier New" pitchFamily="49" charset="0"/>
              </a:rPr>
              <a:t>the queue</a:t>
            </a:r>
            <a:endParaRPr lang="en-SG" sz="1200" b="0" i="1" dirty="0">
              <a:solidFill>
                <a:srgbClr val="008000"/>
              </a:solidFill>
              <a:latin typeface="Consolas" panose="020B0609020204030204" pitchFamily="49" charset="0"/>
              <a:cs typeface="Courier New" pitchFamily="49" charset="0"/>
            </a:endParaRPr>
          </a:p>
          <a:p>
            <a:pPr>
              <a:buFont typeface="Wingdings" panose="05000000000000000000" pitchFamily="2" charset="2"/>
              <a:buNone/>
              <a:defRPr/>
            </a:pP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bool</a:t>
            </a: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enqueue</a:t>
            </a:r>
            <a:r>
              <a:rPr lang="en-SG" sz="1200" dirty="0">
                <a:solidFill>
                  <a:srgbClr val="0000FF"/>
                </a:solidFill>
                <a:latin typeface="Consolas" panose="020B0609020204030204" pitchFamily="49" charset="0"/>
                <a:cs typeface="Courier New" pitchFamily="49" charset="0"/>
              </a:rPr>
              <a:t>(</a:t>
            </a:r>
            <a:r>
              <a:rPr lang="en-SG" sz="1200" dirty="0" err="1">
                <a:solidFill>
                  <a:srgbClr val="0000FF"/>
                </a:solidFill>
                <a:latin typeface="Consolas" panose="020B0609020204030204" pitchFamily="49" charset="0"/>
                <a:cs typeface="Courier New" pitchFamily="49" charset="0"/>
              </a:rPr>
              <a:t>ItemType</a:t>
            </a:r>
            <a:r>
              <a:rPr lang="en-SG" sz="1200" dirty="0">
                <a:solidFill>
                  <a:srgbClr val="0000FF"/>
                </a:solidFill>
                <a:latin typeface="Consolas" panose="020B0609020204030204" pitchFamily="49" charset="0"/>
                <a:cs typeface="Courier New" pitchFamily="49" charset="0"/>
              </a:rPr>
              <a:t>&amp; item);</a:t>
            </a:r>
          </a:p>
          <a:p>
            <a:pPr>
              <a:buFont typeface="Wingdings" panose="05000000000000000000" pitchFamily="2" charset="2"/>
              <a:buNone/>
              <a:defRPr/>
            </a:pPr>
            <a:endParaRPr lang="en-SG" sz="120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i="1" dirty="0">
                <a:solidFill>
                  <a:srgbClr val="008000"/>
                </a:solidFill>
                <a:latin typeface="Consolas" panose="020B0609020204030204" pitchFamily="49" charset="0"/>
                <a:cs typeface="Courier New" pitchFamily="49" charset="0"/>
              </a:rPr>
              <a:t>    // removes item from the front of the queue</a:t>
            </a: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pre : queue is not empty</a:t>
            </a: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post: item front of queue was removed</a:t>
            </a:r>
          </a:p>
          <a:p>
            <a:pPr>
              <a:buFont typeface="Wingdings" panose="05000000000000000000" pitchFamily="2" charset="2"/>
              <a:buNone/>
              <a:defRPr/>
            </a:pP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bool</a:t>
            </a: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dequeue</a:t>
            </a:r>
            <a:r>
              <a:rPr lang="en-SG" sz="120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1200" b="0" i="1" dirty="0">
                <a:solidFill>
                  <a:srgbClr val="0000FF"/>
                </a:solidFill>
                <a:latin typeface="Consolas" panose="020B0609020204030204" pitchFamily="49" charset="0"/>
                <a:cs typeface="Courier New" pitchFamily="49" charset="0"/>
              </a:rPr>
              <a:t>    . . .</a:t>
            </a:r>
            <a:endParaRPr lang="en-SG" sz="120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a:t>
            </a:r>
          </a:p>
          <a:p>
            <a:pPr marL="514350" indent="-514350">
              <a:buFont typeface="Wingdings" panose="05000000000000000000" pitchFamily="2" charset="2"/>
              <a:buNone/>
              <a:defRPr/>
            </a:pPr>
            <a:endParaRPr lang="en-US" altLang="zh-CN" sz="1200" b="0" dirty="0">
              <a:latin typeface="Courier New" pitchFamily="49" charset="0"/>
              <a:ea typeface="宋体" charset="-122"/>
              <a:cs typeface="Courier New" pitchFamily="49" charset="0"/>
            </a:endParaRPr>
          </a:p>
        </p:txBody>
      </p:sp>
      <p:sp>
        <p:nvSpPr>
          <p:cNvPr id="36869" name="TextBox 11"/>
          <p:cNvSpPr txBox="1">
            <a:spLocks noChangeArrowheads="1"/>
          </p:cNvSpPr>
          <p:nvPr/>
        </p:nvSpPr>
        <p:spPr bwMode="auto">
          <a:xfrm>
            <a:off x="5638800" y="1676400"/>
            <a:ext cx="2895600" cy="400050"/>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FF9900"/>
                </a:solidFill>
                <a:latin typeface="Arial" panose="020B0604020202020204" pitchFamily="34" charset="0"/>
                <a:cs typeface="Arial" panose="020B0604020202020204" pitchFamily="34" charset="0"/>
              </a:rPr>
              <a:t>Download from MEL</a:t>
            </a:r>
            <a:endParaRPr lang="en-SG" sz="2000">
              <a:solidFill>
                <a:srgbClr val="FF9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1316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304800" y="914400"/>
            <a:ext cx="8305800" cy="1752600"/>
          </a:xfrm>
        </p:spPr>
        <p:txBody>
          <a:bodyPr/>
          <a:lstStyle/>
          <a:p>
            <a:pPr marL="90488" indent="-90488">
              <a:lnSpc>
                <a:spcPct val="90000"/>
              </a:lnSpc>
              <a:buFont typeface="Wingdings" panose="05000000000000000000" pitchFamily="2" charset="2"/>
              <a:buNone/>
              <a:defRPr/>
            </a:pPr>
            <a:r>
              <a:rPr lang="en-US" altLang="zh-CN" sz="2400" b="0" dirty="0">
                <a:latin typeface="Arial" charset="0"/>
                <a:ea typeface="Verdana" pitchFamily="34" charset="0"/>
                <a:cs typeface="Arial" charset="0"/>
              </a:rPr>
              <a:t>Problem for naïve array-based implementation: </a:t>
            </a:r>
          </a:p>
          <a:p>
            <a:pPr marL="90488" indent="-90488">
              <a:lnSpc>
                <a:spcPct val="90000"/>
              </a:lnSpc>
              <a:buFont typeface="Wingdings" panose="05000000000000000000" pitchFamily="2" charset="2"/>
              <a:buNone/>
              <a:defRPr/>
            </a:pPr>
            <a:r>
              <a:rPr lang="en-US" altLang="zh-CN" sz="2400" i="1" dirty="0">
                <a:solidFill>
                  <a:srgbClr val="0000FF"/>
                </a:solidFill>
                <a:latin typeface="Arial" charset="0"/>
                <a:ea typeface="Verdana" pitchFamily="34" charset="0"/>
                <a:cs typeface="Arial" charset="0"/>
              </a:rPr>
              <a:t>Rightward Drift</a:t>
            </a:r>
          </a:p>
          <a:p>
            <a:pPr marL="344488" indent="-344488">
              <a:lnSpc>
                <a:spcPct val="90000"/>
              </a:lnSpc>
              <a:defRPr/>
            </a:pPr>
            <a:r>
              <a:rPr lang="en-US" altLang="zh-CN" sz="2400" b="0" dirty="0">
                <a:latin typeface="Arial" charset="0"/>
                <a:ea typeface="Verdana" pitchFamily="34" charset="0"/>
                <a:cs typeface="Arial" charset="0"/>
              </a:rPr>
              <a:t>After a sequence of additions and removals, the items will drift towards the end of the array.</a:t>
            </a:r>
          </a:p>
          <a:p>
            <a:pPr marL="344488" indent="-344488">
              <a:lnSpc>
                <a:spcPct val="90000"/>
              </a:lnSpc>
              <a:buFont typeface="Wingdings" panose="05000000000000000000" pitchFamily="2" charset="2"/>
              <a:buNone/>
              <a:defRPr/>
            </a:pPr>
            <a:endParaRPr lang="en-US" altLang="zh-CN" sz="2400" b="0" dirty="0">
              <a:latin typeface="Arial" charset="0"/>
              <a:ea typeface="Verdana" pitchFamily="34" charset="0"/>
              <a:cs typeface="Arial" charset="0"/>
            </a:endParaRPr>
          </a:p>
        </p:txBody>
      </p:sp>
      <p:sp>
        <p:nvSpPr>
          <p:cNvPr id="37892" name="Rectangle 2"/>
          <p:cNvSpPr>
            <a:spLocks noGrp="1" noChangeArrowheads="1"/>
          </p:cNvSpPr>
          <p:nvPr>
            <p:ph type="title"/>
          </p:nvPr>
        </p:nvSpPr>
        <p:spPr>
          <a:xfrm>
            <a:off x="76200" y="0"/>
            <a:ext cx="9829800" cy="685800"/>
          </a:xfrm>
        </p:spPr>
        <p:txBody>
          <a:bodyPr/>
          <a:lstStyle/>
          <a:p>
            <a:r>
              <a:rPr lang="en-US" altLang="zh-CN" sz="3000">
                <a:ea typeface="宋体" panose="02010600030101010101" pitchFamily="2" charset="-122"/>
              </a:rPr>
              <a:t>Array-based Implementation of Queue ADT</a:t>
            </a:r>
            <a:endParaRPr lang="en-US" altLang="zh-CN" sz="3000" i="1">
              <a:ea typeface="宋体" panose="02010600030101010101" pitchFamily="2" charset="-122"/>
            </a:endParaRPr>
          </a:p>
        </p:txBody>
      </p:sp>
      <p:sp>
        <p:nvSpPr>
          <p:cNvPr id="95" name="Rectangle 94"/>
          <p:cNvSpPr/>
          <p:nvPr/>
        </p:nvSpPr>
        <p:spPr bwMode="auto">
          <a:xfrm>
            <a:off x="2743200" y="2819400"/>
            <a:ext cx="2819400" cy="461963"/>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cxnSp>
        <p:nvCxnSpPr>
          <p:cNvPr id="37894" name="Straight Connector 24"/>
          <p:cNvCxnSpPr>
            <a:cxnSpLocks noChangeShapeType="1"/>
          </p:cNvCxnSpPr>
          <p:nvPr/>
        </p:nvCxnSpPr>
        <p:spPr bwMode="auto">
          <a:xfrm rot="5400000" flipH="1" flipV="1">
            <a:off x="5945187" y="3046413"/>
            <a:ext cx="455613"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37895" name="Group 99"/>
          <p:cNvGrpSpPr>
            <a:grpSpLocks/>
          </p:cNvGrpSpPr>
          <p:nvPr/>
        </p:nvGrpSpPr>
        <p:grpSpPr bwMode="auto">
          <a:xfrm>
            <a:off x="152400" y="2819400"/>
            <a:ext cx="8455024" cy="1295400"/>
            <a:chOff x="152400" y="1575375"/>
            <a:chExt cx="8455024" cy="1295400"/>
          </a:xfrm>
        </p:grpSpPr>
        <p:sp>
          <p:nvSpPr>
            <p:cNvPr id="37899" name="TextBox 83"/>
            <p:cNvSpPr txBox="1">
              <a:spLocks noChangeArrowheads="1"/>
            </p:cNvSpPr>
            <p:nvPr/>
          </p:nvSpPr>
          <p:spPr bwMode="auto">
            <a:xfrm>
              <a:off x="1219200" y="1651575"/>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back: 49</a:t>
              </a:r>
              <a:endParaRPr lang="en-SG" sz="1800" b="1" i="1">
                <a:solidFill>
                  <a:srgbClr val="FF0000"/>
                </a:solidFill>
                <a:latin typeface="Arial" panose="020B0604020202020204" pitchFamily="34" charset="0"/>
                <a:cs typeface="Arial" panose="020B0604020202020204" pitchFamily="34" charset="0"/>
              </a:endParaRPr>
            </a:p>
          </p:txBody>
        </p:sp>
        <p:cxnSp>
          <p:nvCxnSpPr>
            <p:cNvPr id="37900" name="Straight Connector 20"/>
            <p:cNvCxnSpPr>
              <a:cxnSpLocks noChangeShapeType="1"/>
            </p:cNvCxnSpPr>
            <p:nvPr/>
          </p:nvCxnSpPr>
          <p:spPr bwMode="auto">
            <a:xfrm rot="16200000" flipV="1">
              <a:off x="3124202" y="1803974"/>
              <a:ext cx="457199" cy="3"/>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01" name="Straight Connector 23"/>
            <p:cNvCxnSpPr>
              <a:cxnSpLocks noChangeShapeType="1"/>
            </p:cNvCxnSpPr>
            <p:nvPr/>
          </p:nvCxnSpPr>
          <p:spPr bwMode="auto">
            <a:xfrm rot="5400000" flipH="1" flipV="1">
              <a:off x="5334000" y="1803975"/>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7902" name="Straight Connector 25"/>
            <p:cNvCxnSpPr>
              <a:cxnSpLocks noChangeShapeType="1"/>
            </p:cNvCxnSpPr>
            <p:nvPr/>
          </p:nvCxnSpPr>
          <p:spPr bwMode="auto">
            <a:xfrm rot="5400000" flipH="1" flipV="1">
              <a:off x="6554146" y="1803029"/>
              <a:ext cx="457199" cy="1891"/>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37903" name="TextBox 28"/>
            <p:cNvSpPr txBox="1">
              <a:spLocks noChangeArrowheads="1"/>
            </p:cNvSpPr>
            <p:nvPr/>
          </p:nvSpPr>
          <p:spPr bwMode="auto">
            <a:xfrm>
              <a:off x="54102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6</a:t>
              </a:r>
            </a:p>
          </p:txBody>
        </p:sp>
        <p:sp>
          <p:nvSpPr>
            <p:cNvPr id="37904" name="TextBox 29"/>
            <p:cNvSpPr txBox="1">
              <a:spLocks noChangeArrowheads="1"/>
            </p:cNvSpPr>
            <p:nvPr/>
          </p:nvSpPr>
          <p:spPr bwMode="auto">
            <a:xfrm>
              <a:off x="60198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10</a:t>
              </a:r>
            </a:p>
          </p:txBody>
        </p:sp>
        <p:sp>
          <p:nvSpPr>
            <p:cNvPr id="37905" name="TextBox 30"/>
            <p:cNvSpPr txBox="1">
              <a:spLocks noChangeArrowheads="1"/>
            </p:cNvSpPr>
            <p:nvPr/>
          </p:nvSpPr>
          <p:spPr bwMode="auto">
            <a:xfrm>
              <a:off x="6629400" y="16515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2</a:t>
              </a:r>
            </a:p>
          </p:txBody>
        </p:sp>
        <p:sp>
          <p:nvSpPr>
            <p:cNvPr id="37906" name="TextBox 36"/>
            <p:cNvSpPr txBox="1">
              <a:spLocks noChangeArrowheads="1"/>
            </p:cNvSpPr>
            <p:nvPr/>
          </p:nvSpPr>
          <p:spPr bwMode="auto">
            <a:xfrm>
              <a:off x="2590800" y="2133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37907" name="TextBox 37"/>
            <p:cNvSpPr txBox="1">
              <a:spLocks noChangeArrowheads="1"/>
            </p:cNvSpPr>
            <p:nvPr/>
          </p:nvSpPr>
          <p:spPr bwMode="auto">
            <a:xfrm>
              <a:off x="6019800" y="21087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48</a:t>
              </a:r>
            </a:p>
          </p:txBody>
        </p:sp>
        <p:sp>
          <p:nvSpPr>
            <p:cNvPr id="37908" name="TextBox 38"/>
            <p:cNvSpPr txBox="1">
              <a:spLocks noChangeArrowheads="1"/>
            </p:cNvSpPr>
            <p:nvPr/>
          </p:nvSpPr>
          <p:spPr bwMode="auto">
            <a:xfrm>
              <a:off x="6629400" y="2108775"/>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49</a:t>
              </a:r>
            </a:p>
          </p:txBody>
        </p:sp>
        <p:sp>
          <p:nvSpPr>
            <p:cNvPr id="37909" name="TextBox 41"/>
            <p:cNvSpPr txBox="1">
              <a:spLocks noChangeArrowheads="1"/>
            </p:cNvSpPr>
            <p:nvPr/>
          </p:nvSpPr>
          <p:spPr bwMode="auto">
            <a:xfrm>
              <a:off x="6172200" y="2609186"/>
              <a:ext cx="18288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37910" name="Rectangle 78"/>
            <p:cNvSpPr>
              <a:spLocks noChangeArrowheads="1"/>
            </p:cNvSpPr>
            <p:nvPr/>
          </p:nvSpPr>
          <p:spPr bwMode="auto">
            <a:xfrm>
              <a:off x="2743200" y="1575375"/>
              <a:ext cx="4648200" cy="46166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sp>
          <p:nvSpPr>
            <p:cNvPr id="37911" name="TextBox 83"/>
            <p:cNvSpPr txBox="1">
              <a:spLocks noChangeArrowheads="1"/>
            </p:cNvSpPr>
            <p:nvPr/>
          </p:nvSpPr>
          <p:spPr bwMode="auto">
            <a:xfrm>
              <a:off x="152400" y="1651575"/>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47</a:t>
              </a:r>
              <a:endParaRPr lang="en-SG" sz="1800" b="1" i="1">
                <a:solidFill>
                  <a:srgbClr val="FF0000"/>
                </a:solidFill>
                <a:latin typeface="Arial" panose="020B0604020202020204" pitchFamily="34" charset="0"/>
                <a:cs typeface="Arial" panose="020B0604020202020204" pitchFamily="34" charset="0"/>
              </a:endParaRPr>
            </a:p>
          </p:txBody>
        </p:sp>
        <p:sp>
          <p:nvSpPr>
            <p:cNvPr id="37912" name="TextBox 95"/>
            <p:cNvSpPr txBox="1">
              <a:spLocks noChangeArrowheads="1"/>
            </p:cNvSpPr>
            <p:nvPr/>
          </p:nvSpPr>
          <p:spPr bwMode="auto">
            <a:xfrm>
              <a:off x="7620000" y="1981200"/>
              <a:ext cx="9874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1600">
                  <a:solidFill>
                    <a:srgbClr val="008000"/>
                  </a:solidFill>
                </a:rPr>
                <a:t>Array indices</a:t>
              </a:r>
              <a:endParaRPr lang="en-SG" sz="1600">
                <a:solidFill>
                  <a:srgbClr val="008000"/>
                </a:solidFill>
              </a:endParaRPr>
            </a:p>
          </p:txBody>
        </p:sp>
      </p:grpSp>
      <p:sp>
        <p:nvSpPr>
          <p:cNvPr id="37896" name="TextBox 41"/>
          <p:cNvSpPr txBox="1">
            <a:spLocks noChangeArrowheads="1"/>
          </p:cNvSpPr>
          <p:nvPr/>
        </p:nvSpPr>
        <p:spPr bwMode="auto">
          <a:xfrm>
            <a:off x="5160328" y="3369095"/>
            <a:ext cx="1393666"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47</a:t>
            </a:r>
          </a:p>
        </p:txBody>
      </p:sp>
      <p:cxnSp>
        <p:nvCxnSpPr>
          <p:cNvPr id="37897" name="Straight Arrow Connector 31"/>
          <p:cNvCxnSpPr>
            <a:cxnSpLocks noChangeShapeType="1"/>
            <a:stCxn id="37909" idx="0"/>
            <a:endCxn id="37908" idx="2"/>
          </p:cNvCxnSpPr>
          <p:nvPr/>
        </p:nvCxnSpPr>
        <p:spPr bwMode="auto">
          <a:xfrm rot="5400000" flipH="1" flipV="1">
            <a:off x="6966745" y="3733006"/>
            <a:ext cx="239712"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 name="Rectangle 3"/>
          <p:cNvSpPr txBox="1">
            <a:spLocks noChangeArrowheads="1"/>
          </p:cNvSpPr>
          <p:nvPr/>
        </p:nvSpPr>
        <p:spPr bwMode="auto">
          <a:xfrm>
            <a:off x="457200" y="4267200"/>
            <a:ext cx="8001000" cy="1752600"/>
          </a:xfrm>
          <a:prstGeom prst="rect">
            <a:avLst/>
          </a:prstGeom>
          <a:solidFill>
            <a:srgbClr val="FFCCCC"/>
          </a:solidFill>
          <a:ln w="9525">
            <a:noFill/>
            <a:miter lim="800000"/>
            <a:headEnd/>
            <a:tailEnd/>
          </a:ln>
        </p:spPr>
        <p:txBody>
          <a:bodyPr/>
          <a:lstStyle/>
          <a:p>
            <a:pPr marL="342900" indent="-342900">
              <a:lnSpc>
                <a:spcPct val="90000"/>
              </a:lnSpc>
              <a:spcBef>
                <a:spcPct val="20000"/>
              </a:spcBef>
              <a:buClr>
                <a:srgbClr val="FF0000"/>
              </a:buClr>
              <a:buSzPct val="140000"/>
              <a:buFontTx/>
              <a:buChar char="-"/>
              <a:defRPr/>
            </a:pPr>
            <a:r>
              <a:rPr kumimoji="1" lang="en-US" altLang="zh-CN" i="1" kern="0" dirty="0">
                <a:solidFill>
                  <a:srgbClr val="FF0000"/>
                </a:solidFill>
                <a:latin typeface="Arial" charset="0"/>
                <a:ea typeface="宋体" charset="-122"/>
              </a:rPr>
              <a:t>back could be equal to MAX_SIZE – 1 and yet, the queue contains only a few items!!</a:t>
            </a:r>
          </a:p>
          <a:p>
            <a:pPr marL="342900" indent="-342900">
              <a:lnSpc>
                <a:spcPct val="90000"/>
              </a:lnSpc>
              <a:spcBef>
                <a:spcPct val="20000"/>
              </a:spcBef>
              <a:buClr>
                <a:srgbClr val="FF0000"/>
              </a:buClr>
              <a:buSzPct val="140000"/>
              <a:buFontTx/>
              <a:buChar char="-"/>
              <a:defRPr/>
            </a:pPr>
            <a:r>
              <a:rPr kumimoji="1" lang="en-US" altLang="zh-CN" i="1" kern="0" dirty="0">
                <a:solidFill>
                  <a:srgbClr val="FF0000"/>
                </a:solidFill>
                <a:latin typeface="Arial" charset="0"/>
                <a:ea typeface="宋体" charset="-122"/>
              </a:rPr>
              <a:t>Possible solution: shifting elements to left upon </a:t>
            </a:r>
            <a:r>
              <a:rPr kumimoji="1" lang="en-US" altLang="zh-CN" i="1" kern="0" dirty="0" err="1">
                <a:solidFill>
                  <a:srgbClr val="FF0000"/>
                </a:solidFill>
                <a:latin typeface="Arial" charset="0"/>
                <a:ea typeface="宋体" charset="-122"/>
              </a:rPr>
              <a:t>dequeue</a:t>
            </a:r>
            <a:r>
              <a:rPr kumimoji="1" lang="en-US" altLang="zh-CN" i="1" kern="0" dirty="0">
                <a:solidFill>
                  <a:srgbClr val="FF0000"/>
                </a:solidFill>
                <a:latin typeface="Arial" charset="0"/>
                <a:ea typeface="宋体" charset="-122"/>
              </a:rPr>
              <a:t>/ when back = MAX_SIZE – 1 (but recall shifting is costly)</a:t>
            </a:r>
          </a:p>
          <a:p>
            <a:pPr marL="342900" indent="-342900">
              <a:lnSpc>
                <a:spcPct val="90000"/>
              </a:lnSpc>
              <a:spcBef>
                <a:spcPct val="20000"/>
              </a:spcBef>
              <a:buClr>
                <a:schemeClr val="tx2"/>
              </a:buClr>
              <a:buSzPct val="140000"/>
              <a:buFont typeface="Arial" charset="0"/>
              <a:buChar char="•"/>
              <a:defRPr/>
            </a:pPr>
            <a:endParaRPr kumimoji="1" lang="en-US" altLang="zh-CN" i="1" kern="0" dirty="0">
              <a:solidFill>
                <a:srgbClr val="FF0000"/>
              </a:solidFill>
              <a:latin typeface="Arial" charset="0"/>
              <a:ea typeface="宋体" charset="-122"/>
            </a:endParaRPr>
          </a:p>
          <a:p>
            <a:pPr marL="342900" indent="-342900" eaLnBrk="0" hangingPunct="0">
              <a:lnSpc>
                <a:spcPct val="90000"/>
              </a:lnSpc>
              <a:spcBef>
                <a:spcPct val="20000"/>
              </a:spcBef>
              <a:buClr>
                <a:schemeClr val="tx2"/>
              </a:buClr>
              <a:buSzPct val="140000"/>
              <a:buFont typeface="Wingdings" pitchFamily="2" charset="2"/>
              <a:buNone/>
              <a:defRPr/>
            </a:pPr>
            <a:endParaRPr kumimoji="1" lang="en-US" altLang="zh-CN" i="1" kern="0" dirty="0">
              <a:solidFill>
                <a:srgbClr val="FF0000"/>
              </a:solidFill>
              <a:latin typeface="Arial" charset="0"/>
              <a:ea typeface="宋体" charset="-122"/>
            </a:endParaRPr>
          </a:p>
        </p:txBody>
      </p:sp>
    </p:spTree>
    <p:extLst>
      <p:ext uri="{BB962C8B-B14F-4D97-AF65-F5344CB8AC3E}">
        <p14:creationId xmlns:p14="http://schemas.microsoft.com/office/powerpoint/2010/main" val="1280985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304800" y="914400"/>
            <a:ext cx="8305800" cy="1752600"/>
          </a:xfrm>
        </p:spPr>
        <p:txBody>
          <a:bodyPr/>
          <a:lstStyle/>
          <a:p>
            <a:pPr marL="90488" indent="-90488">
              <a:lnSpc>
                <a:spcPct val="90000"/>
              </a:lnSpc>
              <a:buFont typeface="Wingdings" panose="05000000000000000000" pitchFamily="2" charset="2"/>
              <a:buNone/>
              <a:defRPr/>
            </a:pPr>
            <a:r>
              <a:rPr lang="en-US" altLang="zh-CN" sz="2400" b="0" dirty="0">
                <a:latin typeface="Arial" charset="0"/>
                <a:ea typeface="Verdana" pitchFamily="34" charset="0"/>
                <a:cs typeface="Arial" charset="0"/>
              </a:rPr>
              <a:t>Elegant solution: </a:t>
            </a:r>
            <a:r>
              <a:rPr lang="en-US" altLang="zh-CN" sz="2400" i="1" dirty="0">
                <a:solidFill>
                  <a:srgbClr val="0000FF"/>
                </a:solidFill>
                <a:latin typeface="Arial" charset="0"/>
                <a:ea typeface="Verdana" pitchFamily="34" charset="0"/>
                <a:cs typeface="Arial" charset="0"/>
              </a:rPr>
              <a:t>Circular array</a:t>
            </a:r>
          </a:p>
          <a:p>
            <a:pPr marL="344488" indent="-344488">
              <a:lnSpc>
                <a:spcPct val="90000"/>
              </a:lnSpc>
              <a:defRPr/>
            </a:pPr>
            <a:r>
              <a:rPr lang="en-US" altLang="zh-CN" sz="2400" b="0" dirty="0">
                <a:latin typeface="Arial" charset="0"/>
                <a:ea typeface="Verdana" pitchFamily="34" charset="0"/>
                <a:cs typeface="Arial" charset="0"/>
              </a:rPr>
              <a:t>Advance front and back indexes by moving them clockwise around the array.</a:t>
            </a:r>
          </a:p>
          <a:p>
            <a:pPr marL="344488" indent="-344488">
              <a:lnSpc>
                <a:spcPct val="90000"/>
              </a:lnSpc>
              <a:defRPr/>
            </a:pPr>
            <a:r>
              <a:rPr lang="en-US" altLang="zh-CN" sz="2400" b="0" dirty="0">
                <a:latin typeface="Arial" charset="0"/>
                <a:ea typeface="Verdana" pitchFamily="34" charset="0"/>
                <a:cs typeface="Arial" charset="0"/>
              </a:rPr>
              <a:t>When either front or back advances past MAX_SIZE – 1, it wraps around 0 =&gt; avoids rightward drift</a:t>
            </a:r>
          </a:p>
          <a:p>
            <a:pPr marL="344488" indent="-344488">
              <a:lnSpc>
                <a:spcPct val="90000"/>
              </a:lnSpc>
              <a:defRPr/>
            </a:pPr>
            <a:endParaRPr lang="en-US" altLang="zh-CN" sz="2400" b="0" dirty="0">
              <a:latin typeface="Arial" charset="0"/>
              <a:ea typeface="Verdana" pitchFamily="34" charset="0"/>
              <a:cs typeface="Arial" charset="0"/>
            </a:endParaRPr>
          </a:p>
          <a:p>
            <a:pPr marL="344488" indent="-344488">
              <a:lnSpc>
                <a:spcPct val="90000"/>
              </a:lnSpc>
              <a:buFont typeface="Wingdings" panose="05000000000000000000" pitchFamily="2" charset="2"/>
              <a:buNone/>
              <a:defRPr/>
            </a:pPr>
            <a:endParaRPr lang="en-US" altLang="zh-CN" sz="2400" b="0" dirty="0">
              <a:latin typeface="Arial" charset="0"/>
              <a:ea typeface="Verdana" pitchFamily="34" charset="0"/>
              <a:cs typeface="Arial" charset="0"/>
            </a:endParaRPr>
          </a:p>
        </p:txBody>
      </p:sp>
      <p:sp>
        <p:nvSpPr>
          <p:cNvPr id="38916" name="Rectangle 2"/>
          <p:cNvSpPr>
            <a:spLocks noGrp="1" noChangeArrowheads="1"/>
          </p:cNvSpPr>
          <p:nvPr>
            <p:ph type="title"/>
          </p:nvPr>
        </p:nvSpPr>
        <p:spPr>
          <a:xfrm>
            <a:off x="76200" y="0"/>
            <a:ext cx="9829800" cy="685800"/>
          </a:xfrm>
        </p:spPr>
        <p:txBody>
          <a:bodyPr/>
          <a:lstStyle/>
          <a:p>
            <a:r>
              <a:rPr lang="en-US" altLang="zh-CN" sz="3000">
                <a:ea typeface="宋体" panose="02010600030101010101" pitchFamily="2" charset="-122"/>
              </a:rPr>
              <a:t>Array-based Implementation of Queue ADT</a:t>
            </a:r>
            <a:endParaRPr lang="en-US" altLang="zh-CN" sz="3000" i="1">
              <a:ea typeface="宋体" panose="02010600030101010101" pitchFamily="2" charset="-122"/>
            </a:endParaRPr>
          </a:p>
        </p:txBody>
      </p:sp>
      <p:cxnSp>
        <p:nvCxnSpPr>
          <p:cNvPr id="38917" name="Straight Connector 33"/>
          <p:cNvCxnSpPr>
            <a:cxnSpLocks noChangeShapeType="1"/>
            <a:stCxn id="38931" idx="0"/>
            <a:endCxn id="38925" idx="0"/>
          </p:cNvCxnSpPr>
          <p:nvPr/>
        </p:nvCxnSpPr>
        <p:spPr bwMode="auto">
          <a:xfrm rot="16200000" flipH="1">
            <a:off x="4228307" y="3575844"/>
            <a:ext cx="839787" cy="317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8918" name="Straight Connector 60"/>
          <p:cNvCxnSpPr>
            <a:cxnSpLocks noChangeShapeType="1"/>
            <a:endCxn id="56" idx="1"/>
          </p:cNvCxnSpPr>
          <p:nvPr/>
        </p:nvCxnSpPr>
        <p:spPr bwMode="auto">
          <a:xfrm rot="5400000">
            <a:off x="4344194" y="4299744"/>
            <a:ext cx="608013" cy="3175"/>
          </a:xfrm>
          <a:prstGeom prst="line">
            <a:avLst/>
          </a:prstGeom>
          <a:noFill/>
          <a:ln w="38100" algn="ctr">
            <a:solidFill>
              <a:schemeClr val="bg1"/>
            </a:solidFill>
            <a:round/>
            <a:headEnd/>
            <a:tailEnd/>
          </a:ln>
          <a:extLst>
            <a:ext uri="{909E8E84-426E-40DD-AFC4-6F175D3DCCD1}">
              <a14:hiddenFill xmlns:a14="http://schemas.microsoft.com/office/drawing/2010/main">
                <a:noFill/>
              </a14:hiddenFill>
            </a:ext>
          </a:extLst>
        </p:spPr>
      </p:cxnSp>
      <p:grpSp>
        <p:nvGrpSpPr>
          <p:cNvPr id="38919" name="Group 85"/>
          <p:cNvGrpSpPr>
            <a:grpSpLocks/>
          </p:cNvGrpSpPr>
          <p:nvPr/>
        </p:nvGrpSpPr>
        <p:grpSpPr bwMode="auto">
          <a:xfrm>
            <a:off x="990600" y="2971800"/>
            <a:ext cx="5410200" cy="2743200"/>
            <a:chOff x="990600" y="2209800"/>
            <a:chExt cx="5410200" cy="2743200"/>
          </a:xfrm>
        </p:grpSpPr>
        <p:sp>
          <p:nvSpPr>
            <p:cNvPr id="38920" name="TextBox 39"/>
            <p:cNvSpPr txBox="1">
              <a:spLocks noChangeArrowheads="1"/>
            </p:cNvSpPr>
            <p:nvPr/>
          </p:nvSpPr>
          <p:spPr bwMode="auto">
            <a:xfrm>
              <a:off x="4648200" y="46914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38921" name="Group 84"/>
            <p:cNvGrpSpPr>
              <a:grpSpLocks/>
            </p:cNvGrpSpPr>
            <p:nvPr/>
          </p:nvGrpSpPr>
          <p:grpSpPr bwMode="auto">
            <a:xfrm>
              <a:off x="990600" y="2209800"/>
              <a:ext cx="5410200" cy="2472183"/>
              <a:chOff x="990600" y="2286000"/>
              <a:chExt cx="5410200" cy="2472183"/>
            </a:xfrm>
          </p:grpSpPr>
          <p:sp>
            <p:nvSpPr>
              <p:cNvPr id="38922" name="TextBox 29"/>
              <p:cNvSpPr txBox="1">
                <a:spLocks noChangeArrowheads="1"/>
              </p:cNvSpPr>
              <p:nvPr/>
            </p:nvSpPr>
            <p:spPr bwMode="auto">
              <a:xfrm>
                <a:off x="4953000" y="3733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38923" name="TextBox 30"/>
              <p:cNvSpPr txBox="1">
                <a:spLocks noChangeArrowheads="1"/>
              </p:cNvSpPr>
              <p:nvPr/>
            </p:nvSpPr>
            <p:spPr bwMode="auto">
              <a:xfrm>
                <a:off x="4495800" y="4114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38924" name="Group 83"/>
              <p:cNvGrpSpPr>
                <a:grpSpLocks/>
              </p:cNvGrpSpPr>
              <p:nvPr/>
            </p:nvGrpSpPr>
            <p:grpSpPr bwMode="auto">
              <a:xfrm>
                <a:off x="990600" y="2286000"/>
                <a:ext cx="5410200" cy="2472183"/>
                <a:chOff x="990600" y="2252217"/>
                <a:chExt cx="5410200" cy="2472183"/>
              </a:xfrm>
            </p:grpSpPr>
            <p:sp>
              <p:nvSpPr>
                <p:cNvPr id="38925" name="Oval 27"/>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38926" name="Group 82"/>
                <p:cNvGrpSpPr>
                  <a:grpSpLocks/>
                </p:cNvGrpSpPr>
                <p:nvPr/>
              </p:nvGrpSpPr>
              <p:grpSpPr bwMode="auto">
                <a:xfrm>
                  <a:off x="990600" y="2252217"/>
                  <a:ext cx="5410200" cy="2472183"/>
                  <a:chOff x="990600" y="2252217"/>
                  <a:chExt cx="5410200" cy="2472183"/>
                </a:xfrm>
              </p:grpSpPr>
              <p:grpSp>
                <p:nvGrpSpPr>
                  <p:cNvPr id="38927" name="Group 81"/>
                  <p:cNvGrpSpPr>
                    <a:grpSpLocks/>
                  </p:cNvGrpSpPr>
                  <p:nvPr/>
                </p:nvGrpSpPr>
                <p:grpSpPr bwMode="auto">
                  <a:xfrm>
                    <a:off x="2667000" y="2252217"/>
                    <a:ext cx="3733800" cy="2472183"/>
                    <a:chOff x="2667000" y="2252217"/>
                    <a:chExt cx="3733800" cy="2472183"/>
                  </a:xfrm>
                </p:grpSpPr>
                <p:sp>
                  <p:nvSpPr>
                    <p:cNvPr id="55" name="Pie 54"/>
                    <p:cNvSpPr/>
                    <p:nvPr/>
                  </p:nvSpPr>
                  <p:spPr bwMode="auto">
                    <a:xfrm>
                      <a:off x="3505200" y="2437955"/>
                      <a:ext cx="2286000" cy="2286000"/>
                    </a:xfrm>
                    <a:prstGeom prst="pie">
                      <a:avLst>
                        <a:gd name="adj1" fmla="val 5391233"/>
                        <a:gd name="adj2" fmla="val 16200000"/>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38930" name="Group 80"/>
                    <p:cNvGrpSpPr>
                      <a:grpSpLocks/>
                    </p:cNvGrpSpPr>
                    <p:nvPr/>
                  </p:nvGrpSpPr>
                  <p:grpSpPr bwMode="auto">
                    <a:xfrm>
                      <a:off x="2667000" y="2252217"/>
                      <a:ext cx="3733800" cy="2472183"/>
                      <a:chOff x="2667000" y="2253011"/>
                      <a:chExt cx="3733800" cy="2472183"/>
                    </a:xfrm>
                  </p:grpSpPr>
                  <p:sp>
                    <p:nvSpPr>
                      <p:cNvPr id="38931" name="Oval 25"/>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38932" name="Straight Connector 30"/>
                      <p:cNvCxnSpPr>
                        <a:cxnSpLocks noChangeShapeType="1"/>
                        <a:stCxn id="38931" idx="1"/>
                        <a:endCxn id="38925"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8933" name="Straight Connector 36"/>
                      <p:cNvCxnSpPr>
                        <a:cxnSpLocks noChangeShapeType="1"/>
                        <a:stCxn id="38931" idx="7"/>
                        <a:endCxn id="38925"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8934" name="Straight Connector 42"/>
                      <p:cNvCxnSpPr>
                        <a:cxnSpLocks noChangeShapeType="1"/>
                        <a:stCxn id="38931" idx="6"/>
                        <a:endCxn id="38925"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8935" name="Straight Connector 44"/>
                      <p:cNvCxnSpPr>
                        <a:cxnSpLocks noChangeShapeType="1"/>
                        <a:stCxn id="38931" idx="5"/>
                        <a:endCxn id="38925"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8936" name="Straight Connector 46"/>
                      <p:cNvCxnSpPr>
                        <a:cxnSpLocks noChangeShapeType="1"/>
                        <a:stCxn id="38931" idx="4"/>
                        <a:endCxn id="38925"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8937" name="Straight Connector 48"/>
                      <p:cNvCxnSpPr>
                        <a:cxnSpLocks noChangeShapeType="1"/>
                        <a:stCxn id="38931" idx="3"/>
                        <a:endCxn id="38925"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8938" name="Straight Connector 50"/>
                      <p:cNvCxnSpPr>
                        <a:cxnSpLocks noChangeShapeType="1"/>
                        <a:stCxn id="38931" idx="2"/>
                        <a:endCxn id="38925"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6" name="Pie 55"/>
                      <p:cNvSpPr/>
                      <p:nvPr/>
                    </p:nvSpPr>
                    <p:spPr bwMode="auto">
                      <a:xfrm>
                        <a:off x="4343400" y="3276949"/>
                        <a:ext cx="609600" cy="609600"/>
                      </a:xfrm>
                      <a:prstGeom prst="pie">
                        <a:avLst>
                          <a:gd name="adj1" fmla="val 5311871"/>
                          <a:gd name="adj2" fmla="val 16200000"/>
                        </a:avLst>
                      </a:prstGeom>
                      <a:solidFill>
                        <a:schemeClr val="bg1"/>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38940" name="TextBox 41"/>
                      <p:cNvSpPr txBox="1">
                        <a:spLocks noChangeArrowheads="1"/>
                      </p:cNvSpPr>
                      <p:nvPr/>
                    </p:nvSpPr>
                    <p:spPr bwMode="auto">
                      <a:xfrm>
                        <a:off x="2667000" y="2286000"/>
                        <a:ext cx="18288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38941" name="TextBox 36"/>
                      <p:cNvSpPr txBox="1">
                        <a:spLocks noChangeArrowheads="1"/>
                      </p:cNvSpPr>
                      <p:nvPr/>
                    </p:nvSpPr>
                    <p:spPr bwMode="auto">
                      <a:xfrm>
                        <a:off x="4800600" y="22530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38942" name="TextBox 37"/>
                      <p:cNvSpPr txBox="1">
                        <a:spLocks noChangeArrowheads="1"/>
                      </p:cNvSpPr>
                      <p:nvPr/>
                    </p:nvSpPr>
                    <p:spPr bwMode="auto">
                      <a:xfrm>
                        <a:off x="5486400" y="30480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38943" name="TextBox 38"/>
                      <p:cNvSpPr txBox="1">
                        <a:spLocks noChangeArrowheads="1"/>
                      </p:cNvSpPr>
                      <p:nvPr/>
                    </p:nvSpPr>
                    <p:spPr bwMode="auto">
                      <a:xfrm>
                        <a:off x="5410200" y="4038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38944" name="TextBox 27"/>
                      <p:cNvSpPr txBox="1">
                        <a:spLocks noChangeArrowheads="1"/>
                      </p:cNvSpPr>
                      <p:nvPr/>
                    </p:nvSpPr>
                    <p:spPr bwMode="auto">
                      <a:xfrm>
                        <a:off x="4495800" y="27432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2</a:t>
                        </a:r>
                      </a:p>
                    </p:txBody>
                  </p:sp>
                  <p:sp>
                    <p:nvSpPr>
                      <p:cNvPr id="38945" name="TextBox 28"/>
                      <p:cNvSpPr txBox="1">
                        <a:spLocks noChangeArrowheads="1"/>
                      </p:cNvSpPr>
                      <p:nvPr/>
                    </p:nvSpPr>
                    <p:spPr bwMode="auto">
                      <a:xfrm>
                        <a:off x="4953000" y="32004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grpSp>
              </p:grpSp>
              <p:sp>
                <p:nvSpPr>
                  <p:cNvPr id="38928" name="TextBox 83"/>
                  <p:cNvSpPr txBox="1">
                    <a:spLocks noChangeArrowheads="1"/>
                  </p:cNvSpPr>
                  <p:nvPr/>
                </p:nvSpPr>
                <p:spPr bwMode="auto">
                  <a:xfrm>
                    <a:off x="990600" y="4343400"/>
                    <a:ext cx="2590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0    back: 3</a:t>
                    </a:r>
                    <a:endParaRPr lang="en-SG" sz="1800" b="1" i="1">
                      <a:solidFill>
                        <a:srgbClr val="FF0000"/>
                      </a:solidFill>
                      <a:latin typeface="Arial" panose="020B0604020202020204" pitchFamily="34" charset="0"/>
                      <a:cs typeface="Arial" panose="020B0604020202020204" pitchFamily="34" charset="0"/>
                    </a:endParaRPr>
                  </a:p>
                </p:txBody>
              </p:sp>
            </p:grpSp>
          </p:grpSp>
        </p:grpSp>
      </p:grpSp>
    </p:spTree>
    <p:extLst>
      <p:ext uri="{BB962C8B-B14F-4D97-AF65-F5344CB8AC3E}">
        <p14:creationId xmlns:p14="http://schemas.microsoft.com/office/powerpoint/2010/main" val="1927278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76200" y="0"/>
            <a:ext cx="9829800" cy="685800"/>
          </a:xfrm>
        </p:spPr>
        <p:txBody>
          <a:bodyPr/>
          <a:lstStyle/>
          <a:p>
            <a:r>
              <a:rPr lang="en-US" altLang="zh-CN" sz="3000">
                <a:ea typeface="宋体" panose="02010600030101010101" pitchFamily="2" charset="-122"/>
              </a:rPr>
              <a:t>Array-based Implementation of Queue ADT</a:t>
            </a:r>
            <a:endParaRPr lang="en-US" altLang="zh-CN" sz="3000" i="1">
              <a:ea typeface="宋体" panose="02010600030101010101" pitchFamily="2" charset="-122"/>
            </a:endParaRPr>
          </a:p>
        </p:txBody>
      </p:sp>
      <p:cxnSp>
        <p:nvCxnSpPr>
          <p:cNvPr id="39940" name="Straight Connector 33"/>
          <p:cNvCxnSpPr>
            <a:cxnSpLocks noChangeShapeType="1"/>
            <a:stCxn id="40040" idx="0"/>
            <a:endCxn id="40034" idx="0"/>
          </p:cNvCxnSpPr>
          <p:nvPr/>
        </p:nvCxnSpPr>
        <p:spPr bwMode="auto">
          <a:xfrm rot="16200000" flipH="1">
            <a:off x="2323307" y="1366044"/>
            <a:ext cx="839787" cy="317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41" name="Straight Connector 60"/>
          <p:cNvCxnSpPr>
            <a:cxnSpLocks noChangeShapeType="1"/>
            <a:endCxn id="56" idx="1"/>
          </p:cNvCxnSpPr>
          <p:nvPr/>
        </p:nvCxnSpPr>
        <p:spPr bwMode="auto">
          <a:xfrm rot="5400000">
            <a:off x="2439194" y="2089944"/>
            <a:ext cx="608013" cy="3175"/>
          </a:xfrm>
          <a:prstGeom prst="line">
            <a:avLst/>
          </a:prstGeom>
          <a:noFill/>
          <a:ln w="38100" algn="ctr">
            <a:solidFill>
              <a:schemeClr val="bg1"/>
            </a:solidFill>
            <a:round/>
            <a:headEnd/>
            <a:tailEnd/>
          </a:ln>
          <a:extLst>
            <a:ext uri="{909E8E84-426E-40DD-AFC4-6F175D3DCCD1}">
              <a14:hiddenFill xmlns:a14="http://schemas.microsoft.com/office/drawing/2010/main">
                <a:noFill/>
              </a14:hiddenFill>
            </a:ext>
          </a:extLst>
        </p:spPr>
      </p:cxnSp>
      <p:grpSp>
        <p:nvGrpSpPr>
          <p:cNvPr id="39942" name="Group 85"/>
          <p:cNvGrpSpPr>
            <a:grpSpLocks/>
          </p:cNvGrpSpPr>
          <p:nvPr/>
        </p:nvGrpSpPr>
        <p:grpSpPr bwMode="auto">
          <a:xfrm>
            <a:off x="-304800" y="762000"/>
            <a:ext cx="4800600" cy="2743200"/>
            <a:chOff x="1600200" y="2209800"/>
            <a:chExt cx="4800600" cy="2743200"/>
          </a:xfrm>
        </p:grpSpPr>
        <p:sp>
          <p:nvSpPr>
            <p:cNvPr id="40029" name="TextBox 39"/>
            <p:cNvSpPr txBox="1">
              <a:spLocks noChangeArrowheads="1"/>
            </p:cNvSpPr>
            <p:nvPr/>
          </p:nvSpPr>
          <p:spPr bwMode="auto">
            <a:xfrm>
              <a:off x="4648200" y="46914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40030" name="Group 84"/>
            <p:cNvGrpSpPr>
              <a:grpSpLocks/>
            </p:cNvGrpSpPr>
            <p:nvPr/>
          </p:nvGrpSpPr>
          <p:grpSpPr bwMode="auto">
            <a:xfrm>
              <a:off x="1600200" y="2209800"/>
              <a:ext cx="4800600" cy="2472183"/>
              <a:chOff x="1600200" y="2286000"/>
              <a:chExt cx="4800600" cy="2472183"/>
            </a:xfrm>
          </p:grpSpPr>
          <p:sp>
            <p:nvSpPr>
              <p:cNvPr id="40031" name="TextBox 29"/>
              <p:cNvSpPr txBox="1">
                <a:spLocks noChangeArrowheads="1"/>
              </p:cNvSpPr>
              <p:nvPr/>
            </p:nvSpPr>
            <p:spPr bwMode="auto">
              <a:xfrm>
                <a:off x="4953000" y="3733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40032" name="TextBox 30"/>
              <p:cNvSpPr txBox="1">
                <a:spLocks noChangeArrowheads="1"/>
              </p:cNvSpPr>
              <p:nvPr/>
            </p:nvSpPr>
            <p:spPr bwMode="auto">
              <a:xfrm>
                <a:off x="4495800" y="4114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40033" name="Group 83"/>
              <p:cNvGrpSpPr>
                <a:grpSpLocks/>
              </p:cNvGrpSpPr>
              <p:nvPr/>
            </p:nvGrpSpPr>
            <p:grpSpPr bwMode="auto">
              <a:xfrm>
                <a:off x="1600200" y="2286000"/>
                <a:ext cx="4800600" cy="2472183"/>
                <a:chOff x="1600200" y="2252217"/>
                <a:chExt cx="4800600" cy="2472183"/>
              </a:xfrm>
            </p:grpSpPr>
            <p:sp>
              <p:nvSpPr>
                <p:cNvPr id="40034" name="Oval 27"/>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40035" name="Group 82"/>
                <p:cNvGrpSpPr>
                  <a:grpSpLocks/>
                </p:cNvGrpSpPr>
                <p:nvPr/>
              </p:nvGrpSpPr>
              <p:grpSpPr bwMode="auto">
                <a:xfrm>
                  <a:off x="1600200" y="2252217"/>
                  <a:ext cx="4800600" cy="2472183"/>
                  <a:chOff x="1600200" y="2252217"/>
                  <a:chExt cx="4800600" cy="2472183"/>
                </a:xfrm>
              </p:grpSpPr>
              <p:grpSp>
                <p:nvGrpSpPr>
                  <p:cNvPr id="40036" name="Group 81"/>
                  <p:cNvGrpSpPr>
                    <a:grpSpLocks/>
                  </p:cNvGrpSpPr>
                  <p:nvPr/>
                </p:nvGrpSpPr>
                <p:grpSpPr bwMode="auto">
                  <a:xfrm>
                    <a:off x="2667000" y="2252217"/>
                    <a:ext cx="3733800" cy="2472183"/>
                    <a:chOff x="2667000" y="2252217"/>
                    <a:chExt cx="3733800" cy="2472183"/>
                  </a:xfrm>
                </p:grpSpPr>
                <p:sp>
                  <p:nvSpPr>
                    <p:cNvPr id="55" name="Pie 54"/>
                    <p:cNvSpPr/>
                    <p:nvPr/>
                  </p:nvSpPr>
                  <p:spPr bwMode="auto">
                    <a:xfrm>
                      <a:off x="3505200" y="2437955"/>
                      <a:ext cx="2286000" cy="2286000"/>
                    </a:xfrm>
                    <a:prstGeom prst="pie">
                      <a:avLst>
                        <a:gd name="adj1" fmla="val 5391233"/>
                        <a:gd name="adj2" fmla="val 16200000"/>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40039" name="Group 80"/>
                    <p:cNvGrpSpPr>
                      <a:grpSpLocks/>
                    </p:cNvGrpSpPr>
                    <p:nvPr/>
                  </p:nvGrpSpPr>
                  <p:grpSpPr bwMode="auto">
                    <a:xfrm>
                      <a:off x="2667000" y="2252217"/>
                      <a:ext cx="3733800" cy="2472183"/>
                      <a:chOff x="2667000" y="2253011"/>
                      <a:chExt cx="3733800" cy="2472183"/>
                    </a:xfrm>
                  </p:grpSpPr>
                  <p:sp>
                    <p:nvSpPr>
                      <p:cNvPr id="40040" name="Oval 25"/>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40041" name="Straight Connector 30"/>
                      <p:cNvCxnSpPr>
                        <a:cxnSpLocks noChangeShapeType="1"/>
                        <a:stCxn id="40040" idx="1"/>
                        <a:endCxn id="40034"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42" name="Straight Connector 36"/>
                      <p:cNvCxnSpPr>
                        <a:cxnSpLocks noChangeShapeType="1"/>
                        <a:stCxn id="40040" idx="7"/>
                        <a:endCxn id="40034"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43" name="Straight Connector 42"/>
                      <p:cNvCxnSpPr>
                        <a:cxnSpLocks noChangeShapeType="1"/>
                        <a:stCxn id="40040" idx="6"/>
                        <a:endCxn id="40034"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44" name="Straight Connector 44"/>
                      <p:cNvCxnSpPr>
                        <a:cxnSpLocks noChangeShapeType="1"/>
                        <a:stCxn id="40040" idx="5"/>
                        <a:endCxn id="40034"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45" name="Straight Connector 46"/>
                      <p:cNvCxnSpPr>
                        <a:cxnSpLocks noChangeShapeType="1"/>
                        <a:stCxn id="40040" idx="4"/>
                        <a:endCxn id="40034"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46" name="Straight Connector 48"/>
                      <p:cNvCxnSpPr>
                        <a:cxnSpLocks noChangeShapeType="1"/>
                        <a:stCxn id="40040" idx="3"/>
                        <a:endCxn id="40034"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47" name="Straight Connector 50"/>
                      <p:cNvCxnSpPr>
                        <a:cxnSpLocks noChangeShapeType="1"/>
                        <a:stCxn id="40040" idx="2"/>
                        <a:endCxn id="40034"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6" name="Pie 55"/>
                      <p:cNvSpPr/>
                      <p:nvPr/>
                    </p:nvSpPr>
                    <p:spPr bwMode="auto">
                      <a:xfrm>
                        <a:off x="4343400" y="3276949"/>
                        <a:ext cx="609600" cy="609600"/>
                      </a:xfrm>
                      <a:prstGeom prst="pie">
                        <a:avLst>
                          <a:gd name="adj1" fmla="val 5311871"/>
                          <a:gd name="adj2" fmla="val 16200000"/>
                        </a:avLst>
                      </a:prstGeom>
                      <a:solidFill>
                        <a:schemeClr val="bg1"/>
                      </a:solidFill>
                      <a:ln w="12700" cap="flat" cmpd="sng" algn="ctr">
                        <a:solidFill>
                          <a:schemeClr val="bg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40049" name="TextBox 41"/>
                      <p:cNvSpPr txBox="1">
                        <a:spLocks noChangeArrowheads="1"/>
                      </p:cNvSpPr>
                      <p:nvPr/>
                    </p:nvSpPr>
                    <p:spPr bwMode="auto">
                      <a:xfrm>
                        <a:off x="2667000" y="2286000"/>
                        <a:ext cx="18288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40050" name="TextBox 36"/>
                      <p:cNvSpPr txBox="1">
                        <a:spLocks noChangeArrowheads="1"/>
                      </p:cNvSpPr>
                      <p:nvPr/>
                    </p:nvSpPr>
                    <p:spPr bwMode="auto">
                      <a:xfrm>
                        <a:off x="4800600" y="22530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40051" name="TextBox 37"/>
                      <p:cNvSpPr txBox="1">
                        <a:spLocks noChangeArrowheads="1"/>
                      </p:cNvSpPr>
                      <p:nvPr/>
                    </p:nvSpPr>
                    <p:spPr bwMode="auto">
                      <a:xfrm>
                        <a:off x="5486400" y="30480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40052" name="TextBox 38"/>
                      <p:cNvSpPr txBox="1">
                        <a:spLocks noChangeArrowheads="1"/>
                      </p:cNvSpPr>
                      <p:nvPr/>
                    </p:nvSpPr>
                    <p:spPr bwMode="auto">
                      <a:xfrm>
                        <a:off x="5410200" y="4038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40053" name="TextBox 27"/>
                      <p:cNvSpPr txBox="1">
                        <a:spLocks noChangeArrowheads="1"/>
                      </p:cNvSpPr>
                      <p:nvPr/>
                    </p:nvSpPr>
                    <p:spPr bwMode="auto">
                      <a:xfrm>
                        <a:off x="4495800" y="27432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2</a:t>
                        </a:r>
                      </a:p>
                    </p:txBody>
                  </p:sp>
                  <p:sp>
                    <p:nvSpPr>
                      <p:cNvPr id="40054" name="TextBox 28"/>
                      <p:cNvSpPr txBox="1">
                        <a:spLocks noChangeArrowheads="1"/>
                      </p:cNvSpPr>
                      <p:nvPr/>
                    </p:nvSpPr>
                    <p:spPr bwMode="auto">
                      <a:xfrm>
                        <a:off x="4953000" y="32004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grpSp>
              </p:grpSp>
              <p:sp>
                <p:nvSpPr>
                  <p:cNvPr id="40037" name="TextBox 83"/>
                  <p:cNvSpPr txBox="1">
                    <a:spLocks noChangeArrowheads="1"/>
                  </p:cNvSpPr>
                  <p:nvPr/>
                </p:nvSpPr>
                <p:spPr bwMode="auto">
                  <a:xfrm>
                    <a:off x="1600200" y="3928617"/>
                    <a:ext cx="25908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0    </a:t>
                    </a:r>
                  </a:p>
                  <a:p>
                    <a:pPr algn="ctr">
                      <a:spcBef>
                        <a:spcPct val="50000"/>
                      </a:spcBef>
                    </a:pPr>
                    <a:r>
                      <a:rPr lang="en-US" sz="1800" b="1" i="1">
                        <a:solidFill>
                          <a:srgbClr val="FF0000"/>
                        </a:solidFill>
                        <a:latin typeface="Arial" panose="020B0604020202020204" pitchFamily="34" charset="0"/>
                        <a:cs typeface="Arial" panose="020B0604020202020204" pitchFamily="34" charset="0"/>
                      </a:rPr>
                      <a:t>back: 3</a:t>
                    </a:r>
                    <a:endParaRPr lang="en-SG" sz="1800" b="1" i="1">
                      <a:solidFill>
                        <a:srgbClr val="FF0000"/>
                      </a:solidFill>
                      <a:latin typeface="Arial" panose="020B0604020202020204" pitchFamily="34" charset="0"/>
                      <a:cs typeface="Arial" panose="020B0604020202020204" pitchFamily="34" charset="0"/>
                    </a:endParaRPr>
                  </a:p>
                </p:txBody>
              </p:sp>
            </p:grpSp>
          </p:grpSp>
        </p:grpSp>
      </p:grpSp>
      <p:grpSp>
        <p:nvGrpSpPr>
          <p:cNvPr id="39943" name="Group 126"/>
          <p:cNvGrpSpPr>
            <a:grpSpLocks/>
          </p:cNvGrpSpPr>
          <p:nvPr/>
        </p:nvGrpSpPr>
        <p:grpSpPr bwMode="auto">
          <a:xfrm>
            <a:off x="4114800" y="762000"/>
            <a:ext cx="4800600" cy="2743200"/>
            <a:chOff x="4114800" y="990600"/>
            <a:chExt cx="4800600" cy="2743200"/>
          </a:xfrm>
        </p:grpSpPr>
        <p:sp>
          <p:nvSpPr>
            <p:cNvPr id="40005" name="Oval 56"/>
            <p:cNvSpPr>
              <a:spLocks noChangeArrowheads="1"/>
            </p:cNvSpPr>
            <p:nvPr/>
          </p:nvSpPr>
          <p:spPr bwMode="auto">
            <a:xfrm>
              <a:off x="6858000" y="2014983"/>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40006" name="Group 125"/>
            <p:cNvGrpSpPr>
              <a:grpSpLocks/>
            </p:cNvGrpSpPr>
            <p:nvPr/>
          </p:nvGrpSpPr>
          <p:grpSpPr bwMode="auto">
            <a:xfrm>
              <a:off x="4114800" y="990600"/>
              <a:ext cx="4800600" cy="2743200"/>
              <a:chOff x="4114800" y="990600"/>
              <a:chExt cx="4800600" cy="2743200"/>
            </a:xfrm>
          </p:grpSpPr>
          <p:sp>
            <p:nvSpPr>
              <p:cNvPr id="40007" name="TextBox 39"/>
              <p:cNvSpPr txBox="1">
                <a:spLocks noChangeArrowheads="1"/>
              </p:cNvSpPr>
              <p:nvPr/>
            </p:nvSpPr>
            <p:spPr bwMode="auto">
              <a:xfrm>
                <a:off x="7162800" y="34722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40008" name="Group 124"/>
              <p:cNvGrpSpPr>
                <a:grpSpLocks/>
              </p:cNvGrpSpPr>
              <p:nvPr/>
            </p:nvGrpSpPr>
            <p:grpSpPr bwMode="auto">
              <a:xfrm>
                <a:off x="4114800" y="990600"/>
                <a:ext cx="4800600" cy="2472183"/>
                <a:chOff x="4114800" y="990600"/>
                <a:chExt cx="4800600" cy="2472183"/>
              </a:xfrm>
            </p:grpSpPr>
            <p:sp>
              <p:nvSpPr>
                <p:cNvPr id="62" name="Pie 61"/>
                <p:cNvSpPr/>
                <p:nvPr/>
              </p:nvSpPr>
              <p:spPr bwMode="auto">
                <a:xfrm>
                  <a:off x="6019800" y="1176338"/>
                  <a:ext cx="2286000" cy="2286000"/>
                </a:xfrm>
                <a:prstGeom prst="pie">
                  <a:avLst>
                    <a:gd name="adj1" fmla="val 5391233"/>
                    <a:gd name="adj2" fmla="val 18895543"/>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40010" name="Group 123"/>
                <p:cNvGrpSpPr>
                  <a:grpSpLocks/>
                </p:cNvGrpSpPr>
                <p:nvPr/>
              </p:nvGrpSpPr>
              <p:grpSpPr bwMode="auto">
                <a:xfrm>
                  <a:off x="4114800" y="990600"/>
                  <a:ext cx="4800600" cy="2472183"/>
                  <a:chOff x="4114800" y="990600"/>
                  <a:chExt cx="4800600" cy="2472183"/>
                </a:xfrm>
              </p:grpSpPr>
              <p:sp>
                <p:nvSpPr>
                  <p:cNvPr id="40011" name="TextBox 29"/>
                  <p:cNvSpPr txBox="1">
                    <a:spLocks noChangeArrowheads="1"/>
                  </p:cNvSpPr>
                  <p:nvPr/>
                </p:nvSpPr>
                <p:spPr bwMode="auto">
                  <a:xfrm>
                    <a:off x="7467600" y="24384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40012" name="TextBox 30"/>
                  <p:cNvSpPr txBox="1">
                    <a:spLocks noChangeArrowheads="1"/>
                  </p:cNvSpPr>
                  <p:nvPr/>
                </p:nvSpPr>
                <p:spPr bwMode="auto">
                  <a:xfrm>
                    <a:off x="7010400" y="28194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40013" name="Group 80"/>
                  <p:cNvGrpSpPr>
                    <a:grpSpLocks/>
                  </p:cNvGrpSpPr>
                  <p:nvPr/>
                </p:nvGrpSpPr>
                <p:grpSpPr bwMode="auto">
                  <a:xfrm>
                    <a:off x="5181600" y="990600"/>
                    <a:ext cx="3733800" cy="2472183"/>
                    <a:chOff x="2667000" y="2253011"/>
                    <a:chExt cx="3733800" cy="2472183"/>
                  </a:xfrm>
                </p:grpSpPr>
                <p:sp>
                  <p:nvSpPr>
                    <p:cNvPr id="82" name="Pie 81"/>
                    <p:cNvSpPr/>
                    <p:nvPr/>
                  </p:nvSpPr>
                  <p:spPr bwMode="auto">
                    <a:xfrm>
                      <a:off x="4343400" y="3276949"/>
                      <a:ext cx="609600" cy="609600"/>
                    </a:xfrm>
                    <a:prstGeom prst="pie">
                      <a:avLst>
                        <a:gd name="adj1" fmla="val 5311870"/>
                        <a:gd name="adj2" fmla="val 18934024"/>
                      </a:avLst>
                    </a:prstGeom>
                    <a:solidFill>
                      <a:schemeClr val="bg1"/>
                    </a:solidFill>
                    <a:ln w="12700" cap="flat" cmpd="sng" algn="ctr">
                      <a:solidFill>
                        <a:schemeClr val="bg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40016" name="Oval 71"/>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40017" name="Straight Connector 72"/>
                    <p:cNvCxnSpPr>
                      <a:cxnSpLocks noChangeShapeType="1"/>
                      <a:stCxn id="40016" idx="1"/>
                      <a:endCxn id="40005"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18" name="Straight Connector 73"/>
                    <p:cNvCxnSpPr>
                      <a:cxnSpLocks noChangeShapeType="1"/>
                      <a:stCxn id="40016" idx="7"/>
                      <a:endCxn id="40005"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19" name="Straight Connector 75"/>
                    <p:cNvCxnSpPr>
                      <a:cxnSpLocks noChangeShapeType="1"/>
                      <a:stCxn id="40016" idx="6"/>
                      <a:endCxn id="40005"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20" name="Straight Connector 76"/>
                    <p:cNvCxnSpPr>
                      <a:cxnSpLocks noChangeShapeType="1"/>
                      <a:stCxn id="40016" idx="5"/>
                      <a:endCxn id="40005"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21" name="Straight Connector 77"/>
                    <p:cNvCxnSpPr>
                      <a:cxnSpLocks noChangeShapeType="1"/>
                      <a:stCxn id="40016" idx="4"/>
                      <a:endCxn id="40005"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22" name="Straight Connector 78"/>
                    <p:cNvCxnSpPr>
                      <a:cxnSpLocks noChangeShapeType="1"/>
                      <a:stCxn id="40016" idx="3"/>
                      <a:endCxn id="40005"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023" name="Straight Connector 80"/>
                    <p:cNvCxnSpPr>
                      <a:cxnSpLocks noChangeShapeType="1"/>
                      <a:stCxn id="40016" idx="2"/>
                      <a:endCxn id="40005"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0024" name="TextBox 41"/>
                    <p:cNvSpPr txBox="1">
                      <a:spLocks noChangeArrowheads="1"/>
                    </p:cNvSpPr>
                    <p:nvPr/>
                  </p:nvSpPr>
                  <p:spPr bwMode="auto">
                    <a:xfrm>
                      <a:off x="2667000" y="2286000"/>
                      <a:ext cx="18288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40025" name="TextBox 36"/>
                    <p:cNvSpPr txBox="1">
                      <a:spLocks noChangeArrowheads="1"/>
                    </p:cNvSpPr>
                    <p:nvPr/>
                  </p:nvSpPr>
                  <p:spPr bwMode="auto">
                    <a:xfrm>
                      <a:off x="4800600" y="22530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40026" name="TextBox 37"/>
                    <p:cNvSpPr txBox="1">
                      <a:spLocks noChangeArrowheads="1"/>
                    </p:cNvSpPr>
                    <p:nvPr/>
                  </p:nvSpPr>
                  <p:spPr bwMode="auto">
                    <a:xfrm>
                      <a:off x="5486400" y="30480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40027" name="TextBox 38"/>
                    <p:cNvSpPr txBox="1">
                      <a:spLocks noChangeArrowheads="1"/>
                    </p:cNvSpPr>
                    <p:nvPr/>
                  </p:nvSpPr>
                  <p:spPr bwMode="auto">
                    <a:xfrm>
                      <a:off x="5410200" y="4038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40028" name="TextBox 28"/>
                    <p:cNvSpPr txBox="1">
                      <a:spLocks noChangeArrowheads="1"/>
                    </p:cNvSpPr>
                    <p:nvPr/>
                  </p:nvSpPr>
                  <p:spPr bwMode="auto">
                    <a:xfrm>
                      <a:off x="4953000" y="32004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grpSp>
              <p:sp>
                <p:nvSpPr>
                  <p:cNvPr id="40014" name="TextBox 83"/>
                  <p:cNvSpPr txBox="1">
                    <a:spLocks noChangeArrowheads="1"/>
                  </p:cNvSpPr>
                  <p:nvPr/>
                </p:nvSpPr>
                <p:spPr bwMode="auto">
                  <a:xfrm>
                    <a:off x="4114800" y="2514600"/>
                    <a:ext cx="25908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a:t>
                    </a:r>
                    <a:r>
                      <a:rPr lang="en-US" sz="2800" b="1" i="1">
                        <a:solidFill>
                          <a:srgbClr val="FF0000"/>
                        </a:solidFill>
                        <a:latin typeface="Arial" panose="020B0604020202020204" pitchFamily="34" charset="0"/>
                        <a:cs typeface="Arial" panose="020B0604020202020204" pitchFamily="34" charset="0"/>
                      </a:rPr>
                      <a:t>1</a:t>
                    </a:r>
                    <a:r>
                      <a:rPr lang="en-US" sz="1800" b="1" i="1">
                        <a:solidFill>
                          <a:srgbClr val="FF0000"/>
                        </a:solidFill>
                        <a:latin typeface="Arial" panose="020B0604020202020204" pitchFamily="34" charset="0"/>
                        <a:cs typeface="Arial" panose="020B0604020202020204" pitchFamily="34" charset="0"/>
                      </a:rPr>
                      <a:t>    </a:t>
                    </a:r>
                  </a:p>
                  <a:p>
                    <a:pPr algn="ctr">
                      <a:spcBef>
                        <a:spcPct val="50000"/>
                      </a:spcBef>
                    </a:pPr>
                    <a:r>
                      <a:rPr lang="en-US" sz="1800" b="1" i="1">
                        <a:solidFill>
                          <a:srgbClr val="FF0000"/>
                        </a:solidFill>
                        <a:latin typeface="Arial" panose="020B0604020202020204" pitchFamily="34" charset="0"/>
                        <a:cs typeface="Arial" panose="020B0604020202020204" pitchFamily="34" charset="0"/>
                      </a:rPr>
                      <a:t>back: 3</a:t>
                    </a:r>
                    <a:endParaRPr lang="en-SG" sz="1800" b="1" i="1">
                      <a:solidFill>
                        <a:srgbClr val="FF0000"/>
                      </a:solidFill>
                      <a:latin typeface="Arial" panose="020B0604020202020204" pitchFamily="34" charset="0"/>
                      <a:cs typeface="Arial" panose="020B0604020202020204" pitchFamily="34" charset="0"/>
                    </a:endParaRPr>
                  </a:p>
                </p:txBody>
              </p:sp>
            </p:grpSp>
          </p:grpSp>
        </p:grpSp>
      </p:grpSp>
      <p:cxnSp>
        <p:nvCxnSpPr>
          <p:cNvPr id="39944" name="Straight Connector 89"/>
          <p:cNvCxnSpPr>
            <a:cxnSpLocks noChangeShapeType="1"/>
            <a:stCxn id="40016" idx="0"/>
            <a:endCxn id="82" idx="3"/>
          </p:cNvCxnSpPr>
          <p:nvPr/>
        </p:nvCxnSpPr>
        <p:spPr bwMode="auto">
          <a:xfrm rot="16200000" flipH="1">
            <a:off x="6743701" y="1365250"/>
            <a:ext cx="838200" cy="317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45" name="Straight Arrow Connector 94"/>
          <p:cNvCxnSpPr>
            <a:cxnSpLocks noChangeShapeType="1"/>
          </p:cNvCxnSpPr>
          <p:nvPr/>
        </p:nvCxnSpPr>
        <p:spPr bwMode="auto">
          <a:xfrm>
            <a:off x="3733800" y="1143000"/>
            <a:ext cx="23622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946" name="TextBox 41"/>
          <p:cNvSpPr txBox="1">
            <a:spLocks noChangeArrowheads="1"/>
          </p:cNvSpPr>
          <p:nvPr/>
        </p:nvSpPr>
        <p:spPr bwMode="auto">
          <a:xfrm>
            <a:off x="3962400" y="1219200"/>
            <a:ext cx="1828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dequeue</a:t>
            </a:r>
          </a:p>
        </p:txBody>
      </p:sp>
      <p:grpSp>
        <p:nvGrpSpPr>
          <p:cNvPr id="39947" name="Group 85"/>
          <p:cNvGrpSpPr>
            <a:grpSpLocks/>
          </p:cNvGrpSpPr>
          <p:nvPr/>
        </p:nvGrpSpPr>
        <p:grpSpPr bwMode="auto">
          <a:xfrm>
            <a:off x="-152400" y="3505200"/>
            <a:ext cx="4800600" cy="2743200"/>
            <a:chOff x="1600200" y="2209800"/>
            <a:chExt cx="4800600" cy="2743200"/>
          </a:xfrm>
        </p:grpSpPr>
        <p:sp>
          <p:nvSpPr>
            <p:cNvPr id="39981" name="TextBox 39"/>
            <p:cNvSpPr txBox="1">
              <a:spLocks noChangeArrowheads="1"/>
            </p:cNvSpPr>
            <p:nvPr/>
          </p:nvSpPr>
          <p:spPr bwMode="auto">
            <a:xfrm>
              <a:off x="4648200" y="46914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39982" name="Group 84"/>
            <p:cNvGrpSpPr>
              <a:grpSpLocks/>
            </p:cNvGrpSpPr>
            <p:nvPr/>
          </p:nvGrpSpPr>
          <p:grpSpPr bwMode="auto">
            <a:xfrm>
              <a:off x="1600200" y="2209800"/>
              <a:ext cx="4800600" cy="2514600"/>
              <a:chOff x="1600200" y="2286000"/>
              <a:chExt cx="4800600" cy="2514600"/>
            </a:xfrm>
          </p:grpSpPr>
          <p:sp>
            <p:nvSpPr>
              <p:cNvPr id="39983" name="TextBox 29"/>
              <p:cNvSpPr txBox="1">
                <a:spLocks noChangeArrowheads="1"/>
              </p:cNvSpPr>
              <p:nvPr/>
            </p:nvSpPr>
            <p:spPr bwMode="auto">
              <a:xfrm>
                <a:off x="4953000" y="3733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39984" name="TextBox 30"/>
              <p:cNvSpPr txBox="1">
                <a:spLocks noChangeArrowheads="1"/>
              </p:cNvSpPr>
              <p:nvPr/>
            </p:nvSpPr>
            <p:spPr bwMode="auto">
              <a:xfrm>
                <a:off x="4495800" y="4114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39985" name="Group 83"/>
              <p:cNvGrpSpPr>
                <a:grpSpLocks/>
              </p:cNvGrpSpPr>
              <p:nvPr/>
            </p:nvGrpSpPr>
            <p:grpSpPr bwMode="auto">
              <a:xfrm>
                <a:off x="1600200" y="2286000"/>
                <a:ext cx="4800600" cy="2514600"/>
                <a:chOff x="1600200" y="2252217"/>
                <a:chExt cx="4800600" cy="2514600"/>
              </a:xfrm>
            </p:grpSpPr>
            <p:sp>
              <p:nvSpPr>
                <p:cNvPr id="39986" name="Oval 102"/>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39987" name="Group 82"/>
                <p:cNvGrpSpPr>
                  <a:grpSpLocks/>
                </p:cNvGrpSpPr>
                <p:nvPr/>
              </p:nvGrpSpPr>
              <p:grpSpPr bwMode="auto">
                <a:xfrm>
                  <a:off x="1600200" y="2252217"/>
                  <a:ext cx="4800600" cy="2514600"/>
                  <a:chOff x="1600200" y="2252217"/>
                  <a:chExt cx="4800600" cy="2514600"/>
                </a:xfrm>
              </p:grpSpPr>
              <p:grpSp>
                <p:nvGrpSpPr>
                  <p:cNvPr id="39988" name="Group 81"/>
                  <p:cNvGrpSpPr>
                    <a:grpSpLocks/>
                  </p:cNvGrpSpPr>
                  <p:nvPr/>
                </p:nvGrpSpPr>
                <p:grpSpPr bwMode="auto">
                  <a:xfrm>
                    <a:off x="2667000" y="2252217"/>
                    <a:ext cx="3733800" cy="2472183"/>
                    <a:chOff x="2667000" y="2252217"/>
                    <a:chExt cx="3733800" cy="2472183"/>
                  </a:xfrm>
                </p:grpSpPr>
                <p:sp>
                  <p:nvSpPr>
                    <p:cNvPr id="107" name="Pie 106"/>
                    <p:cNvSpPr/>
                    <p:nvPr/>
                  </p:nvSpPr>
                  <p:spPr bwMode="auto">
                    <a:xfrm>
                      <a:off x="3505200" y="2437955"/>
                      <a:ext cx="2286000" cy="2286000"/>
                    </a:xfrm>
                    <a:prstGeom prst="pie">
                      <a:avLst>
                        <a:gd name="adj1" fmla="val 5391233"/>
                        <a:gd name="adj2" fmla="val 21591047"/>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39991" name="Group 80"/>
                    <p:cNvGrpSpPr>
                      <a:grpSpLocks/>
                    </p:cNvGrpSpPr>
                    <p:nvPr/>
                  </p:nvGrpSpPr>
                  <p:grpSpPr bwMode="auto">
                    <a:xfrm>
                      <a:off x="2667000" y="2252217"/>
                      <a:ext cx="3733800" cy="2472183"/>
                      <a:chOff x="2667000" y="2253011"/>
                      <a:chExt cx="3733800" cy="2472183"/>
                    </a:xfrm>
                  </p:grpSpPr>
                  <p:sp>
                    <p:nvSpPr>
                      <p:cNvPr id="39992" name="Oval 108"/>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39993" name="Straight Connector 109"/>
                      <p:cNvCxnSpPr>
                        <a:cxnSpLocks noChangeShapeType="1"/>
                        <a:stCxn id="39992" idx="1"/>
                        <a:endCxn id="39986"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94" name="Straight Connector 110"/>
                      <p:cNvCxnSpPr>
                        <a:cxnSpLocks noChangeShapeType="1"/>
                        <a:stCxn id="39992" idx="7"/>
                        <a:endCxn id="39986"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95" name="Straight Connector 111"/>
                      <p:cNvCxnSpPr>
                        <a:cxnSpLocks noChangeShapeType="1"/>
                        <a:stCxn id="39992" idx="6"/>
                        <a:endCxn id="39986"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96" name="Straight Connector 112"/>
                      <p:cNvCxnSpPr>
                        <a:cxnSpLocks noChangeShapeType="1"/>
                        <a:stCxn id="39992" idx="5"/>
                        <a:endCxn id="39986"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97" name="Straight Connector 113"/>
                      <p:cNvCxnSpPr>
                        <a:cxnSpLocks noChangeShapeType="1"/>
                        <a:stCxn id="39992" idx="4"/>
                        <a:endCxn id="39986"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98" name="Straight Connector 114"/>
                      <p:cNvCxnSpPr>
                        <a:cxnSpLocks noChangeShapeType="1"/>
                        <a:stCxn id="39992" idx="3"/>
                        <a:endCxn id="39986"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99" name="Straight Connector 115"/>
                      <p:cNvCxnSpPr>
                        <a:cxnSpLocks noChangeShapeType="1"/>
                        <a:stCxn id="39992" idx="2"/>
                        <a:endCxn id="39986"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17" name="Pie 116"/>
                      <p:cNvSpPr/>
                      <p:nvPr/>
                    </p:nvSpPr>
                    <p:spPr bwMode="auto">
                      <a:xfrm>
                        <a:off x="4343400" y="3276949"/>
                        <a:ext cx="609600" cy="609600"/>
                      </a:xfrm>
                      <a:prstGeom prst="pie">
                        <a:avLst>
                          <a:gd name="adj1" fmla="val 5311871"/>
                          <a:gd name="adj2" fmla="val 21511871"/>
                        </a:avLst>
                      </a:prstGeom>
                      <a:solidFill>
                        <a:schemeClr val="bg1"/>
                      </a:solidFill>
                      <a:ln w="12700" cap="flat" cmpd="sng" algn="ctr">
                        <a:solidFill>
                          <a:schemeClr val="bg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40001" name="TextBox 41"/>
                      <p:cNvSpPr txBox="1">
                        <a:spLocks noChangeArrowheads="1"/>
                      </p:cNvSpPr>
                      <p:nvPr/>
                    </p:nvSpPr>
                    <p:spPr bwMode="auto">
                      <a:xfrm>
                        <a:off x="2667000" y="2286000"/>
                        <a:ext cx="18288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40002" name="TextBox 36"/>
                      <p:cNvSpPr txBox="1">
                        <a:spLocks noChangeArrowheads="1"/>
                      </p:cNvSpPr>
                      <p:nvPr/>
                    </p:nvSpPr>
                    <p:spPr bwMode="auto">
                      <a:xfrm>
                        <a:off x="4800600" y="22530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40003" name="TextBox 37"/>
                      <p:cNvSpPr txBox="1">
                        <a:spLocks noChangeArrowheads="1"/>
                      </p:cNvSpPr>
                      <p:nvPr/>
                    </p:nvSpPr>
                    <p:spPr bwMode="auto">
                      <a:xfrm>
                        <a:off x="5486400" y="30480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40004" name="TextBox 38"/>
                      <p:cNvSpPr txBox="1">
                        <a:spLocks noChangeArrowheads="1"/>
                      </p:cNvSpPr>
                      <p:nvPr/>
                    </p:nvSpPr>
                    <p:spPr bwMode="auto">
                      <a:xfrm>
                        <a:off x="5410200" y="4038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grpSp>
              </p:grpSp>
              <p:sp>
                <p:nvSpPr>
                  <p:cNvPr id="39989" name="TextBox 83"/>
                  <p:cNvSpPr txBox="1">
                    <a:spLocks noChangeArrowheads="1"/>
                  </p:cNvSpPr>
                  <p:nvPr/>
                </p:nvSpPr>
                <p:spPr bwMode="auto">
                  <a:xfrm>
                    <a:off x="1600200" y="3828098"/>
                    <a:ext cx="2590800"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a:t>
                    </a:r>
                    <a:r>
                      <a:rPr lang="en-US" sz="2800" b="1" i="1">
                        <a:solidFill>
                          <a:srgbClr val="FF0000"/>
                        </a:solidFill>
                        <a:latin typeface="Arial" panose="020B0604020202020204" pitchFamily="34" charset="0"/>
                        <a:cs typeface="Arial" panose="020B0604020202020204" pitchFamily="34" charset="0"/>
                      </a:rPr>
                      <a:t>2</a:t>
                    </a:r>
                    <a:r>
                      <a:rPr lang="en-US" sz="1800" b="1" i="1">
                        <a:solidFill>
                          <a:srgbClr val="FF0000"/>
                        </a:solidFill>
                        <a:latin typeface="Arial" panose="020B0604020202020204" pitchFamily="34" charset="0"/>
                        <a:cs typeface="Arial" panose="020B0604020202020204" pitchFamily="34" charset="0"/>
                      </a:rPr>
                      <a:t>    </a:t>
                    </a:r>
                  </a:p>
                  <a:p>
                    <a:pPr algn="ctr">
                      <a:spcBef>
                        <a:spcPct val="50000"/>
                      </a:spcBef>
                    </a:pPr>
                    <a:r>
                      <a:rPr lang="en-US" sz="1800" b="1" i="1">
                        <a:solidFill>
                          <a:srgbClr val="FF0000"/>
                        </a:solidFill>
                        <a:latin typeface="Arial" panose="020B0604020202020204" pitchFamily="34" charset="0"/>
                        <a:cs typeface="Arial" panose="020B0604020202020204" pitchFamily="34" charset="0"/>
                      </a:rPr>
                      <a:t>back: 3</a:t>
                    </a:r>
                    <a:endParaRPr lang="en-SG" sz="1800" b="1" i="1">
                      <a:solidFill>
                        <a:srgbClr val="FF0000"/>
                      </a:solidFill>
                      <a:latin typeface="Arial" panose="020B0604020202020204" pitchFamily="34" charset="0"/>
                      <a:cs typeface="Arial" panose="020B0604020202020204" pitchFamily="34" charset="0"/>
                    </a:endParaRPr>
                  </a:p>
                </p:txBody>
              </p:sp>
            </p:grpSp>
          </p:grpSp>
        </p:grpSp>
      </p:grpSp>
      <p:cxnSp>
        <p:nvCxnSpPr>
          <p:cNvPr id="39948" name="Straight Arrow Connector 127"/>
          <p:cNvCxnSpPr>
            <a:cxnSpLocks noChangeShapeType="1"/>
          </p:cNvCxnSpPr>
          <p:nvPr/>
        </p:nvCxnSpPr>
        <p:spPr bwMode="auto">
          <a:xfrm>
            <a:off x="152400" y="3886200"/>
            <a:ext cx="16002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949" name="TextBox 41"/>
          <p:cNvSpPr txBox="1">
            <a:spLocks noChangeArrowheads="1"/>
          </p:cNvSpPr>
          <p:nvPr/>
        </p:nvSpPr>
        <p:spPr bwMode="auto">
          <a:xfrm>
            <a:off x="0" y="3962400"/>
            <a:ext cx="1828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dequeue</a:t>
            </a:r>
          </a:p>
        </p:txBody>
      </p:sp>
      <p:cxnSp>
        <p:nvCxnSpPr>
          <p:cNvPr id="39950" name="Straight Connector 130"/>
          <p:cNvCxnSpPr>
            <a:cxnSpLocks noChangeShapeType="1"/>
            <a:stCxn id="39992" idx="0"/>
            <a:endCxn id="117" idx="3"/>
          </p:cNvCxnSpPr>
          <p:nvPr/>
        </p:nvCxnSpPr>
        <p:spPr bwMode="auto">
          <a:xfrm rot="16200000" flipH="1">
            <a:off x="2476501" y="4108450"/>
            <a:ext cx="838200" cy="317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39951" name="Group 85"/>
          <p:cNvGrpSpPr>
            <a:grpSpLocks/>
          </p:cNvGrpSpPr>
          <p:nvPr/>
        </p:nvGrpSpPr>
        <p:grpSpPr bwMode="auto">
          <a:xfrm>
            <a:off x="4051674" y="3486308"/>
            <a:ext cx="4810963" cy="2743200"/>
            <a:chOff x="1600200" y="2209800"/>
            <a:chExt cx="4800600" cy="2743200"/>
          </a:xfrm>
        </p:grpSpPr>
        <p:sp>
          <p:nvSpPr>
            <p:cNvPr id="39957" name="TextBox 39"/>
            <p:cNvSpPr txBox="1">
              <a:spLocks noChangeArrowheads="1"/>
            </p:cNvSpPr>
            <p:nvPr/>
          </p:nvSpPr>
          <p:spPr bwMode="auto">
            <a:xfrm>
              <a:off x="4648200" y="46914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39958" name="Group 84"/>
            <p:cNvGrpSpPr>
              <a:grpSpLocks/>
            </p:cNvGrpSpPr>
            <p:nvPr/>
          </p:nvGrpSpPr>
          <p:grpSpPr bwMode="auto">
            <a:xfrm>
              <a:off x="1600200" y="2209800"/>
              <a:ext cx="4800600" cy="2514600"/>
              <a:chOff x="1600200" y="2286000"/>
              <a:chExt cx="4800600" cy="2514600"/>
            </a:xfrm>
          </p:grpSpPr>
          <p:sp>
            <p:nvSpPr>
              <p:cNvPr id="39959" name="TextBox 29"/>
              <p:cNvSpPr txBox="1">
                <a:spLocks noChangeArrowheads="1"/>
              </p:cNvSpPr>
              <p:nvPr/>
            </p:nvSpPr>
            <p:spPr bwMode="auto">
              <a:xfrm>
                <a:off x="4953000" y="3733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39960" name="TextBox 30"/>
              <p:cNvSpPr txBox="1">
                <a:spLocks noChangeArrowheads="1"/>
              </p:cNvSpPr>
              <p:nvPr/>
            </p:nvSpPr>
            <p:spPr bwMode="auto">
              <a:xfrm>
                <a:off x="4495800" y="4114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39961" name="Group 83"/>
              <p:cNvGrpSpPr>
                <a:grpSpLocks/>
              </p:cNvGrpSpPr>
              <p:nvPr/>
            </p:nvGrpSpPr>
            <p:grpSpPr bwMode="auto">
              <a:xfrm>
                <a:off x="1600200" y="2286000"/>
                <a:ext cx="4800600" cy="2514600"/>
                <a:chOff x="1600200" y="2252217"/>
                <a:chExt cx="4800600" cy="2514600"/>
              </a:xfrm>
            </p:grpSpPr>
            <p:sp>
              <p:nvSpPr>
                <p:cNvPr id="39962" name="Oval 140"/>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39963" name="Group 82"/>
                <p:cNvGrpSpPr>
                  <a:grpSpLocks/>
                </p:cNvGrpSpPr>
                <p:nvPr/>
              </p:nvGrpSpPr>
              <p:grpSpPr bwMode="auto">
                <a:xfrm>
                  <a:off x="1600200" y="2252217"/>
                  <a:ext cx="4800600" cy="2514600"/>
                  <a:chOff x="1600200" y="2252217"/>
                  <a:chExt cx="4800600" cy="2514600"/>
                </a:xfrm>
              </p:grpSpPr>
              <p:grpSp>
                <p:nvGrpSpPr>
                  <p:cNvPr id="39964" name="Group 81"/>
                  <p:cNvGrpSpPr>
                    <a:grpSpLocks/>
                  </p:cNvGrpSpPr>
                  <p:nvPr/>
                </p:nvGrpSpPr>
                <p:grpSpPr bwMode="auto">
                  <a:xfrm>
                    <a:off x="2667000" y="2252217"/>
                    <a:ext cx="3733800" cy="2472183"/>
                    <a:chOff x="2667000" y="2252217"/>
                    <a:chExt cx="3733800" cy="2472183"/>
                  </a:xfrm>
                </p:grpSpPr>
                <p:sp>
                  <p:nvSpPr>
                    <p:cNvPr id="145" name="Pie 144"/>
                    <p:cNvSpPr/>
                    <p:nvPr/>
                  </p:nvSpPr>
                  <p:spPr bwMode="auto">
                    <a:xfrm>
                      <a:off x="3505200" y="2437955"/>
                      <a:ext cx="2286000" cy="2286000"/>
                    </a:xfrm>
                    <a:prstGeom prst="pie">
                      <a:avLst>
                        <a:gd name="adj1" fmla="val 8087298"/>
                        <a:gd name="adj2" fmla="val 21591047"/>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39967" name="Group 80"/>
                    <p:cNvGrpSpPr>
                      <a:grpSpLocks/>
                    </p:cNvGrpSpPr>
                    <p:nvPr/>
                  </p:nvGrpSpPr>
                  <p:grpSpPr bwMode="auto">
                    <a:xfrm>
                      <a:off x="2667000" y="2252217"/>
                      <a:ext cx="3733800" cy="2472183"/>
                      <a:chOff x="2667000" y="2253011"/>
                      <a:chExt cx="3733800" cy="2472183"/>
                    </a:xfrm>
                  </p:grpSpPr>
                  <p:sp>
                    <p:nvSpPr>
                      <p:cNvPr id="39968" name="Oval 146"/>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39969" name="Straight Connector 147"/>
                      <p:cNvCxnSpPr>
                        <a:cxnSpLocks noChangeShapeType="1"/>
                        <a:stCxn id="39968" idx="1"/>
                        <a:endCxn id="39962"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70" name="Straight Connector 148"/>
                      <p:cNvCxnSpPr>
                        <a:cxnSpLocks noChangeShapeType="1"/>
                        <a:stCxn id="39968" idx="7"/>
                        <a:endCxn id="39962"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71" name="Straight Connector 149"/>
                      <p:cNvCxnSpPr>
                        <a:cxnSpLocks noChangeShapeType="1"/>
                        <a:stCxn id="39968" idx="6"/>
                        <a:endCxn id="39962"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72" name="Straight Connector 150"/>
                      <p:cNvCxnSpPr>
                        <a:cxnSpLocks noChangeShapeType="1"/>
                        <a:stCxn id="39968" idx="5"/>
                        <a:endCxn id="39962"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73" name="Straight Connector 151"/>
                      <p:cNvCxnSpPr>
                        <a:cxnSpLocks noChangeShapeType="1"/>
                        <a:stCxn id="39968" idx="4"/>
                        <a:endCxn id="39962"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74" name="Straight Connector 152"/>
                      <p:cNvCxnSpPr>
                        <a:cxnSpLocks noChangeShapeType="1"/>
                        <a:stCxn id="39968" idx="3"/>
                        <a:endCxn id="39962"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39975" name="Straight Connector 153"/>
                      <p:cNvCxnSpPr>
                        <a:cxnSpLocks noChangeShapeType="1"/>
                        <a:stCxn id="39968" idx="2"/>
                        <a:endCxn id="39962"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55" name="Pie 154"/>
                      <p:cNvSpPr/>
                      <p:nvPr/>
                    </p:nvSpPr>
                    <p:spPr bwMode="auto">
                      <a:xfrm>
                        <a:off x="4343400" y="3276949"/>
                        <a:ext cx="609600" cy="609600"/>
                      </a:xfrm>
                      <a:prstGeom prst="pie">
                        <a:avLst>
                          <a:gd name="adj1" fmla="val 5311871"/>
                          <a:gd name="adj2" fmla="val 21511871"/>
                        </a:avLst>
                      </a:prstGeom>
                      <a:solidFill>
                        <a:schemeClr val="bg1"/>
                      </a:solidFill>
                      <a:ln w="12700" cap="flat" cmpd="sng" algn="ctr">
                        <a:solidFill>
                          <a:schemeClr val="bg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39977" name="TextBox 41"/>
                      <p:cNvSpPr txBox="1">
                        <a:spLocks noChangeArrowheads="1"/>
                      </p:cNvSpPr>
                      <p:nvPr/>
                    </p:nvSpPr>
                    <p:spPr bwMode="auto">
                      <a:xfrm>
                        <a:off x="2667000" y="2286000"/>
                        <a:ext cx="18288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39978" name="TextBox 36"/>
                      <p:cNvSpPr txBox="1">
                        <a:spLocks noChangeArrowheads="1"/>
                      </p:cNvSpPr>
                      <p:nvPr/>
                    </p:nvSpPr>
                    <p:spPr bwMode="auto">
                      <a:xfrm>
                        <a:off x="4800600" y="22530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39979" name="TextBox 37"/>
                      <p:cNvSpPr txBox="1">
                        <a:spLocks noChangeArrowheads="1"/>
                      </p:cNvSpPr>
                      <p:nvPr/>
                    </p:nvSpPr>
                    <p:spPr bwMode="auto">
                      <a:xfrm>
                        <a:off x="5486400" y="30480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39980" name="TextBox 38"/>
                      <p:cNvSpPr txBox="1">
                        <a:spLocks noChangeArrowheads="1"/>
                      </p:cNvSpPr>
                      <p:nvPr/>
                    </p:nvSpPr>
                    <p:spPr bwMode="auto">
                      <a:xfrm>
                        <a:off x="5410200" y="4038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grpSp>
              </p:grpSp>
              <p:sp>
                <p:nvSpPr>
                  <p:cNvPr id="39965" name="TextBox 83"/>
                  <p:cNvSpPr txBox="1">
                    <a:spLocks noChangeArrowheads="1"/>
                  </p:cNvSpPr>
                  <p:nvPr/>
                </p:nvSpPr>
                <p:spPr bwMode="auto">
                  <a:xfrm>
                    <a:off x="1600200" y="3751154"/>
                    <a:ext cx="2590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2    </a:t>
                    </a:r>
                  </a:p>
                  <a:p>
                    <a:pPr algn="ctr">
                      <a:spcBef>
                        <a:spcPct val="50000"/>
                      </a:spcBef>
                    </a:pPr>
                    <a:r>
                      <a:rPr lang="en-US" sz="1800" b="1" i="1">
                        <a:solidFill>
                          <a:srgbClr val="FF0000"/>
                        </a:solidFill>
                        <a:latin typeface="Arial" panose="020B0604020202020204" pitchFamily="34" charset="0"/>
                        <a:cs typeface="Arial" panose="020B0604020202020204" pitchFamily="34" charset="0"/>
                      </a:rPr>
                      <a:t>back: </a:t>
                    </a:r>
                    <a:r>
                      <a:rPr lang="en-US" sz="2800" b="1" i="1">
                        <a:solidFill>
                          <a:srgbClr val="FF0000"/>
                        </a:solidFill>
                        <a:latin typeface="Arial" panose="020B0604020202020204" pitchFamily="34" charset="0"/>
                        <a:cs typeface="Arial" panose="020B0604020202020204" pitchFamily="34" charset="0"/>
                      </a:rPr>
                      <a:t>4</a:t>
                    </a:r>
                    <a:endParaRPr lang="en-SG" sz="2800" b="1" i="1">
                      <a:solidFill>
                        <a:srgbClr val="FF0000"/>
                      </a:solidFill>
                      <a:latin typeface="Arial" panose="020B0604020202020204" pitchFamily="34" charset="0"/>
                      <a:cs typeface="Arial" panose="020B0604020202020204" pitchFamily="34" charset="0"/>
                    </a:endParaRPr>
                  </a:p>
                </p:txBody>
              </p:sp>
            </p:grpSp>
          </p:grpSp>
        </p:grpSp>
      </p:grpSp>
      <p:cxnSp>
        <p:nvCxnSpPr>
          <p:cNvPr id="39952" name="Straight Arrow Connector 159"/>
          <p:cNvCxnSpPr>
            <a:cxnSpLocks noChangeShapeType="1"/>
          </p:cNvCxnSpPr>
          <p:nvPr/>
        </p:nvCxnSpPr>
        <p:spPr bwMode="auto">
          <a:xfrm>
            <a:off x="4191000" y="3886200"/>
            <a:ext cx="16002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953" name="TextBox 41"/>
          <p:cNvSpPr txBox="1">
            <a:spLocks noChangeArrowheads="1"/>
          </p:cNvSpPr>
          <p:nvPr/>
        </p:nvSpPr>
        <p:spPr bwMode="auto">
          <a:xfrm>
            <a:off x="4038600" y="3962400"/>
            <a:ext cx="1828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enqueue</a:t>
            </a:r>
          </a:p>
        </p:txBody>
      </p:sp>
      <p:sp>
        <p:nvSpPr>
          <p:cNvPr id="39954" name="TextBox 39"/>
          <p:cNvSpPr txBox="1">
            <a:spLocks noChangeArrowheads="1"/>
          </p:cNvSpPr>
          <p:nvPr/>
        </p:nvSpPr>
        <p:spPr bwMode="auto">
          <a:xfrm>
            <a:off x="6096000" y="5943600"/>
            <a:ext cx="914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4</a:t>
            </a:r>
          </a:p>
        </p:txBody>
      </p:sp>
      <p:sp>
        <p:nvSpPr>
          <p:cNvPr id="39955" name="TextBox 30"/>
          <p:cNvSpPr txBox="1">
            <a:spLocks noChangeArrowheads="1"/>
          </p:cNvSpPr>
          <p:nvPr/>
        </p:nvSpPr>
        <p:spPr bwMode="auto">
          <a:xfrm>
            <a:off x="6324600" y="5334000"/>
            <a:ext cx="914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9</a:t>
            </a:r>
          </a:p>
        </p:txBody>
      </p:sp>
      <p:cxnSp>
        <p:nvCxnSpPr>
          <p:cNvPr id="39956" name="Straight Connector 165"/>
          <p:cNvCxnSpPr>
            <a:cxnSpLocks noChangeShapeType="1"/>
            <a:stCxn id="39968" idx="0"/>
            <a:endCxn id="155" idx="3"/>
          </p:cNvCxnSpPr>
          <p:nvPr/>
        </p:nvCxnSpPr>
        <p:spPr bwMode="auto">
          <a:xfrm>
            <a:off x="7106254" y="3671697"/>
            <a:ext cx="0" cy="838549"/>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10266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381000" y="762000"/>
            <a:ext cx="8305800" cy="1752600"/>
          </a:xfrm>
        </p:spPr>
        <p:txBody>
          <a:bodyPr/>
          <a:lstStyle/>
          <a:p>
            <a:pPr marL="0" indent="0">
              <a:lnSpc>
                <a:spcPct val="90000"/>
              </a:lnSpc>
              <a:buFont typeface="Wingdings" panose="05000000000000000000" pitchFamily="2" charset="2"/>
              <a:buNone/>
              <a:defRPr/>
            </a:pPr>
            <a:r>
              <a:rPr lang="en-US" altLang="zh-CN" sz="2400" b="0" dirty="0">
                <a:latin typeface="Arial" charset="0"/>
                <a:ea typeface="Verdana" pitchFamily="34" charset="0"/>
                <a:cs typeface="Arial" charset="0"/>
              </a:rPr>
              <a:t>How to determine the queue-full and queue-empty conditions?   </a:t>
            </a:r>
            <a:r>
              <a:rPr lang="en-US" altLang="zh-CN" sz="2400" b="0" i="1" dirty="0">
                <a:solidFill>
                  <a:srgbClr val="0000FF"/>
                </a:solidFill>
                <a:latin typeface="Arial" charset="0"/>
                <a:ea typeface="Verdana" pitchFamily="34" charset="0"/>
                <a:cs typeface="Arial" charset="0"/>
              </a:rPr>
              <a:t>front is one slot ahead of back?</a:t>
            </a:r>
          </a:p>
          <a:p>
            <a:pPr marL="344488" indent="-344488">
              <a:lnSpc>
                <a:spcPct val="90000"/>
              </a:lnSpc>
              <a:buFont typeface="Wingdings" panose="05000000000000000000" pitchFamily="2" charset="2"/>
              <a:buNone/>
              <a:defRPr/>
            </a:pPr>
            <a:endParaRPr lang="en-US" altLang="zh-CN" sz="2400" b="0" dirty="0">
              <a:latin typeface="Arial" charset="0"/>
              <a:ea typeface="Verdana" pitchFamily="34" charset="0"/>
              <a:cs typeface="Arial" charset="0"/>
            </a:endParaRPr>
          </a:p>
        </p:txBody>
      </p:sp>
      <p:sp>
        <p:nvSpPr>
          <p:cNvPr id="40964" name="Rectangle 2"/>
          <p:cNvSpPr>
            <a:spLocks noGrp="1" noChangeArrowheads="1"/>
          </p:cNvSpPr>
          <p:nvPr>
            <p:ph type="title"/>
          </p:nvPr>
        </p:nvSpPr>
        <p:spPr>
          <a:xfrm>
            <a:off x="76200" y="0"/>
            <a:ext cx="9829800" cy="685800"/>
          </a:xfrm>
        </p:spPr>
        <p:txBody>
          <a:bodyPr/>
          <a:lstStyle/>
          <a:p>
            <a:r>
              <a:rPr lang="en-US" altLang="zh-CN" sz="3000">
                <a:ea typeface="宋体" panose="02010600030101010101" pitchFamily="2" charset="-122"/>
              </a:rPr>
              <a:t>Array-based Implementation of Queue ADT</a:t>
            </a:r>
            <a:endParaRPr lang="en-US" altLang="zh-CN" sz="3000" i="1">
              <a:ea typeface="宋体" panose="02010600030101010101" pitchFamily="2" charset="-122"/>
            </a:endParaRPr>
          </a:p>
        </p:txBody>
      </p:sp>
      <p:cxnSp>
        <p:nvCxnSpPr>
          <p:cNvPr id="40965" name="Straight Connector 33"/>
          <p:cNvCxnSpPr>
            <a:cxnSpLocks noChangeShapeType="1"/>
            <a:stCxn id="26" idx="0"/>
            <a:endCxn id="41091" idx="0"/>
          </p:cNvCxnSpPr>
          <p:nvPr/>
        </p:nvCxnSpPr>
        <p:spPr bwMode="auto">
          <a:xfrm rot="16200000" flipH="1">
            <a:off x="6988969" y="2094706"/>
            <a:ext cx="6858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6" name="Straight Connector 60"/>
          <p:cNvCxnSpPr>
            <a:cxnSpLocks noChangeShapeType="1"/>
          </p:cNvCxnSpPr>
          <p:nvPr/>
        </p:nvCxnSpPr>
        <p:spPr bwMode="auto">
          <a:xfrm rot="5400000">
            <a:off x="7261226" y="2192337"/>
            <a:ext cx="811212" cy="671513"/>
          </a:xfrm>
          <a:prstGeom prst="line">
            <a:avLst/>
          </a:prstGeom>
          <a:noFill/>
          <a:ln w="38100" algn="ctr">
            <a:solidFill>
              <a:schemeClr val="bg1"/>
            </a:solidFill>
            <a:round/>
            <a:headEnd/>
            <a:tailEnd/>
          </a:ln>
          <a:extLst>
            <a:ext uri="{909E8E84-426E-40DD-AFC4-6F175D3DCCD1}">
              <a14:hiddenFill xmlns:a14="http://schemas.microsoft.com/office/drawing/2010/main">
                <a:noFill/>
              </a14:hiddenFill>
            </a:ext>
          </a:extLst>
        </p:spPr>
      </p:cxnSp>
      <p:grpSp>
        <p:nvGrpSpPr>
          <p:cNvPr id="40967" name="Group 85"/>
          <p:cNvGrpSpPr>
            <a:grpSpLocks/>
          </p:cNvGrpSpPr>
          <p:nvPr/>
        </p:nvGrpSpPr>
        <p:grpSpPr bwMode="auto">
          <a:xfrm>
            <a:off x="4513263" y="1600200"/>
            <a:ext cx="4249737" cy="2289408"/>
            <a:chOff x="1198178" y="2209800"/>
            <a:chExt cx="5202622" cy="2801768"/>
          </a:xfrm>
        </p:grpSpPr>
        <p:sp>
          <p:nvSpPr>
            <p:cNvPr id="41089" name="TextBox 39"/>
            <p:cNvSpPr txBox="1">
              <a:spLocks noChangeArrowheads="1"/>
            </p:cNvSpPr>
            <p:nvPr/>
          </p:nvSpPr>
          <p:spPr bwMode="auto">
            <a:xfrm>
              <a:off x="4648200" y="4691411"/>
              <a:ext cx="914400"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41090" name="Group 83"/>
            <p:cNvGrpSpPr>
              <a:grpSpLocks/>
            </p:cNvGrpSpPr>
            <p:nvPr/>
          </p:nvGrpSpPr>
          <p:grpSpPr bwMode="auto">
            <a:xfrm>
              <a:off x="1198178" y="2209800"/>
              <a:ext cx="5202622" cy="2543297"/>
              <a:chOff x="1198178" y="2252217"/>
              <a:chExt cx="5202622" cy="2543297"/>
            </a:xfrm>
          </p:grpSpPr>
          <p:sp>
            <p:nvSpPr>
              <p:cNvPr id="41091" name="Oval 27"/>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41092" name="Group 82"/>
              <p:cNvGrpSpPr>
                <a:grpSpLocks/>
              </p:cNvGrpSpPr>
              <p:nvPr/>
            </p:nvGrpSpPr>
            <p:grpSpPr bwMode="auto">
              <a:xfrm>
                <a:off x="1198178" y="2252217"/>
                <a:ext cx="5202622" cy="2543297"/>
                <a:chOff x="1198178" y="2252217"/>
                <a:chExt cx="5202622" cy="2543297"/>
              </a:xfrm>
            </p:grpSpPr>
            <p:grpSp>
              <p:nvGrpSpPr>
                <p:cNvPr id="41093" name="Group 80"/>
                <p:cNvGrpSpPr>
                  <a:grpSpLocks/>
                </p:cNvGrpSpPr>
                <p:nvPr/>
              </p:nvGrpSpPr>
              <p:grpSpPr bwMode="auto">
                <a:xfrm>
                  <a:off x="2666999" y="2252217"/>
                  <a:ext cx="3733801" cy="2472183"/>
                  <a:chOff x="2667000" y="2253011"/>
                  <a:chExt cx="3733800" cy="2472183"/>
                </a:xfrm>
              </p:grpSpPr>
              <p:sp>
                <p:nvSpPr>
                  <p:cNvPr id="26" name="Oval 25"/>
                  <p:cNvSpPr/>
                  <p:nvPr/>
                </p:nvSpPr>
                <p:spPr bwMode="auto">
                  <a:xfrm>
                    <a:off x="3505057" y="2437575"/>
                    <a:ext cx="2285499" cy="2284705"/>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cxnSp>
                <p:nvCxnSpPr>
                  <p:cNvPr id="41096" name="Straight Connector 30"/>
                  <p:cNvCxnSpPr>
                    <a:cxnSpLocks noChangeShapeType="1"/>
                    <a:stCxn id="26" idx="1"/>
                    <a:endCxn id="41091"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97" name="Straight Connector 36"/>
                  <p:cNvCxnSpPr>
                    <a:cxnSpLocks noChangeShapeType="1"/>
                    <a:stCxn id="26" idx="7"/>
                    <a:endCxn id="41091"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98" name="Straight Connector 42"/>
                  <p:cNvCxnSpPr>
                    <a:cxnSpLocks noChangeShapeType="1"/>
                    <a:stCxn id="26" idx="6"/>
                    <a:endCxn id="41091"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99" name="Straight Connector 44"/>
                  <p:cNvCxnSpPr>
                    <a:cxnSpLocks noChangeShapeType="1"/>
                    <a:stCxn id="26" idx="5"/>
                    <a:endCxn id="41091"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100" name="Straight Connector 46"/>
                  <p:cNvCxnSpPr>
                    <a:cxnSpLocks noChangeShapeType="1"/>
                    <a:stCxn id="26" idx="4"/>
                    <a:endCxn id="41091"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101" name="Straight Connector 48"/>
                  <p:cNvCxnSpPr>
                    <a:cxnSpLocks noChangeShapeType="1"/>
                    <a:stCxn id="26" idx="3"/>
                    <a:endCxn id="41091"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102" name="Straight Connector 50"/>
                  <p:cNvCxnSpPr>
                    <a:cxnSpLocks noChangeShapeType="1"/>
                    <a:stCxn id="26" idx="2"/>
                    <a:endCxn id="41091"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1103" name="TextBox 41"/>
                  <p:cNvSpPr txBox="1">
                    <a:spLocks noChangeArrowheads="1"/>
                  </p:cNvSpPr>
                  <p:nvPr/>
                </p:nvSpPr>
                <p:spPr bwMode="auto">
                  <a:xfrm>
                    <a:off x="2667000" y="2253011"/>
                    <a:ext cx="1828800"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41104" name="TextBox 36"/>
                  <p:cNvSpPr txBox="1">
                    <a:spLocks noChangeArrowheads="1"/>
                  </p:cNvSpPr>
                  <p:nvPr/>
                </p:nvSpPr>
                <p:spPr bwMode="auto">
                  <a:xfrm>
                    <a:off x="4800600" y="2253011"/>
                    <a:ext cx="914400"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41105" name="TextBox 37"/>
                  <p:cNvSpPr txBox="1">
                    <a:spLocks noChangeArrowheads="1"/>
                  </p:cNvSpPr>
                  <p:nvPr/>
                </p:nvSpPr>
                <p:spPr bwMode="auto">
                  <a:xfrm>
                    <a:off x="5486400" y="3048000"/>
                    <a:ext cx="914400"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41106" name="TextBox 38"/>
                  <p:cNvSpPr txBox="1">
                    <a:spLocks noChangeArrowheads="1"/>
                  </p:cNvSpPr>
                  <p:nvPr/>
                </p:nvSpPr>
                <p:spPr bwMode="auto">
                  <a:xfrm>
                    <a:off x="5410200" y="4038600"/>
                    <a:ext cx="914400"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grpSp>
            <p:sp>
              <p:nvSpPr>
                <p:cNvPr id="41094" name="TextBox 83"/>
                <p:cNvSpPr txBox="1">
                  <a:spLocks noChangeArrowheads="1"/>
                </p:cNvSpPr>
                <p:nvPr/>
              </p:nvSpPr>
              <p:spPr bwMode="auto">
                <a:xfrm>
                  <a:off x="1198178" y="4343401"/>
                  <a:ext cx="2590801" cy="45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5    back: 4</a:t>
                  </a:r>
                  <a:endParaRPr lang="en-SG" sz="1800" b="1" i="1">
                    <a:solidFill>
                      <a:srgbClr val="FF0000"/>
                    </a:solidFill>
                    <a:latin typeface="Arial" panose="020B0604020202020204" pitchFamily="34" charset="0"/>
                    <a:cs typeface="Arial" panose="020B0604020202020204" pitchFamily="34" charset="0"/>
                  </a:endParaRPr>
                </a:p>
              </p:txBody>
            </p:sp>
          </p:grpSp>
        </p:grpSp>
      </p:grpSp>
      <p:grpSp>
        <p:nvGrpSpPr>
          <p:cNvPr id="40968" name="Group 85"/>
          <p:cNvGrpSpPr>
            <a:grpSpLocks/>
          </p:cNvGrpSpPr>
          <p:nvPr/>
        </p:nvGrpSpPr>
        <p:grpSpPr bwMode="auto">
          <a:xfrm>
            <a:off x="304800" y="1600200"/>
            <a:ext cx="4173538" cy="2289408"/>
            <a:chOff x="1291457" y="2209800"/>
            <a:chExt cx="5109343" cy="2801768"/>
          </a:xfrm>
        </p:grpSpPr>
        <p:sp>
          <p:nvSpPr>
            <p:cNvPr id="41064" name="TextBox 39"/>
            <p:cNvSpPr txBox="1">
              <a:spLocks noChangeArrowheads="1"/>
            </p:cNvSpPr>
            <p:nvPr/>
          </p:nvSpPr>
          <p:spPr bwMode="auto">
            <a:xfrm>
              <a:off x="4648201" y="4691411"/>
              <a:ext cx="914399"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41065" name="Group 84"/>
            <p:cNvGrpSpPr>
              <a:grpSpLocks/>
            </p:cNvGrpSpPr>
            <p:nvPr/>
          </p:nvGrpSpPr>
          <p:grpSpPr bwMode="auto">
            <a:xfrm>
              <a:off x="1291457" y="2209800"/>
              <a:ext cx="5109343" cy="2543297"/>
              <a:chOff x="1291457" y="2286000"/>
              <a:chExt cx="5109343" cy="2543297"/>
            </a:xfrm>
          </p:grpSpPr>
          <p:sp>
            <p:nvSpPr>
              <p:cNvPr id="41066" name="TextBox 29"/>
              <p:cNvSpPr txBox="1">
                <a:spLocks noChangeArrowheads="1"/>
              </p:cNvSpPr>
              <p:nvPr/>
            </p:nvSpPr>
            <p:spPr bwMode="auto">
              <a:xfrm>
                <a:off x="4953000" y="3733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41067" name="TextBox 30"/>
              <p:cNvSpPr txBox="1">
                <a:spLocks noChangeArrowheads="1"/>
              </p:cNvSpPr>
              <p:nvPr/>
            </p:nvSpPr>
            <p:spPr bwMode="auto">
              <a:xfrm>
                <a:off x="4495800" y="4114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41068" name="Group 83"/>
              <p:cNvGrpSpPr>
                <a:grpSpLocks/>
              </p:cNvGrpSpPr>
              <p:nvPr/>
            </p:nvGrpSpPr>
            <p:grpSpPr bwMode="auto">
              <a:xfrm>
                <a:off x="1291457" y="2286000"/>
                <a:ext cx="5109343" cy="2543297"/>
                <a:chOff x="1291457" y="2252217"/>
                <a:chExt cx="5109343" cy="2543297"/>
              </a:xfrm>
            </p:grpSpPr>
            <p:sp>
              <p:nvSpPr>
                <p:cNvPr id="41069" name="Oval 140"/>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41070" name="Group 82"/>
                <p:cNvGrpSpPr>
                  <a:grpSpLocks/>
                </p:cNvGrpSpPr>
                <p:nvPr/>
              </p:nvGrpSpPr>
              <p:grpSpPr bwMode="auto">
                <a:xfrm>
                  <a:off x="1291457" y="2252217"/>
                  <a:ext cx="5109343" cy="2543297"/>
                  <a:chOff x="1291457" y="2252217"/>
                  <a:chExt cx="5109343" cy="2543297"/>
                </a:xfrm>
              </p:grpSpPr>
              <p:grpSp>
                <p:nvGrpSpPr>
                  <p:cNvPr id="41071" name="Group 81"/>
                  <p:cNvGrpSpPr>
                    <a:grpSpLocks/>
                  </p:cNvGrpSpPr>
                  <p:nvPr/>
                </p:nvGrpSpPr>
                <p:grpSpPr bwMode="auto">
                  <a:xfrm>
                    <a:off x="2667000" y="2252217"/>
                    <a:ext cx="3733800" cy="2472183"/>
                    <a:chOff x="2667000" y="2252217"/>
                    <a:chExt cx="3733800" cy="2472183"/>
                  </a:xfrm>
                </p:grpSpPr>
                <p:sp>
                  <p:nvSpPr>
                    <p:cNvPr id="145" name="Pie 144"/>
                    <p:cNvSpPr/>
                    <p:nvPr/>
                  </p:nvSpPr>
                  <p:spPr bwMode="auto">
                    <a:xfrm>
                      <a:off x="3505052" y="2438724"/>
                      <a:ext cx="2285503" cy="2284705"/>
                    </a:xfrm>
                    <a:prstGeom prst="pie">
                      <a:avLst>
                        <a:gd name="adj1" fmla="val 8105435"/>
                        <a:gd name="adj2" fmla="val 5371499"/>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41074" name="Group 80"/>
                    <p:cNvGrpSpPr>
                      <a:grpSpLocks/>
                    </p:cNvGrpSpPr>
                    <p:nvPr/>
                  </p:nvGrpSpPr>
                  <p:grpSpPr bwMode="auto">
                    <a:xfrm>
                      <a:off x="2667000" y="2252217"/>
                      <a:ext cx="3733800" cy="2472183"/>
                      <a:chOff x="2667000" y="2253011"/>
                      <a:chExt cx="3733800" cy="2472183"/>
                    </a:xfrm>
                  </p:grpSpPr>
                  <p:sp>
                    <p:nvSpPr>
                      <p:cNvPr id="41075" name="Oval 146"/>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41076" name="Straight Connector 147"/>
                      <p:cNvCxnSpPr>
                        <a:cxnSpLocks noChangeShapeType="1"/>
                        <a:stCxn id="41075" idx="1"/>
                        <a:endCxn id="41069"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77" name="Straight Connector 148"/>
                      <p:cNvCxnSpPr>
                        <a:cxnSpLocks noChangeShapeType="1"/>
                        <a:stCxn id="41075" idx="7"/>
                        <a:endCxn id="41069"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78" name="Straight Connector 149"/>
                      <p:cNvCxnSpPr>
                        <a:cxnSpLocks noChangeShapeType="1"/>
                        <a:stCxn id="41075" idx="6"/>
                        <a:endCxn id="41069"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79" name="Straight Connector 150"/>
                      <p:cNvCxnSpPr>
                        <a:cxnSpLocks noChangeShapeType="1"/>
                        <a:stCxn id="41075" idx="5"/>
                        <a:endCxn id="41069"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80" name="Straight Connector 151"/>
                      <p:cNvCxnSpPr>
                        <a:cxnSpLocks noChangeShapeType="1"/>
                        <a:stCxn id="41075" idx="4"/>
                        <a:endCxn id="41069"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81" name="Straight Connector 152"/>
                      <p:cNvCxnSpPr>
                        <a:cxnSpLocks noChangeShapeType="1"/>
                        <a:stCxn id="41075" idx="3"/>
                        <a:endCxn id="41069"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82" name="Straight Connector 153"/>
                      <p:cNvCxnSpPr>
                        <a:cxnSpLocks noChangeShapeType="1"/>
                        <a:stCxn id="41075" idx="2"/>
                        <a:endCxn id="41069"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155" name="Pie 154"/>
                      <p:cNvSpPr/>
                      <p:nvPr/>
                    </p:nvSpPr>
                    <p:spPr bwMode="auto">
                      <a:xfrm>
                        <a:off x="4342681" y="3276855"/>
                        <a:ext cx="610245" cy="608088"/>
                      </a:xfrm>
                      <a:prstGeom prst="pie">
                        <a:avLst>
                          <a:gd name="adj1" fmla="val 8034130"/>
                          <a:gd name="adj2" fmla="val 5548755"/>
                        </a:avLst>
                      </a:prstGeom>
                      <a:solidFill>
                        <a:schemeClr val="bg1"/>
                      </a:solidFill>
                      <a:ln w="12700" cap="flat" cmpd="sng" algn="ctr">
                        <a:solidFill>
                          <a:schemeClr val="bg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41084" name="TextBox 41"/>
                      <p:cNvSpPr txBox="1">
                        <a:spLocks noChangeArrowheads="1"/>
                      </p:cNvSpPr>
                      <p:nvPr/>
                    </p:nvSpPr>
                    <p:spPr bwMode="auto">
                      <a:xfrm>
                        <a:off x="2667000" y="2286000"/>
                        <a:ext cx="1828800"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41085" name="TextBox 36"/>
                      <p:cNvSpPr txBox="1">
                        <a:spLocks noChangeArrowheads="1"/>
                      </p:cNvSpPr>
                      <p:nvPr/>
                    </p:nvSpPr>
                    <p:spPr bwMode="auto">
                      <a:xfrm>
                        <a:off x="4800600" y="2253011"/>
                        <a:ext cx="914400"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41086" name="TextBox 37"/>
                      <p:cNvSpPr txBox="1">
                        <a:spLocks noChangeArrowheads="1"/>
                      </p:cNvSpPr>
                      <p:nvPr/>
                    </p:nvSpPr>
                    <p:spPr bwMode="auto">
                      <a:xfrm>
                        <a:off x="5486400" y="3048000"/>
                        <a:ext cx="914400"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41087" name="TextBox 38"/>
                      <p:cNvSpPr txBox="1">
                        <a:spLocks noChangeArrowheads="1"/>
                      </p:cNvSpPr>
                      <p:nvPr/>
                    </p:nvSpPr>
                    <p:spPr bwMode="auto">
                      <a:xfrm>
                        <a:off x="5410200" y="4038600"/>
                        <a:ext cx="914400" cy="32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41088" name="TextBox 28"/>
                      <p:cNvSpPr txBox="1">
                        <a:spLocks noChangeArrowheads="1"/>
                      </p:cNvSpPr>
                      <p:nvPr/>
                    </p:nvSpPr>
                    <p:spPr bwMode="auto">
                      <a:xfrm>
                        <a:off x="3882258" y="4118597"/>
                        <a:ext cx="914401" cy="26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grpSp>
              </p:grpSp>
              <p:sp>
                <p:nvSpPr>
                  <p:cNvPr id="41072" name="TextBox 83"/>
                  <p:cNvSpPr txBox="1">
                    <a:spLocks noChangeArrowheads="1"/>
                  </p:cNvSpPr>
                  <p:nvPr/>
                </p:nvSpPr>
                <p:spPr bwMode="auto">
                  <a:xfrm>
                    <a:off x="1291457" y="4343401"/>
                    <a:ext cx="2590801" cy="45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4    back: 4</a:t>
                    </a:r>
                    <a:endParaRPr lang="en-SG" sz="1800" b="1" i="1">
                      <a:solidFill>
                        <a:srgbClr val="FF0000"/>
                      </a:solidFill>
                      <a:latin typeface="Arial" panose="020B0604020202020204" pitchFamily="34" charset="0"/>
                      <a:cs typeface="Arial" panose="020B0604020202020204" pitchFamily="34" charset="0"/>
                    </a:endParaRPr>
                  </a:p>
                </p:txBody>
              </p:sp>
            </p:grpSp>
          </p:grpSp>
        </p:grpSp>
      </p:grpSp>
      <p:cxnSp>
        <p:nvCxnSpPr>
          <p:cNvPr id="40969" name="Straight Connector 162"/>
          <p:cNvCxnSpPr>
            <a:cxnSpLocks noChangeShapeType="1"/>
            <a:stCxn id="41075" idx="0"/>
            <a:endCxn id="155" idx="3"/>
          </p:cNvCxnSpPr>
          <p:nvPr/>
        </p:nvCxnSpPr>
        <p:spPr bwMode="auto">
          <a:xfrm rot="16200000" flipH="1">
            <a:off x="2703513" y="2093913"/>
            <a:ext cx="685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0970" name="TextBox 39"/>
          <p:cNvSpPr txBox="1">
            <a:spLocks noChangeArrowheads="1"/>
          </p:cNvSpPr>
          <p:nvPr/>
        </p:nvSpPr>
        <p:spPr bwMode="auto">
          <a:xfrm>
            <a:off x="2300288" y="3581400"/>
            <a:ext cx="747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4</a:t>
            </a:r>
          </a:p>
        </p:txBody>
      </p:sp>
      <p:sp>
        <p:nvSpPr>
          <p:cNvPr id="40971" name="Oval 197"/>
          <p:cNvSpPr>
            <a:spLocks noChangeArrowheads="1"/>
          </p:cNvSpPr>
          <p:nvPr/>
        </p:nvSpPr>
        <p:spPr bwMode="auto">
          <a:xfrm>
            <a:off x="7086600" y="2438400"/>
            <a:ext cx="457200" cy="457200"/>
          </a:xfrm>
          <a:prstGeom prst="ellipse">
            <a:avLst/>
          </a:prstGeom>
          <a:solidFill>
            <a:schemeClr val="bg1"/>
          </a:solidFill>
          <a:ln w="12700" algn="ctr">
            <a:solidFill>
              <a:schemeClr val="tx1"/>
            </a:solidFill>
            <a:round/>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40972" name="Straight Connector 199"/>
          <p:cNvCxnSpPr>
            <a:cxnSpLocks noChangeShapeType="1"/>
            <a:stCxn id="26" idx="0"/>
            <a:endCxn id="40971" idx="0"/>
          </p:cNvCxnSpPr>
          <p:nvPr/>
        </p:nvCxnSpPr>
        <p:spPr bwMode="auto">
          <a:xfrm rot="-5400000" flipH="1" flipV="1">
            <a:off x="6979444" y="2086769"/>
            <a:ext cx="687387" cy="1587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0973" name="TextBox 41"/>
          <p:cNvSpPr txBox="1">
            <a:spLocks noChangeArrowheads="1"/>
          </p:cNvSpPr>
          <p:nvPr/>
        </p:nvSpPr>
        <p:spPr bwMode="auto">
          <a:xfrm>
            <a:off x="1524000" y="3810000"/>
            <a:ext cx="14938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back</a:t>
            </a:r>
          </a:p>
        </p:txBody>
      </p:sp>
      <p:sp>
        <p:nvSpPr>
          <p:cNvPr id="40974" name="TextBox 41"/>
          <p:cNvSpPr txBox="1">
            <a:spLocks noChangeArrowheads="1"/>
          </p:cNvSpPr>
          <p:nvPr/>
        </p:nvSpPr>
        <p:spPr bwMode="auto">
          <a:xfrm>
            <a:off x="1981200" y="3810000"/>
            <a:ext cx="14938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front</a:t>
            </a:r>
          </a:p>
        </p:txBody>
      </p:sp>
      <p:cxnSp>
        <p:nvCxnSpPr>
          <p:cNvPr id="40975" name="Straight Arrow Connector 203"/>
          <p:cNvCxnSpPr>
            <a:cxnSpLocks noChangeShapeType="1"/>
            <a:stCxn id="40973" idx="0"/>
          </p:cNvCxnSpPr>
          <p:nvPr/>
        </p:nvCxnSpPr>
        <p:spPr bwMode="auto">
          <a:xfrm rot="5400000" flipH="1" flipV="1">
            <a:off x="2202657" y="3498056"/>
            <a:ext cx="381000" cy="2428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76" name="TextBox 41"/>
          <p:cNvSpPr txBox="1">
            <a:spLocks noChangeArrowheads="1"/>
          </p:cNvSpPr>
          <p:nvPr/>
        </p:nvSpPr>
        <p:spPr bwMode="auto">
          <a:xfrm>
            <a:off x="5791200" y="3886200"/>
            <a:ext cx="14938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back</a:t>
            </a:r>
          </a:p>
        </p:txBody>
      </p:sp>
      <p:sp>
        <p:nvSpPr>
          <p:cNvPr id="40977" name="TextBox 41"/>
          <p:cNvSpPr txBox="1">
            <a:spLocks noChangeArrowheads="1"/>
          </p:cNvSpPr>
          <p:nvPr/>
        </p:nvSpPr>
        <p:spPr bwMode="auto">
          <a:xfrm>
            <a:off x="4953000" y="2895600"/>
            <a:ext cx="14938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front</a:t>
            </a:r>
          </a:p>
        </p:txBody>
      </p:sp>
      <p:cxnSp>
        <p:nvCxnSpPr>
          <p:cNvPr id="40978" name="Straight Arrow Connector 207"/>
          <p:cNvCxnSpPr>
            <a:cxnSpLocks noChangeShapeType="1"/>
          </p:cNvCxnSpPr>
          <p:nvPr/>
        </p:nvCxnSpPr>
        <p:spPr bwMode="auto">
          <a:xfrm rot="5400000" flipH="1" flipV="1">
            <a:off x="6515100" y="3543300"/>
            <a:ext cx="381000" cy="3048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79" name="Straight Arrow Connector 209"/>
          <p:cNvCxnSpPr>
            <a:cxnSpLocks noChangeShapeType="1"/>
            <a:endCxn id="40977" idx="3"/>
          </p:cNvCxnSpPr>
          <p:nvPr/>
        </p:nvCxnSpPr>
        <p:spPr bwMode="auto">
          <a:xfrm flipV="1">
            <a:off x="6019800" y="3025775"/>
            <a:ext cx="427038" cy="2222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80" name="TextBox 39"/>
          <p:cNvSpPr txBox="1">
            <a:spLocks noChangeArrowheads="1"/>
          </p:cNvSpPr>
          <p:nvPr/>
        </p:nvSpPr>
        <p:spPr bwMode="auto">
          <a:xfrm>
            <a:off x="6553200" y="3581400"/>
            <a:ext cx="7477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4</a:t>
            </a:r>
          </a:p>
        </p:txBody>
      </p:sp>
      <p:sp>
        <p:nvSpPr>
          <p:cNvPr id="40981" name="TextBox 39"/>
          <p:cNvSpPr txBox="1">
            <a:spLocks noChangeArrowheads="1"/>
          </p:cNvSpPr>
          <p:nvPr/>
        </p:nvSpPr>
        <p:spPr bwMode="auto">
          <a:xfrm>
            <a:off x="5957888" y="3062288"/>
            <a:ext cx="7477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5</a:t>
            </a:r>
          </a:p>
        </p:txBody>
      </p:sp>
      <p:cxnSp>
        <p:nvCxnSpPr>
          <p:cNvPr id="40982" name="Straight Arrow Connector 213"/>
          <p:cNvCxnSpPr>
            <a:cxnSpLocks noChangeShapeType="1"/>
          </p:cNvCxnSpPr>
          <p:nvPr/>
        </p:nvCxnSpPr>
        <p:spPr bwMode="auto">
          <a:xfrm>
            <a:off x="4114800" y="1981200"/>
            <a:ext cx="23622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83" name="TextBox 41"/>
          <p:cNvSpPr txBox="1">
            <a:spLocks noChangeArrowheads="1"/>
          </p:cNvSpPr>
          <p:nvPr/>
        </p:nvSpPr>
        <p:spPr bwMode="auto">
          <a:xfrm>
            <a:off x="4343400" y="2057400"/>
            <a:ext cx="1828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dequeue</a:t>
            </a:r>
          </a:p>
        </p:txBody>
      </p:sp>
      <p:cxnSp>
        <p:nvCxnSpPr>
          <p:cNvPr id="40984" name="Straight Connector 243"/>
          <p:cNvCxnSpPr>
            <a:cxnSpLocks noChangeShapeType="1"/>
            <a:stCxn id="41049" idx="0"/>
            <a:endCxn id="41043" idx="0"/>
          </p:cNvCxnSpPr>
          <p:nvPr/>
        </p:nvCxnSpPr>
        <p:spPr bwMode="auto">
          <a:xfrm rot="16200000" flipH="1">
            <a:off x="2797969" y="4575969"/>
            <a:ext cx="6858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5" name="Straight Connector 255"/>
          <p:cNvCxnSpPr>
            <a:cxnSpLocks noChangeShapeType="1"/>
            <a:stCxn id="41011" idx="0"/>
            <a:endCxn id="41007" idx="0"/>
          </p:cNvCxnSpPr>
          <p:nvPr/>
        </p:nvCxnSpPr>
        <p:spPr bwMode="auto">
          <a:xfrm rot="16200000" flipH="1">
            <a:off x="7065169" y="4575969"/>
            <a:ext cx="6858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40986" name="Group 274"/>
          <p:cNvGrpSpPr>
            <a:grpSpLocks/>
          </p:cNvGrpSpPr>
          <p:nvPr/>
        </p:nvGrpSpPr>
        <p:grpSpPr bwMode="auto">
          <a:xfrm>
            <a:off x="304800" y="4081463"/>
            <a:ext cx="4267200" cy="2547937"/>
            <a:chOff x="457201" y="4191000"/>
            <a:chExt cx="4267199" cy="2547610"/>
          </a:xfrm>
        </p:grpSpPr>
        <p:sp>
          <p:nvSpPr>
            <p:cNvPr id="41025" name="TextBox 39"/>
            <p:cNvSpPr txBox="1">
              <a:spLocks noChangeArrowheads="1"/>
            </p:cNvSpPr>
            <p:nvPr/>
          </p:nvSpPr>
          <p:spPr bwMode="auto">
            <a:xfrm>
              <a:off x="2438400" y="6096000"/>
              <a:ext cx="7469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4</a:t>
              </a:r>
            </a:p>
          </p:txBody>
        </p:sp>
        <p:grpSp>
          <p:nvGrpSpPr>
            <p:cNvPr id="41026" name="Group 273"/>
            <p:cNvGrpSpPr>
              <a:grpSpLocks/>
            </p:cNvGrpSpPr>
            <p:nvPr/>
          </p:nvGrpSpPr>
          <p:grpSpPr bwMode="auto">
            <a:xfrm>
              <a:off x="457201" y="4191000"/>
              <a:ext cx="4267199" cy="2547610"/>
              <a:chOff x="457201" y="4191000"/>
              <a:chExt cx="4267199" cy="2547610"/>
            </a:xfrm>
          </p:grpSpPr>
          <p:sp>
            <p:nvSpPr>
              <p:cNvPr id="41027" name="TextBox 27"/>
              <p:cNvSpPr txBox="1">
                <a:spLocks noChangeArrowheads="1"/>
              </p:cNvSpPr>
              <p:nvPr/>
            </p:nvSpPr>
            <p:spPr bwMode="auto">
              <a:xfrm>
                <a:off x="2667000" y="4572000"/>
                <a:ext cx="7469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6</a:t>
                </a:r>
              </a:p>
            </p:txBody>
          </p:sp>
          <p:sp>
            <p:nvSpPr>
              <p:cNvPr id="41028" name="TextBox 27"/>
              <p:cNvSpPr txBox="1">
                <a:spLocks noChangeArrowheads="1"/>
              </p:cNvSpPr>
              <p:nvPr/>
            </p:nvSpPr>
            <p:spPr bwMode="auto">
              <a:xfrm>
                <a:off x="2377225" y="4919990"/>
                <a:ext cx="7469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9</a:t>
                </a:r>
              </a:p>
            </p:txBody>
          </p:sp>
          <p:sp>
            <p:nvSpPr>
              <p:cNvPr id="41029" name="TextBox 27"/>
              <p:cNvSpPr txBox="1">
                <a:spLocks noChangeArrowheads="1"/>
              </p:cNvSpPr>
              <p:nvPr/>
            </p:nvSpPr>
            <p:spPr bwMode="auto">
              <a:xfrm>
                <a:off x="2377225" y="5377190"/>
                <a:ext cx="7469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8</a:t>
                </a:r>
              </a:p>
            </p:txBody>
          </p:sp>
          <p:grpSp>
            <p:nvGrpSpPr>
              <p:cNvPr id="41030" name="Group 272"/>
              <p:cNvGrpSpPr>
                <a:grpSpLocks/>
              </p:cNvGrpSpPr>
              <p:nvPr/>
            </p:nvGrpSpPr>
            <p:grpSpPr bwMode="auto">
              <a:xfrm>
                <a:off x="457201" y="4191000"/>
                <a:ext cx="4267199" cy="2547610"/>
                <a:chOff x="457201" y="4191000"/>
                <a:chExt cx="4267199" cy="2547610"/>
              </a:xfrm>
            </p:grpSpPr>
            <p:grpSp>
              <p:nvGrpSpPr>
                <p:cNvPr id="41031" name="Group 85"/>
                <p:cNvGrpSpPr>
                  <a:grpSpLocks/>
                </p:cNvGrpSpPr>
                <p:nvPr/>
              </p:nvGrpSpPr>
              <p:grpSpPr bwMode="auto">
                <a:xfrm>
                  <a:off x="457201" y="4191000"/>
                  <a:ext cx="4267199" cy="2288808"/>
                  <a:chOff x="1177159" y="2209800"/>
                  <a:chExt cx="5223641" cy="2801817"/>
                </a:xfrm>
              </p:grpSpPr>
              <p:sp>
                <p:nvSpPr>
                  <p:cNvPr id="41038" name="TextBox 39"/>
                  <p:cNvSpPr txBox="1">
                    <a:spLocks noChangeArrowheads="1"/>
                  </p:cNvSpPr>
                  <p:nvPr/>
                </p:nvSpPr>
                <p:spPr bwMode="auto">
                  <a:xfrm>
                    <a:off x="4648199" y="4691411"/>
                    <a:ext cx="914400" cy="32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41039" name="Group 84"/>
                  <p:cNvGrpSpPr>
                    <a:grpSpLocks/>
                  </p:cNvGrpSpPr>
                  <p:nvPr/>
                </p:nvGrpSpPr>
                <p:grpSpPr bwMode="auto">
                  <a:xfrm>
                    <a:off x="1177159" y="2209800"/>
                    <a:ext cx="5223641" cy="2504258"/>
                    <a:chOff x="1177159" y="2286000"/>
                    <a:chExt cx="5223641" cy="2504258"/>
                  </a:xfrm>
                </p:grpSpPr>
                <p:sp>
                  <p:nvSpPr>
                    <p:cNvPr id="41040" name="TextBox 29"/>
                    <p:cNvSpPr txBox="1">
                      <a:spLocks noChangeArrowheads="1"/>
                    </p:cNvSpPr>
                    <p:nvPr/>
                  </p:nvSpPr>
                  <p:spPr bwMode="auto">
                    <a:xfrm>
                      <a:off x="4926725" y="3733800"/>
                      <a:ext cx="914401" cy="26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41041" name="TextBox 30"/>
                    <p:cNvSpPr txBox="1">
                      <a:spLocks noChangeArrowheads="1"/>
                    </p:cNvSpPr>
                    <p:nvPr/>
                  </p:nvSpPr>
                  <p:spPr bwMode="auto">
                    <a:xfrm>
                      <a:off x="4495800" y="4114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41042" name="Group 83"/>
                    <p:cNvGrpSpPr>
                      <a:grpSpLocks/>
                    </p:cNvGrpSpPr>
                    <p:nvPr/>
                  </p:nvGrpSpPr>
                  <p:grpSpPr bwMode="auto">
                    <a:xfrm>
                      <a:off x="1177159" y="2286000"/>
                      <a:ext cx="5223641" cy="2504258"/>
                      <a:chOff x="1177159" y="2252217"/>
                      <a:chExt cx="5223641" cy="2504258"/>
                    </a:xfrm>
                  </p:grpSpPr>
                  <p:sp>
                    <p:nvSpPr>
                      <p:cNvPr id="41043" name="Oval 221"/>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41044" name="Group 82"/>
                      <p:cNvGrpSpPr>
                        <a:grpSpLocks/>
                      </p:cNvGrpSpPr>
                      <p:nvPr/>
                    </p:nvGrpSpPr>
                    <p:grpSpPr bwMode="auto">
                      <a:xfrm>
                        <a:off x="1177159" y="2252217"/>
                        <a:ext cx="5223641" cy="2504258"/>
                        <a:chOff x="1177159" y="2252217"/>
                        <a:chExt cx="5223641" cy="2504258"/>
                      </a:xfrm>
                    </p:grpSpPr>
                    <p:grpSp>
                      <p:nvGrpSpPr>
                        <p:cNvPr id="41045" name="Group 81"/>
                        <p:cNvGrpSpPr>
                          <a:grpSpLocks/>
                        </p:cNvGrpSpPr>
                        <p:nvPr/>
                      </p:nvGrpSpPr>
                      <p:grpSpPr bwMode="auto">
                        <a:xfrm>
                          <a:off x="2669628" y="2252217"/>
                          <a:ext cx="3731172" cy="2472183"/>
                          <a:chOff x="2669628" y="2252217"/>
                          <a:chExt cx="3731172" cy="2472183"/>
                        </a:xfrm>
                      </p:grpSpPr>
                      <p:sp>
                        <p:nvSpPr>
                          <p:cNvPr id="226" name="Pie 225"/>
                          <p:cNvSpPr/>
                          <p:nvPr/>
                        </p:nvSpPr>
                        <p:spPr bwMode="auto">
                          <a:xfrm>
                            <a:off x="3505255" y="2438752"/>
                            <a:ext cx="2285343" cy="2285049"/>
                          </a:xfrm>
                          <a:prstGeom prst="pie">
                            <a:avLst>
                              <a:gd name="adj1" fmla="val 5391233"/>
                              <a:gd name="adj2" fmla="val 8051519"/>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41048" name="Group 80"/>
                          <p:cNvGrpSpPr>
                            <a:grpSpLocks/>
                          </p:cNvGrpSpPr>
                          <p:nvPr/>
                        </p:nvGrpSpPr>
                        <p:grpSpPr bwMode="auto">
                          <a:xfrm>
                            <a:off x="2669628" y="2252217"/>
                            <a:ext cx="3731172" cy="2472183"/>
                            <a:chOff x="2669628" y="2253011"/>
                            <a:chExt cx="3731172" cy="2472183"/>
                          </a:xfrm>
                        </p:grpSpPr>
                        <p:sp>
                          <p:nvSpPr>
                            <p:cNvPr id="41049" name="Oval 227"/>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41050" name="Straight Connector 228"/>
                            <p:cNvCxnSpPr>
                              <a:cxnSpLocks noChangeShapeType="1"/>
                              <a:stCxn id="41049" idx="1"/>
                              <a:endCxn id="41043"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51" name="Straight Connector 229"/>
                            <p:cNvCxnSpPr>
                              <a:cxnSpLocks noChangeShapeType="1"/>
                              <a:stCxn id="41049" idx="7"/>
                              <a:endCxn id="41043"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52" name="Straight Connector 230"/>
                            <p:cNvCxnSpPr>
                              <a:cxnSpLocks noChangeShapeType="1"/>
                              <a:stCxn id="41049" idx="6"/>
                              <a:endCxn id="41043"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53" name="Straight Connector 231"/>
                            <p:cNvCxnSpPr>
                              <a:cxnSpLocks noChangeShapeType="1"/>
                              <a:stCxn id="41049" idx="5"/>
                              <a:endCxn id="41043"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54" name="Straight Connector 232"/>
                            <p:cNvCxnSpPr>
                              <a:cxnSpLocks noChangeShapeType="1"/>
                              <a:stCxn id="41049" idx="4"/>
                              <a:endCxn id="41043"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55" name="Straight Connector 233"/>
                            <p:cNvCxnSpPr>
                              <a:cxnSpLocks noChangeShapeType="1"/>
                              <a:stCxn id="41049" idx="3"/>
                              <a:endCxn id="41043"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56" name="Straight Connector 234"/>
                            <p:cNvCxnSpPr>
                              <a:cxnSpLocks noChangeShapeType="1"/>
                              <a:stCxn id="41049" idx="2"/>
                              <a:endCxn id="41043"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36" name="Pie 235"/>
                            <p:cNvSpPr/>
                            <p:nvPr/>
                          </p:nvSpPr>
                          <p:spPr bwMode="auto">
                            <a:xfrm>
                              <a:off x="4342826" y="3277008"/>
                              <a:ext cx="610202" cy="608181"/>
                            </a:xfrm>
                            <a:prstGeom prst="pie">
                              <a:avLst>
                                <a:gd name="adj1" fmla="val 5311871"/>
                                <a:gd name="adj2" fmla="val 7889387"/>
                              </a:avLst>
                            </a:prstGeom>
                            <a:solidFill>
                              <a:schemeClr val="bg1"/>
                            </a:solidFill>
                            <a:ln w="12700" cap="flat" cmpd="sng" algn="ctr">
                              <a:solidFill>
                                <a:schemeClr val="bg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41058" name="TextBox 41"/>
                            <p:cNvSpPr txBox="1">
                              <a:spLocks noChangeArrowheads="1"/>
                            </p:cNvSpPr>
                            <p:nvPr/>
                          </p:nvSpPr>
                          <p:spPr bwMode="auto">
                            <a:xfrm>
                              <a:off x="2669628" y="2271262"/>
                              <a:ext cx="1828799" cy="32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41059" name="TextBox 36"/>
                            <p:cNvSpPr txBox="1">
                              <a:spLocks noChangeArrowheads="1"/>
                            </p:cNvSpPr>
                            <p:nvPr/>
                          </p:nvSpPr>
                          <p:spPr bwMode="auto">
                            <a:xfrm>
                              <a:off x="4800600" y="2253011"/>
                              <a:ext cx="914400" cy="32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41060" name="TextBox 37"/>
                            <p:cNvSpPr txBox="1">
                              <a:spLocks noChangeArrowheads="1"/>
                            </p:cNvSpPr>
                            <p:nvPr/>
                          </p:nvSpPr>
                          <p:spPr bwMode="auto">
                            <a:xfrm>
                              <a:off x="5486400" y="3048000"/>
                              <a:ext cx="914400" cy="32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41061" name="TextBox 38"/>
                            <p:cNvSpPr txBox="1">
                              <a:spLocks noChangeArrowheads="1"/>
                            </p:cNvSpPr>
                            <p:nvPr/>
                          </p:nvSpPr>
                          <p:spPr bwMode="auto">
                            <a:xfrm>
                              <a:off x="5410200" y="4038600"/>
                              <a:ext cx="914400" cy="32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41062" name="TextBox 27"/>
                            <p:cNvSpPr txBox="1">
                              <a:spLocks noChangeArrowheads="1"/>
                            </p:cNvSpPr>
                            <p:nvPr/>
                          </p:nvSpPr>
                          <p:spPr bwMode="auto">
                            <a:xfrm>
                              <a:off x="4495800" y="27432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2</a:t>
                              </a:r>
                            </a:p>
                          </p:txBody>
                        </p:sp>
                        <p:sp>
                          <p:nvSpPr>
                            <p:cNvPr id="41063" name="TextBox 28"/>
                            <p:cNvSpPr txBox="1">
                              <a:spLocks noChangeArrowheads="1"/>
                            </p:cNvSpPr>
                            <p:nvPr/>
                          </p:nvSpPr>
                          <p:spPr bwMode="auto">
                            <a:xfrm>
                              <a:off x="4908332" y="3132933"/>
                              <a:ext cx="914399" cy="26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grpSp>
                    </p:grpSp>
                    <p:sp>
                      <p:nvSpPr>
                        <p:cNvPr id="41046" name="TextBox 83"/>
                        <p:cNvSpPr txBox="1">
                          <a:spLocks noChangeArrowheads="1"/>
                        </p:cNvSpPr>
                        <p:nvPr/>
                      </p:nvSpPr>
                      <p:spPr bwMode="auto">
                        <a:xfrm>
                          <a:off x="1177159" y="4304362"/>
                          <a:ext cx="2590800" cy="45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5    back: 3</a:t>
                          </a:r>
                          <a:endParaRPr lang="en-SG" sz="1800" b="1" i="1">
                            <a:solidFill>
                              <a:srgbClr val="FF0000"/>
                            </a:solidFill>
                            <a:latin typeface="Arial" panose="020B0604020202020204" pitchFamily="34" charset="0"/>
                            <a:cs typeface="Arial" panose="020B0604020202020204" pitchFamily="34" charset="0"/>
                          </a:endParaRPr>
                        </a:p>
                      </p:txBody>
                    </p:sp>
                  </p:grpSp>
                </p:grpSp>
              </p:grpSp>
            </p:grpSp>
            <p:sp>
              <p:nvSpPr>
                <p:cNvPr id="41032" name="TextBox 41"/>
                <p:cNvSpPr txBox="1">
                  <a:spLocks noChangeArrowheads="1"/>
                </p:cNvSpPr>
                <p:nvPr/>
              </p:nvSpPr>
              <p:spPr bwMode="auto">
                <a:xfrm>
                  <a:off x="914400" y="5377190"/>
                  <a:ext cx="14939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front</a:t>
                  </a:r>
                </a:p>
              </p:txBody>
            </p:sp>
            <p:cxnSp>
              <p:nvCxnSpPr>
                <p:cNvPr id="41033" name="Straight Arrow Connector 248"/>
                <p:cNvCxnSpPr>
                  <a:cxnSpLocks noChangeShapeType="1"/>
                  <a:endCxn id="41032" idx="3"/>
                </p:cNvCxnSpPr>
                <p:nvPr/>
              </p:nvCxnSpPr>
              <p:spPr bwMode="auto">
                <a:xfrm flipV="1">
                  <a:off x="1981200" y="5507995"/>
                  <a:ext cx="427149" cy="2159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1034" name="TextBox 41"/>
                <p:cNvSpPr txBox="1">
                  <a:spLocks noChangeArrowheads="1"/>
                </p:cNvSpPr>
                <p:nvPr/>
              </p:nvSpPr>
              <p:spPr bwMode="auto">
                <a:xfrm>
                  <a:off x="2819400" y="6477000"/>
                  <a:ext cx="14939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back</a:t>
                  </a:r>
                </a:p>
              </p:txBody>
            </p:sp>
            <p:cxnSp>
              <p:nvCxnSpPr>
                <p:cNvPr id="41035" name="Straight Arrow Connector 252"/>
                <p:cNvCxnSpPr>
                  <a:cxnSpLocks noChangeShapeType="1"/>
                </p:cNvCxnSpPr>
                <p:nvPr/>
              </p:nvCxnSpPr>
              <p:spPr bwMode="auto">
                <a:xfrm rot="5400000" flipH="1" flipV="1">
                  <a:off x="3276600" y="6324600"/>
                  <a:ext cx="304800" cy="1"/>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1036" name="TextBox 39"/>
                <p:cNvSpPr txBox="1">
                  <a:spLocks noChangeArrowheads="1"/>
                </p:cNvSpPr>
                <p:nvPr/>
              </p:nvSpPr>
              <p:spPr bwMode="auto">
                <a:xfrm>
                  <a:off x="1996226" y="5562600"/>
                  <a:ext cx="7469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5</a:t>
                  </a:r>
                </a:p>
              </p:txBody>
            </p:sp>
            <p:sp>
              <p:nvSpPr>
                <p:cNvPr id="41037" name="TextBox 39"/>
                <p:cNvSpPr txBox="1">
                  <a:spLocks noChangeArrowheads="1"/>
                </p:cNvSpPr>
                <p:nvPr/>
              </p:nvSpPr>
              <p:spPr bwMode="auto">
                <a:xfrm>
                  <a:off x="1905000" y="4724400"/>
                  <a:ext cx="7469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6</a:t>
                  </a:r>
                </a:p>
              </p:txBody>
            </p:sp>
          </p:grpSp>
        </p:grpSp>
      </p:grpSp>
      <p:sp>
        <p:nvSpPr>
          <p:cNvPr id="40987" name="TextBox 30"/>
          <p:cNvSpPr txBox="1">
            <a:spLocks noChangeArrowheads="1"/>
          </p:cNvSpPr>
          <p:nvPr/>
        </p:nvSpPr>
        <p:spPr bwMode="auto">
          <a:xfrm>
            <a:off x="6796088" y="5638800"/>
            <a:ext cx="7477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9</a:t>
            </a:r>
          </a:p>
        </p:txBody>
      </p:sp>
      <p:grpSp>
        <p:nvGrpSpPr>
          <p:cNvPr id="40988" name="Group 275"/>
          <p:cNvGrpSpPr>
            <a:grpSpLocks/>
          </p:cNvGrpSpPr>
          <p:nvPr/>
        </p:nvGrpSpPr>
        <p:grpSpPr bwMode="auto">
          <a:xfrm>
            <a:off x="4648200" y="4081463"/>
            <a:ext cx="4191000" cy="2471737"/>
            <a:chOff x="4648200" y="4191000"/>
            <a:chExt cx="4191000" cy="2471410"/>
          </a:xfrm>
        </p:grpSpPr>
        <p:grpSp>
          <p:nvGrpSpPr>
            <p:cNvPr id="40991" name="Group 85"/>
            <p:cNvGrpSpPr>
              <a:grpSpLocks/>
            </p:cNvGrpSpPr>
            <p:nvPr/>
          </p:nvGrpSpPr>
          <p:grpSpPr bwMode="auto">
            <a:xfrm>
              <a:off x="4648200" y="4191000"/>
              <a:ext cx="4191000" cy="2288807"/>
              <a:chOff x="1270437" y="2209800"/>
              <a:chExt cx="5130363" cy="2801815"/>
            </a:xfrm>
          </p:grpSpPr>
          <p:sp>
            <p:nvSpPr>
              <p:cNvPr id="41002" name="TextBox 39"/>
              <p:cNvSpPr txBox="1">
                <a:spLocks noChangeArrowheads="1"/>
              </p:cNvSpPr>
              <p:nvPr/>
            </p:nvSpPr>
            <p:spPr bwMode="auto">
              <a:xfrm>
                <a:off x="4648200" y="4691411"/>
                <a:ext cx="914401" cy="32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41003" name="Group 84"/>
              <p:cNvGrpSpPr>
                <a:grpSpLocks/>
              </p:cNvGrpSpPr>
              <p:nvPr/>
            </p:nvGrpSpPr>
            <p:grpSpPr bwMode="auto">
              <a:xfrm>
                <a:off x="1270437" y="2209800"/>
                <a:ext cx="5130363" cy="2504258"/>
                <a:chOff x="1270437" y="2286000"/>
                <a:chExt cx="5130363" cy="2504258"/>
              </a:xfrm>
            </p:grpSpPr>
            <p:sp>
              <p:nvSpPr>
                <p:cNvPr id="41004" name="TextBox 29"/>
                <p:cNvSpPr txBox="1">
                  <a:spLocks noChangeArrowheads="1"/>
                </p:cNvSpPr>
                <p:nvPr/>
              </p:nvSpPr>
              <p:spPr bwMode="auto">
                <a:xfrm>
                  <a:off x="4908331" y="3725598"/>
                  <a:ext cx="914401" cy="26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41005" name="TextBox 30"/>
                <p:cNvSpPr txBox="1">
                  <a:spLocks noChangeArrowheads="1"/>
                </p:cNvSpPr>
                <p:nvPr/>
              </p:nvSpPr>
              <p:spPr bwMode="auto">
                <a:xfrm>
                  <a:off x="4495800" y="4114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41006" name="Group 83"/>
                <p:cNvGrpSpPr>
                  <a:grpSpLocks/>
                </p:cNvGrpSpPr>
                <p:nvPr/>
              </p:nvGrpSpPr>
              <p:grpSpPr bwMode="auto">
                <a:xfrm>
                  <a:off x="1270437" y="2286000"/>
                  <a:ext cx="5130363" cy="2504258"/>
                  <a:chOff x="1270437" y="2252217"/>
                  <a:chExt cx="5130363" cy="2504258"/>
                </a:xfrm>
              </p:grpSpPr>
              <p:sp>
                <p:nvSpPr>
                  <p:cNvPr id="41007" name="Oval 113"/>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41008" name="Group 82"/>
                  <p:cNvGrpSpPr>
                    <a:grpSpLocks/>
                  </p:cNvGrpSpPr>
                  <p:nvPr/>
                </p:nvGrpSpPr>
                <p:grpSpPr bwMode="auto">
                  <a:xfrm>
                    <a:off x="1270437" y="2252217"/>
                    <a:ext cx="5130363" cy="2504258"/>
                    <a:chOff x="1270437" y="2252217"/>
                    <a:chExt cx="5130363" cy="2504258"/>
                  </a:xfrm>
                </p:grpSpPr>
                <p:grpSp>
                  <p:nvGrpSpPr>
                    <p:cNvPr id="41009" name="Group 80"/>
                    <p:cNvGrpSpPr>
                      <a:grpSpLocks/>
                    </p:cNvGrpSpPr>
                    <p:nvPr/>
                  </p:nvGrpSpPr>
                  <p:grpSpPr bwMode="auto">
                    <a:xfrm>
                      <a:off x="2667000" y="2252217"/>
                      <a:ext cx="3733800" cy="2472183"/>
                      <a:chOff x="2667000" y="2253011"/>
                      <a:chExt cx="3733800" cy="2472183"/>
                    </a:xfrm>
                  </p:grpSpPr>
                  <p:sp>
                    <p:nvSpPr>
                      <p:cNvPr id="41011" name="Oval 119"/>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41012" name="Straight Connector 120"/>
                      <p:cNvCxnSpPr>
                        <a:cxnSpLocks noChangeShapeType="1"/>
                        <a:stCxn id="41011" idx="1"/>
                        <a:endCxn id="41007"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13" name="Straight Connector 121"/>
                      <p:cNvCxnSpPr>
                        <a:cxnSpLocks noChangeShapeType="1"/>
                        <a:stCxn id="41011" idx="7"/>
                        <a:endCxn id="41007"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14" name="Straight Connector 122"/>
                      <p:cNvCxnSpPr>
                        <a:cxnSpLocks noChangeShapeType="1"/>
                        <a:stCxn id="41011" idx="6"/>
                        <a:endCxn id="41007"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15" name="Straight Connector 123"/>
                      <p:cNvCxnSpPr>
                        <a:cxnSpLocks noChangeShapeType="1"/>
                        <a:stCxn id="41011" idx="5"/>
                        <a:endCxn id="41007"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16" name="Straight Connector 124"/>
                      <p:cNvCxnSpPr>
                        <a:cxnSpLocks noChangeShapeType="1"/>
                        <a:stCxn id="41011" idx="4"/>
                        <a:endCxn id="41007"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17" name="Straight Connector 125"/>
                      <p:cNvCxnSpPr>
                        <a:cxnSpLocks noChangeShapeType="1"/>
                        <a:stCxn id="41011" idx="3"/>
                        <a:endCxn id="41007"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1018" name="Straight Connector 126"/>
                      <p:cNvCxnSpPr>
                        <a:cxnSpLocks noChangeShapeType="1"/>
                        <a:stCxn id="41011" idx="2"/>
                        <a:endCxn id="41007"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41019" name="TextBox 41"/>
                      <p:cNvSpPr txBox="1">
                        <a:spLocks noChangeArrowheads="1"/>
                      </p:cNvSpPr>
                      <p:nvPr/>
                    </p:nvSpPr>
                    <p:spPr bwMode="auto">
                      <a:xfrm>
                        <a:off x="2667000" y="2286000"/>
                        <a:ext cx="1828800" cy="32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41020" name="TextBox 36"/>
                      <p:cNvSpPr txBox="1">
                        <a:spLocks noChangeArrowheads="1"/>
                      </p:cNvSpPr>
                      <p:nvPr/>
                    </p:nvSpPr>
                    <p:spPr bwMode="auto">
                      <a:xfrm>
                        <a:off x="4800601" y="2253011"/>
                        <a:ext cx="914401" cy="32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41021" name="TextBox 37"/>
                      <p:cNvSpPr txBox="1">
                        <a:spLocks noChangeArrowheads="1"/>
                      </p:cNvSpPr>
                      <p:nvPr/>
                    </p:nvSpPr>
                    <p:spPr bwMode="auto">
                      <a:xfrm>
                        <a:off x="5486399" y="3048001"/>
                        <a:ext cx="914401" cy="32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41022" name="TextBox 38"/>
                      <p:cNvSpPr txBox="1">
                        <a:spLocks noChangeArrowheads="1"/>
                      </p:cNvSpPr>
                      <p:nvPr/>
                    </p:nvSpPr>
                    <p:spPr bwMode="auto">
                      <a:xfrm>
                        <a:off x="5410200" y="4038600"/>
                        <a:ext cx="914401" cy="32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41023" name="TextBox 27"/>
                      <p:cNvSpPr txBox="1">
                        <a:spLocks noChangeArrowheads="1"/>
                      </p:cNvSpPr>
                      <p:nvPr/>
                    </p:nvSpPr>
                    <p:spPr bwMode="auto">
                      <a:xfrm>
                        <a:off x="4495800" y="27432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2</a:t>
                        </a:r>
                      </a:p>
                    </p:txBody>
                  </p:sp>
                  <p:sp>
                    <p:nvSpPr>
                      <p:cNvPr id="41024" name="TextBox 28"/>
                      <p:cNvSpPr txBox="1">
                        <a:spLocks noChangeArrowheads="1"/>
                      </p:cNvSpPr>
                      <p:nvPr/>
                    </p:nvSpPr>
                    <p:spPr bwMode="auto">
                      <a:xfrm>
                        <a:off x="4833444" y="3151183"/>
                        <a:ext cx="914401" cy="26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grpSp>
                <p:sp>
                  <p:nvSpPr>
                    <p:cNvPr id="41010" name="TextBox 83"/>
                    <p:cNvSpPr txBox="1">
                      <a:spLocks noChangeArrowheads="1"/>
                    </p:cNvSpPr>
                    <p:nvPr/>
                  </p:nvSpPr>
                  <p:spPr bwMode="auto">
                    <a:xfrm>
                      <a:off x="1270437" y="4304362"/>
                      <a:ext cx="2590800" cy="45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800" b="1" i="1">
                          <a:solidFill>
                            <a:srgbClr val="FF0000"/>
                          </a:solidFill>
                          <a:latin typeface="Arial" panose="020B0604020202020204" pitchFamily="34" charset="0"/>
                          <a:cs typeface="Arial" panose="020B0604020202020204" pitchFamily="34" charset="0"/>
                        </a:rPr>
                        <a:t>front: 5    back: 4</a:t>
                      </a:r>
                      <a:endParaRPr lang="en-SG" sz="1800" b="1" i="1">
                        <a:solidFill>
                          <a:srgbClr val="FF0000"/>
                        </a:solidFill>
                        <a:latin typeface="Arial" panose="020B0604020202020204" pitchFamily="34" charset="0"/>
                        <a:cs typeface="Arial" panose="020B0604020202020204" pitchFamily="34" charset="0"/>
                      </a:endParaRPr>
                    </a:p>
                  </p:txBody>
                </p:sp>
              </p:grpSp>
            </p:grpSp>
          </p:grpSp>
        </p:grpSp>
        <p:sp>
          <p:nvSpPr>
            <p:cNvPr id="40992" name="TextBox 27"/>
            <p:cNvSpPr txBox="1">
              <a:spLocks noChangeArrowheads="1"/>
            </p:cNvSpPr>
            <p:nvPr/>
          </p:nvSpPr>
          <p:spPr bwMode="auto">
            <a:xfrm>
              <a:off x="6796825" y="4572000"/>
              <a:ext cx="7469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6</a:t>
              </a:r>
            </a:p>
          </p:txBody>
        </p:sp>
        <p:sp>
          <p:nvSpPr>
            <p:cNvPr id="40993" name="TextBox 27"/>
            <p:cNvSpPr txBox="1">
              <a:spLocks noChangeArrowheads="1"/>
            </p:cNvSpPr>
            <p:nvPr/>
          </p:nvSpPr>
          <p:spPr bwMode="auto">
            <a:xfrm>
              <a:off x="6507050" y="4919990"/>
              <a:ext cx="7469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9</a:t>
              </a:r>
            </a:p>
          </p:txBody>
        </p:sp>
        <p:sp>
          <p:nvSpPr>
            <p:cNvPr id="40994" name="TextBox 27"/>
            <p:cNvSpPr txBox="1">
              <a:spLocks noChangeArrowheads="1"/>
            </p:cNvSpPr>
            <p:nvPr/>
          </p:nvSpPr>
          <p:spPr bwMode="auto">
            <a:xfrm>
              <a:off x="6507050" y="5377190"/>
              <a:ext cx="74697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8</a:t>
              </a:r>
            </a:p>
          </p:txBody>
        </p:sp>
        <p:sp>
          <p:nvSpPr>
            <p:cNvPr id="40995" name="TextBox 39"/>
            <p:cNvSpPr txBox="1">
              <a:spLocks noChangeArrowheads="1"/>
            </p:cNvSpPr>
            <p:nvPr/>
          </p:nvSpPr>
          <p:spPr bwMode="auto">
            <a:xfrm>
              <a:off x="6568225" y="6096000"/>
              <a:ext cx="7469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4</a:t>
              </a:r>
            </a:p>
          </p:txBody>
        </p:sp>
        <p:sp>
          <p:nvSpPr>
            <p:cNvPr id="40996" name="TextBox 39"/>
            <p:cNvSpPr txBox="1">
              <a:spLocks noChangeArrowheads="1"/>
            </p:cNvSpPr>
            <p:nvPr/>
          </p:nvSpPr>
          <p:spPr bwMode="auto">
            <a:xfrm>
              <a:off x="5958626" y="5562600"/>
              <a:ext cx="7469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5</a:t>
              </a:r>
            </a:p>
          </p:txBody>
        </p:sp>
        <p:sp>
          <p:nvSpPr>
            <p:cNvPr id="40997" name="TextBox 39"/>
            <p:cNvSpPr txBox="1">
              <a:spLocks noChangeArrowheads="1"/>
            </p:cNvSpPr>
            <p:nvPr/>
          </p:nvSpPr>
          <p:spPr bwMode="auto">
            <a:xfrm>
              <a:off x="5943600" y="4800600"/>
              <a:ext cx="74697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6</a:t>
              </a:r>
            </a:p>
          </p:txBody>
        </p:sp>
        <p:sp>
          <p:nvSpPr>
            <p:cNvPr id="40998" name="TextBox 41"/>
            <p:cNvSpPr txBox="1">
              <a:spLocks noChangeArrowheads="1"/>
            </p:cNvSpPr>
            <p:nvPr/>
          </p:nvSpPr>
          <p:spPr bwMode="auto">
            <a:xfrm>
              <a:off x="5791200" y="6400800"/>
              <a:ext cx="14939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back</a:t>
              </a:r>
            </a:p>
          </p:txBody>
        </p:sp>
        <p:sp>
          <p:nvSpPr>
            <p:cNvPr id="40999" name="TextBox 41"/>
            <p:cNvSpPr txBox="1">
              <a:spLocks noChangeArrowheads="1"/>
            </p:cNvSpPr>
            <p:nvPr/>
          </p:nvSpPr>
          <p:spPr bwMode="auto">
            <a:xfrm>
              <a:off x="4953000" y="5410200"/>
              <a:ext cx="149394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front</a:t>
              </a:r>
            </a:p>
          </p:txBody>
        </p:sp>
        <p:cxnSp>
          <p:nvCxnSpPr>
            <p:cNvPr id="41000" name="Straight Arrow Connector 266"/>
            <p:cNvCxnSpPr>
              <a:cxnSpLocks noChangeShapeType="1"/>
            </p:cNvCxnSpPr>
            <p:nvPr/>
          </p:nvCxnSpPr>
          <p:spPr bwMode="auto">
            <a:xfrm rot="5400000" flipH="1" flipV="1">
              <a:off x="6515101" y="6057899"/>
              <a:ext cx="381000" cy="30480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01" name="Straight Arrow Connector 267"/>
            <p:cNvCxnSpPr>
              <a:cxnSpLocks noChangeShapeType="1"/>
              <a:endCxn id="40999" idx="3"/>
            </p:cNvCxnSpPr>
            <p:nvPr/>
          </p:nvCxnSpPr>
          <p:spPr bwMode="auto">
            <a:xfrm flipV="1">
              <a:off x="6019800" y="5541005"/>
              <a:ext cx="427149" cy="2159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40989" name="Straight Arrow Connector 270"/>
          <p:cNvCxnSpPr>
            <a:cxnSpLocks noChangeShapeType="1"/>
          </p:cNvCxnSpPr>
          <p:nvPr/>
        </p:nvCxnSpPr>
        <p:spPr bwMode="auto">
          <a:xfrm>
            <a:off x="4191000" y="4495800"/>
            <a:ext cx="23622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0990" name="TextBox 41"/>
          <p:cNvSpPr txBox="1">
            <a:spLocks noChangeArrowheads="1"/>
          </p:cNvSpPr>
          <p:nvPr/>
        </p:nvSpPr>
        <p:spPr bwMode="auto">
          <a:xfrm>
            <a:off x="4419600" y="4572000"/>
            <a:ext cx="1828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t>enqueue</a:t>
            </a:r>
          </a:p>
        </p:txBody>
      </p:sp>
    </p:spTree>
    <p:extLst>
      <p:ext uri="{BB962C8B-B14F-4D97-AF65-F5344CB8AC3E}">
        <p14:creationId xmlns:p14="http://schemas.microsoft.com/office/powerpoint/2010/main" val="3409631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76200" y="0"/>
            <a:ext cx="9829800" cy="685800"/>
          </a:xfrm>
        </p:spPr>
        <p:txBody>
          <a:bodyPr/>
          <a:lstStyle/>
          <a:p>
            <a:r>
              <a:rPr lang="en-US" altLang="zh-CN" sz="3000">
                <a:ea typeface="宋体" panose="02010600030101010101" pitchFamily="2" charset="-122"/>
              </a:rPr>
              <a:t>Array-based Implementation of Queue ADT</a:t>
            </a:r>
            <a:endParaRPr lang="en-US" altLang="zh-CN" sz="3000" i="1">
              <a:ea typeface="宋体" panose="02010600030101010101" pitchFamily="2" charset="-122"/>
            </a:endParaRPr>
          </a:p>
        </p:txBody>
      </p:sp>
      <p:sp>
        <p:nvSpPr>
          <p:cNvPr id="28" name="Rectangle 3"/>
          <p:cNvSpPr txBox="1">
            <a:spLocks noChangeArrowheads="1"/>
          </p:cNvSpPr>
          <p:nvPr/>
        </p:nvSpPr>
        <p:spPr bwMode="auto">
          <a:xfrm>
            <a:off x="381000" y="914400"/>
            <a:ext cx="8305800" cy="1752600"/>
          </a:xfrm>
          <a:prstGeom prst="rect">
            <a:avLst/>
          </a:prstGeom>
          <a:noFill/>
          <a:ln w="9525">
            <a:noFill/>
            <a:miter lim="800000"/>
            <a:headEnd/>
            <a:tailEnd/>
          </a:ln>
        </p:spPr>
        <p:txBody>
          <a:bodyPr/>
          <a:lstStyle/>
          <a:p>
            <a:pPr eaLnBrk="0" hangingPunct="0">
              <a:lnSpc>
                <a:spcPct val="90000"/>
              </a:lnSpc>
              <a:spcBef>
                <a:spcPct val="20000"/>
              </a:spcBef>
              <a:buClr>
                <a:schemeClr val="tx2"/>
              </a:buClr>
              <a:buSzPct val="140000"/>
              <a:buFont typeface="Wingdings" pitchFamily="2" charset="2"/>
              <a:buNone/>
              <a:defRPr/>
            </a:pPr>
            <a:r>
              <a:rPr kumimoji="1" lang="en-US" altLang="zh-CN" kern="0" dirty="0">
                <a:latin typeface="Arial" charset="0"/>
                <a:ea typeface="宋体" charset="-122"/>
              </a:rPr>
              <a:t>Solution: use another variable to keep number of items</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front</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(index of 1</a:t>
            </a:r>
            <a:r>
              <a:rPr kumimoji="1" lang="en-US" altLang="zh-CN" kern="0" baseline="30000" dirty="0">
                <a:latin typeface="Arial" charset="0"/>
                <a:ea typeface="宋体" charset="-122"/>
              </a:rPr>
              <a:t>st</a:t>
            </a:r>
            <a:r>
              <a:rPr kumimoji="1" lang="en-US" altLang="zh-CN" kern="0" dirty="0">
                <a:latin typeface="Arial" charset="0"/>
                <a:ea typeface="宋体" charset="-122"/>
              </a:rPr>
              <a:t> item)</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back</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(index of last </a:t>
            </a:r>
            <a:r>
              <a:rPr kumimoji="1" lang="en-US" altLang="zh-CN" kern="0" dirty="0" err="1">
                <a:latin typeface="Arial" charset="0"/>
                <a:ea typeface="宋体" charset="-122"/>
              </a:rPr>
              <a:t>last</a:t>
            </a:r>
            <a:r>
              <a:rPr kumimoji="1" lang="en-US" altLang="zh-CN" kern="0" dirty="0">
                <a:latin typeface="Arial" charset="0"/>
                <a:ea typeface="宋体" charset="-122"/>
              </a:rPr>
              <a:t>)</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count </a:t>
            </a:r>
          </a:p>
          <a:p>
            <a:pPr marL="342900" indent="-342900" eaLnBrk="0" hangingPunct="0">
              <a:lnSpc>
                <a:spcPct val="90000"/>
              </a:lnSpc>
              <a:spcBef>
                <a:spcPct val="20000"/>
              </a:spcBef>
              <a:buClr>
                <a:schemeClr val="tx2"/>
              </a:buClr>
              <a:buSzPct val="140000"/>
              <a:defRPr/>
            </a:pPr>
            <a:r>
              <a:rPr kumimoji="1" lang="en-US" altLang="zh-CN" kern="0" dirty="0">
                <a:latin typeface="Arial" charset="0"/>
                <a:ea typeface="宋体" charset="-122"/>
              </a:rPr>
              <a:t>Check (count ==  MAX_SIZE) to see queue is full</a:t>
            </a:r>
          </a:p>
          <a:p>
            <a:pPr marL="342900" indent="-342900" eaLnBrk="0" hangingPunct="0">
              <a:lnSpc>
                <a:spcPct val="90000"/>
              </a:lnSpc>
              <a:spcBef>
                <a:spcPct val="20000"/>
              </a:spcBef>
              <a:buClr>
                <a:schemeClr val="tx2"/>
              </a:buClr>
              <a:buSzPct val="140000"/>
              <a:defRPr/>
            </a:pPr>
            <a:r>
              <a:rPr kumimoji="1" lang="en-US" altLang="zh-CN" kern="0" dirty="0">
                <a:latin typeface="Arial" charset="0"/>
                <a:ea typeface="宋体" charset="-122"/>
              </a:rPr>
              <a:t>Check (count == 0) for queue is empty</a:t>
            </a:r>
          </a:p>
          <a:p>
            <a:pPr marL="342900" indent="-342900" eaLnBrk="0" hangingPunct="0">
              <a:lnSpc>
                <a:spcPct val="90000"/>
              </a:lnSpc>
              <a:spcBef>
                <a:spcPct val="20000"/>
              </a:spcBef>
              <a:buClr>
                <a:schemeClr val="tx2"/>
              </a:buClr>
              <a:buSzPct val="140000"/>
              <a:defRPr/>
            </a:pPr>
            <a:endParaRPr kumimoji="1" lang="en-US" altLang="zh-CN" b="1" kern="0" dirty="0">
              <a:solidFill>
                <a:srgbClr val="0000FF"/>
              </a:solidFill>
              <a:latin typeface="Arial" charset="0"/>
              <a:ea typeface="宋体" charset="-122"/>
            </a:endParaRPr>
          </a:p>
          <a:p>
            <a:pPr marL="342900" indent="-342900" eaLnBrk="0" hangingPunct="0">
              <a:lnSpc>
                <a:spcPct val="90000"/>
              </a:lnSpc>
              <a:spcBef>
                <a:spcPct val="20000"/>
              </a:spcBef>
              <a:buClr>
                <a:schemeClr val="tx2"/>
              </a:buClr>
              <a:buSzPct val="140000"/>
              <a:defRPr/>
            </a:pPr>
            <a:endParaRPr kumimoji="1" lang="en-US" altLang="zh-CN" b="1" kern="0" dirty="0">
              <a:solidFill>
                <a:srgbClr val="0000FF"/>
              </a:solidFill>
              <a:latin typeface="Arial" charset="0"/>
              <a:ea typeface="宋体" charset="-122"/>
            </a:endParaRPr>
          </a:p>
        </p:txBody>
      </p:sp>
      <p:grpSp>
        <p:nvGrpSpPr>
          <p:cNvPr id="41989" name="Group 28"/>
          <p:cNvGrpSpPr>
            <a:grpSpLocks/>
          </p:cNvGrpSpPr>
          <p:nvPr/>
        </p:nvGrpSpPr>
        <p:grpSpPr bwMode="auto">
          <a:xfrm>
            <a:off x="2667000" y="3505200"/>
            <a:ext cx="5867400" cy="2743200"/>
            <a:chOff x="533400" y="2209800"/>
            <a:chExt cx="5867400" cy="2743200"/>
          </a:xfrm>
        </p:grpSpPr>
        <p:sp>
          <p:nvSpPr>
            <p:cNvPr id="41990" name="TextBox 39"/>
            <p:cNvSpPr txBox="1">
              <a:spLocks noChangeArrowheads="1"/>
            </p:cNvSpPr>
            <p:nvPr/>
          </p:nvSpPr>
          <p:spPr bwMode="auto">
            <a:xfrm>
              <a:off x="4648200" y="46914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41991" name="Group 84"/>
            <p:cNvGrpSpPr>
              <a:grpSpLocks/>
            </p:cNvGrpSpPr>
            <p:nvPr/>
          </p:nvGrpSpPr>
          <p:grpSpPr bwMode="auto">
            <a:xfrm>
              <a:off x="533400" y="2209800"/>
              <a:ext cx="5867400" cy="2472183"/>
              <a:chOff x="533400" y="2286000"/>
              <a:chExt cx="5867400" cy="2472183"/>
            </a:xfrm>
          </p:grpSpPr>
          <p:sp>
            <p:nvSpPr>
              <p:cNvPr id="41992" name="TextBox 29"/>
              <p:cNvSpPr txBox="1">
                <a:spLocks noChangeArrowheads="1"/>
              </p:cNvSpPr>
              <p:nvPr/>
            </p:nvSpPr>
            <p:spPr bwMode="auto">
              <a:xfrm>
                <a:off x="4953000" y="3733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41993" name="TextBox 30"/>
              <p:cNvSpPr txBox="1">
                <a:spLocks noChangeArrowheads="1"/>
              </p:cNvSpPr>
              <p:nvPr/>
            </p:nvSpPr>
            <p:spPr bwMode="auto">
              <a:xfrm>
                <a:off x="4495800" y="4114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41994" name="Group 83"/>
              <p:cNvGrpSpPr>
                <a:grpSpLocks/>
              </p:cNvGrpSpPr>
              <p:nvPr/>
            </p:nvGrpSpPr>
            <p:grpSpPr bwMode="auto">
              <a:xfrm>
                <a:off x="533400" y="2286000"/>
                <a:ext cx="5867400" cy="2472183"/>
                <a:chOff x="533400" y="2252217"/>
                <a:chExt cx="5867400" cy="2472183"/>
              </a:xfrm>
            </p:grpSpPr>
            <p:sp>
              <p:nvSpPr>
                <p:cNvPr id="41995" name="Oval 38"/>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41996" name="Group 82"/>
                <p:cNvGrpSpPr>
                  <a:grpSpLocks/>
                </p:cNvGrpSpPr>
                <p:nvPr/>
              </p:nvGrpSpPr>
              <p:grpSpPr bwMode="auto">
                <a:xfrm>
                  <a:off x="533400" y="2252217"/>
                  <a:ext cx="5867400" cy="2472183"/>
                  <a:chOff x="533400" y="2252217"/>
                  <a:chExt cx="5867400" cy="2472183"/>
                </a:xfrm>
              </p:grpSpPr>
              <p:grpSp>
                <p:nvGrpSpPr>
                  <p:cNvPr id="41997" name="Group 81"/>
                  <p:cNvGrpSpPr>
                    <a:grpSpLocks/>
                  </p:cNvGrpSpPr>
                  <p:nvPr/>
                </p:nvGrpSpPr>
                <p:grpSpPr bwMode="auto">
                  <a:xfrm>
                    <a:off x="2667000" y="2252217"/>
                    <a:ext cx="3733800" cy="2472183"/>
                    <a:chOff x="2667000" y="2252217"/>
                    <a:chExt cx="3733800" cy="2472183"/>
                  </a:xfrm>
                </p:grpSpPr>
                <p:sp>
                  <p:nvSpPr>
                    <p:cNvPr id="46" name="Pie 45"/>
                    <p:cNvSpPr/>
                    <p:nvPr/>
                  </p:nvSpPr>
                  <p:spPr bwMode="auto">
                    <a:xfrm>
                      <a:off x="3505200" y="2437955"/>
                      <a:ext cx="2286000" cy="2286000"/>
                    </a:xfrm>
                    <a:prstGeom prst="pie">
                      <a:avLst>
                        <a:gd name="adj1" fmla="val 5391233"/>
                        <a:gd name="adj2" fmla="val 16200000"/>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42000" name="Group 80"/>
                    <p:cNvGrpSpPr>
                      <a:grpSpLocks/>
                    </p:cNvGrpSpPr>
                    <p:nvPr/>
                  </p:nvGrpSpPr>
                  <p:grpSpPr bwMode="auto">
                    <a:xfrm>
                      <a:off x="2667000" y="2252217"/>
                      <a:ext cx="3733800" cy="2472183"/>
                      <a:chOff x="2667000" y="2253011"/>
                      <a:chExt cx="3733800" cy="2472183"/>
                    </a:xfrm>
                  </p:grpSpPr>
                  <p:sp>
                    <p:nvSpPr>
                      <p:cNvPr id="42001" name="Oval 47"/>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42002" name="Straight Connector 48"/>
                      <p:cNvCxnSpPr>
                        <a:cxnSpLocks noChangeShapeType="1"/>
                        <a:stCxn id="42001" idx="1"/>
                        <a:endCxn id="41995"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2003" name="Straight Connector 49"/>
                      <p:cNvCxnSpPr>
                        <a:cxnSpLocks noChangeShapeType="1"/>
                        <a:stCxn id="42001" idx="7"/>
                        <a:endCxn id="41995"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2004" name="Straight Connector 50"/>
                      <p:cNvCxnSpPr>
                        <a:cxnSpLocks noChangeShapeType="1"/>
                        <a:stCxn id="42001" idx="6"/>
                        <a:endCxn id="41995"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2005" name="Straight Connector 51"/>
                      <p:cNvCxnSpPr>
                        <a:cxnSpLocks noChangeShapeType="1"/>
                        <a:stCxn id="42001" idx="5"/>
                        <a:endCxn id="41995"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2006" name="Straight Connector 52"/>
                      <p:cNvCxnSpPr>
                        <a:cxnSpLocks noChangeShapeType="1"/>
                        <a:stCxn id="42001" idx="4"/>
                        <a:endCxn id="41995"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2007" name="Straight Connector 53"/>
                      <p:cNvCxnSpPr>
                        <a:cxnSpLocks noChangeShapeType="1"/>
                        <a:stCxn id="42001" idx="3"/>
                        <a:endCxn id="41995"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2008" name="Straight Connector 54"/>
                      <p:cNvCxnSpPr>
                        <a:cxnSpLocks noChangeShapeType="1"/>
                        <a:stCxn id="42001" idx="2"/>
                        <a:endCxn id="41995"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6" name="Pie 55"/>
                      <p:cNvSpPr/>
                      <p:nvPr/>
                    </p:nvSpPr>
                    <p:spPr bwMode="auto">
                      <a:xfrm>
                        <a:off x="4343400" y="3276949"/>
                        <a:ext cx="609600" cy="609600"/>
                      </a:xfrm>
                      <a:prstGeom prst="pie">
                        <a:avLst>
                          <a:gd name="adj1" fmla="val 5311871"/>
                          <a:gd name="adj2" fmla="val 16200000"/>
                        </a:avLst>
                      </a:prstGeom>
                      <a:solidFill>
                        <a:schemeClr val="bg1"/>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42010" name="TextBox 41"/>
                      <p:cNvSpPr txBox="1">
                        <a:spLocks noChangeArrowheads="1"/>
                      </p:cNvSpPr>
                      <p:nvPr/>
                    </p:nvSpPr>
                    <p:spPr bwMode="auto">
                      <a:xfrm>
                        <a:off x="2667000" y="2286000"/>
                        <a:ext cx="18288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42011" name="TextBox 36"/>
                      <p:cNvSpPr txBox="1">
                        <a:spLocks noChangeArrowheads="1"/>
                      </p:cNvSpPr>
                      <p:nvPr/>
                    </p:nvSpPr>
                    <p:spPr bwMode="auto">
                      <a:xfrm>
                        <a:off x="4800600" y="2253011"/>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42012" name="TextBox 37"/>
                      <p:cNvSpPr txBox="1">
                        <a:spLocks noChangeArrowheads="1"/>
                      </p:cNvSpPr>
                      <p:nvPr/>
                    </p:nvSpPr>
                    <p:spPr bwMode="auto">
                      <a:xfrm>
                        <a:off x="5486400" y="30480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42013" name="TextBox 38"/>
                      <p:cNvSpPr txBox="1">
                        <a:spLocks noChangeArrowheads="1"/>
                      </p:cNvSpPr>
                      <p:nvPr/>
                    </p:nvSpPr>
                    <p:spPr bwMode="auto">
                      <a:xfrm>
                        <a:off x="5410200" y="40386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42014" name="TextBox 27"/>
                      <p:cNvSpPr txBox="1">
                        <a:spLocks noChangeArrowheads="1"/>
                      </p:cNvSpPr>
                      <p:nvPr/>
                    </p:nvSpPr>
                    <p:spPr bwMode="auto">
                      <a:xfrm>
                        <a:off x="4495800" y="27432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2</a:t>
                        </a:r>
                      </a:p>
                    </p:txBody>
                  </p:sp>
                  <p:sp>
                    <p:nvSpPr>
                      <p:cNvPr id="42015" name="TextBox 28"/>
                      <p:cNvSpPr txBox="1">
                        <a:spLocks noChangeArrowheads="1"/>
                      </p:cNvSpPr>
                      <p:nvPr/>
                    </p:nvSpPr>
                    <p:spPr bwMode="auto">
                      <a:xfrm>
                        <a:off x="4953000" y="32004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grpSp>
              </p:grpSp>
              <p:sp>
                <p:nvSpPr>
                  <p:cNvPr id="41998" name="TextBox 83"/>
                  <p:cNvSpPr txBox="1">
                    <a:spLocks noChangeArrowheads="1"/>
                  </p:cNvSpPr>
                  <p:nvPr/>
                </p:nvSpPr>
                <p:spPr bwMode="auto">
                  <a:xfrm>
                    <a:off x="533400" y="4321285"/>
                    <a:ext cx="388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sz="1800" b="1" i="1">
                        <a:solidFill>
                          <a:srgbClr val="FF0000"/>
                        </a:solidFill>
                        <a:latin typeface="Arial" panose="020B0604020202020204" pitchFamily="34" charset="0"/>
                        <a:cs typeface="Arial" panose="020B0604020202020204" pitchFamily="34" charset="0"/>
                      </a:rPr>
                      <a:t>front: 0    back: 3  count: 4</a:t>
                    </a:r>
                    <a:endParaRPr lang="en-SG" sz="1800" b="1" i="1">
                      <a:solidFill>
                        <a:srgbClr val="FF0000"/>
                      </a:solidFill>
                      <a:latin typeface="Arial" panose="020B0604020202020204" pitchFamily="34" charset="0"/>
                      <a:cs typeface="Arial" panose="020B0604020202020204" pitchFamily="34" charset="0"/>
                    </a:endParaRPr>
                  </a:p>
                </p:txBody>
              </p:sp>
            </p:grpSp>
          </p:grpSp>
        </p:grpSp>
      </p:grpSp>
    </p:spTree>
    <p:extLst>
      <p:ext uri="{BB962C8B-B14F-4D97-AF65-F5344CB8AC3E}">
        <p14:creationId xmlns:p14="http://schemas.microsoft.com/office/powerpoint/2010/main" val="244690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76200" y="0"/>
            <a:ext cx="9829800" cy="685800"/>
          </a:xfrm>
        </p:spPr>
        <p:txBody>
          <a:bodyPr/>
          <a:lstStyle/>
          <a:p>
            <a:r>
              <a:rPr lang="en-US" altLang="zh-CN" sz="3000">
                <a:ea typeface="宋体" panose="02010600030101010101" pitchFamily="2" charset="-122"/>
              </a:rPr>
              <a:t>Array-based Implementation of Queue ADT</a:t>
            </a:r>
            <a:endParaRPr lang="en-US" altLang="zh-CN" sz="3000" i="1">
              <a:ea typeface="宋体" panose="02010600030101010101" pitchFamily="2" charset="-122"/>
            </a:endParaRPr>
          </a:p>
        </p:txBody>
      </p:sp>
      <p:sp>
        <p:nvSpPr>
          <p:cNvPr id="28" name="Rectangle 3"/>
          <p:cNvSpPr txBox="1">
            <a:spLocks noChangeArrowheads="1"/>
          </p:cNvSpPr>
          <p:nvPr/>
        </p:nvSpPr>
        <p:spPr bwMode="auto">
          <a:xfrm>
            <a:off x="381000" y="914400"/>
            <a:ext cx="8305800" cy="1752600"/>
          </a:xfrm>
          <a:prstGeom prst="rect">
            <a:avLst/>
          </a:prstGeom>
          <a:noFill/>
          <a:ln w="9525">
            <a:noFill/>
            <a:miter lim="800000"/>
            <a:headEnd/>
            <a:tailEnd/>
          </a:ln>
        </p:spPr>
        <p:txBody>
          <a:bodyPr/>
          <a:lstStyle/>
          <a:p>
            <a:pPr eaLnBrk="0" hangingPunct="0">
              <a:lnSpc>
                <a:spcPct val="90000"/>
              </a:lnSpc>
              <a:spcBef>
                <a:spcPct val="20000"/>
              </a:spcBef>
              <a:buClr>
                <a:schemeClr val="tx2"/>
              </a:buClr>
              <a:buSzPct val="140000"/>
              <a:buFont typeface="Wingdings" pitchFamily="2" charset="2"/>
              <a:buNone/>
              <a:defRPr/>
            </a:pPr>
            <a:r>
              <a:rPr kumimoji="1" lang="en-US" altLang="zh-CN" kern="0" dirty="0">
                <a:latin typeface="Arial" charset="0"/>
                <a:ea typeface="宋体" charset="-122"/>
              </a:rPr>
              <a:t>Other approaches:</a:t>
            </a:r>
          </a:p>
          <a:p>
            <a:pPr marL="285750" indent="-285750" eaLnBrk="0" hangingPunct="0">
              <a:lnSpc>
                <a:spcPct val="90000"/>
              </a:lnSpc>
              <a:spcBef>
                <a:spcPct val="20000"/>
              </a:spcBef>
              <a:buClr>
                <a:schemeClr val="tx2"/>
              </a:buClr>
              <a:buSzPct val="140000"/>
              <a:buFont typeface="Wingdings" pitchFamily="2" charset="2"/>
              <a:buChar char="§"/>
              <a:defRPr/>
            </a:pPr>
            <a:r>
              <a:rPr kumimoji="1" lang="en-US" altLang="zh-CN" kern="0" dirty="0">
                <a:latin typeface="Arial" charset="0"/>
                <a:ea typeface="宋体" charset="-122"/>
              </a:rPr>
              <a:t>using a </a:t>
            </a:r>
            <a:r>
              <a:rPr kumimoji="1" lang="en-US" altLang="zh-CN" kern="0" dirty="0" err="1">
                <a:latin typeface="Arial" charset="0"/>
                <a:ea typeface="宋体" charset="-122"/>
              </a:rPr>
              <a:t>boolean</a:t>
            </a:r>
            <a:r>
              <a:rPr kumimoji="1" lang="en-US" altLang="zh-CN" kern="0" dirty="0">
                <a:latin typeface="Arial" charset="0"/>
                <a:ea typeface="宋体" charset="-122"/>
              </a:rPr>
              <a:t> flag </a:t>
            </a:r>
            <a:r>
              <a:rPr kumimoji="1" lang="en-US" altLang="zh-CN" kern="0" dirty="0" err="1">
                <a:latin typeface="Arial" charset="0"/>
                <a:ea typeface="宋体" charset="-122"/>
              </a:rPr>
              <a:t>isFull</a:t>
            </a:r>
            <a:r>
              <a:rPr kumimoji="1" lang="en-US" altLang="zh-CN" kern="0" dirty="0">
                <a:latin typeface="Arial" charset="0"/>
                <a:ea typeface="宋体" charset="-122"/>
              </a:rPr>
              <a:t> (same cost of maintaining a counter)</a:t>
            </a:r>
          </a:p>
          <a:p>
            <a:pPr marL="285750" indent="-285750" eaLnBrk="0" hangingPunct="0">
              <a:lnSpc>
                <a:spcPct val="90000"/>
              </a:lnSpc>
              <a:spcBef>
                <a:spcPct val="20000"/>
              </a:spcBef>
              <a:buClr>
                <a:schemeClr val="tx2"/>
              </a:buClr>
              <a:buSzPct val="140000"/>
              <a:buFont typeface="Wingdings" pitchFamily="2" charset="2"/>
              <a:buChar char="§"/>
              <a:defRPr/>
            </a:pPr>
            <a:r>
              <a:rPr kumimoji="1" lang="en-US" altLang="zh-CN" kern="0" dirty="0">
                <a:latin typeface="Arial" charset="0"/>
                <a:ea typeface="宋体" charset="-122"/>
              </a:rPr>
              <a:t>Declaring MAX_SIZE + 1 locations for the array, but only MAX_SIZE of them can be filled with items </a:t>
            </a:r>
          </a:p>
          <a:p>
            <a:pPr marL="285750" indent="-285750" eaLnBrk="0" hangingPunct="0">
              <a:lnSpc>
                <a:spcPct val="90000"/>
              </a:lnSpc>
              <a:spcBef>
                <a:spcPct val="20000"/>
              </a:spcBef>
              <a:buClr>
                <a:schemeClr val="tx2"/>
              </a:buClr>
              <a:buSzPct val="140000"/>
              <a:defRPr/>
            </a:pPr>
            <a:r>
              <a:rPr kumimoji="1" lang="en-US" altLang="zh-CN" kern="0" dirty="0">
                <a:latin typeface="Arial" charset="0"/>
                <a:ea typeface="宋体" charset="-122"/>
              </a:rPr>
              <a:t>   (avoid time overhead of maintaining counter/ flag, but memory wasted if array stores data of complex type)</a:t>
            </a:r>
          </a:p>
          <a:p>
            <a:pPr marL="342900" indent="-342900" eaLnBrk="0" hangingPunct="0">
              <a:lnSpc>
                <a:spcPct val="90000"/>
              </a:lnSpc>
              <a:spcBef>
                <a:spcPct val="20000"/>
              </a:spcBef>
              <a:buClr>
                <a:schemeClr val="tx2"/>
              </a:buClr>
              <a:buSzPct val="140000"/>
              <a:defRPr/>
            </a:pPr>
            <a:endParaRPr kumimoji="1" lang="en-US" altLang="zh-CN" b="1" kern="0" dirty="0">
              <a:solidFill>
                <a:srgbClr val="0000FF"/>
              </a:solidFill>
              <a:latin typeface="Arial" charset="0"/>
              <a:ea typeface="宋体" charset="-122"/>
            </a:endParaRPr>
          </a:p>
          <a:p>
            <a:pPr marL="342900" indent="-342900" eaLnBrk="0" hangingPunct="0">
              <a:lnSpc>
                <a:spcPct val="90000"/>
              </a:lnSpc>
              <a:spcBef>
                <a:spcPct val="20000"/>
              </a:spcBef>
              <a:buClr>
                <a:schemeClr val="tx2"/>
              </a:buClr>
              <a:buSzPct val="140000"/>
              <a:defRPr/>
            </a:pPr>
            <a:endParaRPr kumimoji="1" lang="en-US" altLang="zh-CN" b="1" kern="0" dirty="0">
              <a:solidFill>
                <a:srgbClr val="0000FF"/>
              </a:solidFill>
              <a:latin typeface="Arial" charset="0"/>
              <a:ea typeface="宋体" charset="-122"/>
            </a:endParaRPr>
          </a:p>
        </p:txBody>
      </p:sp>
      <p:grpSp>
        <p:nvGrpSpPr>
          <p:cNvPr id="43013" name="Group 28"/>
          <p:cNvGrpSpPr>
            <a:grpSpLocks/>
          </p:cNvGrpSpPr>
          <p:nvPr/>
        </p:nvGrpSpPr>
        <p:grpSpPr bwMode="auto">
          <a:xfrm>
            <a:off x="838200" y="3657600"/>
            <a:ext cx="5378450" cy="2536420"/>
            <a:chOff x="533400" y="2209800"/>
            <a:chExt cx="5867400" cy="2767004"/>
          </a:xfrm>
        </p:grpSpPr>
        <p:sp>
          <p:nvSpPr>
            <p:cNvPr id="43014" name="TextBox 39"/>
            <p:cNvSpPr txBox="1">
              <a:spLocks noChangeArrowheads="1"/>
            </p:cNvSpPr>
            <p:nvPr/>
          </p:nvSpPr>
          <p:spPr bwMode="auto">
            <a:xfrm>
              <a:off x="4648200" y="4691411"/>
              <a:ext cx="914400" cy="28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3</a:t>
              </a:r>
            </a:p>
          </p:txBody>
        </p:sp>
        <p:grpSp>
          <p:nvGrpSpPr>
            <p:cNvPr id="43015" name="Group 84"/>
            <p:cNvGrpSpPr>
              <a:grpSpLocks/>
            </p:cNvGrpSpPr>
            <p:nvPr/>
          </p:nvGrpSpPr>
          <p:grpSpPr bwMode="auto">
            <a:xfrm>
              <a:off x="533400" y="2209800"/>
              <a:ext cx="5867400" cy="2472183"/>
              <a:chOff x="533400" y="2286000"/>
              <a:chExt cx="5867400" cy="2472183"/>
            </a:xfrm>
          </p:grpSpPr>
          <p:sp>
            <p:nvSpPr>
              <p:cNvPr id="43016" name="TextBox 29"/>
              <p:cNvSpPr txBox="1">
                <a:spLocks noChangeArrowheads="1"/>
              </p:cNvSpPr>
              <p:nvPr/>
            </p:nvSpPr>
            <p:spPr bwMode="auto">
              <a:xfrm>
                <a:off x="4953000" y="3733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1</a:t>
                </a:r>
              </a:p>
            </p:txBody>
          </p:sp>
          <p:sp>
            <p:nvSpPr>
              <p:cNvPr id="43017" name="TextBox 30"/>
              <p:cNvSpPr txBox="1">
                <a:spLocks noChangeArrowheads="1"/>
              </p:cNvSpPr>
              <p:nvPr/>
            </p:nvSpPr>
            <p:spPr bwMode="auto">
              <a:xfrm>
                <a:off x="4495800" y="41148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7</a:t>
                </a:r>
              </a:p>
            </p:txBody>
          </p:sp>
          <p:grpSp>
            <p:nvGrpSpPr>
              <p:cNvPr id="43018" name="Group 83"/>
              <p:cNvGrpSpPr>
                <a:grpSpLocks/>
              </p:cNvGrpSpPr>
              <p:nvPr/>
            </p:nvGrpSpPr>
            <p:grpSpPr bwMode="auto">
              <a:xfrm>
                <a:off x="533400" y="2286000"/>
                <a:ext cx="5867400" cy="2472183"/>
                <a:chOff x="533400" y="2252217"/>
                <a:chExt cx="5867400" cy="2472183"/>
              </a:xfrm>
            </p:grpSpPr>
            <p:sp>
              <p:nvSpPr>
                <p:cNvPr id="43019" name="Oval 38"/>
                <p:cNvSpPr>
                  <a:spLocks noChangeArrowheads="1"/>
                </p:cNvSpPr>
                <p:nvPr/>
              </p:nvSpPr>
              <p:spPr bwMode="auto">
                <a:xfrm>
                  <a:off x="4343400" y="3276600"/>
                  <a:ext cx="609600" cy="6096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grpSp>
              <p:nvGrpSpPr>
                <p:cNvPr id="43020" name="Group 82"/>
                <p:cNvGrpSpPr>
                  <a:grpSpLocks/>
                </p:cNvGrpSpPr>
                <p:nvPr/>
              </p:nvGrpSpPr>
              <p:grpSpPr bwMode="auto">
                <a:xfrm>
                  <a:off x="533400" y="2252217"/>
                  <a:ext cx="5867400" cy="2472183"/>
                  <a:chOff x="533400" y="2252217"/>
                  <a:chExt cx="5867400" cy="2472183"/>
                </a:xfrm>
              </p:grpSpPr>
              <p:grpSp>
                <p:nvGrpSpPr>
                  <p:cNvPr id="43021" name="Group 81"/>
                  <p:cNvGrpSpPr>
                    <a:grpSpLocks/>
                  </p:cNvGrpSpPr>
                  <p:nvPr/>
                </p:nvGrpSpPr>
                <p:grpSpPr bwMode="auto">
                  <a:xfrm>
                    <a:off x="2667000" y="2252217"/>
                    <a:ext cx="3733800" cy="2472183"/>
                    <a:chOff x="2667000" y="2252217"/>
                    <a:chExt cx="3733800" cy="2472183"/>
                  </a:xfrm>
                </p:grpSpPr>
                <p:sp>
                  <p:nvSpPr>
                    <p:cNvPr id="46" name="Pie 45"/>
                    <p:cNvSpPr/>
                    <p:nvPr/>
                  </p:nvSpPr>
                  <p:spPr bwMode="auto">
                    <a:xfrm>
                      <a:off x="3505200" y="2439253"/>
                      <a:ext cx="2286000" cy="2286000"/>
                    </a:xfrm>
                    <a:prstGeom prst="pie">
                      <a:avLst>
                        <a:gd name="adj1" fmla="val 5391233"/>
                        <a:gd name="adj2" fmla="val 16200000"/>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grpSp>
                  <p:nvGrpSpPr>
                    <p:cNvPr id="43024" name="Group 80"/>
                    <p:cNvGrpSpPr>
                      <a:grpSpLocks/>
                    </p:cNvGrpSpPr>
                    <p:nvPr/>
                  </p:nvGrpSpPr>
                  <p:grpSpPr bwMode="auto">
                    <a:xfrm>
                      <a:off x="2667000" y="2252217"/>
                      <a:ext cx="3733800" cy="2472183"/>
                      <a:chOff x="2667000" y="2253011"/>
                      <a:chExt cx="3733800" cy="2472183"/>
                    </a:xfrm>
                  </p:grpSpPr>
                  <p:sp>
                    <p:nvSpPr>
                      <p:cNvPr id="43025" name="Oval 47"/>
                      <p:cNvSpPr>
                        <a:spLocks noChangeArrowheads="1"/>
                      </p:cNvSpPr>
                      <p:nvPr/>
                    </p:nvSpPr>
                    <p:spPr bwMode="auto">
                      <a:xfrm>
                        <a:off x="3505200" y="2438400"/>
                        <a:ext cx="2286000" cy="22860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US"/>
                      </a:p>
                    </p:txBody>
                  </p:sp>
                  <p:cxnSp>
                    <p:nvCxnSpPr>
                      <p:cNvPr id="43026" name="Straight Connector 48"/>
                      <p:cNvCxnSpPr>
                        <a:cxnSpLocks noChangeShapeType="1"/>
                        <a:stCxn id="43025" idx="1"/>
                        <a:endCxn id="43019" idx="1"/>
                      </p:cNvCxnSpPr>
                      <p:nvPr/>
                    </p:nvCxnSpPr>
                    <p:spPr bwMode="auto">
                      <a:xfrm rot="16200000" flipH="1">
                        <a:off x="3839976" y="277317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3027" name="Straight Connector 49"/>
                      <p:cNvCxnSpPr>
                        <a:cxnSpLocks noChangeShapeType="1"/>
                        <a:stCxn id="43025" idx="7"/>
                        <a:endCxn id="43019" idx="7"/>
                      </p:cNvCxnSpPr>
                      <p:nvPr/>
                    </p:nvCxnSpPr>
                    <p:spPr bwMode="auto">
                      <a:xfrm rot="-5400000" flipH="1" flipV="1">
                        <a:off x="4863726" y="277317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3028" name="Straight Connector 50"/>
                      <p:cNvCxnSpPr>
                        <a:cxnSpLocks noChangeShapeType="1"/>
                        <a:stCxn id="43025" idx="6"/>
                        <a:endCxn id="43019" idx="6"/>
                      </p:cNvCxnSpPr>
                      <p:nvPr/>
                    </p:nvCxnSpPr>
                    <p:spPr bwMode="auto">
                      <a:xfrm flipH="1">
                        <a:off x="49530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3029" name="Straight Connector 51"/>
                      <p:cNvCxnSpPr>
                        <a:cxnSpLocks noChangeShapeType="1"/>
                        <a:stCxn id="43025" idx="5"/>
                        <a:endCxn id="43019" idx="5"/>
                      </p:cNvCxnSpPr>
                      <p:nvPr/>
                    </p:nvCxnSpPr>
                    <p:spPr bwMode="auto">
                      <a:xfrm rot="5400000" flipH="1">
                        <a:off x="4863726" y="3796927"/>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3030" name="Straight Connector 52"/>
                      <p:cNvCxnSpPr>
                        <a:cxnSpLocks noChangeShapeType="1"/>
                        <a:stCxn id="43025" idx="4"/>
                        <a:endCxn id="43019" idx="4"/>
                      </p:cNvCxnSpPr>
                      <p:nvPr/>
                    </p:nvCxnSpPr>
                    <p:spPr bwMode="auto">
                      <a:xfrm rot="5400000" flipH="1">
                        <a:off x="4229100" y="43053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3031" name="Straight Connector 53"/>
                      <p:cNvCxnSpPr>
                        <a:cxnSpLocks noChangeShapeType="1"/>
                        <a:stCxn id="43025" idx="3"/>
                        <a:endCxn id="43019" idx="3"/>
                      </p:cNvCxnSpPr>
                      <p:nvPr/>
                    </p:nvCxnSpPr>
                    <p:spPr bwMode="auto">
                      <a:xfrm rot="5400000" flipH="1" flipV="1">
                        <a:off x="3839976" y="3796926"/>
                        <a:ext cx="592697" cy="59269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3032" name="Straight Connector 54"/>
                      <p:cNvCxnSpPr>
                        <a:cxnSpLocks noChangeShapeType="1"/>
                        <a:stCxn id="43025" idx="2"/>
                        <a:endCxn id="43019" idx="2"/>
                      </p:cNvCxnSpPr>
                      <p:nvPr/>
                    </p:nvCxnSpPr>
                    <p:spPr bwMode="auto">
                      <a:xfrm rot="10800000" flipH="1">
                        <a:off x="3505200" y="3581400"/>
                        <a:ext cx="8382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56" name="Pie 55"/>
                      <p:cNvSpPr/>
                      <p:nvPr/>
                    </p:nvSpPr>
                    <p:spPr bwMode="auto">
                      <a:xfrm>
                        <a:off x="4343400" y="3276516"/>
                        <a:ext cx="609600" cy="609600"/>
                      </a:xfrm>
                      <a:prstGeom prst="pie">
                        <a:avLst>
                          <a:gd name="adj1" fmla="val 5311871"/>
                          <a:gd name="adj2" fmla="val 16200000"/>
                        </a:avLst>
                      </a:prstGeom>
                      <a:solidFill>
                        <a:schemeClr val="bg1"/>
                      </a:solidFill>
                      <a:ln w="12700" cap="flat" cmpd="sng" algn="ctr">
                        <a:solidFill>
                          <a:schemeClr val="tx1"/>
                        </a:solidFill>
                        <a:prstDash val="solid"/>
                        <a:round/>
                        <a:headEnd type="none" w="med" len="med"/>
                        <a:tailEnd type="none" w="med" len="med"/>
                      </a:ln>
                      <a:effectLst/>
                    </p:spPr>
                    <p:txBody>
                      <a:bodyPr>
                        <a:spAutoFit/>
                      </a:bodyPr>
                      <a:lstStyle/>
                      <a:p>
                        <a:pPr algn="ctr" eaLnBrk="0" hangingPunct="0">
                          <a:spcBef>
                            <a:spcPct val="50000"/>
                          </a:spcBef>
                          <a:defRPr/>
                        </a:pPr>
                        <a:endParaRPr lang="en-US"/>
                      </a:p>
                    </p:txBody>
                  </p:sp>
                  <p:sp>
                    <p:nvSpPr>
                      <p:cNvPr id="43034" name="TextBox 41"/>
                      <p:cNvSpPr txBox="1">
                        <a:spLocks noChangeArrowheads="1"/>
                      </p:cNvSpPr>
                      <p:nvPr/>
                    </p:nvSpPr>
                    <p:spPr bwMode="auto">
                      <a:xfrm>
                        <a:off x="2667000" y="2286000"/>
                        <a:ext cx="1828800" cy="28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MAX_SIZE -1</a:t>
                        </a:r>
                      </a:p>
                    </p:txBody>
                  </p:sp>
                  <p:sp>
                    <p:nvSpPr>
                      <p:cNvPr id="43035" name="TextBox 36"/>
                      <p:cNvSpPr txBox="1">
                        <a:spLocks noChangeArrowheads="1"/>
                      </p:cNvSpPr>
                      <p:nvPr/>
                    </p:nvSpPr>
                    <p:spPr bwMode="auto">
                      <a:xfrm>
                        <a:off x="4800600" y="2253011"/>
                        <a:ext cx="914400" cy="28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0</a:t>
                        </a:r>
                      </a:p>
                    </p:txBody>
                  </p:sp>
                  <p:sp>
                    <p:nvSpPr>
                      <p:cNvPr id="43036" name="TextBox 37"/>
                      <p:cNvSpPr txBox="1">
                        <a:spLocks noChangeArrowheads="1"/>
                      </p:cNvSpPr>
                      <p:nvPr/>
                    </p:nvSpPr>
                    <p:spPr bwMode="auto">
                      <a:xfrm>
                        <a:off x="5486400" y="3048000"/>
                        <a:ext cx="914400" cy="28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1</a:t>
                        </a:r>
                      </a:p>
                    </p:txBody>
                  </p:sp>
                  <p:sp>
                    <p:nvSpPr>
                      <p:cNvPr id="43037" name="TextBox 38"/>
                      <p:cNvSpPr txBox="1">
                        <a:spLocks noChangeArrowheads="1"/>
                      </p:cNvSpPr>
                      <p:nvPr/>
                    </p:nvSpPr>
                    <p:spPr bwMode="auto">
                      <a:xfrm>
                        <a:off x="5410200" y="4038600"/>
                        <a:ext cx="914400" cy="28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8000"/>
                            </a:solidFill>
                          </a:rPr>
                          <a:t>2</a:t>
                        </a:r>
                      </a:p>
                    </p:txBody>
                  </p:sp>
                  <p:sp>
                    <p:nvSpPr>
                      <p:cNvPr id="43038" name="TextBox 27"/>
                      <p:cNvSpPr txBox="1">
                        <a:spLocks noChangeArrowheads="1"/>
                      </p:cNvSpPr>
                      <p:nvPr/>
                    </p:nvSpPr>
                    <p:spPr bwMode="auto">
                      <a:xfrm>
                        <a:off x="4495800" y="27432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2</a:t>
                        </a:r>
                      </a:p>
                    </p:txBody>
                  </p:sp>
                  <p:sp>
                    <p:nvSpPr>
                      <p:cNvPr id="43039" name="TextBox 28"/>
                      <p:cNvSpPr txBox="1">
                        <a:spLocks noChangeArrowheads="1"/>
                      </p:cNvSpPr>
                      <p:nvPr/>
                    </p:nvSpPr>
                    <p:spPr bwMode="auto">
                      <a:xfrm>
                        <a:off x="4953000" y="3200400"/>
                        <a:ext cx="914400" cy="26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1100" b="1">
                            <a:solidFill>
                              <a:srgbClr val="0000FF"/>
                            </a:solidFill>
                          </a:rPr>
                          <a:t>4</a:t>
                        </a:r>
                      </a:p>
                    </p:txBody>
                  </p:sp>
                </p:grpSp>
              </p:grpSp>
              <p:sp>
                <p:nvSpPr>
                  <p:cNvPr id="43022" name="TextBox 83"/>
                  <p:cNvSpPr txBox="1">
                    <a:spLocks noChangeArrowheads="1"/>
                  </p:cNvSpPr>
                  <p:nvPr/>
                </p:nvSpPr>
                <p:spPr bwMode="auto">
                  <a:xfrm>
                    <a:off x="533400" y="4321285"/>
                    <a:ext cx="388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sz="1800" b="1" i="1">
                        <a:solidFill>
                          <a:srgbClr val="FF0000"/>
                        </a:solidFill>
                        <a:latin typeface="Arial" panose="020B0604020202020204" pitchFamily="34" charset="0"/>
                        <a:cs typeface="Arial" panose="020B0604020202020204" pitchFamily="34" charset="0"/>
                      </a:rPr>
                      <a:t>front: 0    back: 3  count: 4</a:t>
                    </a:r>
                    <a:endParaRPr lang="en-SG" sz="1800" b="1" i="1">
                      <a:solidFill>
                        <a:srgbClr val="FF0000"/>
                      </a:solidFill>
                      <a:latin typeface="Arial" panose="020B0604020202020204" pitchFamily="34" charset="0"/>
                      <a:cs typeface="Arial" panose="020B0604020202020204" pitchFamily="34" charset="0"/>
                    </a:endParaRPr>
                  </a:p>
                </p:txBody>
              </p:sp>
            </p:grpSp>
          </p:grpSp>
        </p:grpSp>
      </p:grpSp>
    </p:spTree>
    <p:extLst>
      <p:ext uri="{BB962C8B-B14F-4D97-AF65-F5344CB8AC3E}">
        <p14:creationId xmlns:p14="http://schemas.microsoft.com/office/powerpoint/2010/main" val="3237170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zh-CN" sz="2800" b="0">
                <a:latin typeface="Arial" panose="020B0604020202020204" pitchFamily="34" charset="0"/>
                <a:ea typeface="宋体" panose="02010600030101010101" pitchFamily="2" charset="-122"/>
                <a:cs typeface="Arial" panose="020B0604020202020204" pitchFamily="34" charset="0"/>
              </a:rPr>
              <a:t>Specification of Queue ADT(Array-based) - </a:t>
            </a:r>
            <a:r>
              <a:rPr lang="en-US" altLang="zh-CN" sz="2800" b="0">
                <a:latin typeface="Courier New" panose="02070309020205020404" pitchFamily="49" charset="0"/>
                <a:ea typeface="宋体" panose="02010600030101010101" pitchFamily="2" charset="-122"/>
                <a:cs typeface="Courier New" panose="02070309020205020404" pitchFamily="49" charset="0"/>
              </a:rPr>
              <a:t>Queue.h</a:t>
            </a:r>
          </a:p>
        </p:txBody>
      </p:sp>
      <p:sp>
        <p:nvSpPr>
          <p:cNvPr id="22532" name="Rectangle 3"/>
          <p:cNvSpPr>
            <a:spLocks noGrp="1" noChangeArrowheads="1"/>
          </p:cNvSpPr>
          <p:nvPr>
            <p:ph type="body" sz="half" idx="1"/>
          </p:nvPr>
        </p:nvSpPr>
        <p:spPr>
          <a:xfrm>
            <a:off x="304800" y="838200"/>
            <a:ext cx="8686800" cy="5486400"/>
          </a:xfrm>
          <a:solidFill>
            <a:srgbClr val="CCFFFF"/>
          </a:solidFill>
          <a:ln>
            <a:solidFill>
              <a:schemeClr val="tx1"/>
            </a:solidFill>
          </a:ln>
        </p:spPr>
        <p:txBody>
          <a:bodyPr/>
          <a:lstStyle/>
          <a:p>
            <a:pPr>
              <a:buFont typeface="Wingdings" panose="05000000000000000000" pitchFamily="2" charset="2"/>
              <a:buNone/>
              <a:defRPr/>
            </a:pPr>
            <a:r>
              <a:rPr lang="en-SG" sz="1200" b="0" i="1" dirty="0">
                <a:solidFill>
                  <a:srgbClr val="008000"/>
                </a:solidFill>
                <a:latin typeface="Consolas" panose="020B0609020204030204" pitchFamily="49" charset="0"/>
                <a:cs typeface="Courier New" pitchFamily="49" charset="0"/>
              </a:rPr>
              <a:t>// </a:t>
            </a:r>
            <a:r>
              <a:rPr lang="en-SG" sz="1200" b="0" i="1" dirty="0" err="1">
                <a:solidFill>
                  <a:srgbClr val="008000"/>
                </a:solidFill>
                <a:latin typeface="Consolas" panose="020B0609020204030204" pitchFamily="49" charset="0"/>
                <a:cs typeface="Courier New" pitchFamily="49" charset="0"/>
              </a:rPr>
              <a:t>Queue.h</a:t>
            </a:r>
            <a:r>
              <a:rPr lang="en-SG" sz="1200" b="0" i="1" dirty="0">
                <a:solidFill>
                  <a:srgbClr val="008000"/>
                </a:solidFill>
                <a:latin typeface="Consolas" panose="020B0609020204030204" pitchFamily="49" charset="0"/>
                <a:cs typeface="Courier New" pitchFamily="49" charset="0"/>
              </a:rPr>
              <a:t> - - Specification of Queue ADT (for circular array-based implementation)</a:t>
            </a:r>
          </a:p>
          <a:p>
            <a:pPr>
              <a:buFont typeface="Wingdings" panose="05000000000000000000" pitchFamily="2" charset="2"/>
              <a:buNone/>
              <a:defRPr/>
            </a:pPr>
            <a:r>
              <a:rPr lang="en-SG" sz="1200" b="0">
                <a:solidFill>
                  <a:srgbClr val="0000FF"/>
                </a:solidFill>
                <a:latin typeface="Consolas" panose="020B0609020204030204" pitchFamily="49" charset="0"/>
                <a:cs typeface="Courier New" pitchFamily="49" charset="0"/>
              </a:rPr>
              <a:t>#pragma once</a:t>
            </a:r>
          </a:p>
          <a:p>
            <a:pPr>
              <a:buFont typeface="Wingdings" panose="05000000000000000000" pitchFamily="2" charset="2"/>
              <a:buNone/>
              <a:defRPr/>
            </a:pPr>
            <a:r>
              <a:rPr lang="en-SG" sz="1200" b="0">
                <a:solidFill>
                  <a:srgbClr val="0000FF"/>
                </a:solidFill>
                <a:latin typeface="Consolas" panose="020B0609020204030204" pitchFamily="49" charset="0"/>
                <a:cs typeface="Courier New" pitchFamily="49" charset="0"/>
              </a:rPr>
              <a:t>const </a:t>
            </a:r>
            <a:r>
              <a:rPr lang="en-SG" sz="1200" b="0" dirty="0" err="1">
                <a:solidFill>
                  <a:srgbClr val="0000FF"/>
                </a:solidFill>
                <a:latin typeface="Consolas" panose="020B0609020204030204" pitchFamily="49" charset="0"/>
                <a:cs typeface="Courier New" pitchFamily="49" charset="0"/>
              </a:rPr>
              <a:t>int</a:t>
            </a:r>
            <a:r>
              <a:rPr lang="en-SG" sz="1200" b="0" dirty="0">
                <a:solidFill>
                  <a:srgbClr val="0000FF"/>
                </a:solidFill>
                <a:latin typeface="Consolas" panose="020B0609020204030204" pitchFamily="49" charset="0"/>
                <a:cs typeface="Courier New" pitchFamily="49" charset="0"/>
              </a:rPr>
              <a:t> MAX_SIZE = 100;</a:t>
            </a:r>
          </a:p>
          <a:p>
            <a:pPr>
              <a:buFont typeface="Wingdings" panose="05000000000000000000" pitchFamily="2" charset="2"/>
              <a:buNone/>
              <a:defRPr/>
            </a:pPr>
            <a:r>
              <a:rPr lang="en-SG" sz="1200" b="0" dirty="0" err="1">
                <a:solidFill>
                  <a:srgbClr val="0000FF"/>
                </a:solidFill>
                <a:latin typeface="Consolas" panose="020B0609020204030204" pitchFamily="49" charset="0"/>
                <a:cs typeface="Courier New" pitchFamily="49" charset="0"/>
              </a:rPr>
              <a:t>typedef</a:t>
            </a: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int</a:t>
            </a:r>
            <a:r>
              <a:rPr lang="en-SG" sz="1200" b="0" dirty="0">
                <a:solidFill>
                  <a:srgbClr val="0000FF"/>
                </a:solidFill>
                <a:latin typeface="Consolas" panose="020B0609020204030204" pitchFamily="49" charset="0"/>
                <a:cs typeface="Courier New" pitchFamily="49" charset="0"/>
              </a:rPr>
              <a:t> </a:t>
            </a:r>
            <a:r>
              <a:rPr lang="en-SG" sz="1200" b="0" err="1">
                <a:solidFill>
                  <a:srgbClr val="0000FF"/>
                </a:solidFill>
                <a:latin typeface="Consolas" panose="020B0609020204030204" pitchFamily="49" charset="0"/>
                <a:cs typeface="Courier New" pitchFamily="49" charset="0"/>
              </a:rPr>
              <a:t>ItemType</a:t>
            </a:r>
            <a:r>
              <a:rPr lang="en-SG" sz="1200" b="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endParaRPr lang="en-SG" sz="12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class Queue</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private:</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ItemType</a:t>
            </a:r>
            <a:r>
              <a:rPr lang="en-SG" sz="1200" b="0" dirty="0">
                <a:solidFill>
                  <a:srgbClr val="0000FF"/>
                </a:solidFill>
                <a:latin typeface="Consolas" panose="020B0609020204030204" pitchFamily="49" charset="0"/>
                <a:cs typeface="Courier New" pitchFamily="49" charset="0"/>
              </a:rPr>
              <a:t> items[MAX_SIZE];</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int</a:t>
            </a:r>
            <a:r>
              <a:rPr lang="en-SG" sz="1200" b="0" dirty="0">
                <a:solidFill>
                  <a:srgbClr val="0000FF"/>
                </a:solidFill>
                <a:latin typeface="Consolas" panose="020B0609020204030204" pitchFamily="49" charset="0"/>
                <a:cs typeface="Courier New" pitchFamily="49" charset="0"/>
              </a:rPr>
              <a:t> front;</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b="0" dirty="0" err="1">
                <a:solidFill>
                  <a:srgbClr val="0000FF"/>
                </a:solidFill>
                <a:latin typeface="Consolas" panose="020B0609020204030204" pitchFamily="49" charset="0"/>
                <a:cs typeface="Courier New" pitchFamily="49" charset="0"/>
              </a:rPr>
              <a:t>int</a:t>
            </a:r>
            <a:r>
              <a:rPr lang="en-SG" sz="1200" b="0" dirty="0">
                <a:solidFill>
                  <a:srgbClr val="0000FF"/>
                </a:solidFill>
                <a:latin typeface="Consolas" panose="020B0609020204030204" pitchFamily="49" charset="0"/>
                <a:cs typeface="Courier New" pitchFamily="49" charset="0"/>
              </a:rPr>
              <a:t> back;</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a:t>
            </a:r>
            <a:r>
              <a:rPr lang="en-SG" sz="1200" dirty="0">
                <a:solidFill>
                  <a:srgbClr val="FF0000"/>
                </a:solidFill>
                <a:latin typeface="Consolas" panose="020B0609020204030204" pitchFamily="49" charset="0"/>
                <a:cs typeface="Courier New" pitchFamily="49" charset="0"/>
              </a:rPr>
              <a:t> </a:t>
            </a:r>
            <a:r>
              <a:rPr lang="en-SG" sz="1200" dirty="0" err="1">
                <a:solidFill>
                  <a:srgbClr val="FF0000"/>
                </a:solidFill>
                <a:latin typeface="Consolas" panose="020B0609020204030204" pitchFamily="49" charset="0"/>
                <a:cs typeface="Courier New" pitchFamily="49" charset="0"/>
              </a:rPr>
              <a:t>int</a:t>
            </a:r>
            <a:r>
              <a:rPr lang="en-SG" sz="1200" dirty="0">
                <a:solidFill>
                  <a:srgbClr val="FF0000"/>
                </a:solidFill>
                <a:latin typeface="Consolas" panose="020B0609020204030204" pitchFamily="49" charset="0"/>
                <a:cs typeface="Courier New" pitchFamily="49" charset="0"/>
              </a:rPr>
              <a:t> count;</a:t>
            </a:r>
          </a:p>
          <a:p>
            <a:pPr>
              <a:buFont typeface="Wingdings" panose="05000000000000000000" pitchFamily="2" charset="2"/>
              <a:buNone/>
              <a:defRPr/>
            </a:pPr>
            <a:r>
              <a:rPr lang="en-SG" sz="1200" b="0" dirty="0">
                <a:solidFill>
                  <a:srgbClr val="0000FF"/>
                </a:solidFill>
                <a:latin typeface="Consolas" panose="020B0609020204030204" pitchFamily="49" charset="0"/>
                <a:cs typeface="Courier New" pitchFamily="49" charset="0"/>
              </a:rPr>
              <a:t>  public:</a:t>
            </a:r>
          </a:p>
          <a:p>
            <a:pPr>
              <a:buFont typeface="Wingdings" panose="05000000000000000000" pitchFamily="2" charset="2"/>
              <a:buNone/>
              <a:defRPr/>
            </a:pPr>
            <a:r>
              <a:rPr lang="en-SG" sz="1200" b="0" i="1" dirty="0">
                <a:solidFill>
                  <a:srgbClr val="008000"/>
                </a:solidFill>
                <a:latin typeface="Consolas" panose="020B0609020204030204" pitchFamily="49" charset="0"/>
                <a:cs typeface="Courier New" pitchFamily="49" charset="0"/>
              </a:rPr>
              <a:t>    // constructor</a:t>
            </a:r>
          </a:p>
          <a:p>
            <a:pPr>
              <a:buFont typeface="Wingdings" panose="05000000000000000000" pitchFamily="2" charset="2"/>
              <a:buNone/>
              <a:defRPr/>
            </a:pPr>
            <a:r>
              <a:rPr lang="en-SG" sz="1200">
                <a:solidFill>
                  <a:srgbClr val="0000FF"/>
                </a:solidFill>
                <a:latin typeface="Consolas" panose="020B0609020204030204" pitchFamily="49" charset="0"/>
                <a:cs typeface="Courier New" pitchFamily="49" charset="0"/>
              </a:rPr>
              <a:t>    Queue();</a:t>
            </a:r>
            <a:r>
              <a:rPr lang="en-SG" sz="1200" b="0">
                <a:solidFill>
                  <a:srgbClr val="0000FF"/>
                </a:solidFill>
                <a:latin typeface="Consolas" panose="020B0609020204030204" pitchFamily="49" charset="0"/>
                <a:cs typeface="Courier New" pitchFamily="49" charset="0"/>
              </a:rPr>
              <a:t> </a:t>
            </a:r>
            <a:endParaRPr lang="en-SG" sz="12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i="1" dirty="0">
                <a:solidFill>
                  <a:srgbClr val="008000"/>
                </a:solidFill>
                <a:latin typeface="Consolas" panose="020B0609020204030204" pitchFamily="49" charset="0"/>
                <a:cs typeface="Courier New" pitchFamily="49" charset="0"/>
              </a:rPr>
              <a:t>    // add a new item to the top of the stack(push)</a:t>
            </a:r>
            <a:endParaRPr lang="en-US" sz="1200" b="0" i="1" dirty="0">
              <a:solidFill>
                <a:srgbClr val="008000"/>
              </a:solidFill>
              <a:latin typeface="Consolas" panose="020B0609020204030204" pitchFamily="49" charset="0"/>
              <a:cs typeface="Courier New" pitchFamily="49" charset="0"/>
            </a:endParaRP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pre : size &lt; MAX_SIZE</a:t>
            </a: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post: item is added to the top of the stack</a:t>
            </a:r>
            <a:endParaRPr lang="en-SG" sz="1200" b="0" i="1" dirty="0">
              <a:solidFill>
                <a:srgbClr val="008000"/>
              </a:solidFill>
              <a:latin typeface="Consolas" panose="020B0609020204030204" pitchFamily="49" charset="0"/>
              <a:cs typeface="Courier New" pitchFamily="49" charset="0"/>
            </a:endParaRPr>
          </a:p>
          <a:p>
            <a:pPr>
              <a:buFont typeface="Wingdings" panose="05000000000000000000" pitchFamily="2" charset="2"/>
              <a:buNone/>
              <a:defRPr/>
            </a:pP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bool</a:t>
            </a: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enqueue</a:t>
            </a:r>
            <a:r>
              <a:rPr lang="en-SG" sz="1200" dirty="0">
                <a:solidFill>
                  <a:srgbClr val="0000FF"/>
                </a:solidFill>
                <a:latin typeface="Consolas" panose="020B0609020204030204" pitchFamily="49" charset="0"/>
                <a:cs typeface="Courier New" pitchFamily="49" charset="0"/>
              </a:rPr>
              <a:t>(</a:t>
            </a:r>
            <a:r>
              <a:rPr lang="en-SG" sz="1200" dirty="0" err="1">
                <a:solidFill>
                  <a:srgbClr val="0000FF"/>
                </a:solidFill>
                <a:latin typeface="Consolas" panose="020B0609020204030204" pitchFamily="49" charset="0"/>
                <a:cs typeface="Courier New" pitchFamily="49" charset="0"/>
              </a:rPr>
              <a:t>ItemType</a:t>
            </a:r>
            <a:r>
              <a:rPr lang="en-SG" sz="1200" dirty="0">
                <a:solidFill>
                  <a:srgbClr val="0000FF"/>
                </a:solidFill>
                <a:latin typeface="Consolas" panose="020B0609020204030204" pitchFamily="49" charset="0"/>
                <a:cs typeface="Courier New" pitchFamily="49" charset="0"/>
              </a:rPr>
              <a:t>&amp; </a:t>
            </a:r>
            <a:r>
              <a:rPr lang="en-SG" sz="1200">
                <a:solidFill>
                  <a:srgbClr val="0000FF"/>
                </a:solidFill>
                <a:latin typeface="Consolas" panose="020B0609020204030204" pitchFamily="49" charset="0"/>
                <a:cs typeface="Courier New" pitchFamily="49" charset="0"/>
              </a:rPr>
              <a:t>item);</a:t>
            </a:r>
            <a:endParaRPr lang="en-SG" sz="120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i="1" dirty="0">
                <a:solidFill>
                  <a:srgbClr val="008000"/>
                </a:solidFill>
                <a:latin typeface="Consolas" panose="020B0609020204030204" pitchFamily="49" charset="0"/>
                <a:cs typeface="Courier New" pitchFamily="49" charset="0"/>
              </a:rPr>
              <a:t>    // removes item from top of the stack(pop)</a:t>
            </a: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pre : stack is not empty</a:t>
            </a:r>
          </a:p>
          <a:p>
            <a:pPr eaLnBrk="1" hangingPunct="1">
              <a:lnSpc>
                <a:spcPct val="90000"/>
              </a:lnSpc>
              <a:buFont typeface="Wingdings" panose="05000000000000000000" pitchFamily="2" charset="2"/>
              <a:buNone/>
              <a:defRPr/>
            </a:pPr>
            <a:r>
              <a:rPr lang="en-US" sz="1200" b="0" i="1" dirty="0">
                <a:solidFill>
                  <a:srgbClr val="008000"/>
                </a:solidFill>
                <a:latin typeface="Consolas" panose="020B0609020204030204" pitchFamily="49" charset="0"/>
                <a:cs typeface="Courier New" pitchFamily="49" charset="0"/>
              </a:rPr>
              <a:t>	// post: item top of stack was removed</a:t>
            </a:r>
          </a:p>
          <a:p>
            <a:pPr>
              <a:buFont typeface="Wingdings" panose="05000000000000000000" pitchFamily="2" charset="2"/>
              <a:buNone/>
              <a:defRPr/>
            </a:pP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bool</a:t>
            </a:r>
            <a:r>
              <a:rPr lang="en-SG" sz="1200" dirty="0">
                <a:solidFill>
                  <a:srgbClr val="0000FF"/>
                </a:solidFill>
                <a:latin typeface="Consolas" panose="020B0609020204030204" pitchFamily="49" charset="0"/>
                <a:cs typeface="Courier New" pitchFamily="49" charset="0"/>
              </a:rPr>
              <a:t> </a:t>
            </a:r>
            <a:r>
              <a:rPr lang="en-SG" sz="1200" dirty="0" err="1">
                <a:solidFill>
                  <a:srgbClr val="0000FF"/>
                </a:solidFill>
                <a:latin typeface="Consolas" panose="020B0609020204030204" pitchFamily="49" charset="0"/>
                <a:cs typeface="Courier New" pitchFamily="49" charset="0"/>
              </a:rPr>
              <a:t>dequeue</a:t>
            </a:r>
            <a:r>
              <a:rPr lang="en-SG" sz="120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1200" b="0" i="1" dirty="0">
                <a:solidFill>
                  <a:srgbClr val="0000FF"/>
                </a:solidFill>
                <a:latin typeface="Consolas" panose="020B0609020204030204" pitchFamily="49" charset="0"/>
                <a:cs typeface="Courier New" pitchFamily="49" charset="0"/>
              </a:rPr>
              <a:t>    . . .</a:t>
            </a:r>
            <a:endParaRPr lang="en-SG" sz="120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1200" b="0" dirty="0">
                <a:solidFill>
                  <a:srgbClr val="0000FF"/>
                </a:solidFill>
                <a:latin typeface="Courier New" pitchFamily="49" charset="0"/>
                <a:cs typeface="Courier New" pitchFamily="49" charset="0"/>
              </a:rPr>
              <a:t>};</a:t>
            </a:r>
          </a:p>
          <a:p>
            <a:pPr marL="514350" indent="-514350">
              <a:buFont typeface="Wingdings" panose="05000000000000000000" pitchFamily="2" charset="2"/>
              <a:buNone/>
              <a:defRPr/>
            </a:pPr>
            <a:endParaRPr lang="en-US" altLang="zh-CN" sz="1200" b="0" dirty="0">
              <a:latin typeface="Courier New" pitchFamily="49" charset="0"/>
              <a:ea typeface="宋体" charset="-122"/>
              <a:cs typeface="Courier New" pitchFamily="49" charset="0"/>
            </a:endParaRPr>
          </a:p>
        </p:txBody>
      </p:sp>
      <p:sp>
        <p:nvSpPr>
          <p:cNvPr id="44037" name="TextBox 11"/>
          <p:cNvSpPr txBox="1">
            <a:spLocks noChangeArrowheads="1"/>
          </p:cNvSpPr>
          <p:nvPr/>
        </p:nvSpPr>
        <p:spPr bwMode="auto">
          <a:xfrm>
            <a:off x="5638800" y="1676400"/>
            <a:ext cx="2895600" cy="400050"/>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FF9900"/>
                </a:solidFill>
                <a:latin typeface="Arial" panose="020B0604020202020204" pitchFamily="34" charset="0"/>
                <a:cs typeface="Arial" panose="020B0604020202020204" pitchFamily="34" charset="0"/>
              </a:rPr>
              <a:t>Download from MEL</a:t>
            </a:r>
            <a:endParaRPr lang="en-SG" sz="2000">
              <a:solidFill>
                <a:srgbClr val="FF9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776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152400" y="76200"/>
            <a:ext cx="8991600" cy="685800"/>
          </a:xfrm>
        </p:spPr>
        <p:txBody>
          <a:bodyPr/>
          <a:lstStyle/>
          <a:p>
            <a:r>
              <a:rPr lang="en-US" altLang="zh-CN" sz="2800" b="0">
                <a:latin typeface="Arial" panose="020B0604020202020204" pitchFamily="34" charset="0"/>
                <a:ea typeface="宋体" panose="02010600030101010101" pitchFamily="2" charset="-122"/>
                <a:cs typeface="Arial" panose="020B0604020202020204" pitchFamily="34" charset="0"/>
              </a:rPr>
              <a:t>Implementing the operations (Array based queue)- </a:t>
            </a:r>
            <a:r>
              <a:rPr lang="en-US" altLang="zh-CN" sz="2800" b="0">
                <a:latin typeface="Courier New" panose="02070309020205020404" pitchFamily="49" charset="0"/>
                <a:ea typeface="宋体" panose="02010600030101010101" pitchFamily="2" charset="-122"/>
                <a:cs typeface="Courier New" panose="02070309020205020404" pitchFamily="49" charset="0"/>
              </a:rPr>
              <a:t>Queue.cpp</a:t>
            </a:r>
            <a:endParaRPr lang="en-US" altLang="zh-CN" sz="2800" b="0" i="1">
              <a:ea typeface="宋体" panose="02010600030101010101" pitchFamily="2" charset="-122"/>
            </a:endParaRPr>
          </a:p>
        </p:txBody>
      </p:sp>
      <p:sp>
        <p:nvSpPr>
          <p:cNvPr id="22532" name="Rectangle 3"/>
          <p:cNvSpPr>
            <a:spLocks noGrp="1" noChangeArrowheads="1"/>
          </p:cNvSpPr>
          <p:nvPr>
            <p:ph type="body" sz="half" idx="1"/>
          </p:nvPr>
        </p:nvSpPr>
        <p:spPr>
          <a:xfrm>
            <a:off x="304800" y="1066800"/>
            <a:ext cx="8534400" cy="4495800"/>
          </a:xfrm>
          <a:solidFill>
            <a:srgbClr val="CCFFFF"/>
          </a:solidFill>
          <a:ln>
            <a:solidFill>
              <a:schemeClr val="tx1"/>
            </a:solidFill>
          </a:ln>
        </p:spPr>
        <p:txBody>
          <a:bodyPr/>
          <a:lstStyle/>
          <a:p>
            <a:pPr>
              <a:buFont typeface="Wingdings" panose="05000000000000000000" pitchFamily="2" charset="2"/>
              <a:buNone/>
              <a:defRPr/>
            </a:pPr>
            <a:endParaRPr lang="en-SG" sz="2000" b="0" dirty="0">
              <a:solidFill>
                <a:srgbClr val="0000FF"/>
              </a:solidFill>
              <a:latin typeface="Courier New" pitchFamily="49" charset="0"/>
              <a:cs typeface="Courier New" pitchFamily="49" charset="0"/>
            </a:endParaRPr>
          </a:p>
          <a:p>
            <a:pPr>
              <a:buFont typeface="Wingdings" panose="05000000000000000000" pitchFamily="2" charset="2"/>
              <a:buNone/>
              <a:defRPr/>
            </a:pPr>
            <a:endParaRPr lang="en-SG" sz="2000" b="0" dirty="0">
              <a:solidFill>
                <a:srgbClr val="0000FF"/>
              </a:solidFill>
              <a:latin typeface="Courier New" pitchFamily="49" charset="0"/>
              <a:cs typeface="Courier New" pitchFamily="49" charset="0"/>
            </a:endParaRPr>
          </a:p>
          <a:p>
            <a:pPr>
              <a:buNone/>
              <a:defRPr/>
            </a:pPr>
            <a:r>
              <a:rPr lang="en-SG" sz="2000" b="0" dirty="0">
                <a:solidFill>
                  <a:srgbClr val="0000FF"/>
                </a:solidFill>
                <a:latin typeface="Consolas" panose="020B0609020204030204" pitchFamily="49" charset="0"/>
                <a:cs typeface="Courier New" pitchFamily="49" charset="0"/>
              </a:rPr>
              <a:t>#</a:t>
            </a:r>
            <a:r>
              <a:rPr lang="en-SG" sz="2000" b="0">
                <a:solidFill>
                  <a:srgbClr val="0000FF"/>
                </a:solidFill>
                <a:latin typeface="Consolas" panose="020B0609020204030204" pitchFamily="49" charset="0"/>
                <a:cs typeface="Courier New" pitchFamily="49" charset="0"/>
              </a:rPr>
              <a:t>include "Queue</a:t>
            </a:r>
            <a:r>
              <a:rPr lang="en-SG" sz="2000" b="0" dirty="0" err="1">
                <a:solidFill>
                  <a:srgbClr val="0000FF"/>
                </a:solidFill>
                <a:latin typeface="Consolas" panose="020B0609020204030204" pitchFamily="49" charset="0"/>
                <a:cs typeface="Courier New" pitchFamily="49" charset="0"/>
              </a:rPr>
              <a:t>.h</a:t>
            </a:r>
            <a:r>
              <a:rPr lang="en-SG" sz="2000" b="0" dirty="0">
                <a:solidFill>
                  <a:srgbClr val="0000FF"/>
                </a:solidFill>
                <a:latin typeface="Consolas" panose="020B0609020204030204" pitchFamily="49" charset="0"/>
                <a:cs typeface="Courier New" pitchFamily="49" charset="0"/>
              </a:rPr>
              <a:t>"  </a:t>
            </a:r>
            <a:r>
              <a:rPr lang="en-SG" sz="2000" b="0" i="1" dirty="0">
                <a:solidFill>
                  <a:srgbClr val="008000"/>
                </a:solidFill>
                <a:latin typeface="Arial" pitchFamily="34" charset="0"/>
                <a:cs typeface="Arial" pitchFamily="34" charset="0"/>
              </a:rPr>
              <a:t>// header file containing the ADT specification</a:t>
            </a:r>
          </a:p>
          <a:p>
            <a:pPr>
              <a:buFont typeface="Wingdings" panose="05000000000000000000" pitchFamily="2" charset="2"/>
              <a:buNone/>
              <a:defRPr/>
            </a:pPr>
            <a:r>
              <a:rPr lang="en-SG" sz="2000" b="0" dirty="0">
                <a:solidFill>
                  <a:srgbClr val="0000FF"/>
                </a:solidFill>
                <a:latin typeface="Courier New" pitchFamily="49" charset="0"/>
                <a:cs typeface="Courier New" pitchFamily="49" charset="0"/>
              </a:rPr>
              <a:t> </a:t>
            </a:r>
          </a:p>
          <a:p>
            <a:pPr>
              <a:buFont typeface="Wingdings" panose="05000000000000000000" pitchFamily="2" charset="2"/>
              <a:buNone/>
              <a:defRPr/>
            </a:pPr>
            <a:r>
              <a:rPr lang="en-SG" sz="2000" b="0" i="1" dirty="0">
                <a:solidFill>
                  <a:srgbClr val="008000"/>
                </a:solidFill>
                <a:latin typeface="Arial" pitchFamily="34" charset="0"/>
                <a:cs typeface="Arial" pitchFamily="34" charset="0"/>
              </a:rPr>
              <a:t>//  constructor</a:t>
            </a:r>
          </a:p>
          <a:p>
            <a:pPr>
              <a:buFont typeface="Wingdings" panose="05000000000000000000" pitchFamily="2" charset="2"/>
              <a:buNone/>
              <a:defRPr/>
            </a:pPr>
            <a:r>
              <a:rPr lang="en-SG" sz="2000" dirty="0">
                <a:solidFill>
                  <a:srgbClr val="0000FF"/>
                </a:solidFill>
                <a:latin typeface="Consolas" panose="020B0609020204030204" pitchFamily="49" charset="0"/>
                <a:cs typeface="Courier New" pitchFamily="49" charset="0"/>
              </a:rPr>
              <a:t>Queue::Queue()</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2000" b="0">
                <a:solidFill>
                  <a:srgbClr val="0000FF"/>
                </a:solidFill>
                <a:latin typeface="Consolas" panose="020B0609020204030204" pitchFamily="49" charset="0"/>
                <a:cs typeface="Courier New" pitchFamily="49" charset="0"/>
              </a:rPr>
              <a:t>	front </a:t>
            </a:r>
            <a:r>
              <a:rPr lang="en-SG" sz="2000" b="0" dirty="0">
                <a:solidFill>
                  <a:srgbClr val="0000FF"/>
                </a:solidFill>
                <a:latin typeface="Consolas" panose="020B0609020204030204" pitchFamily="49" charset="0"/>
                <a:cs typeface="Courier New" pitchFamily="49" charset="0"/>
              </a:rPr>
              <a:t>= 0;</a:t>
            </a:r>
          </a:p>
          <a:p>
            <a:pPr>
              <a:buFont typeface="Wingdings" panose="05000000000000000000" pitchFamily="2" charset="2"/>
              <a:buNone/>
              <a:defRPr/>
            </a:pPr>
            <a:r>
              <a:rPr lang="en-SG" sz="2000" b="0">
                <a:solidFill>
                  <a:srgbClr val="0000FF"/>
                </a:solidFill>
                <a:latin typeface="Consolas" panose="020B0609020204030204" pitchFamily="49" charset="0"/>
                <a:cs typeface="Courier New" pitchFamily="49" charset="0"/>
              </a:rPr>
              <a:t>  	back </a:t>
            </a:r>
            <a:r>
              <a:rPr lang="en-SG" sz="2000" b="0" dirty="0">
                <a:solidFill>
                  <a:srgbClr val="0000FF"/>
                </a:solidFill>
                <a:latin typeface="Consolas" panose="020B0609020204030204" pitchFamily="49" charset="0"/>
                <a:cs typeface="Courier New" pitchFamily="49" charset="0"/>
              </a:rPr>
              <a:t>= MAX_SIZE – 1</a:t>
            </a:r>
            <a:r>
              <a:rPr lang="en-SG" sz="2000" b="0">
                <a:solidFill>
                  <a:srgbClr val="0000FF"/>
                </a:solidFill>
                <a:latin typeface="Consolas" panose="020B0609020204030204" pitchFamily="49" charset="0"/>
                <a:cs typeface="Courier New" pitchFamily="49" charset="0"/>
              </a:rPr>
              <a:t>;</a:t>
            </a:r>
            <a:r>
              <a:rPr lang="en-SG" sz="2000" b="0" i="1">
                <a:solidFill>
                  <a:srgbClr val="FF9900"/>
                </a:solidFill>
                <a:latin typeface="Consolas" panose="020B0609020204030204" pitchFamily="49" charset="0"/>
                <a:cs typeface="Arial" pitchFamily="34" charset="0"/>
              </a:rPr>
              <a:t> </a:t>
            </a:r>
            <a:r>
              <a:rPr lang="en-SG" sz="2000" b="0" i="1">
                <a:solidFill>
                  <a:srgbClr val="008000"/>
                </a:solidFill>
                <a:latin typeface="Arial" pitchFamily="34" charset="0"/>
                <a:cs typeface="Arial" pitchFamily="34" charset="0"/>
              </a:rPr>
              <a:t>// back </a:t>
            </a:r>
            <a:r>
              <a:rPr lang="en-SG" sz="2000" b="0" i="1" dirty="0">
                <a:solidFill>
                  <a:srgbClr val="008000"/>
                </a:solidFill>
                <a:latin typeface="Arial" pitchFamily="34" charset="0"/>
                <a:cs typeface="Arial" pitchFamily="34" charset="0"/>
              </a:rPr>
              <a:t>= -1 for non-circular array</a:t>
            </a:r>
            <a:endParaRPr lang="en-SG" sz="2000" b="0" dirty="0">
              <a:solidFill>
                <a:srgbClr val="008000"/>
              </a:solidFill>
              <a:latin typeface="Courier New" pitchFamily="49" charset="0"/>
              <a:cs typeface="Courier New" pitchFamily="49" charset="0"/>
            </a:endParaRPr>
          </a:p>
          <a:p>
            <a:pPr>
              <a:buFont typeface="Wingdings" panose="05000000000000000000" pitchFamily="2" charset="2"/>
              <a:buNone/>
              <a:defRPr/>
            </a:pPr>
            <a:r>
              <a:rPr lang="en-SG" sz="2000" b="0">
                <a:solidFill>
                  <a:srgbClr val="0000FF"/>
                </a:solidFill>
                <a:latin typeface="Consolas" panose="020B0609020204030204" pitchFamily="49" charset="0"/>
                <a:cs typeface="Courier New" pitchFamily="49" charset="0"/>
              </a:rPr>
              <a:t>  	count </a:t>
            </a:r>
            <a:r>
              <a:rPr lang="en-SG" sz="2000" b="0" dirty="0">
                <a:solidFill>
                  <a:srgbClr val="0000FF"/>
                </a:solidFill>
                <a:latin typeface="Consolas" panose="020B0609020204030204" pitchFamily="49" charset="0"/>
                <a:cs typeface="Courier New" pitchFamily="49" charset="0"/>
              </a:rPr>
              <a:t>= </a:t>
            </a:r>
            <a:r>
              <a:rPr lang="en-SG" sz="2000" b="0">
                <a:solidFill>
                  <a:srgbClr val="0000FF"/>
                </a:solidFill>
                <a:latin typeface="Consolas" panose="020B0609020204030204" pitchFamily="49" charset="0"/>
                <a:cs typeface="Courier New" pitchFamily="49" charset="0"/>
              </a:rPr>
              <a:t>0;</a:t>
            </a:r>
            <a:endParaRPr lang="en-SG" sz="20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endParaRPr lang="en-SG" sz="2000" b="0" dirty="0">
              <a:solidFill>
                <a:srgbClr val="0000FF"/>
              </a:solidFill>
              <a:latin typeface="Courier New" pitchFamily="49" charset="0"/>
              <a:cs typeface="Courier New" pitchFamily="49" charset="0"/>
            </a:endParaRPr>
          </a:p>
          <a:p>
            <a:pPr eaLnBrk="1" hangingPunct="1">
              <a:lnSpc>
                <a:spcPct val="90000"/>
              </a:lnSpc>
              <a:buClr>
                <a:srgbClr val="0000FF"/>
              </a:buClr>
              <a:buSzPct val="100000"/>
              <a:buFont typeface="Wingdings" panose="05000000000000000000" pitchFamily="2" charset="2"/>
              <a:buNone/>
              <a:defRPr/>
            </a:pPr>
            <a:endParaRPr lang="en-US" sz="2400" b="0" dirty="0">
              <a:solidFill>
                <a:srgbClr val="0000FF"/>
              </a:solidFill>
              <a:latin typeface="Courier New" pitchFamily="49" charset="0"/>
              <a:cs typeface="Courier New" pitchFamily="49" charset="0"/>
            </a:endParaRPr>
          </a:p>
          <a:p>
            <a:pPr marL="360363" indent="-360363">
              <a:buClr>
                <a:srgbClr val="0000FF"/>
              </a:buClr>
              <a:buSzPct val="100000"/>
              <a:buFont typeface="Wingdings" panose="05000000000000000000" pitchFamily="2" charset="2"/>
              <a:buNone/>
              <a:defRPr/>
            </a:pPr>
            <a:endParaRPr lang="en-US" sz="2400" b="0" dirty="0">
              <a:solidFill>
                <a:srgbClr val="00B0F0"/>
              </a:solidFill>
              <a:latin typeface="Arial" pitchFamily="34" charset="0"/>
              <a:cs typeface="Arial" pitchFamily="34" charset="0"/>
            </a:endParaRPr>
          </a:p>
          <a:p>
            <a:pPr marL="514350" indent="-514350">
              <a:buFont typeface="Wingdings" panose="05000000000000000000" pitchFamily="2" charset="2"/>
              <a:buNone/>
              <a:defRPr/>
            </a:pPr>
            <a:endParaRPr lang="en-US" altLang="zh-CN" sz="2400" b="0" dirty="0">
              <a:latin typeface="Arial" charset="0"/>
              <a:ea typeface="宋体" charset="-122"/>
            </a:endParaRPr>
          </a:p>
        </p:txBody>
      </p:sp>
      <p:sp>
        <p:nvSpPr>
          <p:cNvPr id="45061" name="TextBox 11"/>
          <p:cNvSpPr txBox="1">
            <a:spLocks noChangeArrowheads="1"/>
          </p:cNvSpPr>
          <p:nvPr/>
        </p:nvSpPr>
        <p:spPr bwMode="auto">
          <a:xfrm>
            <a:off x="5638800" y="1219200"/>
            <a:ext cx="2895600" cy="400050"/>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FF9900"/>
                </a:solidFill>
                <a:latin typeface="Arial" panose="020B0604020202020204" pitchFamily="34" charset="0"/>
                <a:cs typeface="Arial" panose="020B0604020202020204" pitchFamily="34" charset="0"/>
              </a:rPr>
              <a:t>Download from MEL</a:t>
            </a:r>
            <a:endParaRPr lang="en-SG" sz="2000">
              <a:solidFill>
                <a:srgbClr val="FF9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32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CN">
                <a:ea typeface="宋体" panose="02010600030101010101" pitchFamily="2" charset="-122"/>
              </a:rPr>
              <a:t>References</a:t>
            </a:r>
          </a:p>
        </p:txBody>
      </p:sp>
      <p:sp>
        <p:nvSpPr>
          <p:cNvPr id="18436" name="Rectangle 3"/>
          <p:cNvSpPr>
            <a:spLocks noGrp="1" noChangeArrowheads="1"/>
          </p:cNvSpPr>
          <p:nvPr>
            <p:ph type="body" idx="1"/>
          </p:nvPr>
        </p:nvSpPr>
        <p:spPr>
          <a:xfrm>
            <a:off x="381000" y="914400"/>
            <a:ext cx="8534400" cy="4953000"/>
          </a:xfrm>
        </p:spPr>
        <p:txBody>
          <a:bodyPr/>
          <a:lstStyle/>
          <a:p>
            <a:pPr marL="514350" indent="-514350">
              <a:lnSpc>
                <a:spcPct val="90000"/>
              </a:lnSpc>
              <a:buSzTx/>
              <a:buFont typeface="Wingdings" panose="05000000000000000000" pitchFamily="2" charset="2"/>
              <a:buNone/>
            </a:pPr>
            <a:r>
              <a:rPr lang="en-US" altLang="zh-CN" sz="2800" b="0">
                <a:latin typeface="Arial" panose="020B0604020202020204" pitchFamily="34" charset="0"/>
                <a:ea typeface="宋体" panose="02010600030101010101" pitchFamily="2" charset="-122"/>
              </a:rPr>
              <a:t>1.	Data Abstraction and Problem Solving with C++ 5</a:t>
            </a:r>
            <a:r>
              <a:rPr lang="en-US" altLang="zh-CN" sz="2800" b="0" baseline="30000">
                <a:latin typeface="Arial" panose="020B0604020202020204" pitchFamily="34" charset="0"/>
                <a:ea typeface="宋体" panose="02010600030101010101" pitchFamily="2" charset="-122"/>
              </a:rPr>
              <a:t>th</a:t>
            </a:r>
            <a:r>
              <a:rPr lang="en-US" altLang="zh-CN" sz="2800" b="0">
                <a:latin typeface="Arial" panose="020B0604020202020204" pitchFamily="34" charset="0"/>
                <a:ea typeface="宋体" panose="02010600030101010101" pitchFamily="2" charset="-122"/>
              </a:rPr>
              <a:t> Edition </a:t>
            </a:r>
          </a:p>
          <a:p>
            <a:pPr marL="514350" indent="-514350">
              <a:lnSpc>
                <a:spcPct val="90000"/>
              </a:lnSpc>
              <a:buSzTx/>
              <a:buFont typeface="Wingdings" panose="05000000000000000000" pitchFamily="2" charset="2"/>
              <a:buNone/>
            </a:pPr>
            <a:r>
              <a:rPr lang="en-US" altLang="zh-CN" sz="2800" b="0">
                <a:latin typeface="Arial" panose="020B0604020202020204" pitchFamily="34" charset="0"/>
                <a:ea typeface="宋体" panose="02010600030101010101" pitchFamily="2" charset="-122"/>
              </a:rPr>
              <a:t>	</a:t>
            </a:r>
            <a:r>
              <a:rPr lang="en-SG" sz="2800">
                <a:sym typeface="Wingdings" panose="05000000000000000000" pitchFamily="2" charset="2"/>
              </a:rPr>
              <a:t> </a:t>
            </a:r>
            <a:r>
              <a:rPr lang="en-SG" sz="2800">
                <a:solidFill>
                  <a:srgbClr val="0000FF"/>
                </a:solidFill>
                <a:latin typeface="Arial" panose="020B0604020202020204" pitchFamily="34" charset="0"/>
                <a:cs typeface="Arial" panose="020B0604020202020204" pitchFamily="34" charset="0"/>
                <a:sym typeface="Wingdings" panose="05000000000000000000" pitchFamily="2" charset="2"/>
              </a:rPr>
              <a:t></a:t>
            </a:r>
            <a:r>
              <a:rPr lang="en-SG" sz="2800">
                <a:latin typeface="Arial" panose="020B0604020202020204" pitchFamily="34" charset="0"/>
                <a:cs typeface="Arial" panose="020B0604020202020204" pitchFamily="34" charset="0"/>
                <a:sym typeface="Wingdings" panose="05000000000000000000" pitchFamily="2" charset="2"/>
              </a:rPr>
              <a:t> </a:t>
            </a:r>
            <a:r>
              <a:rPr lang="en-US" sz="2800" b="0">
                <a:solidFill>
                  <a:srgbClr val="0000FF"/>
                </a:solidFill>
                <a:latin typeface="Courier New" panose="02070309020205020404" pitchFamily="49" charset="0"/>
                <a:ea typeface="宋体" panose="02010600030101010101" pitchFamily="2" charset="-122"/>
                <a:cs typeface="Courier New" panose="02070309020205020404" pitchFamily="49" charset="0"/>
                <a:sym typeface="Wingdings" panose="05000000000000000000" pitchFamily="2" charset="2"/>
              </a:rPr>
              <a:t>c</a:t>
            </a:r>
            <a:r>
              <a:rPr lang="en-US" altLang="zh-CN" sz="2800" b="0">
                <a:solidFill>
                  <a:srgbClr val="0000FF"/>
                </a:solidFill>
                <a:latin typeface="Courier New" panose="02070309020205020404" pitchFamily="49" charset="0"/>
                <a:ea typeface="宋体" panose="02010600030101010101" pitchFamily="2" charset="-122"/>
                <a:cs typeface="Courier New" panose="02070309020205020404" pitchFamily="49" charset="0"/>
              </a:rPr>
              <a:t>hapter 7</a:t>
            </a:r>
          </a:p>
          <a:p>
            <a:pPr marL="514350" indent="-514350">
              <a:lnSpc>
                <a:spcPct val="90000"/>
              </a:lnSpc>
              <a:buSzTx/>
              <a:buFont typeface="Wingdings" panose="05000000000000000000" pitchFamily="2" charset="2"/>
              <a:buNone/>
            </a:pPr>
            <a:endParaRPr lang="en-US" altLang="zh-CN" sz="2800" b="0">
              <a:solidFill>
                <a:srgbClr val="0000FF"/>
              </a:solidFill>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695393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CN" b="0">
                <a:ea typeface="宋体" panose="02010600030101010101" pitchFamily="2" charset="-122"/>
              </a:rPr>
              <a:t>Queue ADT – </a:t>
            </a:r>
            <a:r>
              <a:rPr lang="en-US" altLang="zh-CN" b="0">
                <a:latin typeface="Courier New" panose="02070309020205020404" pitchFamily="49" charset="0"/>
                <a:ea typeface="宋体" panose="02010600030101010101" pitchFamily="2" charset="-122"/>
                <a:cs typeface="Courier New" panose="02070309020205020404" pitchFamily="49" charset="0"/>
              </a:rPr>
              <a:t>enqueue() function</a:t>
            </a:r>
          </a:p>
        </p:txBody>
      </p:sp>
      <p:sp>
        <p:nvSpPr>
          <p:cNvPr id="22532" name="Rectangle 3"/>
          <p:cNvSpPr>
            <a:spLocks noGrp="1" noChangeArrowheads="1"/>
          </p:cNvSpPr>
          <p:nvPr>
            <p:ph type="body" sz="half" idx="1"/>
          </p:nvPr>
        </p:nvSpPr>
        <p:spPr>
          <a:xfrm>
            <a:off x="152400" y="990600"/>
            <a:ext cx="8839200" cy="5105400"/>
          </a:xfrm>
          <a:solidFill>
            <a:srgbClr val="CCFFFF"/>
          </a:solidFill>
          <a:ln>
            <a:solidFill>
              <a:schemeClr val="tx1"/>
            </a:solidFill>
          </a:ln>
        </p:spPr>
        <p:txBody>
          <a:bodyPr/>
          <a:lstStyle/>
          <a:p>
            <a:pPr>
              <a:buFont typeface="Wingdings" panose="05000000000000000000" pitchFamily="2" charset="2"/>
              <a:buNone/>
              <a:defRPr/>
            </a:pPr>
            <a:r>
              <a:rPr lang="en-SG" sz="2000" b="0" i="1">
                <a:solidFill>
                  <a:srgbClr val="008000"/>
                </a:solidFill>
                <a:latin typeface="Arial" pitchFamily="34" charset="0"/>
                <a:cs typeface="Arial" pitchFamily="34" charset="0"/>
              </a:rPr>
              <a:t>//  </a:t>
            </a:r>
            <a:r>
              <a:rPr lang="en-SG" sz="2000" b="0" i="1" dirty="0" err="1">
                <a:solidFill>
                  <a:srgbClr val="008000"/>
                </a:solidFill>
                <a:latin typeface="Arial" pitchFamily="34" charset="0"/>
                <a:cs typeface="Arial" pitchFamily="34" charset="0"/>
              </a:rPr>
              <a:t>enqueue</a:t>
            </a:r>
            <a:r>
              <a:rPr lang="en-SG" sz="2000" b="0" i="1" dirty="0">
                <a:solidFill>
                  <a:srgbClr val="008000"/>
                </a:solidFill>
                <a:latin typeface="Arial" pitchFamily="34" charset="0"/>
                <a:cs typeface="Arial" pitchFamily="34" charset="0"/>
              </a:rPr>
              <a:t> new item at back of the queue</a:t>
            </a:r>
          </a:p>
          <a:p>
            <a:pPr>
              <a:buFont typeface="Wingdings" panose="05000000000000000000" pitchFamily="2" charset="2"/>
              <a:buNone/>
              <a:defRPr/>
            </a:pPr>
            <a:r>
              <a:rPr lang="en-SG" sz="2000" dirty="0" err="1">
                <a:solidFill>
                  <a:srgbClr val="0000FF"/>
                </a:solidFill>
                <a:latin typeface="Consolas" panose="020B0609020204030204" pitchFamily="49" charset="0"/>
                <a:cs typeface="Courier New" pitchFamily="49" charset="0"/>
              </a:rPr>
              <a:t>bool</a:t>
            </a:r>
            <a:r>
              <a:rPr lang="en-SG" sz="2000" dirty="0">
                <a:solidFill>
                  <a:srgbClr val="0000FF"/>
                </a:solidFill>
                <a:latin typeface="Consolas" panose="020B0609020204030204" pitchFamily="49" charset="0"/>
                <a:cs typeface="Courier New" pitchFamily="49" charset="0"/>
              </a:rPr>
              <a:t> Queue::</a:t>
            </a:r>
            <a:r>
              <a:rPr lang="en-SG" sz="2000" dirty="0" err="1">
                <a:solidFill>
                  <a:srgbClr val="0000FF"/>
                </a:solidFill>
                <a:latin typeface="Consolas" panose="020B0609020204030204" pitchFamily="49" charset="0"/>
                <a:cs typeface="Courier New" pitchFamily="49" charset="0"/>
              </a:rPr>
              <a:t>enqueue</a:t>
            </a:r>
            <a:r>
              <a:rPr lang="en-SG" sz="2000" dirty="0">
                <a:solidFill>
                  <a:srgbClr val="0000FF"/>
                </a:solidFill>
                <a:latin typeface="Consolas" panose="020B0609020204030204" pitchFamily="49" charset="0"/>
                <a:cs typeface="Courier New" pitchFamily="49" charset="0"/>
              </a:rPr>
              <a:t> (</a:t>
            </a:r>
            <a:r>
              <a:rPr lang="en-SG" sz="2000" dirty="0" err="1">
                <a:solidFill>
                  <a:srgbClr val="0000FF"/>
                </a:solidFill>
                <a:latin typeface="Consolas" panose="020B0609020204030204" pitchFamily="49" charset="0"/>
                <a:cs typeface="Courier New" pitchFamily="49" charset="0"/>
              </a:rPr>
              <a:t>ItemType</a:t>
            </a:r>
            <a:r>
              <a:rPr lang="en-SG" sz="2000" dirty="0">
                <a:solidFill>
                  <a:srgbClr val="0000FF"/>
                </a:solidFill>
                <a:latin typeface="Consolas" panose="020B0609020204030204" pitchFamily="49" charset="0"/>
                <a:cs typeface="Courier New" pitchFamily="49" charset="0"/>
              </a:rPr>
              <a:t>&amp; item)</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r>
              <a:rPr lang="en-SG" sz="2000" b="0" dirty="0" err="1">
                <a:solidFill>
                  <a:srgbClr val="0000FF"/>
                </a:solidFill>
                <a:latin typeface="Consolas" panose="020B0609020204030204" pitchFamily="49" charset="0"/>
                <a:cs typeface="Courier New" pitchFamily="49" charset="0"/>
              </a:rPr>
              <a:t>bool</a:t>
            </a:r>
            <a:r>
              <a:rPr lang="en-SG" sz="2000" b="0" dirty="0">
                <a:solidFill>
                  <a:srgbClr val="0000FF"/>
                </a:solidFill>
                <a:latin typeface="Consolas" panose="020B0609020204030204" pitchFamily="49" charset="0"/>
                <a:cs typeface="Courier New" pitchFamily="49" charset="0"/>
              </a:rPr>
              <a:t> success = (count != MAX_SIZE);</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if(success)</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  </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back = (back + 1) % MAX_SIZE; </a:t>
            </a:r>
            <a:r>
              <a:rPr lang="en-SG" sz="2000" b="0" i="1" dirty="0">
                <a:solidFill>
                  <a:srgbClr val="008000"/>
                </a:solidFill>
                <a:latin typeface="Arial" pitchFamily="34" charset="0"/>
                <a:cs typeface="Arial" pitchFamily="34" charset="0"/>
              </a:rPr>
              <a:t>//  back++ </a:t>
            </a:r>
            <a:r>
              <a:rPr lang="en-SG" sz="2000" b="0" i="1">
                <a:solidFill>
                  <a:srgbClr val="008000"/>
                </a:solidFill>
                <a:latin typeface="Arial" pitchFamily="34" charset="0"/>
                <a:cs typeface="Arial" pitchFamily="34" charset="0"/>
              </a:rPr>
              <a:t>for non-circular array</a:t>
            </a:r>
            <a:endParaRPr lang="en-SG" sz="2000" b="0" dirty="0">
              <a:solidFill>
                <a:srgbClr val="008000"/>
              </a:solidFill>
              <a:latin typeface="Courier New" pitchFamily="49" charset="0"/>
              <a:cs typeface="Courier New" pitchFamily="49" charset="0"/>
            </a:endParaRP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items[back] = item</a:t>
            </a:r>
            <a:r>
              <a:rPr lang="en-SG" sz="2000" b="0">
                <a:solidFill>
                  <a:srgbClr val="0000FF"/>
                </a:solidFill>
                <a:latin typeface="Consolas" panose="020B0609020204030204" pitchFamily="49" charset="0"/>
                <a:cs typeface="Courier New" pitchFamily="49" charset="0"/>
              </a:rPr>
              <a:t>;           </a:t>
            </a:r>
            <a:r>
              <a:rPr lang="en-SG" sz="2000" b="0" i="1">
                <a:solidFill>
                  <a:srgbClr val="008000"/>
                </a:solidFill>
                <a:latin typeface="Arial" pitchFamily="34" charset="0"/>
                <a:cs typeface="Arial" pitchFamily="34" charset="0"/>
              </a:rPr>
              <a:t>// </a:t>
            </a:r>
            <a:r>
              <a:rPr lang="en-SG" sz="2000" b="0" i="1" dirty="0" err="1">
                <a:solidFill>
                  <a:srgbClr val="008000"/>
                </a:solidFill>
                <a:latin typeface="Arial" pitchFamily="34" charset="0"/>
                <a:cs typeface="Arial" pitchFamily="34" charset="0"/>
              </a:rPr>
              <a:t>enqueue</a:t>
            </a:r>
            <a:r>
              <a:rPr lang="en-SG" sz="2000" b="0" i="1" dirty="0">
                <a:solidFill>
                  <a:srgbClr val="008000"/>
                </a:solidFill>
                <a:latin typeface="Arial" pitchFamily="34" charset="0"/>
                <a:cs typeface="Arial" pitchFamily="34" charset="0"/>
              </a:rPr>
              <a:t> the item</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count++;</a:t>
            </a:r>
            <a:endParaRPr lang="en-SG" sz="2000" b="0" i="1" dirty="0">
              <a:solidFill>
                <a:srgbClr val="FF9900"/>
              </a:solidFill>
              <a:latin typeface="Consolas" panose="020B0609020204030204" pitchFamily="49" charset="0"/>
              <a:cs typeface="Arial" pitchFamily="34" charset="0"/>
            </a:endParaRP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  </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return success;</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p>
          <a:p>
            <a:pPr eaLnBrk="1" hangingPunct="1">
              <a:lnSpc>
                <a:spcPct val="90000"/>
              </a:lnSpc>
              <a:buClr>
                <a:srgbClr val="0000FF"/>
              </a:buClr>
              <a:buSzPct val="100000"/>
              <a:buFont typeface="Wingdings" panose="05000000000000000000" pitchFamily="2" charset="2"/>
              <a:buNone/>
              <a:defRPr/>
            </a:pPr>
            <a:endParaRPr lang="en-US" sz="2400" b="0" dirty="0">
              <a:solidFill>
                <a:srgbClr val="0000FF"/>
              </a:solidFill>
              <a:latin typeface="Courier New" pitchFamily="49" charset="0"/>
              <a:cs typeface="Courier New" pitchFamily="49" charset="0"/>
            </a:endParaRPr>
          </a:p>
          <a:p>
            <a:pPr marL="360363" indent="-360363">
              <a:buClr>
                <a:srgbClr val="0000FF"/>
              </a:buClr>
              <a:buSzPct val="100000"/>
              <a:buFont typeface="Wingdings" panose="05000000000000000000" pitchFamily="2" charset="2"/>
              <a:buNone/>
              <a:defRPr/>
            </a:pPr>
            <a:endParaRPr lang="en-US" sz="2400" b="0" dirty="0">
              <a:solidFill>
                <a:srgbClr val="00B0F0"/>
              </a:solidFill>
              <a:latin typeface="Arial" pitchFamily="34" charset="0"/>
              <a:cs typeface="Arial" pitchFamily="34" charset="0"/>
            </a:endParaRPr>
          </a:p>
          <a:p>
            <a:pPr marL="514350" indent="-514350">
              <a:buFont typeface="Wingdings" panose="05000000000000000000" pitchFamily="2" charset="2"/>
              <a:buNone/>
              <a:defRPr/>
            </a:pPr>
            <a:endParaRPr lang="en-US" altLang="zh-CN" sz="2400" b="0" dirty="0">
              <a:latin typeface="Arial" charset="0"/>
              <a:ea typeface="宋体" charset="-122"/>
            </a:endParaRPr>
          </a:p>
        </p:txBody>
      </p:sp>
    </p:spTree>
    <p:extLst>
      <p:ext uri="{BB962C8B-B14F-4D97-AF65-F5344CB8AC3E}">
        <p14:creationId xmlns:p14="http://schemas.microsoft.com/office/powerpoint/2010/main" val="4242600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zh-CN" b="0">
                <a:ea typeface="宋体" panose="02010600030101010101" pitchFamily="2" charset="-122"/>
              </a:rPr>
              <a:t>Queue ADT – </a:t>
            </a:r>
            <a:r>
              <a:rPr lang="en-US" altLang="zh-CN" b="0">
                <a:latin typeface="Courier New" panose="02070309020205020404" pitchFamily="49" charset="0"/>
                <a:ea typeface="宋体" panose="02010600030101010101" pitchFamily="2" charset="-122"/>
                <a:cs typeface="Courier New" panose="02070309020205020404" pitchFamily="49" charset="0"/>
              </a:rPr>
              <a:t>dequeue() function</a:t>
            </a:r>
            <a:endParaRPr lang="en-US" altLang="zh-CN" b="0" i="1">
              <a:latin typeface="Courier New" panose="02070309020205020404" pitchFamily="49" charset="0"/>
              <a:ea typeface="宋体" panose="02010600030101010101" pitchFamily="2" charset="-122"/>
              <a:cs typeface="Courier New" panose="02070309020205020404" pitchFamily="49" charset="0"/>
            </a:endParaRPr>
          </a:p>
        </p:txBody>
      </p:sp>
      <p:sp>
        <p:nvSpPr>
          <p:cNvPr id="22532" name="Rectangle 3"/>
          <p:cNvSpPr>
            <a:spLocks noGrp="1" noChangeArrowheads="1"/>
          </p:cNvSpPr>
          <p:nvPr>
            <p:ph type="body" sz="half" idx="1"/>
          </p:nvPr>
        </p:nvSpPr>
        <p:spPr>
          <a:xfrm>
            <a:off x="304800" y="838200"/>
            <a:ext cx="8686800" cy="5257800"/>
          </a:xfrm>
          <a:solidFill>
            <a:srgbClr val="CCFFFF"/>
          </a:solidFill>
          <a:ln>
            <a:solidFill>
              <a:schemeClr val="tx1"/>
            </a:solidFill>
          </a:ln>
        </p:spPr>
        <p:txBody>
          <a:bodyPr/>
          <a:lstStyle/>
          <a:p>
            <a:pPr>
              <a:buFont typeface="Wingdings" panose="05000000000000000000" pitchFamily="2" charset="2"/>
              <a:buNone/>
              <a:defRPr/>
            </a:pPr>
            <a:r>
              <a:rPr lang="en-SG" sz="2000" b="0" i="1">
                <a:solidFill>
                  <a:srgbClr val="008000"/>
                </a:solidFill>
                <a:latin typeface="Arial" pitchFamily="34" charset="0"/>
                <a:cs typeface="Arial" pitchFamily="34" charset="0"/>
              </a:rPr>
              <a:t>// dequeue </a:t>
            </a:r>
            <a:r>
              <a:rPr lang="en-SG" sz="2000" b="0" i="1" dirty="0">
                <a:solidFill>
                  <a:srgbClr val="008000"/>
                </a:solidFill>
                <a:latin typeface="Arial" pitchFamily="34" charset="0"/>
                <a:cs typeface="Arial" pitchFamily="34" charset="0"/>
              </a:rPr>
              <a:t>item from front of the queue</a:t>
            </a:r>
          </a:p>
          <a:p>
            <a:pPr>
              <a:buFont typeface="Wingdings" panose="05000000000000000000" pitchFamily="2" charset="2"/>
              <a:buNone/>
              <a:defRPr/>
            </a:pPr>
            <a:r>
              <a:rPr lang="en-SG" sz="2000" dirty="0" err="1">
                <a:solidFill>
                  <a:srgbClr val="0000FF"/>
                </a:solidFill>
                <a:latin typeface="Consolas" panose="020B0609020204030204" pitchFamily="49" charset="0"/>
                <a:cs typeface="Courier New" pitchFamily="49" charset="0"/>
              </a:rPr>
              <a:t>bool</a:t>
            </a:r>
            <a:r>
              <a:rPr lang="en-SG" sz="2000" dirty="0">
                <a:solidFill>
                  <a:srgbClr val="0000FF"/>
                </a:solidFill>
                <a:latin typeface="Consolas" panose="020B0609020204030204" pitchFamily="49" charset="0"/>
                <a:cs typeface="Courier New" pitchFamily="49" charset="0"/>
              </a:rPr>
              <a:t> Queue::</a:t>
            </a:r>
            <a:r>
              <a:rPr lang="en-SG" sz="2000" dirty="0" err="1">
                <a:solidFill>
                  <a:srgbClr val="0000FF"/>
                </a:solidFill>
                <a:latin typeface="Consolas" panose="020B0609020204030204" pitchFamily="49" charset="0"/>
                <a:cs typeface="Courier New" pitchFamily="49" charset="0"/>
              </a:rPr>
              <a:t>dequeue</a:t>
            </a:r>
            <a:r>
              <a:rPr lang="en-SG" sz="200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r>
              <a:rPr lang="en-SG" sz="2000" b="0" dirty="0" err="1">
                <a:solidFill>
                  <a:srgbClr val="0000FF"/>
                </a:solidFill>
                <a:latin typeface="Consolas" panose="020B0609020204030204" pitchFamily="49" charset="0"/>
                <a:cs typeface="Courier New" pitchFamily="49" charset="0"/>
              </a:rPr>
              <a:t>bool</a:t>
            </a:r>
            <a:r>
              <a:rPr lang="en-SG" sz="2000" b="0" dirty="0">
                <a:solidFill>
                  <a:srgbClr val="0000FF"/>
                </a:solidFill>
                <a:latin typeface="Consolas" panose="020B0609020204030204" pitchFamily="49" charset="0"/>
                <a:cs typeface="Courier New" pitchFamily="49" charset="0"/>
              </a:rPr>
              <a:t> success = !</a:t>
            </a:r>
            <a:r>
              <a:rPr lang="en-SG" sz="2000" b="0" dirty="0" err="1">
                <a:solidFill>
                  <a:srgbClr val="0000FF"/>
                </a:solidFill>
                <a:latin typeface="Consolas" panose="020B0609020204030204" pitchFamily="49" charset="0"/>
                <a:cs typeface="Courier New" pitchFamily="49" charset="0"/>
              </a:rPr>
              <a:t>isEmpty</a:t>
            </a:r>
            <a:r>
              <a:rPr lang="en-SG" sz="20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if (success)</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front = (front + 1) % MAX_SIZE; </a:t>
            </a:r>
            <a:r>
              <a:rPr lang="en-SG" sz="2000" b="0" i="1">
                <a:solidFill>
                  <a:srgbClr val="008000"/>
                </a:solidFill>
                <a:latin typeface="Arial" pitchFamily="34" charset="0"/>
                <a:cs typeface="Arial" pitchFamily="34" charset="0"/>
              </a:rPr>
              <a:t>// dequeue </a:t>
            </a:r>
            <a:r>
              <a:rPr lang="en-SG" sz="2000" b="0" i="1" dirty="0">
                <a:solidFill>
                  <a:srgbClr val="008000"/>
                </a:solidFill>
                <a:latin typeface="Arial" pitchFamily="34" charset="0"/>
                <a:cs typeface="Arial" pitchFamily="34" charset="0"/>
              </a:rPr>
              <a:t>item</a:t>
            </a:r>
          </a:p>
          <a:p>
            <a:pPr>
              <a:buFont typeface="Wingdings" panose="05000000000000000000" pitchFamily="2" charset="2"/>
              <a:buNone/>
              <a:defRPr/>
            </a:pPr>
            <a:r>
              <a:rPr lang="en-US" sz="1800" b="0" i="1">
                <a:solidFill>
                  <a:srgbClr val="FF9900"/>
                </a:solidFill>
                <a:latin typeface="Arial" pitchFamily="34" charset="0"/>
                <a:cs typeface="Arial" pitchFamily="34" charset="0"/>
              </a:rPr>
              <a:t>                                                                                    </a:t>
            </a:r>
            <a:r>
              <a:rPr lang="en-US" sz="1800" b="0" i="1">
                <a:solidFill>
                  <a:srgbClr val="008000"/>
                </a:solidFill>
                <a:latin typeface="Arial" pitchFamily="34" charset="0"/>
                <a:cs typeface="Arial" pitchFamily="34" charset="0"/>
              </a:rPr>
              <a:t>// front</a:t>
            </a:r>
            <a:r>
              <a:rPr lang="en-US" sz="1800" b="0" i="1" dirty="0">
                <a:solidFill>
                  <a:srgbClr val="008000"/>
                </a:solidFill>
                <a:latin typeface="Arial" pitchFamily="34" charset="0"/>
                <a:cs typeface="Arial" pitchFamily="34" charset="0"/>
              </a:rPr>
              <a:t>++ </a:t>
            </a:r>
            <a:r>
              <a:rPr lang="en-US" sz="1800" b="0" i="1">
                <a:solidFill>
                  <a:srgbClr val="008000"/>
                </a:solidFill>
                <a:latin typeface="Arial" pitchFamily="34" charset="0"/>
                <a:cs typeface="Arial" pitchFamily="34" charset="0"/>
              </a:rPr>
              <a:t>for non-circular array</a:t>
            </a:r>
            <a:endParaRPr lang="en-SG" sz="1800" b="0" i="1" dirty="0">
              <a:solidFill>
                <a:srgbClr val="008000"/>
              </a:solidFill>
              <a:latin typeface="Arial" pitchFamily="34" charset="0"/>
              <a:cs typeface="Arial" pitchFamily="34" charset="0"/>
            </a:endParaRP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count--;   </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return success;</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endParaRPr lang="en-SG" sz="2000" b="0" dirty="0">
              <a:solidFill>
                <a:srgbClr val="0000FF"/>
              </a:solidFill>
              <a:latin typeface="Courier New" pitchFamily="49" charset="0"/>
              <a:cs typeface="Courier New" pitchFamily="49" charset="0"/>
            </a:endParaRPr>
          </a:p>
          <a:p>
            <a:pPr eaLnBrk="1" hangingPunct="1">
              <a:lnSpc>
                <a:spcPct val="90000"/>
              </a:lnSpc>
              <a:buClr>
                <a:srgbClr val="0000FF"/>
              </a:buClr>
              <a:buSzPct val="100000"/>
              <a:buFont typeface="Wingdings" panose="05000000000000000000" pitchFamily="2" charset="2"/>
              <a:buNone/>
              <a:defRPr/>
            </a:pPr>
            <a:endParaRPr lang="en-US" sz="2400" b="0" dirty="0">
              <a:solidFill>
                <a:srgbClr val="0000FF"/>
              </a:solidFill>
              <a:latin typeface="Courier New" pitchFamily="49" charset="0"/>
              <a:cs typeface="Courier New" pitchFamily="49" charset="0"/>
            </a:endParaRPr>
          </a:p>
          <a:p>
            <a:pPr marL="360363" indent="-360363">
              <a:buClr>
                <a:srgbClr val="0000FF"/>
              </a:buClr>
              <a:buSzPct val="100000"/>
              <a:buFont typeface="Wingdings" panose="05000000000000000000" pitchFamily="2" charset="2"/>
              <a:buNone/>
              <a:defRPr/>
            </a:pPr>
            <a:endParaRPr lang="en-US" sz="2400" b="0" dirty="0">
              <a:solidFill>
                <a:srgbClr val="00B0F0"/>
              </a:solidFill>
              <a:latin typeface="Arial" pitchFamily="34" charset="0"/>
              <a:cs typeface="Arial" pitchFamily="34" charset="0"/>
            </a:endParaRPr>
          </a:p>
          <a:p>
            <a:pPr marL="514350" indent="-514350">
              <a:buFont typeface="Wingdings" panose="05000000000000000000" pitchFamily="2" charset="2"/>
              <a:buNone/>
              <a:defRPr/>
            </a:pPr>
            <a:endParaRPr lang="en-US" altLang="zh-CN" sz="2400" b="0" dirty="0">
              <a:latin typeface="Arial" charset="0"/>
              <a:ea typeface="宋体" charset="-122"/>
            </a:endParaRPr>
          </a:p>
        </p:txBody>
      </p:sp>
    </p:spTree>
    <p:extLst>
      <p:ext uri="{BB962C8B-B14F-4D97-AF65-F5344CB8AC3E}">
        <p14:creationId xmlns:p14="http://schemas.microsoft.com/office/powerpoint/2010/main" val="735941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zh-CN" b="0">
                <a:ea typeface="宋体" panose="02010600030101010101" pitchFamily="2" charset="-122"/>
              </a:rPr>
              <a:t>Queue ADT – </a:t>
            </a:r>
            <a:r>
              <a:rPr lang="en-US" altLang="zh-CN" b="0">
                <a:latin typeface="Courier New" panose="02070309020205020404" pitchFamily="49" charset="0"/>
                <a:ea typeface="宋体" panose="02010600030101010101" pitchFamily="2" charset="-122"/>
                <a:cs typeface="Courier New" panose="02070309020205020404" pitchFamily="49" charset="0"/>
              </a:rPr>
              <a:t>getFront() function</a:t>
            </a:r>
            <a:endParaRPr lang="en-US" altLang="zh-CN" b="0" i="1">
              <a:ea typeface="宋体" panose="02010600030101010101" pitchFamily="2" charset="-122"/>
            </a:endParaRPr>
          </a:p>
        </p:txBody>
      </p:sp>
      <p:sp>
        <p:nvSpPr>
          <p:cNvPr id="22532" name="Rectangle 3"/>
          <p:cNvSpPr>
            <a:spLocks noGrp="1" noChangeArrowheads="1"/>
          </p:cNvSpPr>
          <p:nvPr>
            <p:ph type="body" sz="half" idx="1"/>
          </p:nvPr>
        </p:nvSpPr>
        <p:spPr>
          <a:xfrm>
            <a:off x="304800" y="838200"/>
            <a:ext cx="8686800" cy="5257800"/>
          </a:xfrm>
          <a:solidFill>
            <a:srgbClr val="CCFFFF"/>
          </a:solidFill>
          <a:ln>
            <a:solidFill>
              <a:schemeClr val="tx1"/>
            </a:solidFill>
          </a:ln>
        </p:spPr>
        <p:txBody>
          <a:bodyPr/>
          <a:lstStyle/>
          <a:p>
            <a:pPr>
              <a:buFont typeface="Wingdings" panose="05000000000000000000" pitchFamily="2" charset="2"/>
              <a:buNone/>
              <a:defRPr/>
            </a:pPr>
            <a:r>
              <a:rPr lang="en-SG" sz="2000" b="0" i="1">
                <a:solidFill>
                  <a:srgbClr val="008000"/>
                </a:solidFill>
                <a:latin typeface="Arial" pitchFamily="34" charset="0"/>
                <a:cs typeface="Arial" pitchFamily="34" charset="0"/>
              </a:rPr>
              <a:t>// get </a:t>
            </a:r>
            <a:r>
              <a:rPr lang="en-SG" sz="2000" b="0" i="1" dirty="0">
                <a:solidFill>
                  <a:srgbClr val="008000"/>
                </a:solidFill>
                <a:latin typeface="Arial" pitchFamily="34" charset="0"/>
                <a:cs typeface="Arial" pitchFamily="34" charset="0"/>
              </a:rPr>
              <a:t>item from front of the queue</a:t>
            </a:r>
          </a:p>
          <a:p>
            <a:pPr>
              <a:buFont typeface="Wingdings" panose="05000000000000000000" pitchFamily="2" charset="2"/>
              <a:buNone/>
              <a:defRPr/>
            </a:pPr>
            <a:r>
              <a:rPr lang="en-SG" sz="2000" dirty="0">
                <a:solidFill>
                  <a:srgbClr val="0000FF"/>
                </a:solidFill>
                <a:latin typeface="Consolas" panose="020B0609020204030204" pitchFamily="49" charset="0"/>
                <a:cs typeface="Courier New" pitchFamily="49" charset="0"/>
              </a:rPr>
              <a:t>void Queue::</a:t>
            </a:r>
            <a:r>
              <a:rPr lang="en-SG" sz="2000" dirty="0" err="1">
                <a:solidFill>
                  <a:srgbClr val="0000FF"/>
                </a:solidFill>
                <a:latin typeface="Consolas" panose="020B0609020204030204" pitchFamily="49" charset="0"/>
                <a:cs typeface="Courier New" pitchFamily="49" charset="0"/>
              </a:rPr>
              <a:t>getFront</a:t>
            </a:r>
            <a:r>
              <a:rPr lang="en-SG" sz="2000" dirty="0">
                <a:solidFill>
                  <a:srgbClr val="0000FF"/>
                </a:solidFill>
                <a:latin typeface="Consolas" panose="020B0609020204030204" pitchFamily="49" charset="0"/>
                <a:cs typeface="Courier New" pitchFamily="49" charset="0"/>
              </a:rPr>
              <a:t>(</a:t>
            </a:r>
            <a:r>
              <a:rPr lang="en-SG" sz="2000" dirty="0" err="1">
                <a:solidFill>
                  <a:srgbClr val="0000FF"/>
                </a:solidFill>
                <a:latin typeface="Consolas" panose="020B0609020204030204" pitchFamily="49" charset="0"/>
                <a:cs typeface="Courier New" pitchFamily="49" charset="0"/>
              </a:rPr>
              <a:t>ItemType</a:t>
            </a:r>
            <a:r>
              <a:rPr lang="en-SG" sz="2000" dirty="0">
                <a:solidFill>
                  <a:srgbClr val="0000FF"/>
                </a:solidFill>
                <a:latin typeface="Consolas" panose="020B0609020204030204" pitchFamily="49" charset="0"/>
                <a:cs typeface="Courier New" pitchFamily="49" charset="0"/>
              </a:rPr>
              <a:t>&amp; item)</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a:t>
            </a:r>
            <a:endParaRPr lang="en-SG" sz="2000" b="0" i="1" dirty="0">
              <a:solidFill>
                <a:srgbClr val="FF9900"/>
              </a:solidFill>
              <a:latin typeface="Consolas" panose="020B0609020204030204" pitchFamily="49" charset="0"/>
              <a:cs typeface="Arial" pitchFamily="34" charset="0"/>
            </a:endParaRP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r>
              <a:rPr lang="en-SG" sz="2000" b="0" dirty="0" err="1">
                <a:solidFill>
                  <a:srgbClr val="0000FF"/>
                </a:solidFill>
                <a:latin typeface="Consolas" panose="020B0609020204030204" pitchFamily="49" charset="0"/>
                <a:cs typeface="Courier New" pitchFamily="49" charset="0"/>
              </a:rPr>
              <a:t>bool</a:t>
            </a:r>
            <a:r>
              <a:rPr lang="en-SG" sz="2000" b="0" dirty="0">
                <a:solidFill>
                  <a:srgbClr val="0000FF"/>
                </a:solidFill>
                <a:latin typeface="Consolas" panose="020B0609020204030204" pitchFamily="49" charset="0"/>
                <a:cs typeface="Courier New" pitchFamily="49" charset="0"/>
              </a:rPr>
              <a:t> success = </a:t>
            </a:r>
            <a:r>
              <a:rPr lang="en-SG" sz="2000" dirty="0">
                <a:solidFill>
                  <a:srgbClr val="FF0000"/>
                </a:solidFill>
                <a:latin typeface="Consolas" panose="020B0609020204030204" pitchFamily="49" charset="0"/>
                <a:cs typeface="Courier New" pitchFamily="49" charset="0"/>
              </a:rPr>
              <a:t>!</a:t>
            </a:r>
            <a:r>
              <a:rPr lang="en-SG" sz="2000" b="0" dirty="0" err="1">
                <a:solidFill>
                  <a:srgbClr val="0000FF"/>
                </a:solidFill>
                <a:latin typeface="Consolas" panose="020B0609020204030204" pitchFamily="49" charset="0"/>
                <a:cs typeface="Courier New" pitchFamily="49" charset="0"/>
              </a:rPr>
              <a:t>isEmpty</a:t>
            </a:r>
            <a:r>
              <a:rPr lang="en-SG" sz="20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if (success)</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item = items[front];</a:t>
            </a:r>
          </a:p>
          <a:p>
            <a:pPr>
              <a:buFont typeface="Wingdings" panose="05000000000000000000" pitchFamily="2" charset="2"/>
              <a:buNone/>
              <a:defRPr/>
            </a:pPr>
            <a:r>
              <a:rPr lang="en-US" sz="2000" b="0" dirty="0">
                <a:solidFill>
                  <a:srgbClr val="0000FF"/>
                </a:solidFill>
                <a:latin typeface="Consolas" panose="020B0609020204030204" pitchFamily="49" charset="0"/>
                <a:cs typeface="Courier New" pitchFamily="49" charset="0"/>
              </a:rPr>
              <a:t>   else</a:t>
            </a:r>
          </a:p>
          <a:p>
            <a:pPr>
              <a:buFont typeface="Wingdings" panose="05000000000000000000" pitchFamily="2" charset="2"/>
              <a:buNone/>
              <a:defRPr/>
            </a:pPr>
            <a:r>
              <a:rPr lang="en-US" sz="2000" b="0" dirty="0">
                <a:solidFill>
                  <a:srgbClr val="0000FF"/>
                </a:solidFill>
                <a:latin typeface="Consolas" panose="020B0609020204030204" pitchFamily="49" charset="0"/>
                <a:cs typeface="Courier New" pitchFamily="49" charset="0"/>
              </a:rPr>
              <a:t>      item = -1;</a:t>
            </a:r>
            <a:endParaRPr lang="en-SG" sz="20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endParaRPr lang="en-SG" sz="2000" b="0" dirty="0">
              <a:solidFill>
                <a:srgbClr val="0000FF"/>
              </a:solidFill>
              <a:latin typeface="Courier New" pitchFamily="49" charset="0"/>
              <a:cs typeface="Courier New" pitchFamily="49" charset="0"/>
            </a:endParaRPr>
          </a:p>
          <a:p>
            <a:pPr eaLnBrk="1" hangingPunct="1">
              <a:lnSpc>
                <a:spcPct val="90000"/>
              </a:lnSpc>
              <a:buClr>
                <a:srgbClr val="0000FF"/>
              </a:buClr>
              <a:buSzPct val="100000"/>
              <a:buFont typeface="Wingdings" panose="05000000000000000000" pitchFamily="2" charset="2"/>
              <a:buNone/>
              <a:defRPr/>
            </a:pPr>
            <a:endParaRPr lang="en-US" sz="2400" b="0" dirty="0">
              <a:solidFill>
                <a:srgbClr val="0000FF"/>
              </a:solidFill>
              <a:latin typeface="Courier New" pitchFamily="49" charset="0"/>
              <a:cs typeface="Courier New" pitchFamily="49" charset="0"/>
            </a:endParaRPr>
          </a:p>
          <a:p>
            <a:pPr marL="360363" indent="-360363">
              <a:buClr>
                <a:srgbClr val="0000FF"/>
              </a:buClr>
              <a:buSzPct val="100000"/>
              <a:buFont typeface="Wingdings" panose="05000000000000000000" pitchFamily="2" charset="2"/>
              <a:buNone/>
              <a:defRPr/>
            </a:pPr>
            <a:endParaRPr lang="en-US" sz="2400" b="0" dirty="0">
              <a:solidFill>
                <a:srgbClr val="00B0F0"/>
              </a:solidFill>
              <a:latin typeface="Arial" pitchFamily="34" charset="0"/>
              <a:cs typeface="Arial" pitchFamily="34" charset="0"/>
            </a:endParaRPr>
          </a:p>
          <a:p>
            <a:pPr marL="514350" indent="-514350">
              <a:buFont typeface="Wingdings" panose="05000000000000000000" pitchFamily="2" charset="2"/>
              <a:buNone/>
              <a:defRPr/>
            </a:pPr>
            <a:endParaRPr lang="en-US" altLang="zh-CN" sz="2400" b="0" dirty="0">
              <a:latin typeface="Arial" charset="0"/>
              <a:ea typeface="宋体" charset="-122"/>
            </a:endParaRPr>
          </a:p>
        </p:txBody>
      </p:sp>
    </p:spTree>
    <p:extLst>
      <p:ext uri="{BB962C8B-B14F-4D97-AF65-F5344CB8AC3E}">
        <p14:creationId xmlns:p14="http://schemas.microsoft.com/office/powerpoint/2010/main" val="4058742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zh-CN" b="0">
                <a:ea typeface="宋体" panose="02010600030101010101" pitchFamily="2" charset="-122"/>
              </a:rPr>
              <a:t>Queue ADT – </a:t>
            </a:r>
            <a:r>
              <a:rPr lang="en-US" altLang="zh-CN" b="0">
                <a:latin typeface="Courier New" panose="02070309020205020404" pitchFamily="49" charset="0"/>
                <a:ea typeface="宋体" panose="02010600030101010101" pitchFamily="2" charset="-122"/>
                <a:cs typeface="Courier New" panose="02070309020205020404" pitchFamily="49" charset="0"/>
              </a:rPr>
              <a:t>isEmpty()</a:t>
            </a:r>
            <a:endParaRPr lang="en-US" altLang="zh-CN" b="0" i="1">
              <a:ea typeface="宋体" panose="02010600030101010101" pitchFamily="2" charset="-122"/>
            </a:endParaRPr>
          </a:p>
        </p:txBody>
      </p:sp>
      <p:sp>
        <p:nvSpPr>
          <p:cNvPr id="22532" name="Rectangle 3"/>
          <p:cNvSpPr>
            <a:spLocks noGrp="1" noChangeArrowheads="1"/>
          </p:cNvSpPr>
          <p:nvPr>
            <p:ph type="body" sz="half" idx="1"/>
          </p:nvPr>
        </p:nvSpPr>
        <p:spPr>
          <a:xfrm>
            <a:off x="304800" y="838200"/>
            <a:ext cx="8686800" cy="5257800"/>
          </a:xfrm>
          <a:solidFill>
            <a:srgbClr val="CCFFFF"/>
          </a:solidFill>
          <a:ln>
            <a:solidFill>
              <a:schemeClr val="tx1"/>
            </a:solidFill>
          </a:ln>
        </p:spPr>
        <p:txBody>
          <a:bodyPr/>
          <a:lstStyle/>
          <a:p>
            <a:pPr>
              <a:buFont typeface="Wingdings" panose="05000000000000000000" pitchFamily="2" charset="2"/>
              <a:buNone/>
              <a:defRPr/>
            </a:pPr>
            <a:r>
              <a:rPr lang="en-SG" sz="2000" b="0" i="1">
                <a:solidFill>
                  <a:srgbClr val="008000"/>
                </a:solidFill>
                <a:latin typeface="Arial" pitchFamily="34" charset="0"/>
                <a:cs typeface="Arial" pitchFamily="34" charset="0"/>
              </a:rPr>
              <a:t>// check </a:t>
            </a:r>
            <a:r>
              <a:rPr lang="en-SG" sz="2000" b="0" i="1" dirty="0">
                <a:solidFill>
                  <a:srgbClr val="008000"/>
                </a:solidFill>
                <a:latin typeface="Arial" pitchFamily="34" charset="0"/>
                <a:cs typeface="Arial" pitchFamily="34" charset="0"/>
              </a:rPr>
              <a:t>if the queue is empty</a:t>
            </a:r>
          </a:p>
          <a:p>
            <a:pPr>
              <a:buFont typeface="Wingdings" panose="05000000000000000000" pitchFamily="2" charset="2"/>
              <a:buNone/>
              <a:defRPr/>
            </a:pPr>
            <a:r>
              <a:rPr lang="en-SG" sz="2000" dirty="0" err="1">
                <a:solidFill>
                  <a:srgbClr val="0000FF"/>
                </a:solidFill>
                <a:latin typeface="Courier New" pitchFamily="49" charset="0"/>
                <a:cs typeface="Courier New" pitchFamily="49" charset="0"/>
              </a:rPr>
              <a:t>bool</a:t>
            </a:r>
            <a:r>
              <a:rPr lang="en-SG" sz="2000" dirty="0">
                <a:solidFill>
                  <a:srgbClr val="0000FF"/>
                </a:solidFill>
                <a:latin typeface="Courier New" pitchFamily="49" charset="0"/>
                <a:cs typeface="Courier New" pitchFamily="49" charset="0"/>
              </a:rPr>
              <a:t> Queue::</a:t>
            </a:r>
            <a:r>
              <a:rPr lang="en-SG" sz="2000" dirty="0" err="1">
                <a:solidFill>
                  <a:srgbClr val="0000FF"/>
                </a:solidFill>
                <a:latin typeface="Courier New" pitchFamily="49" charset="0"/>
                <a:cs typeface="Courier New" pitchFamily="49" charset="0"/>
              </a:rPr>
              <a:t>isEmpty</a:t>
            </a:r>
            <a:r>
              <a:rPr lang="en-SG" sz="2000" dirty="0">
                <a:solidFill>
                  <a:srgbClr val="0000FF"/>
                </a:solidFill>
                <a:latin typeface="Courier New" pitchFamily="49" charset="0"/>
                <a:cs typeface="Courier New" pitchFamily="49" charset="0"/>
              </a:rPr>
              <a:t>()</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return count == 0; </a:t>
            </a:r>
            <a:r>
              <a:rPr lang="en-SG" sz="2000" b="0" i="1">
                <a:solidFill>
                  <a:srgbClr val="008000"/>
                </a:solidFill>
                <a:latin typeface="Arial" pitchFamily="34" charset="0"/>
                <a:cs typeface="Arial" pitchFamily="34" charset="0"/>
              </a:rPr>
              <a:t>// return </a:t>
            </a:r>
            <a:r>
              <a:rPr lang="en-SG" sz="2000" b="0" i="1" dirty="0">
                <a:solidFill>
                  <a:srgbClr val="008000"/>
                </a:solidFill>
                <a:latin typeface="Arial" pitchFamily="34" charset="0"/>
                <a:cs typeface="Arial" pitchFamily="34" charset="0"/>
              </a:rPr>
              <a:t>(back = -1 &amp;&amp; front = 0) for </a:t>
            </a:r>
          </a:p>
          <a:p>
            <a:pPr>
              <a:buFont typeface="Wingdings" panose="05000000000000000000" pitchFamily="2" charset="2"/>
              <a:buNone/>
              <a:defRPr/>
            </a:pPr>
            <a:r>
              <a:rPr lang="en-US" sz="2000" b="0" i="1">
                <a:solidFill>
                  <a:srgbClr val="008000"/>
                </a:solidFill>
                <a:latin typeface="Arial" pitchFamily="34" charset="0"/>
                <a:cs typeface="Arial" pitchFamily="34" charset="0"/>
              </a:rPr>
              <a:t>                                            // circular array</a:t>
            </a:r>
            <a:endParaRPr lang="en-SG" sz="2000" b="0" dirty="0">
              <a:solidFill>
                <a:srgbClr val="0000FF"/>
              </a:solidFill>
              <a:latin typeface="Consolas" panose="020B0609020204030204" pitchFamily="49" charset="0"/>
              <a:cs typeface="Courier New" pitchFamily="49" charset="0"/>
            </a:endParaRP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r>
              <a:rPr lang="en-SG" sz="2000" b="0" dirty="0">
                <a:solidFill>
                  <a:srgbClr val="0000FF"/>
                </a:solidFill>
                <a:latin typeface="Consolas" panose="020B0609020204030204" pitchFamily="49" charset="0"/>
                <a:cs typeface="Courier New" pitchFamily="49" charset="0"/>
              </a:rPr>
              <a:t> </a:t>
            </a:r>
          </a:p>
          <a:p>
            <a:pPr>
              <a:buFont typeface="Wingdings" panose="05000000000000000000" pitchFamily="2" charset="2"/>
              <a:buNone/>
              <a:defRPr/>
            </a:pPr>
            <a:endParaRPr lang="en-SG" sz="2000" b="0" dirty="0">
              <a:solidFill>
                <a:srgbClr val="0000FF"/>
              </a:solidFill>
              <a:latin typeface="Courier New" pitchFamily="49" charset="0"/>
              <a:cs typeface="Courier New" pitchFamily="49" charset="0"/>
            </a:endParaRPr>
          </a:p>
          <a:p>
            <a:pPr eaLnBrk="1" hangingPunct="1">
              <a:lnSpc>
                <a:spcPct val="90000"/>
              </a:lnSpc>
              <a:buClr>
                <a:srgbClr val="0000FF"/>
              </a:buClr>
              <a:buSzPct val="100000"/>
              <a:buFont typeface="Wingdings" panose="05000000000000000000" pitchFamily="2" charset="2"/>
              <a:buNone/>
              <a:defRPr/>
            </a:pPr>
            <a:endParaRPr lang="en-US" sz="2400" b="0" dirty="0">
              <a:solidFill>
                <a:srgbClr val="0000FF"/>
              </a:solidFill>
              <a:latin typeface="Courier New" pitchFamily="49" charset="0"/>
              <a:cs typeface="Courier New" pitchFamily="49" charset="0"/>
            </a:endParaRPr>
          </a:p>
          <a:p>
            <a:pPr marL="360363" indent="-360363">
              <a:buClr>
                <a:srgbClr val="0000FF"/>
              </a:buClr>
              <a:buSzPct val="100000"/>
              <a:buFont typeface="Wingdings" panose="05000000000000000000" pitchFamily="2" charset="2"/>
              <a:buNone/>
              <a:defRPr/>
            </a:pPr>
            <a:endParaRPr lang="en-US" sz="2400" b="0" dirty="0">
              <a:solidFill>
                <a:srgbClr val="00B0F0"/>
              </a:solidFill>
              <a:latin typeface="Arial" pitchFamily="34" charset="0"/>
              <a:cs typeface="Arial" pitchFamily="34" charset="0"/>
            </a:endParaRPr>
          </a:p>
          <a:p>
            <a:pPr marL="514350" indent="-514350">
              <a:buFont typeface="Wingdings" panose="05000000000000000000" pitchFamily="2" charset="2"/>
              <a:buNone/>
              <a:defRPr/>
            </a:pPr>
            <a:endParaRPr lang="en-US" altLang="zh-CN" sz="2400" b="0" dirty="0">
              <a:latin typeface="Arial" charset="0"/>
              <a:ea typeface="宋体" charset="-122"/>
            </a:endParaRPr>
          </a:p>
        </p:txBody>
      </p:sp>
    </p:spTree>
    <p:extLst>
      <p:ext uri="{BB962C8B-B14F-4D97-AF65-F5344CB8AC3E}">
        <p14:creationId xmlns:p14="http://schemas.microsoft.com/office/powerpoint/2010/main" val="1590476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sz="half" idx="1"/>
          </p:nvPr>
        </p:nvSpPr>
        <p:spPr>
          <a:xfrm>
            <a:off x="304800" y="838200"/>
            <a:ext cx="8763000" cy="5029200"/>
          </a:xfrm>
        </p:spPr>
        <p:txBody>
          <a:bodyPr/>
          <a:lstStyle/>
          <a:p>
            <a:pPr marL="0" indent="0" eaLnBrk="1" hangingPunct="1">
              <a:lnSpc>
                <a:spcPct val="90000"/>
              </a:lnSpc>
              <a:buClr>
                <a:srgbClr val="0000FF"/>
              </a:buClr>
              <a:buSzPct val="100000"/>
              <a:buFont typeface="Wingdings" panose="05000000000000000000" pitchFamily="2" charset="2"/>
              <a:buNone/>
              <a:defRPr/>
            </a:pPr>
            <a:r>
              <a:rPr lang="en-US" sz="2400" u="sng" dirty="0">
                <a:solidFill>
                  <a:srgbClr val="0000FF"/>
                </a:solidFill>
                <a:latin typeface="Arial" charset="0"/>
                <a:cs typeface="Arial" charset="0"/>
              </a:rPr>
              <a:t>Reading a string of characters</a:t>
            </a:r>
          </a:p>
          <a:p>
            <a:pPr>
              <a:lnSpc>
                <a:spcPct val="90000"/>
              </a:lnSpc>
              <a:defRPr/>
            </a:pPr>
            <a:r>
              <a:rPr lang="en-US" sz="2400" b="0" dirty="0">
                <a:solidFill>
                  <a:schemeClr val="tx2"/>
                </a:solidFill>
                <a:latin typeface="Arial" pitchFamily="34" charset="0"/>
                <a:cs typeface="Arial" pitchFamily="34" charset="0"/>
              </a:rPr>
              <a:t>A queue can retain characters in the order in which they are typed</a:t>
            </a:r>
          </a:p>
          <a:p>
            <a:pPr lvl="1">
              <a:lnSpc>
                <a:spcPct val="90000"/>
              </a:lnSpc>
              <a:buFontTx/>
              <a:buNone/>
              <a:defRPr/>
            </a:pPr>
            <a:r>
              <a:rPr lang="en-US" sz="1800" b="0">
                <a:solidFill>
                  <a:schemeClr val="tx2"/>
                </a:solidFill>
                <a:latin typeface="Consolas" panose="020B0609020204030204" pitchFamily="49" charset="0"/>
                <a:cs typeface="Courier New" pitchFamily="49" charset="0"/>
              </a:rPr>
              <a:t>Queue q;</a:t>
            </a:r>
            <a:endParaRPr lang="en-US" sz="1800" b="0" dirty="0">
              <a:solidFill>
                <a:schemeClr val="tx2"/>
              </a:solidFill>
              <a:latin typeface="Consolas" panose="020B0609020204030204" pitchFamily="49" charset="0"/>
              <a:cs typeface="Courier New" pitchFamily="49" charset="0"/>
            </a:endParaRPr>
          </a:p>
          <a:p>
            <a:pPr lvl="1">
              <a:lnSpc>
                <a:spcPct val="90000"/>
              </a:lnSpc>
              <a:buFontTx/>
              <a:buNone/>
              <a:defRPr/>
            </a:pPr>
            <a:r>
              <a:rPr lang="en-US" sz="1800" b="0" dirty="0">
                <a:solidFill>
                  <a:schemeClr val="tx2"/>
                </a:solidFill>
                <a:latin typeface="Consolas" panose="020B0609020204030204" pitchFamily="49" charset="0"/>
                <a:cs typeface="Courier New" pitchFamily="49" charset="0"/>
              </a:rPr>
              <a:t>while (not end of line)</a:t>
            </a:r>
          </a:p>
          <a:p>
            <a:pPr lvl="1">
              <a:lnSpc>
                <a:spcPct val="90000"/>
              </a:lnSpc>
              <a:buFontTx/>
              <a:buNone/>
              <a:defRPr/>
            </a:pPr>
            <a:r>
              <a:rPr lang="en-US" sz="1800" b="0" dirty="0">
                <a:solidFill>
                  <a:schemeClr val="tx2"/>
                </a:solidFill>
                <a:latin typeface="Consolas" panose="020B0609020204030204" pitchFamily="49" charset="0"/>
                <a:cs typeface="Courier New" pitchFamily="49" charset="0"/>
              </a:rPr>
              <a:t>{ 	</a:t>
            </a:r>
          </a:p>
          <a:p>
            <a:pPr lvl="1">
              <a:lnSpc>
                <a:spcPct val="90000"/>
              </a:lnSpc>
              <a:buFontTx/>
              <a:buNone/>
              <a:defRPr/>
            </a:pPr>
            <a:r>
              <a:rPr lang="en-US" sz="1800" b="0" dirty="0">
                <a:solidFill>
                  <a:schemeClr val="tx2"/>
                </a:solidFill>
                <a:latin typeface="Consolas" panose="020B0609020204030204" pitchFamily="49" charset="0"/>
                <a:cs typeface="Courier New" pitchFamily="49" charset="0"/>
              </a:rPr>
              <a:t>   Read a new character </a:t>
            </a:r>
            <a:r>
              <a:rPr lang="en-US" sz="1800" b="0" dirty="0" err="1">
                <a:solidFill>
                  <a:schemeClr val="tx2"/>
                </a:solidFill>
                <a:latin typeface="Consolas" panose="020B0609020204030204" pitchFamily="49" charset="0"/>
                <a:cs typeface="Courier New" pitchFamily="49" charset="0"/>
              </a:rPr>
              <a:t>ch</a:t>
            </a:r>
            <a:endParaRPr lang="en-US" sz="1800" b="0" dirty="0">
              <a:solidFill>
                <a:schemeClr val="tx2"/>
              </a:solidFill>
              <a:latin typeface="Consolas" panose="020B0609020204030204" pitchFamily="49" charset="0"/>
              <a:cs typeface="Courier New" pitchFamily="49" charset="0"/>
            </a:endParaRPr>
          </a:p>
          <a:p>
            <a:pPr lvl="1">
              <a:lnSpc>
                <a:spcPct val="90000"/>
              </a:lnSpc>
              <a:buFontTx/>
              <a:buNone/>
              <a:defRPr/>
            </a:pPr>
            <a:r>
              <a:rPr lang="en-US" sz="1800" b="0" dirty="0">
                <a:solidFill>
                  <a:schemeClr val="tx2"/>
                </a:solidFill>
                <a:latin typeface="Consolas" panose="020B0609020204030204" pitchFamily="49" charset="0"/>
                <a:cs typeface="Courier New" pitchFamily="49" charset="0"/>
              </a:rPr>
              <a:t>	</a:t>
            </a:r>
            <a:r>
              <a:rPr lang="en-US" sz="1800" b="0">
                <a:solidFill>
                  <a:schemeClr val="tx2"/>
                </a:solidFill>
                <a:latin typeface="Consolas" panose="020B0609020204030204" pitchFamily="49" charset="0"/>
                <a:cs typeface="Courier New" pitchFamily="49" charset="0"/>
              </a:rPr>
              <a:t> q.</a:t>
            </a:r>
            <a:r>
              <a:rPr lang="en-US" sz="1800" b="0" dirty="0" err="1">
                <a:solidFill>
                  <a:schemeClr val="tx2"/>
                </a:solidFill>
                <a:latin typeface="Consolas" panose="020B0609020204030204" pitchFamily="49" charset="0"/>
                <a:cs typeface="Courier New" pitchFamily="49" charset="0"/>
              </a:rPr>
              <a:t>enqueue</a:t>
            </a:r>
            <a:r>
              <a:rPr lang="en-US" sz="1800" b="0" dirty="0">
                <a:solidFill>
                  <a:schemeClr val="tx2"/>
                </a:solidFill>
                <a:latin typeface="Consolas" panose="020B0609020204030204" pitchFamily="49" charset="0"/>
                <a:cs typeface="Courier New" pitchFamily="49" charset="0"/>
              </a:rPr>
              <a:t>(</a:t>
            </a:r>
            <a:r>
              <a:rPr lang="en-US" sz="1800" b="0" dirty="0" err="1">
                <a:solidFill>
                  <a:schemeClr val="tx2"/>
                </a:solidFill>
                <a:latin typeface="Consolas" panose="020B0609020204030204" pitchFamily="49" charset="0"/>
                <a:cs typeface="Courier New" pitchFamily="49" charset="0"/>
              </a:rPr>
              <a:t>ch</a:t>
            </a:r>
            <a:r>
              <a:rPr lang="en-US" sz="1800" b="0" dirty="0">
                <a:solidFill>
                  <a:schemeClr val="tx2"/>
                </a:solidFill>
                <a:latin typeface="Consolas" panose="020B0609020204030204" pitchFamily="49" charset="0"/>
                <a:cs typeface="Courier New" pitchFamily="49" charset="0"/>
              </a:rPr>
              <a:t>)</a:t>
            </a:r>
          </a:p>
          <a:p>
            <a:pPr lvl="1">
              <a:lnSpc>
                <a:spcPct val="90000"/>
              </a:lnSpc>
              <a:buFontTx/>
              <a:buNone/>
              <a:defRPr/>
            </a:pPr>
            <a:r>
              <a:rPr lang="en-US" sz="1800" b="0">
                <a:solidFill>
                  <a:schemeClr val="tx2"/>
                </a:solidFill>
                <a:latin typeface="Consolas" panose="020B0609020204030204" pitchFamily="49" charset="0"/>
                <a:cs typeface="Courier New" pitchFamily="49" charset="0"/>
              </a:rPr>
              <a:t>}</a:t>
            </a:r>
            <a:endParaRPr lang="en-US" sz="1800" b="0" dirty="0">
              <a:solidFill>
                <a:schemeClr val="tx2"/>
              </a:solidFill>
              <a:latin typeface="Consolas" panose="020B0609020204030204" pitchFamily="49" charset="0"/>
              <a:cs typeface="Courier New" pitchFamily="49" charset="0"/>
            </a:endParaRPr>
          </a:p>
          <a:p>
            <a:pPr lvl="1">
              <a:lnSpc>
                <a:spcPct val="90000"/>
              </a:lnSpc>
              <a:buFontTx/>
              <a:buNone/>
              <a:defRPr/>
            </a:pPr>
            <a:endParaRPr lang="en-US" sz="1800" b="0" dirty="0">
              <a:solidFill>
                <a:schemeClr val="tx2"/>
              </a:solidFill>
              <a:latin typeface="Courier New" pitchFamily="49" charset="0"/>
              <a:cs typeface="Courier New" pitchFamily="49" charset="0"/>
            </a:endParaRPr>
          </a:p>
          <a:p>
            <a:pPr>
              <a:lnSpc>
                <a:spcPct val="90000"/>
              </a:lnSpc>
              <a:defRPr/>
            </a:pPr>
            <a:r>
              <a:rPr lang="en-US" sz="2400" b="0" dirty="0">
                <a:solidFill>
                  <a:schemeClr val="tx2"/>
                </a:solidFill>
                <a:latin typeface="Arial" pitchFamily="34" charset="0"/>
                <a:cs typeface="Arial" pitchFamily="34" charset="0"/>
              </a:rPr>
              <a:t>Once the characters are in a queue, the system can process them as necessary</a:t>
            </a:r>
          </a:p>
          <a:p>
            <a:pPr>
              <a:lnSpc>
                <a:spcPct val="90000"/>
              </a:lnSpc>
              <a:defRPr/>
            </a:pPr>
            <a:endParaRPr lang="en-US" sz="1600" b="0" dirty="0">
              <a:solidFill>
                <a:schemeClr val="tx2"/>
              </a:solidFill>
              <a:latin typeface="Arial" pitchFamily="34" charset="0"/>
              <a:cs typeface="Arial" pitchFamily="34" charset="0"/>
            </a:endParaRPr>
          </a:p>
          <a:p>
            <a:pPr>
              <a:lnSpc>
                <a:spcPct val="90000"/>
              </a:lnSpc>
              <a:buFont typeface="Wingdings" panose="05000000000000000000" pitchFamily="2" charset="2"/>
              <a:buNone/>
              <a:defRPr/>
            </a:pPr>
            <a:r>
              <a:rPr lang="en-US" sz="2400" u="sng" dirty="0">
                <a:solidFill>
                  <a:srgbClr val="0000FF"/>
                </a:solidFill>
                <a:latin typeface="Arial" charset="0"/>
                <a:cs typeface="Arial" charset="0"/>
              </a:rPr>
              <a:t>Processing print jobs</a:t>
            </a:r>
            <a:endParaRPr lang="en-US" sz="2400" b="0" dirty="0">
              <a:solidFill>
                <a:schemeClr val="tx2"/>
              </a:solidFill>
              <a:latin typeface="Arial" pitchFamily="34" charset="0"/>
              <a:cs typeface="Arial" pitchFamily="34" charset="0"/>
            </a:endParaRPr>
          </a:p>
          <a:p>
            <a:pPr>
              <a:lnSpc>
                <a:spcPct val="90000"/>
              </a:lnSpc>
              <a:defRPr/>
            </a:pPr>
            <a:r>
              <a:rPr lang="en-US" sz="2400" b="0" dirty="0">
                <a:solidFill>
                  <a:schemeClr val="tx2"/>
                </a:solidFill>
                <a:latin typeface="Arial" pitchFamily="34" charset="0"/>
                <a:cs typeface="Arial" pitchFamily="34" charset="0"/>
              </a:rPr>
              <a:t>Print jobs can also be stored in a queue as well before printer processes them.</a:t>
            </a:r>
          </a:p>
        </p:txBody>
      </p:sp>
      <p:sp>
        <p:nvSpPr>
          <p:cNvPr id="50180" name="Rectangle 2"/>
          <p:cNvSpPr>
            <a:spLocks noGrp="1" noChangeArrowheads="1"/>
          </p:cNvSpPr>
          <p:nvPr>
            <p:ph type="title"/>
          </p:nvPr>
        </p:nvSpPr>
        <p:spPr/>
        <p:txBody>
          <a:bodyPr/>
          <a:lstStyle/>
          <a:p>
            <a:r>
              <a:rPr lang="en-US" sz="2800">
                <a:latin typeface="Arial" panose="020B0604020202020204" pitchFamily="34" charset="0"/>
                <a:cs typeface="Arial" panose="020B0604020202020204" pitchFamily="34" charset="0"/>
              </a:rPr>
              <a:t>3. Applications of Queue ADT </a:t>
            </a:r>
            <a:endParaRPr lang="en-US" altLang="zh-CN" sz="2800" i="1">
              <a:ea typeface="宋体" panose="02010600030101010101" pitchFamily="2" charset="-122"/>
            </a:endParaRPr>
          </a:p>
        </p:txBody>
      </p:sp>
      <p:sp>
        <p:nvSpPr>
          <p:cNvPr id="50181" name="TextBox 11"/>
          <p:cNvSpPr txBox="1">
            <a:spLocks noChangeArrowheads="1"/>
          </p:cNvSpPr>
          <p:nvPr/>
        </p:nvSpPr>
        <p:spPr bwMode="auto">
          <a:xfrm>
            <a:off x="5867400" y="2362200"/>
            <a:ext cx="2895600" cy="708025"/>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FF9900"/>
                </a:solidFill>
                <a:latin typeface="Arial" panose="020B0604020202020204" pitchFamily="34" charset="0"/>
                <a:cs typeface="Arial" panose="020B0604020202020204" pitchFamily="34" charset="0"/>
              </a:rPr>
              <a:t>Download pseudocode from MEL</a:t>
            </a:r>
            <a:endParaRPr lang="en-SG" sz="2000">
              <a:solidFill>
                <a:srgbClr val="FF99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363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sz="half" idx="1"/>
          </p:nvPr>
        </p:nvSpPr>
        <p:spPr>
          <a:xfrm>
            <a:off x="304800" y="838200"/>
            <a:ext cx="8763000" cy="5029200"/>
          </a:xfrm>
        </p:spPr>
        <p:txBody>
          <a:bodyPr/>
          <a:lstStyle/>
          <a:p>
            <a:pPr marL="0" indent="0" eaLnBrk="1" hangingPunct="1">
              <a:lnSpc>
                <a:spcPct val="90000"/>
              </a:lnSpc>
              <a:buClr>
                <a:srgbClr val="0000FF"/>
              </a:buClr>
              <a:buSzPct val="100000"/>
              <a:buFont typeface="Wingdings" panose="05000000000000000000" pitchFamily="2" charset="2"/>
              <a:buNone/>
              <a:defRPr/>
            </a:pPr>
            <a:r>
              <a:rPr lang="en-US" sz="2400" u="sng" dirty="0">
                <a:solidFill>
                  <a:srgbClr val="0000FF"/>
                </a:solidFill>
                <a:latin typeface="Arial" charset="0"/>
                <a:cs typeface="Arial" charset="0"/>
              </a:rPr>
              <a:t>Recognizing Palindromes</a:t>
            </a:r>
          </a:p>
          <a:p>
            <a:pPr>
              <a:lnSpc>
                <a:spcPct val="90000"/>
              </a:lnSpc>
              <a:defRPr/>
            </a:pPr>
            <a:r>
              <a:rPr lang="en-US" sz="2400" b="0" dirty="0">
                <a:solidFill>
                  <a:schemeClr val="tx2"/>
                </a:solidFill>
                <a:latin typeface="Arial" pitchFamily="34" charset="0"/>
                <a:cs typeface="Arial" pitchFamily="34" charset="0"/>
              </a:rPr>
              <a:t>A palindrome – a string of characters that read the same from left to right as it does from right to left e.g. “</a:t>
            </a:r>
            <a:r>
              <a:rPr lang="en-US" sz="1800" b="0" i="1" dirty="0">
                <a:solidFill>
                  <a:schemeClr val="tx2"/>
                </a:solidFill>
                <a:latin typeface="Arial" pitchFamily="34" charset="0"/>
                <a:cs typeface="Arial" pitchFamily="34" charset="0"/>
              </a:rPr>
              <a:t>Madam, I'm Adam</a:t>
            </a:r>
            <a:r>
              <a:rPr lang="en-US" sz="2400" b="0" dirty="0">
                <a:solidFill>
                  <a:schemeClr val="tx2"/>
                </a:solidFill>
                <a:latin typeface="Arial" pitchFamily="34" charset="0"/>
                <a:cs typeface="Arial" pitchFamily="34" charset="0"/>
              </a:rPr>
              <a:t>” string input is inserted into both a queue and stack</a:t>
            </a: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buFont typeface="Wingdings" panose="05000000000000000000" pitchFamily="2" charset="2"/>
              <a:buNone/>
              <a:defRPr/>
            </a:pPr>
            <a:r>
              <a:rPr lang="en-US" sz="2400" b="0" dirty="0">
                <a:solidFill>
                  <a:schemeClr val="tx2"/>
                </a:solidFill>
                <a:latin typeface="Arial" pitchFamily="34" charset="0"/>
                <a:cs typeface="Arial" pitchFamily="34" charset="0"/>
              </a:rPr>
              <a:t>.</a:t>
            </a:r>
          </a:p>
        </p:txBody>
      </p:sp>
      <p:sp>
        <p:nvSpPr>
          <p:cNvPr id="51204" name="Rectangle 2"/>
          <p:cNvSpPr>
            <a:spLocks noGrp="1" noChangeArrowheads="1"/>
          </p:cNvSpPr>
          <p:nvPr>
            <p:ph type="title"/>
          </p:nvPr>
        </p:nvSpPr>
        <p:spPr/>
        <p:txBody>
          <a:bodyPr/>
          <a:lstStyle/>
          <a:p>
            <a:r>
              <a:rPr lang="en-US" sz="2800">
                <a:latin typeface="Arial" panose="020B0604020202020204" pitchFamily="34" charset="0"/>
                <a:cs typeface="Arial" panose="020B0604020202020204" pitchFamily="34" charset="0"/>
              </a:rPr>
              <a:t>Applications of Queue ADT </a:t>
            </a:r>
            <a:endParaRPr lang="en-US" altLang="zh-CN" sz="2800" i="1">
              <a:ea typeface="宋体" panose="02010600030101010101" pitchFamily="2" charset="-122"/>
            </a:endParaRPr>
          </a:p>
        </p:txBody>
      </p:sp>
      <p:sp>
        <p:nvSpPr>
          <p:cNvPr id="51205" name="TextBox 11"/>
          <p:cNvSpPr txBox="1">
            <a:spLocks noChangeArrowheads="1"/>
          </p:cNvSpPr>
          <p:nvPr/>
        </p:nvSpPr>
        <p:spPr bwMode="auto">
          <a:xfrm>
            <a:off x="5410200" y="3429000"/>
            <a:ext cx="2895600" cy="708025"/>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FF9900"/>
                </a:solidFill>
                <a:latin typeface="Arial" panose="020B0604020202020204" pitchFamily="34" charset="0"/>
                <a:cs typeface="Arial" panose="020B0604020202020204" pitchFamily="34" charset="0"/>
              </a:rPr>
              <a:t>Download pseudocode from MEL</a:t>
            </a:r>
            <a:endParaRPr lang="en-SG" sz="2000">
              <a:solidFill>
                <a:srgbClr val="FF9900"/>
              </a:solidFill>
              <a:latin typeface="Arial" panose="020B0604020202020204" pitchFamily="34" charset="0"/>
              <a:cs typeface="Arial" panose="020B0604020202020204" pitchFamily="34" charset="0"/>
            </a:endParaRPr>
          </a:p>
        </p:txBody>
      </p:sp>
      <p:pic>
        <p:nvPicPr>
          <p:cNvPr id="51206" name="Picture 7" descr="fig07_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743200"/>
            <a:ext cx="19050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Rectangle 8"/>
          <p:cNvSpPr>
            <a:spLocks noChangeArrowheads="1"/>
          </p:cNvSpPr>
          <p:nvPr/>
        </p:nvSpPr>
        <p:spPr bwMode="auto">
          <a:xfrm>
            <a:off x="6477000" y="5486400"/>
            <a:ext cx="213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spcBef>
                <a:spcPct val="50000"/>
              </a:spcBef>
            </a:pPr>
            <a:r>
              <a:rPr lang="en-US" sz="1200">
                <a:solidFill>
                  <a:schemeClr val="tx2"/>
                </a:solidFill>
                <a:latin typeface="Times New Roman" panose="02020603050405020304" pitchFamily="18" charset="0"/>
              </a:rPr>
              <a:t>Copyright © 2007 Pearson Education, Inc. Publishing as Pearson Addison-Wesley. Ver. 5.0.</a:t>
            </a:r>
          </a:p>
        </p:txBody>
      </p:sp>
    </p:spTree>
    <p:extLst>
      <p:ext uri="{BB962C8B-B14F-4D97-AF65-F5344CB8AC3E}">
        <p14:creationId xmlns:p14="http://schemas.microsoft.com/office/powerpoint/2010/main" val="1605596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sz="half" idx="1"/>
          </p:nvPr>
        </p:nvSpPr>
        <p:spPr>
          <a:xfrm>
            <a:off x="304800" y="838200"/>
            <a:ext cx="8763000" cy="5029200"/>
          </a:xfrm>
        </p:spPr>
        <p:txBody>
          <a:bodyPr/>
          <a:lstStyle/>
          <a:p>
            <a:pPr marL="0" indent="0" eaLnBrk="1" hangingPunct="1">
              <a:lnSpc>
                <a:spcPct val="90000"/>
              </a:lnSpc>
              <a:buClr>
                <a:srgbClr val="0000FF"/>
              </a:buClr>
              <a:buSzPct val="100000"/>
              <a:buFont typeface="Wingdings" panose="05000000000000000000" pitchFamily="2" charset="2"/>
              <a:buNone/>
              <a:defRPr/>
            </a:pPr>
            <a:r>
              <a:rPr lang="en-US" sz="2400" u="sng" dirty="0">
                <a:solidFill>
                  <a:srgbClr val="0000FF"/>
                </a:solidFill>
                <a:latin typeface="Arial" charset="0"/>
                <a:cs typeface="Arial" charset="0"/>
              </a:rPr>
              <a:t>Recognizing Palindromes</a:t>
            </a:r>
          </a:p>
          <a:p>
            <a:pPr>
              <a:lnSpc>
                <a:spcPct val="90000"/>
              </a:lnSpc>
              <a:defRPr/>
            </a:pPr>
            <a:r>
              <a:rPr lang="en-US" sz="2400" b="0" dirty="0">
                <a:solidFill>
                  <a:schemeClr val="tx2"/>
                </a:solidFill>
                <a:latin typeface="Arial" pitchFamily="34" charset="0"/>
                <a:cs typeface="Arial" pitchFamily="34" charset="0"/>
              </a:rPr>
              <a:t>char  at front of queue = char at top of stack </a:t>
            </a:r>
          </a:p>
          <a:p>
            <a:pPr>
              <a:lnSpc>
                <a:spcPct val="90000"/>
              </a:lnSpc>
              <a:buFont typeface="Wingdings" panose="05000000000000000000" pitchFamily="2" charset="2"/>
              <a:buNone/>
              <a:defRPr/>
            </a:pPr>
            <a:r>
              <a:rPr lang="en-US" sz="2400" b="0" dirty="0">
                <a:solidFill>
                  <a:schemeClr val="tx2"/>
                </a:solidFill>
                <a:latin typeface="Arial" pitchFamily="34" charset="0"/>
                <a:cs typeface="Arial" pitchFamily="34" charset="0"/>
              </a:rPr>
              <a:t>     =&gt; continue to process</a:t>
            </a:r>
          </a:p>
          <a:p>
            <a:pPr>
              <a:lnSpc>
                <a:spcPct val="90000"/>
              </a:lnSpc>
              <a:defRPr/>
            </a:pPr>
            <a:r>
              <a:rPr lang="en-US" sz="2400" b="0" dirty="0">
                <a:solidFill>
                  <a:schemeClr val="tx2"/>
                </a:solidFill>
                <a:latin typeface="Arial" pitchFamily="34" charset="0"/>
                <a:cs typeface="Arial" pitchFamily="34" charset="0"/>
              </a:rPr>
              <a:t>Repeat until either ADT is empty =&gt; string is palindrome</a:t>
            </a:r>
          </a:p>
          <a:p>
            <a:pPr>
              <a:lnSpc>
                <a:spcPct val="90000"/>
              </a:lnSpc>
              <a:defRPr/>
            </a:pPr>
            <a:r>
              <a:rPr lang="en-US" sz="2400" b="0" dirty="0">
                <a:solidFill>
                  <a:schemeClr val="tx2"/>
                </a:solidFill>
                <a:latin typeface="Arial" pitchFamily="34" charset="0"/>
                <a:cs typeface="Arial" pitchFamily="34" charset="0"/>
              </a:rPr>
              <a:t>char not the same =&gt; string not a palindrome</a:t>
            </a:r>
          </a:p>
          <a:p>
            <a:pPr>
              <a:lnSpc>
                <a:spcPct val="90000"/>
              </a:lnSpc>
              <a:buFont typeface="Wingdings" panose="05000000000000000000" pitchFamily="2" charset="2"/>
              <a:buNone/>
              <a:defRPr/>
            </a:pPr>
            <a:endParaRPr lang="en-US" sz="24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defRPr/>
            </a:pPr>
            <a:endParaRPr lang="en-US" sz="1600" b="0" dirty="0">
              <a:solidFill>
                <a:schemeClr val="tx2"/>
              </a:solidFill>
              <a:latin typeface="Arial" pitchFamily="34" charset="0"/>
              <a:cs typeface="Arial" pitchFamily="34" charset="0"/>
            </a:endParaRPr>
          </a:p>
          <a:p>
            <a:pPr>
              <a:lnSpc>
                <a:spcPct val="90000"/>
              </a:lnSpc>
              <a:buFont typeface="Wingdings" panose="05000000000000000000" pitchFamily="2" charset="2"/>
              <a:buNone/>
              <a:defRPr/>
            </a:pPr>
            <a:r>
              <a:rPr lang="en-US" sz="2400" b="0" dirty="0">
                <a:solidFill>
                  <a:schemeClr val="tx2"/>
                </a:solidFill>
                <a:latin typeface="Arial" pitchFamily="34" charset="0"/>
                <a:cs typeface="Arial" pitchFamily="34" charset="0"/>
              </a:rPr>
              <a:t>.</a:t>
            </a:r>
          </a:p>
        </p:txBody>
      </p:sp>
      <p:sp>
        <p:nvSpPr>
          <p:cNvPr id="52228" name="Rectangle 2"/>
          <p:cNvSpPr>
            <a:spLocks noGrp="1" noChangeArrowheads="1"/>
          </p:cNvSpPr>
          <p:nvPr>
            <p:ph type="title"/>
          </p:nvPr>
        </p:nvSpPr>
        <p:spPr/>
        <p:txBody>
          <a:bodyPr/>
          <a:lstStyle/>
          <a:p>
            <a:r>
              <a:rPr lang="en-US" sz="2800">
                <a:latin typeface="Arial" panose="020B0604020202020204" pitchFamily="34" charset="0"/>
                <a:cs typeface="Arial" panose="020B0604020202020204" pitchFamily="34" charset="0"/>
              </a:rPr>
              <a:t>Applications of Queue ADT </a:t>
            </a:r>
            <a:endParaRPr lang="en-US" altLang="zh-CN" sz="2800" i="1">
              <a:ea typeface="宋体" panose="02010600030101010101" pitchFamily="2" charset="-122"/>
            </a:endParaRPr>
          </a:p>
        </p:txBody>
      </p:sp>
      <p:sp>
        <p:nvSpPr>
          <p:cNvPr id="52229" name="TextBox 11"/>
          <p:cNvSpPr txBox="1">
            <a:spLocks noChangeArrowheads="1"/>
          </p:cNvSpPr>
          <p:nvPr/>
        </p:nvSpPr>
        <p:spPr bwMode="auto">
          <a:xfrm>
            <a:off x="5410200" y="3429000"/>
            <a:ext cx="2895600" cy="708025"/>
          </a:xfrm>
          <a:prstGeom prst="rect">
            <a:avLst/>
          </a:prstGeom>
          <a:solidFill>
            <a:srgbClr val="FFFFFF"/>
          </a:solidFill>
          <a:ln w="9525">
            <a:solidFill>
              <a:schemeClr val="accent1"/>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FF9900"/>
                </a:solidFill>
                <a:latin typeface="Arial" panose="020B0604020202020204" pitchFamily="34" charset="0"/>
                <a:cs typeface="Arial" panose="020B0604020202020204" pitchFamily="34" charset="0"/>
              </a:rPr>
              <a:t>Download pseudocode from MEL</a:t>
            </a:r>
            <a:endParaRPr lang="en-SG" sz="2000">
              <a:solidFill>
                <a:srgbClr val="FF9900"/>
              </a:solidFill>
              <a:latin typeface="Arial" panose="020B0604020202020204" pitchFamily="34" charset="0"/>
              <a:cs typeface="Arial" panose="020B0604020202020204" pitchFamily="34" charset="0"/>
            </a:endParaRPr>
          </a:p>
        </p:txBody>
      </p:sp>
      <p:pic>
        <p:nvPicPr>
          <p:cNvPr id="52230" name="Picture 7" descr="fig07_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2959100"/>
            <a:ext cx="19050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Rectangle 8"/>
          <p:cNvSpPr>
            <a:spLocks noChangeArrowheads="1"/>
          </p:cNvSpPr>
          <p:nvPr/>
        </p:nvSpPr>
        <p:spPr bwMode="auto">
          <a:xfrm>
            <a:off x="6477000" y="5486400"/>
            <a:ext cx="2133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spcBef>
                <a:spcPct val="50000"/>
              </a:spcBef>
            </a:pPr>
            <a:r>
              <a:rPr lang="en-US" sz="1200">
                <a:solidFill>
                  <a:schemeClr val="tx2"/>
                </a:solidFill>
                <a:latin typeface="Times New Roman" panose="02020603050405020304" pitchFamily="18" charset="0"/>
              </a:rPr>
              <a:t>Copyright © 2007 Pearson Education, Inc. Publishing as Pearson Addison-Wesley. Ver. 5.0.</a:t>
            </a:r>
          </a:p>
        </p:txBody>
      </p:sp>
    </p:spTree>
    <p:extLst>
      <p:ext uri="{BB962C8B-B14F-4D97-AF65-F5344CB8AC3E}">
        <p14:creationId xmlns:p14="http://schemas.microsoft.com/office/powerpoint/2010/main" val="3928664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zh-CN" sz="3200" b="0" i="1">
                <a:ea typeface="宋体" panose="02010600030101010101" pitchFamily="2" charset="-122"/>
              </a:rPr>
              <a:t>Some points to note</a:t>
            </a:r>
          </a:p>
        </p:txBody>
      </p:sp>
      <p:sp>
        <p:nvSpPr>
          <p:cNvPr id="53252" name="Rectangle 3"/>
          <p:cNvSpPr txBox="1">
            <a:spLocks noChangeArrowheads="1"/>
          </p:cNvSpPr>
          <p:nvPr/>
        </p:nvSpPr>
        <p:spPr bwMode="auto">
          <a:xfrm>
            <a:off x="152400" y="9144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nSpc>
                <a:spcPct val="90000"/>
              </a:lnSpc>
              <a:spcBef>
                <a:spcPct val="20000"/>
              </a:spcBef>
              <a:buClr>
                <a:schemeClr val="tx2"/>
              </a:buClr>
              <a:buSzPct val="140000"/>
              <a:buFont typeface="Wingdings" panose="05000000000000000000" pitchFamily="2" charset="2"/>
              <a:buNone/>
            </a:pPr>
            <a:r>
              <a:rPr kumimoji="1" lang="en-US" altLang="zh-CN" dirty="0">
                <a:latin typeface="Arial" panose="020B0604020202020204" pitchFamily="34" charset="0"/>
                <a:ea typeface="宋体" panose="02010600030101010101" pitchFamily="2" charset="-122"/>
                <a:cs typeface="Arial" panose="020B0604020202020204" pitchFamily="34" charset="0"/>
              </a:rPr>
              <a:t>1. Again, format for specifying the ADT operations may vary</a:t>
            </a:r>
            <a:endParaRPr kumimoji="1" lang="en-US" altLang="zh-CN" dirty="0">
              <a:solidFill>
                <a:srgbClr val="0000FF"/>
              </a:solidFill>
              <a:latin typeface="Arial" panose="020B0604020202020204" pitchFamily="34" charset="0"/>
              <a:ea typeface="宋体" panose="02010600030101010101" pitchFamily="2" charset="-122"/>
              <a:cs typeface="Arial" panose="020B0604020202020204" pitchFamily="34" charset="0"/>
            </a:endParaRPr>
          </a:p>
          <a:p>
            <a:pPr>
              <a:lnSpc>
                <a:spcPct val="90000"/>
              </a:lnSpc>
              <a:spcBef>
                <a:spcPct val="20000"/>
              </a:spcBef>
              <a:buClr>
                <a:schemeClr val="tx2"/>
              </a:buClr>
              <a:buSzPct val="140000"/>
              <a:buFont typeface="Wingdings" panose="05000000000000000000" pitchFamily="2" charset="2"/>
              <a:buNone/>
            </a:pPr>
            <a:r>
              <a:rPr kumimoji="1" lang="en-US" altLang="zh-CN" dirty="0">
                <a:solidFill>
                  <a:srgbClr val="0000FF"/>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    e.g.</a:t>
            </a:r>
          </a:p>
          <a:p>
            <a:pPr>
              <a:lnSpc>
                <a:spcPct val="90000"/>
              </a:lnSpc>
              <a:spcBef>
                <a:spcPct val="20000"/>
              </a:spcBef>
              <a:buClr>
                <a:schemeClr val="tx2"/>
              </a:buClr>
              <a:buSzPct val="140000"/>
            </a:pP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getFront</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ItemType</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a:t>
            </a:r>
            <a:r>
              <a:rPr lang="en-US">
                <a:solidFill>
                  <a:srgbClr val="0000FF"/>
                </a:solidFill>
                <a:latin typeface="Arial" panose="020B0604020202020204" pitchFamily="34" charset="0"/>
                <a:ea typeface="Verdana" panose="020B0604030504040204" pitchFamily="34" charset="0"/>
                <a:cs typeface="Arial" panose="020B0604020202020204" pitchFamily="34" charset="0"/>
              </a:rPr>
              <a:t>			// </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format 1</a:t>
            </a:r>
            <a:endParaRPr lang="en-US" dirty="0">
              <a:solidFill>
                <a:srgbClr val="FF0000"/>
              </a:solidFill>
              <a:latin typeface="Arial" panose="020B0604020202020204" pitchFamily="34" charset="0"/>
              <a:ea typeface="Verdana" panose="020B0604030504040204" pitchFamily="34" charset="0"/>
              <a:cs typeface="Arial" panose="020B0604020202020204" pitchFamily="34" charset="0"/>
            </a:endParaRPr>
          </a:p>
          <a:p>
            <a:pPr>
              <a:lnSpc>
                <a:spcPct val="90000"/>
              </a:lnSpc>
              <a:spcBef>
                <a:spcPct val="20000"/>
              </a:spcBef>
              <a:buClr>
                <a:schemeClr val="tx2"/>
              </a:buClr>
              <a:buSzPct val="140000"/>
            </a:pP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enqueue</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ItemType</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item):</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boolean</a:t>
            </a:r>
            <a:r>
              <a:rPr lang="en-US">
                <a:solidFill>
                  <a:srgbClr val="0000FF"/>
                </a:solidFill>
                <a:latin typeface="Arial" panose="020B0604020202020204" pitchFamily="34" charset="0"/>
                <a:ea typeface="Verdana" panose="020B0604030504040204" pitchFamily="34" charset="0"/>
                <a:cs typeface="Arial" panose="020B0604020202020204" pitchFamily="34" charset="0"/>
              </a:rPr>
              <a:t>		// </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format 1</a:t>
            </a:r>
          </a:p>
          <a:p>
            <a:pPr>
              <a:lnSpc>
                <a:spcPct val="90000"/>
              </a:lnSpc>
              <a:spcBef>
                <a:spcPct val="20000"/>
              </a:spcBef>
              <a:buClr>
                <a:schemeClr val="tx2"/>
              </a:buClr>
              <a:buSzPct val="140000"/>
            </a:pP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0000FF"/>
                </a:solidFill>
                <a:latin typeface="Arial" panose="020B0604020202020204" pitchFamily="34" charset="0"/>
                <a:ea typeface="Verdana" panose="020B0604030504040204" pitchFamily="34" charset="0"/>
                <a:cs typeface="Arial" panose="020B0604020202020204" pitchFamily="34" charset="0"/>
              </a:rPr>
              <a:t>dequeue</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 </a:t>
            </a:r>
            <a:r>
              <a:rPr lang="en-US" err="1">
                <a:solidFill>
                  <a:srgbClr val="0000FF"/>
                </a:solidFill>
                <a:latin typeface="Arial" panose="020B0604020202020204" pitchFamily="34" charset="0"/>
                <a:ea typeface="Verdana" panose="020B0604030504040204" pitchFamily="34" charset="0"/>
                <a:cs typeface="Arial" panose="020B0604020202020204" pitchFamily="34" charset="0"/>
              </a:rPr>
              <a:t>boolean</a:t>
            </a:r>
            <a:r>
              <a:rPr lang="en-US">
                <a:solidFill>
                  <a:srgbClr val="0000FF"/>
                </a:solidFill>
                <a:latin typeface="Arial" panose="020B0604020202020204" pitchFamily="34" charset="0"/>
                <a:ea typeface="Verdana" panose="020B0604030504040204" pitchFamily="34" charset="0"/>
                <a:cs typeface="Arial" panose="020B0604020202020204" pitchFamily="34" charset="0"/>
              </a:rPr>
              <a:t> 			// </a:t>
            </a:r>
            <a:r>
              <a:rPr lang="en-US" dirty="0">
                <a:solidFill>
                  <a:srgbClr val="0000FF"/>
                </a:solidFill>
                <a:latin typeface="Arial" panose="020B0604020202020204" pitchFamily="34" charset="0"/>
                <a:ea typeface="Verdana" panose="020B0604030504040204" pitchFamily="34" charset="0"/>
                <a:cs typeface="Arial" panose="020B0604020202020204" pitchFamily="34" charset="0"/>
              </a:rPr>
              <a:t>format 1</a:t>
            </a:r>
          </a:p>
          <a:p>
            <a:pPr>
              <a:lnSpc>
                <a:spcPct val="90000"/>
              </a:lnSpc>
              <a:spcBef>
                <a:spcPct val="20000"/>
              </a:spcBef>
              <a:buClr>
                <a:schemeClr val="tx2"/>
              </a:buClr>
              <a:buSzPct val="140000"/>
            </a:pPr>
            <a:r>
              <a:rPr lang="en-US" sz="1000" dirty="0">
                <a:solidFill>
                  <a:srgbClr val="FF0000"/>
                </a:solidFill>
                <a:latin typeface="Arial" panose="020B0604020202020204" pitchFamily="34" charset="0"/>
                <a:ea typeface="Verdana" panose="020B0604030504040204" pitchFamily="34" charset="0"/>
                <a:cs typeface="Arial" panose="020B0604020202020204" pitchFamily="34" charset="0"/>
              </a:rPr>
              <a:t>    </a:t>
            </a:r>
          </a:p>
          <a:p>
            <a:pPr>
              <a:lnSpc>
                <a:spcPct val="90000"/>
              </a:lnSpc>
              <a:spcBef>
                <a:spcPct val="20000"/>
              </a:spcBef>
              <a:buClr>
                <a:schemeClr val="tx2"/>
              </a:buClr>
              <a:buSzPct val="140000"/>
            </a:pP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getFront</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ItemType</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&amp;item):void</a:t>
            </a:r>
            <a:r>
              <a:rPr lang="en-US">
                <a:solidFill>
                  <a:srgbClr val="FF0000"/>
                </a:solidFill>
                <a:latin typeface="Arial" panose="020B0604020202020204" pitchFamily="34" charset="0"/>
                <a:ea typeface="Verdana" panose="020B0604030504040204" pitchFamily="34" charset="0"/>
                <a:cs typeface="Arial" panose="020B0604020202020204" pitchFamily="34" charset="0"/>
              </a:rPr>
              <a:t>		//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format 2</a:t>
            </a:r>
          </a:p>
          <a:p>
            <a:pPr>
              <a:lnSpc>
                <a:spcPct val="90000"/>
              </a:lnSpc>
              <a:spcBef>
                <a:spcPct val="20000"/>
              </a:spcBef>
              <a:buClr>
                <a:schemeClr val="tx2"/>
              </a:buClr>
              <a:buSzPct val="140000"/>
            </a:pP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enqueue</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ItemType</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&amp;item):void</a:t>
            </a:r>
            <a:r>
              <a:rPr lang="en-US">
                <a:solidFill>
                  <a:srgbClr val="FF0000"/>
                </a:solidFill>
                <a:latin typeface="Arial" panose="020B0604020202020204" pitchFamily="34" charset="0"/>
                <a:ea typeface="Verdana" panose="020B0604030504040204" pitchFamily="34" charset="0"/>
                <a:cs typeface="Arial" panose="020B0604020202020204" pitchFamily="34" charset="0"/>
              </a:rPr>
              <a:t>		//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format 2</a:t>
            </a:r>
          </a:p>
          <a:p>
            <a:pPr>
              <a:lnSpc>
                <a:spcPct val="90000"/>
              </a:lnSpc>
              <a:spcBef>
                <a:spcPct val="20000"/>
              </a:spcBef>
              <a:buClr>
                <a:schemeClr val="tx2"/>
              </a:buClr>
              <a:buSzPct val="140000"/>
            </a:pPr>
            <a:r>
              <a:rPr lang="en-US">
                <a:solidFill>
                  <a:srgbClr val="FF0000"/>
                </a:solidFill>
                <a:latin typeface="Arial" panose="020B0604020202020204" pitchFamily="34" charset="0"/>
                <a:ea typeface="Verdana" panose="020B0604030504040204" pitchFamily="34" charset="0"/>
                <a:cs typeface="Arial" panose="020B0604020202020204" pitchFamily="34" charset="0"/>
              </a:rPr>
              <a:t>	dequeue</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a:t>
            </a:r>
            <a:r>
              <a:rPr lang="en-US" dirty="0" err="1">
                <a:solidFill>
                  <a:srgbClr val="FF0000"/>
                </a:solidFill>
                <a:latin typeface="Arial" panose="020B0604020202020204" pitchFamily="34" charset="0"/>
                <a:ea typeface="Verdana" panose="020B0604030504040204" pitchFamily="34" charset="0"/>
                <a:cs typeface="Arial" panose="020B0604020202020204" pitchFamily="34" charset="0"/>
              </a:rPr>
              <a:t>ItemType</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 &amp;item): </a:t>
            </a:r>
            <a:r>
              <a:rPr lang="en-US" err="1">
                <a:solidFill>
                  <a:srgbClr val="FF0000"/>
                </a:solidFill>
                <a:latin typeface="Arial" panose="020B0604020202020204" pitchFamily="34" charset="0"/>
                <a:ea typeface="Verdana" panose="020B0604030504040204" pitchFamily="34" charset="0"/>
                <a:cs typeface="Arial" panose="020B0604020202020204" pitchFamily="34" charset="0"/>
              </a:rPr>
              <a:t>boolean</a:t>
            </a:r>
            <a:r>
              <a:rPr lang="en-US">
                <a:solidFill>
                  <a:srgbClr val="FF0000"/>
                </a:solidFill>
                <a:latin typeface="Arial" panose="020B0604020202020204" pitchFamily="34" charset="0"/>
                <a:ea typeface="Verdana" panose="020B0604030504040204" pitchFamily="34" charset="0"/>
                <a:cs typeface="Arial" panose="020B0604020202020204" pitchFamily="34" charset="0"/>
              </a:rPr>
              <a:t>   	// format </a:t>
            </a:r>
            <a:r>
              <a:rPr lang="en-US" dirty="0">
                <a:solidFill>
                  <a:srgbClr val="FF0000"/>
                </a:solidFill>
                <a:latin typeface="Arial" panose="020B0604020202020204" pitchFamily="34" charset="0"/>
                <a:ea typeface="Verdana" panose="020B0604030504040204" pitchFamily="34" charset="0"/>
                <a:cs typeface="Arial" panose="020B0604020202020204" pitchFamily="34" charset="0"/>
              </a:rPr>
              <a:t>2</a:t>
            </a:r>
          </a:p>
          <a:p>
            <a:pPr>
              <a:lnSpc>
                <a:spcPct val="90000"/>
              </a:lnSpc>
              <a:spcBef>
                <a:spcPct val="20000"/>
              </a:spcBef>
              <a:buClr>
                <a:schemeClr val="tx2"/>
              </a:buClr>
              <a:buSzPct val="140000"/>
            </a:pPr>
            <a:endParaRPr lang="en-US" dirty="0">
              <a:solidFill>
                <a:srgbClr val="FF0000"/>
              </a:solidFill>
              <a:latin typeface="Arial" panose="020B0604020202020204" pitchFamily="34" charset="0"/>
              <a:ea typeface="Verdana" panose="020B0604030504040204" pitchFamily="34" charset="0"/>
              <a:cs typeface="Verdana" panose="020B0604030504040204" pitchFamily="34" charset="0"/>
            </a:endParaRPr>
          </a:p>
          <a:p>
            <a:pPr>
              <a:lnSpc>
                <a:spcPct val="90000"/>
              </a:lnSpc>
              <a:spcBef>
                <a:spcPct val="20000"/>
              </a:spcBef>
              <a:buClr>
                <a:schemeClr val="tx2"/>
              </a:buClr>
              <a:buSzPct val="140000"/>
              <a:buFont typeface="Wingdings" panose="05000000000000000000" pitchFamily="2" charset="2"/>
              <a:buNone/>
            </a:pPr>
            <a:endParaRPr kumimoji="1" lang="en-US" altLang="zh-CN" dirty="0">
              <a:solidFill>
                <a:srgbClr val="0000FF"/>
              </a:solidFill>
              <a:latin typeface="Arial" panose="020B0604020202020204" pitchFamily="34" charset="0"/>
              <a:ea typeface="宋体" panose="02010600030101010101" pitchFamily="2" charset="-122"/>
              <a:sym typeface="Wingdings" panose="05000000000000000000" pitchFamily="2" charset="2"/>
            </a:endParaRPr>
          </a:p>
          <a:p>
            <a:pPr>
              <a:lnSpc>
                <a:spcPct val="90000"/>
              </a:lnSpc>
              <a:spcBef>
                <a:spcPct val="20000"/>
              </a:spcBef>
              <a:buClr>
                <a:schemeClr val="tx2"/>
              </a:buClr>
              <a:buSzPct val="140000"/>
              <a:buFont typeface="Wingdings" panose="05000000000000000000" pitchFamily="2" charset="2"/>
              <a:buNone/>
            </a:pPr>
            <a:endParaRPr kumimoji="1" lang="en-US" altLang="zh-CN" dirty="0">
              <a:solidFill>
                <a:srgbClr val="0000FF"/>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72647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t>Summary</a:t>
            </a:r>
          </a:p>
        </p:txBody>
      </p:sp>
      <p:sp>
        <p:nvSpPr>
          <p:cNvPr id="7" name="Rectangle 3"/>
          <p:cNvSpPr txBox="1">
            <a:spLocks noChangeArrowheads="1"/>
          </p:cNvSpPr>
          <p:nvPr/>
        </p:nvSpPr>
        <p:spPr bwMode="auto">
          <a:xfrm>
            <a:off x="381000" y="1066800"/>
            <a:ext cx="8305800" cy="4572000"/>
          </a:xfrm>
          <a:prstGeom prst="rect">
            <a:avLst/>
          </a:prstGeom>
          <a:noFill/>
          <a:ln w="9525">
            <a:noFill/>
            <a:miter lim="800000"/>
            <a:headEnd/>
            <a:tailEnd/>
          </a:ln>
        </p:spPr>
        <p:txBody>
          <a:bodyPr/>
          <a:lstStyle/>
          <a:p>
            <a:pPr marL="533400" indent="-533400" eaLnBrk="0" hangingPunct="0">
              <a:lnSpc>
                <a:spcPct val="150000"/>
              </a:lnSpc>
              <a:spcBef>
                <a:spcPts val="0"/>
              </a:spcBef>
              <a:buClr>
                <a:srgbClr val="0000FF"/>
              </a:buClr>
              <a:buFont typeface="Wingdings" pitchFamily="2" charset="2"/>
              <a:buAutoNum type="arabicPeriod"/>
              <a:defRPr/>
            </a:pPr>
            <a:r>
              <a:rPr kumimoji="1" lang="en-US" sz="2800" kern="0">
                <a:solidFill>
                  <a:srgbClr val="0000FF"/>
                </a:solidFill>
                <a:latin typeface="Arial" charset="0"/>
              </a:rPr>
              <a:t>Introduction of the ADT queue</a:t>
            </a:r>
          </a:p>
          <a:p>
            <a:pPr marL="533400" indent="-533400" eaLnBrk="0" hangingPunct="0">
              <a:lnSpc>
                <a:spcPct val="150000"/>
              </a:lnSpc>
              <a:spcBef>
                <a:spcPts val="0"/>
              </a:spcBef>
              <a:buClr>
                <a:srgbClr val="0000FF"/>
              </a:buClr>
              <a:buFont typeface="Wingdings" pitchFamily="2" charset="2"/>
              <a:buAutoNum type="arabicPeriod"/>
              <a:defRPr/>
            </a:pPr>
            <a:r>
              <a:rPr kumimoji="1" lang="en-US" sz="2800" kern="0">
                <a:solidFill>
                  <a:srgbClr val="0000FF"/>
                </a:solidFill>
                <a:latin typeface="Arial" charset="0"/>
              </a:rPr>
              <a:t>Implementation of the ADT queue</a:t>
            </a:r>
          </a:p>
          <a:p>
            <a:pPr marL="533400" indent="-533400" eaLnBrk="0" hangingPunct="0">
              <a:lnSpc>
                <a:spcPct val="150000"/>
              </a:lnSpc>
              <a:spcBef>
                <a:spcPts val="0"/>
              </a:spcBef>
              <a:buClr>
                <a:srgbClr val="0000FF"/>
              </a:buClr>
              <a:buFont typeface="Wingdings" pitchFamily="2" charset="2"/>
              <a:buAutoNum type="arabicPeriod"/>
              <a:defRPr/>
            </a:pPr>
            <a:r>
              <a:rPr kumimoji="1" lang="en-US" sz="2800" kern="0">
                <a:solidFill>
                  <a:srgbClr val="0000FF"/>
                </a:solidFill>
                <a:latin typeface="Arial" charset="0"/>
              </a:rPr>
              <a:t>Applications of the ADT queue</a:t>
            </a:r>
          </a:p>
          <a:p>
            <a:pPr marL="631825" lvl="1" indent="-631825" eaLnBrk="0" hangingPunct="0">
              <a:spcBef>
                <a:spcPct val="20000"/>
              </a:spcBef>
              <a:buFont typeface="Wingdings" pitchFamily="2" charset="2"/>
              <a:buNone/>
              <a:defRPr/>
            </a:pPr>
            <a:endParaRPr kumimoji="1" lang="en-US" sz="2800" kern="0" dirty="0">
              <a:latin typeface="Arial" charset="0"/>
            </a:endParaRPr>
          </a:p>
        </p:txBody>
      </p:sp>
    </p:spTree>
    <p:extLst>
      <p:ext uri="{BB962C8B-B14F-4D97-AF65-F5344CB8AC3E}">
        <p14:creationId xmlns:p14="http://schemas.microsoft.com/office/powerpoint/2010/main" val="257214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zh-CN">
                <a:ea typeface="宋体" panose="02010600030101010101" pitchFamily="2" charset="-122"/>
              </a:rPr>
              <a:t>1. Queue ADT</a:t>
            </a:r>
          </a:p>
        </p:txBody>
      </p:sp>
      <p:sp>
        <p:nvSpPr>
          <p:cNvPr id="5" name="Rectangle 3"/>
          <p:cNvSpPr txBox="1">
            <a:spLocks noChangeArrowheads="1"/>
          </p:cNvSpPr>
          <p:nvPr/>
        </p:nvSpPr>
        <p:spPr bwMode="auto">
          <a:xfrm>
            <a:off x="152400" y="914400"/>
            <a:ext cx="8991600" cy="1676400"/>
          </a:xfrm>
          <a:prstGeom prst="rect">
            <a:avLst/>
          </a:prstGeom>
          <a:noFill/>
          <a:ln w="9525">
            <a:noFill/>
            <a:miter lim="800000"/>
            <a:headEnd/>
            <a:tailEnd/>
          </a:ln>
        </p:spPr>
        <p:txBody>
          <a:bodyPr/>
          <a:lstStyle/>
          <a:p>
            <a:pPr eaLnBrk="0" hangingPunct="0">
              <a:spcBef>
                <a:spcPct val="20000"/>
              </a:spcBef>
              <a:buClr>
                <a:schemeClr val="tx2"/>
              </a:buClr>
              <a:buSzPct val="140000"/>
              <a:buFont typeface="Wingdings" pitchFamily="2" charset="2"/>
              <a:buNone/>
              <a:defRPr/>
            </a:pPr>
            <a:r>
              <a:rPr kumimoji="1" lang="en-US" altLang="zh-CN" kern="0" dirty="0">
                <a:latin typeface="Arial" pitchFamily="34" charset="0"/>
                <a:ea typeface="宋体" charset="-122"/>
                <a:cs typeface="Arial" pitchFamily="34" charset="0"/>
              </a:rPr>
              <a:t>A queue is another form of data structure for organizing data.</a:t>
            </a:r>
          </a:p>
          <a:p>
            <a:pPr eaLnBrk="0" hangingPunct="0">
              <a:spcBef>
                <a:spcPct val="20000"/>
              </a:spcBef>
              <a:buClr>
                <a:schemeClr val="tx2"/>
              </a:buClr>
              <a:buSzPct val="140000"/>
              <a:buFont typeface="Wingdings" pitchFamily="2" charset="2"/>
              <a:buNone/>
              <a:defRPr/>
            </a:pPr>
            <a:r>
              <a:rPr kumimoji="1" lang="en-US" altLang="zh-CN" kern="0" dirty="0">
                <a:latin typeface="Arial" pitchFamily="34" charset="0"/>
                <a:ea typeface="宋体" charset="-122"/>
                <a:cs typeface="Arial" pitchFamily="34" charset="0"/>
              </a:rPr>
              <a:t>Important property: </a:t>
            </a:r>
            <a:r>
              <a:rPr kumimoji="1" lang="en-US" altLang="zh-CN" b="1" i="1" kern="0">
                <a:solidFill>
                  <a:srgbClr val="FF0000"/>
                </a:solidFill>
                <a:latin typeface="Arial" pitchFamily="34" charset="0"/>
                <a:ea typeface="宋体" charset="-122"/>
                <a:cs typeface="Arial" pitchFamily="34" charset="0"/>
              </a:rPr>
              <a:t>FIFO (First-in </a:t>
            </a:r>
            <a:r>
              <a:rPr kumimoji="1" lang="en-US" altLang="zh-CN" b="1" i="1" kern="0" dirty="0">
                <a:solidFill>
                  <a:srgbClr val="FF0000"/>
                </a:solidFill>
                <a:latin typeface="Arial" pitchFamily="34" charset="0"/>
                <a:ea typeface="宋体" charset="-122"/>
                <a:cs typeface="Arial" pitchFamily="34" charset="0"/>
              </a:rPr>
              <a:t>First-Out)</a:t>
            </a:r>
          </a:p>
          <a:p>
            <a:pPr eaLnBrk="0" hangingPunct="0">
              <a:spcBef>
                <a:spcPct val="20000"/>
              </a:spcBef>
              <a:buClr>
                <a:schemeClr val="tx2"/>
              </a:buClr>
              <a:buSzPct val="140000"/>
              <a:buFont typeface="Wingdings" pitchFamily="2" charset="2"/>
              <a:buNone/>
              <a:defRPr/>
            </a:pPr>
            <a:r>
              <a:rPr kumimoji="1" lang="en-US" altLang="zh-CN" kern="0" dirty="0">
                <a:latin typeface="Arial" pitchFamily="34" charset="0"/>
                <a:ea typeface="宋体" charset="-122"/>
                <a:cs typeface="Arial" pitchFamily="34" charset="0"/>
              </a:rPr>
              <a:t>First item placed on the queue will be removed first.</a:t>
            </a:r>
          </a:p>
          <a:p>
            <a:pPr marL="631825" indent="-631825" eaLnBrk="0" hangingPunct="0">
              <a:spcBef>
                <a:spcPct val="20000"/>
              </a:spcBef>
              <a:buClr>
                <a:schemeClr val="tx2"/>
              </a:buClr>
              <a:buSzPct val="140000"/>
              <a:defRPr/>
            </a:pPr>
            <a:r>
              <a:rPr kumimoji="1" lang="en-US" altLang="zh-CN" i="1" kern="0" dirty="0">
                <a:solidFill>
                  <a:srgbClr val="0070C0"/>
                </a:solidFill>
                <a:latin typeface="Arial" pitchFamily="34" charset="0"/>
                <a:ea typeface="宋体" charset="-122"/>
                <a:cs typeface="Arial" pitchFamily="34" charset="0"/>
              </a:rPr>
              <a:t>e.g. </a:t>
            </a:r>
          </a:p>
          <a:p>
            <a:pPr marL="514350" indent="-514350" eaLnBrk="0" hangingPunct="0">
              <a:spcBef>
                <a:spcPct val="20000"/>
              </a:spcBef>
              <a:buClr>
                <a:schemeClr val="tx2"/>
              </a:buClr>
              <a:buSzPct val="140000"/>
              <a:buFont typeface="Wingdings" pitchFamily="2" charset="2"/>
              <a:buNone/>
              <a:defRPr/>
            </a:pPr>
            <a:endParaRPr kumimoji="1" lang="en-US" altLang="zh-CN" kern="0" dirty="0">
              <a:latin typeface="Arial" charset="0"/>
              <a:ea typeface="宋体" charset="-122"/>
            </a:endParaRPr>
          </a:p>
        </p:txBody>
      </p:sp>
      <p:pic>
        <p:nvPicPr>
          <p:cNvPr id="19461" name="Picture 5" descr="fg23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38400"/>
            <a:ext cx="6227763"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Footer Placeholder 2"/>
          <p:cNvSpPr txBox="1">
            <a:spLocks/>
          </p:cNvSpPr>
          <p:nvPr/>
        </p:nvSpPr>
        <p:spPr bwMode="auto">
          <a:xfrm>
            <a:off x="6858000" y="38862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r" eaLnBrk="1" hangingPunct="1">
              <a:spcBef>
                <a:spcPct val="50000"/>
              </a:spcBef>
            </a:pPr>
            <a:r>
              <a:rPr lang="en-US" sz="1000">
                <a:latin typeface="Arial Narrow" panose="020B0606020202030204" pitchFamily="34" charset="0"/>
              </a:rPr>
              <a:t>Carrano, Data Structures and Abstractions with Java, Second Edition, (c) 2007 Pearson Education, Inc. All rights reserved. 0-13-237045-X</a:t>
            </a:r>
          </a:p>
        </p:txBody>
      </p:sp>
      <p:sp>
        <p:nvSpPr>
          <p:cNvPr id="9" name="Rectangle 3"/>
          <p:cNvSpPr txBox="1">
            <a:spLocks noChangeArrowheads="1"/>
          </p:cNvSpPr>
          <p:nvPr/>
        </p:nvSpPr>
        <p:spPr bwMode="auto">
          <a:xfrm>
            <a:off x="304800" y="5715000"/>
            <a:ext cx="8991600" cy="762000"/>
          </a:xfrm>
          <a:prstGeom prst="rect">
            <a:avLst/>
          </a:prstGeom>
          <a:noFill/>
          <a:ln w="9525">
            <a:noFill/>
            <a:miter lim="800000"/>
            <a:headEnd/>
            <a:tailEnd/>
          </a:ln>
        </p:spPr>
        <p:txBody>
          <a:bodyPr/>
          <a:lstStyle/>
          <a:p>
            <a:pPr eaLnBrk="0" hangingPunct="0">
              <a:spcBef>
                <a:spcPct val="20000"/>
              </a:spcBef>
              <a:buClr>
                <a:schemeClr val="tx2"/>
              </a:buClr>
              <a:buSzPct val="140000"/>
              <a:buFont typeface="Wingdings" pitchFamily="2" charset="2"/>
              <a:buNone/>
              <a:defRPr/>
            </a:pPr>
            <a:r>
              <a:rPr kumimoji="1" lang="en-US" altLang="zh-CN" kern="0" dirty="0">
                <a:latin typeface="Arial" pitchFamily="34" charset="0"/>
                <a:ea typeface="宋体" charset="-122"/>
                <a:cs typeface="Arial" pitchFamily="34" charset="0"/>
              </a:rPr>
              <a:t>Queues are very appropriate for many real-world simulations.</a:t>
            </a:r>
          </a:p>
        </p:txBody>
      </p:sp>
    </p:spTree>
    <p:extLst>
      <p:ext uri="{BB962C8B-B14F-4D97-AF65-F5344CB8AC3E}">
        <p14:creationId xmlns:p14="http://schemas.microsoft.com/office/powerpoint/2010/main" val="43137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zh-CN">
                <a:ea typeface="宋体" panose="02010600030101010101" pitchFamily="2" charset="-122"/>
              </a:rPr>
              <a:t>Queue ADT</a:t>
            </a:r>
          </a:p>
        </p:txBody>
      </p:sp>
      <p:sp>
        <p:nvSpPr>
          <p:cNvPr id="22532" name="Rectangle 3"/>
          <p:cNvSpPr>
            <a:spLocks noGrp="1" noChangeArrowheads="1"/>
          </p:cNvSpPr>
          <p:nvPr>
            <p:ph type="body" sz="half" idx="1"/>
          </p:nvPr>
        </p:nvSpPr>
        <p:spPr>
          <a:xfrm>
            <a:off x="228600" y="914400"/>
            <a:ext cx="8610600" cy="4038600"/>
          </a:xfrm>
        </p:spPr>
        <p:txBody>
          <a:bodyPr/>
          <a:lstStyle/>
          <a:p>
            <a:pPr marL="514350" indent="-514350">
              <a:spcBef>
                <a:spcPts val="600"/>
              </a:spcBef>
              <a:spcAft>
                <a:spcPts val="600"/>
              </a:spcAft>
              <a:buFont typeface="Wingdings" panose="05000000000000000000" pitchFamily="2" charset="2"/>
              <a:buNone/>
              <a:defRPr/>
            </a:pPr>
            <a:r>
              <a:rPr lang="en-US" sz="2800" b="0" dirty="0">
                <a:solidFill>
                  <a:srgbClr val="0000FF"/>
                </a:solidFill>
                <a:latin typeface="Arial" pitchFamily="34" charset="0"/>
                <a:cs typeface="Arial" pitchFamily="34" charset="0"/>
              </a:rPr>
              <a:t>Queue ADT </a:t>
            </a:r>
            <a:endParaRPr/>
          </a:p>
          <a:p>
            <a:pPr marL="360363" indent="-360363">
              <a:spcBef>
                <a:spcPts val="600"/>
              </a:spcBef>
              <a:spcAft>
                <a:spcPts val="600"/>
              </a:spcAft>
              <a:buClr>
                <a:srgbClr val="0000FF"/>
              </a:buClr>
              <a:buSzPct val="100000"/>
              <a:defRPr/>
            </a:pPr>
            <a:r>
              <a:rPr lang="en-US" sz="2800" b="0" dirty="0">
                <a:solidFill>
                  <a:srgbClr val="0000FF"/>
                </a:solidFill>
                <a:latin typeface="Arial" pitchFamily="34" charset="0"/>
                <a:cs typeface="Arial" pitchFamily="34" charset="0"/>
              </a:rPr>
              <a:t>is a collection of items</a:t>
            </a:r>
          </a:p>
          <a:p>
            <a:pPr marL="360363" indent="-360363">
              <a:spcBef>
                <a:spcPts val="600"/>
              </a:spcBef>
              <a:spcAft>
                <a:spcPts val="600"/>
              </a:spcAft>
              <a:buClr>
                <a:srgbClr val="0000FF"/>
              </a:buClr>
              <a:buSzPct val="100000"/>
              <a:defRPr/>
            </a:pPr>
            <a:r>
              <a:rPr lang="en-US" sz="2800" b="0" dirty="0">
                <a:solidFill>
                  <a:srgbClr val="0000FF"/>
                </a:solidFill>
                <a:latin typeface="Arial" pitchFamily="34" charset="0"/>
                <a:cs typeface="Arial" pitchFamily="34" charset="0"/>
              </a:rPr>
              <a:t>operations can only occur at the queue’s </a:t>
            </a:r>
            <a:r>
              <a:rPr lang="en-US" sz="2800" b="0" dirty="0">
                <a:solidFill>
                  <a:srgbClr val="FF0000"/>
                </a:solidFill>
                <a:latin typeface="Arial" pitchFamily="34" charset="0"/>
                <a:cs typeface="Arial" pitchFamily="34" charset="0"/>
              </a:rPr>
              <a:t>two ends</a:t>
            </a:r>
          </a:p>
          <a:p>
            <a:pPr marL="360363" indent="-360363">
              <a:spcBef>
                <a:spcPts val="600"/>
              </a:spcBef>
              <a:spcAft>
                <a:spcPts val="600"/>
              </a:spcAft>
              <a:buClr>
                <a:srgbClr val="0000FF"/>
              </a:buClr>
              <a:buSzPct val="100000"/>
              <a:defRPr/>
            </a:pPr>
            <a:r>
              <a:rPr lang="en-US" altLang="zh-CN" sz="2800" b="0">
                <a:solidFill>
                  <a:srgbClr val="0000FF"/>
                </a:solidFill>
                <a:latin typeface="Arial" pitchFamily="34" charset="0"/>
                <a:ea typeface="宋体" charset="-122"/>
                <a:cs typeface="Arial" pitchFamily="34" charset="0"/>
              </a:rPr>
              <a:t>items </a:t>
            </a:r>
            <a:r>
              <a:rPr lang="en-US" altLang="zh-CN" sz="2800" b="0" dirty="0">
                <a:solidFill>
                  <a:srgbClr val="0000FF"/>
                </a:solidFill>
                <a:latin typeface="Arial" pitchFamily="34" charset="0"/>
                <a:ea typeface="宋体" charset="-122"/>
                <a:cs typeface="Arial" pitchFamily="34" charset="0"/>
              </a:rPr>
              <a:t>can only be removed from </a:t>
            </a:r>
            <a:r>
              <a:rPr lang="en-US" altLang="zh-CN" sz="2800" b="0" dirty="0">
                <a:solidFill>
                  <a:srgbClr val="FF0000"/>
                </a:solidFill>
                <a:latin typeface="Arial" pitchFamily="34" charset="0"/>
                <a:ea typeface="宋体" charset="-122"/>
                <a:cs typeface="Arial" pitchFamily="34" charset="0"/>
              </a:rPr>
              <a:t>front </a:t>
            </a:r>
            <a:r>
              <a:rPr lang="en-US" altLang="zh-CN" sz="2800" b="0">
                <a:solidFill>
                  <a:srgbClr val="0000FF"/>
                </a:solidFill>
                <a:latin typeface="Arial" pitchFamily="34" charset="0"/>
                <a:ea typeface="宋体" charset="-122"/>
                <a:cs typeface="Arial" pitchFamily="34" charset="0"/>
              </a:rPr>
              <a:t>of queue</a:t>
            </a:r>
          </a:p>
          <a:p>
            <a:pPr marL="360363" indent="-360363">
              <a:spcBef>
                <a:spcPts val="600"/>
              </a:spcBef>
              <a:spcAft>
                <a:spcPts val="600"/>
              </a:spcAft>
              <a:buClr>
                <a:srgbClr val="0000FF"/>
              </a:buClr>
              <a:buSzPct val="100000"/>
              <a:defRPr/>
            </a:pPr>
            <a:r>
              <a:rPr lang="en-US" altLang="zh-CN" sz="2800" b="0">
                <a:solidFill>
                  <a:srgbClr val="0000FF"/>
                </a:solidFill>
                <a:latin typeface="Arial" pitchFamily="34" charset="0"/>
                <a:ea typeface="宋体" charset="-122"/>
                <a:cs typeface="Arial" pitchFamily="34" charset="0"/>
              </a:rPr>
              <a:t>new items can only be added to </a:t>
            </a:r>
            <a:r>
              <a:rPr lang="en-US" altLang="zh-CN" sz="2800" b="0">
                <a:solidFill>
                  <a:srgbClr val="FF0000"/>
                </a:solidFill>
                <a:latin typeface="Arial" pitchFamily="34" charset="0"/>
                <a:ea typeface="宋体" charset="-122"/>
                <a:cs typeface="Arial" pitchFamily="34" charset="0"/>
              </a:rPr>
              <a:t>back</a:t>
            </a:r>
            <a:r>
              <a:rPr lang="en-US" altLang="zh-CN" sz="2800" b="0">
                <a:solidFill>
                  <a:srgbClr val="0000FF"/>
                </a:solidFill>
                <a:latin typeface="Arial" pitchFamily="34" charset="0"/>
                <a:ea typeface="宋体" charset="-122"/>
                <a:cs typeface="Arial" pitchFamily="34" charset="0"/>
              </a:rPr>
              <a:t> of queue</a:t>
            </a:r>
            <a:endParaRPr lang="en-US" sz="2800"/>
          </a:p>
          <a:p>
            <a:pPr marL="0" indent="0">
              <a:buClr>
                <a:srgbClr val="0000FF"/>
              </a:buClr>
              <a:buSzPct val="100000"/>
              <a:buNone/>
              <a:defRPr/>
            </a:pPr>
            <a:endParaRPr lang="en-US" altLang="zh-CN" sz="2800" b="0" dirty="0">
              <a:solidFill>
                <a:srgbClr val="0000FF"/>
              </a:solidFill>
              <a:latin typeface="Arial" pitchFamily="34" charset="0"/>
              <a:ea typeface="宋体" charset="-122"/>
              <a:cs typeface="Arial" pitchFamily="34" charset="0"/>
            </a:endParaRPr>
          </a:p>
          <a:p>
            <a:pPr marL="514350" indent="-514350">
              <a:buFont typeface="Wingdings" panose="05000000000000000000" pitchFamily="2" charset="2"/>
              <a:buNone/>
              <a:defRPr/>
            </a:pPr>
            <a:endParaRPr lang="en-US" altLang="zh-CN" sz="2400" b="0" dirty="0">
              <a:solidFill>
                <a:srgbClr val="0000FF"/>
              </a:solidFill>
              <a:latin typeface="Arial" pitchFamily="34" charset="0"/>
              <a:ea typeface="宋体" charset="-122"/>
              <a:cs typeface="Arial" pitchFamily="34" charset="0"/>
            </a:endParaRPr>
          </a:p>
          <a:p>
            <a:pPr marL="514350" indent="-514350">
              <a:buFont typeface="Wingdings" panose="05000000000000000000" pitchFamily="2" charset="2"/>
              <a:buNone/>
              <a:defRPr/>
            </a:pPr>
            <a:endParaRPr lang="en-US" altLang="zh-CN" sz="2400" b="0" dirty="0">
              <a:latin typeface="Arial" charset="0"/>
              <a:ea typeface="宋体" charset="-122"/>
            </a:endParaRPr>
          </a:p>
        </p:txBody>
      </p:sp>
    </p:spTree>
    <p:extLst>
      <p:ext uri="{BB962C8B-B14F-4D97-AF65-F5344CB8AC3E}">
        <p14:creationId xmlns:p14="http://schemas.microsoft.com/office/powerpoint/2010/main" val="215473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ltLang="zh-CN">
                <a:ea typeface="宋体" panose="02010600030101010101" pitchFamily="2" charset="-122"/>
              </a:rPr>
              <a:t>2.  Implementing </a:t>
            </a:r>
            <a:r>
              <a:rPr lang="en-US" altLang="zh-CN" u="sng">
                <a:ea typeface="宋体" panose="02010600030101010101" pitchFamily="2" charset="-122"/>
              </a:rPr>
              <a:t>Queue</a:t>
            </a:r>
            <a:r>
              <a:rPr lang="en-US" altLang="zh-CN">
                <a:ea typeface="宋体" panose="02010600030101010101" pitchFamily="2" charset="-122"/>
              </a:rPr>
              <a:t> ADT</a:t>
            </a:r>
          </a:p>
        </p:txBody>
      </p:sp>
      <p:sp>
        <p:nvSpPr>
          <p:cNvPr id="22532" name="Rectangle 3"/>
          <p:cNvSpPr>
            <a:spLocks noGrp="1" noChangeArrowheads="1"/>
          </p:cNvSpPr>
          <p:nvPr>
            <p:ph type="body" sz="half" idx="1"/>
          </p:nvPr>
        </p:nvSpPr>
        <p:spPr>
          <a:xfrm>
            <a:off x="228600" y="914400"/>
            <a:ext cx="8915400" cy="5334000"/>
          </a:xfrm>
        </p:spPr>
        <p:txBody>
          <a:bodyPr/>
          <a:lstStyle/>
          <a:p>
            <a:pPr marL="514350" indent="-514350">
              <a:buFont typeface="Wingdings" panose="05000000000000000000" pitchFamily="2" charset="2"/>
              <a:buNone/>
              <a:defRPr/>
            </a:pPr>
            <a:r>
              <a:rPr lang="en-US" sz="2400" u="sng" dirty="0">
                <a:solidFill>
                  <a:srgbClr val="0000FF"/>
                </a:solidFill>
                <a:latin typeface="Arial" pitchFamily="34" charset="0"/>
                <a:cs typeface="Arial" pitchFamily="34" charset="0"/>
              </a:rPr>
              <a:t>Steps</a:t>
            </a:r>
            <a:endParaRPr/>
          </a:p>
          <a:p>
            <a:pPr marL="514350" indent="-514350">
              <a:buClr>
                <a:srgbClr val="0000FF"/>
              </a:buClr>
              <a:buSzPct val="100000"/>
              <a:buFont typeface="Wingdings" panose="05000000000000000000" pitchFamily="2" charset="2"/>
              <a:buAutoNum type="arabicPeriod"/>
              <a:defRPr/>
            </a:pPr>
            <a:r>
              <a:rPr lang="en-US" sz="2400" b="0" u="sng" dirty="0">
                <a:solidFill>
                  <a:srgbClr val="0000FF"/>
                </a:solidFill>
                <a:latin typeface="Arial" pitchFamily="34" charset="0"/>
                <a:cs typeface="Arial" pitchFamily="34" charset="0"/>
              </a:rPr>
              <a:t>Identify</a:t>
            </a:r>
            <a:r>
              <a:rPr lang="en-US" sz="2400" b="0" dirty="0">
                <a:solidFill>
                  <a:srgbClr val="0000FF"/>
                </a:solidFill>
                <a:latin typeface="Arial" pitchFamily="34" charset="0"/>
                <a:cs typeface="Arial" pitchFamily="34" charset="0"/>
              </a:rPr>
              <a:t> and </a:t>
            </a:r>
            <a:r>
              <a:rPr lang="en-US" sz="2400" b="0" u="sng" dirty="0">
                <a:solidFill>
                  <a:srgbClr val="0000FF"/>
                </a:solidFill>
                <a:latin typeface="Arial" pitchFamily="34" charset="0"/>
                <a:cs typeface="Arial" pitchFamily="34" charset="0"/>
              </a:rPr>
              <a:t>list</a:t>
            </a:r>
            <a:r>
              <a:rPr lang="en-US" sz="2400" b="0" dirty="0">
                <a:solidFill>
                  <a:srgbClr val="0000FF"/>
                </a:solidFill>
                <a:latin typeface="Arial" pitchFamily="34" charset="0"/>
                <a:cs typeface="Arial" pitchFamily="34" charset="0"/>
              </a:rPr>
              <a:t> the operations for </a:t>
            </a:r>
            <a:r>
              <a:rPr lang="en-US" sz="2400" b="0" u="sng" dirty="0">
                <a:solidFill>
                  <a:srgbClr val="0000FF"/>
                </a:solidFill>
                <a:latin typeface="Arial" pitchFamily="34" charset="0"/>
                <a:cs typeface="Arial" pitchFamily="34" charset="0"/>
              </a:rPr>
              <a:t>Queue</a:t>
            </a:r>
            <a:r>
              <a:rPr lang="en-US" sz="2400" b="0" dirty="0">
                <a:solidFill>
                  <a:srgbClr val="0000FF"/>
                </a:solidFill>
                <a:latin typeface="Arial" pitchFamily="34" charset="0"/>
                <a:cs typeface="Arial" pitchFamily="34" charset="0"/>
              </a:rPr>
              <a:t> ADT</a:t>
            </a:r>
          </a:p>
          <a:p>
            <a:pPr marL="514350" indent="-514350">
              <a:buClr>
                <a:srgbClr val="0000FF"/>
              </a:buClr>
              <a:buSzPct val="100000"/>
              <a:buFont typeface="Wingdings" panose="05000000000000000000" pitchFamily="2" charset="2"/>
              <a:buChar char="F"/>
              <a:defRPr/>
            </a:pPr>
            <a:r>
              <a:rPr lang="en-US" sz="2400" b="0" i="1" dirty="0">
                <a:solidFill>
                  <a:srgbClr val="008000"/>
                </a:solidFill>
                <a:latin typeface="Arial" pitchFamily="34" charset="0"/>
                <a:cs typeface="Arial" pitchFamily="34" charset="0"/>
              </a:rPr>
              <a:t>list of operations required for Queue ADT</a:t>
            </a:r>
          </a:p>
          <a:p>
            <a:pPr marL="514350" indent="-514350">
              <a:buClr>
                <a:srgbClr val="0000FF"/>
              </a:buClr>
              <a:buSzPct val="100000"/>
              <a:buFont typeface="Wingdings" panose="05000000000000000000" pitchFamily="2" charset="2"/>
              <a:buNone/>
              <a:defRPr/>
            </a:pPr>
            <a:endParaRPr sz="1400"/>
          </a:p>
          <a:p>
            <a:pPr marL="360363" indent="-360363">
              <a:buClr>
                <a:srgbClr val="0000FF"/>
              </a:buClr>
              <a:buSzPct val="100000"/>
              <a:buFont typeface="Wingdings" panose="05000000000000000000" pitchFamily="2" charset="2"/>
              <a:buAutoNum type="arabicPeriod" startAt="2"/>
              <a:defRPr/>
            </a:pPr>
            <a:r>
              <a:rPr lang="en-US" sz="2400" b="0" u="sng" dirty="0">
                <a:solidFill>
                  <a:srgbClr val="0000FF"/>
                </a:solidFill>
                <a:latin typeface="Arial" pitchFamily="34" charset="0"/>
                <a:cs typeface="Arial" pitchFamily="34" charset="0"/>
              </a:rPr>
              <a:t>Specify</a:t>
            </a:r>
            <a:r>
              <a:rPr lang="en-US" sz="2400" b="0" dirty="0">
                <a:solidFill>
                  <a:srgbClr val="0000FF"/>
                </a:solidFill>
                <a:latin typeface="Arial" pitchFamily="34" charset="0"/>
                <a:cs typeface="Arial" pitchFamily="34" charset="0"/>
              </a:rPr>
              <a:t> the Queue ADT interface </a:t>
            </a:r>
            <a:endParaRPr lang="en-US" sz="2400" b="0" dirty="0">
              <a:solidFill>
                <a:srgbClr val="00B0F0"/>
              </a:solidFill>
              <a:latin typeface="Arial" pitchFamily="34" charset="0"/>
              <a:cs typeface="Arial" pitchFamily="34" charset="0"/>
            </a:endParaRPr>
          </a:p>
          <a:p>
            <a:pPr marL="360363" indent="-360363">
              <a:buClr>
                <a:srgbClr val="0000FF"/>
              </a:buClr>
              <a:buSzPct val="100000"/>
              <a:buFont typeface="Wingdings" panose="05000000000000000000" pitchFamily="2" charset="2"/>
              <a:buNone/>
              <a:defRPr/>
            </a:pPr>
            <a:r>
              <a:rPr lang="en-SG" sz="2400" i="1" dirty="0">
                <a:solidFill>
                  <a:srgbClr val="00B0F0"/>
                </a:solidFill>
                <a:sym typeface="Wingdings"/>
              </a:rPr>
              <a:t>  </a:t>
            </a:r>
            <a:r>
              <a:rPr lang="en-US" sz="2400" b="0" i="1" dirty="0">
                <a:solidFill>
                  <a:srgbClr val="008000"/>
                </a:solidFill>
                <a:latin typeface="Arial" pitchFamily="34" charset="0"/>
                <a:cs typeface="Arial" pitchFamily="34" charset="0"/>
              </a:rPr>
              <a:t>function prototypes of the operations for Queue </a:t>
            </a:r>
            <a:r>
              <a:rPr lang="en-US" sz="2400" b="0" i="1">
                <a:solidFill>
                  <a:srgbClr val="008000"/>
                </a:solidFill>
                <a:latin typeface="Arial" pitchFamily="34" charset="0"/>
                <a:cs typeface="Arial" pitchFamily="34" charset="0"/>
              </a:rPr>
              <a:t>ADT    </a:t>
            </a:r>
          </a:p>
          <a:p>
            <a:pPr marL="360363" indent="-360363">
              <a:buClr>
                <a:srgbClr val="0000FF"/>
              </a:buClr>
              <a:buSzPct val="100000"/>
              <a:buFont typeface="Wingdings" panose="05000000000000000000" pitchFamily="2" charset="2"/>
              <a:buNone/>
              <a:defRPr/>
            </a:pPr>
            <a:r>
              <a:rPr lang="en-US" sz="2400" b="0" i="1">
                <a:solidFill>
                  <a:srgbClr val="008000"/>
                </a:solidFill>
                <a:latin typeface="Arial" pitchFamily="34" charset="0"/>
                <a:cs typeface="Arial" pitchFamily="34" charset="0"/>
              </a:rPr>
              <a:t>	 (</a:t>
            </a:r>
            <a:r>
              <a:rPr lang="en-US" sz="2400" b="0" i="1" dirty="0" err="1">
                <a:solidFill>
                  <a:srgbClr val="008000"/>
                </a:solidFill>
                <a:latin typeface="Consolas" panose="020B0609020204030204" pitchFamily="49" charset="0"/>
                <a:cs typeface="Arial" pitchFamily="34" charset="0"/>
              </a:rPr>
              <a:t>Queue</a:t>
            </a:r>
            <a:r>
              <a:rPr lang="en-US" sz="2400" b="0" i="1" dirty="0" err="1">
                <a:solidFill>
                  <a:srgbClr val="008000"/>
                </a:solidFill>
                <a:latin typeface="Consolas" panose="020B0609020204030204" pitchFamily="49" charset="0"/>
                <a:cs typeface="Courier New" pitchFamily="49" charset="0"/>
              </a:rPr>
              <a:t>.h</a:t>
            </a:r>
            <a:r>
              <a:rPr lang="en-US" sz="2400" b="0" i="1" dirty="0">
                <a:solidFill>
                  <a:srgbClr val="008000"/>
                </a:solidFill>
                <a:latin typeface="Arial" pitchFamily="34" charset="0"/>
                <a:cs typeface="Arial" pitchFamily="34" charset="0"/>
              </a:rPr>
              <a:t>)</a:t>
            </a:r>
          </a:p>
          <a:p>
            <a:pPr marL="360363" indent="-360363">
              <a:buClr>
                <a:srgbClr val="0000FF"/>
              </a:buClr>
              <a:buSzPct val="100000"/>
              <a:buFont typeface="Wingdings" panose="05000000000000000000" pitchFamily="2" charset="2"/>
              <a:buNone/>
              <a:defRPr/>
            </a:pPr>
            <a:endParaRPr lang="en-US" sz="1000" b="0" dirty="0">
              <a:solidFill>
                <a:srgbClr val="00B0F0"/>
              </a:solidFill>
              <a:latin typeface="Arial" pitchFamily="34" charset="0"/>
              <a:cs typeface="Arial" pitchFamily="34" charset="0"/>
            </a:endParaRPr>
          </a:p>
          <a:p>
            <a:pPr marL="360363" indent="-360363">
              <a:buClr>
                <a:srgbClr val="0000FF"/>
              </a:buClr>
              <a:buSzPct val="100000"/>
              <a:buFont typeface="Wingdings" panose="05000000000000000000" pitchFamily="2" charset="2"/>
              <a:buAutoNum type="arabicPeriod" startAt="3"/>
              <a:defRPr/>
            </a:pPr>
            <a:r>
              <a:rPr lang="en-US" sz="2400" b="0" u="sng" dirty="0">
                <a:solidFill>
                  <a:srgbClr val="0000FF"/>
                </a:solidFill>
                <a:latin typeface="Arial" pitchFamily="34" charset="0"/>
                <a:cs typeface="Arial" pitchFamily="34" charset="0"/>
              </a:rPr>
              <a:t>Implement</a:t>
            </a:r>
            <a:r>
              <a:rPr lang="en-US" sz="2400" b="0" dirty="0">
                <a:solidFill>
                  <a:srgbClr val="0000FF"/>
                </a:solidFill>
                <a:latin typeface="Arial" pitchFamily="34" charset="0"/>
                <a:cs typeface="Arial" pitchFamily="34" charset="0"/>
              </a:rPr>
              <a:t> the Queue operations	        </a:t>
            </a:r>
            <a:endParaRPr lang="en-US" sz="2400" b="0" dirty="0">
              <a:solidFill>
                <a:srgbClr val="00B0F0"/>
              </a:solidFill>
              <a:latin typeface="Arial" pitchFamily="34" charset="0"/>
              <a:cs typeface="Arial" pitchFamily="34" charset="0"/>
            </a:endParaRPr>
          </a:p>
          <a:p>
            <a:pPr marL="514350" indent="-514350">
              <a:buFont typeface="Wingdings" panose="05000000000000000000" pitchFamily="2" charset="2"/>
              <a:buNone/>
              <a:defRPr/>
            </a:pPr>
            <a:r>
              <a:rPr lang="en-SG" sz="2400" i="1" dirty="0">
                <a:solidFill>
                  <a:srgbClr val="00B0F0"/>
                </a:solidFill>
                <a:sym typeface="Wingdings"/>
              </a:rPr>
              <a:t>  </a:t>
            </a:r>
            <a:r>
              <a:rPr lang="en-US" sz="2400" b="0" i="1" dirty="0">
                <a:solidFill>
                  <a:srgbClr val="008000"/>
                </a:solidFill>
                <a:latin typeface="Arial" pitchFamily="34" charset="0"/>
                <a:cs typeface="Arial" pitchFamily="34" charset="0"/>
                <a:sym typeface="Wingdings"/>
              </a:rPr>
              <a:t>implementation</a:t>
            </a:r>
            <a:r>
              <a:rPr lang="en-US" sz="2400" b="0" i="1" dirty="0">
                <a:solidFill>
                  <a:srgbClr val="008000"/>
                </a:solidFill>
                <a:latin typeface="Arial" pitchFamily="34" charset="0"/>
                <a:cs typeface="Arial" pitchFamily="34" charset="0"/>
              </a:rPr>
              <a:t> of the operations for Queue ADT (</a:t>
            </a:r>
            <a:r>
              <a:rPr lang="en-US" sz="2400" b="0" i="1" dirty="0">
                <a:solidFill>
                  <a:srgbClr val="008000"/>
                </a:solidFill>
                <a:latin typeface="Consolas" panose="020B0609020204030204" pitchFamily="49" charset="0"/>
                <a:cs typeface="Courier New" pitchFamily="49" charset="0"/>
              </a:rPr>
              <a:t>Queue.cpp</a:t>
            </a:r>
            <a:r>
              <a:rPr lang="en-US" sz="2400" b="0" i="1" dirty="0">
                <a:solidFill>
                  <a:srgbClr val="008000"/>
                </a:solidFill>
                <a:latin typeface="Arial" pitchFamily="34" charset="0"/>
                <a:cs typeface="Arial" pitchFamily="34" charset="0"/>
              </a:rPr>
              <a:t>)</a:t>
            </a:r>
            <a:endParaRPr lang="en-US" altLang="zh-CN" sz="2400" b="0" i="1" dirty="0">
              <a:solidFill>
                <a:srgbClr val="008000"/>
              </a:solidFill>
              <a:latin typeface="Arial" charset="0"/>
              <a:ea typeface="宋体" charset="-122"/>
            </a:endParaRPr>
          </a:p>
          <a:p>
            <a:pPr marL="514350" indent="-514350">
              <a:buFont typeface="Wingdings" panose="05000000000000000000" pitchFamily="2" charset="2"/>
              <a:buNone/>
              <a:defRPr/>
            </a:pPr>
            <a:endParaRPr lang="en-US" altLang="zh-CN" sz="2400" b="0" dirty="0">
              <a:latin typeface="Arial" charset="0"/>
              <a:ea typeface="宋体" charset="-122"/>
            </a:endParaRPr>
          </a:p>
        </p:txBody>
      </p:sp>
    </p:spTree>
    <p:extLst>
      <p:ext uri="{BB962C8B-B14F-4D97-AF65-F5344CB8AC3E}">
        <p14:creationId xmlns:p14="http://schemas.microsoft.com/office/powerpoint/2010/main" val="25898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sz="2800" b="0">
                <a:latin typeface="Arial" panose="020B0604020202020204" pitchFamily="34" charset="0"/>
                <a:cs typeface="Arial" panose="020B0604020202020204" pitchFamily="34" charset="0"/>
              </a:rPr>
              <a:t>Step 1 : Identify and list the operations for Queue ADT</a:t>
            </a:r>
            <a:endParaRPr lang="en-SG" sz="2800" b="0">
              <a:latin typeface="Arial" panose="020B0604020202020204" pitchFamily="34" charset="0"/>
              <a:cs typeface="Arial" panose="020B0604020202020204" pitchFamily="34" charset="0"/>
            </a:endParaRPr>
          </a:p>
        </p:txBody>
      </p:sp>
      <p:sp>
        <p:nvSpPr>
          <p:cNvPr id="22532" name="TextBox 4"/>
          <p:cNvSpPr txBox="1">
            <a:spLocks noChangeArrowheads="1"/>
          </p:cNvSpPr>
          <p:nvPr/>
        </p:nvSpPr>
        <p:spPr bwMode="auto">
          <a:xfrm>
            <a:off x="381000" y="838200"/>
            <a:ext cx="8534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latin typeface="Arial" panose="020B0604020202020204" pitchFamily="34" charset="0"/>
                <a:cs typeface="Arial" panose="020B0604020202020204" pitchFamily="34" charset="0"/>
              </a:rPr>
              <a:t>The purpose of this step is to </a:t>
            </a:r>
            <a:r>
              <a:rPr lang="en-US" u="sng">
                <a:latin typeface="Arial" panose="020B0604020202020204" pitchFamily="34" charset="0"/>
                <a:cs typeface="Arial" panose="020B0604020202020204" pitchFamily="34" charset="0"/>
              </a:rPr>
              <a:t>identify</a:t>
            </a:r>
            <a:r>
              <a:rPr lang="en-US">
                <a:latin typeface="Arial" panose="020B0604020202020204" pitchFamily="34" charset="0"/>
                <a:cs typeface="Arial" panose="020B0604020202020204" pitchFamily="34" charset="0"/>
              </a:rPr>
              <a:t> and </a:t>
            </a:r>
            <a:r>
              <a:rPr lang="en-US" u="sng">
                <a:latin typeface="Arial" panose="020B0604020202020204" pitchFamily="34" charset="0"/>
                <a:cs typeface="Arial" panose="020B0604020202020204" pitchFamily="34" charset="0"/>
              </a:rPr>
              <a:t>list</a:t>
            </a:r>
            <a:r>
              <a:rPr lang="en-US">
                <a:latin typeface="Arial" panose="020B0604020202020204" pitchFamily="34" charset="0"/>
                <a:cs typeface="Arial" panose="020B0604020202020204" pitchFamily="34" charset="0"/>
              </a:rPr>
              <a:t> the </a:t>
            </a:r>
            <a:r>
              <a:rPr lang="en-US" b="1" u="sng">
                <a:solidFill>
                  <a:srgbClr val="0000FF"/>
                </a:solidFill>
                <a:latin typeface="Arial" panose="020B0604020202020204" pitchFamily="34" charset="0"/>
                <a:cs typeface="Arial" panose="020B0604020202020204" pitchFamily="34" charset="0"/>
              </a:rPr>
              <a:t>operations</a:t>
            </a:r>
            <a:r>
              <a:rPr lang="en-US">
                <a:latin typeface="Arial" panose="020B0604020202020204" pitchFamily="34" charset="0"/>
                <a:cs typeface="Arial" panose="020B0604020202020204" pitchFamily="34" charset="0"/>
              </a:rPr>
              <a:t> required for the ADT.</a:t>
            </a:r>
            <a:endParaRPr lang="en-SG">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29693210"/>
              </p:ext>
            </p:extLst>
          </p:nvPr>
        </p:nvGraphicFramePr>
        <p:xfrm>
          <a:off x="457200" y="1905000"/>
          <a:ext cx="8001000" cy="3840545"/>
        </p:xfrm>
        <a:graphic>
          <a:graphicData uri="http://schemas.openxmlformats.org/drawingml/2006/table">
            <a:tbl>
              <a:tblPr firstRow="1" bandRow="1">
                <a:tableStyleId>{5C22544A-7EE6-4342-B048-85BDC9FD1C3A}</a:tableStyleId>
              </a:tblPr>
              <a:tblGrid>
                <a:gridCol w="8001000">
                  <a:extLst>
                    <a:ext uri="{9D8B030D-6E8A-4147-A177-3AD203B41FA5}">
                      <a16:colId xmlns:a16="http://schemas.microsoft.com/office/drawing/2014/main" val="20000"/>
                    </a:ext>
                  </a:extLst>
                </a:gridCol>
              </a:tblGrid>
              <a:tr h="4572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none" dirty="0">
                          <a:solidFill>
                            <a:schemeClr val="tx1"/>
                          </a:solidFill>
                          <a:latin typeface="Arial" pitchFamily="34" charset="0"/>
                          <a:cs typeface="Arial" pitchFamily="34" charset="0"/>
                        </a:rPr>
                        <a:t>Operations </a:t>
                      </a:r>
                      <a:r>
                        <a:rPr lang="en-US" sz="2400" b="0" u="none" dirty="0">
                          <a:solidFill>
                            <a:schemeClr val="tx1"/>
                          </a:solidFill>
                          <a:latin typeface="Arial" pitchFamily="34" charset="0"/>
                          <a:cs typeface="Arial" pitchFamily="34" charset="0"/>
                        </a:rPr>
                        <a:t>(for Queue ADT) </a:t>
                      </a:r>
                    </a:p>
                  </a:txBody>
                  <a:tcPr marT="45725" marB="45725">
                    <a:solidFill>
                      <a:srgbClr val="FFCCFF"/>
                    </a:solidFill>
                  </a:tcPr>
                </a:tc>
                <a:extLst>
                  <a:ext uri="{0D108BD9-81ED-4DB2-BD59-A6C34878D82A}">
                    <a16:rowId xmlns:a16="http://schemas.microsoft.com/office/drawing/2014/main" val="10000"/>
                  </a:ext>
                </a:extLst>
              </a:tr>
              <a:tr h="3192408">
                <a:tc>
                  <a:txBody>
                    <a:bodyPr/>
                    <a:lstStyle/>
                    <a:p>
                      <a:pPr marL="360363" lvl="1" indent="-360363" eaLnBrk="1" hangingPunct="1">
                        <a:lnSpc>
                          <a:spcPct val="150000"/>
                        </a:lnSpc>
                        <a:buSzPct val="100000"/>
                        <a:buFont typeface="Arial" pitchFamily="34" charset="0"/>
                        <a:buChar char="•"/>
                      </a:pPr>
                      <a:r>
                        <a:rPr lang="en-US" sz="2400" b="0">
                          <a:solidFill>
                            <a:srgbClr val="0000FF"/>
                          </a:solidFill>
                          <a:latin typeface="Arial" pitchFamily="34" charset="0"/>
                          <a:cs typeface="Arial" pitchFamily="34" charset="0"/>
                        </a:rPr>
                        <a:t>create </a:t>
                      </a:r>
                      <a:r>
                        <a:rPr lang="en-US" sz="2400" b="0" dirty="0">
                          <a:solidFill>
                            <a:srgbClr val="0000FF"/>
                          </a:solidFill>
                          <a:latin typeface="Arial" pitchFamily="34" charset="0"/>
                          <a:cs typeface="Arial" pitchFamily="34" charset="0"/>
                        </a:rPr>
                        <a:t>an empty queue</a:t>
                      </a:r>
                    </a:p>
                    <a:p>
                      <a:pPr marL="360363" lvl="1" indent="-360363" eaLnBrk="1" hangingPunct="1">
                        <a:lnSpc>
                          <a:spcPct val="150000"/>
                        </a:lnSpc>
                        <a:buSzPct val="100000"/>
                        <a:buFont typeface="Arial" pitchFamily="34" charset="0"/>
                        <a:buChar char="•"/>
                      </a:pPr>
                      <a:r>
                        <a:rPr lang="en-US" sz="2400" b="0" dirty="0">
                          <a:solidFill>
                            <a:srgbClr val="0000FF"/>
                          </a:solidFill>
                          <a:latin typeface="Arial" pitchFamily="34" charset="0"/>
                          <a:cs typeface="Arial" pitchFamily="34" charset="0"/>
                        </a:rPr>
                        <a:t>d</a:t>
                      </a:r>
                      <a:r>
                        <a:rPr lang="en-US" sz="2400" b="0">
                          <a:solidFill>
                            <a:srgbClr val="0000FF"/>
                          </a:solidFill>
                          <a:latin typeface="Arial" pitchFamily="34" charset="0"/>
                          <a:cs typeface="Arial" pitchFamily="34" charset="0"/>
                        </a:rPr>
                        <a:t>estroy</a:t>
                      </a:r>
                      <a:r>
                        <a:rPr lang="en-US" sz="2400" b="0" baseline="0">
                          <a:solidFill>
                            <a:srgbClr val="0000FF"/>
                          </a:solidFill>
                          <a:latin typeface="Arial" pitchFamily="34" charset="0"/>
                          <a:cs typeface="Arial" pitchFamily="34" charset="0"/>
                        </a:rPr>
                        <a:t> </a:t>
                      </a:r>
                      <a:r>
                        <a:rPr lang="en-US" sz="2400" b="0" baseline="0" dirty="0">
                          <a:solidFill>
                            <a:srgbClr val="0000FF"/>
                          </a:solidFill>
                          <a:latin typeface="Arial" pitchFamily="34" charset="0"/>
                          <a:cs typeface="Arial" pitchFamily="34" charset="0"/>
                        </a:rPr>
                        <a:t>the queue</a:t>
                      </a:r>
                      <a:endParaRPr lang="en-US" sz="2400" b="0" dirty="0">
                        <a:solidFill>
                          <a:srgbClr val="0000FF"/>
                        </a:solidFill>
                        <a:latin typeface="Arial" pitchFamily="34" charset="0"/>
                        <a:cs typeface="Arial" pitchFamily="34" charset="0"/>
                      </a:endParaRPr>
                    </a:p>
                    <a:p>
                      <a:pPr marL="360363" lvl="1" indent="-360363" eaLnBrk="1" hangingPunct="1">
                        <a:lnSpc>
                          <a:spcPct val="150000"/>
                        </a:lnSpc>
                        <a:buSzPct val="100000"/>
                        <a:buFont typeface="Arial" pitchFamily="34" charset="0"/>
                        <a:buChar char="•"/>
                      </a:pPr>
                      <a:r>
                        <a:rPr lang="en-US" sz="2400" b="0" dirty="0">
                          <a:solidFill>
                            <a:srgbClr val="0000FF"/>
                          </a:solidFill>
                          <a:latin typeface="Arial" pitchFamily="34" charset="0"/>
                          <a:cs typeface="Arial" pitchFamily="34" charset="0"/>
                        </a:rPr>
                        <a:t>add an item to back of queue(</a:t>
                      </a:r>
                      <a:r>
                        <a:rPr lang="en-US" sz="2400" b="0" dirty="0" err="1">
                          <a:solidFill>
                            <a:srgbClr val="0000FF"/>
                          </a:solidFill>
                          <a:latin typeface="Arial" pitchFamily="34" charset="0"/>
                          <a:cs typeface="Arial" pitchFamily="34" charset="0"/>
                        </a:rPr>
                        <a:t>enqueue</a:t>
                      </a:r>
                      <a:r>
                        <a:rPr lang="en-US" sz="2400" b="0" dirty="0">
                          <a:solidFill>
                            <a:srgbClr val="0000FF"/>
                          </a:solidFill>
                          <a:latin typeface="Arial" pitchFamily="34" charset="0"/>
                          <a:cs typeface="Arial" pitchFamily="34" charset="0"/>
                        </a:rPr>
                        <a:t>)</a:t>
                      </a:r>
                    </a:p>
                    <a:p>
                      <a:pPr marL="360363" lvl="1" indent="-360363" eaLnBrk="1" hangingPunct="1">
                        <a:lnSpc>
                          <a:spcPct val="150000"/>
                        </a:lnSpc>
                        <a:buSzPct val="100000"/>
                        <a:buFont typeface="Arial" pitchFamily="34" charset="0"/>
                        <a:buChar char="•"/>
                      </a:pPr>
                      <a:r>
                        <a:rPr lang="en-US" sz="2400" b="0" dirty="0">
                          <a:solidFill>
                            <a:srgbClr val="0000FF"/>
                          </a:solidFill>
                          <a:latin typeface="Arial" pitchFamily="34" charset="0"/>
                          <a:cs typeface="Arial" pitchFamily="34" charset="0"/>
                        </a:rPr>
                        <a:t>remove an item from</a:t>
                      </a:r>
                      <a:r>
                        <a:rPr lang="en-US" sz="2400" b="0" baseline="0" dirty="0">
                          <a:solidFill>
                            <a:srgbClr val="0000FF"/>
                          </a:solidFill>
                          <a:latin typeface="Arial" pitchFamily="34" charset="0"/>
                          <a:cs typeface="Arial" pitchFamily="34" charset="0"/>
                        </a:rPr>
                        <a:t> front of queue (</a:t>
                      </a:r>
                      <a:r>
                        <a:rPr lang="en-US" sz="2400" b="0" baseline="0" dirty="0" err="1">
                          <a:solidFill>
                            <a:srgbClr val="0000FF"/>
                          </a:solidFill>
                          <a:latin typeface="Arial" pitchFamily="34" charset="0"/>
                          <a:cs typeface="Arial" pitchFamily="34" charset="0"/>
                        </a:rPr>
                        <a:t>dequeue</a:t>
                      </a:r>
                      <a:r>
                        <a:rPr lang="en-US" sz="2400" b="0" baseline="0" dirty="0">
                          <a:solidFill>
                            <a:srgbClr val="0000FF"/>
                          </a:solidFill>
                          <a:latin typeface="Arial" pitchFamily="34" charset="0"/>
                          <a:cs typeface="Arial" pitchFamily="34" charset="0"/>
                        </a:rPr>
                        <a:t>)</a:t>
                      </a:r>
                      <a:endParaRPr lang="en-US" sz="2400" b="0" dirty="0">
                        <a:solidFill>
                          <a:srgbClr val="0000FF"/>
                        </a:solidFill>
                        <a:latin typeface="Arial" pitchFamily="34" charset="0"/>
                        <a:cs typeface="Arial" pitchFamily="34" charset="0"/>
                      </a:endParaRPr>
                    </a:p>
                    <a:p>
                      <a:pPr marL="360363" lvl="1" indent="-360363" eaLnBrk="1" hangingPunct="1">
                        <a:lnSpc>
                          <a:spcPct val="150000"/>
                        </a:lnSpc>
                        <a:buSzPct val="100000"/>
                        <a:buFont typeface="Arial" pitchFamily="34" charset="0"/>
                        <a:buChar char="•"/>
                      </a:pPr>
                      <a:r>
                        <a:rPr lang="en-US" sz="2400" b="0" dirty="0">
                          <a:solidFill>
                            <a:srgbClr val="0000FF"/>
                          </a:solidFill>
                          <a:latin typeface="Arial" pitchFamily="34" charset="0"/>
                          <a:cs typeface="Arial" pitchFamily="34" charset="0"/>
                        </a:rPr>
                        <a:t>retrieve</a:t>
                      </a:r>
                      <a:r>
                        <a:rPr lang="en-US" sz="2400" b="0" baseline="0" dirty="0">
                          <a:solidFill>
                            <a:srgbClr val="0000FF"/>
                          </a:solidFill>
                          <a:latin typeface="Arial" pitchFamily="34" charset="0"/>
                          <a:cs typeface="Arial" pitchFamily="34" charset="0"/>
                        </a:rPr>
                        <a:t>/ look at item at front of stack (</a:t>
                      </a:r>
                      <a:r>
                        <a:rPr lang="en-US" sz="2400" b="0" baseline="0" dirty="0" err="1">
                          <a:solidFill>
                            <a:srgbClr val="0000FF"/>
                          </a:solidFill>
                          <a:latin typeface="Arial" pitchFamily="34" charset="0"/>
                          <a:cs typeface="Arial" pitchFamily="34" charset="0"/>
                        </a:rPr>
                        <a:t>getFront</a:t>
                      </a:r>
                      <a:r>
                        <a:rPr lang="en-US" sz="2400" b="0" baseline="0" dirty="0">
                          <a:solidFill>
                            <a:srgbClr val="0000FF"/>
                          </a:solidFill>
                          <a:latin typeface="Arial" pitchFamily="34" charset="0"/>
                          <a:cs typeface="Arial" pitchFamily="34" charset="0"/>
                        </a:rPr>
                        <a:t>)</a:t>
                      </a:r>
                      <a:endParaRPr lang="en-US" sz="2400" b="0" dirty="0">
                        <a:solidFill>
                          <a:srgbClr val="0000FF"/>
                        </a:solidFill>
                        <a:latin typeface="Arial" pitchFamily="34" charset="0"/>
                        <a:cs typeface="Arial" pitchFamily="34" charset="0"/>
                      </a:endParaRPr>
                    </a:p>
                    <a:p>
                      <a:pPr marL="360363" lvl="1" indent="-360363" eaLnBrk="1" hangingPunct="1">
                        <a:lnSpc>
                          <a:spcPct val="150000"/>
                        </a:lnSpc>
                        <a:buSzPct val="100000"/>
                        <a:buFont typeface="Arial" pitchFamily="34" charset="0"/>
                        <a:buChar char="•"/>
                      </a:pPr>
                      <a:r>
                        <a:rPr lang="en-US" sz="2400" b="0" dirty="0">
                          <a:solidFill>
                            <a:srgbClr val="0000FF"/>
                          </a:solidFill>
                          <a:latin typeface="Arial" pitchFamily="34" charset="0"/>
                          <a:cs typeface="Arial" pitchFamily="34" charset="0"/>
                        </a:rPr>
                        <a:t>check</a:t>
                      </a:r>
                      <a:r>
                        <a:rPr lang="en-US" sz="2400" b="0" baseline="0" dirty="0">
                          <a:solidFill>
                            <a:srgbClr val="0000FF"/>
                          </a:solidFill>
                          <a:latin typeface="Arial" pitchFamily="34" charset="0"/>
                          <a:cs typeface="Arial" pitchFamily="34" charset="0"/>
                        </a:rPr>
                        <a:t> whether the queue is empty</a:t>
                      </a:r>
                    </a:p>
                  </a:txBody>
                  <a:tcPr marT="45725" marB="45725">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2365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z="2800" b="0">
                <a:latin typeface="Arial" panose="020B0604020202020204" pitchFamily="34" charset="0"/>
                <a:cs typeface="Arial" panose="020B0604020202020204" pitchFamily="34" charset="0"/>
              </a:rPr>
              <a:t>Step 2 : Specify the Queue ADT (</a:t>
            </a:r>
            <a:r>
              <a:rPr lang="en-US" sz="2800" b="0">
                <a:latin typeface="Courier New" panose="02070309020205020404" pitchFamily="49" charset="0"/>
                <a:cs typeface="Courier New" panose="02070309020205020404" pitchFamily="49" charset="0"/>
              </a:rPr>
              <a:t>Queue.h</a:t>
            </a:r>
            <a:r>
              <a:rPr lang="en-US" sz="2800" b="0">
                <a:latin typeface="Arial" panose="020B0604020202020204" pitchFamily="34" charset="0"/>
                <a:cs typeface="Arial" panose="020B0604020202020204" pitchFamily="34" charset="0"/>
              </a:rPr>
              <a:t>)</a:t>
            </a:r>
            <a:endParaRPr lang="en-SG" sz="2800" b="0">
              <a:latin typeface="Arial" panose="020B0604020202020204" pitchFamily="34" charset="0"/>
              <a:cs typeface="Arial" panose="020B0604020202020204" pitchFamily="34" charset="0"/>
            </a:endParaRPr>
          </a:p>
        </p:txBody>
      </p:sp>
      <p:sp>
        <p:nvSpPr>
          <p:cNvPr id="23556" name="TextBox 4"/>
          <p:cNvSpPr txBox="1">
            <a:spLocks noChangeArrowheads="1"/>
          </p:cNvSpPr>
          <p:nvPr/>
        </p:nvSpPr>
        <p:spPr bwMode="auto">
          <a:xfrm>
            <a:off x="381000" y="914400"/>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spcBef>
                <a:spcPct val="50000"/>
              </a:spcBef>
            </a:pPr>
            <a:r>
              <a:rPr lang="en-US">
                <a:latin typeface="Arial" panose="020B0604020202020204" pitchFamily="34" charset="0"/>
                <a:cs typeface="Arial" panose="020B0604020202020204" pitchFamily="34" charset="0"/>
              </a:rPr>
              <a:t>The purpose of this step is to specify the </a:t>
            </a:r>
            <a:r>
              <a:rPr lang="en-US" b="1" u="sng">
                <a:solidFill>
                  <a:srgbClr val="0000FF"/>
                </a:solidFill>
                <a:latin typeface="Arial" panose="020B0604020202020204" pitchFamily="34" charset="0"/>
                <a:cs typeface="Arial" panose="020B0604020202020204" pitchFamily="34" charset="0"/>
              </a:rPr>
              <a:t>function prototypes/headers</a:t>
            </a:r>
            <a:r>
              <a:rPr lang="en-US">
                <a:latin typeface="Arial" panose="020B0604020202020204" pitchFamily="34" charset="0"/>
                <a:cs typeface="Arial" panose="020B0604020202020204" pitchFamily="34" charset="0"/>
              </a:rPr>
              <a:t> of each of the operations clearly</a:t>
            </a:r>
            <a:endParaRPr lang="en-SG">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10177870"/>
              </p:ext>
            </p:extLst>
          </p:nvPr>
        </p:nvGraphicFramePr>
        <p:xfrm>
          <a:off x="457200" y="1973263"/>
          <a:ext cx="8001000" cy="3971524"/>
        </p:xfrm>
        <a:graphic>
          <a:graphicData uri="http://schemas.openxmlformats.org/drawingml/2006/table">
            <a:tbl>
              <a:tblPr firstRow="1" bandRow="1">
                <a:tableStyleId>{5C22544A-7EE6-4342-B048-85BDC9FD1C3A}</a:tableStyleId>
              </a:tblPr>
              <a:tblGrid>
                <a:gridCol w="8001000">
                  <a:extLst>
                    <a:ext uri="{9D8B030D-6E8A-4147-A177-3AD203B41FA5}">
                      <a16:colId xmlns:a16="http://schemas.microsoft.com/office/drawing/2014/main" val="20000"/>
                    </a:ext>
                  </a:extLst>
                </a:gridCol>
              </a:tblGrid>
              <a:tr h="420577">
                <a:tc>
                  <a:txBody>
                    <a:bodyPr/>
                    <a:lstStyle/>
                    <a:p>
                      <a:pPr eaLnBrk="1" hangingPunct="1">
                        <a:lnSpc>
                          <a:spcPct val="90000"/>
                        </a:lnSpc>
                        <a:buNone/>
                      </a:pPr>
                      <a:r>
                        <a:rPr lang="en-US" sz="2400" u="none" dirty="0">
                          <a:solidFill>
                            <a:schemeClr val="tx1"/>
                          </a:solidFill>
                          <a:latin typeface="Arial" pitchFamily="34" charset="0"/>
                          <a:cs typeface="Arial" pitchFamily="34" charset="0"/>
                        </a:rPr>
                        <a:t>Specification of Queue ADT </a:t>
                      </a:r>
                    </a:p>
                  </a:txBody>
                  <a:tcPr marT="45715" marB="45715">
                    <a:solidFill>
                      <a:srgbClr val="FFCCFF"/>
                    </a:solidFill>
                  </a:tcPr>
                </a:tc>
                <a:extLst>
                  <a:ext uri="{0D108BD9-81ED-4DB2-BD59-A6C34878D82A}">
                    <a16:rowId xmlns:a16="http://schemas.microsoft.com/office/drawing/2014/main" val="10000"/>
                  </a:ext>
                </a:extLst>
              </a:tr>
              <a:tr h="2998898">
                <a:tc>
                  <a:txBody>
                    <a:bodyPr/>
                    <a:lstStyle/>
                    <a:p>
                      <a:pPr marL="360363" indent="-360363" eaLnBrk="1" hangingPunct="1">
                        <a:lnSpc>
                          <a:spcPct val="100000"/>
                        </a:lnSpc>
                        <a:spcBef>
                          <a:spcPts val="600"/>
                        </a:spcBef>
                        <a:spcAft>
                          <a:spcPts val="0"/>
                        </a:spcAft>
                        <a:buClr>
                          <a:srgbClr val="0000FF"/>
                        </a:buClr>
                        <a:buSzPct val="100000"/>
                        <a:buFont typeface="Arial" pitchFamily="34" charset="0"/>
                        <a:buChar char="•"/>
                      </a:pPr>
                      <a:r>
                        <a:rPr lang="en-US" sz="2400" b="0">
                          <a:solidFill>
                            <a:srgbClr val="0000FF"/>
                          </a:solidFill>
                          <a:latin typeface="Consolas" panose="020B0609020204030204" pitchFamily="49" charset="0"/>
                          <a:ea typeface="Verdana" pitchFamily="34" charset="0"/>
                          <a:cs typeface="Courier New" pitchFamily="49" charset="0"/>
                        </a:rPr>
                        <a:t>Queue</a:t>
                      </a:r>
                      <a:r>
                        <a:rPr lang="en-US" sz="2400" b="0" dirty="0">
                          <a:solidFill>
                            <a:srgbClr val="0000FF"/>
                          </a:solidFill>
                          <a:latin typeface="Consolas" panose="020B0609020204030204" pitchFamily="49" charset="0"/>
                          <a:ea typeface="Verdana" pitchFamily="34" charset="0"/>
                          <a:cs typeface="Courier New" pitchFamily="49" charset="0"/>
                        </a:rPr>
                        <a:t>()</a:t>
                      </a:r>
                    </a:p>
                    <a:p>
                      <a:pPr marL="360363" marR="0" indent="-360363" algn="l" defTabSz="914400" rtl="0" eaLnBrk="1" fontAlgn="auto" latinLnBrk="0" hangingPunct="1">
                        <a:lnSpc>
                          <a:spcPct val="100000"/>
                        </a:lnSpc>
                        <a:spcBef>
                          <a:spcPts val="600"/>
                        </a:spcBef>
                        <a:spcAft>
                          <a:spcPts val="0"/>
                        </a:spcAft>
                        <a:buClr>
                          <a:srgbClr val="0000FF"/>
                        </a:buClr>
                        <a:buSzPct val="100000"/>
                        <a:buFont typeface="Arial" pitchFamily="34" charset="0"/>
                        <a:buChar char="•"/>
                        <a:tabLst/>
                        <a:defRPr/>
                      </a:pPr>
                      <a:r>
                        <a:rPr lang="en-US" sz="2400" b="0" dirty="0">
                          <a:solidFill>
                            <a:srgbClr val="0000FF"/>
                          </a:solidFill>
                          <a:latin typeface="Consolas" panose="020B0609020204030204" pitchFamily="49" charset="0"/>
                          <a:ea typeface="Verdana" pitchFamily="34" charset="0"/>
                          <a:cs typeface="Courier New" pitchFamily="49" charset="0"/>
                        </a:rPr>
                        <a:t>~Queue() </a:t>
                      </a:r>
                      <a:r>
                        <a:rPr lang="en-US" sz="2400" b="0" dirty="0">
                          <a:solidFill>
                            <a:srgbClr val="008000"/>
                          </a:solidFill>
                          <a:latin typeface="Consolas" panose="020B0609020204030204" pitchFamily="49" charset="0"/>
                          <a:ea typeface="Verdana" pitchFamily="34" charset="0"/>
                          <a:cs typeface="Courier New" pitchFamily="49" charset="0"/>
                        </a:rPr>
                        <a:t>//for pointers-based implementation</a:t>
                      </a:r>
                    </a:p>
                    <a:p>
                      <a:pPr marL="360363" indent="-360363" eaLnBrk="1" hangingPunct="1">
                        <a:lnSpc>
                          <a:spcPct val="100000"/>
                        </a:lnSpc>
                        <a:spcBef>
                          <a:spcPts val="600"/>
                        </a:spcBef>
                        <a:spcAft>
                          <a:spcPts val="0"/>
                        </a:spcAft>
                        <a:buClr>
                          <a:srgbClr val="0000FF"/>
                        </a:buClr>
                        <a:buSzPct val="100000"/>
                        <a:buFont typeface="Arial" pitchFamily="34" charset="0"/>
                        <a:buChar char="•"/>
                      </a:pPr>
                      <a:r>
                        <a:rPr lang="en-US" sz="2400" b="0" dirty="0" err="1">
                          <a:solidFill>
                            <a:srgbClr val="0000FF"/>
                          </a:solidFill>
                          <a:latin typeface="Consolas" panose="020B0609020204030204" pitchFamily="49" charset="0"/>
                          <a:ea typeface="Verdana" pitchFamily="34" charset="0"/>
                          <a:cs typeface="Courier New" pitchFamily="49" charset="0"/>
                        </a:rPr>
                        <a:t>enqueue</a:t>
                      </a:r>
                      <a:r>
                        <a:rPr lang="en-US" sz="2400" b="0" dirty="0">
                          <a:solidFill>
                            <a:srgbClr val="0000FF"/>
                          </a:solidFill>
                          <a:latin typeface="Consolas" panose="020B0609020204030204" pitchFamily="49" charset="0"/>
                          <a:ea typeface="Verdana" pitchFamily="34" charset="0"/>
                          <a:cs typeface="Courier New" pitchFamily="49" charset="0"/>
                        </a:rPr>
                        <a:t>(</a:t>
                      </a:r>
                      <a:r>
                        <a:rPr lang="en-US" sz="2400" b="0" dirty="0" err="1">
                          <a:solidFill>
                            <a:srgbClr val="0000FF"/>
                          </a:solidFill>
                          <a:latin typeface="Consolas" panose="020B0609020204030204" pitchFamily="49" charset="0"/>
                          <a:ea typeface="Verdana" pitchFamily="34" charset="0"/>
                          <a:cs typeface="Courier New" pitchFamily="49" charset="0"/>
                        </a:rPr>
                        <a:t>ItemType</a:t>
                      </a:r>
                      <a:r>
                        <a:rPr lang="en-US" sz="2400" b="0" dirty="0">
                          <a:solidFill>
                            <a:srgbClr val="0000FF"/>
                          </a:solidFill>
                          <a:latin typeface="Consolas" panose="020B0609020204030204" pitchFamily="49" charset="0"/>
                          <a:ea typeface="Verdana" pitchFamily="34" charset="0"/>
                          <a:cs typeface="Courier New" pitchFamily="49" charset="0"/>
                        </a:rPr>
                        <a:t>&amp; item):</a:t>
                      </a:r>
                      <a:r>
                        <a:rPr lang="en-US" sz="2400" b="0" dirty="0" err="1">
                          <a:solidFill>
                            <a:srgbClr val="0000FF"/>
                          </a:solidFill>
                          <a:latin typeface="Consolas" panose="020B0609020204030204" pitchFamily="49" charset="0"/>
                          <a:ea typeface="Verdana" pitchFamily="34" charset="0"/>
                          <a:cs typeface="Courier New" pitchFamily="49" charset="0"/>
                        </a:rPr>
                        <a:t>boolean</a:t>
                      </a:r>
                      <a:endParaRPr lang="en-US" sz="2400" b="0" dirty="0">
                        <a:solidFill>
                          <a:srgbClr val="0000FF"/>
                        </a:solidFill>
                        <a:latin typeface="Consolas" panose="020B0609020204030204" pitchFamily="49" charset="0"/>
                        <a:ea typeface="Verdana" pitchFamily="34" charset="0"/>
                        <a:cs typeface="Courier New" pitchFamily="49" charset="0"/>
                      </a:endParaRPr>
                    </a:p>
                    <a:p>
                      <a:pPr marL="360363" indent="-360363" eaLnBrk="1" hangingPunct="1">
                        <a:lnSpc>
                          <a:spcPct val="100000"/>
                        </a:lnSpc>
                        <a:spcBef>
                          <a:spcPts val="600"/>
                        </a:spcBef>
                        <a:spcAft>
                          <a:spcPts val="0"/>
                        </a:spcAft>
                        <a:buClr>
                          <a:srgbClr val="0000FF"/>
                        </a:buClr>
                        <a:buSzPct val="100000"/>
                        <a:buFont typeface="Arial" pitchFamily="34" charset="0"/>
                        <a:buChar char="•"/>
                      </a:pPr>
                      <a:r>
                        <a:rPr lang="en-US" sz="2400" b="0" dirty="0" err="1">
                          <a:solidFill>
                            <a:srgbClr val="0000FF"/>
                          </a:solidFill>
                          <a:latin typeface="Consolas" panose="020B0609020204030204" pitchFamily="49" charset="0"/>
                          <a:ea typeface="Verdana" pitchFamily="34" charset="0"/>
                          <a:cs typeface="Courier New" pitchFamily="49" charset="0"/>
                        </a:rPr>
                        <a:t>dequeue</a:t>
                      </a:r>
                      <a:r>
                        <a:rPr lang="en-US" sz="2400" b="0" dirty="0">
                          <a:solidFill>
                            <a:srgbClr val="0000FF"/>
                          </a:solidFill>
                          <a:latin typeface="Consolas" panose="020B0609020204030204" pitchFamily="49" charset="0"/>
                          <a:ea typeface="Verdana" pitchFamily="34" charset="0"/>
                          <a:cs typeface="Courier New" pitchFamily="49" charset="0"/>
                        </a:rPr>
                        <a:t>():</a:t>
                      </a:r>
                      <a:r>
                        <a:rPr lang="en-US" sz="2400" b="0" dirty="0" err="1">
                          <a:solidFill>
                            <a:srgbClr val="0000FF"/>
                          </a:solidFill>
                          <a:latin typeface="Consolas" panose="020B0609020204030204" pitchFamily="49" charset="0"/>
                          <a:ea typeface="Verdana" pitchFamily="34" charset="0"/>
                          <a:cs typeface="Courier New" pitchFamily="49" charset="0"/>
                        </a:rPr>
                        <a:t>boolean</a:t>
                      </a:r>
                      <a:endParaRPr lang="en-US" sz="2400" b="0" dirty="0">
                        <a:solidFill>
                          <a:srgbClr val="0000FF"/>
                        </a:solidFill>
                        <a:latin typeface="Consolas" panose="020B0609020204030204" pitchFamily="49" charset="0"/>
                        <a:ea typeface="Verdana" pitchFamily="34" charset="0"/>
                        <a:cs typeface="Courier New" pitchFamily="49" charset="0"/>
                      </a:endParaRPr>
                    </a:p>
                    <a:p>
                      <a:pPr marL="360363" indent="-360363" eaLnBrk="1" hangingPunct="1">
                        <a:lnSpc>
                          <a:spcPct val="100000"/>
                        </a:lnSpc>
                        <a:spcBef>
                          <a:spcPts val="600"/>
                        </a:spcBef>
                        <a:spcAft>
                          <a:spcPts val="0"/>
                        </a:spcAft>
                        <a:buClr>
                          <a:srgbClr val="0000FF"/>
                        </a:buClr>
                        <a:buSzPct val="100000"/>
                        <a:buFont typeface="Arial" pitchFamily="34" charset="0"/>
                        <a:buChar char="•"/>
                      </a:pPr>
                      <a:r>
                        <a:rPr lang="en-US" sz="2400" b="0" dirty="0" err="1">
                          <a:solidFill>
                            <a:srgbClr val="0000FF"/>
                          </a:solidFill>
                          <a:latin typeface="Consolas" panose="020B0609020204030204" pitchFamily="49" charset="0"/>
                          <a:ea typeface="Verdana" pitchFamily="34" charset="0"/>
                          <a:cs typeface="Courier New" pitchFamily="49" charset="0"/>
                        </a:rPr>
                        <a:t>dequeue</a:t>
                      </a:r>
                      <a:r>
                        <a:rPr lang="en-US" sz="2400" b="0" dirty="0">
                          <a:solidFill>
                            <a:srgbClr val="0000FF"/>
                          </a:solidFill>
                          <a:latin typeface="Consolas" panose="020B0609020204030204" pitchFamily="49" charset="0"/>
                          <a:ea typeface="Verdana" pitchFamily="34" charset="0"/>
                          <a:cs typeface="Courier New" pitchFamily="49" charset="0"/>
                        </a:rPr>
                        <a:t>(</a:t>
                      </a:r>
                      <a:r>
                        <a:rPr lang="en-US" sz="2400" b="0" dirty="0" err="1">
                          <a:solidFill>
                            <a:srgbClr val="0000FF"/>
                          </a:solidFill>
                          <a:latin typeface="Consolas" panose="020B0609020204030204" pitchFamily="49" charset="0"/>
                          <a:ea typeface="Verdana" pitchFamily="34" charset="0"/>
                          <a:cs typeface="Courier New" pitchFamily="49" charset="0"/>
                        </a:rPr>
                        <a:t>ItemType</a:t>
                      </a:r>
                      <a:r>
                        <a:rPr lang="en-US" sz="2400" b="0" dirty="0">
                          <a:solidFill>
                            <a:srgbClr val="0000FF"/>
                          </a:solidFill>
                          <a:latin typeface="Consolas" panose="020B0609020204030204" pitchFamily="49" charset="0"/>
                          <a:ea typeface="Verdana" pitchFamily="34" charset="0"/>
                          <a:cs typeface="Courier New" pitchFamily="49" charset="0"/>
                        </a:rPr>
                        <a:t>&amp; item):</a:t>
                      </a:r>
                      <a:r>
                        <a:rPr lang="en-US" sz="2400" b="0" dirty="0" err="1">
                          <a:solidFill>
                            <a:srgbClr val="0000FF"/>
                          </a:solidFill>
                          <a:latin typeface="Consolas" panose="020B0609020204030204" pitchFamily="49" charset="0"/>
                          <a:ea typeface="Verdana" pitchFamily="34" charset="0"/>
                          <a:cs typeface="Courier New" pitchFamily="49" charset="0"/>
                        </a:rPr>
                        <a:t>boolean</a:t>
                      </a:r>
                      <a:endParaRPr lang="en-US" sz="2400" b="0" dirty="0">
                        <a:solidFill>
                          <a:srgbClr val="0000FF"/>
                        </a:solidFill>
                        <a:latin typeface="Consolas" panose="020B0609020204030204" pitchFamily="49" charset="0"/>
                        <a:ea typeface="Verdana" pitchFamily="34" charset="0"/>
                        <a:cs typeface="Courier New" pitchFamily="49" charset="0"/>
                      </a:endParaRPr>
                    </a:p>
                    <a:p>
                      <a:pPr marL="360363" indent="-360363" eaLnBrk="1" hangingPunct="1">
                        <a:lnSpc>
                          <a:spcPct val="100000"/>
                        </a:lnSpc>
                        <a:spcBef>
                          <a:spcPts val="600"/>
                        </a:spcBef>
                        <a:spcAft>
                          <a:spcPts val="0"/>
                        </a:spcAft>
                        <a:buClr>
                          <a:srgbClr val="0000FF"/>
                        </a:buClr>
                        <a:buSzPct val="100000"/>
                        <a:buFont typeface="Arial" pitchFamily="34" charset="0"/>
                        <a:buChar char="•"/>
                      </a:pPr>
                      <a:r>
                        <a:rPr lang="en-US" sz="2400" b="0" dirty="0" err="1">
                          <a:solidFill>
                            <a:srgbClr val="0000FF"/>
                          </a:solidFill>
                          <a:latin typeface="Consolas" panose="020B0609020204030204" pitchFamily="49" charset="0"/>
                          <a:ea typeface="Verdana" pitchFamily="34" charset="0"/>
                          <a:cs typeface="Courier New" pitchFamily="49" charset="0"/>
                        </a:rPr>
                        <a:t>getFront</a:t>
                      </a:r>
                      <a:r>
                        <a:rPr lang="en-US" sz="2400" b="0" dirty="0">
                          <a:solidFill>
                            <a:srgbClr val="0000FF"/>
                          </a:solidFill>
                          <a:latin typeface="Consolas" panose="020B0609020204030204" pitchFamily="49" charset="0"/>
                          <a:ea typeface="Verdana" pitchFamily="34" charset="0"/>
                          <a:cs typeface="Courier New" pitchFamily="49" charset="0"/>
                        </a:rPr>
                        <a:t>(</a:t>
                      </a:r>
                      <a:r>
                        <a:rPr lang="en-US" sz="2400" b="0" dirty="0" err="1">
                          <a:solidFill>
                            <a:srgbClr val="0000FF"/>
                          </a:solidFill>
                          <a:latin typeface="Consolas" panose="020B0609020204030204" pitchFamily="49" charset="0"/>
                          <a:ea typeface="Verdana" pitchFamily="34" charset="0"/>
                          <a:cs typeface="Courier New" pitchFamily="49" charset="0"/>
                        </a:rPr>
                        <a:t>ItemType</a:t>
                      </a:r>
                      <a:r>
                        <a:rPr lang="en-US" sz="2400" b="0" dirty="0">
                          <a:solidFill>
                            <a:srgbClr val="0000FF"/>
                          </a:solidFill>
                          <a:latin typeface="Consolas" panose="020B0609020204030204" pitchFamily="49" charset="0"/>
                          <a:ea typeface="Verdana" pitchFamily="34" charset="0"/>
                          <a:cs typeface="Courier New" pitchFamily="49" charset="0"/>
                        </a:rPr>
                        <a:t>&amp; item):void</a:t>
                      </a:r>
                    </a:p>
                    <a:p>
                      <a:pPr marL="360363" indent="-360363" eaLnBrk="1" hangingPunct="1">
                        <a:lnSpc>
                          <a:spcPct val="100000"/>
                        </a:lnSpc>
                        <a:spcBef>
                          <a:spcPts val="600"/>
                        </a:spcBef>
                        <a:spcAft>
                          <a:spcPts val="0"/>
                        </a:spcAft>
                        <a:buClr>
                          <a:srgbClr val="0000FF"/>
                        </a:buClr>
                        <a:buSzPct val="100000"/>
                        <a:buFont typeface="Arial" pitchFamily="34" charset="0"/>
                        <a:buChar char="•"/>
                      </a:pPr>
                      <a:r>
                        <a:rPr lang="en-US" sz="2400" b="0" err="1">
                          <a:solidFill>
                            <a:srgbClr val="0000FF"/>
                          </a:solidFill>
                          <a:latin typeface="Consolas" panose="020B0609020204030204" pitchFamily="49" charset="0"/>
                          <a:ea typeface="Verdana" pitchFamily="34" charset="0"/>
                          <a:cs typeface="Courier New" pitchFamily="49" charset="0"/>
                        </a:rPr>
                        <a:t>isEmpty</a:t>
                      </a:r>
                      <a:r>
                        <a:rPr lang="en-US" sz="2400" b="0">
                          <a:solidFill>
                            <a:srgbClr val="0000FF"/>
                          </a:solidFill>
                          <a:latin typeface="Consolas" panose="020B0609020204030204" pitchFamily="49" charset="0"/>
                          <a:ea typeface="Verdana" pitchFamily="34" charset="0"/>
                          <a:cs typeface="Courier New" pitchFamily="49" charset="0"/>
                        </a:rPr>
                        <a:t>():Boolean</a:t>
                      </a:r>
                    </a:p>
                    <a:p>
                      <a:pPr marL="0" indent="0" eaLnBrk="1" hangingPunct="1">
                        <a:lnSpc>
                          <a:spcPct val="100000"/>
                        </a:lnSpc>
                        <a:spcBef>
                          <a:spcPts val="600"/>
                        </a:spcBef>
                        <a:spcAft>
                          <a:spcPts val="0"/>
                        </a:spcAft>
                        <a:buClr>
                          <a:srgbClr val="0000FF"/>
                        </a:buClr>
                        <a:buSzPct val="100000"/>
                        <a:buFont typeface="Arial" pitchFamily="34" charset="0"/>
                        <a:buNone/>
                      </a:pPr>
                      <a:endParaRPr lang="en-US" sz="2400" b="0" dirty="0">
                        <a:solidFill>
                          <a:srgbClr val="0000FF"/>
                        </a:solidFill>
                        <a:latin typeface="Consolas" panose="020B0609020204030204" pitchFamily="49" charset="0"/>
                        <a:ea typeface="Verdana" pitchFamily="34" charset="0"/>
                        <a:cs typeface="Courier New" pitchFamily="49" charset="0"/>
                      </a:endParaRPr>
                    </a:p>
                  </a:txBody>
                  <a:tcPr marT="45715" marB="45715">
                    <a:solidFill>
                      <a:srgbClr val="CC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921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6200" y="0"/>
            <a:ext cx="9829800" cy="685800"/>
          </a:xfrm>
        </p:spPr>
        <p:txBody>
          <a:bodyPr/>
          <a:lstStyle/>
          <a:p>
            <a:r>
              <a:rPr lang="en-US" altLang="zh-CN" sz="3000">
                <a:ea typeface="宋体" panose="02010600030101010101" pitchFamily="2" charset="-122"/>
              </a:rPr>
              <a:t>Pointer-based Implementation of Queue ADT</a:t>
            </a:r>
            <a:endParaRPr lang="en-US" altLang="zh-CN" sz="3000" i="1">
              <a:ea typeface="宋体" panose="02010600030101010101" pitchFamily="2" charset="-122"/>
            </a:endParaRPr>
          </a:p>
        </p:txBody>
      </p:sp>
      <p:sp>
        <p:nvSpPr>
          <p:cNvPr id="24580" name="Rectangle 3"/>
          <p:cNvSpPr>
            <a:spLocks noGrp="1" noChangeArrowheads="1"/>
          </p:cNvSpPr>
          <p:nvPr>
            <p:ph type="body" idx="1"/>
          </p:nvPr>
        </p:nvSpPr>
        <p:spPr>
          <a:xfrm>
            <a:off x="304800" y="838200"/>
            <a:ext cx="8305800" cy="1752600"/>
          </a:xfrm>
        </p:spPr>
        <p:txBody>
          <a:bodyPr/>
          <a:lstStyle/>
          <a:p>
            <a:pPr marL="0" indent="0">
              <a:lnSpc>
                <a:spcPct val="90000"/>
              </a:lnSpc>
              <a:buFont typeface="Wingdings" panose="05000000000000000000" pitchFamily="2" charset="2"/>
              <a:buNone/>
            </a:pPr>
            <a:r>
              <a:rPr lang="en-US" altLang="zh-CN" sz="2400" b="0">
                <a:latin typeface="Arial" panose="020B0604020202020204" pitchFamily="34" charset="0"/>
                <a:ea typeface="Verdana" panose="020B0604030504040204" pitchFamily="34" charset="0"/>
                <a:cs typeface="Arial" panose="020B0604020202020204" pitchFamily="34" charset="0"/>
              </a:rPr>
              <a:t>Pointers can be used to link data to form a queue. </a:t>
            </a:r>
          </a:p>
          <a:p>
            <a:pPr marL="0" indent="0">
              <a:lnSpc>
                <a:spcPct val="90000"/>
              </a:lnSpc>
              <a:buFont typeface="Wingdings" panose="05000000000000000000" pitchFamily="2" charset="2"/>
              <a:buNone/>
            </a:pPr>
            <a:r>
              <a:rPr lang="en-US" altLang="zh-CN" sz="2400" b="0">
                <a:latin typeface="Arial" panose="020B0604020202020204" pitchFamily="34" charset="0"/>
                <a:ea typeface="Verdana" panose="020B0604030504040204" pitchFamily="34" charset="0"/>
                <a:cs typeface="Arial" panose="020B0604020202020204" pitchFamily="34" charset="0"/>
              </a:rPr>
              <a:t>Pointer-based implementation is more straightforward than array-based.</a:t>
            </a:r>
          </a:p>
        </p:txBody>
      </p:sp>
      <p:sp>
        <p:nvSpPr>
          <p:cNvPr id="20" name="Rectangle 3"/>
          <p:cNvSpPr txBox="1">
            <a:spLocks noChangeArrowheads="1"/>
          </p:cNvSpPr>
          <p:nvPr/>
        </p:nvSpPr>
        <p:spPr bwMode="auto">
          <a:xfrm>
            <a:off x="533400" y="4953000"/>
            <a:ext cx="8305800" cy="1752600"/>
          </a:xfrm>
          <a:prstGeom prst="rect">
            <a:avLst/>
          </a:prstGeom>
          <a:noFill/>
          <a:ln w="9525">
            <a:noFill/>
            <a:miter lim="800000"/>
            <a:headEnd/>
            <a:tailEnd/>
          </a:ln>
        </p:spPr>
        <p:txBody>
          <a:bodyPr/>
          <a:lstStyle/>
          <a:p>
            <a:pPr eaLnBrk="0" hangingPunct="0">
              <a:lnSpc>
                <a:spcPct val="90000"/>
              </a:lnSpc>
              <a:spcBef>
                <a:spcPct val="20000"/>
              </a:spcBef>
              <a:buClr>
                <a:schemeClr val="tx2"/>
              </a:buClr>
              <a:buSzPct val="140000"/>
              <a:buFont typeface="Wingdings" pitchFamily="2" charset="2"/>
              <a:buNone/>
              <a:defRPr/>
            </a:pPr>
            <a:r>
              <a:rPr kumimoji="1" lang="en-US" altLang="zh-CN" kern="0" dirty="0">
                <a:latin typeface="Arial" charset="0"/>
                <a:ea typeface="宋体" charset="-122"/>
              </a:rPr>
              <a:t>Likewise, need to have a </a:t>
            </a:r>
            <a:r>
              <a:rPr kumimoji="1" lang="en-US" altLang="zh-CN" u="sng" kern="0" dirty="0">
                <a:latin typeface="Arial" charset="0"/>
                <a:ea typeface="宋体" charset="-122"/>
              </a:rPr>
              <a:t>inner structure</a:t>
            </a:r>
            <a:r>
              <a:rPr kumimoji="1" lang="en-US" altLang="zh-CN" kern="0" dirty="0">
                <a:latin typeface="Arial" charset="0"/>
                <a:ea typeface="宋体" charset="-122"/>
              </a:rPr>
              <a:t> known as a </a:t>
            </a:r>
            <a:r>
              <a:rPr kumimoji="1" lang="en-US" altLang="zh-CN" b="1" u="sng" kern="0" dirty="0">
                <a:solidFill>
                  <a:srgbClr val="0000FF"/>
                </a:solidFill>
                <a:latin typeface="Arial" charset="0"/>
                <a:ea typeface="宋体" charset="-122"/>
              </a:rPr>
              <a:t>Node</a:t>
            </a:r>
            <a:r>
              <a:rPr kumimoji="1" lang="en-US" altLang="zh-CN" kern="0" dirty="0">
                <a:latin typeface="Arial" charset="0"/>
                <a:ea typeface="宋体" charset="-122"/>
              </a:rPr>
              <a:t>:</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a:t>
            </a:r>
            <a:r>
              <a:rPr kumimoji="1" lang="en-US" altLang="zh-CN" b="1" kern="0" dirty="0" err="1">
                <a:solidFill>
                  <a:srgbClr val="0000FF"/>
                </a:solidFill>
                <a:latin typeface="Arial" charset="0"/>
                <a:ea typeface="宋体" charset="-122"/>
              </a:rPr>
              <a:t>i</a:t>
            </a:r>
            <a:r>
              <a:rPr kumimoji="1" lang="en-US" altLang="zh-CN" b="1" kern="0" dirty="0">
                <a:solidFill>
                  <a:srgbClr val="0000FF"/>
                </a:solidFill>
                <a:latin typeface="Arial" charset="0"/>
                <a:ea typeface="宋体" charset="-122"/>
              </a:rPr>
              <a:t>tem</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(to store the data item)</a:t>
            </a:r>
          </a:p>
          <a:p>
            <a:pPr marL="342900" indent="-342900" eaLnBrk="0" hangingPunct="0">
              <a:lnSpc>
                <a:spcPct val="90000"/>
              </a:lnSpc>
              <a:spcBef>
                <a:spcPct val="20000"/>
              </a:spcBef>
              <a:buClr>
                <a:schemeClr val="tx2"/>
              </a:buClr>
              <a:buSzPct val="140000"/>
              <a:defRPr/>
            </a:pPr>
            <a:r>
              <a:rPr kumimoji="1" lang="en-US" altLang="zh-CN" b="1" kern="0" dirty="0">
                <a:solidFill>
                  <a:srgbClr val="0000FF"/>
                </a:solidFill>
                <a:latin typeface="Arial" charset="0"/>
                <a:ea typeface="宋体" charset="-122"/>
              </a:rPr>
              <a:t>-  next</a:t>
            </a:r>
            <a:r>
              <a:rPr kumimoji="1" lang="en-US" altLang="zh-CN" kern="0" dirty="0">
                <a:solidFill>
                  <a:srgbClr val="0000FF"/>
                </a:solidFill>
                <a:latin typeface="Arial" charset="0"/>
                <a:ea typeface="宋体" charset="-122"/>
              </a:rPr>
              <a:t>  </a:t>
            </a:r>
            <a:r>
              <a:rPr kumimoji="1" lang="en-US" altLang="zh-CN" kern="0" dirty="0">
                <a:latin typeface="Arial" charset="0"/>
                <a:ea typeface="宋体" charset="-122"/>
              </a:rPr>
              <a:t>(to store the address of next node)</a:t>
            </a:r>
          </a:p>
        </p:txBody>
      </p:sp>
      <p:grpSp>
        <p:nvGrpSpPr>
          <p:cNvPr id="24582" name="Group 73"/>
          <p:cNvGrpSpPr>
            <a:grpSpLocks/>
          </p:cNvGrpSpPr>
          <p:nvPr/>
        </p:nvGrpSpPr>
        <p:grpSpPr bwMode="auto">
          <a:xfrm>
            <a:off x="457200" y="1981200"/>
            <a:ext cx="8382000" cy="2671763"/>
            <a:chOff x="609600" y="2438400"/>
            <a:chExt cx="8382000" cy="2671465"/>
          </a:xfrm>
        </p:grpSpPr>
        <p:sp>
          <p:nvSpPr>
            <p:cNvPr id="24583" name="TextBox 28"/>
            <p:cNvSpPr txBox="1">
              <a:spLocks noChangeArrowheads="1"/>
            </p:cNvSpPr>
            <p:nvPr/>
          </p:nvSpPr>
          <p:spPr bwMode="auto">
            <a:xfrm>
              <a:off x="4876800" y="41148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a:solidFill>
                    <a:srgbClr val="0000FF"/>
                  </a:solidFill>
                </a:rPr>
                <a:t>…</a:t>
              </a:r>
              <a:endParaRPr lang="en-SG" sz="2000">
                <a:solidFill>
                  <a:srgbClr val="0000FF"/>
                </a:solidFill>
              </a:endParaRPr>
            </a:p>
          </p:txBody>
        </p:sp>
        <p:cxnSp>
          <p:nvCxnSpPr>
            <p:cNvPr id="24584" name="Straight Connector 46"/>
            <p:cNvCxnSpPr>
              <a:cxnSpLocks noChangeShapeType="1"/>
            </p:cNvCxnSpPr>
            <p:nvPr/>
          </p:nvCxnSpPr>
          <p:spPr bwMode="auto">
            <a:xfrm>
              <a:off x="8686800" y="4875213"/>
              <a:ext cx="2286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4585" name="Straight Arrow Connector 42"/>
            <p:cNvCxnSpPr>
              <a:cxnSpLocks noChangeShapeType="1"/>
            </p:cNvCxnSpPr>
            <p:nvPr/>
          </p:nvCxnSpPr>
          <p:spPr bwMode="auto">
            <a:xfrm rot="5400000">
              <a:off x="8534401" y="4568825"/>
              <a:ext cx="457200"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586" name="Straight Connector 44"/>
            <p:cNvCxnSpPr>
              <a:cxnSpLocks noChangeShapeType="1"/>
            </p:cNvCxnSpPr>
            <p:nvPr/>
          </p:nvCxnSpPr>
          <p:spPr bwMode="auto">
            <a:xfrm>
              <a:off x="8534400" y="4799013"/>
              <a:ext cx="4572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4587" name="TextBox 81"/>
            <p:cNvSpPr txBox="1">
              <a:spLocks noChangeArrowheads="1"/>
            </p:cNvSpPr>
            <p:nvPr/>
          </p:nvSpPr>
          <p:spPr bwMode="auto">
            <a:xfrm>
              <a:off x="762000" y="28956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24588" name="Curved Connector 82"/>
            <p:cNvCxnSpPr>
              <a:cxnSpLocks noChangeShapeType="1"/>
            </p:cNvCxnSpPr>
            <p:nvPr/>
          </p:nvCxnSpPr>
          <p:spPr bwMode="auto">
            <a:xfrm rot="5400000">
              <a:off x="533400" y="3352800"/>
              <a:ext cx="990600" cy="533400"/>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589" name="TextBox 83"/>
            <p:cNvSpPr txBox="1">
              <a:spLocks noChangeArrowheads="1"/>
            </p:cNvSpPr>
            <p:nvPr/>
          </p:nvSpPr>
          <p:spPr bwMode="auto">
            <a:xfrm>
              <a:off x="609600" y="24384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frontNode</a:t>
              </a:r>
              <a:endParaRPr lang="en-SG" sz="2000" b="1">
                <a:solidFill>
                  <a:srgbClr val="FF0000"/>
                </a:solidFill>
                <a:latin typeface="Arial" panose="020B0604020202020204" pitchFamily="34" charset="0"/>
                <a:cs typeface="Arial" panose="020B0604020202020204" pitchFamily="34" charset="0"/>
              </a:endParaRPr>
            </a:p>
          </p:txBody>
        </p:sp>
        <p:sp>
          <p:nvSpPr>
            <p:cNvPr id="24590" name="TextBox 43"/>
            <p:cNvSpPr txBox="1">
              <a:spLocks noChangeArrowheads="1"/>
            </p:cNvSpPr>
            <p:nvPr/>
          </p:nvSpPr>
          <p:spPr bwMode="auto">
            <a:xfrm>
              <a:off x="762000" y="4114800"/>
              <a:ext cx="19812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t>  Annie </a:t>
              </a:r>
              <a:endParaRPr lang="en-SG"/>
            </a:p>
          </p:txBody>
        </p:sp>
        <p:cxnSp>
          <p:nvCxnSpPr>
            <p:cNvPr id="24591" name="Straight Connector 44"/>
            <p:cNvCxnSpPr>
              <a:cxnSpLocks noChangeShapeType="1"/>
            </p:cNvCxnSpPr>
            <p:nvPr/>
          </p:nvCxnSpPr>
          <p:spPr bwMode="auto">
            <a:xfrm rot="5400000">
              <a:off x="1905794" y="43426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4592" name="Straight Arrow Connector 45"/>
            <p:cNvCxnSpPr>
              <a:cxnSpLocks noChangeShapeType="1"/>
            </p:cNvCxnSpPr>
            <p:nvPr/>
          </p:nvCxnSpPr>
          <p:spPr bwMode="auto">
            <a:xfrm>
              <a:off x="2438400" y="4343400"/>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593" name="TextBox 46"/>
            <p:cNvSpPr txBox="1">
              <a:spLocks noChangeArrowheads="1"/>
            </p:cNvSpPr>
            <p:nvPr/>
          </p:nvSpPr>
          <p:spPr bwMode="auto">
            <a:xfrm>
              <a:off x="3124200" y="4114800"/>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John</a:t>
              </a:r>
              <a:r>
                <a:rPr lang="en-US">
                  <a:solidFill>
                    <a:srgbClr val="0000FF"/>
                  </a:solidFill>
                </a:rPr>
                <a:t> </a:t>
              </a:r>
              <a:endParaRPr lang="en-SG">
                <a:solidFill>
                  <a:srgbClr val="0000FF"/>
                </a:solidFill>
              </a:endParaRPr>
            </a:p>
          </p:txBody>
        </p:sp>
        <p:cxnSp>
          <p:nvCxnSpPr>
            <p:cNvPr id="24594" name="Straight Connector 47"/>
            <p:cNvCxnSpPr>
              <a:cxnSpLocks noChangeShapeType="1"/>
            </p:cNvCxnSpPr>
            <p:nvPr/>
          </p:nvCxnSpPr>
          <p:spPr bwMode="auto">
            <a:xfrm rot="5400000">
              <a:off x="4344194" y="43426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4595" name="Straight Arrow Connector 48"/>
            <p:cNvCxnSpPr>
              <a:cxnSpLocks noChangeShapeType="1"/>
            </p:cNvCxnSpPr>
            <p:nvPr/>
          </p:nvCxnSpPr>
          <p:spPr bwMode="auto">
            <a:xfrm>
              <a:off x="5715000" y="4343400"/>
              <a:ext cx="685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596" name="TextBox 49"/>
            <p:cNvSpPr txBox="1">
              <a:spLocks noChangeArrowheads="1"/>
            </p:cNvSpPr>
            <p:nvPr/>
          </p:nvSpPr>
          <p:spPr bwMode="auto">
            <a:xfrm>
              <a:off x="9144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item</a:t>
              </a:r>
              <a:endParaRPr lang="en-SG" sz="2000">
                <a:solidFill>
                  <a:srgbClr val="0000FF"/>
                </a:solidFill>
              </a:endParaRPr>
            </a:p>
          </p:txBody>
        </p:sp>
        <p:sp>
          <p:nvSpPr>
            <p:cNvPr id="24597" name="TextBox 50"/>
            <p:cNvSpPr txBox="1">
              <a:spLocks noChangeArrowheads="1"/>
            </p:cNvSpPr>
            <p:nvPr/>
          </p:nvSpPr>
          <p:spPr bwMode="auto">
            <a:xfrm>
              <a:off x="2057400" y="3581400"/>
              <a:ext cx="106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next</a:t>
              </a:r>
              <a:endParaRPr lang="en-SG" sz="2000">
                <a:solidFill>
                  <a:srgbClr val="0000FF"/>
                </a:solidFill>
              </a:endParaRPr>
            </a:p>
          </p:txBody>
        </p:sp>
        <p:sp>
          <p:nvSpPr>
            <p:cNvPr id="24598" name="TextBox 51"/>
            <p:cNvSpPr txBox="1">
              <a:spLocks noChangeArrowheads="1"/>
            </p:cNvSpPr>
            <p:nvPr/>
          </p:nvSpPr>
          <p:spPr bwMode="auto">
            <a:xfrm>
              <a:off x="1219200" y="4648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Node</a:t>
              </a:r>
              <a:endParaRPr lang="en-SG">
                <a:solidFill>
                  <a:srgbClr val="0000FF"/>
                </a:solidFill>
              </a:endParaRPr>
            </a:p>
          </p:txBody>
        </p:sp>
        <p:sp>
          <p:nvSpPr>
            <p:cNvPr id="24599" name="TextBox 52"/>
            <p:cNvSpPr txBox="1">
              <a:spLocks noChangeArrowheads="1"/>
            </p:cNvSpPr>
            <p:nvPr/>
          </p:nvSpPr>
          <p:spPr bwMode="auto">
            <a:xfrm>
              <a:off x="3505200" y="4648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Node</a:t>
              </a:r>
              <a:endParaRPr lang="en-SG">
                <a:solidFill>
                  <a:srgbClr val="0000FF"/>
                </a:solidFill>
              </a:endParaRPr>
            </a:p>
          </p:txBody>
        </p:sp>
        <p:sp>
          <p:nvSpPr>
            <p:cNvPr id="24600" name="TextBox 53"/>
            <p:cNvSpPr txBox="1">
              <a:spLocks noChangeArrowheads="1"/>
            </p:cNvSpPr>
            <p:nvPr/>
          </p:nvSpPr>
          <p:spPr bwMode="auto">
            <a:xfrm>
              <a:off x="32004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item</a:t>
              </a:r>
              <a:endParaRPr lang="en-SG" sz="2000">
                <a:solidFill>
                  <a:srgbClr val="0000FF"/>
                </a:solidFill>
              </a:endParaRPr>
            </a:p>
          </p:txBody>
        </p:sp>
        <p:sp>
          <p:nvSpPr>
            <p:cNvPr id="24601" name="TextBox 54"/>
            <p:cNvSpPr txBox="1">
              <a:spLocks noChangeArrowheads="1"/>
            </p:cNvSpPr>
            <p:nvPr/>
          </p:nvSpPr>
          <p:spPr bwMode="auto">
            <a:xfrm>
              <a:off x="44196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next</a:t>
              </a:r>
              <a:endParaRPr lang="en-SG" sz="2000">
                <a:solidFill>
                  <a:srgbClr val="0000FF"/>
                </a:solidFill>
              </a:endParaRPr>
            </a:p>
          </p:txBody>
        </p:sp>
        <p:sp>
          <p:nvSpPr>
            <p:cNvPr id="24602" name="TextBox 61"/>
            <p:cNvSpPr txBox="1">
              <a:spLocks noChangeArrowheads="1"/>
            </p:cNvSpPr>
            <p:nvPr/>
          </p:nvSpPr>
          <p:spPr bwMode="auto">
            <a:xfrm>
              <a:off x="6400800" y="4114800"/>
              <a:ext cx="2057400" cy="461665"/>
            </a:xfrm>
            <a:prstGeom prst="rect">
              <a:avLst/>
            </a:prstGeom>
            <a:solidFill>
              <a:srgbClr val="CCFFFF"/>
            </a:solidFill>
            <a:ln w="25400">
              <a:solidFill>
                <a:srgbClr val="0000FF"/>
              </a:solidFill>
              <a:miter lim="800000"/>
              <a:headEnd/>
              <a:tailEnd/>
            </a:ln>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  </a:t>
              </a:r>
              <a:r>
                <a:rPr lang="en-US"/>
                <a:t>Mic</a:t>
              </a:r>
              <a:r>
                <a:rPr lang="en-US">
                  <a:solidFill>
                    <a:srgbClr val="0000FF"/>
                  </a:solidFill>
                </a:rPr>
                <a:t> </a:t>
              </a:r>
              <a:endParaRPr lang="en-SG">
                <a:solidFill>
                  <a:srgbClr val="0000FF"/>
                </a:solidFill>
              </a:endParaRPr>
            </a:p>
          </p:txBody>
        </p:sp>
        <p:cxnSp>
          <p:nvCxnSpPr>
            <p:cNvPr id="24603" name="Straight Connector 62"/>
            <p:cNvCxnSpPr>
              <a:cxnSpLocks noChangeShapeType="1"/>
            </p:cNvCxnSpPr>
            <p:nvPr/>
          </p:nvCxnSpPr>
          <p:spPr bwMode="auto">
            <a:xfrm rot="5400000">
              <a:off x="7620794" y="4342606"/>
              <a:ext cx="456406" cy="794"/>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4604" name="TextBox 63"/>
            <p:cNvSpPr txBox="1">
              <a:spLocks noChangeArrowheads="1"/>
            </p:cNvSpPr>
            <p:nvPr/>
          </p:nvSpPr>
          <p:spPr bwMode="auto">
            <a:xfrm>
              <a:off x="6781800" y="464820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a:solidFill>
                    <a:srgbClr val="0000FF"/>
                  </a:solidFill>
                </a:rPr>
                <a:t>Node</a:t>
              </a:r>
              <a:endParaRPr lang="en-SG">
                <a:solidFill>
                  <a:srgbClr val="0000FF"/>
                </a:solidFill>
              </a:endParaRPr>
            </a:p>
          </p:txBody>
        </p:sp>
        <p:sp>
          <p:nvSpPr>
            <p:cNvPr id="24605" name="TextBox 64"/>
            <p:cNvSpPr txBox="1">
              <a:spLocks noChangeArrowheads="1"/>
            </p:cNvSpPr>
            <p:nvPr/>
          </p:nvSpPr>
          <p:spPr bwMode="auto">
            <a:xfrm>
              <a:off x="64770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item</a:t>
              </a:r>
              <a:endParaRPr lang="en-SG" sz="2000">
                <a:solidFill>
                  <a:srgbClr val="0000FF"/>
                </a:solidFill>
              </a:endParaRPr>
            </a:p>
          </p:txBody>
        </p:sp>
        <p:sp>
          <p:nvSpPr>
            <p:cNvPr id="24606" name="TextBox 65"/>
            <p:cNvSpPr txBox="1">
              <a:spLocks noChangeArrowheads="1"/>
            </p:cNvSpPr>
            <p:nvPr/>
          </p:nvSpPr>
          <p:spPr bwMode="auto">
            <a:xfrm>
              <a:off x="7696200" y="3581400"/>
              <a:ext cx="1219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r>
                <a:rPr lang="en-US" sz="2000">
                  <a:solidFill>
                    <a:srgbClr val="0000FF"/>
                  </a:solidFill>
                </a:rPr>
                <a:t>next</a:t>
              </a:r>
              <a:endParaRPr lang="en-SG" sz="2000">
                <a:solidFill>
                  <a:srgbClr val="0000FF"/>
                </a:solidFill>
              </a:endParaRPr>
            </a:p>
          </p:txBody>
        </p:sp>
        <p:cxnSp>
          <p:nvCxnSpPr>
            <p:cNvPr id="24607" name="Straight Connector 67"/>
            <p:cNvCxnSpPr>
              <a:cxnSpLocks noChangeShapeType="1"/>
            </p:cNvCxnSpPr>
            <p:nvPr/>
          </p:nvCxnSpPr>
          <p:spPr bwMode="auto">
            <a:xfrm rot="10800000">
              <a:off x="8153400" y="4343400"/>
              <a:ext cx="6096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4608" name="TextBox 81"/>
            <p:cNvSpPr txBox="1">
              <a:spLocks noChangeArrowheads="1"/>
            </p:cNvSpPr>
            <p:nvPr/>
          </p:nvSpPr>
          <p:spPr bwMode="auto">
            <a:xfrm>
              <a:off x="7239000" y="2971800"/>
              <a:ext cx="1066800" cy="4000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endParaRPr lang="en-SG" sz="2000">
                <a:latin typeface="Arial" panose="020B0604020202020204" pitchFamily="34" charset="0"/>
                <a:cs typeface="Arial" panose="020B0604020202020204" pitchFamily="34" charset="0"/>
              </a:endParaRPr>
            </a:p>
          </p:txBody>
        </p:sp>
        <p:cxnSp>
          <p:nvCxnSpPr>
            <p:cNvPr id="24609" name="Curved Connector 82"/>
            <p:cNvCxnSpPr>
              <a:cxnSpLocks noChangeShapeType="1"/>
            </p:cNvCxnSpPr>
            <p:nvPr/>
          </p:nvCxnSpPr>
          <p:spPr bwMode="auto">
            <a:xfrm rot="10800000" flipV="1">
              <a:off x="6400800" y="3200315"/>
              <a:ext cx="1066800" cy="914482"/>
            </a:xfrm>
            <a:prstGeom prst="curvedConnector3">
              <a:avLst>
                <a:gd name="adj1" fmla="val 5000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610" name="TextBox 83"/>
            <p:cNvSpPr txBox="1">
              <a:spLocks noChangeArrowheads="1"/>
            </p:cNvSpPr>
            <p:nvPr/>
          </p:nvSpPr>
          <p:spPr bwMode="auto">
            <a:xfrm>
              <a:off x="7086600" y="2514600"/>
              <a:ext cx="152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a:spcBef>
                  <a:spcPct val="50000"/>
                </a:spcBef>
              </a:pPr>
              <a:r>
                <a:rPr lang="en-US" sz="2000" b="1">
                  <a:solidFill>
                    <a:srgbClr val="FF0000"/>
                  </a:solidFill>
                  <a:latin typeface="Arial" panose="020B0604020202020204" pitchFamily="34" charset="0"/>
                  <a:cs typeface="Arial" panose="020B0604020202020204" pitchFamily="34" charset="0"/>
                </a:rPr>
                <a:t>backNode</a:t>
              </a:r>
              <a:endParaRPr lang="en-SG" sz="2000" b="1">
                <a:solidFill>
                  <a:srgbClr val="FF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20723736"/>
      </p:ext>
    </p:extLst>
  </p:cSld>
  <p:clrMapOvr>
    <a:masterClrMapping/>
  </p:clrMapOvr>
</p:sld>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Tahoma"/>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5828</TotalTime>
  <Words>4721</Words>
  <Application>Microsoft Office PowerPoint</Application>
  <PresentationFormat>On-screen Show (4:3)</PresentationFormat>
  <Paragraphs>780</Paragraphs>
  <Slides>38</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宋体</vt:lpstr>
      <vt:lpstr>Arial</vt:lpstr>
      <vt:lpstr>Arial Narrow</vt:lpstr>
      <vt:lpstr>Calibri</vt:lpstr>
      <vt:lpstr>Consolas</vt:lpstr>
      <vt:lpstr>Courier New</vt:lpstr>
      <vt:lpstr>Segoe UI</vt:lpstr>
      <vt:lpstr>Tahoma</vt:lpstr>
      <vt:lpstr>Times New Roman</vt:lpstr>
      <vt:lpstr>Verdana</vt:lpstr>
      <vt:lpstr>Wingdings</vt:lpstr>
      <vt:lpstr>Contport</vt:lpstr>
      <vt:lpstr>PowerPoint Presentation</vt:lpstr>
      <vt:lpstr>Topics</vt:lpstr>
      <vt:lpstr>References</vt:lpstr>
      <vt:lpstr>1. Queue ADT</vt:lpstr>
      <vt:lpstr>Queue ADT</vt:lpstr>
      <vt:lpstr>2.  Implementing Queue ADT</vt:lpstr>
      <vt:lpstr>Step 1 : Identify and list the operations for Queue ADT</vt:lpstr>
      <vt:lpstr>Step 2 : Specify the Queue ADT (Queue.h)</vt:lpstr>
      <vt:lpstr>Pointer-based Implementation of Queue ADT</vt:lpstr>
      <vt:lpstr>Pointer-based Implementation of Queue ADT</vt:lpstr>
      <vt:lpstr>Pointer-based Implementation of Queue ADT</vt:lpstr>
      <vt:lpstr>Node Structure </vt:lpstr>
      <vt:lpstr>Specification of Queue ADT(Pointer-based) - Queue.h</vt:lpstr>
      <vt:lpstr>Enqueueing an item at back of Queue</vt:lpstr>
      <vt:lpstr>Algorithm : enqueue an item at back of Queue</vt:lpstr>
      <vt:lpstr>Dequeue an item from front of the Queue</vt:lpstr>
      <vt:lpstr>Algorithm : dequeue item from front of Queue</vt:lpstr>
      <vt:lpstr>Algorithm : retrieving an item from front of Queue</vt:lpstr>
      <vt:lpstr>Array-based Implementation of Queue ADT</vt:lpstr>
      <vt:lpstr>Array-based Implementation of Queue ADT</vt:lpstr>
      <vt:lpstr>Specification of Queue ADT(Array-based) - Queue.h</vt:lpstr>
      <vt:lpstr>Array-based Implementation of Queue ADT</vt:lpstr>
      <vt:lpstr>Array-based Implementation of Queue ADT</vt:lpstr>
      <vt:lpstr>Array-based Implementation of Queue ADT</vt:lpstr>
      <vt:lpstr>Array-based Implementation of Queue ADT</vt:lpstr>
      <vt:lpstr>Array-based Implementation of Queue ADT</vt:lpstr>
      <vt:lpstr>Array-based Implementation of Queue ADT</vt:lpstr>
      <vt:lpstr>Specification of Queue ADT(Array-based) - Queue.h</vt:lpstr>
      <vt:lpstr>Implementing the operations (Array based queue)- Queue.cpp</vt:lpstr>
      <vt:lpstr>Queue ADT – enqueue() function</vt:lpstr>
      <vt:lpstr>Queue ADT – dequeue() function</vt:lpstr>
      <vt:lpstr>Queue ADT – getFront() function</vt:lpstr>
      <vt:lpstr>Queue ADT – isEmpty()</vt:lpstr>
      <vt:lpstr>3. Applications of Queue ADT </vt:lpstr>
      <vt:lpstr>Applications of Queue ADT </vt:lpstr>
      <vt:lpstr>Applications of Queue ADT </vt:lpstr>
      <vt:lpstr>Some points to note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template</dc:title>
  <dc:creator>Charles</dc:creator>
  <cp:keywords>DSA</cp:keywords>
  <cp:lastModifiedBy>Pamela LOY-SIOW (NP)</cp:lastModifiedBy>
  <cp:revision>356</cp:revision>
  <cp:lastPrinted>2000-08-04T01:42:18Z</cp:lastPrinted>
  <dcterms:created xsi:type="dcterms:W3CDTF">1995-05-28T16:29:18Z</dcterms:created>
  <dcterms:modified xsi:type="dcterms:W3CDTF">2020-10-28T07:19:57Z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f81056-721b-4b22-8334-0449c6cc893e_Enabled">
    <vt:lpwstr>True</vt:lpwstr>
  </property>
  <property fmtid="{D5CDD505-2E9C-101B-9397-08002B2CF9AE}" pid="3" name="MSIP_Label_84f81056-721b-4b22-8334-0449c6cc893e_SiteId">
    <vt:lpwstr>cba9e115-3016-4462-a1ab-a565cba0cdf1</vt:lpwstr>
  </property>
  <property fmtid="{D5CDD505-2E9C-101B-9397-08002B2CF9AE}" pid="4" name="MSIP_Label_84f81056-721b-4b22-8334-0449c6cc893e_Owner">
    <vt:lpwstr>twq2@np.edu.sg</vt:lpwstr>
  </property>
  <property fmtid="{D5CDD505-2E9C-101B-9397-08002B2CF9AE}" pid="5" name="MSIP_Label_84f81056-721b-4b22-8334-0449c6cc893e_SetDate">
    <vt:lpwstr>2019-10-24T10:20:11.3514269Z</vt:lpwstr>
  </property>
  <property fmtid="{D5CDD505-2E9C-101B-9397-08002B2CF9AE}" pid="6" name="MSIP_Label_84f81056-721b-4b22-8334-0449c6cc893e_Name">
    <vt:lpwstr>Official (Closed)</vt:lpwstr>
  </property>
  <property fmtid="{D5CDD505-2E9C-101B-9397-08002B2CF9AE}" pid="7" name="MSIP_Label_84f81056-721b-4b22-8334-0449c6cc893e_Application">
    <vt:lpwstr>Microsoft Azure Information Protection</vt:lpwstr>
  </property>
  <property fmtid="{D5CDD505-2E9C-101B-9397-08002B2CF9AE}" pid="8" name="MSIP_Label_84f81056-721b-4b22-8334-0449c6cc893e_ActionId">
    <vt:lpwstr>b65d8c0e-30be-4c23-bd41-2ca65a7c004a</vt:lpwstr>
  </property>
  <property fmtid="{D5CDD505-2E9C-101B-9397-08002B2CF9AE}" pid="9" name="MSIP_Label_84f81056-721b-4b22-8334-0449c6cc893e_Extended_MSFT_Method">
    <vt:lpwstr>Automatic</vt:lpwstr>
  </property>
  <property fmtid="{D5CDD505-2E9C-101B-9397-08002B2CF9AE}" pid="10" name="MSIP_Label_30286cb9-b49f-4646-87a5-340028348160_Enabled">
    <vt:lpwstr>True</vt:lpwstr>
  </property>
  <property fmtid="{D5CDD505-2E9C-101B-9397-08002B2CF9AE}" pid="11" name="MSIP_Label_30286cb9-b49f-4646-87a5-340028348160_SiteId">
    <vt:lpwstr>cba9e115-3016-4462-a1ab-a565cba0cdf1</vt:lpwstr>
  </property>
  <property fmtid="{D5CDD505-2E9C-101B-9397-08002B2CF9AE}" pid="12" name="MSIP_Label_30286cb9-b49f-4646-87a5-340028348160_Owner">
    <vt:lpwstr>twq2@np.edu.sg</vt:lpwstr>
  </property>
  <property fmtid="{D5CDD505-2E9C-101B-9397-08002B2CF9AE}" pid="13" name="MSIP_Label_30286cb9-b49f-4646-87a5-340028348160_SetDate">
    <vt:lpwstr>2019-10-24T10:20:11.3514269Z</vt:lpwstr>
  </property>
  <property fmtid="{D5CDD505-2E9C-101B-9397-08002B2CF9AE}" pid="14" name="MSIP_Label_30286cb9-b49f-4646-87a5-340028348160_Name">
    <vt:lpwstr>Non Sensitive</vt:lpwstr>
  </property>
  <property fmtid="{D5CDD505-2E9C-101B-9397-08002B2CF9AE}" pid="15" name="MSIP_Label_30286cb9-b49f-4646-87a5-340028348160_Application">
    <vt:lpwstr>Microsoft Azure Information Protection</vt:lpwstr>
  </property>
  <property fmtid="{D5CDD505-2E9C-101B-9397-08002B2CF9AE}" pid="16" name="MSIP_Label_30286cb9-b49f-4646-87a5-340028348160_ActionId">
    <vt:lpwstr>b65d8c0e-30be-4c23-bd41-2ca65a7c004a</vt:lpwstr>
  </property>
  <property fmtid="{D5CDD505-2E9C-101B-9397-08002B2CF9AE}" pid="17" name="MSIP_Label_30286cb9-b49f-4646-87a5-340028348160_Parent">
    <vt:lpwstr>84f81056-721b-4b22-8334-0449c6cc893e</vt:lpwstr>
  </property>
  <property fmtid="{D5CDD505-2E9C-101B-9397-08002B2CF9AE}" pid="18" name="MSIP_Label_30286cb9-b49f-4646-87a5-340028348160_Extended_MSFT_Method">
    <vt:lpwstr>Automatic</vt:lpwstr>
  </property>
  <property fmtid="{D5CDD505-2E9C-101B-9397-08002B2CF9AE}" pid="19" name="Sensitivity">
    <vt:lpwstr>Official (Closed) Non Sensitive</vt:lpwstr>
  </property>
</Properties>
</file>