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376" r:id="rId2"/>
    <p:sldId id="377" r:id="rId3"/>
    <p:sldId id="378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5" r:id="rId13"/>
    <p:sldId id="416" r:id="rId14"/>
    <p:sldId id="391" r:id="rId15"/>
    <p:sldId id="420" r:id="rId16"/>
    <p:sldId id="392" r:id="rId17"/>
    <p:sldId id="417" r:id="rId18"/>
    <p:sldId id="418" r:id="rId19"/>
    <p:sldId id="419" r:id="rId20"/>
    <p:sldId id="402" r:id="rId21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66FF"/>
    <a:srgbClr val="FF6600"/>
    <a:srgbClr val="CCFFFF"/>
    <a:srgbClr val="00CC00"/>
    <a:srgbClr val="800000"/>
    <a:srgbClr val="009900"/>
    <a:srgbClr val="CCECFF"/>
    <a:srgbClr val="99CCFF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633" autoAdjust="0"/>
  </p:normalViewPr>
  <p:slideViewPr>
    <p:cSldViewPr>
      <p:cViewPr varScale="1">
        <p:scale>
          <a:sx n="53" d="100"/>
          <a:sy n="53" d="100"/>
        </p:scale>
        <p:origin x="18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For our purposes, we assume search keys must be distinct,</a:t>
            </a:r>
            <a:r>
              <a:rPr lang="en-US" baseline="0" dirty="0" smtClean="0"/>
              <a:t> although implementations that allow duplicate search keys are possible.</a:t>
            </a:r>
            <a:endParaRPr lang="en-US" dirty="0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10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238202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Additional Notes:</a:t>
            </a:r>
          </a:p>
          <a:p>
            <a:r>
              <a:rPr lang="en-US" dirty="0" smtClean="0"/>
              <a:t>For</a:t>
            </a:r>
            <a:r>
              <a:rPr lang="en-US" baseline="0" dirty="0" smtClean="0"/>
              <a:t> NRIC number, for the prefix we can append 1 for S and 2 for T.</a:t>
            </a:r>
          </a:p>
          <a:p>
            <a:r>
              <a:rPr lang="en-US" dirty="0" smtClean="0"/>
              <a:t>MAX_SIZE</a:t>
            </a:r>
            <a:r>
              <a:rPr lang="en-US" baseline="0" dirty="0" smtClean="0"/>
              <a:t> should be prime to safeguard against many common numerical patterns that may end up causing collisions due to common factors.</a:t>
            </a:r>
            <a:endParaRPr lang="en-US" dirty="0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11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454495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12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059758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There are other collision resolution methods, such as linear probing, quadratic probing</a:t>
            </a:r>
            <a:r>
              <a:rPr lang="en-US" baseline="0" dirty="0" smtClean="0"/>
              <a:t> and double hashing.</a:t>
            </a:r>
            <a:endParaRPr lang="en-US" dirty="0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35994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74376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21794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46400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17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117924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18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963046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19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31865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9A4F-5CE7-4443-B25D-B5AB2799076E}" type="slidenum">
              <a:rPr lang="zh-CN" altLang="en-GB" smtClean="0"/>
              <a:pPr/>
              <a:t>2</a:t>
            </a:fld>
            <a:endParaRPr lang="en-GB" altLang="zh-CN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4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C11A3-859B-4DA1-AB7E-8FB61097C294}" type="slidenum">
              <a:rPr lang="zh-CN" altLang="en-GB" smtClean="0"/>
              <a:pPr/>
              <a:t>20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52440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A6BE0-BE08-404B-B95E-319D1934FA60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7025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Image sources:</a:t>
            </a:r>
          </a:p>
          <a:p>
            <a:r>
              <a:rPr lang="en-US" dirty="0" smtClean="0"/>
              <a:t>- 123rf.com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SG" sz="1200" b="0" i="0" kern="1200" cap="all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KAREN BLEIER/AFP/GETTY IMAGES</a:t>
            </a:r>
            <a:endParaRPr lang="en-US" dirty="0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4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37889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For our purposes, we assume search keys must be distinct,</a:t>
            </a:r>
            <a:r>
              <a:rPr lang="en-US" baseline="0" dirty="0" smtClean="0"/>
              <a:t> although implementations that allow duplicate search keys are possible.</a:t>
            </a:r>
            <a:endParaRPr lang="en-US" dirty="0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5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597026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6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782376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7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630845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8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246434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4BF275-F37D-4BD5-B39E-839F18F3CBB5}" type="slidenum">
              <a:rPr lang="zh-CN" altLang="en-GB" smtClean="0"/>
              <a:pPr/>
              <a:t>9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16781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3</a:t>
            </a:r>
            <a:br>
              <a:rPr lang="en-US" dirty="0"/>
            </a:br>
            <a:r>
              <a:rPr lang="en-US" dirty="0"/>
              <a:t> Slide </a:t>
            </a:r>
            <a:fld id="{0E83DEA0-A52D-4926-9FFF-5CE2B9BB02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7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9575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</a:t>
            </a:r>
            <a:r>
              <a:rPr lang="en-US" sz="1200" dirty="0" smtClean="0">
                <a:latin typeface="Arial Narrow" pitchFamily="34" charset="0"/>
              </a:rPr>
              <a:t>CSF, IT</a:t>
            </a:r>
            <a:r>
              <a:rPr lang="en-US" sz="1200" dirty="0">
                <a:latin typeface="Arial Narrow" pitchFamily="34" charset="0"/>
              </a:rPr>
              <a:t/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</a:t>
            </a:r>
            <a:r>
              <a:rPr lang="en-US" sz="1200" dirty="0" smtClean="0">
                <a:latin typeface="Arial Narrow" pitchFamily="34" charset="0"/>
              </a:rPr>
              <a:t>2/3 (2020/21), </a:t>
            </a:r>
            <a:r>
              <a:rPr lang="en-US" sz="1200" dirty="0">
                <a:latin typeface="Arial Narrow" pitchFamily="34" charset="0"/>
              </a:rPr>
              <a:t>Semester </a:t>
            </a:r>
            <a:r>
              <a:rPr lang="en-US" sz="1200" dirty="0" smtClean="0">
                <a:latin typeface="Arial Narrow" pitchFamily="34" charset="0"/>
              </a:rPr>
              <a:t>4/6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r>
              <a:rPr lang="en-US" dirty="0"/>
              <a:t>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 Narrow" pitchFamily="34" charset="0"/>
                <a:ea typeface="+mn-ea"/>
                <a:cs typeface="+mn-cs"/>
              </a:rPr>
              <a:t>Last Update: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 Narrow" pitchFamily="34" charset="0"/>
                <a:ea typeface="+mn-ea"/>
                <a:cs typeface="+mn-cs"/>
              </a:rPr>
              <a:t>12 Nov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 Narrow" pitchFamily="34" charset="0"/>
                <a:ea typeface="+mn-ea"/>
                <a:cs typeface="+mn-cs"/>
              </a:rPr>
              <a:t>2020</a:t>
            </a:r>
            <a:endParaRPr lang="en-GB" sz="1200" kern="1200" dirty="0">
              <a:solidFill>
                <a:schemeClr val="tx1"/>
              </a:solidFill>
              <a:effectLst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MSIPCMContentMarking" descr="{&quot;HashCode&quot;:-1818968269,&quot;Placement&quot;:&quot;Header&quot;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SG" sz="110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  <a:endParaRPr lang="en-SG" sz="11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</a:t>
            </a:r>
            <a:r>
              <a:rPr lang="en-GB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767940" y="4295898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Diploma </a:t>
            </a: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in C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SF, IT</a:t>
            </a:r>
            <a:endParaRPr kumimoji="1"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2/3 </a:t>
            </a: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2020/21), </a:t>
            </a: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Semester 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4/6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Hash Tables</a:t>
            </a:r>
            <a:endParaRPr kumimoji="1" lang="en-GB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Hashing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5029200"/>
          </a:xfrm>
        </p:spPr>
        <p:txBody>
          <a:bodyPr/>
          <a:lstStyle/>
          <a:p>
            <a:pPr marL="514350" indent="-514350">
              <a:buNone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Hash Table</a:t>
            </a:r>
          </a:p>
          <a:p>
            <a:pPr marL="514350" indent="-514350">
              <a:buNone/>
              <a:defRPr/>
            </a:pPr>
            <a:r>
              <a:rPr lang="en-US" sz="10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 an array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sz="10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Uses a </a:t>
            </a:r>
            <a:r>
              <a:rPr lang="en-US" sz="2800" b="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hash</a:t>
            </a:r>
            <a:r>
              <a:rPr lang="en-US" sz="2800" b="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to map a key </a:t>
            </a:r>
            <a:r>
              <a:rPr lang="en-US" sz="2800" b="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to an index in the array</a:t>
            </a:r>
          </a:p>
          <a:p>
            <a:pPr marL="760413" lvl="1" indent="-360363">
              <a:buClr>
                <a:srgbClr val="0000FF"/>
              </a:buClr>
              <a:buSzPct val="100000"/>
              <a:defRPr/>
            </a:pPr>
            <a:r>
              <a:rPr lang="en-US" sz="2400" b="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h(k) = </a:t>
            </a:r>
            <a:r>
              <a:rPr lang="en-US" sz="2400" b="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400" b="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where </a:t>
            </a:r>
            <a:r>
              <a:rPr lang="en-US" sz="2400" b="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400" b="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is an integer in [0, MAX_SIZE-1]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0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altLang="zh-CN" sz="28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When adding a new item </a:t>
            </a:r>
            <a:r>
              <a:rPr lang="en-US" altLang="zh-CN" sz="2800" b="0" i="1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x</a:t>
            </a:r>
            <a:r>
              <a:rPr lang="en-US" altLang="zh-CN" sz="28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with key </a:t>
            </a:r>
            <a:r>
              <a:rPr lang="en-US" altLang="zh-CN" sz="2800" b="0" i="1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k</a:t>
            </a:r>
            <a:endParaRPr lang="en-US" altLang="zh-CN" sz="28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760413" lvl="1" indent="-360363">
              <a:buClr>
                <a:srgbClr val="0000FF"/>
              </a:buClr>
              <a:buSzPct val="100000"/>
              <a:defRPr/>
            </a:pPr>
            <a:r>
              <a:rPr lang="en-US" altLang="zh-CN" sz="24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Table[</a:t>
            </a:r>
            <a:r>
              <a:rPr lang="en-US" altLang="zh-CN" sz="2400" b="0" i="1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h(k)</a:t>
            </a:r>
            <a:r>
              <a:rPr lang="en-US" altLang="zh-CN" sz="24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] = </a:t>
            </a:r>
            <a:r>
              <a:rPr lang="en-US" altLang="zh-CN" sz="2400" b="0" i="1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x</a:t>
            </a:r>
            <a:endParaRPr lang="en-US" altLang="zh-CN" sz="2400" b="0" dirty="0" smtClean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buNone/>
              <a:defRPr/>
            </a:pPr>
            <a:endParaRPr lang="en-US" altLang="zh-CN" sz="2400" b="0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Hash Functions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5029200"/>
          </a:xfrm>
        </p:spPr>
        <p:txBody>
          <a:bodyPr/>
          <a:lstStyle/>
          <a:p>
            <a:pPr marL="514350" indent="-514350">
              <a:buNone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hash function must be easy and fast to compute</a:t>
            </a:r>
          </a:p>
          <a:p>
            <a:pPr marL="514350" indent="-514350">
              <a:buNone/>
              <a:defRPr/>
            </a:pPr>
            <a:r>
              <a:rPr lang="en-US" altLang="zh-CN" sz="28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E.g., Suppose the hash table size is MAX_SIZE</a:t>
            </a:r>
          </a:p>
          <a:p>
            <a:pPr marL="514350" indent="-514350">
              <a:buNone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	</a:t>
            </a:r>
            <a:r>
              <a:rPr lang="en-US" altLang="zh-CN" sz="2800" b="0" i="1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h(k) = k % MAX_SIZE</a:t>
            </a:r>
            <a:endParaRPr lang="en-US" altLang="zh-CN" sz="2800" b="0" dirty="0" smtClean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buNone/>
              <a:defRPr/>
            </a:pPr>
            <a:r>
              <a:rPr lang="en-US" altLang="zh-CN" sz="28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is a valid hash function if the key </a:t>
            </a:r>
            <a:r>
              <a:rPr lang="en-US" altLang="zh-CN" sz="2800" b="0" i="1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k </a:t>
            </a:r>
            <a:r>
              <a:rPr lang="en-US" altLang="zh-CN" sz="28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is an integer</a:t>
            </a:r>
          </a:p>
          <a:p>
            <a:pPr marL="514350" indent="-514350">
              <a:buNone/>
              <a:defRPr/>
            </a:pPr>
            <a:endParaRPr lang="en-US" altLang="zh-CN" sz="28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buNone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2800" b="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perfect hash function</a:t>
            </a: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maps each search key to a </a:t>
            </a:r>
            <a:r>
              <a:rPr lang="en-US" sz="28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unique</a:t>
            </a: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integer, e.g., </a:t>
            </a:r>
            <a:endParaRPr lang="en-US" sz="10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760413" lvl="1" indent="-360363">
              <a:buClr>
                <a:srgbClr val="0000FF"/>
              </a:buClr>
              <a:buSzPct val="100000"/>
              <a:defRPr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Map a Singaporean 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using 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NRIC number</a:t>
            </a:r>
          </a:p>
          <a:p>
            <a:pPr marL="760413" lvl="1" indent="-360363">
              <a:buClr>
                <a:srgbClr val="0000FF"/>
              </a:buClr>
              <a:buSzPct val="100000"/>
              <a:defRPr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Map a book 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using 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ISBN number</a:t>
            </a:r>
          </a:p>
          <a:p>
            <a:pPr marL="0" indent="0">
              <a:buClr>
                <a:srgbClr val="0000FF"/>
              </a:buClr>
              <a:buSzPct val="100000"/>
              <a:buNone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However, this might waste a lot of space</a:t>
            </a:r>
            <a:r>
              <a:rPr lang="en-US" altLang="zh-CN" sz="10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</a:t>
            </a:r>
          </a:p>
          <a:p>
            <a:pPr marL="514350" indent="-514350">
              <a:buNone/>
              <a:defRPr/>
            </a:pPr>
            <a:endParaRPr lang="en-US" altLang="zh-CN" sz="24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buNone/>
              <a:defRPr/>
            </a:pPr>
            <a:endParaRPr lang="en-US" altLang="zh-CN" sz="2400" b="0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4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Hash Functions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5029200"/>
          </a:xfrm>
        </p:spPr>
        <p:txBody>
          <a:bodyPr/>
          <a:lstStyle/>
          <a:p>
            <a:pPr marL="0" indent="0">
              <a:buClr>
                <a:srgbClr val="0000FF"/>
              </a:buClr>
              <a:buSzPct val="100000"/>
              <a:buNone/>
              <a:defRPr/>
            </a:pPr>
            <a:r>
              <a:rPr lang="en-US" altLang="zh-CN" sz="28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Often, we will map two different keys to the same integer, which causes a </a:t>
            </a:r>
            <a:r>
              <a:rPr lang="en-US" altLang="zh-CN" sz="2800" b="0" i="1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collision</a:t>
            </a:r>
          </a:p>
          <a:p>
            <a:pPr marL="514350" indent="-514350">
              <a:buNone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E.g., </a:t>
            </a:r>
            <a:r>
              <a:rPr lang="en-US" altLang="zh-CN" sz="28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Suppose MAX_SIZE = 101</a:t>
            </a:r>
            <a:endParaRPr lang="en-US" altLang="zh-CN" sz="28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buNone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	</a:t>
            </a:r>
            <a:r>
              <a:rPr lang="en-US" altLang="zh-CN" sz="2800" b="0" i="1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h(k) = k % MAX_SIZE</a:t>
            </a:r>
            <a:endParaRPr lang="en-US" altLang="zh-CN" sz="28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buNone/>
              <a:defRPr/>
            </a:pPr>
            <a:r>
              <a:rPr lang="en-US" altLang="zh-CN" sz="28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then</a:t>
            </a:r>
          </a:p>
          <a:p>
            <a:pPr marL="514350" indent="-514350">
              <a:buNone/>
              <a:defRPr/>
            </a:pPr>
            <a:r>
              <a:rPr lang="en-US" altLang="zh-CN" sz="28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	</a:t>
            </a:r>
            <a:r>
              <a:rPr lang="en-US" altLang="zh-CN" sz="2800" b="0" i="1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h(346) = h(4184) = 43</a:t>
            </a:r>
          </a:p>
          <a:p>
            <a:pPr marL="514350" indent="-514350">
              <a:buNone/>
              <a:defRPr/>
            </a:pPr>
            <a:endParaRPr lang="en-US" altLang="zh-CN" sz="2800" b="0" i="1" dirty="0" smtClean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buNone/>
              <a:defRPr/>
            </a:pPr>
            <a:endParaRPr lang="en-US" altLang="zh-CN" sz="2800" b="0" i="1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buNone/>
              <a:defRPr/>
            </a:pPr>
            <a:r>
              <a:rPr lang="en-US" altLang="zh-CN" sz="28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Both items should occupy Table[43], but this is not possible in an array. How do we resolve this?</a:t>
            </a:r>
            <a:endParaRPr lang="en-US" altLang="zh-CN" sz="28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457200" lvl="1" indent="0">
              <a:buClr>
                <a:srgbClr val="0000FF"/>
              </a:buClr>
              <a:buSzPct val="100000"/>
              <a:buNone/>
              <a:defRPr/>
            </a:pPr>
            <a:endParaRPr lang="en-US" altLang="zh-CN" sz="24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buNone/>
              <a:defRPr/>
            </a:pPr>
            <a:endParaRPr lang="en-US" altLang="zh-CN" sz="2400" b="0" dirty="0" smtClean="0">
              <a:latin typeface="Arial" charset="0"/>
              <a:ea typeface="宋体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12097"/>
              </p:ext>
            </p:extLst>
          </p:nvPr>
        </p:nvGraphicFramePr>
        <p:xfrm>
          <a:off x="4724400" y="2514600"/>
          <a:ext cx="4000500" cy="1325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55566562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2884176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8259655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0862568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59894321"/>
                    </a:ext>
                  </a:extLst>
                </a:gridCol>
              </a:tblGrid>
              <a:tr h="6394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9073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848027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62600" y="3962400"/>
            <a:ext cx="7713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346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7010400" y="3962399"/>
            <a:ext cx="9669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4184</a:t>
            </a:r>
            <a:endParaRPr lang="en-SG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5948282" y="2895600"/>
            <a:ext cx="776368" cy="1066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6781800" y="2895600"/>
            <a:ext cx="712065" cy="10667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0233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Separate Chaining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8594" y="4585914"/>
            <a:ext cx="22098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346  </a:t>
            </a:r>
            <a:r>
              <a:rPr lang="en-US" dirty="0" smtClean="0"/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Annie 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570988" y="4813720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98290"/>
              </p:ext>
            </p:extLst>
          </p:nvPr>
        </p:nvGraphicFramePr>
        <p:xfrm>
          <a:off x="457200" y="3352800"/>
          <a:ext cx="8001000" cy="1325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55566562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2884176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8259655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0862568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5989432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6391826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1046973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54529964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81849561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49087896"/>
                    </a:ext>
                  </a:extLst>
                </a:gridCol>
              </a:tblGrid>
              <a:tr h="6394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9073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46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8480276"/>
                  </a:ext>
                </a:extLst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 bwMode="auto">
          <a:xfrm rot="5400000">
            <a:off x="2580388" y="4805435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198594" y="5441998"/>
            <a:ext cx="22098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4184  </a:t>
            </a:r>
            <a:r>
              <a:rPr lang="en-US" dirty="0" smtClean="0"/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John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3570988" y="5669804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2770491" y="5665589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6" name="Straight Arrow Connector 7175"/>
          <p:cNvCxnSpPr>
            <a:endCxn id="37" idx="0"/>
          </p:cNvCxnSpPr>
          <p:nvPr/>
        </p:nvCxnSpPr>
        <p:spPr bwMode="auto">
          <a:xfrm flipH="1">
            <a:off x="3303494" y="4805832"/>
            <a:ext cx="800100" cy="6361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3836894" y="5458253"/>
            <a:ext cx="571103" cy="4536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81" name="Straight Arrow Connector 7180"/>
          <p:cNvCxnSpPr/>
          <p:nvPr/>
        </p:nvCxnSpPr>
        <p:spPr bwMode="auto">
          <a:xfrm>
            <a:off x="3265394" y="3657601"/>
            <a:ext cx="0" cy="9200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610600" cy="196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514350" indent="-514350">
              <a:buFont typeface="Wingdings" pitchFamily="2" charset="2"/>
              <a:buNone/>
              <a:defRPr/>
            </a:pPr>
            <a:r>
              <a:rPr lang="en-US" sz="2800" b="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One way to resolve collisions is to use </a:t>
            </a:r>
            <a:r>
              <a:rPr lang="en-US" sz="2800" b="0" i="1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separate chaining</a:t>
            </a:r>
            <a:endParaRPr lang="en-US" sz="2800" b="0" kern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1000" b="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Each array element is a linked list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When a collision occurs, add the item to the list</a:t>
            </a:r>
          </a:p>
          <a:p>
            <a:pPr marL="360363" indent="-360363">
              <a:buClr>
                <a:srgbClr val="0000FF"/>
              </a:buClr>
              <a:buSzPct val="100000"/>
              <a:buFont typeface="Wingdings" pitchFamily="2" charset="2"/>
              <a:buNone/>
              <a:defRPr/>
            </a:pPr>
            <a:r>
              <a:rPr lang="en-US" sz="1000" b="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514350" indent="-514350">
              <a:buFont typeface="Wingdings" pitchFamily="2" charset="2"/>
              <a:buNone/>
              <a:defRPr/>
            </a:pPr>
            <a:endParaRPr lang="en-US" altLang="zh-CN" sz="2400" b="0" kern="0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0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Adding an item </a:t>
            </a:r>
            <a:r>
              <a:rPr lang="en-US" altLang="zh-CN" sz="3200" b="0" dirty="0" smtClean="0">
                <a:ea typeface="宋体" charset="-122"/>
              </a:rPr>
              <a:t>to the Dictionary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2209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To add </a:t>
            </a:r>
            <a:r>
              <a:rPr lang="en-US" altLang="zh-CN" sz="2400" b="0" dirty="0" smtClean="0">
                <a:latin typeface="Arial" pitchFamily="34" charset="0"/>
                <a:ea typeface="宋体" charset="-122"/>
                <a:cs typeface="Arial" pitchFamily="34" charset="0"/>
              </a:rPr>
              <a:t>a new item (2770, Mary) to </a:t>
            </a: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the </a:t>
            </a:r>
            <a:r>
              <a:rPr lang="en-US" altLang="zh-CN" sz="2400" b="0" dirty="0" smtClean="0">
                <a:latin typeface="Arial" pitchFamily="34" charset="0"/>
                <a:ea typeface="宋体" charset="-122"/>
                <a:cs typeface="Arial" pitchFamily="34" charset="0"/>
              </a:rPr>
              <a:t>dictionary, </a:t>
            </a: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you need </a:t>
            </a:r>
            <a:r>
              <a:rPr lang="en-US" altLang="zh-CN" sz="2400" b="0" dirty="0" smtClean="0">
                <a:latin typeface="Arial" pitchFamily="34" charset="0"/>
                <a:ea typeface="宋体" charset="-122"/>
                <a:cs typeface="Arial" pitchFamily="34" charset="0"/>
              </a:rPr>
              <a:t>to: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en-US" altLang="zh-CN" sz="24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compute the index using the hash function</a:t>
            </a:r>
            <a:endParaRPr lang="en-US" altLang="zh-CN" sz="2400" b="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check if key exists while traversing 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to </a:t>
            </a:r>
            <a:r>
              <a:rPr lang="en-US" altLang="zh-CN" sz="24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the last node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create a new node to store the </a:t>
            </a:r>
            <a:r>
              <a:rPr lang="en-US" altLang="zh-CN" sz="24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item</a:t>
            </a:r>
            <a:endParaRPr lang="en-US" altLang="zh-CN" sz="24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make the last node’s pointer to point to the new node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increase the size by 1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400" b="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4738313"/>
            <a:ext cx="22098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346  </a:t>
            </a:r>
            <a:r>
              <a:rPr lang="en-US" dirty="0" smtClean="0"/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Annie 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582194" y="4966119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915194" y="56388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" y="5697337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07009" y="4758176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30809" y="441436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>
            <a:endCxn id="52" idx="0"/>
          </p:cNvCxnSpPr>
          <p:nvPr/>
        </p:nvCxnSpPr>
        <p:spPr bwMode="auto">
          <a:xfrm flipH="1">
            <a:off x="7048500" y="4994419"/>
            <a:ext cx="1080900" cy="6582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914797" y="5634323"/>
            <a:ext cx="914400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9396"/>
              </p:ext>
            </p:extLst>
          </p:nvPr>
        </p:nvGraphicFramePr>
        <p:xfrm>
          <a:off x="468406" y="3505199"/>
          <a:ext cx="8001000" cy="1325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55566562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2884176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8259655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0862568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5989432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6391826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1046973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54529964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81849561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49087896"/>
                    </a:ext>
                  </a:extLst>
                </a:gridCol>
              </a:tblGrid>
              <a:tr h="6394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SG" sz="1400" b="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9073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46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</a:t>
                      </a:r>
                      <a:endParaRPr lang="en-SG" sz="1400" b="1" dirty="0">
                        <a:solidFill>
                          <a:srgbClr val="0066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8480276"/>
                  </a:ext>
                </a:extLst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 bwMode="auto">
          <a:xfrm rot="5400000">
            <a:off x="2591594" y="4957834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209800" y="5594397"/>
            <a:ext cx="22098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4184  </a:t>
            </a:r>
            <a:r>
              <a:rPr lang="en-US" dirty="0" smtClean="0"/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John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3582194" y="5822203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2780903" y="5813918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6" name="Straight Arrow Connector 7175"/>
          <p:cNvCxnSpPr>
            <a:endCxn id="37" idx="0"/>
          </p:cNvCxnSpPr>
          <p:nvPr/>
        </p:nvCxnSpPr>
        <p:spPr bwMode="auto">
          <a:xfrm flipH="1">
            <a:off x="3314700" y="4958231"/>
            <a:ext cx="800100" cy="6361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943600" y="5652668"/>
            <a:ext cx="22098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2770 </a:t>
            </a:r>
            <a:r>
              <a:rPr lang="en-US" dirty="0" smtClean="0"/>
              <a:t> </a:t>
            </a:r>
            <a:r>
              <a:rPr lang="en-US" sz="2000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Mary</a:t>
            </a:r>
            <a:endParaRPr lang="en-SG" sz="2000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 rot="5400000">
            <a:off x="7315994" y="5880474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rot="5400000">
            <a:off x="6482468" y="5898683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3848100" y="5610652"/>
            <a:ext cx="571103" cy="4536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4929794" y="4744979"/>
            <a:ext cx="22098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148  </a:t>
            </a:r>
            <a:r>
              <a:rPr lang="en-US" dirty="0" smtClean="0"/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Bill 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 rot="5400000">
            <a:off x="6302188" y="4972785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5311588" y="4964500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Curved Connector 31"/>
          <p:cNvCxnSpPr>
            <a:endCxn id="52" idx="1"/>
          </p:cNvCxnSpPr>
          <p:nvPr/>
        </p:nvCxnSpPr>
        <p:spPr bwMode="auto">
          <a:xfrm>
            <a:off x="4114800" y="5834378"/>
            <a:ext cx="1828800" cy="4912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7181" name="Straight Arrow Connector 7180"/>
          <p:cNvCxnSpPr/>
          <p:nvPr/>
        </p:nvCxnSpPr>
        <p:spPr bwMode="auto">
          <a:xfrm>
            <a:off x="3276600" y="3810000"/>
            <a:ext cx="0" cy="9200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7563446" y="5672233"/>
            <a:ext cx="571103" cy="4536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6515696" y="4746334"/>
            <a:ext cx="622054" cy="4603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87" name="Straight Arrow Connector 7186"/>
          <p:cNvCxnSpPr/>
          <p:nvPr/>
        </p:nvCxnSpPr>
        <p:spPr bwMode="auto">
          <a:xfrm flipH="1">
            <a:off x="6034694" y="3810000"/>
            <a:ext cx="481002" cy="9200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188" name="TextBox 7187"/>
          <p:cNvSpPr txBox="1"/>
          <p:nvPr/>
        </p:nvSpPr>
        <p:spPr>
          <a:xfrm>
            <a:off x="69407" y="4603850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Hash(2770) = 43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8092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39" grpId="0" animBg="1"/>
      <p:bldP spid="52" grpId="0" animBg="1"/>
      <p:bldP spid="71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Algorithm : </a:t>
            </a:r>
            <a:r>
              <a:rPr lang="en-US" altLang="zh-CN" sz="3200" b="0" i="1" dirty="0" smtClean="0">
                <a:ea typeface="宋体" charset="-122"/>
              </a:rPr>
              <a:t>adding </a:t>
            </a:r>
            <a:r>
              <a:rPr lang="en-US" altLang="zh-CN" sz="3200" b="0" i="1" dirty="0">
                <a:ea typeface="宋体" charset="-122"/>
              </a:rPr>
              <a:t>an item </a:t>
            </a:r>
            <a:r>
              <a:rPr lang="en-US" altLang="zh-CN" sz="3200" b="0" i="1" dirty="0" smtClean="0">
                <a:ea typeface="宋体" charset="-122"/>
              </a:rPr>
              <a:t>to </a:t>
            </a:r>
            <a:r>
              <a:rPr lang="en-US" altLang="zh-CN" sz="3200" b="0" i="1" dirty="0">
                <a:ea typeface="宋体" charset="-122"/>
              </a:rPr>
              <a:t>the </a:t>
            </a:r>
            <a:r>
              <a:rPr lang="en-US" altLang="zh-CN" sz="3200" b="0" i="1" dirty="0" smtClean="0">
                <a:ea typeface="宋体" charset="-122"/>
              </a:rPr>
              <a:t>Dictionary</a:t>
            </a:r>
            <a:endParaRPr lang="en-US" altLang="zh-CN" sz="3200" b="0" i="1" dirty="0">
              <a:ea typeface="宋体" charset="-12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92932"/>
              </p:ext>
            </p:extLst>
          </p:nvPr>
        </p:nvGraphicFramePr>
        <p:xfrm>
          <a:off x="457200" y="914400"/>
          <a:ext cx="81534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959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boolean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2400" b="1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add(</a:t>
                      </a:r>
                      <a:r>
                        <a:rPr lang="en-US" sz="2400" b="1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KeyType</a:t>
                      </a:r>
                      <a:r>
                        <a:rPr lang="en-US" sz="2400" b="1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key, </a:t>
                      </a:r>
                      <a:r>
                        <a:rPr lang="en-US" sz="2400" b="1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1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item)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324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Compute the index using hash function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list at index is empty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Create a new node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Set list at index to point to new node </a:t>
                      </a:r>
                      <a:endParaRPr lang="en-SG" sz="18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8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Else</a:t>
                      </a:r>
                      <a:endParaRPr lang="en-SG" sz="1800" kern="1200" baseline="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Set current (pointer) to point to first node at index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If current node has same key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Return false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While not at last node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Go to next node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If current node has same key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Return false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Create</a:t>
                      </a:r>
                      <a:r>
                        <a:rPr lang="en-US" sz="18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 new node</a:t>
                      </a:r>
                      <a:endParaRPr lang="en-SG" sz="1800" kern="1200" baseline="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Set </a:t>
                      </a:r>
                      <a:r>
                        <a:rPr lang="en-US" sz="18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last node to point to the new </a:t>
                      </a:r>
                      <a:r>
                        <a:rPr lang="en-US" sz="18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node</a:t>
                      </a:r>
                      <a:endParaRPr lang="en-US" sz="1800" kern="1200" baseline="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18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Increase the size by 1</a:t>
                      </a:r>
                    </a:p>
                    <a:p>
                      <a:r>
                        <a:rPr lang="en-US" sz="18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 </a:t>
                      </a:r>
                      <a:r>
                        <a:rPr lang="en-US" sz="18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true</a:t>
                      </a:r>
                      <a:r>
                        <a:rPr lang="en-SG" sz="18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en-SG" sz="18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25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 smtClean="0">
                <a:ea typeface="宋体" charset="-122"/>
              </a:rPr>
              <a:t>Algorithm: </a:t>
            </a:r>
            <a:r>
              <a:rPr lang="en-US" altLang="zh-CN" sz="3200" b="0" i="1" dirty="0" smtClean="0">
                <a:ea typeface="宋体" charset="-122"/>
              </a:rPr>
              <a:t>removing an item from the dictionary</a:t>
            </a:r>
            <a:endParaRPr lang="en-US" altLang="zh-CN" sz="3200" b="0" i="1" dirty="0">
              <a:ea typeface="宋体" charset="-12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19356"/>
              </p:ext>
            </p:extLst>
          </p:nvPr>
        </p:nvGraphicFramePr>
        <p:xfrm>
          <a:off x="457200" y="914400"/>
          <a:ext cx="8153400" cy="2057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4237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b="1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void remove(</a:t>
                      </a:r>
                      <a:r>
                        <a:rPr lang="en-US" sz="2400" b="1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KeyType</a:t>
                      </a:r>
                      <a:r>
                        <a:rPr lang="en-US" sz="2400" b="1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key)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16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Compute the index using hash function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list at</a:t>
                      </a:r>
                      <a:r>
                        <a:rPr lang="en-US" sz="18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index is not empty</a:t>
                      </a:r>
                      <a:endParaRPr lang="en-US" sz="1800" kern="120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Perform </a:t>
                      </a:r>
                      <a:r>
                        <a:rPr lang="en-US" sz="1800" u="sng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list remove</a:t>
                      </a:r>
                      <a:r>
                        <a:rPr lang="en-US" sz="18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of item with specified key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Decrease </a:t>
                      </a:r>
                      <a:r>
                        <a:rPr lang="en-US" sz="18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the size by </a:t>
                      </a:r>
                      <a:r>
                        <a:rPr lang="en-US" sz="1800" kern="12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US" sz="1800" kern="1200" baseline="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5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Efficiency of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28600" y="914400"/>
                <a:ext cx="8610600" cy="5029200"/>
              </a:xfrm>
            </p:spPr>
            <p:txBody>
              <a:bodyPr/>
              <a:lstStyle/>
              <a:p>
                <a:pPr marL="514350" indent="-514350">
                  <a:buNone/>
                  <a:defRPr/>
                </a:pPr>
                <a:r>
                  <a:rPr lang="en-US" sz="2800" b="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en-US" sz="2800" b="0" i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load factor</a:t>
                </a:r>
                <a:r>
                  <a:rPr lang="en-US" sz="2800" b="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 (alpha </a:t>
                </a:r>
                <a:r>
                  <a:rPr lang="en-US" sz="2800" b="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  <a:sym typeface="Symbol" panose="05050102010706020507" pitchFamily="18" charset="2"/>
                  </a:rPr>
                  <a:t>) of a hash table is</a:t>
                </a:r>
                <a:endParaRPr lang="en-US" sz="2800" b="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14350" indent="-514350">
                  <a:buNone/>
                  <a:defRPr/>
                </a:pPr>
                <a:r>
                  <a:rPr lang="en-US" sz="1000" b="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   </a:t>
                </a:r>
              </a:p>
              <a:p>
                <a:pPr marL="360363" indent="-360363">
                  <a:buClr>
                    <a:srgbClr val="0000FF"/>
                  </a:buClr>
                  <a:buSzPct val="100000"/>
                  <a:defRPr/>
                </a:pPr>
                <a:r>
                  <a:rPr lang="en-US" sz="2800" b="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  <a:sym typeface="Symbol" panose="05050102010706020507" pitchFamily="18" charset="2"/>
                  </a:rPr>
                  <a:t>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anose="05050102010706020507" pitchFamily="18" charset="2"/>
                          </a:rPr>
                          <m:t>𝑐𝑢𝑟𝑟𝑒𝑛𝑡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anose="05050102010706020507" pitchFamily="18" charset="2"/>
                          </a:rPr>
                          <m:t>𝑛𝑢𝑚𝑏𝑒𝑟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anose="05050102010706020507" pitchFamily="18" charset="2"/>
                          </a:rPr>
                          <m:t>𝑜𝑓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anose="05050102010706020507" pitchFamily="18" charset="2"/>
                          </a:rPr>
                          <m:t>𝑖𝑡𝑒𝑚𝑠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anose="05050102010706020507" pitchFamily="18" charset="2"/>
                          </a:rPr>
                          <m:t>𝑀𝐴𝑋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anose="05050102010706020507" pitchFamily="18" charset="2"/>
                          </a:rPr>
                          <m:t>_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anose="05050102010706020507" pitchFamily="18" charset="2"/>
                          </a:rPr>
                          <m:t>𝑆𝐼𝑍𝐸</m:t>
                        </m:r>
                      </m:den>
                    </m:f>
                  </m:oMath>
                </a14:m>
                <a:r>
                  <a:rPr lang="en-US" sz="1000" b="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  </a:t>
                </a:r>
              </a:p>
              <a:p>
                <a:pPr marL="360363" indent="-360363">
                  <a:buClr>
                    <a:srgbClr val="0000FF"/>
                  </a:buClr>
                  <a:buSzPct val="100000"/>
                  <a:defRPr/>
                </a:pPr>
                <a:r>
                  <a:rPr lang="en-US" sz="2800" b="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As </a:t>
                </a:r>
                <a:r>
                  <a:rPr lang="en-US" sz="2800" b="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  <a:sym typeface="Symbol" panose="05050102010706020507" pitchFamily="18" charset="2"/>
                  </a:rPr>
                  <a:t> </a:t>
                </a:r>
                <a:r>
                  <a:rPr lang="en-US" sz="2800" b="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increases, probability of collisions increases</a:t>
                </a:r>
              </a:p>
              <a:p>
                <a:pPr marL="760413" lvl="1" indent="-360363">
                  <a:buClr>
                    <a:srgbClr val="0000FF"/>
                  </a:buClr>
                  <a:buSzPct val="100000"/>
                  <a:defRPr/>
                </a:pPr>
                <a:r>
                  <a:rPr lang="en-US" sz="2400" b="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We should select a MAX_SIZE that can handle the amount of data</a:t>
                </a:r>
              </a:p>
              <a:p>
                <a:pPr marL="360363" indent="-360363">
                  <a:buClr>
                    <a:srgbClr val="0000FF"/>
                  </a:buClr>
                  <a:buSzPct val="100000"/>
                  <a:buNone/>
                  <a:defRPr/>
                </a:pPr>
                <a:r>
                  <a:rPr lang="en-US" altLang="zh-CN" sz="1000" b="0" dirty="0" smtClean="0">
                    <a:solidFill>
                      <a:srgbClr val="0000FF"/>
                    </a:solidFill>
                    <a:latin typeface="Arial" pitchFamily="34" charset="0"/>
                    <a:ea typeface="宋体" charset="-122"/>
                    <a:cs typeface="Arial" pitchFamily="34" charset="0"/>
                  </a:rPr>
                  <a:t>   </a:t>
                </a:r>
              </a:p>
              <a:p>
                <a:pPr marL="360363" indent="-360363">
                  <a:buClr>
                    <a:srgbClr val="0000FF"/>
                  </a:buClr>
                  <a:buSzPct val="100000"/>
                  <a:defRPr/>
                </a:pPr>
                <a:r>
                  <a:rPr lang="en-US" altLang="zh-CN" sz="2800" b="0" dirty="0" smtClean="0">
                    <a:solidFill>
                      <a:srgbClr val="0000FF"/>
                    </a:solidFill>
                    <a:latin typeface="Arial" pitchFamily="34" charset="0"/>
                    <a:ea typeface="宋体" charset="-122"/>
                    <a:cs typeface="Arial" pitchFamily="34" charset="0"/>
                  </a:rPr>
                  <a:t>We also want to make sure that the </a:t>
                </a:r>
                <a:r>
                  <a:rPr lang="en-US" altLang="zh-CN" sz="2800" b="0" dirty="0">
                    <a:solidFill>
                      <a:srgbClr val="0000FF"/>
                    </a:solidFill>
                    <a:latin typeface="Arial" pitchFamily="34" charset="0"/>
                    <a:ea typeface="宋体" charset="-122"/>
                    <a:cs typeface="Arial" pitchFamily="34" charset="0"/>
                  </a:rPr>
                  <a:t>hashing function scatters data evenly across the hash </a:t>
                </a:r>
                <a:r>
                  <a:rPr lang="en-US" altLang="zh-CN" sz="2800" b="0" dirty="0" smtClean="0">
                    <a:solidFill>
                      <a:srgbClr val="0000FF"/>
                    </a:solidFill>
                    <a:latin typeface="Arial" pitchFamily="34" charset="0"/>
                    <a:ea typeface="宋体" charset="-122"/>
                    <a:cs typeface="Arial" pitchFamily="34" charset="0"/>
                  </a:rPr>
                  <a:t>table</a:t>
                </a:r>
              </a:p>
              <a:p>
                <a:pPr marL="760413" lvl="1" indent="-360363">
                  <a:buClr>
                    <a:srgbClr val="0000FF"/>
                  </a:buClr>
                  <a:buSzPct val="100000"/>
                  <a:defRPr/>
                </a:pPr>
                <a:r>
                  <a:rPr lang="en-US" altLang="zh-CN" sz="2400" b="0" dirty="0" smtClean="0">
                    <a:solidFill>
                      <a:srgbClr val="0000FF"/>
                    </a:solidFill>
                    <a:latin typeface="Arial" pitchFamily="34" charset="0"/>
                    <a:ea typeface="宋体" charset="-122"/>
                    <a:cs typeface="Arial" pitchFamily="34" charset="0"/>
                  </a:rPr>
                  <a:t>How well does it scatter random data?</a:t>
                </a:r>
              </a:p>
              <a:p>
                <a:pPr marL="760413" lvl="1" indent="-360363">
                  <a:buClr>
                    <a:srgbClr val="0000FF"/>
                  </a:buClr>
                  <a:buSzPct val="100000"/>
                  <a:defRPr/>
                </a:pPr>
                <a:r>
                  <a:rPr lang="en-US" altLang="zh-CN" sz="2400" b="0" dirty="0" smtClean="0">
                    <a:solidFill>
                      <a:srgbClr val="0000FF"/>
                    </a:solidFill>
                    <a:latin typeface="Arial" pitchFamily="34" charset="0"/>
                    <a:ea typeface="宋体" charset="-122"/>
                    <a:cs typeface="Arial" pitchFamily="34" charset="0"/>
                  </a:rPr>
                  <a:t>How well does it scatter non-random data?</a:t>
                </a:r>
              </a:p>
              <a:p>
                <a:pPr marL="514350" indent="-514350">
                  <a:buNone/>
                  <a:defRPr/>
                </a:pPr>
                <a:endParaRPr lang="en-US" altLang="zh-CN" sz="2400" b="0" dirty="0" smtClean="0">
                  <a:latin typeface="Arial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2253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28600" y="914400"/>
                <a:ext cx="8610600" cy="5029200"/>
              </a:xfrm>
              <a:blipFill>
                <a:blip r:embed="rId3"/>
                <a:stretch>
                  <a:fillRect l="-1487" t="-1212" r="-4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2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Hashing Strings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5029200"/>
          </a:xfrm>
        </p:spPr>
        <p:txBody>
          <a:bodyPr/>
          <a:lstStyle/>
          <a:p>
            <a:pPr marL="514350" indent="-514350">
              <a:buNone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 can hash strings by converting them into integers before applying our hash function.</a:t>
            </a:r>
          </a:p>
          <a:p>
            <a:pPr marL="514350" indent="-514350">
              <a:buNone/>
              <a:defRPr/>
            </a:pPr>
            <a:r>
              <a:rPr lang="en-US" sz="10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Let ‘A’ = 0, ‘B’ = 1,…, ‘Z’ = 25, ‘a’ = 26,…, ‘z’ = 51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h(‘John’) = 9*52</a:t>
            </a:r>
            <a:r>
              <a:rPr lang="en-US" sz="2800" b="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3</a:t>
            </a: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 + 40*52</a:t>
            </a:r>
            <a:r>
              <a:rPr lang="en-US" sz="2800" b="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2</a:t>
            </a: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 + 33*52</a:t>
            </a:r>
            <a:r>
              <a:rPr lang="en-US" sz="2800" b="0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1</a:t>
            </a: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 + 39*52</a:t>
            </a:r>
            <a:r>
              <a:rPr lang="en-US" sz="2800" b="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0</a:t>
            </a:r>
          </a:p>
          <a:p>
            <a:pPr marL="0" indent="0">
              <a:buClr>
                <a:srgbClr val="0000FF"/>
              </a:buClr>
              <a:buSzPct val="100000"/>
              <a:buNone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                   = 1375387</a:t>
            </a:r>
            <a:endParaRPr lang="en-US" sz="2800" b="0" dirty="0">
              <a:solidFill>
                <a:srgbClr val="0000FF"/>
              </a:solidFill>
              <a:latin typeface="Arial" pitchFamily="34" charset="0"/>
              <a:cs typeface="Arial" pitchFamily="34" charset="0"/>
              <a:sym typeface="Symbol" panose="05050102010706020507" pitchFamily="18" charset="2"/>
            </a:endParaRPr>
          </a:p>
          <a:p>
            <a:pPr marL="0" indent="0">
              <a:buClr>
                <a:srgbClr val="0000FF"/>
              </a:buClr>
              <a:buSzPct val="100000"/>
              <a:buNone/>
              <a:defRPr/>
            </a:pPr>
            <a:r>
              <a:rPr lang="en-US" sz="28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Problem: overflow!</a:t>
            </a:r>
          </a:p>
          <a:p>
            <a:pPr marL="0" indent="0">
              <a:buClr>
                <a:srgbClr val="0000FF"/>
              </a:buClr>
              <a:buSzPct val="100000"/>
              <a:buNone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Use Horner’s Rule:</a:t>
            </a:r>
          </a:p>
          <a:p>
            <a:pPr>
              <a:buClr>
                <a:srgbClr val="0000FF"/>
              </a:buClr>
              <a:buSzPct val="100000"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H(‘John’) = ((9 * 52 + 40) * 52 + 33) * 52 + 39</a:t>
            </a:r>
          </a:p>
          <a:p>
            <a:pPr>
              <a:buClr>
                <a:srgbClr val="0000FF"/>
              </a:buClr>
              <a:buSzPct val="100000"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Apply modulo operator after each parenthesized expression</a:t>
            </a:r>
            <a:endParaRPr lang="en-US" sz="28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Clr>
                <a:srgbClr val="0000FF"/>
              </a:buClr>
              <a:buSzPct val="100000"/>
              <a:buNone/>
              <a:defRPr/>
            </a:pPr>
            <a:endParaRPr lang="en-US" sz="2800" b="0" i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0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6104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Hash Table Considerations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5029200"/>
          </a:xfrm>
        </p:spPr>
        <p:txBody>
          <a:bodyPr/>
          <a:lstStyle/>
          <a:p>
            <a:pPr marL="514350" indent="-514350">
              <a:buNone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Hash Tables are good if fast insertion and retrieval are crucial</a:t>
            </a:r>
          </a:p>
          <a:p>
            <a:pPr marL="514350" indent="-514350">
              <a:buNone/>
              <a:defRPr/>
            </a:pPr>
            <a:r>
              <a:rPr lang="en-US" sz="10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Space may be wasted as size of table has to be decided beforehand</a:t>
            </a:r>
            <a:endParaRPr lang="en-US" sz="2400" b="0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Design of hash function can be crucial</a:t>
            </a:r>
            <a:endParaRPr lang="en-US" sz="2400" b="0" i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anose="05050102010706020507" pitchFamily="18" charset="2"/>
              </a:rPr>
              <a:t>Potentially, any data type can be a key as long as there is a hash function that converts it into an integer</a:t>
            </a:r>
            <a:endParaRPr lang="en-US" sz="2800" b="0" i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0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100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4572000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Dictionaries</a:t>
            </a:r>
            <a:endParaRPr lang="en-US" sz="2800" b="0" dirty="0">
              <a:solidFill>
                <a:srgbClr val="0000FF"/>
              </a:solidFill>
              <a:latin typeface="Arial" charset="0"/>
            </a:endParaRP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Hash Tables</a:t>
            </a:r>
            <a:endParaRPr lang="en-US" sz="2800" b="0" dirty="0">
              <a:solidFill>
                <a:srgbClr val="0000FF"/>
              </a:solidFill>
              <a:latin typeface="Arial" charset="0"/>
            </a:endParaRP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Hashing Functions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Resolving Collisions</a:t>
            </a:r>
            <a:endParaRPr lang="en-US" sz="2800" b="0" dirty="0">
              <a:solidFill>
                <a:srgbClr val="0000FF"/>
              </a:solidFill>
              <a:latin typeface="Arial" charset="0"/>
            </a:endParaRP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Advantages and Disadvantages of </a:t>
            </a: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Hash Tables</a:t>
            </a:r>
            <a:endParaRPr lang="en-US" sz="2800" b="0" dirty="0">
              <a:solidFill>
                <a:srgbClr val="0000FF"/>
              </a:solidFill>
              <a:latin typeface="Arial" charset="0"/>
            </a:endParaRPr>
          </a:p>
          <a:p>
            <a:pPr marL="631825" lvl="1" indent="-631825">
              <a:buClrTx/>
              <a:buSzTx/>
              <a:buFont typeface="Wingdings" pitchFamily="2" charset="2"/>
              <a:buNone/>
            </a:pPr>
            <a:endParaRPr lang="en-US" b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953000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Dictionary ADT</a:t>
            </a:r>
            <a:endParaRPr lang="en-US" sz="2800" b="0" dirty="0">
              <a:solidFill>
                <a:srgbClr val="0000FF"/>
              </a:solidFill>
              <a:latin typeface="Arial" charset="0"/>
            </a:endParaRP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Hash Tables</a:t>
            </a:r>
            <a:endParaRPr lang="en-US" sz="2800" b="0" dirty="0">
              <a:solidFill>
                <a:srgbClr val="0000FF"/>
              </a:solidFill>
              <a:latin typeface="Arial" charset="0"/>
            </a:endParaRP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Hash Functions</a:t>
            </a:r>
            <a:endParaRPr lang="en-US" sz="2800" b="0" dirty="0">
              <a:solidFill>
                <a:srgbClr val="0000FF"/>
              </a:solidFill>
              <a:latin typeface="Arial" charset="0"/>
            </a:endParaRP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Advantages and Disadvantages of </a:t>
            </a: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Hash Tables</a:t>
            </a:r>
            <a:endParaRPr lang="en-US" sz="2800" b="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References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1.	Data Abstraction and Problem Solving with C++ 5</a:t>
            </a:r>
            <a:r>
              <a:rPr lang="en-US" altLang="zh-CN" sz="2800" b="0" baseline="30000" dirty="0">
                <a:latin typeface="Arial" charset="0"/>
                <a:ea typeface="宋体" charset="-122"/>
              </a:rPr>
              <a:t>th</a:t>
            </a:r>
            <a:r>
              <a:rPr lang="en-US" altLang="zh-CN" sz="2800" b="0" dirty="0">
                <a:latin typeface="Arial" charset="0"/>
                <a:ea typeface="宋体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	</a:t>
            </a:r>
            <a:r>
              <a:rPr lang="en-SG" sz="2800" dirty="0">
                <a:sym typeface="Wingdings"/>
              </a:rPr>
              <a:t> </a:t>
            </a:r>
            <a:r>
              <a:rPr lang="en-SG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SG" sz="2800" dirty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Wingdings"/>
              </a:rPr>
              <a:t>c</a:t>
            </a:r>
            <a:r>
              <a:rPr lang="en-US" altLang="zh-CN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hapter </a:t>
            </a:r>
            <a:r>
              <a:rPr lang="en-US" altLang="zh-CN" sz="2800" b="0" dirty="0" smtClean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18</a:t>
            </a:r>
            <a:endParaRPr lang="en-US" altLang="zh-CN" sz="2800" b="0" dirty="0">
              <a:solidFill>
                <a:srgbClr val="0000FF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>
              <a:solidFill>
                <a:srgbClr val="0000FF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. Dictionary ADT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838200"/>
            <a:ext cx="8686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kern="0" dirty="0" smtClean="0">
                <a:latin typeface="Arial" pitchFamily="34" charset="0"/>
                <a:ea typeface="宋体" charset="-122"/>
                <a:cs typeface="Arial" pitchFamily="34" charset="0"/>
              </a:rPr>
              <a:t>A dictionary is useful for managing data by some search value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kern="0" dirty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en-US" altLang="zh-CN" sz="2400" b="0" kern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What is the </a:t>
            </a:r>
            <a:r>
              <a:rPr lang="en-US" altLang="zh-CN" sz="2400" b="0" kern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definition of the word “abstraction”?</a:t>
            </a:r>
            <a:endParaRPr lang="en-US" altLang="zh-CN" sz="2400" b="0" kern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SG" sz="240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kern="0" dirty="0" smtClean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en-US" altLang="zh-CN" sz="2400" b="0" kern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What is the phone number for John?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SG" sz="240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kern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What is the GPA for student ID 1012345A?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0" kern="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pic>
        <p:nvPicPr>
          <p:cNvPr id="1026" name="Picture 2" descr="Image result for dictionary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19400"/>
            <a:ext cx="4114800" cy="281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ictionary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58" y="2667000"/>
            <a:ext cx="363364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65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Dictionary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5029200"/>
          </a:xfrm>
        </p:spPr>
        <p:txBody>
          <a:bodyPr/>
          <a:lstStyle/>
          <a:p>
            <a:pPr marL="514350" indent="-514350">
              <a:buNone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Dictionary ADT </a:t>
            </a:r>
          </a:p>
          <a:p>
            <a:pPr marL="514350" indent="-514350">
              <a:buNone/>
              <a:defRPr/>
            </a:pPr>
            <a:r>
              <a:rPr lang="en-US" sz="10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 a collection of items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sz="10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tems are referenced by a </a:t>
            </a:r>
            <a:r>
              <a:rPr lang="en-US" sz="2800" b="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search key</a:t>
            </a:r>
          </a:p>
          <a:p>
            <a:pPr marL="760413" lvl="1" indent="-360363">
              <a:buClr>
                <a:srgbClr val="0000FF"/>
              </a:buClr>
              <a:buSzPct val="100000"/>
              <a:defRPr/>
            </a:pP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search key may be a complex data type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0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altLang="zh-CN" sz="28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When new items are added, the search key must be specified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0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I</a:t>
            </a:r>
            <a:r>
              <a:rPr lang="en-US" altLang="zh-CN" sz="2800" b="0" dirty="0" smtClea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tems are retrieved using their search key</a:t>
            </a:r>
            <a:endParaRPr lang="en-US" altLang="zh-CN" sz="2400" b="0" dirty="0" smtClean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buNone/>
              <a:defRPr/>
            </a:pPr>
            <a:endParaRPr lang="en-US" altLang="zh-CN" sz="2400" b="0" dirty="0" smtClean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buNone/>
              <a:defRPr/>
            </a:pPr>
            <a:endParaRPr lang="en-US" altLang="zh-CN" sz="2400" b="0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3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Implementing </a:t>
            </a:r>
            <a:r>
              <a:rPr lang="en-US" altLang="zh-CN" u="sng" dirty="0" smtClean="0">
                <a:ea typeface="宋体" charset="-122"/>
              </a:rPr>
              <a:t>Dictionary</a:t>
            </a:r>
            <a:r>
              <a:rPr lang="en-US" altLang="zh-CN" dirty="0" smtClean="0">
                <a:ea typeface="宋体" charset="-122"/>
              </a:rPr>
              <a:t>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915400" cy="5334000"/>
          </a:xfrm>
        </p:spPr>
        <p:txBody>
          <a:bodyPr/>
          <a:lstStyle/>
          <a:p>
            <a:pPr marL="514350" indent="-514350">
              <a:buNone/>
              <a:defRPr/>
            </a:pPr>
            <a:r>
              <a:rPr lang="en-US" sz="240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Steps</a:t>
            </a:r>
          </a:p>
          <a:p>
            <a:pPr marL="514350" indent="-514350">
              <a:buNone/>
              <a:defRPr/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 marL="514350" indent="-514350">
              <a:buClr>
                <a:srgbClr val="0000FF"/>
              </a:buClr>
              <a:buSzPct val="100000"/>
              <a:buAutoNum type="arabicPeriod"/>
              <a:defRPr/>
            </a:pPr>
            <a:r>
              <a:rPr lang="en-US" sz="2400" b="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Identify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b="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operations for </a:t>
            </a:r>
            <a:r>
              <a:rPr lang="en-US" sz="2400" b="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Dictionary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ADT</a:t>
            </a:r>
          </a:p>
          <a:p>
            <a:pPr marL="514350" indent="-514350">
              <a:buClr>
                <a:srgbClr val="0000FF"/>
              </a:buClr>
              <a:buSzPct val="100000"/>
              <a:buNone/>
              <a:defRPr/>
            </a:pP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SG" sz="2400" i="1" dirty="0" smtClean="0">
                <a:solidFill>
                  <a:srgbClr val="00B0F0"/>
                </a:solidFill>
                <a:latin typeface="Calibri" panose="020F0502020204030204" pitchFamily="34" charset="0"/>
                <a:sym typeface="Wingdings"/>
              </a:rPr>
              <a:t>  </a:t>
            </a:r>
            <a:r>
              <a:rPr lang="en-US" sz="2400" b="0" i="1" dirty="0" smtClean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list of operations required for Dictionary ADT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sz="10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buAutoNum type="arabicPeriod" startAt="2"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Specify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Dictionary ADT interface </a:t>
            </a:r>
            <a:r>
              <a:rPr lang="en-US" sz="2400" b="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400" b="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SG" sz="2400" dirty="0" smtClean="0">
                <a:solidFill>
                  <a:srgbClr val="00B0F0"/>
                </a:solidFill>
                <a:sym typeface="Wingdings"/>
              </a:rPr>
              <a:t>	 </a:t>
            </a:r>
            <a:r>
              <a:rPr lang="en-SG" sz="2400" i="1" dirty="0" smtClean="0">
                <a:solidFill>
                  <a:srgbClr val="00B0F0"/>
                </a:solidFill>
                <a:latin typeface="Calibri" panose="020F0502020204030204" pitchFamily="34" charset="0"/>
                <a:sym typeface="Wingdings"/>
              </a:rPr>
              <a:t>  </a:t>
            </a:r>
            <a:r>
              <a:rPr lang="en-US" sz="2400" b="0" i="1" dirty="0" smtClean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function headers of the operations for Dictionary ADT  (</a:t>
            </a:r>
            <a:r>
              <a:rPr lang="en-US" sz="2400" b="0" i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Dictionary.h</a:t>
            </a:r>
            <a:r>
              <a:rPr lang="en-US" sz="2400" b="0" i="1" dirty="0" smtClean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)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endParaRPr lang="en-US" sz="1000" b="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AutoNum type="arabicPeriod" startAt="3"/>
              <a:defRPr/>
            </a:pPr>
            <a:r>
              <a:rPr lang="en-US" sz="28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en-US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Dictionary operations	        </a:t>
            </a:r>
            <a:endParaRPr lang="en-US" sz="2400" b="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  <a:defRPr/>
            </a:pPr>
            <a:r>
              <a:rPr lang="en-SG" sz="2400" dirty="0" smtClean="0">
                <a:solidFill>
                  <a:srgbClr val="00B0F0"/>
                </a:solidFill>
                <a:sym typeface="Wingdings"/>
              </a:rPr>
              <a:t>      </a:t>
            </a:r>
            <a:r>
              <a:rPr lang="en-SG" sz="2400" i="1" dirty="0" smtClean="0">
                <a:solidFill>
                  <a:srgbClr val="00B0F0"/>
                </a:solidFill>
                <a:latin typeface="Calibri" panose="020F0502020204030204" pitchFamily="34" charset="0"/>
                <a:sym typeface="Wingdings"/>
              </a:rPr>
              <a:t>  </a:t>
            </a:r>
            <a:r>
              <a:rPr lang="en-US" sz="2400" b="0" i="1" dirty="0" smtClean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  <a:sym typeface="Wingdings"/>
              </a:rPr>
              <a:t>implementation</a:t>
            </a:r>
            <a:r>
              <a:rPr lang="en-US" sz="2400" b="0" i="1" dirty="0" smtClean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 of the operations for Dictionary ADT (</a:t>
            </a:r>
            <a:r>
              <a:rPr lang="en-US" sz="2400" b="0" i="1" dirty="0" smtClean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Dictionary.cpp</a:t>
            </a:r>
            <a:r>
              <a:rPr lang="en-US" sz="2400" b="0" i="1" dirty="0" smtClean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)</a:t>
            </a:r>
            <a:endParaRPr lang="en-US" altLang="zh-CN" sz="2400" b="0" i="1" dirty="0" smtClean="0">
              <a:solidFill>
                <a:srgbClr val="00B0F0"/>
              </a:solidFill>
              <a:latin typeface="Calibri" panose="020F0502020204030204" pitchFamily="34" charset="0"/>
              <a:ea typeface="宋体" charset="-122"/>
            </a:endParaRPr>
          </a:p>
          <a:p>
            <a:pPr marL="514350" indent="-514350">
              <a:buNone/>
              <a:defRPr/>
            </a:pPr>
            <a:endParaRPr lang="en-US" altLang="zh-CN" sz="2400" b="0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>
                <a:latin typeface="Arial" pitchFamily="34" charset="0"/>
                <a:cs typeface="Arial" pitchFamily="34" charset="0"/>
              </a:rPr>
              <a:t>Step 1 : Identify and list the operations</a:t>
            </a:r>
            <a:endParaRPr lang="en-SG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The purpose of this step is to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identify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list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en-US" b="1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operations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required for the ADT</a:t>
            </a:r>
            <a:endParaRPr lang="en-S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1190"/>
              </p:ext>
            </p:extLst>
          </p:nvPr>
        </p:nvGraphicFramePr>
        <p:xfrm>
          <a:off x="457200" y="1691129"/>
          <a:ext cx="8001000" cy="3739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Operations </a:t>
                      </a:r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(for Dictionary ADT) 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2">
                <a:tc>
                  <a:txBody>
                    <a:bodyPr/>
                    <a:lstStyle/>
                    <a:p>
                      <a:pPr marL="342900" lvl="1" indent="-342900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create an empty dictionary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insert a new item into the dictionary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remove the item with a given search key from</a:t>
                      </a:r>
                      <a:r>
                        <a:rPr lang="en-US" sz="2400" b="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the dictionary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get the item with a given search key from the dictionary (retrieve)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check whether the dictionary is empty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get the number of items in the dictionary</a:t>
                      </a:r>
                    </a:p>
                    <a:p>
                      <a:pPr marL="360363" marR="0" lvl="1" indent="-360363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destroy the dictionary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>
                <a:latin typeface="Arial" pitchFamily="34" charset="0"/>
                <a:cs typeface="Arial" pitchFamily="34" charset="0"/>
              </a:rPr>
              <a:t>Step 2 : Specify the Dictionary ADT (</a:t>
            </a: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Dictionary.h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)</a:t>
            </a:r>
            <a:endParaRPr lang="en-SG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14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The purpose of this step is to specify the </a:t>
            </a:r>
            <a:r>
              <a:rPr lang="en-US" b="1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 headers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of each of the operations clearly (so that it is easy to understand and use)</a:t>
            </a:r>
            <a:endParaRPr lang="en-S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2099"/>
              </p:ext>
            </p:extLst>
          </p:nvPr>
        </p:nvGraphicFramePr>
        <p:xfrm>
          <a:off x="457200" y="2209800"/>
          <a:ext cx="8001000" cy="3591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Specification of Dictionary ADT 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797">
                <a:tc>
                  <a:txBody>
                    <a:bodyPr/>
                    <a:lstStyle/>
                    <a:p>
                      <a:pPr marL="342900" indent="-342900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Dictionary()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add(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KeyType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): 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remove(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KeyType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): void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get(</a:t>
                      </a:r>
                      <a:r>
                        <a:rPr lang="en-US" sz="2400" b="0" baseline="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KeyType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): 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isEmpty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(): 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getLength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(): 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endParaRPr lang="en-US" sz="2400" b="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~Dictionary()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95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Dictionary Implementations</a:t>
            </a:r>
            <a:endParaRPr lang="en-US" altLang="zh-CN" b="0" i="1" dirty="0" smtClean="0">
              <a:ea typeface="宋体" charset="-122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52710"/>
              </p:ext>
            </p:extLst>
          </p:nvPr>
        </p:nvGraphicFramePr>
        <p:xfrm>
          <a:off x="533400" y="990600"/>
          <a:ext cx="8153400" cy="4846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Data Structure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Insert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Remove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Retrieve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Comments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Unsorted Array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itchFamily="34" charset="0"/>
                        </a:rPr>
                        <a:t>O(1)</a:t>
                      </a:r>
                      <a:endParaRPr lang="en-SG" sz="20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itchFamily="34" charset="0"/>
                        </a:rPr>
                        <a:t>O(n)</a:t>
                      </a:r>
                      <a:endParaRPr lang="en-SG" sz="20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itchFamily="34" charset="0"/>
                        </a:rPr>
                        <a:t>O(n)</a:t>
                      </a:r>
                      <a:endParaRPr lang="en-SG" sz="200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Size is fixed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May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w</a:t>
                      </a: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aste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storage</a:t>
                      </a:r>
                      <a:endParaRPr lang="en-SG" sz="160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Unsorted Linked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List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itchFamily="34" charset="0"/>
                        </a:rPr>
                        <a:t>O(1)</a:t>
                      </a:r>
                      <a:endParaRPr lang="en-SG" sz="200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itchFamily="34" charset="0"/>
                        </a:rPr>
                        <a:t>O(n)</a:t>
                      </a:r>
                      <a:endParaRPr lang="en-SG" sz="200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itchFamily="34" charset="0"/>
                        </a:rPr>
                        <a:t>O(n)</a:t>
                      </a:r>
                      <a:endParaRPr lang="en-SG" sz="200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Sequential access</a:t>
                      </a:r>
                      <a:endParaRPr lang="en-SG" sz="160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Sorted Array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itchFamily="34" charset="0"/>
                        </a:rPr>
                        <a:t>O(n)</a:t>
                      </a:r>
                    </a:p>
                    <a:p>
                      <a:pPr algn="ctr"/>
                      <a:endParaRPr lang="en-SG" sz="20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itchFamily="34" charset="0"/>
                        </a:rPr>
                        <a:t>O(n)</a:t>
                      </a:r>
                      <a:endParaRPr lang="en-SG" sz="20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itchFamily="34" charset="0"/>
                        </a:rPr>
                        <a:t>O(log n)</a:t>
                      </a:r>
                      <a:endParaRPr lang="en-SG" sz="20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Binary search to retrieve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Sorted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Linked List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itchFamily="34" charset="0"/>
                        </a:rPr>
                        <a:t>O(n)</a:t>
                      </a:r>
                    </a:p>
                    <a:p>
                      <a:pPr algn="ctr"/>
                      <a:endParaRPr lang="en-SG" sz="20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itchFamily="34" charset="0"/>
                        </a:rPr>
                        <a:t>O(n)</a:t>
                      </a:r>
                      <a:endParaRPr lang="en-SG" sz="20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itchFamily="34" charset="0"/>
                        </a:rPr>
                        <a:t>O(n)</a:t>
                      </a:r>
                      <a:endParaRPr lang="en-SG" sz="20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Sequential access</a:t>
                      </a:r>
                      <a:endParaRPr lang="en-SG" sz="160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Binary Search Tree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itchFamily="34" charset="0"/>
                        </a:rPr>
                        <a:t>O(log n)</a:t>
                      </a:r>
                    </a:p>
                    <a:p>
                      <a:pPr algn="ctr"/>
                      <a:endParaRPr lang="en-SG" sz="20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itchFamily="34" charset="0"/>
                        </a:rPr>
                        <a:t>O(log n)</a:t>
                      </a:r>
                      <a:endParaRPr lang="en-SG" sz="20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Arial" pitchFamily="34" charset="0"/>
                        </a:rPr>
                        <a:t>O(log n)</a:t>
                      </a:r>
                      <a:endParaRPr lang="en-SG" sz="20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To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be covered later in the module</a:t>
                      </a:r>
                      <a:endParaRPr lang="en-SG" sz="160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Hash</a:t>
                      </a:r>
                      <a:r>
                        <a:rPr lang="en-US" b="1" baseline="0" dirty="0" smtClean="0">
                          <a:latin typeface="Arial" pitchFamily="34" charset="0"/>
                          <a:cs typeface="Arial" pitchFamily="34" charset="0"/>
                        </a:rPr>
                        <a:t> Table</a:t>
                      </a:r>
                      <a:endParaRPr lang="en-SG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n-lt"/>
                          <a:cs typeface="Arial" pitchFamily="34" charset="0"/>
                        </a:rPr>
                        <a:t>O(1)</a:t>
                      </a:r>
                      <a:endParaRPr lang="en-SG" sz="2000" b="1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+mn-lt"/>
                          <a:cs typeface="Arial" pitchFamily="34" charset="0"/>
                        </a:rPr>
                        <a:t>O(1)</a:t>
                      </a:r>
                      <a:endParaRPr lang="en-SG" sz="2000" b="1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n-lt"/>
                          <a:cs typeface="Arial" pitchFamily="34" charset="0"/>
                        </a:rPr>
                        <a:t>O(1)</a:t>
                      </a:r>
                      <a:endParaRPr lang="en-SG" sz="2000" b="1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Size is fixed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May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w</a:t>
                      </a: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aste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storage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Assume low collisions</a:t>
                      </a:r>
                      <a:endParaRPr lang="en-SG" sz="160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61123" y="5791200"/>
            <a:ext cx="329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Average Case Performance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6928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7353</TotalTime>
  <Words>1932</Words>
  <Application>Microsoft Office PowerPoint</Application>
  <PresentationFormat>On-screen Show (4:3)</PresentationFormat>
  <Paragraphs>314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宋体</vt:lpstr>
      <vt:lpstr>Arial</vt:lpstr>
      <vt:lpstr>Arial Narrow</vt:lpstr>
      <vt:lpstr>Calibri</vt:lpstr>
      <vt:lpstr>Cambria Math</vt:lpstr>
      <vt:lpstr>Consolas</vt:lpstr>
      <vt:lpstr>Courier New</vt:lpstr>
      <vt:lpstr>Segoe UI</vt:lpstr>
      <vt:lpstr>Symbol</vt:lpstr>
      <vt:lpstr>Tahoma</vt:lpstr>
      <vt:lpstr>Verdana</vt:lpstr>
      <vt:lpstr>Wingdings</vt:lpstr>
      <vt:lpstr>Contport</vt:lpstr>
      <vt:lpstr>PowerPoint Presentation</vt:lpstr>
      <vt:lpstr>Topics</vt:lpstr>
      <vt:lpstr>References</vt:lpstr>
      <vt:lpstr>1. Dictionary ADT</vt:lpstr>
      <vt:lpstr>Dictionary ADT</vt:lpstr>
      <vt:lpstr>Implementing Dictionary ADT</vt:lpstr>
      <vt:lpstr>Step 1 : Identify and list the operations</vt:lpstr>
      <vt:lpstr>Step 2 : Specify the Dictionary ADT (Dictionary.h)</vt:lpstr>
      <vt:lpstr>Dictionary Implementations</vt:lpstr>
      <vt:lpstr>Hashing</vt:lpstr>
      <vt:lpstr>Hash Functions</vt:lpstr>
      <vt:lpstr>Hash Functions</vt:lpstr>
      <vt:lpstr>Separate Chaining</vt:lpstr>
      <vt:lpstr>Adding an item to the Dictionary</vt:lpstr>
      <vt:lpstr>Algorithm : adding an item to the Dictionary</vt:lpstr>
      <vt:lpstr>Algorithm: removing an item from the dictionary</vt:lpstr>
      <vt:lpstr>Efficiency of Hashing</vt:lpstr>
      <vt:lpstr>Hashing Strings</vt:lpstr>
      <vt:lpstr>Hash Table Considerations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Pamela LOY-SIOW (NP)</cp:lastModifiedBy>
  <cp:revision>377</cp:revision>
  <cp:lastPrinted>2000-08-04T01:42:18Z</cp:lastPrinted>
  <dcterms:created xsi:type="dcterms:W3CDTF">1995-05-28T16:29:18Z</dcterms:created>
  <dcterms:modified xsi:type="dcterms:W3CDTF">2020-11-12T03:09:02Z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owc2@np.edu.sg</vt:lpwstr>
  </property>
  <property fmtid="{D5CDD505-2E9C-101B-9397-08002B2CF9AE}" pid="5" name="MSIP_Label_84f81056-721b-4b22-8334-0449c6cc893e_SetDate">
    <vt:lpwstr>2019-10-18T03:09:34.1739219Z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5ff2a1c4-0954-4e16-a6e2-0ccad46eb53f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True</vt:lpwstr>
  </property>
  <property fmtid="{D5CDD505-2E9C-101B-9397-08002B2CF9AE}" pid="11" name="MSIP_Label_30286cb9-b49f-4646-87a5-340028348160_SiteId">
    <vt:lpwstr>cba9e115-3016-4462-a1ab-a565cba0cdf1</vt:lpwstr>
  </property>
  <property fmtid="{D5CDD505-2E9C-101B-9397-08002B2CF9AE}" pid="12" name="MSIP_Label_30286cb9-b49f-4646-87a5-340028348160_Owner">
    <vt:lpwstr>owc2@np.edu.sg</vt:lpwstr>
  </property>
  <property fmtid="{D5CDD505-2E9C-101B-9397-08002B2CF9AE}" pid="13" name="MSIP_Label_30286cb9-b49f-4646-87a5-340028348160_SetDate">
    <vt:lpwstr>2019-10-18T03:09:34.1739219Z</vt:lpwstr>
  </property>
  <property fmtid="{D5CDD505-2E9C-101B-9397-08002B2CF9AE}" pid="14" name="MSIP_Label_30286cb9-b49f-4646-87a5-340028348160_Name">
    <vt:lpwstr>Non Sensitive</vt:lpwstr>
  </property>
  <property fmtid="{D5CDD505-2E9C-101B-9397-08002B2CF9AE}" pid="15" name="MSIP_Label_30286cb9-b49f-4646-87a5-340028348160_Application">
    <vt:lpwstr>Microsoft Azure Information Protection</vt:lpwstr>
  </property>
  <property fmtid="{D5CDD505-2E9C-101B-9397-08002B2CF9AE}" pid="16" name="MSIP_Label_30286cb9-b49f-4646-87a5-340028348160_ActionId">
    <vt:lpwstr>5ff2a1c4-0954-4e16-a6e2-0ccad46eb53f</vt:lpwstr>
  </property>
  <property fmtid="{D5CDD505-2E9C-101B-9397-08002B2CF9AE}" pid="17" name="MSIP_Label_30286cb9-b49f-4646-87a5-340028348160_Parent">
    <vt:lpwstr>84f81056-721b-4b22-8334-0449c6cc893e</vt:lpwstr>
  </property>
  <property fmtid="{D5CDD505-2E9C-101B-9397-08002B2CF9AE}" pid="18" name="MSIP_Label_30286cb9-b49f-4646-87a5-340028348160_Extended_MSFT_Method">
    <vt:lpwstr>Automatic</vt:lpwstr>
  </property>
  <property fmtid="{D5CDD505-2E9C-101B-9397-08002B2CF9AE}" pid="19" name="Sensitivity">
    <vt:lpwstr>Official (Closed) Non Sensitive</vt:lpwstr>
  </property>
</Properties>
</file>