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4"/>
  </p:sldMasterIdLst>
  <p:notesMasterIdLst>
    <p:notesMasterId r:id="rId54"/>
  </p:notesMasterIdLst>
  <p:handoutMasterIdLst>
    <p:handoutMasterId r:id="rId55"/>
  </p:handoutMasterIdLst>
  <p:sldIdLst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91" r:id="rId16"/>
    <p:sldId id="392" r:id="rId17"/>
    <p:sldId id="393" r:id="rId18"/>
    <p:sldId id="426" r:id="rId19"/>
    <p:sldId id="398" r:id="rId20"/>
    <p:sldId id="421" r:id="rId21"/>
    <p:sldId id="399" r:id="rId22"/>
    <p:sldId id="429" r:id="rId23"/>
    <p:sldId id="400" r:id="rId24"/>
    <p:sldId id="401" r:id="rId25"/>
    <p:sldId id="402" r:id="rId26"/>
    <p:sldId id="403" r:id="rId27"/>
    <p:sldId id="404" r:id="rId28"/>
    <p:sldId id="405" r:id="rId29"/>
    <p:sldId id="406" r:id="rId30"/>
    <p:sldId id="407" r:id="rId31"/>
    <p:sldId id="408" r:id="rId32"/>
    <p:sldId id="409" r:id="rId33"/>
    <p:sldId id="425" r:id="rId34"/>
    <p:sldId id="410" r:id="rId35"/>
    <p:sldId id="435" r:id="rId36"/>
    <p:sldId id="436" r:id="rId37"/>
    <p:sldId id="437" r:id="rId38"/>
    <p:sldId id="438" r:id="rId39"/>
    <p:sldId id="439" r:id="rId40"/>
    <p:sldId id="440" r:id="rId41"/>
    <p:sldId id="441" r:id="rId42"/>
    <p:sldId id="442" r:id="rId43"/>
    <p:sldId id="444" r:id="rId44"/>
    <p:sldId id="447" r:id="rId45"/>
    <p:sldId id="446" r:id="rId46"/>
    <p:sldId id="443" r:id="rId47"/>
    <p:sldId id="445" r:id="rId48"/>
    <p:sldId id="417" r:id="rId49"/>
    <p:sldId id="418" r:id="rId50"/>
    <p:sldId id="390" r:id="rId51"/>
    <p:sldId id="387" r:id="rId52"/>
    <p:sldId id="388" r:id="rId53"/>
  </p:sldIdLst>
  <p:sldSz cx="9144000" cy="6858000" type="screen4x3"/>
  <p:notesSz cx="6784975" cy="985678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8000"/>
    <a:srgbClr val="FFFFFF"/>
    <a:srgbClr val="CCFFFF"/>
    <a:srgbClr val="FFCCFF"/>
    <a:srgbClr val="FF99FF"/>
    <a:srgbClr val="FF33CC"/>
    <a:srgbClr val="009900"/>
    <a:srgbClr val="0033CC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9692" autoAdjust="0"/>
  </p:normalViewPr>
  <p:slideViewPr>
    <p:cSldViewPr>
      <p:cViewPr varScale="1">
        <p:scale>
          <a:sx n="75" d="100"/>
          <a:sy n="75" d="100"/>
        </p:scale>
        <p:origin x="15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2652"/>
    </p:cViewPr>
  </p:sorterViewPr>
  <p:notesViewPr>
    <p:cSldViewPr>
      <p:cViewPr>
        <p:scale>
          <a:sx n="100" d="100"/>
          <a:sy n="100" d="100"/>
        </p:scale>
        <p:origin x="2347" y="-1210"/>
      </p:cViewPr>
      <p:guideLst>
        <p:guide orient="horz" pos="2167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799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746125"/>
            <a:ext cx="4910138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681538"/>
            <a:ext cx="4976812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fld id="{6F73246D-02BB-461D-823D-487AB6E1A5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540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C3CA44E-CC5E-4E28-BF84-3A65885CCE5B}" type="slidenum">
              <a:rPr lang="en-GB" sz="1000">
                <a:latin typeface="Arial" charset="0"/>
              </a:rPr>
              <a:pPr/>
              <a:t>1</a:t>
            </a:fld>
            <a:endParaRPr lang="en-GB" sz="1000" dirty="0">
              <a:latin typeface="Arial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14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963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4BE2F06-C379-4BD5-99A9-7C9DAA69E231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0942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066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BD47FDB1-BAAF-4AA3-8792-60F855C856BA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3054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8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8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ADCDE96-38F7-47D3-BFAA-CEE7786A1A54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1223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680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21F0838-271A-488D-86A2-99D55A93FD8F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4205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82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2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3BF9620-9796-4C3D-AA9E-169724D23819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6206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82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2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3BF9620-9796-4C3D-AA9E-169724D23819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8399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294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4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5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EA02293-E0D7-4A28-8A9D-EA13E02E7A72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0204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294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4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5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EA02293-E0D7-4A28-8A9D-EA13E02E7A72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6388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397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97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97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68146066-6F4C-4368-9B62-E1E4FA5B5F42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4645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397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97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97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68146066-6F4C-4368-9B62-E1E4FA5B5F42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3247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7E05D7EA-E813-4327-B6A4-6C780864D88C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9478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499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599B3B61-B6B3-46D3-88D8-CB9EC702C42B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9616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602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02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02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7C48B86C-6848-4334-A85A-B2CC9BE783CF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6044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704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04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04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A2603F5D-00EB-4EA2-B469-2CB073F5A7B9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35240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806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06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0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A585B19-CB0B-4DEE-9196-6CB57E0274FF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36268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909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09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09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5AEE5593-3339-451F-AD22-1101FDB22764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43960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011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011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011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C3CFC935-EBD6-4B38-BC2F-D94882C93D95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48899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114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114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114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71121F40-C30F-400E-8A73-1CE34B8646E1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69082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216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6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6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A9C04BA-A558-4537-9A2D-8A7F16D8B7E1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91078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318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8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9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97FF4F30-0B21-4ED1-A63B-EAEE17F82C5E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4316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421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421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421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914FF8DF-E285-41F9-8B8F-973E77F649FA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020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246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66F1517-BF7A-4EBF-B8B1-AB17BDB90449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32063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523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41568E8-ACC4-4851-943A-ADA775117CC9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98099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523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41568E8-ACC4-4851-943A-ADA775117CC9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02136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066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BD47FDB1-BAAF-4AA3-8792-60F855C856BA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83635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066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BD47FDB1-BAAF-4AA3-8792-60F855C856BA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17793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066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BD47FDB1-BAAF-4AA3-8792-60F855C856BA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34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18986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066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BD47FDB1-BAAF-4AA3-8792-60F855C856BA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35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60021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066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BD47FDB1-BAAF-4AA3-8792-60F855C856BA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36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71965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066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BD47FDB1-BAAF-4AA3-8792-60F855C856BA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37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03630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066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BD47FDB1-BAAF-4AA3-8792-60F855C856BA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38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13542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523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41568E8-ACC4-4851-943A-ADA775117CC9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39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055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Recursion-</a:t>
            </a:r>
            <a:r>
              <a:rPr lang="en-US" baseline="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dirty="0" smtClean="0"/>
              <a:t>A problem solving technique in which problems are solved by reducing them to smaller problems of the same form</a:t>
            </a:r>
            <a:endParaRPr 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349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A0832505-43F0-4BFC-9668-90BB2624EF0E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15904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523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41568E8-ACC4-4851-943A-ADA775117CC9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40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43976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523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41568E8-ACC4-4851-943A-ADA775117CC9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41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98090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523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41568E8-ACC4-4851-943A-ADA775117CC9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42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35551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Back</a:t>
            </a:r>
            <a:r>
              <a:rPr lang="en-US" baseline="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tracking essentially is </a:t>
            </a:r>
            <a:r>
              <a:rPr lang="en-US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Finding solution(s) by trying partial solutions and then abandoning them if they are not suitable..</a:t>
            </a:r>
          </a:p>
          <a:p>
            <a:pPr marL="342900" indent="-342900" eaLnBrk="1" hangingPunct="1"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Determine whether a solution exists</a:t>
            </a:r>
          </a:p>
          <a:p>
            <a:pPr marL="342900" indent="-342900" eaLnBrk="1" hangingPunct="1"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Find a solution</a:t>
            </a:r>
          </a:p>
          <a:p>
            <a:pPr marL="342900" indent="-342900" eaLnBrk="1" hangingPunct="1"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Find the best solution</a:t>
            </a:r>
          </a:p>
          <a:p>
            <a:pPr marL="342900" indent="-342900" eaLnBrk="1" hangingPunct="1"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 the number of solutions</a:t>
            </a:r>
          </a:p>
          <a:p>
            <a:pPr marL="342900" indent="-342900" eaLnBrk="1" hangingPunct="1"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Print/find all the solutions</a:t>
            </a:r>
          </a:p>
          <a:p>
            <a:endParaRPr 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523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41568E8-ACC4-4851-943A-ADA775117CC9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43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97160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Back</a:t>
            </a:r>
            <a:r>
              <a:rPr lang="en-US" baseline="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tracking essentially is </a:t>
            </a:r>
            <a:r>
              <a:rPr lang="en-US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Finding solution(s) by trying partial solutions and then abandoning them if they are not suitable..)</a:t>
            </a:r>
          </a:p>
          <a:p>
            <a:r>
              <a:rPr lang="en-US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https://www.geeksforgeeks.org/backtracking-introduction/</a:t>
            </a:r>
          </a:p>
          <a:p>
            <a:endParaRPr 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523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41568E8-ACC4-4851-943A-ADA775117CC9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44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34312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240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0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D56828F-2CAA-496D-BC31-1DE3DA441002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45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67705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342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2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CAAEF663-A9F7-4D5F-B382-344DAACDBC76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46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2871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475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050CA4A5-0F3E-4D3E-AA0D-413D2D9469A7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47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09691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68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8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8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97F440B-0ACD-4DAD-9568-548F9E48A816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48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4111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270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0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1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AE224BC-0B5F-4428-A2F2-59CD0F5F47BD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49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7554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451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8100943-A1FB-4592-B6EB-8C1F14F11AAD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6052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554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4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4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F5A3E06-2644-4249-8187-DEC45FEB002A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5404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656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369AB723-46B8-4C6E-94C0-84E0774147EE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408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8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9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90FAEA89-88E7-4EB2-9945-6ED3C92599D7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6002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861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7A5DB72F-D7FB-4D52-AF1F-4E83994C6558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205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60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65C40F34-B04C-4010-AF6A-290752D05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D74EC182-B4D6-430F-90F4-6447F58F8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77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919D6695-9D65-41CD-B358-D1B6D5FA5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30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3</a:t>
            </a:r>
            <a:br>
              <a:rPr lang="en-US"/>
            </a:br>
            <a:r>
              <a:rPr lang="en-US"/>
              <a:t> Slide </a:t>
            </a:r>
            <a:fld id="{C31EA6BB-1B5C-47C8-A012-1CA0B8C0E8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8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765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20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898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3AB58B8B-E877-4321-9F0F-4A9028D7E0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2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29B76250-1D13-463E-9B75-237760DF6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B213905C-15B9-438C-8FFC-2EF2972A82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6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447ACB60-1944-4C41-8F75-FA99A6836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7D769E21-3D3B-4426-B1FE-79E477115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 userDrawn="1"/>
        </p:nvSpPr>
        <p:spPr bwMode="auto">
          <a:xfrm>
            <a:off x="1538288" y="6324600"/>
            <a:ext cx="26527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lvl="1" algn="ctr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Diploma in </a:t>
            </a:r>
            <a:r>
              <a:rPr lang="en-US" sz="1200" dirty="0" smtClean="0">
                <a:latin typeface="Arial Narrow" pitchFamily="34" charset="0"/>
              </a:rPr>
              <a:t>CSF</a:t>
            </a:r>
            <a:r>
              <a:rPr lang="en-US" sz="1200" dirty="0">
                <a:latin typeface="Arial Narrow" pitchFamily="34" charset="0"/>
              </a:rPr>
              <a:t>, </a:t>
            </a:r>
            <a:r>
              <a:rPr lang="en-US" sz="1200" dirty="0" smtClean="0">
                <a:latin typeface="Arial Narrow" pitchFamily="34" charset="0"/>
              </a:rPr>
              <a:t>IT</a:t>
            </a:r>
            <a:r>
              <a:rPr lang="en-US" sz="1200" dirty="0">
                <a:latin typeface="Arial Narrow" pitchFamily="34" charset="0"/>
              </a:rPr>
              <a:t/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     Year </a:t>
            </a:r>
            <a:r>
              <a:rPr lang="en-US" sz="1200" dirty="0" smtClean="0">
                <a:latin typeface="Arial Narrow" pitchFamily="34" charset="0"/>
              </a:rPr>
              <a:t>2/3(2020/21), </a:t>
            </a:r>
            <a:r>
              <a:rPr lang="en-US" sz="1200" dirty="0">
                <a:latin typeface="Arial Narrow" pitchFamily="34" charset="0"/>
              </a:rPr>
              <a:t>Semester </a:t>
            </a:r>
            <a:r>
              <a:rPr lang="en-US" sz="1200" dirty="0" smtClean="0">
                <a:latin typeface="Arial Narrow" pitchFamily="34" charset="0"/>
              </a:rPr>
              <a:t>4/6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1029" name="Line 17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43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0" scaled="1"/>
            <a:tileRect/>
          </a:gra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pic>
        <p:nvPicPr>
          <p:cNvPr id="1032" name="Picture 22" descr="School of ICT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 txBox="1">
            <a:spLocks noChangeArrowheads="1"/>
          </p:cNvSpPr>
          <p:nvPr userDrawn="1"/>
        </p:nvSpPr>
        <p:spPr bwMode="auto">
          <a:xfrm>
            <a:off x="4343400" y="633095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  Last update: </a:t>
            </a:r>
            <a:r>
              <a:rPr lang="en-US" dirty="0" smtClean="0"/>
              <a:t>26</a:t>
            </a:r>
            <a:r>
              <a:rPr lang="en-US" baseline="0" dirty="0" smtClean="0"/>
              <a:t> Nov</a:t>
            </a:r>
            <a:r>
              <a:rPr lang="en-US" dirty="0" smtClean="0"/>
              <a:t> 2020</a:t>
            </a:r>
            <a:endParaRPr lang="en-US" dirty="0"/>
          </a:p>
        </p:txBody>
      </p:sp>
      <p:sp>
        <p:nvSpPr>
          <p:cNvPr id="10" name="Rectangle 15"/>
          <p:cNvSpPr txBox="1">
            <a:spLocks noChangeArrowheads="1"/>
          </p:cNvSpPr>
          <p:nvPr userDrawn="1"/>
        </p:nvSpPr>
        <p:spPr bwMode="auto">
          <a:xfrm>
            <a:off x="6629400" y="6311153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fld id="{AC737DDC-275D-4A59-B60C-94ACFB3E4BD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rgbClr val="0070C0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stLjLCGmgg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stLjLCGmgg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towersofhanoi.info/Animate.asp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gradFill flip="none" rotWithShape="1">
            <a:gsLst>
              <a:gs pos="74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89321" y="1600200"/>
            <a:ext cx="5410200" cy="2057400"/>
          </a:xfrm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endParaRPr lang="en-GB" sz="4400" b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defRPr/>
            </a:pPr>
            <a:r>
              <a:rPr lang="en-GB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Week 7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60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 b="1" dirty="0">
                <a:solidFill>
                  <a:schemeClr val="bg1"/>
                </a:solidFill>
                <a:latin typeface="Tahoma" pitchFamily="34" charset="0"/>
              </a:rPr>
              <a:t>DSA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304800" y="5622925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667000" y="4632325"/>
            <a:ext cx="5486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Data Structures and Algorithms (DSA)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Prescribed Module/Elective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Diploma in </a:t>
            </a:r>
            <a:r>
              <a:rPr kumimoji="1"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CSF, IT</a:t>
            </a:r>
            <a:endParaRPr kumimoji="1"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Year </a:t>
            </a:r>
            <a:r>
              <a:rPr kumimoji="1"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2/3 </a:t>
            </a: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kumimoji="1"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2020/21), </a:t>
            </a: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Semester </a:t>
            </a:r>
            <a:r>
              <a:rPr kumimoji="1"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4/6</a:t>
            </a:r>
            <a:endParaRPr kumimoji="1" lang="en-GB" sz="4000" dirty="0"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80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081" name="Picture 16" descr="School of 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2667000" y="1752600"/>
            <a:ext cx="5638800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Recursion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Box 4"/>
          <p:cNvSpPr txBox="1">
            <a:spLocks noChangeArrowheads="1"/>
          </p:cNvSpPr>
          <p:nvPr/>
        </p:nvSpPr>
        <p:spPr bwMode="auto">
          <a:xfrm>
            <a:off x="381000" y="866614"/>
            <a:ext cx="8534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 sz="280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Problem : Compute the factorial of an integer n </a:t>
            </a:r>
            <a:r>
              <a:rPr lang="en-US" altLang="zh-CN" sz="2800">
                <a:solidFill>
                  <a:srgbClr val="008000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(n!)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Constructing Recursive Solutions</a:t>
            </a:r>
          </a:p>
        </p:txBody>
      </p:sp>
      <p:sp>
        <p:nvSpPr>
          <p:cNvPr id="25605" name="Rectangle 3"/>
          <p:cNvSpPr txBox="1">
            <a:spLocks noChangeArrowheads="1"/>
          </p:cNvSpPr>
          <p:nvPr/>
        </p:nvSpPr>
        <p:spPr bwMode="auto">
          <a:xfrm>
            <a:off x="495300" y="1530884"/>
            <a:ext cx="8153400" cy="1898116"/>
          </a:xfrm>
          <a:prstGeom prst="rect">
            <a:avLst/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4763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Possible </a:t>
            </a:r>
            <a:r>
              <a:rPr lang="en-US" b="1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Recursive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Definition: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lvl="1" eaLnBrk="1" hangingPunct="1"/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1			</a:t>
            </a:r>
            <a:r>
              <a:rPr lang="en-US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if </a:t>
            </a:r>
            <a:r>
              <a:rPr lang="en-US" i="1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0</a:t>
            </a:r>
          </a:p>
          <a:p>
            <a:pPr lvl="1" eaLnBrk="1" hangingPunct="1"/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                 n * factorial(n–1)		</a:t>
            </a:r>
            <a:r>
              <a:rPr lang="en-US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</a:t>
            </a:r>
            <a:r>
              <a:rPr lang="en-US" i="1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&gt; 0 </a:t>
            </a: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5606" name="Rectangle 3"/>
          <p:cNvSpPr txBox="1">
            <a:spLocks noChangeArrowheads="1"/>
          </p:cNvSpPr>
          <p:nvPr/>
        </p:nvSpPr>
        <p:spPr bwMode="auto">
          <a:xfrm>
            <a:off x="495300" y="3580936"/>
            <a:ext cx="8153400" cy="2591264"/>
          </a:xfrm>
          <a:prstGeom prst="rect">
            <a:avLst/>
          </a:prstGeom>
          <a:solidFill>
            <a:srgbClr val="CCFFFF"/>
          </a:solidFill>
          <a:ln w="9525">
            <a:solidFill>
              <a:srgbClr val="CC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 fac(int n) 	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// recursive version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if(n == 0)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return 1;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else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return n *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fac(n-1)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5607" name="Left Brace 9"/>
          <p:cNvSpPr>
            <a:spLocks/>
          </p:cNvSpPr>
          <p:nvPr/>
        </p:nvSpPr>
        <p:spPr bwMode="auto">
          <a:xfrm>
            <a:off x="2438400" y="2479942"/>
            <a:ext cx="152400" cy="4572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25608" name="TextBox 10"/>
          <p:cNvSpPr txBox="1">
            <a:spLocks noChangeArrowheads="1"/>
          </p:cNvSpPr>
          <p:nvPr/>
        </p:nvSpPr>
        <p:spPr bwMode="auto">
          <a:xfrm>
            <a:off x="762000" y="2475179"/>
            <a:ext cx="1752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factorial(n)</a:t>
            </a:r>
          </a:p>
        </p:txBody>
      </p:sp>
    </p:spTree>
    <p:extLst>
      <p:ext uri="{BB962C8B-B14F-4D97-AF65-F5344CB8AC3E}">
        <p14:creationId xmlns:p14="http://schemas.microsoft.com/office/powerpoint/2010/main" val="2156773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3820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In fact, the expression of a factorial(n) in terms of factorial (n-1) is an example of Recurrence Relation in Mathematics.</a:t>
            </a: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 b="1">
                <a:solidFill>
                  <a:srgbClr val="FF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Recurrence Relation</a:t>
            </a:r>
            <a:r>
              <a:rPr lang="en-US" altLang="zh-CN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:</a:t>
            </a:r>
          </a:p>
          <a:p>
            <a:pPr marL="0" lvl="1" eaLnBrk="1" hangingPunct="1">
              <a:buClr>
                <a:srgbClr val="0000FF"/>
              </a:buClr>
              <a:buSzPct val="100000"/>
            </a:pPr>
            <a:r>
              <a:rPr lang="en-US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A mathematical formula that </a:t>
            </a: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generates the terms in a sequence</a:t>
            </a:r>
            <a:r>
              <a:rPr lang="en-US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 from </a:t>
            </a: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previous terms</a:t>
            </a: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i="1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Constructing Recursive Solutions</a:t>
            </a:r>
          </a:p>
        </p:txBody>
      </p:sp>
      <p:sp>
        <p:nvSpPr>
          <p:cNvPr id="26629" name="Rectangle 3"/>
          <p:cNvSpPr txBox="1">
            <a:spLocks noChangeArrowheads="1"/>
          </p:cNvSpPr>
          <p:nvPr/>
        </p:nvSpPr>
        <p:spPr bwMode="auto">
          <a:xfrm>
            <a:off x="457200" y="3581400"/>
            <a:ext cx="8305800" cy="2057400"/>
          </a:xfrm>
          <a:prstGeom prst="rect">
            <a:avLst/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4763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Recurrence relation for factorial(n):</a:t>
            </a:r>
          </a:p>
          <a:p>
            <a:endParaRPr lang="en-US">
              <a:latin typeface="Arial" panose="020B0604020202020204" pitchFamily="34" charset="0"/>
            </a:endParaRPr>
          </a:p>
          <a:p>
            <a:pPr lvl="1" eaLnBrk="1" hangingPunct="1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factorial(n) = n * [(n–1) * (n–2) * . . . * 1]</a:t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         = n * factorial(n–1)</a:t>
            </a:r>
            <a:endParaRPr kumimoji="1" lang="en-US" altLang="zh-CN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8454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Box 4"/>
          <p:cNvSpPr txBox="1">
            <a:spLocks noChangeArrowheads="1"/>
          </p:cNvSpPr>
          <p:nvPr/>
        </p:nvSpPr>
        <p:spPr bwMode="auto">
          <a:xfrm>
            <a:off x="381000" y="838200"/>
            <a:ext cx="87630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Writing </a:t>
            </a:r>
            <a:r>
              <a:rPr lang="en-US" altLang="zh-CN" b="1">
                <a:solidFill>
                  <a:srgbClr val="FF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Invariants</a:t>
            </a:r>
            <a:r>
              <a:rPr lang="en-US" altLang="zh-CN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:</a:t>
            </a:r>
          </a:p>
          <a:p>
            <a:pPr marL="0" lvl="1" eaLnBrk="1" hangingPunct="1">
              <a:buClr>
                <a:srgbClr val="0000FF"/>
              </a:buClr>
              <a:buSzPct val="100000"/>
            </a:pPr>
            <a:r>
              <a:rPr lang="en-US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Equally important as writing them for iterative functions</a:t>
            </a:r>
          </a:p>
          <a:p>
            <a:pPr marL="0" lvl="1" eaLnBrk="1" hangingPunct="1">
              <a:buClr>
                <a:srgbClr val="0000FF"/>
              </a:buClr>
              <a:buSzPct val="100000"/>
            </a:pPr>
            <a:endParaRPr 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 eaLnBrk="1" hangingPunct="1">
              <a:buClr>
                <a:srgbClr val="0000FF"/>
              </a:buClr>
              <a:buSzPct val="100000"/>
            </a:pPr>
            <a:endParaRPr 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 eaLnBrk="1" hangingPunct="1">
              <a:buClr>
                <a:srgbClr val="0000FF"/>
              </a:buClr>
              <a:buSzPct val="100000"/>
            </a:pPr>
            <a:endParaRPr 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 eaLnBrk="1" hangingPunct="1">
              <a:buClr>
                <a:srgbClr val="0000FF"/>
              </a:buClr>
              <a:buSzPct val="100000"/>
            </a:pPr>
            <a:endParaRPr 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 eaLnBrk="1" hangingPunct="1">
              <a:buClr>
                <a:srgbClr val="0000FF"/>
              </a:buClr>
              <a:buSzPct val="100000"/>
            </a:pPr>
            <a:endParaRPr 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 eaLnBrk="1" hangingPunct="1">
              <a:buClr>
                <a:srgbClr val="0000FF"/>
              </a:buClr>
              <a:buSzPct val="100000"/>
            </a:pPr>
            <a:endParaRPr 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 eaLnBrk="1" hangingPunct="1">
              <a:buClr>
                <a:srgbClr val="0000FF"/>
              </a:buClr>
              <a:buSzPct val="100000"/>
            </a:pPr>
            <a:endParaRPr 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 eaLnBrk="1" hangingPunct="1">
              <a:buClr>
                <a:srgbClr val="0000FF"/>
              </a:buClr>
              <a:buSzPct val="100000"/>
            </a:pPr>
            <a:endParaRPr 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 eaLnBrk="1" hangingPunct="1">
              <a:buClr>
                <a:srgbClr val="0000FF"/>
              </a:buClr>
              <a:buSzPct val="100000"/>
            </a:pPr>
            <a:r>
              <a:rPr 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 precondition is violated, function would not behave correctly.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Constructing Recursive Solutions</a:t>
            </a:r>
          </a:p>
        </p:txBody>
      </p:sp>
      <p:sp>
        <p:nvSpPr>
          <p:cNvPr id="31749" name="Rectangle 3"/>
          <p:cNvSpPr txBox="1">
            <a:spLocks noChangeArrowheads="1"/>
          </p:cNvSpPr>
          <p:nvPr/>
        </p:nvSpPr>
        <p:spPr bwMode="auto">
          <a:xfrm>
            <a:off x="404949" y="1690657"/>
            <a:ext cx="8153400" cy="2819400"/>
          </a:xfrm>
          <a:prstGeom prst="rect">
            <a:avLst/>
          </a:prstGeom>
          <a:solidFill>
            <a:srgbClr val="CCFFFF"/>
          </a:solidFill>
          <a:ln w="9525">
            <a:solidFill>
              <a:srgbClr val="CC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pre: n &gt;= 0.</a:t>
            </a:r>
          </a:p>
          <a:p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return The factorial of n </a:t>
            </a:r>
          </a:p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 fac(int n)</a:t>
            </a:r>
          </a:p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if(n == 0)</a:t>
            </a:r>
          </a:p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return 1;</a:t>
            </a:r>
          </a:p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else  </a:t>
            </a:r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//Invariant: n &gt; 0, so n-1 &gt;= 0</a:t>
            </a:r>
          </a:p>
          <a:p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   //Thus fac(n-1) returns (n-1)!</a:t>
            </a:r>
          </a:p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return n * fac(n-1); </a:t>
            </a:r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n * (n-1)! is n!</a:t>
            </a:r>
          </a:p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1750" name="Rectangle 3"/>
          <p:cNvSpPr txBox="1">
            <a:spLocks noChangeArrowheads="1"/>
          </p:cNvSpPr>
          <p:nvPr/>
        </p:nvSpPr>
        <p:spPr bwMode="auto">
          <a:xfrm>
            <a:off x="381000" y="5105400"/>
            <a:ext cx="8382000" cy="914400"/>
          </a:xfrm>
          <a:prstGeom prst="rect">
            <a:avLst/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For the above example, there will be </a:t>
            </a:r>
            <a:r>
              <a:rPr lang="en-US" sz="200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infinite recursive calls 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if precondition is violated because the function never reach the base case.</a:t>
            </a:r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9108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 sz="280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Problem : Writing a String Backward</a:t>
            </a:r>
          </a:p>
          <a:p>
            <a:pPr marL="0" indent="0" eaLnBrk="1" hangingPunct="1">
              <a:buClr>
                <a:srgbClr val="0000FF"/>
              </a:buClr>
              <a:buSzPct val="100000"/>
            </a:pPr>
            <a:r>
              <a:rPr lang="en-US" altLang="zh-CN" i="1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- Print the characters in a string in backward manner</a:t>
            </a: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Constructing Recursive Solutions</a:t>
            </a:r>
          </a:p>
        </p:txBody>
      </p:sp>
      <p:sp>
        <p:nvSpPr>
          <p:cNvPr id="32773" name="Rectangle 3"/>
          <p:cNvSpPr txBox="1">
            <a:spLocks noChangeArrowheads="1"/>
          </p:cNvSpPr>
          <p:nvPr/>
        </p:nvSpPr>
        <p:spPr bwMode="auto">
          <a:xfrm>
            <a:off x="407126" y="2201054"/>
            <a:ext cx="8153400" cy="3429000"/>
          </a:xfrm>
          <a:prstGeom prst="rect">
            <a:avLst/>
          </a:prstGeom>
          <a:solidFill>
            <a:srgbClr val="CCFFFF"/>
          </a:solidFill>
          <a:ln w="9525">
            <a:solidFill>
              <a:srgbClr val="CC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solidFill>
                  <a:srgbClr val="0099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//stripping away last character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writeBackward(string s)</a:t>
            </a:r>
          </a:p>
          <a:p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  if (string is empty) </a:t>
            </a:r>
            <a:r>
              <a:rPr lang="en-US">
                <a:solidFill>
                  <a:srgbClr val="0099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base case</a:t>
            </a:r>
            <a:endParaRPr lang="en-US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     do nothing</a:t>
            </a:r>
          </a:p>
          <a:p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  else                 </a:t>
            </a:r>
            <a:r>
              <a:rPr lang="en-US">
                <a:solidFill>
                  <a:srgbClr val="0099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recursive step</a:t>
            </a:r>
            <a:endParaRPr lang="en-US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  {</a:t>
            </a:r>
          </a:p>
          <a:p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     write the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last</a:t>
            </a:r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character of s</a:t>
            </a:r>
          </a:p>
          <a:p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writeBackward(s minus its last character)</a:t>
            </a:r>
          </a:p>
          <a:p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  }</a:t>
            </a:r>
          </a:p>
          <a:p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2774" name="TextBox 11"/>
          <p:cNvSpPr txBox="1">
            <a:spLocks noChangeArrowheads="1"/>
          </p:cNvSpPr>
          <p:nvPr/>
        </p:nvSpPr>
        <p:spPr bwMode="auto">
          <a:xfrm rot="796055">
            <a:off x="5403969" y="2187766"/>
            <a:ext cx="3505200" cy="461963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of them works??</a:t>
            </a:r>
          </a:p>
        </p:txBody>
      </p:sp>
    </p:spTree>
    <p:extLst>
      <p:ext uri="{BB962C8B-B14F-4D97-AF65-F5344CB8AC3E}">
        <p14:creationId xmlns:p14="http://schemas.microsoft.com/office/powerpoint/2010/main" val="2296175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Constructing Recursive Solutions</a:t>
            </a:r>
          </a:p>
        </p:txBody>
      </p:sp>
      <p:sp>
        <p:nvSpPr>
          <p:cNvPr id="33796" name="Rectangle 3"/>
          <p:cNvSpPr txBox="1">
            <a:spLocks noChangeArrowheads="1"/>
          </p:cNvSpPr>
          <p:nvPr/>
        </p:nvSpPr>
        <p:spPr bwMode="auto">
          <a:xfrm>
            <a:off x="304800" y="914400"/>
            <a:ext cx="8534400" cy="4519612"/>
          </a:xfrm>
          <a:prstGeom prst="rect">
            <a:avLst/>
          </a:prstGeom>
          <a:solidFill>
            <a:srgbClr val="CCFFFF"/>
          </a:solidFill>
          <a:ln w="9525">
            <a:solidFill>
              <a:srgbClr val="CC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>
              <a:solidFill>
                <a:srgbClr val="008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//stripping away first character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writeBackward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(string s)</a:t>
            </a:r>
          </a:p>
          <a:p>
            <a:r>
              <a:rPr lang="en-US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if (string is empty)</a:t>
            </a:r>
          </a:p>
          <a:p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     do nothing </a:t>
            </a:r>
          </a:p>
          <a:p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  else</a:t>
            </a:r>
          </a:p>
          <a:p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  {</a:t>
            </a:r>
          </a:p>
          <a:p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     write the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</a:t>
            </a:r>
            <a:r>
              <a:rPr lang="en-US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character of s</a:t>
            </a:r>
          </a:p>
          <a:p>
            <a:r>
              <a:rPr lang="en-US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writeBackward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(s minus its first character)</a:t>
            </a:r>
          </a:p>
          <a:p>
            <a:r>
              <a:rPr lang="en-US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}</a:t>
            </a:r>
          </a:p>
          <a:p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3799" name="TextBox 11"/>
          <p:cNvSpPr txBox="1">
            <a:spLocks noChangeArrowheads="1"/>
          </p:cNvSpPr>
          <p:nvPr/>
        </p:nvSpPr>
        <p:spPr bwMode="auto">
          <a:xfrm>
            <a:off x="5780881" y="5924550"/>
            <a:ext cx="2895600" cy="40005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from MEL</a:t>
            </a:r>
          </a:p>
        </p:txBody>
      </p:sp>
    </p:spTree>
    <p:extLst>
      <p:ext uri="{BB962C8B-B14F-4D97-AF65-F5344CB8AC3E}">
        <p14:creationId xmlns:p14="http://schemas.microsoft.com/office/powerpoint/2010/main" val="3111915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Constructing Recursive Solutions</a:t>
            </a:r>
          </a:p>
        </p:txBody>
      </p:sp>
      <p:sp>
        <p:nvSpPr>
          <p:cNvPr id="33797" name="Rectangle 3"/>
          <p:cNvSpPr txBox="1">
            <a:spLocks noChangeArrowheads="1"/>
          </p:cNvSpPr>
          <p:nvPr/>
        </p:nvSpPr>
        <p:spPr bwMode="auto">
          <a:xfrm>
            <a:off x="304800" y="944742"/>
            <a:ext cx="8534400" cy="3627258"/>
          </a:xfrm>
          <a:prstGeom prst="rect">
            <a:avLst/>
          </a:prstGeom>
          <a:solidFill>
            <a:srgbClr val="CCFFFF"/>
          </a:solidFill>
          <a:ln w="9525">
            <a:solidFill>
              <a:srgbClr val="CC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//stripping away first character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writeBackward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(string s)</a:t>
            </a:r>
          </a:p>
          <a:p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  if (string is empty)</a:t>
            </a:r>
          </a:p>
          <a:p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     do nothing – this is the base case</a:t>
            </a:r>
          </a:p>
          <a:p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  else</a:t>
            </a:r>
          </a:p>
          <a:p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  {</a:t>
            </a:r>
          </a:p>
          <a:p>
            <a:r>
              <a:rPr lang="en-US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writeBackward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(s minus its first character)</a:t>
            </a:r>
          </a:p>
          <a:p>
            <a:r>
              <a:rPr lang="en-US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write the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</a:t>
            </a:r>
            <a:r>
              <a:rPr lang="en-US">
                <a:solidFill>
                  <a:srgbClr val="7F7F7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character of s</a:t>
            </a:r>
          </a:p>
          <a:p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  }</a:t>
            </a:r>
          </a:p>
          <a:p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3798" name="Freeform 8"/>
          <p:cNvSpPr>
            <a:spLocks noChangeArrowheads="1"/>
          </p:cNvSpPr>
          <p:nvPr/>
        </p:nvSpPr>
        <p:spPr bwMode="auto">
          <a:xfrm flipH="1">
            <a:off x="685800" y="3372394"/>
            <a:ext cx="585651" cy="369571"/>
          </a:xfrm>
          <a:custGeom>
            <a:avLst/>
            <a:gdLst>
              <a:gd name="T0" fmla="*/ 0 w 350322"/>
              <a:gd name="T1" fmla="*/ 0 h 415637"/>
              <a:gd name="T2" fmla="*/ 345905 w 350322"/>
              <a:gd name="T3" fmla="*/ 178501 h 415637"/>
              <a:gd name="T4" fmla="*/ 35783 w 350322"/>
              <a:gd name="T5" fmla="*/ 416501 h 415637"/>
              <a:gd name="T6" fmla="*/ 35783 w 350322"/>
              <a:gd name="T7" fmla="*/ 416501 h 415637"/>
              <a:gd name="T8" fmla="*/ 35783 w 350322"/>
              <a:gd name="T9" fmla="*/ 416501 h 4156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0322"/>
              <a:gd name="T16" fmla="*/ 0 h 415637"/>
              <a:gd name="T17" fmla="*/ 350322 w 350322"/>
              <a:gd name="T18" fmla="*/ 415637 h 4156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0322" h="415637">
                <a:moveTo>
                  <a:pt x="0" y="0"/>
                </a:moveTo>
                <a:cubicBezTo>
                  <a:pt x="169223" y="54428"/>
                  <a:pt x="338446" y="108857"/>
                  <a:pt x="344384" y="178130"/>
                </a:cubicBezTo>
                <a:cubicBezTo>
                  <a:pt x="350322" y="247403"/>
                  <a:pt x="35626" y="415637"/>
                  <a:pt x="35626" y="415637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3799" name="TextBox 11"/>
          <p:cNvSpPr txBox="1">
            <a:spLocks noChangeArrowheads="1"/>
          </p:cNvSpPr>
          <p:nvPr/>
        </p:nvSpPr>
        <p:spPr bwMode="auto">
          <a:xfrm>
            <a:off x="5791200" y="5381625"/>
            <a:ext cx="2895600" cy="40005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from MEL</a:t>
            </a:r>
          </a:p>
        </p:txBody>
      </p:sp>
    </p:spTree>
    <p:extLst>
      <p:ext uri="{BB962C8B-B14F-4D97-AF65-F5344CB8AC3E}">
        <p14:creationId xmlns:p14="http://schemas.microsoft.com/office/powerpoint/2010/main" val="2858996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i="1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3. A Poor Solution to Simple Problem - Fibonacci</a:t>
            </a:r>
          </a:p>
        </p:txBody>
      </p:sp>
      <p:sp>
        <p:nvSpPr>
          <p:cNvPr id="38917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8763000" cy="3733800"/>
          </a:xfrm>
          <a:prstGeom prst="rect">
            <a:avLst/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44488" indent="-34448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Fibonacci Sequence</a:t>
            </a:r>
            <a:r>
              <a:rPr lang="en-US" sz="2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first two numbers are 0 and 1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Successive numbers are the sum of the previous two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sz="2800" dirty="0">
                <a:latin typeface="Consolas" panose="020B0609020204030204" pitchFamily="49" charset="0"/>
                <a:cs typeface="Segoe UI" panose="020B0502040204020203" pitchFamily="34" charset="0"/>
              </a:rPr>
              <a:t>0, 1, 1, 2, 3, 5, 8, 13, 21, 34, ...</a:t>
            </a:r>
          </a:p>
          <a:p>
            <a:pPr marL="0" lvl="1" indent="0" eaLnBrk="1" hangingPunct="1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lvl="1" eaLnBrk="1" hangingPunct="1"/>
            <a:r>
              <a:rPr lang="en-US" sz="2800" b="1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Recursive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definition for Fibonacci: </a:t>
            </a:r>
          </a:p>
          <a:p>
            <a:pPr lvl="1" eaLnBrk="1" hangingPunct="1"/>
            <a:r>
              <a:rPr lang="en-US" sz="1400" dirty="0">
                <a:cs typeface="Arial" panose="020B0604020202020204" pitchFamily="34" charset="0"/>
              </a:rPr>
              <a:t>   </a:t>
            </a:r>
          </a:p>
          <a:p>
            <a:pPr lvl="1" eaLnBrk="1" hangingPunct="1"/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 				      	    </a:t>
            </a:r>
            <a:r>
              <a:rPr lang="en-US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n is 0 or 1</a:t>
            </a:r>
          </a:p>
          <a:p>
            <a:pPr lvl="1" eaLnBrk="1" hangingPunct="1"/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	   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fibonacci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(n – 1) + 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fibonacci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(n – 2) </a:t>
            </a:r>
            <a:r>
              <a:rPr lang="en-US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if n &gt; 2</a:t>
            </a:r>
          </a:p>
          <a:p>
            <a:pPr lvl="1" eaLnBrk="1" hangingPunct="1"/>
            <a:endParaRPr lang="en-US" dirty="0">
              <a:cs typeface="Arial" panose="020B0604020202020204" pitchFamily="34" charset="0"/>
            </a:endParaRPr>
          </a:p>
          <a:p>
            <a:pPr lvl="1" eaLnBrk="1" hangingPunct="1"/>
            <a:endParaRPr lang="en-US" dirty="0">
              <a:cs typeface="Arial" panose="020B0604020202020204" pitchFamily="34" charset="0"/>
            </a:endParaRPr>
          </a:p>
          <a:p>
            <a:pPr lvl="1" eaLnBrk="1" hangingPunct="1"/>
            <a:endParaRPr lang="en-US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8918" name="TextBox 12"/>
          <p:cNvSpPr txBox="1">
            <a:spLocks noChangeArrowheads="1"/>
          </p:cNvSpPr>
          <p:nvPr/>
        </p:nvSpPr>
        <p:spPr bwMode="auto">
          <a:xfrm>
            <a:off x="304800" y="4038600"/>
            <a:ext cx="182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fibonacci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(n)</a:t>
            </a:r>
          </a:p>
        </p:txBody>
      </p:sp>
      <p:sp>
        <p:nvSpPr>
          <p:cNvPr id="38919" name="Left Brace 15"/>
          <p:cNvSpPr>
            <a:spLocks/>
          </p:cNvSpPr>
          <p:nvPr/>
        </p:nvSpPr>
        <p:spPr bwMode="auto">
          <a:xfrm>
            <a:off x="2057400" y="3962400"/>
            <a:ext cx="152400" cy="538163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47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i="1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3. A Poor Solution to Simple Problem - Fibonacci</a:t>
            </a:r>
          </a:p>
        </p:txBody>
      </p:sp>
      <p:sp>
        <p:nvSpPr>
          <p:cNvPr id="38917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8458200" cy="3276600"/>
          </a:xfrm>
          <a:prstGeom prst="rect">
            <a:avLst/>
          </a:prstGeom>
          <a:solidFill>
            <a:srgbClr val="CCFF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44488" indent="-34448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Segoe UI" panose="020B0502040204020203" pitchFamily="34" charset="0"/>
            </a:endParaRPr>
          </a:p>
          <a:p>
            <a:pPr eaLnBrk="1" hangingPunct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 fib(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 n)	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// recursive version</a:t>
            </a:r>
          </a:p>
          <a:p>
            <a:pPr eaLnBrk="1" hangingPunct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{</a:t>
            </a:r>
          </a:p>
          <a:p>
            <a:pPr eaLnBrk="1" hangingPunct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   if (n</a:t>
            </a:r>
            <a:r>
              <a:rPr lang="en-US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==</a:t>
            </a:r>
            <a:r>
              <a:rPr lang="en-US" dirty="0">
                <a:solidFill>
                  <a:srgbClr val="0000FF"/>
                </a:solidFill>
                <a:ea typeface="宋体" panose="02010600030101010101" pitchFamily="2" charset="-122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0 || n</a:t>
            </a:r>
            <a:r>
              <a:rPr lang="en-US" dirty="0">
                <a:solidFill>
                  <a:srgbClr val="0000FF"/>
                </a:solidFill>
                <a:ea typeface="宋体" panose="02010600030101010101" pitchFamily="2" charset="-122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==</a:t>
            </a:r>
            <a:r>
              <a:rPr lang="en-US" dirty="0">
                <a:solidFill>
                  <a:srgbClr val="0000FF"/>
                </a:solidFill>
                <a:ea typeface="宋体" panose="02010600030101010101" pitchFamily="2" charset="-122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1)</a:t>
            </a:r>
          </a:p>
          <a:p>
            <a:pPr eaLnBrk="1" hangingPunct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      return n;</a:t>
            </a:r>
          </a:p>
          <a:p>
            <a:pPr eaLnBrk="1" hangingPunct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   else</a:t>
            </a:r>
          </a:p>
          <a:p>
            <a:pPr eaLnBrk="1" hangingPunct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      return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fib(n-2)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+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fib(n-1)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;</a:t>
            </a:r>
          </a:p>
          <a:p>
            <a:pPr eaLnBrk="1" hangingPunct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} </a:t>
            </a:r>
          </a:p>
          <a:p>
            <a:pPr eaLnBrk="1" hangingPunct="1"/>
            <a:endParaRPr lang="en-US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646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A Poor Solution to Simple Problem - Fibonacci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6ADE43-3D43-4D73-9F4E-88CBCF414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894399"/>
            <a:ext cx="7462838" cy="4877944"/>
          </a:xfrm>
          <a:prstGeom prst="rect">
            <a:avLst/>
          </a:prstGeom>
        </p:spPr>
      </p:pic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267200" y="4949700"/>
            <a:ext cx="3897630" cy="830263"/>
          </a:xfrm>
          <a:prstGeom prst="rect">
            <a:avLst/>
          </a:prstGeom>
          <a:solidFill>
            <a:srgbClr val="CCFFFF"/>
          </a:solidFill>
          <a:ln w="9525">
            <a:solidFill>
              <a:srgbClr val="FFCCCC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rgbClr val="FF0000"/>
                </a:solidFill>
                <a:latin typeface="Segoe UI" panose="020B0502040204020203" pitchFamily="34" charset="0"/>
                <a:ea typeface="ＭＳ Ｐゴシック" charset="-128"/>
                <a:cs typeface="Segoe UI" panose="020B0502040204020203" pitchFamily="34" charset="0"/>
              </a:rPr>
              <a:t>Time efficiency grows exponentially with n!</a:t>
            </a:r>
          </a:p>
        </p:txBody>
      </p:sp>
    </p:spTree>
    <p:extLst>
      <p:ext uri="{BB962C8B-B14F-4D97-AF65-F5344CB8AC3E}">
        <p14:creationId xmlns:p14="http://schemas.microsoft.com/office/powerpoint/2010/main" val="70727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A Poor Solution to Simple Problem - Fibonacci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0D84CEA-E0F7-4897-B819-3D0623A24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838200"/>
            <a:ext cx="8458200" cy="2286000"/>
          </a:xfrm>
          <a:prstGeom prst="rect">
            <a:avLst/>
          </a:prstGeom>
          <a:solidFill>
            <a:srgbClr val="CCFF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44488" indent="-34448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int fib(int n)		</a:t>
            </a:r>
            <a:endParaRPr lang="en-US" sz="2000">
              <a:solidFill>
                <a:srgbClr val="008000"/>
              </a:solidFill>
              <a:latin typeface="Consolas" panose="020B0609020204030204" pitchFamily="49" charset="0"/>
              <a:ea typeface="宋体" panose="02010600030101010101" pitchFamily="2" charset="-122"/>
              <a:cs typeface="Segoe UI" panose="020B0502040204020203" pitchFamily="34" charset="0"/>
            </a:endParaRPr>
          </a:p>
          <a:p>
            <a:pPr eaLnBrk="1" hangingPunct="1"/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{</a:t>
            </a:r>
          </a:p>
          <a:p>
            <a:pPr eaLnBrk="1" hangingPunct="1"/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   if (n == 0 || n == 1)</a:t>
            </a:r>
          </a:p>
          <a:p>
            <a:pPr eaLnBrk="1" hangingPunct="1"/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      return n;</a:t>
            </a:r>
          </a:p>
          <a:p>
            <a:pPr eaLnBrk="1" hangingPunct="1"/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   else</a:t>
            </a:r>
          </a:p>
          <a:p>
            <a:pPr eaLnBrk="1" hangingPunct="1"/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      return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fib(n-2)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+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fib(n-1)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;</a:t>
            </a:r>
          </a:p>
          <a:p>
            <a:pPr eaLnBrk="1" hangingPunct="1"/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} 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46B1044-BB8C-4274-8B05-4914C4621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654263"/>
              </p:ext>
            </p:extLst>
          </p:nvPr>
        </p:nvGraphicFramePr>
        <p:xfrm>
          <a:off x="342900" y="3246120"/>
          <a:ext cx="84582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57">
                  <a:extLst>
                    <a:ext uri="{9D8B030D-6E8A-4147-A177-3AD203B41FA5}">
                      <a16:colId xmlns:a16="http://schemas.microsoft.com/office/drawing/2014/main" val="2078113280"/>
                    </a:ext>
                  </a:extLst>
                </a:gridCol>
                <a:gridCol w="4505949">
                  <a:extLst>
                    <a:ext uri="{9D8B030D-6E8A-4147-A177-3AD203B41FA5}">
                      <a16:colId xmlns:a16="http://schemas.microsoft.com/office/drawing/2014/main" val="3214267610"/>
                    </a:ext>
                  </a:extLst>
                </a:gridCol>
                <a:gridCol w="1107394">
                  <a:extLst>
                    <a:ext uri="{9D8B030D-6E8A-4147-A177-3AD203B41FA5}">
                      <a16:colId xmlns:a16="http://schemas.microsoft.com/office/drawing/2014/main" val="572561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Segoe UI" panose="020B0502040204020203" pitchFamily="34" charset="0"/>
                        </a:rPr>
                        <a:t>fib(6)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Number of times function is called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00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67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fib(6)</a:t>
                      </a:r>
                      <a:endParaRPr lang="en-SG" sz="20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SG" sz="200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867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fib(5)</a:t>
                      </a:r>
                      <a:endParaRPr lang="en-SG" sz="20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15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fib(4)</a:t>
                      </a:r>
                      <a:endParaRPr lang="en-SG" sz="20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293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fib(3)</a:t>
                      </a:r>
                      <a:endParaRPr lang="en-SG" sz="20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9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fib(2)</a:t>
                      </a:r>
                      <a:endParaRPr lang="en-SG" sz="20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464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fib(1)</a:t>
                      </a:r>
                      <a:endParaRPr lang="en-SG" sz="20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092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53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anose="020B0600070205080204" pitchFamily="34" charset="-128"/>
              </a:rPr>
              <a:t>Topics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382000" cy="5029200"/>
          </a:xfrm>
        </p:spPr>
        <p:txBody>
          <a:bodyPr/>
          <a:lstStyle/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Introduction of Recursion</a:t>
            </a: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Constructing Recursive Solutions</a:t>
            </a: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A Poor Solution to a Simple Problem</a:t>
            </a: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Recursion in Array Processing</a:t>
            </a: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A Simple Solution to a Difficult Problem</a:t>
            </a: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Recursion and Efficiency</a:t>
            </a: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Recursion VS Iteration</a:t>
            </a:r>
          </a:p>
          <a:p>
            <a:pPr marL="631825" lvl="1" indent="-631825">
              <a:buClrTx/>
              <a:buSzTx/>
              <a:buFont typeface="Wingdings" panose="05000000000000000000" pitchFamily="2" charset="2"/>
              <a:buNone/>
            </a:pPr>
            <a:endParaRPr lang="en-US" b="0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2771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 txBox="1">
            <a:spLocks noChangeArrowheads="1"/>
          </p:cNvSpPr>
          <p:nvPr/>
        </p:nvSpPr>
        <p:spPr bwMode="auto">
          <a:xfrm>
            <a:off x="539931" y="2916623"/>
            <a:ext cx="8153400" cy="2895600"/>
          </a:xfrm>
          <a:prstGeom prst="rect">
            <a:avLst/>
          </a:prstGeom>
          <a:solidFill>
            <a:srgbClr val="CCFFFF"/>
          </a:solidFill>
          <a:ln w="9525">
            <a:solidFill>
              <a:srgbClr val="CC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Recursive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Solution:</a:t>
            </a:r>
          </a:p>
          <a:p>
            <a:r>
              <a:rPr lang="en-US" sz="1000">
                <a:solidFill>
                  <a:srgbClr val="7F7F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lvl="1" eaLnBrk="1" hangingPunct="1"/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(array has only one item)</a:t>
            </a:r>
          </a:p>
          <a:p>
            <a:pPr lvl="1" eaLnBrk="1" hangingPunct="1"/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maxArray(array) is the item in array</a:t>
            </a:r>
          </a:p>
          <a:p>
            <a:pPr lvl="1" eaLnBrk="1" hangingPunct="1"/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else if (array has more than one item)		      </a:t>
            </a:r>
          </a:p>
          <a:p>
            <a:pPr lvl="1" eaLnBrk="1" hangingPunct="1"/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  <a:r>
              <a:rPr lang="en-US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maxArray(array) is the maximum of</a:t>
            </a:r>
          </a:p>
          <a:p>
            <a:pPr lvl="1" eaLnBrk="1" hangingPunct="1"/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  maxArray(left half of array) and</a:t>
            </a:r>
          </a:p>
          <a:p>
            <a:pPr lvl="1" eaLnBrk="1" hangingPunct="1"/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  maxArray(right half of arrray)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4. Recursion in Array Processing</a:t>
            </a:r>
          </a:p>
        </p:txBody>
      </p:sp>
      <p:sp>
        <p:nvSpPr>
          <p:cNvPr id="40966" name="Rectangle 11"/>
          <p:cNvSpPr>
            <a:spLocks noChangeArrowheads="1"/>
          </p:cNvSpPr>
          <p:nvPr/>
        </p:nvSpPr>
        <p:spPr bwMode="auto">
          <a:xfrm>
            <a:off x="533400" y="952500"/>
            <a:ext cx="8229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44488" indent="-34448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Recursive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processing of an array:</a:t>
            </a:r>
          </a:p>
          <a:p>
            <a:pPr lvl="1" eaLnBrk="1" hangingPunct="1">
              <a:buClr>
                <a:srgbClr val="0000FF"/>
              </a:buClr>
              <a:buSzPct val="100000"/>
            </a:pP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Divide the array into two pieces repetitively</a:t>
            </a:r>
            <a:endParaRPr lang="en-US" sz="100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eaLnBrk="1" hangingPunct="1">
              <a:buClr>
                <a:srgbClr val="0000FF"/>
              </a:buClr>
              <a:buSzPct val="100000"/>
            </a:pPr>
            <a:endParaRPr kumimoji="1" lang="en-US" altLang="zh-CN" i="1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eaLnBrk="1" hangingPunct="1">
              <a:buClr>
                <a:srgbClr val="0000FF"/>
              </a:buClr>
              <a:buSzPct val="100000"/>
            </a:pP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E.g. Searching for the maximum number in an array</a:t>
            </a:r>
          </a:p>
        </p:txBody>
      </p:sp>
    </p:spTree>
    <p:extLst>
      <p:ext uri="{BB962C8B-B14F-4D97-AF65-F5344CB8AC3E}">
        <p14:creationId xmlns:p14="http://schemas.microsoft.com/office/powerpoint/2010/main" val="3372851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i="1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Recursion in Array Processing</a:t>
            </a:r>
          </a:p>
        </p:txBody>
      </p:sp>
      <p:sp>
        <p:nvSpPr>
          <p:cNvPr id="41989" name="Rectangle 11"/>
          <p:cNvSpPr>
            <a:spLocks noChangeArrowheads="1"/>
          </p:cNvSpPr>
          <p:nvPr/>
        </p:nvSpPr>
        <p:spPr bwMode="auto">
          <a:xfrm>
            <a:off x="533400" y="1227138"/>
            <a:ext cx="8001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44488" indent="-34448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Recursive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processing of an array:</a:t>
            </a:r>
          </a:p>
          <a:p>
            <a:pPr lvl="1" eaLnBrk="1" hangingPunct="1">
              <a:buClr>
                <a:srgbClr val="0000FF"/>
              </a:buClr>
              <a:buSzPct val="100000"/>
            </a:pPr>
            <a:endParaRPr kumimoji="1"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1990" name="Picture 6" descr="fig02_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72231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1" name="Rectangle 5"/>
          <p:cNvSpPr>
            <a:spLocks noChangeArrowheads="1"/>
          </p:cNvSpPr>
          <p:nvPr/>
        </p:nvSpPr>
        <p:spPr bwMode="auto">
          <a:xfrm>
            <a:off x="7467600" y="4648200"/>
            <a:ext cx="121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>
                <a:solidFill>
                  <a:schemeClr val="bg2"/>
                </a:solidFill>
                <a:latin typeface="Times New Roman" panose="02020603050405020304" pitchFamily="18" charset="0"/>
              </a:rPr>
              <a:t>Copyright © 2007 Pearson Education, Inc. Publishing as Pearson Addison-Wesley. Ver. 5.0.</a:t>
            </a:r>
          </a:p>
        </p:txBody>
      </p:sp>
    </p:spTree>
    <p:extLst>
      <p:ext uri="{BB962C8B-B14F-4D97-AF65-F5344CB8AC3E}">
        <p14:creationId xmlns:p14="http://schemas.microsoft.com/office/powerpoint/2010/main" val="870524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i="1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3010" name="Rectangle 3"/>
          <p:cNvSpPr txBox="1">
            <a:spLocks noChangeArrowheads="1"/>
          </p:cNvSpPr>
          <p:nvPr/>
        </p:nvSpPr>
        <p:spPr bwMode="auto">
          <a:xfrm>
            <a:off x="533400" y="1676400"/>
            <a:ext cx="8229600" cy="3288351"/>
          </a:xfrm>
          <a:prstGeom prst="rect">
            <a:avLst/>
          </a:prstGeom>
          <a:solidFill>
            <a:srgbClr val="CCFFFF"/>
          </a:solidFill>
          <a:ln w="9525">
            <a:solidFill>
              <a:srgbClr val="CC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Binary Search</a:t>
            </a:r>
            <a:r>
              <a:rPr lang="en-US" dirty="0">
                <a:latin typeface="Arial" panose="020B0604020202020204" pitchFamily="34" charset="0"/>
              </a:rPr>
              <a:t>:</a:t>
            </a:r>
          </a:p>
          <a:p>
            <a:endParaRPr lang="en-US" sz="1200" dirty="0">
              <a:solidFill>
                <a:srgbClr val="7F7F7F"/>
              </a:solidFill>
              <a:latin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binarySearch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ItemType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array[],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ItemType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target) 	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 (array is of size 1)  </a:t>
            </a:r>
            <a:r>
              <a:rPr lang="en-US" sz="1800" dirty="0">
                <a:solidFill>
                  <a:srgbClr val="009900"/>
                </a:solidFill>
                <a:latin typeface="Consolas" panose="020B0609020204030204" pitchFamily="49" charset="0"/>
              </a:rPr>
              <a:t>// base case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Determine if array’s item is equal to target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	              </a:t>
            </a:r>
            <a:r>
              <a:rPr lang="en-US" sz="1800" dirty="0">
                <a:solidFill>
                  <a:srgbClr val="009900"/>
                </a:solidFill>
                <a:latin typeface="Consolas" panose="020B0609020204030204" pitchFamily="49" charset="0"/>
              </a:rPr>
              <a:t>// recursive step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{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Find the midpoint of array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Determine which half of the array contains the target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if (target is in the first half of array)		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 	   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binarySearch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(first half of array, target)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   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binarySearch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(second half of array, target)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Recursion in Array Processing</a:t>
            </a:r>
          </a:p>
        </p:txBody>
      </p:sp>
      <p:sp>
        <p:nvSpPr>
          <p:cNvPr id="43014" name="Rectangle 11"/>
          <p:cNvSpPr>
            <a:spLocks noChangeArrowheads="1"/>
          </p:cNvSpPr>
          <p:nvPr/>
        </p:nvSpPr>
        <p:spPr bwMode="auto">
          <a:xfrm>
            <a:off x="523240" y="830050"/>
            <a:ext cx="8610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44488" indent="-34448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 dirty="0">
                <a:latin typeface="Arial" panose="020B0604020202020204" pitchFamily="34" charset="0"/>
                <a:ea typeface="宋体" panose="02010600030101010101" pitchFamily="2" charset="-122"/>
              </a:rPr>
              <a:t>How </a:t>
            </a:r>
            <a:r>
              <a:rPr 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does recursive </a:t>
            </a:r>
            <a:r>
              <a:rPr lang="en-US" dirty="0">
                <a:latin typeface="Arial" panose="020B0604020202020204" pitchFamily="34" charset="0"/>
                <a:ea typeface="宋体" panose="02010600030101010101" pitchFamily="2" charset="-122"/>
              </a:rPr>
              <a:t>solution </a:t>
            </a:r>
            <a:r>
              <a:rPr 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for array processing differ from </a:t>
            </a:r>
            <a:r>
              <a:rPr lang="en-US" dirty="0">
                <a:latin typeface="Arial" panose="020B0604020202020204" pitchFamily="34" charset="0"/>
                <a:ea typeface="宋体" panose="02010600030101010101" pitchFamily="2" charset="-122"/>
              </a:rPr>
              <a:t>Binary search?</a:t>
            </a:r>
          </a:p>
        </p:txBody>
      </p:sp>
      <p:sp>
        <p:nvSpPr>
          <p:cNvPr id="43015" name="Rectangle 9"/>
          <p:cNvSpPr>
            <a:spLocks noChangeArrowheads="1"/>
          </p:cNvSpPr>
          <p:nvPr/>
        </p:nvSpPr>
        <p:spPr bwMode="auto">
          <a:xfrm>
            <a:off x="533400" y="4995365"/>
            <a:ext cx="8229600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44488" indent="-34448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Binary search conquers only one</a:t>
            </a:r>
            <a:r>
              <a:rPr 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of its </a:t>
            </a:r>
            <a:r>
              <a:rPr lang="en-US" sz="2000" dirty="0" err="1">
                <a:latin typeface="Arial" panose="020B0604020202020204" pitchFamily="34" charset="0"/>
                <a:ea typeface="宋体" panose="02010600030101010101" pitchFamily="2" charset="-122"/>
              </a:rPr>
              <a:t>subproblems</a:t>
            </a:r>
            <a:r>
              <a:rPr 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at each step</a:t>
            </a:r>
          </a:p>
          <a:p>
            <a:pPr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Recursive solution for finding max </a:t>
            </a:r>
            <a:r>
              <a:rPr 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whereas 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conquers both</a:t>
            </a:r>
            <a:r>
              <a:rPr 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</a:p>
          <a:p>
            <a:pPr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  In addition, after recursive solution conquers the </a:t>
            </a:r>
            <a:r>
              <a:rPr lang="en-US" sz="2000" dirty="0" err="1">
                <a:latin typeface="Arial" panose="020B0604020202020204" pitchFamily="34" charset="0"/>
                <a:ea typeface="宋体" panose="02010600030101010101" pitchFamily="2" charset="-122"/>
              </a:rPr>
              <a:t>subproblems</a:t>
            </a:r>
            <a:r>
              <a:rPr 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, it </a:t>
            </a: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    must 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reconcile the two solutions</a:t>
            </a:r>
            <a:r>
              <a:rPr 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(</a:t>
            </a:r>
            <a:r>
              <a:rPr lang="en-US" sz="2000" dirty="0" err="1">
                <a:latin typeface="Arial" panose="020B0604020202020204" pitchFamily="34" charset="0"/>
                <a:ea typeface="宋体" panose="02010600030101010101" pitchFamily="2" charset="-122"/>
              </a:rPr>
              <a:t>ie</a:t>
            </a:r>
            <a:r>
              <a:rPr 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. Find max of the two maxima)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Clr>
                <a:srgbClr val="0000FF"/>
              </a:buClr>
              <a:buSzPct val="100000"/>
            </a:pPr>
            <a:endParaRPr kumimoji="1"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97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i="1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Recursion in Array Processing</a:t>
            </a:r>
          </a:p>
        </p:txBody>
      </p:sp>
      <p:sp>
        <p:nvSpPr>
          <p:cNvPr id="44037" name="Rectangle 11"/>
          <p:cNvSpPr>
            <a:spLocks noChangeArrowheads="1"/>
          </p:cNvSpPr>
          <p:nvPr/>
        </p:nvSpPr>
        <p:spPr bwMode="auto">
          <a:xfrm>
            <a:off x="990600" y="922338"/>
            <a:ext cx="8610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Two arrays with middle elements within left halves</a:t>
            </a:r>
            <a:endParaRPr kumimoji="1"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4038" name="Picture 5" descr="fg10_06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13" y="1733550"/>
            <a:ext cx="5091112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9" name="Footer Placeholder 3"/>
          <p:cNvSpPr txBox="1">
            <a:spLocks/>
          </p:cNvSpPr>
          <p:nvPr/>
        </p:nvSpPr>
        <p:spPr bwMode="auto">
          <a:xfrm>
            <a:off x="6858000" y="5943600"/>
            <a:ext cx="205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000" dirty="0" err="1">
                <a:latin typeface="Arial Narrow" panose="020B0606020202030204" pitchFamily="34" charset="0"/>
              </a:rPr>
              <a:t>Carrano</a:t>
            </a:r>
            <a:r>
              <a:rPr lang="en-US" sz="1000" dirty="0">
                <a:latin typeface="Arial Narrow" panose="020B0606020202030204" pitchFamily="34" charset="0"/>
              </a:rPr>
              <a:t>, Data Structures and Abstractions with Java, Second Edition, (c) 2007 Pearson Education, Inc. All rights reserved. 0-13-237045-X</a:t>
            </a:r>
          </a:p>
        </p:txBody>
      </p:sp>
    </p:spTree>
    <p:extLst>
      <p:ext uri="{BB962C8B-B14F-4D97-AF65-F5344CB8AC3E}">
        <p14:creationId xmlns:p14="http://schemas.microsoft.com/office/powerpoint/2010/main" val="919460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Box 4"/>
          <p:cNvSpPr txBox="1">
            <a:spLocks noChangeArrowheads="1"/>
          </p:cNvSpPr>
          <p:nvPr/>
        </p:nvSpPr>
        <p:spPr bwMode="auto">
          <a:xfrm>
            <a:off x="228600" y="914400"/>
            <a:ext cx="86868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i="1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0"/>
            <a:ext cx="9220200" cy="685800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5. A Simple Solution to a Problem– Tower of Hanoi</a:t>
            </a:r>
          </a:p>
        </p:txBody>
      </p:sp>
      <p:sp>
        <p:nvSpPr>
          <p:cNvPr id="45061" name="Rectangle 7"/>
          <p:cNvSpPr>
            <a:spLocks noChangeArrowheads="1"/>
          </p:cNvSpPr>
          <p:nvPr/>
        </p:nvSpPr>
        <p:spPr bwMode="auto">
          <a:xfrm>
            <a:off x="228600" y="990600"/>
            <a:ext cx="86868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0000FF"/>
              </a:buClr>
              <a:buSzPct val="100000"/>
            </a:pPr>
            <a:r>
              <a:rPr lang="en-US" altLang="zh-CN" u="sng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Problem:</a:t>
            </a:r>
            <a:endParaRPr lang="en-US" altLang="zh-CN"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  <a:buSzPct val="100000"/>
            </a:pPr>
            <a:r>
              <a:rPr lang="en-US" altLang="zh-CN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Tower of Hanoi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en-US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rgbClr val="FF33CC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https://www.youtube.com/watch?v=YstLjLCGmgg</a:t>
            </a:r>
            <a:r>
              <a:rPr lang="en-US">
                <a:solidFill>
                  <a:srgbClr val="FF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b="1" i="1">
              <a:solidFill>
                <a:srgbClr val="FF33CC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  <a:buSzPct val="100000"/>
            </a:pPr>
            <a:r>
              <a:rPr lang="en-US" altLang="zh-CN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Given n disks of different sizes and three poles 1, 2, 3, </a:t>
            </a: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how to </a:t>
            </a:r>
            <a:r>
              <a:rPr lang="en-US" altLang="zh-CN">
                <a:solidFill>
                  <a:srgbClr val="0000FF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move all the disks from 1 to 3</a:t>
            </a:r>
            <a:r>
              <a:rPr lang="en-US" altLang="zh-CN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, using </a:t>
            </a:r>
            <a:r>
              <a:rPr lang="en-US" altLang="zh-CN">
                <a:solidFill>
                  <a:srgbClr val="0000FF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pole 2 as a spare</a:t>
            </a:r>
            <a:r>
              <a:rPr lang="en-US" altLang="zh-CN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?</a:t>
            </a:r>
          </a:p>
        </p:txBody>
      </p:sp>
      <p:grpSp>
        <p:nvGrpSpPr>
          <p:cNvPr id="45062" name="Group 6"/>
          <p:cNvGrpSpPr>
            <a:grpSpLocks/>
          </p:cNvGrpSpPr>
          <p:nvPr/>
        </p:nvGrpSpPr>
        <p:grpSpPr bwMode="auto">
          <a:xfrm>
            <a:off x="1371600" y="3190458"/>
            <a:ext cx="5867400" cy="2123658"/>
            <a:chOff x="1095375" y="2559050"/>
            <a:chExt cx="7373938" cy="2025650"/>
          </a:xfrm>
        </p:grpSpPr>
        <p:sp>
          <p:nvSpPr>
            <p:cNvPr id="11" name="Rectangle 2"/>
            <p:cNvSpPr>
              <a:spLocks noChangeArrowheads="1"/>
            </p:cNvSpPr>
            <p:nvPr/>
          </p:nvSpPr>
          <p:spPr bwMode="auto">
            <a:xfrm>
              <a:off x="1095375" y="2559050"/>
              <a:ext cx="7373938" cy="202565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-128"/>
              </a:endParaRPr>
            </a:p>
          </p:txBody>
        </p:sp>
        <p:pic>
          <p:nvPicPr>
            <p:cNvPr id="45065" name="Picture 6" descr="fg10_0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8563" y="2665413"/>
              <a:ext cx="7199312" cy="1804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3" name="Footer Placeholder 2"/>
          <p:cNvSpPr txBox="1">
            <a:spLocks/>
          </p:cNvSpPr>
          <p:nvPr/>
        </p:nvSpPr>
        <p:spPr bwMode="auto">
          <a:xfrm>
            <a:off x="6858000" y="5880434"/>
            <a:ext cx="205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000" dirty="0" err="1">
                <a:latin typeface="Arial Narrow" panose="020B0606020202030204" pitchFamily="34" charset="0"/>
              </a:rPr>
              <a:t>Carrano</a:t>
            </a:r>
            <a:r>
              <a:rPr lang="en-US" sz="1000" dirty="0">
                <a:latin typeface="Arial Narrow" panose="020B0606020202030204" pitchFamily="34" charset="0"/>
              </a:rPr>
              <a:t>, Data Structures and Abstractions with Java, Second Edition, (c) 2007 Pearson Education, Inc. All rights reserved. 0-13-237045-</a:t>
            </a:r>
            <a:r>
              <a:rPr lang="en-US" sz="1200" dirty="0">
                <a:latin typeface="Arial Narrow" panose="020B060602020203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35532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9"/>
          <p:cNvSpPr>
            <a:spLocks noChangeArrowheads="1"/>
          </p:cNvSpPr>
          <p:nvPr/>
        </p:nvSpPr>
        <p:spPr bwMode="auto">
          <a:xfrm>
            <a:off x="533400" y="993174"/>
            <a:ext cx="8077200" cy="2031325"/>
          </a:xfrm>
          <a:prstGeom prst="rect">
            <a:avLst/>
          </a:prstGeom>
          <a:solidFill>
            <a:srgbClr val="FFCCFF"/>
          </a:solidFill>
          <a:ln w="12700">
            <a:solidFill>
              <a:srgbClr val="FFCCFF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Rules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for the Towers of Hanoi game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Only one disk can be moved at a time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Only the top disk can be moved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disk can be placed on top of a smaller disk</a:t>
            </a:r>
            <a:endParaRPr lang="en-US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0"/>
            <a:ext cx="9220200" cy="685800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  A Simple Solution to a Problem– Tower of Hanoi</a:t>
            </a:r>
          </a:p>
        </p:txBody>
      </p:sp>
      <p:grpSp>
        <p:nvGrpSpPr>
          <p:cNvPr id="46087" name="Group 6"/>
          <p:cNvGrpSpPr>
            <a:grpSpLocks/>
          </p:cNvGrpSpPr>
          <p:nvPr/>
        </p:nvGrpSpPr>
        <p:grpSpPr bwMode="auto">
          <a:xfrm>
            <a:off x="1219200" y="3360705"/>
            <a:ext cx="6096000" cy="2191266"/>
            <a:chOff x="1095375" y="2559050"/>
            <a:chExt cx="7373938" cy="2025650"/>
          </a:xfrm>
        </p:grpSpPr>
        <p:sp>
          <p:nvSpPr>
            <p:cNvPr id="11" name="Rectangle 2"/>
            <p:cNvSpPr>
              <a:spLocks noChangeArrowheads="1"/>
            </p:cNvSpPr>
            <p:nvPr/>
          </p:nvSpPr>
          <p:spPr bwMode="auto">
            <a:xfrm>
              <a:off x="1095375" y="2559050"/>
              <a:ext cx="7373938" cy="2025650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-128"/>
              </a:endParaRPr>
            </a:p>
          </p:txBody>
        </p:sp>
        <p:pic>
          <p:nvPicPr>
            <p:cNvPr id="46090" name="Picture 6" descr="fg10_0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8563" y="2665413"/>
              <a:ext cx="7199312" cy="1804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088" name="Footer Placeholder 2"/>
          <p:cNvSpPr txBox="1">
            <a:spLocks/>
          </p:cNvSpPr>
          <p:nvPr/>
        </p:nvSpPr>
        <p:spPr bwMode="auto">
          <a:xfrm>
            <a:off x="6858000" y="5855643"/>
            <a:ext cx="205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000" dirty="0" err="1">
                <a:latin typeface="Arial Narrow" panose="020B0606020202030204" pitchFamily="34" charset="0"/>
              </a:rPr>
              <a:t>Carrano</a:t>
            </a:r>
            <a:r>
              <a:rPr lang="en-US" sz="1000" dirty="0">
                <a:latin typeface="Arial Narrow" panose="020B0606020202030204" pitchFamily="34" charset="0"/>
              </a:rPr>
              <a:t>, Data Structures and Abstractions with Java, Second Edition, (c) 2007 Pearson Education, Inc. All rights reserved. 0-13-237045-</a:t>
            </a:r>
            <a:r>
              <a:rPr lang="en-US" sz="1200" dirty="0">
                <a:latin typeface="Arial Narrow" panose="020B060602020203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2129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A Simple Solution to a Problem – Tower of Hanoi</a:t>
            </a:r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304800" y="982176"/>
            <a:ext cx="86868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44488" indent="-34448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/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Major steps: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7F7F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only 1 disk (i.e. n = 1), move it from pole 1 to 3</a:t>
            </a:r>
          </a:p>
          <a:p>
            <a:pPr lvl="1" eaLnBrk="1" hangingPunct="1"/>
            <a:endParaRPr lang="en-US">
              <a:solidFill>
                <a:srgbClr val="7F7F7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1" hangingPunct="1"/>
            <a:r>
              <a:rPr lang="en-US">
                <a:solidFill>
                  <a:srgbClr val="7F7F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more than 1 disks (i.e. n &gt; 1)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7F7F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Ignore the bottom disk and solve the problem for n – 1 disks with the small modification that pole 2 is the destination and pole 3 is the spare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7F7F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After the above, n – 1 disks will be on pole 2 and the largest disk is on pole 1. So solve the problem for n-1 by moving the largest disk from pole 1 to 3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7F7F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Proceed to move the n-1 disks from pole 2 to pole 3, </a:t>
            </a:r>
          </a:p>
          <a:p>
            <a:pPr marL="744538" lvl="1" indent="-404813" eaLnBrk="1" hangingPunct="1"/>
            <a:r>
              <a:rPr lang="en-US">
                <a:solidFill>
                  <a:srgbClr val="7F7F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i.e. solve the problem with pole 2 as the source, pole 3 as destination and pole 1 as spare.</a:t>
            </a:r>
          </a:p>
        </p:txBody>
      </p:sp>
    </p:spTree>
    <p:extLst>
      <p:ext uri="{BB962C8B-B14F-4D97-AF65-F5344CB8AC3E}">
        <p14:creationId xmlns:p14="http://schemas.microsoft.com/office/powerpoint/2010/main" val="1101662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i="1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0"/>
            <a:ext cx="9220200" cy="685800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  A Simple Solution to a Problem– Tower of Hanoi</a:t>
            </a:r>
          </a:p>
        </p:txBody>
      </p:sp>
      <p:pic>
        <p:nvPicPr>
          <p:cNvPr id="12" name="Picture 5" descr="fg10_08"/>
          <p:cNvPicPr>
            <a:picLocks noChangeAspect="1" noChangeArrowheads="1"/>
          </p:cNvPicPr>
          <p:nvPr/>
        </p:nvPicPr>
        <p:blipFill>
          <a:blip r:embed="rId3"/>
          <a:srcRect b="50229"/>
          <a:stretch>
            <a:fillRect/>
          </a:stretch>
        </p:blipFill>
        <p:spPr bwMode="auto">
          <a:xfrm>
            <a:off x="1524000" y="838200"/>
            <a:ext cx="5715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48134" name="Footer Placeholder 2"/>
          <p:cNvSpPr txBox="1">
            <a:spLocks/>
          </p:cNvSpPr>
          <p:nvPr/>
        </p:nvSpPr>
        <p:spPr bwMode="auto">
          <a:xfrm>
            <a:off x="6858000" y="5867400"/>
            <a:ext cx="205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000" dirty="0" err="1">
                <a:latin typeface="Arial Narrow" panose="020B0606020202030204" pitchFamily="34" charset="0"/>
              </a:rPr>
              <a:t>Carrano</a:t>
            </a:r>
            <a:r>
              <a:rPr lang="en-US" sz="1000" dirty="0">
                <a:latin typeface="Arial Narrow" panose="020B0606020202030204" pitchFamily="34" charset="0"/>
              </a:rPr>
              <a:t>, Data Structures and Abstractions with Java, Second Edition, (c) 2007 Pearson Education, Inc. All rights reserved. 0-13-237045-</a:t>
            </a:r>
            <a:r>
              <a:rPr lang="en-US" sz="1200" dirty="0">
                <a:latin typeface="Arial Narrow" panose="020B060602020203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02122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i="1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0"/>
            <a:ext cx="9220200" cy="685800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  A Simple Solution to a Problem– Tower of Hanoi</a:t>
            </a:r>
          </a:p>
        </p:txBody>
      </p:sp>
      <p:pic>
        <p:nvPicPr>
          <p:cNvPr id="8" name="Picture 5" descr="fg10_08"/>
          <p:cNvPicPr>
            <a:picLocks noChangeAspect="1" noChangeArrowheads="1"/>
          </p:cNvPicPr>
          <p:nvPr/>
        </p:nvPicPr>
        <p:blipFill>
          <a:blip r:embed="rId3"/>
          <a:srcRect t="49442" b="-1604"/>
          <a:stretch>
            <a:fillRect/>
          </a:stretch>
        </p:blipFill>
        <p:spPr bwMode="auto">
          <a:xfrm>
            <a:off x="1905000" y="914400"/>
            <a:ext cx="5257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49158" name="Footer Placeholder 2"/>
          <p:cNvSpPr txBox="1">
            <a:spLocks/>
          </p:cNvSpPr>
          <p:nvPr/>
        </p:nvSpPr>
        <p:spPr bwMode="auto">
          <a:xfrm>
            <a:off x="6858000" y="5867400"/>
            <a:ext cx="205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000" dirty="0" err="1">
                <a:latin typeface="Arial Narrow" panose="020B0606020202030204" pitchFamily="34" charset="0"/>
              </a:rPr>
              <a:t>Carrano</a:t>
            </a:r>
            <a:r>
              <a:rPr lang="en-US" sz="1000" dirty="0">
                <a:latin typeface="Arial Narrow" panose="020B0606020202030204" pitchFamily="34" charset="0"/>
              </a:rPr>
              <a:t>, Data Structures and Abstractions with Java, Second Edition, (c) 2007 Pearson Education, Inc. All rights reserved. 0-13-237045-</a:t>
            </a:r>
            <a:r>
              <a:rPr lang="en-US" sz="1200" dirty="0">
                <a:latin typeface="Arial Narrow" panose="020B0606020202030204" pitchFamily="34" charset="0"/>
              </a:rPr>
              <a:t>X</a:t>
            </a:r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1676400" y="714375"/>
            <a:ext cx="6553200" cy="40005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Tower of Hanoi Animation slides</a:t>
            </a:r>
          </a:p>
        </p:txBody>
      </p:sp>
    </p:spTree>
    <p:extLst>
      <p:ext uri="{BB962C8B-B14F-4D97-AF65-F5344CB8AC3E}">
        <p14:creationId xmlns:p14="http://schemas.microsoft.com/office/powerpoint/2010/main" val="162077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 txBox="1">
            <a:spLocks noChangeArrowheads="1"/>
          </p:cNvSpPr>
          <p:nvPr/>
        </p:nvSpPr>
        <p:spPr bwMode="auto">
          <a:xfrm>
            <a:off x="381000" y="1429734"/>
            <a:ext cx="8534400" cy="3904266"/>
          </a:xfrm>
          <a:prstGeom prst="rect">
            <a:avLst/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lvl="1" eaLnBrk="1" hangingPunct="1"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moveDisks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(n, source, destination, spare)</a:t>
            </a:r>
          </a:p>
          <a:p>
            <a:pPr marL="0" lvl="1" eaLnBrk="1" hangingPunct="1"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{		 </a:t>
            </a:r>
          </a:p>
          <a:p>
            <a:pPr marL="0"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if (n == 1)  </a:t>
            </a: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 base case</a:t>
            </a:r>
          </a:p>
          <a:p>
            <a:pPr marL="0"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dirty="0">
                <a:solidFill>
                  <a:srgbClr val="0000FF"/>
                </a:solidFill>
                <a:latin typeface="+mn-lt"/>
                <a:cs typeface="Segoe UI" panose="020B0502040204020203" pitchFamily="34" charset="0"/>
              </a:rPr>
              <a:t>          </a:t>
            </a:r>
            <a:r>
              <a:rPr lang="en-US" dirty="0" err="1">
                <a:latin typeface="+mn-lt"/>
                <a:cs typeface="Segoe UI" panose="020B0502040204020203" pitchFamily="34" charset="0"/>
              </a:rPr>
              <a:t>cout</a:t>
            </a:r>
            <a:r>
              <a:rPr lang="en-US" dirty="0">
                <a:latin typeface="+mn-lt"/>
                <a:cs typeface="Segoe UI" panose="020B0502040204020203" pitchFamily="34" charset="0"/>
              </a:rPr>
              <a:t> &lt;&lt; </a:t>
            </a:r>
            <a:r>
              <a:rPr lang="en-SG" dirty="0">
                <a:latin typeface="+mn-lt"/>
              </a:rPr>
              <a:t>"</a:t>
            </a:r>
            <a:r>
              <a:rPr lang="en-US" dirty="0">
                <a:latin typeface="+mn-lt"/>
                <a:cs typeface="Segoe UI" panose="020B0502040204020203" pitchFamily="34" charset="0"/>
              </a:rPr>
              <a:t>move disk from </a:t>
            </a:r>
            <a:r>
              <a:rPr lang="en-SG" dirty="0">
                <a:latin typeface="+mn-lt"/>
              </a:rPr>
              <a:t>"</a:t>
            </a:r>
            <a:r>
              <a:rPr lang="en-US" dirty="0">
                <a:latin typeface="+mn-lt"/>
                <a:cs typeface="Segoe UI" panose="020B0502040204020203" pitchFamily="34" charset="0"/>
              </a:rPr>
              <a:t> &lt;&lt; source &lt;&lt; </a:t>
            </a:r>
            <a:r>
              <a:rPr lang="en-SG" dirty="0">
                <a:latin typeface="+mn-lt"/>
              </a:rPr>
              <a:t>"</a:t>
            </a:r>
            <a:r>
              <a:rPr lang="en-US" dirty="0">
                <a:latin typeface="+mn-lt"/>
                <a:cs typeface="Segoe UI" panose="020B0502040204020203" pitchFamily="34" charset="0"/>
              </a:rPr>
              <a:t> to </a:t>
            </a:r>
            <a:r>
              <a:rPr lang="en-SG" dirty="0">
                <a:latin typeface="+mn-lt"/>
              </a:rPr>
              <a:t>"</a:t>
            </a:r>
            <a:r>
              <a:rPr lang="en-US" dirty="0">
                <a:latin typeface="+mn-lt"/>
                <a:cs typeface="Segoe UI" panose="020B0502040204020203" pitchFamily="34" charset="0"/>
              </a:rPr>
              <a:t> &lt;&lt; destination &lt;&lt; </a:t>
            </a:r>
            <a:r>
              <a:rPr lang="en-US" dirty="0" err="1">
                <a:latin typeface="+mn-lt"/>
                <a:cs typeface="Segoe UI" panose="020B0502040204020203" pitchFamily="34" charset="0"/>
              </a:rPr>
              <a:t>endl</a:t>
            </a:r>
            <a:r>
              <a:rPr lang="en-US" dirty="0">
                <a:solidFill>
                  <a:srgbClr val="0000FF"/>
                </a:solidFill>
                <a:latin typeface="+mn-lt"/>
                <a:cs typeface="Segoe UI" panose="020B0502040204020203" pitchFamily="34" charset="0"/>
              </a:rPr>
              <a:t>;</a:t>
            </a:r>
          </a:p>
          <a:p>
            <a:pPr marL="0"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else            </a:t>
            </a: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 recursive step</a:t>
            </a:r>
            <a:endParaRPr lang="en-US" dirty="0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{  </a:t>
            </a:r>
          </a:p>
          <a:p>
            <a:pPr marL="0"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	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moveDisks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(n-1, source, spare, destination)</a:t>
            </a:r>
          </a:p>
          <a:p>
            <a:pPr marL="0"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	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moveDisks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(1, source, destination, spare)</a:t>
            </a:r>
          </a:p>
          <a:p>
            <a:pPr marL="0"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	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moveDisks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(n-1, spare, destination, source)</a:t>
            </a:r>
          </a:p>
          <a:p>
            <a:pPr marL="0" lvl="1" eaLnBrk="1" hangingPunct="1"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} </a:t>
            </a:r>
          </a:p>
          <a:p>
            <a:pPr marL="0" lvl="1" eaLnBrk="1" hangingPunct="1"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A Simple Solution to a Problem – Tower of Hanoi</a:t>
            </a:r>
          </a:p>
        </p:txBody>
      </p:sp>
      <p:sp>
        <p:nvSpPr>
          <p:cNvPr id="50182" name="Rectangle 11"/>
          <p:cNvSpPr>
            <a:spLocks noChangeArrowheads="1"/>
          </p:cNvSpPr>
          <p:nvPr/>
        </p:nvSpPr>
        <p:spPr bwMode="auto">
          <a:xfrm>
            <a:off x="228600" y="889682"/>
            <a:ext cx="822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44488" indent="-34448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>
                <a:latin typeface="Arial" panose="020B0604020202020204" pitchFamily="34" charset="0"/>
                <a:ea typeface="宋体" panose="02010600030101010101" pitchFamily="2" charset="-122"/>
              </a:rPr>
              <a:t>Recursive solution for Tower of Hanoi</a:t>
            </a:r>
          </a:p>
        </p:txBody>
      </p:sp>
      <p:sp>
        <p:nvSpPr>
          <p:cNvPr id="2" name="Rectangle 1"/>
          <p:cNvSpPr/>
          <p:nvPr/>
        </p:nvSpPr>
        <p:spPr>
          <a:xfrm>
            <a:off x="240030" y="5259986"/>
            <a:ext cx="83471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Try other number of </a:t>
            </a:r>
            <a:r>
              <a:rPr lang="en-US" sz="2000"/>
              <a:t>discs:</a:t>
            </a:r>
          </a:p>
          <a:p>
            <a:r>
              <a:rPr lang="en-US" sz="2000"/>
              <a:t> </a:t>
            </a:r>
            <a:r>
              <a:rPr lang="en-US" sz="2000">
                <a:hlinkClick r:id="rId3"/>
              </a:rPr>
              <a:t>https://www.youtube.com/watch?v=YstLjLCGmgg</a:t>
            </a:r>
            <a:endParaRPr lang="en-US" sz="2000"/>
          </a:p>
          <a:p>
            <a:r>
              <a:rPr lang="en-US" sz="2000"/>
              <a:t> </a:t>
            </a:r>
            <a:r>
              <a:rPr lang="en-US" sz="2000" dirty="0">
                <a:hlinkClick r:id="rId4"/>
              </a:rPr>
              <a:t>http://towersofhanoi.info/Animate</a:t>
            </a:r>
            <a:r>
              <a:rPr lang="en-US" sz="2000">
                <a:hlinkClick r:id="rId4"/>
              </a:rPr>
              <a:t>.aspx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144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References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534400" cy="49530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800" b="0">
                <a:latin typeface="Arial" panose="020B0604020202020204" pitchFamily="34" charset="0"/>
                <a:ea typeface="宋体" panose="02010600030101010101" pitchFamily="2" charset="-122"/>
              </a:rPr>
              <a:t>1.	Data Abstraction and Problem Solving with C++ 5</a:t>
            </a:r>
            <a:r>
              <a:rPr lang="en-US" altLang="zh-CN" sz="2800" b="0" baseline="30000">
                <a:latin typeface="Arial" panose="020B0604020202020204" pitchFamily="34" charset="0"/>
                <a:ea typeface="宋体" panose="02010600030101010101" pitchFamily="2" charset="-122"/>
              </a:rPr>
              <a:t>th</a:t>
            </a:r>
            <a:r>
              <a:rPr lang="en-US" altLang="zh-CN" sz="2800" b="0">
                <a:latin typeface="Arial" panose="020B0604020202020204" pitchFamily="34" charset="0"/>
                <a:ea typeface="宋体" panose="02010600030101010101" pitchFamily="2" charset="-122"/>
              </a:rPr>
              <a:t> Edition </a:t>
            </a:r>
          </a:p>
          <a:p>
            <a:pPr marL="514350" indent="-514350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800" b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sz="2800"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</a:t>
            </a:r>
            <a:r>
              <a:rPr lang="en-US" sz="2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b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c</a:t>
            </a:r>
            <a:r>
              <a:rPr lang="en-US" altLang="zh-CN" sz="2800" b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hapter 2</a:t>
            </a:r>
          </a:p>
          <a:p>
            <a:pPr marL="514350" indent="-514350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endParaRPr lang="en-US" altLang="zh-CN" sz="2800" b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844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indent="-4572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Factors that affects the</a:t>
            </a:r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efficiency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of  a recursive solution are:</a:t>
            </a:r>
          </a:p>
          <a:p>
            <a:pPr lvl="1" eaLnBrk="1" hangingPunct="1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endParaRPr lang="en-US" sz="100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013" lvl="1" indent="-354013" eaLnBrk="1" hangingPunct="1">
              <a:buFont typeface="Wingdings" panose="05000000000000000000" pitchFamily="2" charset="2"/>
              <a:buChar char="§"/>
            </a:pPr>
            <a:r>
              <a:rPr lang="en-US" sz="28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Inherent </a:t>
            </a:r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inefficiency</a:t>
            </a:r>
            <a:r>
              <a:rPr lang="en-US" sz="28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recursive solution</a:t>
            </a:r>
          </a:p>
          <a:p>
            <a:pPr marL="901700" lvl="1" eaLnBrk="1" hangingPunct="1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possibly due to </a:t>
            </a:r>
            <a:r>
              <a:rPr lang="en-US" u="sng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recomputation of same values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repetitively </a:t>
            </a:r>
          </a:p>
          <a:p>
            <a:pPr marL="901700" lvl="1" eaLnBrk="1" hangingPunct="1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for fib (7), fib(3) is computed 5 times</a:t>
            </a:r>
          </a:p>
          <a:p>
            <a:pPr eaLnBrk="1" hangingPunct="1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354013" lvl="1" indent="-354013" eaLnBrk="1" hangingPunct="1">
              <a:buFont typeface="Wingdings" panose="05000000000000000000" pitchFamily="2" charset="2"/>
              <a:buChar char="§"/>
            </a:pPr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Overhead</a:t>
            </a:r>
            <a:r>
              <a:rPr lang="en-US" sz="28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associated with function calls </a:t>
            </a:r>
          </a:p>
          <a:p>
            <a:pPr marL="788988" lvl="0" indent="-34290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call to a recursive function may generate </a:t>
            </a:r>
            <a:r>
              <a:rPr lang="en-US" u="sng">
                <a:latin typeface="Arial" panose="020B0604020202020204" pitchFamily="34" charset="0"/>
                <a:cs typeface="Arial" panose="020B0604020202020204" pitchFamily="34" charset="0"/>
              </a:rPr>
              <a:t>large number of recursive calls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fibonacci(n)</a:t>
            </a:r>
            <a:endParaRPr lang="en-SG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725"/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-&gt; high (time) overhead for </a:t>
            </a:r>
            <a:r>
              <a:rPr lang="en-US" sz="2200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 switching</a:t>
            </a:r>
            <a:r>
              <a:rPr lang="en-US" sz="2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marL="720725"/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allocating/de-allocating storage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 in each recursive call</a:t>
            </a:r>
            <a:endParaRPr lang="en-SG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74738" lvl="1" indent="-354013" eaLnBrk="1" hangingPunct="1"/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-&gt; high (space) overhead for storing </a:t>
            </a:r>
            <a:r>
              <a:rPr lang="en-US" sz="2200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 records</a:t>
            </a:r>
            <a:endParaRPr lang="en-SG" sz="22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6. Recursion and Efficiency</a:t>
            </a:r>
          </a:p>
        </p:txBody>
      </p:sp>
    </p:spTree>
    <p:extLst>
      <p:ext uri="{BB962C8B-B14F-4D97-AF65-F5344CB8AC3E}">
        <p14:creationId xmlns:p14="http://schemas.microsoft.com/office/powerpoint/2010/main" val="2817861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Box 4"/>
          <p:cNvSpPr txBox="1">
            <a:spLocks noChangeArrowheads="1"/>
          </p:cNvSpPr>
          <p:nvPr/>
        </p:nvSpPr>
        <p:spPr bwMode="auto">
          <a:xfrm>
            <a:off x="228600" y="914400"/>
            <a:ext cx="8763000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indent="-4572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Recursion is best suited for </a:t>
            </a:r>
            <a:r>
              <a:rPr lang="en-US" sz="2800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problems</a:t>
            </a:r>
          </a:p>
          <a:p>
            <a:pPr marL="457200" indent="-457200" eaLnBrk="1" hangingPunct="1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that </a:t>
            </a:r>
            <a:r>
              <a:rPr lang="en-US" sz="28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are recursive in </a:t>
            </a:r>
            <a:r>
              <a:rPr lang="en-US" sz="2800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nature, or </a:t>
            </a:r>
          </a:p>
          <a:p>
            <a:pPr marL="457200" indent="-457200" eaLnBrk="1" hangingPunct="1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there is no simple iterative solution to the problem.</a:t>
            </a:r>
            <a:endParaRPr lang="en-US" sz="2800" dirty="0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1" hangingPunct="1"/>
            <a:r>
              <a:rPr lang="en-US" i="1" dirty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E.g. Tower of Hanoi, BST, </a:t>
            </a:r>
            <a:r>
              <a:rPr lang="en-US" i="1" dirty="0" err="1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MergeSort</a:t>
            </a:r>
            <a:r>
              <a:rPr lang="en-US" i="1" dirty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i="1" dirty="0" err="1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QuickSort</a:t>
            </a:r>
            <a:r>
              <a:rPr lang="en-US" i="1" dirty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Games</a:t>
            </a:r>
          </a:p>
          <a:p>
            <a:pPr eaLnBrk="1" hangingPunct="1"/>
            <a:endParaRPr lang="en-US" dirty="0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1" hangingPunct="1"/>
            <a:r>
              <a:rPr lang="en-US" sz="28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However some recursive solutions can be very inefficient and should not be used.</a:t>
            </a:r>
          </a:p>
          <a:p>
            <a:pPr eaLnBrk="1" hangingPunct="1"/>
            <a:r>
              <a:rPr lang="en-US" i="1" dirty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E.g. </a:t>
            </a:r>
            <a:r>
              <a:rPr lang="en-US" i="1" dirty="0" err="1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fibonacci</a:t>
            </a:r>
            <a:r>
              <a:rPr lang="en-US" i="1" dirty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sequence</a:t>
            </a:r>
            <a:endParaRPr lang="en-US" dirty="0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Recursion and Efficiency</a:t>
            </a:r>
          </a:p>
        </p:txBody>
      </p:sp>
    </p:spTree>
    <p:extLst>
      <p:ext uri="{BB962C8B-B14F-4D97-AF65-F5344CB8AC3E}">
        <p14:creationId xmlns:p14="http://schemas.microsoft.com/office/powerpoint/2010/main" val="414797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3820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 dirty="0" smtClean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What do you think is the time complexity of recursive solution for </a:t>
            </a:r>
            <a:r>
              <a:rPr lang="en-US" altLang="zh-CN" b="1" dirty="0" smtClean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factorial</a:t>
            </a:r>
            <a:r>
              <a:rPr lang="en-US" altLang="zh-CN" dirty="0" smtClean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?</a:t>
            </a:r>
            <a:endParaRPr lang="en-US" altLang="zh-CN" dirty="0"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 dirty="0"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i="1" dirty="0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-35560" y="0"/>
            <a:ext cx="9601200" cy="685800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Time Complexity of Recursive Solutions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95300" y="1981200"/>
            <a:ext cx="8153400" cy="1447800"/>
          </a:xfrm>
          <a:prstGeom prst="rect">
            <a:avLst/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4763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1" hangingPunct="1"/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1			</a:t>
            </a:r>
            <a:r>
              <a:rPr lang="en-US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if </a:t>
            </a:r>
            <a:r>
              <a:rPr lang="en-US" i="1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0</a:t>
            </a:r>
          </a:p>
          <a:p>
            <a:pPr lvl="1" eaLnBrk="1" hangingPunct="1"/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                 n * factorial(n–1)		</a:t>
            </a:r>
            <a:r>
              <a:rPr lang="en-US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</a:t>
            </a:r>
            <a:r>
              <a:rPr lang="en-US" i="1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&gt; 0 </a:t>
            </a: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 smtClean="0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 dirty="0" smtClean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Time </a:t>
            </a:r>
            <a:r>
              <a:rPr lang="en-US" altLang="zh-CN" dirty="0" smtClean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taken</a:t>
            </a:r>
            <a:r>
              <a:rPr lang="en-US" altLang="zh-CN" dirty="0" smtClean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 </a:t>
            </a:r>
            <a:r>
              <a:rPr lang="en-US" altLang="zh-CN" dirty="0" smtClean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for the recursive solution:</a:t>
            </a:r>
            <a:endParaRPr lang="en-US" altLang="zh-CN" dirty="0"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819150" y="2514600"/>
            <a:ext cx="1752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factorial(n)</a:t>
            </a:r>
          </a:p>
        </p:txBody>
      </p:sp>
      <p:sp>
        <p:nvSpPr>
          <p:cNvPr id="7" name="Left Brace 9"/>
          <p:cNvSpPr>
            <a:spLocks/>
          </p:cNvSpPr>
          <p:nvPr/>
        </p:nvSpPr>
        <p:spPr bwMode="auto">
          <a:xfrm>
            <a:off x="2571750" y="2516982"/>
            <a:ext cx="152400" cy="4572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14680" y="3962400"/>
            <a:ext cx="8153400" cy="1447800"/>
          </a:xfrm>
          <a:prstGeom prst="rect">
            <a:avLst/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4763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1" hangingPunct="1"/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1			</a:t>
            </a:r>
            <a:r>
              <a:rPr lang="en-US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if </a:t>
            </a:r>
            <a:r>
              <a:rPr lang="en-US" i="1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0</a:t>
            </a:r>
          </a:p>
          <a:p>
            <a:pPr lvl="1" eaLnBrk="1" hangingPunct="1"/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                 </a:t>
            </a:r>
            <a:r>
              <a:rPr lang="en-US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+ T(n–1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		</a:t>
            </a:r>
            <a:r>
              <a:rPr lang="en-US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</a:t>
            </a:r>
            <a:r>
              <a:rPr lang="en-US" i="1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&gt; 0 </a:t>
            </a: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885950" y="4567237"/>
            <a:ext cx="1752600" cy="461963"/>
            <a:chOff x="1885950" y="4567237"/>
            <a:chExt cx="1752600" cy="461963"/>
          </a:xfrm>
        </p:grpSpPr>
        <p:sp>
          <p:nvSpPr>
            <p:cNvPr id="9" name="TextBox 10"/>
            <p:cNvSpPr txBox="1">
              <a:spLocks noChangeArrowheads="1"/>
            </p:cNvSpPr>
            <p:nvPr/>
          </p:nvSpPr>
          <p:spPr bwMode="auto">
            <a:xfrm>
              <a:off x="1885950" y="4567237"/>
              <a:ext cx="17526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dirty="0" smtClean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(n</a:t>
              </a:r>
              <a:r>
                <a:rPr lang="en-US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0" name="Left Brace 9"/>
            <p:cNvSpPr>
              <a:spLocks/>
            </p:cNvSpPr>
            <p:nvPr/>
          </p:nvSpPr>
          <p:spPr bwMode="auto">
            <a:xfrm>
              <a:off x="2686050" y="4572000"/>
              <a:ext cx="133350" cy="4572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/>
            </a:p>
          </p:txBody>
        </p:sp>
      </p:grpSp>
      <p:cxnSp>
        <p:nvCxnSpPr>
          <p:cNvPr id="3" name="Straight Arrow Connector 2"/>
          <p:cNvCxnSpPr/>
          <p:nvPr/>
        </p:nvCxnSpPr>
        <p:spPr bwMode="auto">
          <a:xfrm flipV="1">
            <a:off x="3048000" y="5089476"/>
            <a:ext cx="7620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228725" y="5351055"/>
            <a:ext cx="268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dirty="0" smtClean="0"/>
              <a:t>Constant time for multiply operation</a:t>
            </a:r>
            <a:endParaRPr lang="en-SG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4267200" y="5299710"/>
            <a:ext cx="268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dirty="0" smtClean="0"/>
              <a:t>Time taken to solve problem size of n-1</a:t>
            </a:r>
            <a:endParaRPr lang="en-SG" sz="1800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 flipV="1">
            <a:off x="4101147" y="5084355"/>
            <a:ext cx="166053" cy="2667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3305174" y="3935730"/>
            <a:ext cx="378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dirty="0" smtClean="0"/>
              <a:t>Constant time for fixed instructions in base case</a:t>
            </a:r>
            <a:endParaRPr lang="en-SG" sz="1800" dirty="0"/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>
            <a:off x="3124200" y="4303098"/>
            <a:ext cx="188277" cy="11745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194689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68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Time </a:t>
            </a:r>
            <a:r>
              <a:rPr lang="en-US" altLang="zh-CN" dirty="0" smtClean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taken </a:t>
            </a:r>
            <a:r>
              <a:rPr lang="en-US" altLang="zh-CN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for </a:t>
            </a:r>
            <a:r>
              <a:rPr lang="en-US" altLang="zh-CN" dirty="0" smtClean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1 less than original problem size would be:</a:t>
            </a:r>
            <a:endParaRPr lang="en-US" altLang="zh-CN" dirty="0"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525000" cy="685800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Time Complexity of Recursive Solutions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71500" y="1447800"/>
            <a:ext cx="8153400" cy="1447800"/>
          </a:xfrm>
          <a:prstGeom prst="rect">
            <a:avLst/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4763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1" hangingPunct="1"/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1			</a:t>
            </a:r>
            <a:r>
              <a:rPr lang="en-US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if </a:t>
            </a:r>
            <a:r>
              <a:rPr lang="en-US" i="1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0</a:t>
            </a:r>
          </a:p>
          <a:p>
            <a:pPr lvl="1" eaLnBrk="1" hangingPunct="1"/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                 </a:t>
            </a:r>
            <a:r>
              <a:rPr lang="en-US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+ T(n–2)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r>
              <a:rPr lang="en-US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</a:t>
            </a:r>
            <a:r>
              <a:rPr lang="en-US" i="1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&gt; 0 </a:t>
            </a: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 smtClean="0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600200" y="1971675"/>
            <a:ext cx="1752600" cy="487620"/>
            <a:chOff x="1607817" y="4541580"/>
            <a:chExt cx="1752600" cy="487620"/>
          </a:xfrm>
        </p:grpSpPr>
        <p:sp>
          <p:nvSpPr>
            <p:cNvPr id="9" name="TextBox 10"/>
            <p:cNvSpPr txBox="1">
              <a:spLocks noChangeArrowheads="1"/>
            </p:cNvSpPr>
            <p:nvPr/>
          </p:nvSpPr>
          <p:spPr bwMode="auto">
            <a:xfrm>
              <a:off x="1607817" y="4541580"/>
              <a:ext cx="17526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T(n-1)</a:t>
              </a:r>
              <a:endPara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Left Brace 9"/>
            <p:cNvSpPr>
              <a:spLocks/>
            </p:cNvSpPr>
            <p:nvPr/>
          </p:nvSpPr>
          <p:spPr bwMode="auto">
            <a:xfrm>
              <a:off x="2686050" y="4572000"/>
              <a:ext cx="133350" cy="4572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/>
            </a:p>
          </p:txBody>
        </p:sp>
      </p:grpSp>
      <p:sp>
        <p:nvSpPr>
          <p:cNvPr id="23" name="TextBox 4"/>
          <p:cNvSpPr txBox="1">
            <a:spLocks noChangeArrowheads="1"/>
          </p:cNvSpPr>
          <p:nvPr/>
        </p:nvSpPr>
        <p:spPr bwMode="auto">
          <a:xfrm>
            <a:off x="381000" y="3119529"/>
            <a:ext cx="89052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 dirty="0" smtClean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Expanding the recurrence relation with repeated substitution, </a:t>
            </a:r>
            <a:endParaRPr lang="en-US" altLang="zh-CN" dirty="0"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381000" y="3568093"/>
            <a:ext cx="8382000" cy="2451707"/>
          </a:xfrm>
          <a:prstGeom prst="rect">
            <a:avLst/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4763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1" hangingPunct="1"/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 smtClean="0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6" name="TextBox 10"/>
          <p:cNvSpPr txBox="1">
            <a:spLocks noChangeArrowheads="1"/>
          </p:cNvSpPr>
          <p:nvPr/>
        </p:nvSpPr>
        <p:spPr bwMode="auto">
          <a:xfrm>
            <a:off x="850900" y="3711476"/>
            <a:ext cx="84455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T(n) = 1 + T(n- 1) </a:t>
            </a:r>
            <a:endParaRPr lang="en-US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= 1 + 1 + T(n- 2)</a:t>
            </a:r>
          </a:p>
          <a:p>
            <a:pPr eaLnBrk="1" hangingPunct="1"/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= 1 + 1 + 1 + T(n-3)</a:t>
            </a:r>
          </a:p>
          <a:p>
            <a:pPr eaLnBrk="1" hangingPunct="1"/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= 1 + 1 + 1 +… + T(n -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1 + T(n-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eaLnBrk="1" hangingPunct="1"/>
            <a:endParaRPr lang="en-US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Left Brace 20"/>
          <p:cNvSpPr/>
          <p:nvPr/>
        </p:nvSpPr>
        <p:spPr bwMode="auto">
          <a:xfrm rot="5400000" flipH="1">
            <a:off x="2673082" y="4453115"/>
            <a:ext cx="293906" cy="1878330"/>
          </a:xfrm>
          <a:prstGeom prst="leftBrace">
            <a:avLst>
              <a:gd name="adj1" fmla="val 0"/>
              <a:gd name="adj2" fmla="val 4692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68600" y="5539233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 err="1" smtClean="0"/>
              <a:t>i</a:t>
            </a:r>
            <a:r>
              <a:rPr lang="en-SG" sz="2000" dirty="0" smtClean="0"/>
              <a:t> times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4189294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296400" cy="685800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Time Complexity of </a:t>
            </a:r>
            <a:r>
              <a:rPr lang="en-US" altLang="zh-CN" dirty="0" err="1" smtClean="0">
                <a:ea typeface="宋体" panose="02010600030101010101" pitchFamily="2" charset="-122"/>
              </a:rPr>
              <a:t>Recusive</a:t>
            </a:r>
            <a:r>
              <a:rPr lang="en-US" altLang="zh-CN" dirty="0" smtClean="0">
                <a:ea typeface="宋体" panose="02010600030101010101" pitchFamily="2" charset="-122"/>
              </a:rPr>
              <a:t> Solutions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228600" y="1066801"/>
            <a:ext cx="8382000" cy="2286000"/>
          </a:xfrm>
          <a:prstGeom prst="rect">
            <a:avLst/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4763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1" hangingPunct="1"/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 smtClean="0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6" name="TextBox 10"/>
          <p:cNvSpPr txBox="1">
            <a:spLocks noChangeArrowheads="1"/>
          </p:cNvSpPr>
          <p:nvPr/>
        </p:nvSpPr>
        <p:spPr bwMode="auto">
          <a:xfrm>
            <a:off x="698500" y="932383"/>
            <a:ext cx="84455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 for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n,  T(n) = 1 + 1+… + T(n - n) </a:t>
            </a:r>
          </a:p>
          <a:p>
            <a:pPr eaLnBrk="1" hangingPunct="1"/>
            <a:endParaRPr lang="en-US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=  n + T(0)</a:t>
            </a:r>
          </a:p>
          <a:p>
            <a:pPr eaLnBrk="1" hangingPunct="1"/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=  n + 1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O(n)</a:t>
            </a:r>
          </a:p>
        </p:txBody>
      </p:sp>
      <p:sp>
        <p:nvSpPr>
          <p:cNvPr id="31" name="Left Brace 30"/>
          <p:cNvSpPr/>
          <p:nvPr/>
        </p:nvSpPr>
        <p:spPr bwMode="auto">
          <a:xfrm rot="5400000" flipH="1">
            <a:off x="4418895" y="1311091"/>
            <a:ext cx="186829" cy="1143000"/>
          </a:xfrm>
          <a:prstGeom prst="leftBrace">
            <a:avLst>
              <a:gd name="adj1" fmla="val 0"/>
              <a:gd name="adj2" fmla="val 4692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38600" y="19812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 smtClean="0"/>
              <a:t>n times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2844880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Box 4"/>
          <p:cNvSpPr txBox="1">
            <a:spLocks noChangeArrowheads="1"/>
          </p:cNvSpPr>
          <p:nvPr/>
        </p:nvSpPr>
        <p:spPr bwMode="auto">
          <a:xfrm>
            <a:off x="381000" y="789996"/>
            <a:ext cx="83820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 dirty="0" smtClean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Let’s evaluate time complexity for </a:t>
            </a:r>
            <a:r>
              <a:rPr lang="en-US" altLang="zh-CN" b="1" dirty="0" smtClean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Tower of Hanoi</a:t>
            </a:r>
            <a:r>
              <a:rPr lang="en-US" altLang="zh-CN" dirty="0" smtClean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:</a:t>
            </a:r>
            <a:endParaRPr lang="en-US" altLang="zh-CN" dirty="0"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 dirty="0"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i="1" dirty="0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0"/>
            <a:ext cx="9296400" cy="685800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Time Complexity of Recursive Solutions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14680" y="3962400"/>
            <a:ext cx="8153400" cy="1447800"/>
          </a:xfrm>
          <a:prstGeom prst="rect">
            <a:avLst/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4763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1" hangingPunct="1"/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1			</a:t>
            </a:r>
            <a:r>
              <a:rPr lang="en-US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if </a:t>
            </a:r>
            <a:r>
              <a:rPr lang="en-US" i="1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dirty="0" smtClean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solidFill>
                <a:srgbClr val="0099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1" hangingPunct="1"/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                 </a:t>
            </a:r>
            <a:r>
              <a:rPr lang="en-US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+ 2T(n–1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		</a:t>
            </a:r>
            <a:r>
              <a:rPr lang="en-US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</a:t>
            </a:r>
            <a:r>
              <a:rPr lang="en-US" i="1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&gt; 0 </a:t>
            </a: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885950" y="4567237"/>
            <a:ext cx="1752600" cy="461963"/>
            <a:chOff x="1885950" y="4567237"/>
            <a:chExt cx="1752600" cy="461963"/>
          </a:xfrm>
        </p:grpSpPr>
        <p:sp>
          <p:nvSpPr>
            <p:cNvPr id="9" name="TextBox 10"/>
            <p:cNvSpPr txBox="1">
              <a:spLocks noChangeArrowheads="1"/>
            </p:cNvSpPr>
            <p:nvPr/>
          </p:nvSpPr>
          <p:spPr bwMode="auto">
            <a:xfrm>
              <a:off x="1885950" y="4567237"/>
              <a:ext cx="17526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dirty="0" smtClean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(n</a:t>
              </a:r>
              <a:r>
                <a:rPr lang="en-US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0" name="Left Brace 9"/>
            <p:cNvSpPr>
              <a:spLocks/>
            </p:cNvSpPr>
            <p:nvPr/>
          </p:nvSpPr>
          <p:spPr bwMode="auto">
            <a:xfrm>
              <a:off x="2686050" y="4572000"/>
              <a:ext cx="133350" cy="4572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/>
            </a:p>
          </p:txBody>
        </p:sp>
      </p:grpSp>
      <p:cxnSp>
        <p:nvCxnSpPr>
          <p:cNvPr id="3" name="Straight Arrow Connector 2"/>
          <p:cNvCxnSpPr/>
          <p:nvPr/>
        </p:nvCxnSpPr>
        <p:spPr bwMode="auto">
          <a:xfrm flipV="1">
            <a:off x="3048000" y="5089476"/>
            <a:ext cx="7620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228725" y="5351055"/>
            <a:ext cx="2686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dirty="0" smtClean="0"/>
              <a:t>Constant time for single step of moving 1 </a:t>
            </a:r>
            <a:r>
              <a:rPr lang="en-SG" sz="1800" dirty="0" smtClean="0"/>
              <a:t>disc</a:t>
            </a:r>
            <a:endParaRPr lang="en-SG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4267200" y="5299710"/>
            <a:ext cx="268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dirty="0" smtClean="0"/>
              <a:t>Time taken to solve problem size of n-1</a:t>
            </a:r>
            <a:endParaRPr lang="en-SG" sz="1800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 flipV="1">
            <a:off x="4101147" y="5084355"/>
            <a:ext cx="166053" cy="2667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3305174" y="3935730"/>
            <a:ext cx="378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dirty="0" smtClean="0"/>
              <a:t>Constant time moving one disc from </a:t>
            </a:r>
            <a:r>
              <a:rPr lang="en-SG" sz="1800" dirty="0" err="1" smtClean="0"/>
              <a:t>src</a:t>
            </a:r>
            <a:r>
              <a:rPr lang="en-SG" sz="1800" dirty="0" smtClean="0"/>
              <a:t> to </a:t>
            </a:r>
            <a:r>
              <a:rPr lang="en-SG" sz="1800" dirty="0" err="1" smtClean="0"/>
              <a:t>dst</a:t>
            </a:r>
            <a:endParaRPr lang="en-SG" sz="1800" dirty="0"/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>
            <a:off x="3124200" y="4303098"/>
            <a:ext cx="188277" cy="11745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24180" y="1194911"/>
            <a:ext cx="8534400" cy="2643038"/>
          </a:xfrm>
          <a:prstGeom prst="rect">
            <a:avLst/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lvl="1" eaLnBrk="1" hangingPunct="1"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moveDisks</a:t>
            </a:r>
            <a:r>
              <a:rPr lang="en-US" sz="14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(n, </a:t>
            </a:r>
            <a:r>
              <a:rPr lang="en-US" sz="1400" dirty="0" err="1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src</a:t>
            </a:r>
            <a:r>
              <a:rPr lang="en-US" sz="1400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dirty="0" err="1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dst</a:t>
            </a:r>
            <a:r>
              <a:rPr lang="en-US" sz="1400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dirty="0" err="1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</a:t>
            </a:r>
            <a:r>
              <a:rPr lang="en-US" sz="1400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400" dirty="0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1" eaLnBrk="1" hangingPunct="1">
              <a:lnSpc>
                <a:spcPct val="80000"/>
              </a:lnSpc>
            </a:pPr>
            <a:r>
              <a:rPr lang="en-US" sz="14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{		 </a:t>
            </a:r>
          </a:p>
          <a:p>
            <a:pPr marL="0"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if (n == 1)  </a:t>
            </a:r>
            <a:r>
              <a:rPr lang="en-US" sz="1400" dirty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 base case</a:t>
            </a:r>
          </a:p>
          <a:p>
            <a:pPr marL="0"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0000FF"/>
                </a:solidFill>
                <a:latin typeface="+mn-lt"/>
                <a:cs typeface="Segoe UI" panose="020B0502040204020203" pitchFamily="34" charset="0"/>
              </a:rPr>
              <a:t>          </a:t>
            </a:r>
            <a:r>
              <a:rPr lang="en-US" sz="1400" dirty="0" err="1">
                <a:latin typeface="+mn-lt"/>
                <a:cs typeface="Segoe UI" panose="020B0502040204020203" pitchFamily="34" charset="0"/>
              </a:rPr>
              <a:t>cout</a:t>
            </a:r>
            <a:r>
              <a:rPr lang="en-US" sz="1400" dirty="0">
                <a:latin typeface="+mn-lt"/>
                <a:cs typeface="Segoe UI" panose="020B0502040204020203" pitchFamily="34" charset="0"/>
              </a:rPr>
              <a:t> &lt;&lt; </a:t>
            </a:r>
            <a:r>
              <a:rPr lang="en-SG" sz="1400" dirty="0">
                <a:latin typeface="+mn-lt"/>
              </a:rPr>
              <a:t>"</a:t>
            </a:r>
            <a:r>
              <a:rPr lang="en-US" sz="1400" dirty="0">
                <a:latin typeface="+mn-lt"/>
                <a:cs typeface="Segoe UI" panose="020B0502040204020203" pitchFamily="34" charset="0"/>
              </a:rPr>
              <a:t>move disk from </a:t>
            </a:r>
            <a:r>
              <a:rPr lang="en-SG" sz="1400" dirty="0">
                <a:latin typeface="+mn-lt"/>
              </a:rPr>
              <a:t>"</a:t>
            </a:r>
            <a:r>
              <a:rPr lang="en-US" sz="1400" dirty="0">
                <a:latin typeface="+mn-lt"/>
                <a:cs typeface="Segoe UI" panose="020B0502040204020203" pitchFamily="34" charset="0"/>
              </a:rPr>
              <a:t> &lt;&lt; source &lt;&lt; </a:t>
            </a:r>
            <a:r>
              <a:rPr lang="en-SG" sz="1400" dirty="0">
                <a:latin typeface="+mn-lt"/>
              </a:rPr>
              <a:t>"</a:t>
            </a:r>
            <a:r>
              <a:rPr lang="en-US" sz="1400" dirty="0">
                <a:latin typeface="+mn-lt"/>
                <a:cs typeface="Segoe UI" panose="020B0502040204020203" pitchFamily="34" charset="0"/>
              </a:rPr>
              <a:t> to </a:t>
            </a:r>
            <a:r>
              <a:rPr lang="en-SG" sz="1400" dirty="0">
                <a:latin typeface="+mn-lt"/>
              </a:rPr>
              <a:t>"</a:t>
            </a:r>
            <a:r>
              <a:rPr lang="en-US" sz="1400" dirty="0">
                <a:latin typeface="+mn-lt"/>
                <a:cs typeface="Segoe UI" panose="020B0502040204020203" pitchFamily="34" charset="0"/>
              </a:rPr>
              <a:t> &lt;&lt; destination &lt;&lt; </a:t>
            </a:r>
            <a:r>
              <a:rPr lang="en-US" sz="1400" dirty="0" err="1">
                <a:latin typeface="+mn-lt"/>
                <a:cs typeface="Segoe UI" panose="020B0502040204020203" pitchFamily="34" charset="0"/>
              </a:rPr>
              <a:t>endl</a:t>
            </a:r>
            <a:r>
              <a:rPr lang="en-US" sz="1400" dirty="0">
                <a:solidFill>
                  <a:srgbClr val="0000FF"/>
                </a:solidFill>
                <a:latin typeface="+mn-lt"/>
                <a:cs typeface="Segoe UI" panose="020B0502040204020203" pitchFamily="34" charset="0"/>
              </a:rPr>
              <a:t>;</a:t>
            </a:r>
          </a:p>
          <a:p>
            <a:pPr marL="0"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else            </a:t>
            </a:r>
            <a:r>
              <a:rPr lang="en-US" sz="1400" dirty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 recursive step</a:t>
            </a:r>
            <a:endParaRPr lang="en-US" sz="1400" dirty="0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{  </a:t>
            </a:r>
          </a:p>
          <a:p>
            <a:pPr marL="0"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	</a:t>
            </a:r>
            <a:r>
              <a:rPr lang="en-US" sz="1400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moveDisks</a:t>
            </a:r>
            <a:r>
              <a:rPr lang="en-US" sz="14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(n-1, </a:t>
            </a:r>
            <a:r>
              <a:rPr lang="en-US" sz="1400" dirty="0" err="1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src</a:t>
            </a:r>
            <a:r>
              <a:rPr lang="en-US" sz="1400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dirty="0" err="1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</a:t>
            </a:r>
            <a:r>
              <a:rPr lang="en-US" sz="1400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dirty="0" err="1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dst</a:t>
            </a:r>
            <a:r>
              <a:rPr lang="en-US" sz="1400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400" dirty="0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	</a:t>
            </a:r>
            <a:r>
              <a:rPr lang="en-US" sz="1400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moveDisks</a:t>
            </a:r>
            <a:r>
              <a:rPr lang="en-US" sz="14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(1, </a:t>
            </a:r>
            <a:r>
              <a:rPr lang="en-US" sz="1400" dirty="0" err="1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src</a:t>
            </a:r>
            <a:r>
              <a:rPr lang="en-US" sz="1400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dirty="0" err="1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dst</a:t>
            </a:r>
            <a:r>
              <a:rPr lang="en-US" sz="1400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dirty="0" err="1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</a:t>
            </a:r>
            <a:r>
              <a:rPr lang="en-US" sz="1400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400" dirty="0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	</a:t>
            </a:r>
            <a:r>
              <a:rPr lang="en-US" sz="1400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moveDisks</a:t>
            </a:r>
            <a:r>
              <a:rPr lang="en-US" sz="14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(n-1, </a:t>
            </a:r>
            <a:r>
              <a:rPr lang="en-US" sz="1400" dirty="0" err="1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</a:t>
            </a:r>
            <a:r>
              <a:rPr lang="en-US" sz="1400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dirty="0" err="1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dst</a:t>
            </a:r>
            <a:r>
              <a:rPr lang="en-US" sz="1400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dirty="0" err="1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src</a:t>
            </a:r>
            <a:r>
              <a:rPr lang="en-US" sz="1400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400" dirty="0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1" eaLnBrk="1" hangingPunct="1">
              <a:lnSpc>
                <a:spcPct val="80000"/>
              </a:lnSpc>
            </a:pPr>
            <a:r>
              <a:rPr lang="en-US" sz="14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} </a:t>
            </a:r>
          </a:p>
          <a:p>
            <a:pPr marL="0" lvl="1" eaLnBrk="1" hangingPunct="1">
              <a:lnSpc>
                <a:spcPct val="80000"/>
              </a:lnSpc>
            </a:pPr>
            <a:r>
              <a:rPr lang="en-US" sz="14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cxnSp>
        <p:nvCxnSpPr>
          <p:cNvPr id="4" name="Curved Connector 3"/>
          <p:cNvCxnSpPr/>
          <p:nvPr/>
        </p:nvCxnSpPr>
        <p:spPr bwMode="auto">
          <a:xfrm rot="16200000" flipH="1">
            <a:off x="4661535" y="2577465"/>
            <a:ext cx="2106930" cy="609600"/>
          </a:xfrm>
          <a:prstGeom prst="curvedConnector3">
            <a:avLst>
              <a:gd name="adj1" fmla="val -2080"/>
            </a:avLst>
          </a:prstGeom>
          <a:solidFill>
            <a:schemeClr val="accent1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Curved Connector 14"/>
          <p:cNvCxnSpPr/>
          <p:nvPr/>
        </p:nvCxnSpPr>
        <p:spPr bwMode="auto">
          <a:xfrm rot="16200000" flipH="1">
            <a:off x="477996" y="4025107"/>
            <a:ext cx="1642110" cy="90709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" name="Curved Connector 32"/>
          <p:cNvCxnSpPr/>
          <p:nvPr/>
        </p:nvCxnSpPr>
        <p:spPr bwMode="auto">
          <a:xfrm rot="5400000">
            <a:off x="762001" y="3047999"/>
            <a:ext cx="685800" cy="533402"/>
          </a:xfrm>
          <a:prstGeom prst="curvedConnector3">
            <a:avLst>
              <a:gd name="adj1" fmla="val -3333"/>
            </a:avLst>
          </a:prstGeom>
          <a:solidFill>
            <a:schemeClr val="accent1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9" name="Curved Connector 38"/>
          <p:cNvCxnSpPr/>
          <p:nvPr/>
        </p:nvCxnSpPr>
        <p:spPr bwMode="auto">
          <a:xfrm rot="16200000" flipH="1">
            <a:off x="3115866" y="3342084"/>
            <a:ext cx="1978818" cy="933450"/>
          </a:xfrm>
          <a:prstGeom prst="curvedConnector3">
            <a:avLst>
              <a:gd name="adj1" fmla="val -3911"/>
            </a:avLst>
          </a:prstGeom>
          <a:solidFill>
            <a:schemeClr val="accent1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2" name="Curved Connector 41"/>
          <p:cNvCxnSpPr/>
          <p:nvPr/>
        </p:nvCxnSpPr>
        <p:spPr bwMode="auto">
          <a:xfrm>
            <a:off x="3771900" y="3275410"/>
            <a:ext cx="640717" cy="12700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8083940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0"/>
            <a:ext cx="9525000" cy="685800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Time Complexity of Recursive Solutions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3" name="TextBox 4"/>
          <p:cNvSpPr txBox="1">
            <a:spLocks noChangeArrowheads="1"/>
          </p:cNvSpPr>
          <p:nvPr/>
        </p:nvSpPr>
        <p:spPr bwMode="auto">
          <a:xfrm>
            <a:off x="391160" y="829183"/>
            <a:ext cx="89052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 dirty="0" smtClean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Expanding the recurrence relation with repeated substitution, </a:t>
            </a:r>
            <a:endParaRPr lang="en-US" altLang="zh-CN" dirty="0"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391160" y="1394233"/>
            <a:ext cx="8382000" cy="2451707"/>
          </a:xfrm>
          <a:prstGeom prst="rect">
            <a:avLst/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4763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1" hangingPunct="1"/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 smtClean="0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6" name="TextBox 10"/>
          <p:cNvSpPr txBox="1">
            <a:spLocks noChangeArrowheads="1"/>
          </p:cNvSpPr>
          <p:nvPr/>
        </p:nvSpPr>
        <p:spPr bwMode="auto">
          <a:xfrm>
            <a:off x="850900" y="1573176"/>
            <a:ext cx="84455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T(n) = 1 + 2T(n-1) </a:t>
            </a:r>
            <a:endParaRPr lang="en-US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= 1 + 2[1 + 2T(n- 2)]</a:t>
            </a:r>
          </a:p>
          <a:p>
            <a:pPr eaLnBrk="1" hangingPunct="1"/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= 1 + 2 + 4T(n-2)</a:t>
            </a:r>
          </a:p>
          <a:p>
            <a:pPr eaLnBrk="1" hangingPunct="1"/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= 1 + 2 + 4[1 + 2T(n-3)]</a:t>
            </a:r>
          </a:p>
          <a:p>
            <a:pPr eaLnBrk="1" hangingPunct="1"/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= 1 + 2 + 4 + 8T(n-3)</a:t>
            </a:r>
          </a:p>
          <a:p>
            <a:pPr eaLnBrk="1" hangingPunct="1"/>
            <a:endParaRPr lang="en-US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57200" y="4024883"/>
            <a:ext cx="8382000" cy="2451707"/>
          </a:xfrm>
          <a:prstGeom prst="rect">
            <a:avLst/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4763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ith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time: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1" hangingPunct="1"/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= n - 1: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1" hangingPunct="1"/>
            <a:r>
              <a:rPr kumimoji="1" lang="en-US" altLang="zh-CN" dirty="0" smtClean="0">
                <a:solidFill>
                  <a:srgbClr val="0000FF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T(n) = 1 + 2 + 4 + 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aseline="30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n-1-1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aseline="30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n-1 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T(n-(n-1))</a:t>
            </a:r>
          </a:p>
          <a:p>
            <a:pPr eaLnBrk="1" hangingPunct="1"/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=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+ 2 + 4 + 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aseline="30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n-2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+ 2</a:t>
            </a:r>
            <a:r>
              <a:rPr lang="en-US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n-1 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T(1)</a:t>
            </a:r>
            <a:endParaRPr lang="en-US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=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+ 2 + 4 + 2</a:t>
            </a:r>
            <a:r>
              <a:rPr lang="en-US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n-2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+ 2</a:t>
            </a:r>
            <a:r>
              <a:rPr lang="en-US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n-1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O(2</a:t>
            </a:r>
            <a:r>
              <a:rPr lang="en-US" baseline="30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endParaRPr kumimoji="1" lang="en-US" altLang="zh-CN" dirty="0" smtClean="0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990600" y="4419600"/>
            <a:ext cx="8445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T(n) = 1 + 2 + 4 + 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+ 2</a:t>
            </a:r>
            <a:r>
              <a:rPr lang="en-US" baseline="30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i-1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+ 2</a:t>
            </a:r>
            <a:r>
              <a:rPr lang="en-US" baseline="30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T(n-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5721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Box 4"/>
          <p:cNvSpPr txBox="1">
            <a:spLocks noChangeArrowheads="1"/>
          </p:cNvSpPr>
          <p:nvPr/>
        </p:nvSpPr>
        <p:spPr bwMode="auto">
          <a:xfrm>
            <a:off x="375920" y="690829"/>
            <a:ext cx="83820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 dirty="0" smtClean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Let us mov</a:t>
            </a:r>
            <a:r>
              <a:rPr lang="en-US" altLang="zh-CN" dirty="0" smtClean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 on to </a:t>
            </a:r>
            <a:r>
              <a:rPr lang="en-US" altLang="zh-CN" b="1" dirty="0" smtClean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Fibonacci</a:t>
            </a:r>
            <a:r>
              <a:rPr lang="en-US" altLang="zh-CN" dirty="0" smtClean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…</a:t>
            </a:r>
            <a:endParaRPr lang="en-US" altLang="zh-CN" dirty="0"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 dirty="0"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i="1" dirty="0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-35560" y="0"/>
            <a:ext cx="9601200" cy="685800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Time Complexity of Recursive Solutions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3379470"/>
            <a:ext cx="8153400" cy="1447800"/>
          </a:xfrm>
          <a:prstGeom prst="rect">
            <a:avLst/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4763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1" hangingPunct="1"/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1			</a:t>
            </a:r>
            <a:r>
              <a:rPr lang="en-US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if </a:t>
            </a:r>
            <a:r>
              <a:rPr lang="en-US" i="1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0</a:t>
            </a:r>
          </a:p>
          <a:p>
            <a:pPr lvl="1" eaLnBrk="1" hangingPunct="1"/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                 </a:t>
            </a:r>
            <a:r>
              <a:rPr lang="en-US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T(n-1)</a:t>
            </a:r>
            <a:r>
              <a:rPr lang="en-US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en-US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T(n–2)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+ 1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</a:t>
            </a:r>
            <a:r>
              <a:rPr lang="en-US" i="1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&gt; </a:t>
            </a:r>
            <a:r>
              <a:rPr lang="en-US" dirty="0" smtClean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76070" y="3984307"/>
            <a:ext cx="1752600" cy="461963"/>
            <a:chOff x="1885950" y="4567237"/>
            <a:chExt cx="1752600" cy="461963"/>
          </a:xfrm>
        </p:grpSpPr>
        <p:sp>
          <p:nvSpPr>
            <p:cNvPr id="9" name="TextBox 10"/>
            <p:cNvSpPr txBox="1">
              <a:spLocks noChangeArrowheads="1"/>
            </p:cNvSpPr>
            <p:nvPr/>
          </p:nvSpPr>
          <p:spPr bwMode="auto">
            <a:xfrm>
              <a:off x="1885950" y="4567237"/>
              <a:ext cx="17526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dirty="0" smtClean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(n</a:t>
              </a:r>
              <a:r>
                <a:rPr lang="en-US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0" name="Left Brace 9"/>
            <p:cNvSpPr>
              <a:spLocks/>
            </p:cNvSpPr>
            <p:nvPr/>
          </p:nvSpPr>
          <p:spPr bwMode="auto">
            <a:xfrm>
              <a:off x="2686050" y="4572000"/>
              <a:ext cx="133350" cy="4572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957320" y="4716780"/>
            <a:ext cx="268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dirty="0" smtClean="0"/>
              <a:t>Time taken to solve problem size of </a:t>
            </a:r>
            <a:r>
              <a:rPr lang="en-SG" sz="1800" dirty="0" smtClean="0"/>
              <a:t>n-2</a:t>
            </a:r>
            <a:endParaRPr lang="en-SG" sz="1800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 flipV="1">
            <a:off x="4298473" y="4491402"/>
            <a:ext cx="166053" cy="2667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995294" y="3352800"/>
            <a:ext cx="378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dirty="0" smtClean="0"/>
              <a:t>Constant time for fixed instructions in base case</a:t>
            </a:r>
            <a:endParaRPr lang="en-SG" sz="1800" dirty="0"/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>
            <a:off x="2814320" y="3720168"/>
            <a:ext cx="188277" cy="11745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52400" y="1219200"/>
            <a:ext cx="8839200" cy="1447800"/>
          </a:xfrm>
          <a:prstGeom prst="rect">
            <a:avLst/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44488" indent="-34448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/>
            <a:r>
              <a:rPr lang="en-US" sz="1400" dirty="0" smtClean="0">
                <a:cs typeface="Arial" panose="020B0604020202020204" pitchFamily="34" charset="0"/>
              </a:rPr>
              <a:t>   </a:t>
            </a:r>
            <a:endParaRPr lang="en-US" sz="1400" dirty="0">
              <a:cs typeface="Arial" panose="020B0604020202020204" pitchFamily="34" charset="0"/>
            </a:endParaRPr>
          </a:p>
          <a:p>
            <a:pPr lvl="1" eaLnBrk="1" hangingPunct="1"/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 				      	    </a:t>
            </a:r>
            <a:r>
              <a:rPr lang="en-US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n is 0 or 1</a:t>
            </a:r>
          </a:p>
          <a:p>
            <a:pPr lvl="1" eaLnBrk="1" hangingPunct="1"/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	   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fibonacci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(n – 1) + 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fibonacci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(n – 2) </a:t>
            </a:r>
            <a:r>
              <a:rPr lang="en-US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if n &gt; 2</a:t>
            </a:r>
          </a:p>
          <a:p>
            <a:pPr lvl="1" eaLnBrk="1" hangingPunct="1"/>
            <a:endParaRPr lang="en-US" dirty="0">
              <a:cs typeface="Arial" panose="020B0604020202020204" pitchFamily="34" charset="0"/>
            </a:endParaRPr>
          </a:p>
          <a:p>
            <a:pPr lvl="1" eaLnBrk="1" hangingPunct="1"/>
            <a:endParaRPr lang="en-US" dirty="0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zh-CN" dirty="0" smtClean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    Time </a:t>
            </a:r>
            <a:r>
              <a:rPr lang="en-US" altLang="zh-CN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taken for the recursive solution</a:t>
            </a:r>
            <a:r>
              <a:rPr lang="en-US" altLang="zh-CN" dirty="0" smtClean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:</a:t>
            </a: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2" name="TextBox 12"/>
          <p:cNvSpPr txBox="1">
            <a:spLocks noChangeArrowheads="1"/>
          </p:cNvSpPr>
          <p:nvPr/>
        </p:nvSpPr>
        <p:spPr bwMode="auto">
          <a:xfrm>
            <a:off x="223520" y="1676400"/>
            <a:ext cx="182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fibonacci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(n)</a:t>
            </a:r>
          </a:p>
        </p:txBody>
      </p:sp>
      <p:sp>
        <p:nvSpPr>
          <p:cNvPr id="23" name="Left Brace 15"/>
          <p:cNvSpPr>
            <a:spLocks/>
          </p:cNvSpPr>
          <p:nvPr/>
        </p:nvSpPr>
        <p:spPr bwMode="auto">
          <a:xfrm>
            <a:off x="1976120" y="1600200"/>
            <a:ext cx="152400" cy="538163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166495" y="4739946"/>
            <a:ext cx="268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dirty="0" smtClean="0"/>
              <a:t>Time taken to solve problem size of n-1</a:t>
            </a:r>
            <a:endParaRPr lang="en-SG" sz="1800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 flipV="1">
            <a:off x="2908458" y="4491402"/>
            <a:ext cx="254160" cy="2667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436200" y="4739946"/>
            <a:ext cx="268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dirty="0" smtClean="0"/>
              <a:t>Addition to add the results</a:t>
            </a:r>
            <a:endParaRPr lang="en-SG" sz="1800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5486400" y="4446270"/>
            <a:ext cx="1457007" cy="33499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743720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0"/>
            <a:ext cx="9525000" cy="685800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Time Complexity of Recursive Solutions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304800" y="838200"/>
            <a:ext cx="91821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altLang="zh-CN" dirty="0" smtClean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We simplify the expression to :</a:t>
            </a: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85141" y="1275484"/>
            <a:ext cx="8392159" cy="2001115"/>
          </a:xfrm>
          <a:prstGeom prst="rect">
            <a:avLst/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4763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1" hangingPunct="1"/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</a:t>
            </a:r>
            <a:r>
              <a:rPr lang="en-US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T(n) = </a:t>
            </a:r>
            <a:r>
              <a:rPr lang="en-US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T(n-1)</a:t>
            </a:r>
            <a:r>
              <a:rPr lang="en-US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en-US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T(n–2)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+ 1</a:t>
            </a:r>
          </a:p>
          <a:p>
            <a:pPr lvl="1" eaLnBrk="1" hangingPunct="1"/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= T(n-1) + T(n-1) + 1 approximately</a:t>
            </a:r>
            <a:endParaRPr lang="en-US" dirty="0" smtClean="0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1" hangingPunct="1"/>
            <a:r>
              <a:rPr kumimoji="1" lang="en-US" altLang="zh-CN" dirty="0">
                <a:solidFill>
                  <a:srgbClr val="0000FF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 </a:t>
            </a:r>
            <a:r>
              <a:rPr kumimoji="1" lang="en-US" altLang="zh-CN" dirty="0" smtClean="0">
                <a:solidFill>
                  <a:srgbClr val="0000FF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              = 2T(n-1) + 1 approximately</a:t>
            </a:r>
          </a:p>
          <a:p>
            <a:pPr lvl="1" eaLnBrk="1" hangingPunct="1"/>
            <a:endParaRPr kumimoji="1" lang="en-US" altLang="zh-CN" dirty="0" smtClean="0">
              <a:solidFill>
                <a:srgbClr val="0000FF"/>
              </a:solidFill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  <a:p>
            <a:pPr lvl="1" eaLnBrk="1" hangingPunct="1"/>
            <a:endParaRPr kumimoji="1" lang="en-US" altLang="zh-CN" dirty="0">
              <a:solidFill>
                <a:srgbClr val="0000FF"/>
              </a:solidFill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  <a:p>
            <a:pPr lvl="1" eaLnBrk="1" hangingPunct="1"/>
            <a:r>
              <a:rPr kumimoji="1" lang="en-US" altLang="zh-CN" dirty="0" smtClean="0">
                <a:solidFill>
                  <a:srgbClr val="0000FF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Similar to Tower of Hanoi, this gives rise to</a:t>
            </a:r>
            <a:r>
              <a:rPr kumimoji="1" lang="en-US" altLang="zh-CN" dirty="0" smtClean="0">
                <a:solidFill>
                  <a:srgbClr val="FF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 O(2</a:t>
            </a:r>
            <a:r>
              <a:rPr kumimoji="1" lang="en-US" altLang="zh-CN" baseline="30000" dirty="0" smtClean="0">
                <a:solidFill>
                  <a:srgbClr val="FF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n</a:t>
            </a:r>
            <a:r>
              <a:rPr kumimoji="1" lang="en-US" altLang="zh-CN" dirty="0" smtClean="0">
                <a:solidFill>
                  <a:srgbClr val="FF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).</a:t>
            </a:r>
          </a:p>
          <a:p>
            <a:pPr lvl="1" eaLnBrk="1" hangingPunct="1"/>
            <a:r>
              <a:rPr kumimoji="1" lang="en-US" altLang="zh-CN" dirty="0">
                <a:solidFill>
                  <a:srgbClr val="0000FF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 </a:t>
            </a:r>
            <a:r>
              <a:rPr kumimoji="1" lang="en-US" altLang="zh-CN" dirty="0" smtClean="0">
                <a:solidFill>
                  <a:srgbClr val="0000FF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              </a:t>
            </a: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1477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Box 4"/>
          <p:cNvSpPr txBox="1">
            <a:spLocks noChangeArrowheads="1"/>
          </p:cNvSpPr>
          <p:nvPr/>
        </p:nvSpPr>
        <p:spPr bwMode="auto">
          <a:xfrm>
            <a:off x="228600" y="914400"/>
            <a:ext cx="8763000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indent="-4572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Recursion is </a:t>
            </a:r>
            <a:r>
              <a:rPr lang="en-US" sz="2800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also used </a:t>
            </a:r>
            <a:r>
              <a:rPr lang="en-US" sz="2800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commonly for:</a:t>
            </a:r>
          </a:p>
          <a:p>
            <a:pPr marL="342900" indent="-342900" eaLnBrk="1" hangingPunct="1"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sz="2800" i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Exhaustive Search </a:t>
            </a:r>
            <a:r>
              <a:rPr lang="en-US" sz="2800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Exploring every 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possible combination from a set of choices or values</a:t>
            </a:r>
            <a:r>
              <a:rPr lang="en-US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.)</a:t>
            </a:r>
          </a:p>
          <a:p>
            <a:pPr marL="287338" eaLnBrk="1" hangingPunct="1"/>
            <a:r>
              <a:rPr lang="en-US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Applications:</a:t>
            </a:r>
          </a:p>
          <a:p>
            <a:pPr marL="630238" indent="-342900" eaLnBrk="1" hangingPunct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producing all permutations of a set of values</a:t>
            </a:r>
          </a:p>
          <a:p>
            <a:pPr marL="630238" indent="-342900" eaLnBrk="1" hangingPunct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enumerating all possible names, passwords, etc.</a:t>
            </a:r>
          </a:p>
          <a:p>
            <a:pPr marL="630238" indent="-342900" eaLnBrk="1" hangingPunct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combinatorics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logic programming</a:t>
            </a:r>
            <a:r>
              <a:rPr lang="en-US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7338" eaLnBrk="1" hangingPunct="1"/>
            <a:endParaRPr lang="en-US" dirty="0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Often the search space consists of many decisions, each has several available </a:t>
            </a:r>
            <a:r>
              <a:rPr lang="en-US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choices</a:t>
            </a:r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 be potentially extremely expensive!</a:t>
            </a:r>
            <a:endParaRPr lang="en-US" dirty="0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Further applications of Recursion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138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1. What is Recursion?</a:t>
            </a:r>
          </a:p>
        </p:txBody>
      </p:sp>
      <p:sp>
        <p:nvSpPr>
          <p:cNvPr id="19460" name="Rectangle 3"/>
          <p:cNvSpPr txBox="1">
            <a:spLocks noChangeArrowheads="1"/>
          </p:cNvSpPr>
          <p:nvPr/>
        </p:nvSpPr>
        <p:spPr bwMode="auto">
          <a:xfrm>
            <a:off x="200297" y="838200"/>
            <a:ext cx="879130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kumimoji="1" lang="en-US" altLang="zh-CN" sz="2800" b="1" i="1">
                <a:solidFill>
                  <a:srgbClr val="FF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Recursion</a:t>
            </a:r>
            <a:r>
              <a:rPr kumimoji="1" lang="en-US" altLang="zh-CN" sz="280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 is a </a:t>
            </a:r>
            <a:r>
              <a:rPr kumimoji="1" lang="en-US" altLang="zh-CN" sz="2800">
                <a:solidFill>
                  <a:srgbClr val="0000FF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extremely powerful </a:t>
            </a:r>
            <a:r>
              <a:rPr kumimoji="1" lang="en-US" altLang="zh-CN" sz="280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programming technique employed to solve problems.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9461" name="Footer Placeholder 2"/>
          <p:cNvSpPr txBox="1">
            <a:spLocks/>
          </p:cNvSpPr>
          <p:nvPr/>
        </p:nvSpPr>
        <p:spPr bwMode="auto">
          <a:xfrm>
            <a:off x="6858000" y="38862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endParaRPr lang="en-US" sz="1000">
              <a:latin typeface="Arial Narrow" panose="020B0606020202030204" pitchFamily="34" charset="0"/>
            </a:endParaRPr>
          </a:p>
        </p:txBody>
      </p:sp>
      <p:pic>
        <p:nvPicPr>
          <p:cNvPr id="19462" name="Picture 7" descr="russian-nesting-doll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66900"/>
            <a:ext cx="3875088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Rectangle 3"/>
          <p:cNvSpPr txBox="1">
            <a:spLocks noChangeArrowheads="1"/>
          </p:cNvSpPr>
          <p:nvPr/>
        </p:nvSpPr>
        <p:spPr bwMode="auto">
          <a:xfrm>
            <a:off x="4543696" y="1752600"/>
            <a:ext cx="444790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4488" indent="-34448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Breaks a problem into </a:t>
            </a:r>
            <a:r>
              <a:rPr lang="en-US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smaller but similar</a:t>
            </a:r>
            <a:r>
              <a:rPr lang="en-US" i="1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size which may be easier to solve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i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-&gt; </a:t>
            </a:r>
            <a:r>
              <a:rPr lang="en-US" b="1" i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Divide and Conquer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At the end of the ‘division’ of the problem, you reach a </a:t>
            </a:r>
            <a:r>
              <a:rPr lang="en-US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smallest problem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where by </a:t>
            </a:r>
            <a:r>
              <a:rPr lang="en-US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 is trivial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u="sng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that answer enables you to solve the previous problems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975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Box 4"/>
          <p:cNvSpPr txBox="1">
            <a:spLocks noChangeArrowheads="1"/>
          </p:cNvSpPr>
          <p:nvPr/>
        </p:nvSpPr>
        <p:spPr bwMode="auto">
          <a:xfrm>
            <a:off x="228600" y="914400"/>
            <a:ext cx="8763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indent="-4572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Example of exhaustive search: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Further applications of Recursion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376065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"/>
              </a:rPr>
              <a:t>Write a recursive function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printAllBinary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Roboto"/>
              </a:rPr>
              <a:t>that accepts an integer number of digits and prints all binary numbers that have </a:t>
            </a:r>
            <a:r>
              <a:rPr lang="en-US" dirty="0" smtClean="0">
                <a:latin typeface="Roboto"/>
              </a:rPr>
              <a:t>that </a:t>
            </a:r>
            <a:r>
              <a:rPr lang="en-US" dirty="0">
                <a:latin typeface="Roboto"/>
              </a:rPr>
              <a:t>many </a:t>
            </a:r>
            <a:r>
              <a:rPr lang="en-US" dirty="0" smtClean="0">
                <a:latin typeface="Roboto"/>
              </a:rPr>
              <a:t>digits.</a:t>
            </a:r>
            <a:endParaRPr lang="en-SG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2576394"/>
            <a:ext cx="8458200" cy="3810000"/>
          </a:xfrm>
          <a:prstGeom prst="rect">
            <a:avLst/>
          </a:prstGeom>
          <a:solidFill>
            <a:srgbClr val="CCFF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44488" indent="-34448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sz="1600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Segoe UI" panose="020B0502040204020203" pitchFamily="34" charset="0"/>
            </a:endParaRPr>
          </a:p>
          <a:p>
            <a:pPr eaLnBrk="1" hangingPunct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void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printAllBinary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numDigits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) {</a:t>
            </a:r>
          </a:p>
          <a:p>
            <a:pPr eaLnBrk="1" hangingPunct="1"/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	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printAllBinary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numDigits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, "");</a:t>
            </a:r>
          </a:p>
          <a:p>
            <a:pPr eaLnBrk="1" hangingPunct="1"/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}</a:t>
            </a:r>
          </a:p>
          <a:p>
            <a:pPr eaLnBrk="1" hangingPunct="1"/>
            <a:endParaRPr lang="en-US" sz="1600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Segoe UI" panose="020B0502040204020203" pitchFamily="34" charset="0"/>
            </a:endParaRPr>
          </a:p>
          <a:p>
            <a:pPr eaLnBrk="1" hangingPunct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void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printAllBinary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int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digits, string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soFar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) {</a:t>
            </a:r>
          </a:p>
          <a:p>
            <a:pPr eaLnBrk="1" hangingPunct="1"/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	if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(digits == 0) {</a:t>
            </a:r>
          </a:p>
          <a:p>
            <a:pPr eaLnBrk="1" hangingPunct="1"/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		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cout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&lt;&lt;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soFar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 &lt;&lt;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endl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;</a:t>
            </a:r>
          </a:p>
          <a:p>
            <a:pPr eaLnBrk="1" hangingPunct="1"/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	} </a:t>
            </a:r>
          </a:p>
          <a:p>
            <a:pPr eaLnBrk="1" hangingPunct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else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{</a:t>
            </a:r>
          </a:p>
          <a:p>
            <a:pPr eaLnBrk="1" hangingPunct="1"/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		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printAllBinaryHelper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(digits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- 1,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soFar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 + "0");</a:t>
            </a:r>
          </a:p>
          <a:p>
            <a:pPr eaLnBrk="1" hangingPunct="1"/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		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printAllBinaryHelper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(digits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- 1,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soFar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 + "1");</a:t>
            </a:r>
          </a:p>
          <a:p>
            <a:pPr eaLnBrk="1" hangingPunct="1"/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	}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Segoe UI" panose="020B0502040204020203" pitchFamily="34" charset="0"/>
            </a:endParaRPr>
          </a:p>
          <a:p>
            <a:pPr eaLnBrk="1" hangingPunct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62991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Box 4"/>
          <p:cNvSpPr txBox="1">
            <a:spLocks noChangeArrowheads="1"/>
          </p:cNvSpPr>
          <p:nvPr/>
        </p:nvSpPr>
        <p:spPr bwMode="auto">
          <a:xfrm>
            <a:off x="228600" y="914400"/>
            <a:ext cx="8763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indent="-4572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Call tree for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printAllBinary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(2):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Further applications of Recursion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657600" y="1376065"/>
            <a:ext cx="2819400" cy="98613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5" name="Straight Connector 4"/>
          <p:cNvCxnSpPr>
            <a:stCxn id="3" idx="1"/>
            <a:endCxn id="3" idx="3"/>
          </p:cNvCxnSpPr>
          <p:nvPr/>
        </p:nvCxnSpPr>
        <p:spPr bwMode="auto">
          <a:xfrm>
            <a:off x="3657600" y="1869133"/>
            <a:ext cx="2819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" name="Straight Connector 7"/>
          <p:cNvCxnSpPr>
            <a:stCxn id="3" idx="2"/>
            <a:endCxn id="3" idx="0"/>
          </p:cNvCxnSpPr>
          <p:nvPr/>
        </p:nvCxnSpPr>
        <p:spPr bwMode="auto">
          <a:xfrm flipV="1">
            <a:off x="5067300" y="1376065"/>
            <a:ext cx="0" cy="98613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810000" y="14478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digits</a:t>
            </a:r>
            <a:endParaRPr lang="en-SG" dirty="0"/>
          </a:p>
        </p:txBody>
      </p:sp>
      <p:sp>
        <p:nvSpPr>
          <p:cNvPr id="23" name="TextBox 22"/>
          <p:cNvSpPr txBox="1"/>
          <p:nvPr/>
        </p:nvSpPr>
        <p:spPr>
          <a:xfrm>
            <a:off x="5124450" y="1444589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 smtClean="0"/>
              <a:t>soFar</a:t>
            </a:r>
            <a:endParaRPr lang="en-SG" dirty="0"/>
          </a:p>
        </p:txBody>
      </p:sp>
      <p:sp>
        <p:nvSpPr>
          <p:cNvPr id="24" name="TextBox 23"/>
          <p:cNvSpPr txBox="1"/>
          <p:nvPr/>
        </p:nvSpPr>
        <p:spPr>
          <a:xfrm>
            <a:off x="3829050" y="1873598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2</a:t>
            </a:r>
            <a:endParaRPr lang="en-SG" dirty="0"/>
          </a:p>
        </p:txBody>
      </p:sp>
      <p:sp>
        <p:nvSpPr>
          <p:cNvPr id="26" name="TextBox 25"/>
          <p:cNvSpPr txBox="1"/>
          <p:nvPr/>
        </p:nvSpPr>
        <p:spPr>
          <a:xfrm>
            <a:off x="5135336" y="1847637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“”</a:t>
            </a:r>
            <a:endParaRPr lang="en-SG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1524000" y="2819400"/>
            <a:ext cx="1676400" cy="533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2362200" y="2819400"/>
            <a:ext cx="0" cy="533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1790700" y="289113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</a:t>
            </a:r>
            <a:endParaRPr lang="en-SG" dirty="0"/>
          </a:p>
        </p:txBody>
      </p:sp>
      <p:sp>
        <p:nvSpPr>
          <p:cNvPr id="31" name="TextBox 30"/>
          <p:cNvSpPr txBox="1"/>
          <p:nvPr/>
        </p:nvSpPr>
        <p:spPr>
          <a:xfrm>
            <a:off x="2514600" y="2890156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“0”</a:t>
            </a:r>
            <a:endParaRPr lang="en-SG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5848350" y="2783533"/>
            <a:ext cx="1924050" cy="533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6705600" y="2772394"/>
            <a:ext cx="0" cy="533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5979159" y="2844129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</a:t>
            </a:r>
            <a:endParaRPr lang="en-SG" dirty="0"/>
          </a:p>
        </p:txBody>
      </p:sp>
      <p:sp>
        <p:nvSpPr>
          <p:cNvPr id="35" name="TextBox 34"/>
          <p:cNvSpPr txBox="1"/>
          <p:nvPr/>
        </p:nvSpPr>
        <p:spPr>
          <a:xfrm>
            <a:off x="6898642" y="2853618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“1”</a:t>
            </a:r>
            <a:endParaRPr lang="en-SG" dirty="0"/>
          </a:p>
        </p:txBody>
      </p:sp>
      <p:grpSp>
        <p:nvGrpSpPr>
          <p:cNvPr id="46" name="Group 45"/>
          <p:cNvGrpSpPr/>
          <p:nvPr/>
        </p:nvGrpSpPr>
        <p:grpSpPr>
          <a:xfrm>
            <a:off x="0" y="4231331"/>
            <a:ext cx="1981200" cy="533400"/>
            <a:chOff x="0" y="4231331"/>
            <a:chExt cx="1981200" cy="533400"/>
          </a:xfrm>
        </p:grpSpPr>
        <p:sp>
          <p:nvSpPr>
            <p:cNvPr id="36" name="Rectangle 35"/>
            <p:cNvSpPr/>
            <p:nvPr/>
          </p:nvSpPr>
          <p:spPr bwMode="auto">
            <a:xfrm>
              <a:off x="0" y="4231331"/>
              <a:ext cx="1981200" cy="497534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 bwMode="auto">
            <a:xfrm>
              <a:off x="838200" y="4231331"/>
              <a:ext cx="0" cy="5334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266700" y="4303066"/>
              <a:ext cx="571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 smtClean="0"/>
                <a:t>0</a:t>
              </a:r>
              <a:endParaRPr lang="en-SG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80440" y="4267200"/>
              <a:ext cx="1000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 smtClean="0"/>
                <a:t>“00”</a:t>
              </a:r>
              <a:endParaRPr lang="en-SG" dirty="0"/>
            </a:p>
          </p:txBody>
        </p:sp>
      </p:grpSp>
      <p:sp>
        <p:nvSpPr>
          <p:cNvPr id="51" name="Rectangle 50"/>
          <p:cNvSpPr/>
          <p:nvPr/>
        </p:nvSpPr>
        <p:spPr bwMode="auto">
          <a:xfrm>
            <a:off x="2514600" y="4200236"/>
            <a:ext cx="1714500" cy="52862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3238500" y="4196444"/>
            <a:ext cx="0" cy="533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2595880" y="4268179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0</a:t>
            </a:r>
            <a:endParaRPr lang="en-SG" dirty="0"/>
          </a:p>
        </p:txBody>
      </p:sp>
      <p:sp>
        <p:nvSpPr>
          <p:cNvPr id="54" name="TextBox 53"/>
          <p:cNvSpPr txBox="1"/>
          <p:nvPr/>
        </p:nvSpPr>
        <p:spPr>
          <a:xfrm>
            <a:off x="3276600" y="42672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“01”</a:t>
            </a:r>
            <a:endParaRPr lang="en-SG" dirty="0"/>
          </a:p>
        </p:txBody>
      </p:sp>
      <p:grpSp>
        <p:nvGrpSpPr>
          <p:cNvPr id="55" name="Group 54"/>
          <p:cNvGrpSpPr/>
          <p:nvPr/>
        </p:nvGrpSpPr>
        <p:grpSpPr>
          <a:xfrm>
            <a:off x="4561840" y="4225307"/>
            <a:ext cx="1981200" cy="533400"/>
            <a:chOff x="0" y="4231331"/>
            <a:chExt cx="1981200" cy="5334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0" y="4231331"/>
              <a:ext cx="1981200" cy="497534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 bwMode="auto">
            <a:xfrm>
              <a:off x="838200" y="4231331"/>
              <a:ext cx="0" cy="5334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8" name="TextBox 57"/>
            <p:cNvSpPr txBox="1"/>
            <p:nvPr/>
          </p:nvSpPr>
          <p:spPr>
            <a:xfrm>
              <a:off x="266700" y="4303066"/>
              <a:ext cx="571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 smtClean="0"/>
                <a:t>0</a:t>
              </a:r>
              <a:endParaRPr lang="en-SG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80440" y="4267200"/>
              <a:ext cx="1000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 smtClean="0"/>
                <a:t>“10”</a:t>
              </a:r>
              <a:endParaRPr lang="en-SG" dirty="0"/>
            </a:p>
          </p:txBody>
        </p:sp>
      </p:grpSp>
      <p:sp>
        <p:nvSpPr>
          <p:cNvPr id="60" name="Rectangle 59"/>
          <p:cNvSpPr/>
          <p:nvPr/>
        </p:nvSpPr>
        <p:spPr bwMode="auto">
          <a:xfrm>
            <a:off x="7419340" y="4194212"/>
            <a:ext cx="1714500" cy="52862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61" name="Straight Connector 60"/>
          <p:cNvCxnSpPr/>
          <p:nvPr/>
        </p:nvCxnSpPr>
        <p:spPr bwMode="auto">
          <a:xfrm>
            <a:off x="8143240" y="4190420"/>
            <a:ext cx="0" cy="533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7500620" y="426215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0</a:t>
            </a:r>
            <a:endParaRPr lang="en-SG" dirty="0"/>
          </a:p>
        </p:txBody>
      </p:sp>
      <p:sp>
        <p:nvSpPr>
          <p:cNvPr id="63" name="TextBox 62"/>
          <p:cNvSpPr txBox="1"/>
          <p:nvPr/>
        </p:nvSpPr>
        <p:spPr>
          <a:xfrm>
            <a:off x="8219440" y="4261176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“11”</a:t>
            </a:r>
            <a:endParaRPr lang="en-SG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>
            <a:off x="3244851" y="2438400"/>
            <a:ext cx="888999" cy="3339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1201" name="Straight Arrow Connector 51200"/>
          <p:cNvCxnSpPr>
            <a:stCxn id="26" idx="2"/>
          </p:cNvCxnSpPr>
          <p:nvPr/>
        </p:nvCxnSpPr>
        <p:spPr bwMode="auto">
          <a:xfrm>
            <a:off x="5668736" y="2309302"/>
            <a:ext cx="762545" cy="44759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1205" name="Straight Arrow Connector 51204"/>
          <p:cNvCxnSpPr/>
          <p:nvPr/>
        </p:nvCxnSpPr>
        <p:spPr bwMode="auto">
          <a:xfrm flipH="1">
            <a:off x="1447800" y="3377529"/>
            <a:ext cx="710929" cy="7948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1207" name="Straight Arrow Connector 51206"/>
          <p:cNvCxnSpPr/>
          <p:nvPr/>
        </p:nvCxnSpPr>
        <p:spPr bwMode="auto">
          <a:xfrm>
            <a:off x="2857500" y="3379078"/>
            <a:ext cx="647700" cy="82115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1209" name="Straight Arrow Connector 51208"/>
          <p:cNvCxnSpPr/>
          <p:nvPr/>
        </p:nvCxnSpPr>
        <p:spPr bwMode="auto">
          <a:xfrm flipH="1">
            <a:off x="5848350" y="3315283"/>
            <a:ext cx="353786" cy="8571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1211" name="Straight Arrow Connector 51210"/>
          <p:cNvCxnSpPr>
            <a:endCxn id="60" idx="0"/>
          </p:cNvCxnSpPr>
          <p:nvPr/>
        </p:nvCxnSpPr>
        <p:spPr bwMode="auto">
          <a:xfrm>
            <a:off x="7315200" y="3351821"/>
            <a:ext cx="961390" cy="84239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904981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Box 4"/>
          <p:cNvSpPr txBox="1">
            <a:spLocks noChangeArrowheads="1"/>
          </p:cNvSpPr>
          <p:nvPr/>
        </p:nvSpPr>
        <p:spPr bwMode="auto">
          <a:xfrm>
            <a:off x="228600" y="914400"/>
            <a:ext cx="87630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indent="-4572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There are many more! It is to explore all possible search space in worst case.</a:t>
            </a:r>
          </a:p>
          <a:p>
            <a:pPr eaLnBrk="1" hangingPunct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Given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 &lt; k &lt;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12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integers, enumerate all possible subsets of size 6 in sorted order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Computing all possible re-arrangement of the letters in a string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Given three integers A, B, C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(0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≤ A, B, C ≤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1000)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find three other distinct integers x, y, z such that x + y + z = A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1" hangingPunct="1"/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Further applications of Recursion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32058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Box 4"/>
          <p:cNvSpPr txBox="1">
            <a:spLocks noChangeArrowheads="1"/>
          </p:cNvSpPr>
          <p:nvPr/>
        </p:nvSpPr>
        <p:spPr bwMode="auto">
          <a:xfrm>
            <a:off x="228600" y="914400"/>
            <a:ext cx="8763000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indent="-4572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Recursion is </a:t>
            </a:r>
            <a:r>
              <a:rPr lang="en-US" sz="2800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commonly used as well for</a:t>
            </a:r>
            <a:r>
              <a:rPr lang="en-US" sz="2800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 eaLnBrk="1" hangingPunct="1"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sz="2800" i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Backtracking </a:t>
            </a:r>
            <a:r>
              <a:rPr lang="en-US" sz="2800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(Build </a:t>
            </a:r>
            <a:r>
              <a:rPr lang="en-US" sz="28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solution incrementally, </a:t>
            </a:r>
            <a:r>
              <a:rPr lang="en-US" sz="2800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abandoning </a:t>
            </a:r>
            <a:r>
              <a:rPr lang="en-US" sz="28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those solutions that </a:t>
            </a:r>
            <a:r>
              <a:rPr lang="en-US" sz="2800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are not suitable)</a:t>
            </a:r>
          </a:p>
          <a:p>
            <a:pPr eaLnBrk="1" hangingPunct="1">
              <a:buClr>
                <a:srgbClr val="0000FF"/>
              </a:buClr>
            </a:pPr>
            <a:endParaRPr lang="en-US" sz="2800" dirty="0" smtClean="0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eaLnBrk="1" hangingPunct="1"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Applications:</a:t>
            </a:r>
            <a:endParaRPr lang="en-US" sz="1800" dirty="0" smtClean="0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30238" indent="-342900" eaLnBrk="1" hangingPunct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Puzzle solving (Sudoku, Crosswords, etc.)</a:t>
            </a:r>
          </a:p>
          <a:p>
            <a:pPr marL="630238" indent="-342900" eaLnBrk="1" hangingPunct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Game 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playing (Chess, Solitaire, </a:t>
            </a:r>
            <a:r>
              <a:rPr lang="en-US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anagrams, etc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.)</a:t>
            </a:r>
          </a:p>
          <a:p>
            <a:pPr marL="630238" indent="-342900" eaLnBrk="1" hangingPunct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Constraint 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satisfaction problems (scheduling, matching, etc</a:t>
            </a:r>
            <a:r>
              <a:rPr lang="en-US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.)</a:t>
            </a:r>
            <a:endParaRPr lang="en-US" dirty="0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Further applications of Recursion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00" y="4851856"/>
            <a:ext cx="8763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How is this different from exhaustive search?</a:t>
            </a:r>
          </a:p>
          <a:p>
            <a:r>
              <a:rPr lang="en-SG" sz="1800" dirty="0"/>
              <a:t>Exhaustive recursion explores all possible </a:t>
            </a:r>
            <a:r>
              <a:rPr lang="en-SG" sz="1800" dirty="0" smtClean="0"/>
              <a:t>combinations.</a:t>
            </a:r>
            <a:r>
              <a:rPr lang="en-US" sz="1800" dirty="0" smtClean="0"/>
              <a:t> </a:t>
            </a:r>
            <a:r>
              <a:rPr lang="en-US" sz="1800" dirty="0"/>
              <a:t>In recursive backtracking, we </a:t>
            </a:r>
            <a:r>
              <a:rPr lang="en-US" sz="1800" dirty="0" smtClean="0"/>
              <a:t>try </a:t>
            </a:r>
            <a:r>
              <a:rPr lang="en-US" sz="1800" dirty="0"/>
              <a:t>one choice and only undo </a:t>
            </a:r>
            <a:r>
              <a:rPr lang="en-US" sz="1800" dirty="0" smtClean="0"/>
              <a:t>decision </a:t>
            </a:r>
            <a:r>
              <a:rPr lang="en-US" sz="1800" dirty="0"/>
              <a:t>if it </a:t>
            </a:r>
            <a:r>
              <a:rPr lang="en-US" sz="1800" dirty="0" smtClean="0"/>
              <a:t>does not work </a:t>
            </a:r>
            <a:r>
              <a:rPr lang="en-US" sz="1800" dirty="0"/>
              <a:t>out.</a:t>
            </a:r>
            <a:endParaRPr lang="en-SG" sz="1800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558044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Box 4"/>
          <p:cNvSpPr txBox="1">
            <a:spLocks noChangeArrowheads="1"/>
          </p:cNvSpPr>
          <p:nvPr/>
        </p:nvSpPr>
        <p:spPr bwMode="auto">
          <a:xfrm>
            <a:off x="228600" y="914400"/>
            <a:ext cx="876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indent="-4572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Recursive backtracking algorithm</a:t>
            </a:r>
            <a:r>
              <a:rPr lang="en-US" sz="2800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Further applications of Recursion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666220"/>
            <a:ext cx="8458200" cy="3810000"/>
          </a:xfrm>
          <a:prstGeom prst="rect">
            <a:avLst/>
          </a:prstGeom>
          <a:solidFill>
            <a:srgbClr val="CCFF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44488" indent="-34448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sz="1600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Segoe UI" panose="020B0502040204020203" pitchFamily="34" charset="0"/>
            </a:endParaRPr>
          </a:p>
          <a:p>
            <a:pPr eaLnBrk="1" hangingPunct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void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findSolutions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(n, other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params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) :</a:t>
            </a:r>
          </a:p>
          <a:p>
            <a:pPr eaLnBrk="1" hangingPunct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    if (found a solution) :</a:t>
            </a:r>
          </a:p>
          <a:p>
            <a:pPr eaLnBrk="1" hangingPunct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solutionsFound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 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solutionsFound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 + 1;</a:t>
            </a:r>
          </a:p>
          <a:p>
            <a:pPr eaLnBrk="1" hangingPunct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displaySolution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();</a:t>
            </a:r>
          </a:p>
          <a:p>
            <a:pPr eaLnBrk="1" hangingPunct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        if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solutionsFound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 &gt;=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solutionTarget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) : </a:t>
            </a:r>
          </a:p>
          <a:p>
            <a:pPr eaLnBrk="1" hangingPunct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System.exit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(0);</a:t>
            </a:r>
          </a:p>
          <a:p>
            <a:pPr eaLnBrk="1" hangingPunct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        return</a:t>
            </a:r>
          </a:p>
          <a:p>
            <a:pPr eaLnBrk="1" hangingPunct="1"/>
            <a:endParaRPr lang="en-US" sz="1600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Segoe UI" panose="020B0502040204020203" pitchFamily="34" charset="0"/>
            </a:endParaRPr>
          </a:p>
          <a:p>
            <a:pPr eaLnBrk="1" hangingPunct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    for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val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 = first to last) :</a:t>
            </a:r>
          </a:p>
          <a:p>
            <a:pPr eaLnBrk="1" hangingPunct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        if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isValid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val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, n)) :</a:t>
            </a:r>
          </a:p>
          <a:p>
            <a:pPr eaLnBrk="1" hangingPunct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applyValue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val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, n);</a:t>
            </a:r>
          </a:p>
          <a:p>
            <a:pPr eaLnBrk="1" hangingPunct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findSolutions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(n+1, other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params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);</a:t>
            </a:r>
          </a:p>
          <a:p>
            <a:pPr eaLnBrk="1" hangingPunct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removeValue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val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, n);</a:t>
            </a:r>
          </a:p>
        </p:txBody>
      </p:sp>
    </p:spTree>
    <p:extLst>
      <p:ext uri="{BB962C8B-B14F-4D97-AF65-F5344CB8AC3E}">
        <p14:creationId xmlns:p14="http://schemas.microsoft.com/office/powerpoint/2010/main" val="13648063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Recursion vs Iteration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112941"/>
              </p:ext>
            </p:extLst>
          </p:nvPr>
        </p:nvGraphicFramePr>
        <p:xfrm>
          <a:off x="381000" y="914400"/>
          <a:ext cx="8305800" cy="5014914"/>
        </p:xfrm>
        <a:graphic>
          <a:graphicData uri="http://schemas.openxmlformats.org/drawingml/2006/table">
            <a:tbl>
              <a:tblPr/>
              <a:tblGrid>
                <a:gridCol w="415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Iteration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Recursion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Repetition control structure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Selection control structure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Involve repetition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Involve repetition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Achieves repetition through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repetition control structure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Achieves repetition through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repetitive function calls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Terminates when loop continuation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condition is 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Terminates when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base case is reached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Mechanism involves constant modification of counter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Mechanism involves divide and conquer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62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Infinite iteration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when loop continuation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condition is always 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Infinite Recursion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when problem is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ＭＳ Ｐゴシック" charset="-128"/>
                          <a:cs typeface="Segoe UI" panose="020B0502040204020203" pitchFamily="34" charset="0"/>
                        </a:rPr>
                        <a:t>not reduced in such way that converges on the base 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7585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1029" name="Rectangle 3"/>
          <p:cNvSpPr txBox="1">
            <a:spLocks noChangeArrowheads="1"/>
          </p:cNvSpPr>
          <p:nvPr/>
        </p:nvSpPr>
        <p:spPr bwMode="auto">
          <a:xfrm>
            <a:off x="228600" y="838200"/>
            <a:ext cx="8305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631825" indent="-6318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 of Recursion </a:t>
            </a:r>
            <a:endParaRPr lang="en-US" sz="2800" dirty="0" smtClean="0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Constructing </a:t>
            </a:r>
            <a:r>
              <a:rPr lang="en-US" sz="28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Recursive Solutions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Poor Solution to a Simple Problem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Recursion in Array Processing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Simple Solution to a Difficult Problem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Recursion and </a:t>
            </a:r>
            <a:r>
              <a:rPr lang="en-US" sz="2800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Efficiency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Complexity of Recursive Solutions</a:t>
            </a:r>
            <a:endParaRPr lang="en-US" sz="2800" dirty="0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Recursion vs Iteration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endParaRPr kumimoji="1" 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3075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9"/>
          <p:cNvSpPr>
            <a:spLocks noChangeArrowheads="1"/>
          </p:cNvSpPr>
          <p:nvPr/>
        </p:nvSpPr>
        <p:spPr bwMode="auto">
          <a:xfrm>
            <a:off x="3048000" y="1600200"/>
            <a:ext cx="2667000" cy="1600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CCFF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30724" name="TextBox 4"/>
          <p:cNvSpPr txBox="1">
            <a:spLocks noChangeArrowheads="1"/>
          </p:cNvSpPr>
          <p:nvPr/>
        </p:nvSpPr>
        <p:spPr bwMode="auto">
          <a:xfrm>
            <a:off x="533400" y="914400"/>
            <a:ext cx="8534400" cy="473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Box Trace/ Activation Record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consists of:</a:t>
            </a: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 sz="1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 eaLnBrk="1" hangingPunct="1">
              <a:buClr>
                <a:srgbClr val="0000FF"/>
              </a:buClr>
              <a:buSzPct val="100000"/>
            </a:pPr>
            <a:endParaRPr 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39725" lvl="1" indent="-339725"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u="sng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Input parameters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into the function</a:t>
            </a:r>
          </a:p>
          <a:p>
            <a:pPr marL="0" lvl="1" eaLnBrk="1" hangingPunct="1">
              <a:buClr>
                <a:srgbClr val="0000FF"/>
              </a:buClr>
              <a:buSzPct val="100000"/>
            </a:pPr>
            <a:r>
              <a:rPr lang="en-US" sz="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</a:p>
          <a:p>
            <a:pPr marL="339725" lvl="1" indent="-339725"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u="sng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Local variables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 the function</a:t>
            </a:r>
          </a:p>
          <a:p>
            <a:pPr marL="0" lvl="1" eaLnBrk="1" hangingPunct="1">
              <a:buClr>
                <a:srgbClr val="0000FF"/>
              </a:buClr>
              <a:buSzPct val="100000"/>
            </a:pPr>
            <a:r>
              <a:rPr lang="en-US" sz="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</a:t>
            </a:r>
          </a:p>
          <a:p>
            <a:pPr marL="339725" lvl="1" indent="-339725"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u="sng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Placeholder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for the </a:t>
            </a:r>
            <a:r>
              <a:rPr lang="en-US" u="sng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value returned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by each recursive call from the current box</a:t>
            </a:r>
          </a:p>
          <a:p>
            <a:pPr marL="339725" lvl="1" indent="-339725" eaLnBrk="1" hangingPunct="1">
              <a:buClr>
                <a:srgbClr val="0000FF"/>
              </a:buClr>
              <a:buSzPct val="100000"/>
            </a:pPr>
            <a:r>
              <a:rPr lang="en-US" sz="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</a:p>
          <a:p>
            <a:pPr marL="339725" lvl="1" indent="-339725"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u="sng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Return value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 the function</a:t>
            </a: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Appendix 1 - Tracing </a:t>
            </a:r>
            <a:r>
              <a:rPr lang="en-US" altLang="zh-CN" sz="3200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a Recursive Function</a:t>
            </a:r>
          </a:p>
        </p:txBody>
      </p:sp>
      <p:sp>
        <p:nvSpPr>
          <p:cNvPr id="30726" name="TextBox 43"/>
          <p:cNvSpPr txBox="1">
            <a:spLocks noChangeArrowheads="1"/>
          </p:cNvSpPr>
          <p:nvPr/>
        </p:nvSpPr>
        <p:spPr bwMode="auto">
          <a:xfrm>
            <a:off x="3086100" y="2667000"/>
            <a:ext cx="2590800" cy="461665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fac(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):  </a:t>
            </a:r>
            <a:r>
              <a:rPr lang="en-US" sz="1200">
                <a:solidFill>
                  <a:srgbClr val="008000"/>
                </a:solidFill>
                <a:latin typeface="Consolas" panose="020B0609020204030204" pitchFamily="49" charset="0"/>
              </a:rPr>
              <a:t>// n = 3</a:t>
            </a:r>
          </a:p>
          <a:p>
            <a:pPr eaLnBrk="1" hangingPunct="1"/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   return 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</a:rPr>
              <a:t>3 * fac(2) </a:t>
            </a:r>
          </a:p>
        </p:txBody>
      </p:sp>
    </p:spTree>
    <p:extLst>
      <p:ext uri="{BB962C8B-B14F-4D97-AF65-F5344CB8AC3E}">
        <p14:creationId xmlns:p14="http://schemas.microsoft.com/office/powerpoint/2010/main" val="29057043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Tracing a Recursive Function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381000" y="938213"/>
            <a:ext cx="8382000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Box Trace </a:t>
            </a:r>
            <a:endParaRPr lang="en-SG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is a systematic way to trace a recursive function call</a:t>
            </a:r>
            <a:endParaRPr lang="en-SG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corresponds to an </a:t>
            </a:r>
            <a:r>
              <a:rPr lang="en-US" b="1" i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activation record</a:t>
            </a:r>
            <a:endParaRPr lang="en-SG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contains the </a:t>
            </a:r>
            <a:r>
              <a:rPr lang="en-US" i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context</a:t>
            </a:r>
            <a:r>
              <a:rPr lang="en-US" i="1">
                <a:latin typeface="Segoe UI" panose="020B0502040204020203" pitchFamily="34" charset="0"/>
                <a:cs typeface="Segoe UI" panose="020B0502040204020203" pitchFamily="34" charset="0"/>
              </a:rPr>
              <a:t> (local environment) 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i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 of call 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to the function</a:t>
            </a:r>
            <a:endParaRPr lang="en-SG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when a call is made to the function,  the </a:t>
            </a:r>
            <a:r>
              <a:rPr lang="en-US" i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context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of the current function is </a:t>
            </a:r>
            <a:r>
              <a:rPr lang="en-US" i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switched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to the new one</a:t>
            </a:r>
            <a:endParaRPr lang="en-SG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during </a:t>
            </a:r>
            <a:r>
              <a:rPr lang="en-US" i="1">
                <a:latin typeface="Segoe UI" panose="020B0502040204020203" pitchFamily="34" charset="0"/>
                <a:cs typeface="Segoe UI" panose="020B0502040204020203" pitchFamily="34" charset="0"/>
              </a:rPr>
              <a:t>context switching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i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previous context must be saved 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so that it can be </a:t>
            </a:r>
            <a:r>
              <a:rPr lang="en-US" i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reinstated upon return 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from function call</a:t>
            </a:r>
            <a:endParaRPr lang="en-SG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ct val="50000"/>
              </a:spcBef>
            </a:pPr>
            <a:endParaRPr kumimoji="1" lang="en-US" altLang="zh-CN" i="1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2699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anose="020B0600070205080204" pitchFamily="34" charset="-128"/>
                <a:cs typeface="Arial" panose="020B0604020202020204" pitchFamily="34" charset="0"/>
              </a:rPr>
              <a:t>Box Trace </a:t>
            </a:r>
            <a:r>
              <a:rPr lang="en-US" b="0" i="1">
                <a:ea typeface="ＭＳ Ｐゴシック" panose="020B0600070205080204" pitchFamily="34" charset="-128"/>
                <a:cs typeface="Arial" panose="020B0604020202020204" pitchFamily="34" charset="0"/>
              </a:rPr>
              <a:t>- Example</a:t>
            </a:r>
            <a:endParaRPr lang="en-US" b="0" i="1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8D358D-BF19-4331-8AF0-616E4594C764}"/>
              </a:ext>
            </a:extLst>
          </p:cNvPr>
          <p:cNvSpPr txBox="1"/>
          <p:nvPr/>
        </p:nvSpPr>
        <p:spPr>
          <a:xfrm>
            <a:off x="182880" y="914400"/>
            <a:ext cx="280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factorial(4)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53D5A6-BAA2-4291-A445-7088F11866C6}"/>
              </a:ext>
            </a:extLst>
          </p:cNvPr>
          <p:cNvSpPr txBox="1"/>
          <p:nvPr/>
        </p:nvSpPr>
        <p:spPr>
          <a:xfrm>
            <a:off x="3581400" y="5797044"/>
            <a:ext cx="2048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srgbClr val="FF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Memory Stack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228BBA-24D5-4F2E-9F4A-F94EB72D4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413281"/>
            <a:ext cx="8610600" cy="439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1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What is Recursion?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610600" cy="4038600"/>
          </a:xfrm>
        </p:spPr>
        <p:txBody>
          <a:bodyPr/>
          <a:lstStyle/>
          <a:p>
            <a:pPr marL="360363" indent="-360363"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altLang="zh-CN" sz="2800" b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60363" indent="-360363">
              <a:buFont typeface="Wingdings" panose="05000000000000000000" pitchFamily="2" charset="2"/>
              <a:buNone/>
            </a:pPr>
            <a:endParaRPr lang="en-US" altLang="zh-CN" sz="2400" b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60363" indent="-360363">
              <a:buFont typeface="Wingdings" panose="05000000000000000000" pitchFamily="2" charset="2"/>
              <a:buNone/>
            </a:pPr>
            <a:endParaRPr lang="en-US" altLang="zh-CN" sz="2400" b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5" name="Picture 5" descr="fg10_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914400"/>
            <a:ext cx="6858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20486" name="Footer Placeholder 2"/>
          <p:cNvSpPr txBox="1">
            <a:spLocks/>
          </p:cNvSpPr>
          <p:nvPr/>
        </p:nvSpPr>
        <p:spPr bwMode="auto">
          <a:xfrm>
            <a:off x="7162800" y="5715000"/>
            <a:ext cx="205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200" dirty="0" err="1">
                <a:latin typeface="Arial Narrow" panose="020B0606020202030204" pitchFamily="34" charset="0"/>
              </a:rPr>
              <a:t>C</a:t>
            </a:r>
            <a:r>
              <a:rPr lang="en-US" sz="1000" dirty="0" err="1">
                <a:latin typeface="Arial Narrow" panose="020B0606020202030204" pitchFamily="34" charset="0"/>
              </a:rPr>
              <a:t>arrano</a:t>
            </a:r>
            <a:r>
              <a:rPr lang="en-US" sz="1000" dirty="0">
                <a:latin typeface="Arial Narrow" panose="020B0606020202030204" pitchFamily="34" charset="0"/>
              </a:rPr>
              <a:t>, Data Structures and Abstractions with Java, Second Edition, (c) 2007 Pearson Education, Inc. All rights reserved. 0-13-237045-X</a:t>
            </a:r>
          </a:p>
        </p:txBody>
      </p:sp>
    </p:spTree>
    <p:extLst>
      <p:ext uri="{BB962C8B-B14F-4D97-AF65-F5344CB8AC3E}">
        <p14:creationId xmlns:p14="http://schemas.microsoft.com/office/powerpoint/2010/main" val="1500265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What is Recursion?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610600" cy="53340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sz="2400" b="0">
                <a:ea typeface="ＭＳ Ｐゴシック" panose="020B0600070205080204" pitchFamily="34" charset="-128"/>
              </a:rPr>
              <a:t>In programming, recursion takes the form of a </a:t>
            </a:r>
            <a:r>
              <a:rPr lang="en-US" sz="2400" u="sng">
                <a:solidFill>
                  <a:srgbClr val="0000FF"/>
                </a:solidFill>
                <a:ea typeface="ＭＳ Ｐゴシック" panose="020B0600070205080204" pitchFamily="34" charset="-128"/>
              </a:rPr>
              <a:t>function that calls itself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b="0">
                <a:solidFill>
                  <a:srgbClr val="FF0000"/>
                </a:solidFill>
                <a:ea typeface="ＭＳ Ｐゴシック" panose="020B0600070205080204" pitchFamily="34" charset="-128"/>
              </a:rPr>
              <a:t>-&gt;</a:t>
            </a:r>
            <a:r>
              <a:rPr lang="en-US" sz="2400" b="0">
                <a:ea typeface="ＭＳ Ｐゴシック" panose="020B0600070205080204" pitchFamily="34" charset="-128"/>
              </a:rPr>
              <a:t> </a:t>
            </a:r>
            <a:r>
              <a:rPr lang="en-US" sz="2400" i="1">
                <a:solidFill>
                  <a:srgbClr val="FF0000"/>
                </a:solidFill>
                <a:ea typeface="ＭＳ Ｐゴシック" panose="020B0600070205080204" pitchFamily="34" charset="-128"/>
              </a:rPr>
              <a:t>Recursive function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1600">
              <a:ea typeface="ＭＳ Ｐゴシック" panose="020B0600070205080204" pitchFamily="34" charset="-128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 fac(int n)	</a:t>
            </a:r>
            <a:r>
              <a:rPr lang="en-US" sz="2000" b="0">
                <a:solidFill>
                  <a:srgbClr val="008000"/>
                </a:solidFill>
                <a:ea typeface="ＭＳ Ｐゴシック" panose="020B0600070205080204" pitchFamily="34" charset="-128"/>
              </a:rPr>
              <a:t>// compute the factorial of a number recursively</a:t>
            </a:r>
            <a:endParaRPr lang="en-US" sz="2000">
              <a:solidFill>
                <a:srgbClr val="008000"/>
              </a:solidFill>
              <a:ea typeface="ＭＳ Ｐゴシック" panose="020B0600070205080204" pitchFamily="34" charset="-128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b="0">
                <a:latin typeface="Consolas" panose="020B060902020403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b="0">
                <a:latin typeface="Consolas" panose="020B060902020403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if (n == 0)  	</a:t>
            </a:r>
            <a:r>
              <a:rPr lang="en-US" sz="2000" b="0">
                <a:solidFill>
                  <a:srgbClr val="008000"/>
                </a:solidFill>
                <a:ea typeface="ＭＳ Ｐゴシック" panose="020B0600070205080204" pitchFamily="34" charset="-128"/>
              </a:rPr>
              <a:t>// base case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b="0">
                <a:latin typeface="Consolas" panose="020B060902020403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return 1;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b="0">
                <a:latin typeface="Consolas" panose="020B060902020403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else         	</a:t>
            </a:r>
            <a:r>
              <a:rPr lang="en-US" sz="2000" b="0">
                <a:solidFill>
                  <a:srgbClr val="008000"/>
                </a:solidFill>
                <a:ea typeface="ＭＳ Ｐゴシック" panose="020B0600070205080204" pitchFamily="34" charset="-128"/>
              </a:rPr>
              <a:t>// recursive step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b="0">
                <a:latin typeface="Consolas" panose="020B060902020403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return n *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fac(n-1);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b="0">
                <a:latin typeface="Consolas" panose="020B060902020403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1600">
              <a:ea typeface="ＭＳ Ｐゴシック" panose="020B0600070205080204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b="0">
                <a:solidFill>
                  <a:srgbClr val="0000FF"/>
                </a:solidFill>
                <a:ea typeface="ＭＳ Ｐゴシック" panose="020B0600070205080204" pitchFamily="34" charset="-128"/>
              </a:rPr>
              <a:t>Each time function calls a copy of itself </a:t>
            </a:r>
            <a:r>
              <a:rPr lang="en-US" sz="2400" b="0">
                <a:ea typeface="ＭＳ Ｐゴシック" panose="020B0600070205080204" pitchFamily="34" charset="-128"/>
              </a:rPr>
              <a:t>to work on smaller problem </a:t>
            </a:r>
            <a:r>
              <a:rPr lang="en-US" sz="2400" b="0">
                <a:solidFill>
                  <a:srgbClr val="FF0000"/>
                </a:solidFill>
                <a:ea typeface="ＭＳ Ｐゴシック" panose="020B0600070205080204" pitchFamily="34" charset="-128"/>
              </a:rPr>
              <a:t>-&gt;</a:t>
            </a:r>
            <a:r>
              <a:rPr lang="en-US" sz="2400" b="0">
                <a:ea typeface="ＭＳ Ｐゴシック" panose="020B0600070205080204" pitchFamily="34" charset="-128"/>
              </a:rPr>
              <a:t> </a:t>
            </a:r>
            <a:r>
              <a:rPr lang="en-US" sz="2400" b="0" i="1">
                <a:solidFill>
                  <a:srgbClr val="FF0000"/>
                </a:solidFill>
                <a:ea typeface="ＭＳ Ｐゴシック" panose="020B0600070205080204" pitchFamily="34" charset="-128"/>
              </a:rPr>
              <a:t>Recursive Call / Recursive Step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800" b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buClr>
                <a:srgbClr val="0000FF"/>
              </a:buClr>
              <a:buSzPct val="100000"/>
            </a:pPr>
            <a:endParaRPr lang="en-US" altLang="zh-CN" sz="2800" b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400" b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0111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2.  Constructing Recursive Solutions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763000" cy="4191000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800" u="sng">
                <a:solidFill>
                  <a:srgbClr val="0000FF"/>
                </a:solidFill>
                <a:ea typeface="ＭＳ Ｐゴシック" panose="020B0600070205080204" pitchFamily="34" charset="-128"/>
              </a:rPr>
              <a:t>4 Questions:</a:t>
            </a:r>
            <a:endParaRPr lang="en-US" sz="2800">
              <a:ea typeface="ＭＳ Ｐゴシック" panose="020B0600070205080204" pitchFamily="34" charset="-128"/>
            </a:endParaRPr>
          </a:p>
          <a:p>
            <a:pPr marL="514350" indent="-514350">
              <a:buClr>
                <a:srgbClr val="0000FF"/>
              </a:buClr>
              <a:buSzPct val="100000"/>
              <a:buFont typeface="+mj-lt"/>
              <a:buAutoNum type="arabicPeriod"/>
            </a:pPr>
            <a:r>
              <a:rPr lang="en-US" sz="2400" b="0">
                <a:solidFill>
                  <a:srgbClr val="0000FF"/>
                </a:solidFill>
                <a:ea typeface="ＭＳ Ｐゴシック" panose="020B0600070205080204" pitchFamily="34" charset="-128"/>
              </a:rPr>
              <a:t>How to define the problem in terms of a </a:t>
            </a:r>
            <a:r>
              <a:rPr lang="en-US" sz="2400" b="0">
                <a:solidFill>
                  <a:srgbClr val="FF0000"/>
                </a:solidFill>
                <a:ea typeface="ＭＳ Ｐゴシック" panose="020B0600070205080204" pitchFamily="34" charset="-128"/>
              </a:rPr>
              <a:t>smaller and similar problem</a:t>
            </a:r>
            <a:r>
              <a:rPr lang="en-US" sz="2400" b="0">
                <a:solidFill>
                  <a:srgbClr val="0000FF"/>
                </a:solidFill>
                <a:ea typeface="ＭＳ Ｐゴシック" panose="020B0600070205080204" pitchFamily="34" charset="-128"/>
              </a:rPr>
              <a:t>?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SzPct val="100000"/>
              <a:buFont typeface="+mj-lt"/>
              <a:buAutoNum type="arabicPeriod"/>
            </a:pPr>
            <a:r>
              <a:rPr lang="en-US" sz="2400" b="0">
                <a:solidFill>
                  <a:srgbClr val="0000FF"/>
                </a:solidFill>
                <a:ea typeface="ＭＳ Ｐゴシック" panose="020B0600070205080204" pitchFamily="34" charset="-128"/>
              </a:rPr>
              <a:t>Does each recursive call </a:t>
            </a:r>
            <a:r>
              <a:rPr lang="en-US" sz="2400" b="0">
                <a:solidFill>
                  <a:srgbClr val="FF0000"/>
                </a:solidFill>
                <a:ea typeface="ＭＳ Ｐゴシック" panose="020B0600070205080204" pitchFamily="34" charset="-128"/>
              </a:rPr>
              <a:t>reduce size of problem</a:t>
            </a:r>
            <a:r>
              <a:rPr lang="en-US" sz="2400" b="0">
                <a:solidFill>
                  <a:srgbClr val="0000FF"/>
                </a:solidFill>
                <a:ea typeface="ＭＳ Ｐゴシック" panose="020B0600070205080204" pitchFamily="34" charset="-128"/>
              </a:rPr>
              <a:t>?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SzPct val="100000"/>
              <a:buFont typeface="+mj-lt"/>
              <a:buAutoNum type="arabicPeriod"/>
            </a:pPr>
            <a:r>
              <a:rPr lang="en-US" sz="2400" b="0">
                <a:solidFill>
                  <a:srgbClr val="0000FF"/>
                </a:solidFill>
                <a:ea typeface="ＭＳ Ｐゴシック" panose="020B0600070205080204" pitchFamily="34" charset="-128"/>
              </a:rPr>
              <a:t>What instance of the problem serve as </a:t>
            </a:r>
            <a:r>
              <a:rPr lang="en-US" sz="2400" b="0">
                <a:solidFill>
                  <a:srgbClr val="FF0000"/>
                </a:solidFill>
                <a:ea typeface="ＭＳ Ｐゴシック" panose="020B0600070205080204" pitchFamily="34" charset="-128"/>
              </a:rPr>
              <a:t>base case</a:t>
            </a:r>
            <a:r>
              <a:rPr lang="en-US" sz="2400" b="0">
                <a:solidFill>
                  <a:srgbClr val="0000FF"/>
                </a:solidFill>
                <a:ea typeface="ＭＳ Ｐゴシック" panose="020B0600070205080204" pitchFamily="34" charset="-128"/>
              </a:rPr>
              <a:t>?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SzPct val="100000"/>
              <a:buFont typeface="+mj-lt"/>
              <a:buAutoNum type="arabicPeriod"/>
            </a:pPr>
            <a:r>
              <a:rPr lang="en-US" sz="2400" b="0">
                <a:solidFill>
                  <a:srgbClr val="0000FF"/>
                </a:solidFill>
                <a:ea typeface="ＭＳ Ｐゴシック" panose="020B0600070205080204" pitchFamily="34" charset="-128"/>
              </a:rPr>
              <a:t>As the problem size reduces, will you </a:t>
            </a:r>
            <a:r>
              <a:rPr lang="en-US" sz="2400" b="0">
                <a:solidFill>
                  <a:srgbClr val="FF0000"/>
                </a:solidFill>
                <a:ea typeface="ＭＳ Ｐゴシック" panose="020B0600070205080204" pitchFamily="34" charset="-128"/>
              </a:rPr>
              <a:t>reach the base case</a:t>
            </a:r>
            <a:r>
              <a:rPr lang="en-US" sz="2400" b="0">
                <a:solidFill>
                  <a:srgbClr val="0000FF"/>
                </a:solidFill>
                <a:ea typeface="ＭＳ Ｐゴシック" panose="020B0600070205080204" pitchFamily="34" charset="-128"/>
              </a:rPr>
              <a:t>?	        </a:t>
            </a:r>
          </a:p>
          <a:p>
            <a:pPr marL="514350" indent="-514350">
              <a:buFont typeface="Wingdings" panose="05000000000000000000" pitchFamily="2" charset="2"/>
              <a:buNone/>
            </a:pPr>
            <a:endParaRPr lang="en-US" altLang="zh-CN" sz="2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1572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3820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 sz="2800" b="1" u="sng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Structure of Recursive Function:</a:t>
            </a: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US" sz="1000" u="sng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lang="en-US" u="sng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Function prototype must provide parameter(s)</a:t>
            </a:r>
            <a:endParaRPr lang="en-US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62013" lvl="1" indent="-404813" eaLnBrk="1" hangingPunct="1">
              <a:buClr>
                <a:srgbClr val="008000"/>
              </a:buClr>
              <a:buSzPct val="100000"/>
              <a:buFont typeface="Wingdings" panose="05000000000000000000" pitchFamily="2" charset="2"/>
              <a:buChar char="F"/>
            </a:pPr>
            <a:r>
              <a:rPr lang="en-US" i="1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Divides problem into 2 or more pieces</a:t>
            </a:r>
          </a:p>
          <a:p>
            <a:pPr marL="862013" lvl="1" indent="-404813" eaLnBrk="1" hangingPunct="1">
              <a:buClr>
                <a:srgbClr val="008000"/>
              </a:buClr>
              <a:buSzPct val="100000"/>
              <a:buFont typeface="Wingdings" panose="05000000000000000000" pitchFamily="2" charset="2"/>
              <a:buChar char="F"/>
            </a:pPr>
            <a:r>
              <a:rPr lang="en-US" i="1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Division via selection control structures (if-else)</a:t>
            </a:r>
          </a:p>
          <a:p>
            <a:pPr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14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AutoNum type="arabicPeriod" startAt="2"/>
            </a:pPr>
            <a:r>
              <a:rPr lang="en-US" u="sng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piece that you know how to do</a:t>
            </a:r>
            <a:endParaRPr lang="en-US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 eaLnBrk="1" hangingPunct="1">
              <a:buClr>
                <a:srgbClr val="0000FF"/>
              </a:buClr>
              <a:buSzPct val="100000"/>
            </a:pPr>
            <a:r>
              <a:rPr lang="en-US" i="1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  Base case</a:t>
            </a:r>
            <a:endParaRPr lang="en-US" i="1">
              <a:solidFill>
                <a:srgbClr val="008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140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AutoNum type="arabicPeriod" startAt="3"/>
            </a:pPr>
            <a:r>
              <a:rPr lang="en-US" u="sng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other piece(s) that you don’t know how to do yet</a:t>
            </a: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</a:t>
            </a:r>
            <a:endParaRPr lang="en-US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 eaLnBrk="1" hangingPunct="1">
              <a:buClr>
                <a:srgbClr val="008000"/>
              </a:buClr>
              <a:buFont typeface="Wingdings" panose="05000000000000000000" pitchFamily="2" charset="2"/>
              <a:buChar char="F"/>
            </a:pPr>
            <a:r>
              <a:rPr lang="en-US" i="1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Take steps towards the base case to solve the problem</a:t>
            </a:r>
          </a:p>
          <a:p>
            <a:pPr eaLnBrk="1" hangingPunct="1">
              <a:buFont typeface="Wingdings" panose="05000000000000000000" pitchFamily="2" charset="2"/>
              <a:buChar char="F"/>
            </a:pPr>
            <a:endParaRPr lang="en-US" altLang="zh-CN" sz="1400" i="1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AutoNum type="arabicPeriod" startAt="3"/>
            </a:pPr>
            <a:r>
              <a:rPr lang="en-US" u="sng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Recursion step usually includes a return</a:t>
            </a:r>
            <a:endParaRPr lang="en-US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 eaLnBrk="1" hangingPunct="1"/>
            <a:r>
              <a:rPr lang="en-US" i="1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  Returns program control to caller to be combined with other pieces</a:t>
            </a:r>
            <a:endParaRPr lang="en-US" altLang="zh-CN" i="1">
              <a:solidFill>
                <a:srgbClr val="008000"/>
              </a:solidFill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Constructing Recursive Solutions</a:t>
            </a:r>
          </a:p>
        </p:txBody>
      </p:sp>
    </p:spTree>
    <p:extLst>
      <p:ext uri="{BB962C8B-B14F-4D97-AF65-F5344CB8AC3E}">
        <p14:creationId xmlns:p14="http://schemas.microsoft.com/office/powerpoint/2010/main" val="1288571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Box 4"/>
          <p:cNvSpPr txBox="1">
            <a:spLocks noChangeArrowheads="1"/>
          </p:cNvSpPr>
          <p:nvPr/>
        </p:nvSpPr>
        <p:spPr bwMode="auto">
          <a:xfrm>
            <a:off x="304800" y="934715"/>
            <a:ext cx="8534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 sz="280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Problem : Compute the factorial of an integer n </a:t>
            </a:r>
            <a:r>
              <a:rPr lang="en-US" altLang="zh-CN" sz="2800">
                <a:solidFill>
                  <a:srgbClr val="008000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(n!)</a:t>
            </a:r>
            <a:endParaRPr lang="en-US" altLang="zh-CN" sz="280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Constructing Recursive Solutions</a:t>
            </a:r>
          </a:p>
        </p:txBody>
      </p:sp>
      <p:sp>
        <p:nvSpPr>
          <p:cNvPr id="24581" name="Rectangle 3"/>
          <p:cNvSpPr txBox="1">
            <a:spLocks noChangeArrowheads="1"/>
          </p:cNvSpPr>
          <p:nvPr/>
        </p:nvSpPr>
        <p:spPr bwMode="auto">
          <a:xfrm>
            <a:off x="381000" y="1650214"/>
            <a:ext cx="8153400" cy="1687315"/>
          </a:xfrm>
          <a:prstGeom prst="rect">
            <a:avLst/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40798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Possible </a:t>
            </a:r>
            <a:r>
              <a:rPr lang="en-US" b="1" i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Iterative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Definition:</a:t>
            </a:r>
          </a:p>
          <a:p>
            <a:r>
              <a:rPr lang="en-US" sz="80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lvl="1" eaLnBrk="1" hangingPunct="1">
              <a:spcAft>
                <a:spcPts val="1200"/>
              </a:spcAft>
            </a:pP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factorial(n) = n * (n – 1) * (n – 2) * … * 1   </a:t>
            </a:r>
            <a:r>
              <a:rPr lang="en-US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(for n &gt; 0)</a:t>
            </a:r>
          </a:p>
          <a:p>
            <a:pPr lvl="1" eaLnBrk="1" hangingPunct="1"/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factorial(0) = 1</a:t>
            </a: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4582" name="Rectangle 3"/>
          <p:cNvSpPr txBox="1">
            <a:spLocks noChangeArrowheads="1"/>
          </p:cNvSpPr>
          <p:nvPr/>
        </p:nvSpPr>
        <p:spPr bwMode="auto">
          <a:xfrm>
            <a:off x="381000" y="3461656"/>
            <a:ext cx="8153400" cy="2710543"/>
          </a:xfrm>
          <a:prstGeom prst="rect">
            <a:avLst/>
          </a:prstGeom>
          <a:solidFill>
            <a:srgbClr val="CCFFFF"/>
          </a:solidFill>
          <a:ln w="9525">
            <a:solidFill>
              <a:srgbClr val="CC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 fac(int n)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Segoe UI" panose="020B0502040204020203" pitchFamily="34" charset="0"/>
              </a:rPr>
              <a:t>// iterative version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int result = 1;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for (int i = n; i &gt;= 1; i--)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	 result = result * i;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return result;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n-US" sz="1800">
              <a:solidFill>
                <a:srgbClr val="7F7F7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8569314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85292B81FD914490D200F53A977921" ma:contentTypeVersion="0" ma:contentTypeDescription="Create a new document." ma:contentTypeScope="" ma:versionID="d6e5f4a3cdf05edb86269a3c7ce2f45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CD2D6D-3CF7-4DE1-A721-9341701153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DFA01E-FD50-40D5-BCEE-9F3595FE4AAD}"/>
</file>

<file path=customXml/itemProps3.xml><?xml version="1.0" encoding="utf-8"?>
<ds:datastoreItem xmlns:ds="http://schemas.openxmlformats.org/officeDocument/2006/customXml" ds:itemID="{CBAEBD44-10AB-4FE3-B8FB-B7E5E9932B4B}">
  <ds:schemaRefs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ec628d42-646a-4008-8b8a-11a7db4795c0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7088</TotalTime>
  <Words>5112</Words>
  <Application>Microsoft Office PowerPoint</Application>
  <PresentationFormat>On-screen Show (4:3)</PresentationFormat>
  <Paragraphs>815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3" baseType="lpstr">
      <vt:lpstr>MS PGothic</vt:lpstr>
      <vt:lpstr>Roboto</vt:lpstr>
      <vt:lpstr>SimSun</vt:lpstr>
      <vt:lpstr>Arial</vt:lpstr>
      <vt:lpstr>Arial Narrow</vt:lpstr>
      <vt:lpstr>Calibri</vt:lpstr>
      <vt:lpstr>Consolas</vt:lpstr>
      <vt:lpstr>Courier New</vt:lpstr>
      <vt:lpstr>Segoe UI</vt:lpstr>
      <vt:lpstr>Tahoma</vt:lpstr>
      <vt:lpstr>Times New Roman</vt:lpstr>
      <vt:lpstr>Verdana</vt:lpstr>
      <vt:lpstr>Wingdings</vt:lpstr>
      <vt:lpstr>Contport</vt:lpstr>
      <vt:lpstr>PowerPoint Presentation</vt:lpstr>
      <vt:lpstr>Topics</vt:lpstr>
      <vt:lpstr>References</vt:lpstr>
      <vt:lpstr>1. What is Recursion?</vt:lpstr>
      <vt:lpstr>What is Recursion?</vt:lpstr>
      <vt:lpstr>What is Recursion?</vt:lpstr>
      <vt:lpstr>2.  Constructing Recursive Solutions</vt:lpstr>
      <vt:lpstr>Constructing Recursive Solutions</vt:lpstr>
      <vt:lpstr>Constructing Recursive Solutions</vt:lpstr>
      <vt:lpstr>Constructing Recursive Solutions</vt:lpstr>
      <vt:lpstr>Constructing Recursive Solutions</vt:lpstr>
      <vt:lpstr>Constructing Recursive Solutions</vt:lpstr>
      <vt:lpstr>Constructing Recursive Solutions</vt:lpstr>
      <vt:lpstr>Constructing Recursive Solutions</vt:lpstr>
      <vt:lpstr>Constructing Recursive Solutions</vt:lpstr>
      <vt:lpstr>3. A Poor Solution to Simple Problem - Fibonacci</vt:lpstr>
      <vt:lpstr>3. A Poor Solution to Simple Problem - Fibonacci</vt:lpstr>
      <vt:lpstr>A Poor Solution to Simple Problem - Fibonacci</vt:lpstr>
      <vt:lpstr>A Poor Solution to Simple Problem - Fibonacci</vt:lpstr>
      <vt:lpstr>4. Recursion in Array Processing</vt:lpstr>
      <vt:lpstr>Recursion in Array Processing</vt:lpstr>
      <vt:lpstr>Recursion in Array Processing</vt:lpstr>
      <vt:lpstr>Recursion in Array Processing</vt:lpstr>
      <vt:lpstr>5. A Simple Solution to a Problem– Tower of Hanoi</vt:lpstr>
      <vt:lpstr>  A Simple Solution to a Problem– Tower of Hanoi</vt:lpstr>
      <vt:lpstr>A Simple Solution to a Problem – Tower of Hanoi</vt:lpstr>
      <vt:lpstr>  A Simple Solution to a Problem– Tower of Hanoi</vt:lpstr>
      <vt:lpstr>  A Simple Solution to a Problem– Tower of Hanoi</vt:lpstr>
      <vt:lpstr>A Simple Solution to a Problem – Tower of Hanoi</vt:lpstr>
      <vt:lpstr>6. Recursion and Efficiency</vt:lpstr>
      <vt:lpstr>Recursion and Efficiency</vt:lpstr>
      <vt:lpstr>Time Complexity of Recursive Solutions</vt:lpstr>
      <vt:lpstr>Time Complexity of Recursive Solutions</vt:lpstr>
      <vt:lpstr>Time Complexity of Recusive Solutions</vt:lpstr>
      <vt:lpstr>Time Complexity of Recursive Solutions</vt:lpstr>
      <vt:lpstr>Time Complexity of Recursive Solutions</vt:lpstr>
      <vt:lpstr>Time Complexity of Recursive Solutions</vt:lpstr>
      <vt:lpstr>Time Complexity of Recursive Solutions</vt:lpstr>
      <vt:lpstr>Further applications of Recursion</vt:lpstr>
      <vt:lpstr>Further applications of Recursion</vt:lpstr>
      <vt:lpstr>Further applications of Recursion</vt:lpstr>
      <vt:lpstr>Further applications of Recursion</vt:lpstr>
      <vt:lpstr>Further applications of Recursion</vt:lpstr>
      <vt:lpstr>Further applications of Recursion</vt:lpstr>
      <vt:lpstr>Recursion vs Iteration</vt:lpstr>
      <vt:lpstr>Summary</vt:lpstr>
      <vt:lpstr>Appendix 1 - Tracing a Recursive Function</vt:lpstr>
      <vt:lpstr>Tracing a Recursive Function</vt:lpstr>
      <vt:lpstr>Box Trace -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Charles</dc:creator>
  <cp:keywords>DSA</cp:keywords>
  <cp:lastModifiedBy>Ching Yun LEE (NP)</cp:lastModifiedBy>
  <cp:revision>613</cp:revision>
  <cp:lastPrinted>2000-08-04T01:42:18Z</cp:lastPrinted>
  <dcterms:created xsi:type="dcterms:W3CDTF">1995-05-28T16:29:18Z</dcterms:created>
  <dcterms:modified xsi:type="dcterms:W3CDTF">2020-11-26T08:46:11Z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0x0101009085292B81FD914490D200F53A977921</vt:lpwstr>
  </property>
</Properties>
</file>