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15113000" cy="21374100"/>
  <p:notesSz cx="6858000" cy="9144000"/>
  <p:embeddedFontLst>
    <p:embeddedFont>
      <p:font typeface="Arimo" panose="020B0604020202020204" charset="0"/>
      <p:regular r:id="rId3"/>
    </p:embeddedFont>
    <p:embeddedFont>
      <p:font typeface="Calibri" panose="020F0502020204030204" pitchFamily="34" charset="0"/>
      <p:regular r:id="rId4"/>
      <p:bold r:id="rId5"/>
      <p:italic r:id="rId6"/>
      <p:boldItalic r:id="rId7"/>
    </p:embeddedFont>
    <p:embeddedFont>
      <p:font typeface="Poppins Medium" panose="020B0604020202020204" charset="0"/>
      <p:regular r:id="rId8"/>
    </p:embeddedFont>
    <p:embeddedFont>
      <p:font typeface="Poppins Medium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152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0F0"/>
        </a:solidFill>
        <a:effectLst/>
      </p:bgPr>
    </p:bg>
    <p:spTree>
      <p:nvGrpSpPr>
        <p:cNvPr id="1" name=""/>
        <p:cNvGrpSpPr/>
        <p:nvPr/>
      </p:nvGrpSpPr>
      <p:grpSpPr>
        <a:xfrm>
          <a:off x="0" y="0"/>
          <a:ext cx="0" cy="0"/>
          <a:chOff x="0" y="0"/>
          <a:chExt cx="0" cy="0"/>
        </a:xfrm>
      </p:grpSpPr>
      <p:sp>
        <p:nvSpPr>
          <p:cNvPr id="2" name="AutoShape 2"/>
          <p:cNvSpPr/>
          <p:nvPr/>
        </p:nvSpPr>
        <p:spPr>
          <a:xfrm>
            <a:off x="841607" y="2457450"/>
            <a:ext cx="13639259" cy="0"/>
          </a:xfrm>
          <a:prstGeom prst="line">
            <a:avLst/>
          </a:prstGeom>
          <a:ln w="9525" cap="flat">
            <a:solidFill>
              <a:srgbClr val="304443"/>
            </a:solidFill>
            <a:prstDash val="solid"/>
            <a:headEnd type="none" w="sm" len="sm"/>
            <a:tailEnd type="none" w="sm" len="sm"/>
          </a:ln>
        </p:spPr>
      </p:sp>
      <p:sp>
        <p:nvSpPr>
          <p:cNvPr id="3" name="AutoShape 3"/>
          <p:cNvSpPr/>
          <p:nvPr/>
        </p:nvSpPr>
        <p:spPr>
          <a:xfrm rot="5400000">
            <a:off x="2571043" y="16033600"/>
            <a:ext cx="9702591" cy="0"/>
          </a:xfrm>
          <a:prstGeom prst="line">
            <a:avLst/>
          </a:prstGeom>
          <a:ln w="9525" cap="flat">
            <a:solidFill>
              <a:srgbClr val="304443"/>
            </a:solidFill>
            <a:prstDash val="solid"/>
            <a:headEnd type="none" w="sm" len="sm"/>
            <a:tailEnd type="none" w="sm" len="sm"/>
          </a:ln>
        </p:spPr>
      </p:sp>
      <p:sp>
        <p:nvSpPr>
          <p:cNvPr id="4" name="AutoShape 4"/>
          <p:cNvSpPr/>
          <p:nvPr/>
        </p:nvSpPr>
        <p:spPr>
          <a:xfrm rot="-5400000">
            <a:off x="9322774" y="5107090"/>
            <a:ext cx="1509428" cy="0"/>
          </a:xfrm>
          <a:prstGeom prst="line">
            <a:avLst/>
          </a:prstGeom>
          <a:ln w="9525" cap="flat">
            <a:solidFill>
              <a:srgbClr val="304443"/>
            </a:solidFill>
            <a:prstDash val="solid"/>
            <a:headEnd type="none" w="sm" len="sm"/>
            <a:tailEnd type="none" w="sm" len="sm"/>
          </a:ln>
        </p:spPr>
      </p:sp>
      <p:sp>
        <p:nvSpPr>
          <p:cNvPr id="5" name="AutoShape 5"/>
          <p:cNvSpPr/>
          <p:nvPr/>
        </p:nvSpPr>
        <p:spPr>
          <a:xfrm rot="-5400000">
            <a:off x="4688970" y="5107090"/>
            <a:ext cx="1509428" cy="0"/>
          </a:xfrm>
          <a:prstGeom prst="line">
            <a:avLst/>
          </a:prstGeom>
          <a:ln w="9525" cap="flat">
            <a:solidFill>
              <a:srgbClr val="304443"/>
            </a:solidFill>
            <a:prstDash val="solid"/>
            <a:headEnd type="none" w="sm" len="sm"/>
            <a:tailEnd type="none" w="sm" len="sm"/>
          </a:ln>
        </p:spPr>
      </p:sp>
      <p:pic>
        <p:nvPicPr>
          <p:cNvPr id="6" name="Picture 6"/>
          <p:cNvPicPr>
            <a:picLocks noChangeAspect="1"/>
          </p:cNvPicPr>
          <p:nvPr/>
        </p:nvPicPr>
        <p:blipFill>
          <a:blip r:embed="rId2"/>
          <a:srcRect/>
          <a:stretch>
            <a:fillRect/>
          </a:stretch>
        </p:blipFill>
        <p:spPr>
          <a:xfrm>
            <a:off x="8894086" y="1222588"/>
            <a:ext cx="3055844" cy="937762"/>
          </a:xfrm>
          <a:prstGeom prst="rect">
            <a:avLst/>
          </a:prstGeom>
        </p:spPr>
      </p:pic>
      <p:pic>
        <p:nvPicPr>
          <p:cNvPr id="7" name="Picture 7"/>
          <p:cNvPicPr>
            <a:picLocks noChangeAspect="1"/>
          </p:cNvPicPr>
          <p:nvPr/>
        </p:nvPicPr>
        <p:blipFill>
          <a:blip r:embed="rId3"/>
          <a:srcRect/>
          <a:stretch>
            <a:fillRect/>
          </a:stretch>
        </p:blipFill>
        <p:spPr>
          <a:xfrm>
            <a:off x="12037260" y="1035531"/>
            <a:ext cx="2191997" cy="1201264"/>
          </a:xfrm>
          <a:prstGeom prst="rect">
            <a:avLst/>
          </a:prstGeom>
        </p:spPr>
      </p:pic>
      <p:sp>
        <p:nvSpPr>
          <p:cNvPr id="8" name="AutoShape 8"/>
          <p:cNvSpPr/>
          <p:nvPr/>
        </p:nvSpPr>
        <p:spPr>
          <a:xfrm>
            <a:off x="841607" y="6008031"/>
            <a:ext cx="13639259" cy="0"/>
          </a:xfrm>
          <a:prstGeom prst="line">
            <a:avLst/>
          </a:prstGeom>
          <a:ln w="9525" cap="flat">
            <a:solidFill>
              <a:srgbClr val="304443"/>
            </a:solidFill>
            <a:prstDash val="solid"/>
            <a:headEnd type="none" w="sm" len="sm"/>
            <a:tailEnd type="none" w="sm" len="sm"/>
          </a:ln>
        </p:spPr>
      </p:sp>
      <p:sp>
        <p:nvSpPr>
          <p:cNvPr id="9" name="AutoShape 9"/>
          <p:cNvSpPr/>
          <p:nvPr/>
        </p:nvSpPr>
        <p:spPr>
          <a:xfrm rot="-5400000">
            <a:off x="6725130" y="9373162"/>
            <a:ext cx="2092388" cy="0"/>
          </a:xfrm>
          <a:prstGeom prst="line">
            <a:avLst/>
          </a:prstGeom>
          <a:ln w="9525" cap="flat">
            <a:solidFill>
              <a:srgbClr val="304443"/>
            </a:solidFill>
            <a:prstDash val="solid"/>
            <a:headEnd type="none" w="sm" len="sm"/>
            <a:tailEnd type="none" w="sm" len="sm"/>
          </a:ln>
        </p:spPr>
      </p:sp>
      <p:sp>
        <p:nvSpPr>
          <p:cNvPr id="10" name="AutoShape 10"/>
          <p:cNvSpPr/>
          <p:nvPr/>
        </p:nvSpPr>
        <p:spPr>
          <a:xfrm>
            <a:off x="841607" y="10790862"/>
            <a:ext cx="13639259" cy="0"/>
          </a:xfrm>
          <a:prstGeom prst="line">
            <a:avLst/>
          </a:prstGeom>
          <a:ln w="9525" cap="flat">
            <a:solidFill>
              <a:srgbClr val="304443"/>
            </a:solidFill>
            <a:prstDash val="solid"/>
            <a:headEnd type="none" w="sm" len="sm"/>
            <a:tailEnd type="none" w="sm" len="sm"/>
          </a:ln>
        </p:spPr>
      </p:sp>
      <p:pic>
        <p:nvPicPr>
          <p:cNvPr id="11" name="Picture 11"/>
          <p:cNvPicPr>
            <a:picLocks noChangeAspect="1"/>
          </p:cNvPicPr>
          <p:nvPr/>
        </p:nvPicPr>
        <p:blipFill>
          <a:blip r:embed="rId4"/>
          <a:srcRect/>
          <a:stretch>
            <a:fillRect/>
          </a:stretch>
        </p:blipFill>
        <p:spPr>
          <a:xfrm>
            <a:off x="841607" y="7780553"/>
            <a:ext cx="4160454" cy="2770053"/>
          </a:xfrm>
          <a:prstGeom prst="rect">
            <a:avLst/>
          </a:prstGeom>
        </p:spPr>
      </p:pic>
      <p:sp>
        <p:nvSpPr>
          <p:cNvPr id="12" name="AutoShape 12"/>
          <p:cNvSpPr/>
          <p:nvPr/>
        </p:nvSpPr>
        <p:spPr>
          <a:xfrm rot="-5400000">
            <a:off x="10630608" y="9373162"/>
            <a:ext cx="2092388" cy="0"/>
          </a:xfrm>
          <a:prstGeom prst="line">
            <a:avLst/>
          </a:prstGeom>
          <a:ln w="9525" cap="flat">
            <a:solidFill>
              <a:srgbClr val="304443"/>
            </a:solidFill>
            <a:prstDash val="solid"/>
            <a:headEnd type="none" w="sm" len="sm"/>
            <a:tailEnd type="none" w="sm" len="sm"/>
          </a:ln>
        </p:spPr>
      </p:sp>
      <p:pic>
        <p:nvPicPr>
          <p:cNvPr id="13" name="Picture 13"/>
          <p:cNvPicPr>
            <a:picLocks noChangeAspect="1"/>
          </p:cNvPicPr>
          <p:nvPr/>
        </p:nvPicPr>
        <p:blipFill>
          <a:blip r:embed="rId5"/>
          <a:srcRect t="6467" b="8158"/>
          <a:stretch>
            <a:fillRect/>
          </a:stretch>
        </p:blipFill>
        <p:spPr>
          <a:xfrm>
            <a:off x="891105" y="12134850"/>
            <a:ext cx="2678264" cy="2550775"/>
          </a:xfrm>
          <a:prstGeom prst="rect">
            <a:avLst/>
          </a:prstGeom>
        </p:spPr>
      </p:pic>
      <p:pic>
        <p:nvPicPr>
          <p:cNvPr id="14" name="Picture 14"/>
          <p:cNvPicPr>
            <a:picLocks noChangeAspect="1"/>
          </p:cNvPicPr>
          <p:nvPr/>
        </p:nvPicPr>
        <p:blipFill>
          <a:blip r:embed="rId6"/>
          <a:srcRect l="57596" t="8299" r="33409" b="67672"/>
          <a:stretch>
            <a:fillRect/>
          </a:stretch>
        </p:blipFill>
        <p:spPr>
          <a:xfrm>
            <a:off x="823313" y="15771663"/>
            <a:ext cx="665449" cy="569456"/>
          </a:xfrm>
          <a:prstGeom prst="rect">
            <a:avLst/>
          </a:prstGeom>
        </p:spPr>
      </p:pic>
      <p:pic>
        <p:nvPicPr>
          <p:cNvPr id="15" name="Picture 15"/>
          <p:cNvPicPr>
            <a:picLocks noChangeAspect="1"/>
          </p:cNvPicPr>
          <p:nvPr/>
        </p:nvPicPr>
        <p:blipFill>
          <a:blip r:embed="rId6"/>
          <a:srcRect l="3804" t="6759" r="87902" b="66783"/>
          <a:stretch>
            <a:fillRect/>
          </a:stretch>
        </p:blipFill>
        <p:spPr>
          <a:xfrm>
            <a:off x="2128067" y="15699548"/>
            <a:ext cx="663800" cy="677629"/>
          </a:xfrm>
          <a:prstGeom prst="rect">
            <a:avLst/>
          </a:prstGeom>
        </p:spPr>
      </p:pic>
      <p:pic>
        <p:nvPicPr>
          <p:cNvPr id="16" name="Picture 16"/>
          <p:cNvPicPr>
            <a:picLocks noChangeAspect="1"/>
          </p:cNvPicPr>
          <p:nvPr/>
        </p:nvPicPr>
        <p:blipFill>
          <a:blip r:embed="rId6"/>
          <a:srcRect l="86368" t="4877" r="5510" b="64885"/>
          <a:stretch>
            <a:fillRect/>
          </a:stretch>
        </p:blipFill>
        <p:spPr>
          <a:xfrm>
            <a:off x="1499422" y="15699548"/>
            <a:ext cx="597473" cy="711882"/>
          </a:xfrm>
          <a:prstGeom prst="rect">
            <a:avLst/>
          </a:prstGeom>
        </p:spPr>
      </p:pic>
      <p:pic>
        <p:nvPicPr>
          <p:cNvPr id="17" name="Picture 17"/>
          <p:cNvPicPr>
            <a:picLocks noChangeAspect="1"/>
          </p:cNvPicPr>
          <p:nvPr/>
        </p:nvPicPr>
        <p:blipFill>
          <a:blip r:embed="rId7"/>
          <a:srcRect/>
          <a:stretch>
            <a:fillRect/>
          </a:stretch>
        </p:blipFill>
        <p:spPr>
          <a:xfrm>
            <a:off x="2849235" y="15771663"/>
            <a:ext cx="594954" cy="569456"/>
          </a:xfrm>
          <a:prstGeom prst="rect">
            <a:avLst/>
          </a:prstGeom>
        </p:spPr>
      </p:pic>
      <p:pic>
        <p:nvPicPr>
          <p:cNvPr id="18" name="Picture 18"/>
          <p:cNvPicPr>
            <a:picLocks noChangeAspect="1"/>
          </p:cNvPicPr>
          <p:nvPr/>
        </p:nvPicPr>
        <p:blipFill>
          <a:blip r:embed="rId8"/>
          <a:srcRect l="3706" r="1274" b="21379"/>
          <a:stretch>
            <a:fillRect/>
          </a:stretch>
        </p:blipFill>
        <p:spPr>
          <a:xfrm>
            <a:off x="1177691" y="17240871"/>
            <a:ext cx="1810974" cy="717673"/>
          </a:xfrm>
          <a:prstGeom prst="rect">
            <a:avLst/>
          </a:prstGeom>
        </p:spPr>
      </p:pic>
      <p:pic>
        <p:nvPicPr>
          <p:cNvPr id="19" name="Picture 19"/>
          <p:cNvPicPr>
            <a:picLocks noChangeAspect="1"/>
          </p:cNvPicPr>
          <p:nvPr/>
        </p:nvPicPr>
        <p:blipFill>
          <a:blip r:embed="rId9"/>
          <a:srcRect/>
          <a:stretch>
            <a:fillRect/>
          </a:stretch>
        </p:blipFill>
        <p:spPr>
          <a:xfrm>
            <a:off x="951712" y="18817744"/>
            <a:ext cx="3138765" cy="1933020"/>
          </a:xfrm>
          <a:prstGeom prst="rect">
            <a:avLst/>
          </a:prstGeom>
        </p:spPr>
      </p:pic>
      <p:pic>
        <p:nvPicPr>
          <p:cNvPr id="20" name="Picture 20"/>
          <p:cNvPicPr>
            <a:picLocks noChangeAspect="1"/>
          </p:cNvPicPr>
          <p:nvPr/>
        </p:nvPicPr>
        <p:blipFill>
          <a:blip r:embed="rId10"/>
          <a:srcRect/>
          <a:stretch>
            <a:fillRect/>
          </a:stretch>
        </p:blipFill>
        <p:spPr>
          <a:xfrm>
            <a:off x="8054117" y="12586236"/>
            <a:ext cx="3214664" cy="359085"/>
          </a:xfrm>
          <a:prstGeom prst="rect">
            <a:avLst/>
          </a:prstGeom>
        </p:spPr>
      </p:pic>
      <p:pic>
        <p:nvPicPr>
          <p:cNvPr id="21" name="Picture 21"/>
          <p:cNvPicPr>
            <a:picLocks noChangeAspect="1"/>
          </p:cNvPicPr>
          <p:nvPr/>
        </p:nvPicPr>
        <p:blipFill>
          <a:blip r:embed="rId11"/>
          <a:srcRect l="689" t="2999" r="2192" b="12242"/>
          <a:stretch>
            <a:fillRect/>
          </a:stretch>
        </p:blipFill>
        <p:spPr>
          <a:xfrm>
            <a:off x="8027441" y="13980452"/>
            <a:ext cx="3268017" cy="1482966"/>
          </a:xfrm>
          <a:prstGeom prst="rect">
            <a:avLst/>
          </a:prstGeom>
        </p:spPr>
      </p:pic>
      <p:pic>
        <p:nvPicPr>
          <p:cNvPr id="22" name="Picture 22"/>
          <p:cNvPicPr>
            <a:picLocks noChangeAspect="1"/>
          </p:cNvPicPr>
          <p:nvPr/>
        </p:nvPicPr>
        <p:blipFill>
          <a:blip r:embed="rId12"/>
          <a:srcRect/>
          <a:stretch>
            <a:fillRect/>
          </a:stretch>
        </p:blipFill>
        <p:spPr>
          <a:xfrm>
            <a:off x="7973693" y="16194603"/>
            <a:ext cx="3321764" cy="2344325"/>
          </a:xfrm>
          <a:prstGeom prst="rect">
            <a:avLst/>
          </a:prstGeom>
        </p:spPr>
      </p:pic>
      <p:pic>
        <p:nvPicPr>
          <p:cNvPr id="23" name="Picture 23"/>
          <p:cNvPicPr>
            <a:picLocks noChangeAspect="1"/>
          </p:cNvPicPr>
          <p:nvPr/>
        </p:nvPicPr>
        <p:blipFill>
          <a:blip r:embed="rId13"/>
          <a:srcRect/>
          <a:stretch>
            <a:fillRect/>
          </a:stretch>
        </p:blipFill>
        <p:spPr>
          <a:xfrm>
            <a:off x="11309028" y="18671228"/>
            <a:ext cx="3392139" cy="1254120"/>
          </a:xfrm>
          <a:prstGeom prst="rect">
            <a:avLst/>
          </a:prstGeom>
        </p:spPr>
      </p:pic>
      <p:pic>
        <p:nvPicPr>
          <p:cNvPr id="24" name="Picture 24"/>
          <p:cNvPicPr>
            <a:picLocks noChangeAspect="1"/>
          </p:cNvPicPr>
          <p:nvPr/>
        </p:nvPicPr>
        <p:blipFill>
          <a:blip r:embed="rId14"/>
          <a:srcRect/>
          <a:stretch>
            <a:fillRect/>
          </a:stretch>
        </p:blipFill>
        <p:spPr>
          <a:xfrm>
            <a:off x="7947017" y="20186639"/>
            <a:ext cx="4281142" cy="535715"/>
          </a:xfrm>
          <a:prstGeom prst="rect">
            <a:avLst/>
          </a:prstGeom>
        </p:spPr>
      </p:pic>
      <p:grpSp>
        <p:nvGrpSpPr>
          <p:cNvPr id="25" name="Group 25"/>
          <p:cNvGrpSpPr/>
          <p:nvPr/>
        </p:nvGrpSpPr>
        <p:grpSpPr>
          <a:xfrm>
            <a:off x="927105" y="4357138"/>
            <a:ext cx="4169103" cy="1328657"/>
            <a:chOff x="0" y="0"/>
            <a:chExt cx="5558804" cy="1771542"/>
          </a:xfrm>
        </p:grpSpPr>
        <p:sp>
          <p:nvSpPr>
            <p:cNvPr id="26" name="TextBox 26"/>
            <p:cNvSpPr txBox="1"/>
            <p:nvPr/>
          </p:nvSpPr>
          <p:spPr>
            <a:xfrm>
              <a:off x="0" y="-28575"/>
              <a:ext cx="4564724" cy="895562"/>
            </a:xfrm>
            <a:prstGeom prst="rect">
              <a:avLst/>
            </a:prstGeom>
          </p:spPr>
          <p:txBody>
            <a:bodyPr lIns="0" tIns="0" rIns="0" bIns="0" rtlCol="0" anchor="t">
              <a:spAutoFit/>
            </a:bodyPr>
            <a:lstStyle/>
            <a:p>
              <a:pPr marL="0" lvl="1" indent="0">
                <a:lnSpc>
                  <a:spcPts val="2799"/>
                </a:lnSpc>
                <a:spcBef>
                  <a:spcPct val="0"/>
                </a:spcBef>
              </a:pPr>
              <a:r>
                <a:rPr lang="en-US" sz="1999">
                  <a:solidFill>
                    <a:srgbClr val="304443"/>
                  </a:solidFill>
                  <a:latin typeface="Poppins Medium"/>
                </a:rPr>
                <a:t>COMPREHENSIVE NETWORK LOG</a:t>
              </a:r>
            </a:p>
          </p:txBody>
        </p:sp>
        <p:sp>
          <p:nvSpPr>
            <p:cNvPr id="27" name="TextBox 27"/>
            <p:cNvSpPr txBox="1"/>
            <p:nvPr/>
          </p:nvSpPr>
          <p:spPr>
            <a:xfrm>
              <a:off x="0" y="952937"/>
              <a:ext cx="5558804" cy="818606"/>
            </a:xfrm>
            <a:prstGeom prst="rect">
              <a:avLst/>
            </a:prstGeom>
          </p:spPr>
          <p:txBody>
            <a:bodyPr lIns="0" tIns="0" rIns="0" bIns="0" rtlCol="0" anchor="t">
              <a:spAutoFit/>
            </a:bodyPr>
            <a:lstStyle/>
            <a:p>
              <a:pPr marL="0" lvl="0" indent="0" algn="l">
                <a:lnSpc>
                  <a:spcPts val="1671"/>
                </a:lnSpc>
                <a:spcBef>
                  <a:spcPct val="0"/>
                </a:spcBef>
              </a:pPr>
              <a:r>
                <a:rPr lang="en-US" sz="1194">
                  <a:solidFill>
                    <a:srgbClr val="304443"/>
                  </a:solidFill>
                  <a:latin typeface="Poppins Medium"/>
                </a:rPr>
                <a:t>Zeek will turn raw network traffic into a comprehensive logs that is organized by protocol and the traffic data is filter and storage in different field</a:t>
              </a:r>
            </a:p>
          </p:txBody>
        </p:sp>
      </p:grpSp>
      <p:grpSp>
        <p:nvGrpSpPr>
          <p:cNvPr id="28" name="Group 28"/>
          <p:cNvGrpSpPr/>
          <p:nvPr/>
        </p:nvGrpSpPr>
        <p:grpSpPr>
          <a:xfrm>
            <a:off x="10486695" y="4357138"/>
            <a:ext cx="3742562" cy="1186970"/>
            <a:chOff x="0" y="0"/>
            <a:chExt cx="4990082" cy="1582627"/>
          </a:xfrm>
        </p:grpSpPr>
        <p:sp>
          <p:nvSpPr>
            <p:cNvPr id="29" name="TextBox 29"/>
            <p:cNvSpPr txBox="1"/>
            <p:nvPr/>
          </p:nvSpPr>
          <p:spPr>
            <a:xfrm>
              <a:off x="0" y="-28575"/>
              <a:ext cx="3401040" cy="428202"/>
            </a:xfrm>
            <a:prstGeom prst="rect">
              <a:avLst/>
            </a:prstGeom>
          </p:spPr>
          <p:txBody>
            <a:bodyPr lIns="0" tIns="0" rIns="0" bIns="0" rtlCol="0" anchor="t">
              <a:spAutoFit/>
            </a:bodyPr>
            <a:lstStyle/>
            <a:p>
              <a:pPr marL="0" lvl="1" indent="0" algn="l">
                <a:lnSpc>
                  <a:spcPts val="2799"/>
                </a:lnSpc>
                <a:spcBef>
                  <a:spcPct val="0"/>
                </a:spcBef>
              </a:pPr>
              <a:r>
                <a:rPr lang="en-US" sz="1999">
                  <a:solidFill>
                    <a:srgbClr val="304443"/>
                  </a:solidFill>
                  <a:latin typeface="Poppins Medium"/>
                </a:rPr>
                <a:t>SCRIPTING</a:t>
              </a:r>
            </a:p>
          </p:txBody>
        </p:sp>
        <p:sp>
          <p:nvSpPr>
            <p:cNvPr id="30" name="TextBox 30"/>
            <p:cNvSpPr txBox="1"/>
            <p:nvPr/>
          </p:nvSpPr>
          <p:spPr>
            <a:xfrm>
              <a:off x="0" y="484021"/>
              <a:ext cx="4990082" cy="1098606"/>
            </a:xfrm>
            <a:prstGeom prst="rect">
              <a:avLst/>
            </a:prstGeom>
          </p:spPr>
          <p:txBody>
            <a:bodyPr lIns="0" tIns="0" rIns="0" bIns="0" rtlCol="0" anchor="t">
              <a:spAutoFit/>
            </a:bodyPr>
            <a:lstStyle/>
            <a:p>
              <a:pPr marL="0" lvl="0" indent="0" algn="l">
                <a:lnSpc>
                  <a:spcPts val="1671"/>
                </a:lnSpc>
                <a:spcBef>
                  <a:spcPct val="0"/>
                </a:spcBef>
              </a:pPr>
              <a:r>
                <a:rPr lang="en-US" sz="1194">
                  <a:solidFill>
                    <a:srgbClr val="304443"/>
                  </a:solidFill>
                  <a:latin typeface="Poppins Medium"/>
                </a:rPr>
                <a:t>You are able to create your own script which could be used to automate traffic analysis task to your liking. Or you can also download pre-made script make the others.</a:t>
              </a:r>
            </a:p>
          </p:txBody>
        </p:sp>
      </p:grpSp>
      <p:sp>
        <p:nvSpPr>
          <p:cNvPr id="31" name="TextBox 31"/>
          <p:cNvSpPr txBox="1"/>
          <p:nvPr/>
        </p:nvSpPr>
        <p:spPr>
          <a:xfrm>
            <a:off x="841607" y="659021"/>
            <a:ext cx="8320909" cy="1710690"/>
          </a:xfrm>
          <a:prstGeom prst="rect">
            <a:avLst/>
          </a:prstGeom>
        </p:spPr>
        <p:txBody>
          <a:bodyPr lIns="0" tIns="0" rIns="0" bIns="0" rtlCol="0" anchor="t">
            <a:spAutoFit/>
          </a:bodyPr>
          <a:lstStyle/>
          <a:p>
            <a:pPr>
              <a:lnSpc>
                <a:spcPts val="6480"/>
              </a:lnSpc>
            </a:pPr>
            <a:r>
              <a:rPr lang="en-US" sz="7200">
                <a:solidFill>
                  <a:srgbClr val="304443"/>
                </a:solidFill>
                <a:latin typeface="Poppins Medium Bold"/>
              </a:rPr>
              <a:t>ZEEK &amp; ELASTIC STACK</a:t>
            </a:r>
          </a:p>
        </p:txBody>
      </p:sp>
      <p:grpSp>
        <p:nvGrpSpPr>
          <p:cNvPr id="32" name="Group 32"/>
          <p:cNvGrpSpPr/>
          <p:nvPr/>
        </p:nvGrpSpPr>
        <p:grpSpPr>
          <a:xfrm>
            <a:off x="9017416" y="787205"/>
            <a:ext cx="3933781" cy="356463"/>
            <a:chOff x="0" y="0"/>
            <a:chExt cx="5245041" cy="475285"/>
          </a:xfrm>
        </p:grpSpPr>
        <p:sp>
          <p:nvSpPr>
            <p:cNvPr id="33" name="TextBox 33"/>
            <p:cNvSpPr txBox="1"/>
            <p:nvPr/>
          </p:nvSpPr>
          <p:spPr>
            <a:xfrm>
              <a:off x="0" y="-19050"/>
              <a:ext cx="3355958" cy="217957"/>
            </a:xfrm>
            <a:prstGeom prst="rect">
              <a:avLst/>
            </a:prstGeom>
          </p:spPr>
          <p:txBody>
            <a:bodyPr lIns="0" tIns="0" rIns="0" bIns="0" rtlCol="0" anchor="t">
              <a:spAutoFit/>
            </a:bodyPr>
            <a:lstStyle/>
            <a:p>
              <a:pPr>
                <a:lnSpc>
                  <a:spcPts val="1437"/>
                </a:lnSpc>
              </a:pPr>
              <a:r>
                <a:rPr lang="en-US" sz="1026">
                  <a:solidFill>
                    <a:srgbClr val="304443"/>
                  </a:solidFill>
                  <a:latin typeface="Poppins Medium Bold"/>
                </a:rPr>
                <a:t>AUTHORS</a:t>
              </a:r>
            </a:p>
          </p:txBody>
        </p:sp>
        <p:sp>
          <p:nvSpPr>
            <p:cNvPr id="34" name="TextBox 34"/>
            <p:cNvSpPr txBox="1"/>
            <p:nvPr/>
          </p:nvSpPr>
          <p:spPr>
            <a:xfrm>
              <a:off x="0" y="203776"/>
              <a:ext cx="5245041" cy="271508"/>
            </a:xfrm>
            <a:prstGeom prst="rect">
              <a:avLst/>
            </a:prstGeom>
          </p:spPr>
          <p:txBody>
            <a:bodyPr lIns="0" tIns="0" rIns="0" bIns="0" rtlCol="0" anchor="t">
              <a:spAutoFit/>
            </a:bodyPr>
            <a:lstStyle/>
            <a:p>
              <a:pPr marL="0" lvl="0" indent="0">
                <a:lnSpc>
                  <a:spcPts val="1717"/>
                </a:lnSpc>
                <a:spcBef>
                  <a:spcPct val="0"/>
                </a:spcBef>
              </a:pPr>
              <a:r>
                <a:rPr lang="en-US" sz="1226">
                  <a:solidFill>
                    <a:srgbClr val="304443"/>
                  </a:solidFill>
                  <a:latin typeface="Poppins Medium"/>
                </a:rPr>
                <a:t>Tan Jia Shun, Alan</a:t>
              </a:r>
            </a:p>
          </p:txBody>
        </p:sp>
      </p:grpSp>
      <p:sp>
        <p:nvSpPr>
          <p:cNvPr id="35" name="TextBox 35"/>
          <p:cNvSpPr txBox="1"/>
          <p:nvPr/>
        </p:nvSpPr>
        <p:spPr>
          <a:xfrm>
            <a:off x="927100" y="2527117"/>
            <a:ext cx="1362302" cy="679673"/>
          </a:xfrm>
          <a:prstGeom prst="rect">
            <a:avLst/>
          </a:prstGeom>
        </p:spPr>
        <p:txBody>
          <a:bodyPr wrap="square" lIns="0" tIns="0" rIns="0" bIns="0" rtlCol="0" anchor="t">
            <a:spAutoFit/>
          </a:bodyPr>
          <a:lstStyle/>
          <a:p>
            <a:pPr>
              <a:lnSpc>
                <a:spcPts val="5320"/>
              </a:lnSpc>
            </a:pPr>
            <a:r>
              <a:rPr lang="en-US" sz="3800" dirty="0">
                <a:solidFill>
                  <a:srgbClr val="304443"/>
                </a:solidFill>
                <a:latin typeface="Poppins Medium Bold"/>
              </a:rPr>
              <a:t>Zeek</a:t>
            </a:r>
          </a:p>
        </p:txBody>
      </p:sp>
      <p:grpSp>
        <p:nvGrpSpPr>
          <p:cNvPr id="36" name="Group 36"/>
          <p:cNvGrpSpPr/>
          <p:nvPr/>
        </p:nvGrpSpPr>
        <p:grpSpPr>
          <a:xfrm>
            <a:off x="5799080" y="4373213"/>
            <a:ext cx="3954013" cy="1257648"/>
            <a:chOff x="0" y="-28575"/>
            <a:chExt cx="5272017" cy="1676864"/>
          </a:xfrm>
        </p:grpSpPr>
        <p:sp>
          <p:nvSpPr>
            <p:cNvPr id="37" name="TextBox 37"/>
            <p:cNvSpPr txBox="1"/>
            <p:nvPr/>
          </p:nvSpPr>
          <p:spPr>
            <a:xfrm>
              <a:off x="0" y="-28575"/>
              <a:ext cx="4329223" cy="428202"/>
            </a:xfrm>
            <a:prstGeom prst="rect">
              <a:avLst/>
            </a:prstGeom>
          </p:spPr>
          <p:txBody>
            <a:bodyPr lIns="0" tIns="0" rIns="0" bIns="0" rtlCol="0" anchor="t">
              <a:spAutoFit/>
            </a:bodyPr>
            <a:lstStyle/>
            <a:p>
              <a:pPr marL="0" lvl="1" indent="0">
                <a:lnSpc>
                  <a:spcPts val="2799"/>
                </a:lnSpc>
                <a:spcBef>
                  <a:spcPct val="0"/>
                </a:spcBef>
              </a:pPr>
              <a:r>
                <a:rPr lang="en-US" sz="1999">
                  <a:solidFill>
                    <a:srgbClr val="304443"/>
                  </a:solidFill>
                  <a:latin typeface="Poppins Medium"/>
                </a:rPr>
                <a:t>FILE EXTRACTION</a:t>
              </a:r>
            </a:p>
          </p:txBody>
        </p:sp>
        <p:sp>
          <p:nvSpPr>
            <p:cNvPr id="38" name="TextBox 38"/>
            <p:cNvSpPr txBox="1"/>
            <p:nvPr/>
          </p:nvSpPr>
          <p:spPr>
            <a:xfrm>
              <a:off x="0" y="485577"/>
              <a:ext cx="5272017" cy="1162712"/>
            </a:xfrm>
            <a:prstGeom prst="rect">
              <a:avLst/>
            </a:prstGeom>
          </p:spPr>
          <p:txBody>
            <a:bodyPr lIns="0" tIns="0" rIns="0" bIns="0" rtlCol="0" anchor="t">
              <a:spAutoFit/>
            </a:bodyPr>
            <a:lstStyle/>
            <a:p>
              <a:pPr marL="0" lvl="0" indent="0" algn="l">
                <a:lnSpc>
                  <a:spcPts val="1671"/>
                </a:lnSpc>
                <a:spcBef>
                  <a:spcPct val="0"/>
                </a:spcBef>
              </a:pPr>
              <a:r>
                <a:rPr lang="en-US" sz="1194" dirty="0">
                  <a:solidFill>
                    <a:srgbClr val="304443"/>
                  </a:solidFill>
                  <a:latin typeface="Poppins Medium"/>
                </a:rPr>
                <a:t>Zeek can extract and reassemble file from the network. This allow the system to sent the file to an analysis tool to analyze or be stored on a backup server which could be used for investigation later</a:t>
              </a:r>
            </a:p>
          </p:txBody>
        </p:sp>
      </p:grpSp>
      <p:sp>
        <p:nvSpPr>
          <p:cNvPr id="39" name="TextBox 39"/>
          <p:cNvSpPr txBox="1"/>
          <p:nvPr/>
        </p:nvSpPr>
        <p:spPr>
          <a:xfrm>
            <a:off x="927105" y="3226106"/>
            <a:ext cx="13553761" cy="400211"/>
          </a:xfrm>
          <a:prstGeom prst="rect">
            <a:avLst/>
          </a:prstGeom>
        </p:spPr>
        <p:txBody>
          <a:bodyPr lIns="0" tIns="0" rIns="0" bIns="0" rtlCol="0" anchor="t">
            <a:spAutoFit/>
          </a:bodyPr>
          <a:lstStyle/>
          <a:p>
            <a:pPr>
              <a:lnSpc>
                <a:spcPts val="1671"/>
              </a:lnSpc>
            </a:pPr>
            <a:r>
              <a:rPr lang="en-US" sz="1193">
                <a:solidFill>
                  <a:srgbClr val="304443"/>
                </a:solidFill>
                <a:latin typeface="Poppins Medium"/>
              </a:rPr>
              <a:t>Zeek also known as Bro is an open-source software for analyzing network traffic. Zeek provides capabilities that are similar to a network intrusion detection systems (IDS) where it can log the network traffic but other than just being an IDS, it also provide feature that is useful for forensics investigation.</a:t>
            </a:r>
          </a:p>
        </p:txBody>
      </p:sp>
      <p:sp>
        <p:nvSpPr>
          <p:cNvPr id="40" name="TextBox 40"/>
          <p:cNvSpPr txBox="1"/>
          <p:nvPr/>
        </p:nvSpPr>
        <p:spPr>
          <a:xfrm>
            <a:off x="927105" y="3753160"/>
            <a:ext cx="2642264" cy="461665"/>
          </a:xfrm>
          <a:prstGeom prst="rect">
            <a:avLst/>
          </a:prstGeom>
        </p:spPr>
        <p:txBody>
          <a:bodyPr wrap="square" lIns="0" tIns="0" rIns="0" bIns="0" rtlCol="0" anchor="t">
            <a:spAutoFit/>
          </a:bodyPr>
          <a:lstStyle/>
          <a:p>
            <a:pPr>
              <a:lnSpc>
                <a:spcPts val="3640"/>
              </a:lnSpc>
            </a:pPr>
            <a:r>
              <a:rPr lang="en-US" sz="2600" u="sng" dirty="0">
                <a:solidFill>
                  <a:srgbClr val="304443"/>
                </a:solidFill>
                <a:latin typeface="Poppins Medium Bold"/>
              </a:rPr>
              <a:t>Key Feature</a:t>
            </a:r>
          </a:p>
        </p:txBody>
      </p:sp>
      <p:grpSp>
        <p:nvGrpSpPr>
          <p:cNvPr id="41" name="Group 41"/>
          <p:cNvGrpSpPr/>
          <p:nvPr/>
        </p:nvGrpSpPr>
        <p:grpSpPr>
          <a:xfrm>
            <a:off x="5216084" y="8479977"/>
            <a:ext cx="2484610" cy="1512296"/>
            <a:chOff x="0" y="0"/>
            <a:chExt cx="3312813" cy="2016394"/>
          </a:xfrm>
        </p:grpSpPr>
        <p:sp>
          <p:nvSpPr>
            <p:cNvPr id="42" name="TextBox 42"/>
            <p:cNvSpPr txBox="1"/>
            <p:nvPr/>
          </p:nvSpPr>
          <p:spPr>
            <a:xfrm>
              <a:off x="0" y="-28575"/>
              <a:ext cx="2720383" cy="895562"/>
            </a:xfrm>
            <a:prstGeom prst="rect">
              <a:avLst/>
            </a:prstGeom>
          </p:spPr>
          <p:txBody>
            <a:bodyPr lIns="0" tIns="0" rIns="0" bIns="0" rtlCol="0" anchor="t">
              <a:spAutoFit/>
            </a:bodyPr>
            <a:lstStyle/>
            <a:p>
              <a:pPr marL="0" lvl="1" indent="0">
                <a:lnSpc>
                  <a:spcPts val="2799"/>
                </a:lnSpc>
                <a:spcBef>
                  <a:spcPct val="0"/>
                </a:spcBef>
              </a:pPr>
              <a:r>
                <a:rPr lang="en-US" sz="1999">
                  <a:solidFill>
                    <a:srgbClr val="304443"/>
                  </a:solidFill>
                  <a:latin typeface="Poppins Medium"/>
                </a:rPr>
                <a:t>DATA VISUALIZATION</a:t>
              </a:r>
            </a:p>
          </p:txBody>
        </p:sp>
        <p:sp>
          <p:nvSpPr>
            <p:cNvPr id="43" name="TextBox 43"/>
            <p:cNvSpPr txBox="1"/>
            <p:nvPr/>
          </p:nvSpPr>
          <p:spPr>
            <a:xfrm>
              <a:off x="0" y="952329"/>
              <a:ext cx="3312813" cy="1064065"/>
            </a:xfrm>
            <a:prstGeom prst="rect">
              <a:avLst/>
            </a:prstGeom>
          </p:spPr>
          <p:txBody>
            <a:bodyPr lIns="0" tIns="0" rIns="0" bIns="0" rtlCol="0" anchor="t">
              <a:spAutoFit/>
            </a:bodyPr>
            <a:lstStyle/>
            <a:p>
              <a:pPr marL="0" lvl="0" indent="0" algn="l">
                <a:lnSpc>
                  <a:spcPts val="1647"/>
                </a:lnSpc>
                <a:spcBef>
                  <a:spcPct val="0"/>
                </a:spcBef>
              </a:pPr>
              <a:r>
                <a:rPr lang="en-US" sz="1176">
                  <a:solidFill>
                    <a:srgbClr val="304443"/>
                  </a:solidFill>
                  <a:latin typeface="Poppins Medium"/>
                </a:rPr>
                <a:t>It make huge and complex data easier and quicker to read and understand by using graphic, map and vector</a:t>
              </a:r>
            </a:p>
          </p:txBody>
        </p:sp>
      </p:grpSp>
      <p:grpSp>
        <p:nvGrpSpPr>
          <p:cNvPr id="44" name="Group 44"/>
          <p:cNvGrpSpPr/>
          <p:nvPr/>
        </p:nvGrpSpPr>
        <p:grpSpPr>
          <a:xfrm>
            <a:off x="8078395" y="8479977"/>
            <a:ext cx="3421396" cy="1747490"/>
            <a:chOff x="0" y="0"/>
            <a:chExt cx="4561861" cy="2329987"/>
          </a:xfrm>
        </p:grpSpPr>
        <p:sp>
          <p:nvSpPr>
            <p:cNvPr id="45" name="TextBox 45"/>
            <p:cNvSpPr txBox="1"/>
            <p:nvPr/>
          </p:nvSpPr>
          <p:spPr>
            <a:xfrm>
              <a:off x="0" y="-28575"/>
              <a:ext cx="3109182" cy="895562"/>
            </a:xfrm>
            <a:prstGeom prst="rect">
              <a:avLst/>
            </a:prstGeom>
          </p:spPr>
          <p:txBody>
            <a:bodyPr lIns="0" tIns="0" rIns="0" bIns="0" rtlCol="0" anchor="t">
              <a:spAutoFit/>
            </a:bodyPr>
            <a:lstStyle/>
            <a:p>
              <a:pPr marL="0" lvl="1" indent="0" algn="l">
                <a:lnSpc>
                  <a:spcPts val="2799"/>
                </a:lnSpc>
                <a:spcBef>
                  <a:spcPct val="0"/>
                </a:spcBef>
              </a:pPr>
              <a:r>
                <a:rPr lang="en-US" sz="1999">
                  <a:solidFill>
                    <a:srgbClr val="304443"/>
                  </a:solidFill>
                  <a:latin typeface="Poppins Medium"/>
                </a:rPr>
                <a:t>ADVANCE THREAT DETECT</a:t>
              </a:r>
            </a:p>
          </p:txBody>
        </p:sp>
        <p:sp>
          <p:nvSpPr>
            <p:cNvPr id="46" name="TextBox 46"/>
            <p:cNvSpPr txBox="1"/>
            <p:nvPr/>
          </p:nvSpPr>
          <p:spPr>
            <a:xfrm>
              <a:off x="0" y="951381"/>
              <a:ext cx="4561861" cy="1378606"/>
            </a:xfrm>
            <a:prstGeom prst="rect">
              <a:avLst/>
            </a:prstGeom>
          </p:spPr>
          <p:txBody>
            <a:bodyPr lIns="0" tIns="0" rIns="0" bIns="0" rtlCol="0" anchor="t">
              <a:spAutoFit/>
            </a:bodyPr>
            <a:lstStyle/>
            <a:p>
              <a:pPr marL="0" lvl="0" indent="0" algn="l">
                <a:lnSpc>
                  <a:spcPts val="1671"/>
                </a:lnSpc>
                <a:spcBef>
                  <a:spcPct val="0"/>
                </a:spcBef>
              </a:pPr>
              <a:r>
                <a:rPr lang="en-US" sz="1194">
                  <a:solidFill>
                    <a:srgbClr val="304443"/>
                  </a:solidFill>
                  <a:latin typeface="Poppins Medium"/>
                </a:rPr>
                <a:t>It have a prebuilt machine learning system which study the network traffic and prepare for any threat unique to the network environment by providing alert and action rule that the user may not have set.</a:t>
              </a:r>
            </a:p>
          </p:txBody>
        </p:sp>
      </p:grpSp>
      <p:sp>
        <p:nvSpPr>
          <p:cNvPr id="47" name="TextBox 47"/>
          <p:cNvSpPr txBox="1"/>
          <p:nvPr/>
        </p:nvSpPr>
        <p:spPr>
          <a:xfrm>
            <a:off x="927105" y="6089866"/>
            <a:ext cx="3163372" cy="650240"/>
          </a:xfrm>
          <a:prstGeom prst="rect">
            <a:avLst/>
          </a:prstGeom>
        </p:spPr>
        <p:txBody>
          <a:bodyPr lIns="0" tIns="0" rIns="0" bIns="0" rtlCol="0" anchor="t">
            <a:spAutoFit/>
          </a:bodyPr>
          <a:lstStyle/>
          <a:p>
            <a:pPr>
              <a:lnSpc>
                <a:spcPts val="5320"/>
              </a:lnSpc>
            </a:pPr>
            <a:r>
              <a:rPr lang="en-US" sz="3800" dirty="0">
                <a:solidFill>
                  <a:srgbClr val="304443"/>
                </a:solidFill>
                <a:latin typeface="Poppins Medium Bold"/>
              </a:rPr>
              <a:t>Elastic Stack</a:t>
            </a:r>
          </a:p>
        </p:txBody>
      </p:sp>
      <p:sp>
        <p:nvSpPr>
          <p:cNvPr id="48" name="TextBox 48"/>
          <p:cNvSpPr txBox="1"/>
          <p:nvPr/>
        </p:nvSpPr>
        <p:spPr>
          <a:xfrm>
            <a:off x="951712" y="6806703"/>
            <a:ext cx="13529154" cy="400211"/>
          </a:xfrm>
          <a:prstGeom prst="rect">
            <a:avLst/>
          </a:prstGeom>
        </p:spPr>
        <p:txBody>
          <a:bodyPr lIns="0" tIns="0" rIns="0" bIns="0" rtlCol="0" anchor="t">
            <a:spAutoFit/>
          </a:bodyPr>
          <a:lstStyle/>
          <a:p>
            <a:pPr>
              <a:lnSpc>
                <a:spcPts val="1671"/>
              </a:lnSpc>
            </a:pPr>
            <a:r>
              <a:rPr lang="en-US" sz="1193">
                <a:solidFill>
                  <a:srgbClr val="304443"/>
                </a:solidFill>
                <a:latin typeface="Poppins Medium"/>
              </a:rPr>
              <a:t>Elastic Stack is a web application that help user to take, store and format the data so that it is easier to search, analyze and visualize the data in real time. It also allow integration to many in-house and third-party security tool, making the application very powerful for network analysis.</a:t>
            </a:r>
          </a:p>
        </p:txBody>
      </p:sp>
      <p:sp>
        <p:nvSpPr>
          <p:cNvPr id="49" name="TextBox 49"/>
          <p:cNvSpPr txBox="1"/>
          <p:nvPr/>
        </p:nvSpPr>
        <p:spPr>
          <a:xfrm>
            <a:off x="927105" y="7206914"/>
            <a:ext cx="2517084" cy="461665"/>
          </a:xfrm>
          <a:prstGeom prst="rect">
            <a:avLst/>
          </a:prstGeom>
        </p:spPr>
        <p:txBody>
          <a:bodyPr wrap="square" lIns="0" tIns="0" rIns="0" bIns="0" rtlCol="0" anchor="t">
            <a:spAutoFit/>
          </a:bodyPr>
          <a:lstStyle/>
          <a:p>
            <a:pPr>
              <a:lnSpc>
                <a:spcPts val="3640"/>
              </a:lnSpc>
            </a:pPr>
            <a:r>
              <a:rPr lang="en-US" sz="2600" u="sng" dirty="0">
                <a:solidFill>
                  <a:srgbClr val="304443"/>
                </a:solidFill>
                <a:latin typeface="Poppins Medium Bold"/>
              </a:rPr>
              <a:t>Key Feature</a:t>
            </a:r>
          </a:p>
        </p:txBody>
      </p:sp>
      <p:grpSp>
        <p:nvGrpSpPr>
          <p:cNvPr id="50" name="Group 50"/>
          <p:cNvGrpSpPr/>
          <p:nvPr/>
        </p:nvGrpSpPr>
        <p:grpSpPr>
          <a:xfrm>
            <a:off x="11971623" y="8458546"/>
            <a:ext cx="2323270" cy="1825009"/>
            <a:chOff x="0" y="-28575"/>
            <a:chExt cx="3097693" cy="2433345"/>
          </a:xfrm>
        </p:grpSpPr>
        <p:sp>
          <p:nvSpPr>
            <p:cNvPr id="51" name="TextBox 51"/>
            <p:cNvSpPr txBox="1"/>
            <p:nvPr/>
          </p:nvSpPr>
          <p:spPr>
            <a:xfrm>
              <a:off x="0" y="-28575"/>
              <a:ext cx="2111263" cy="895562"/>
            </a:xfrm>
            <a:prstGeom prst="rect">
              <a:avLst/>
            </a:prstGeom>
          </p:spPr>
          <p:txBody>
            <a:bodyPr lIns="0" tIns="0" rIns="0" bIns="0" rtlCol="0" anchor="t">
              <a:spAutoFit/>
            </a:bodyPr>
            <a:lstStyle/>
            <a:p>
              <a:pPr marL="0" lvl="1" indent="0" algn="l">
                <a:lnSpc>
                  <a:spcPts val="2799"/>
                </a:lnSpc>
                <a:spcBef>
                  <a:spcPct val="0"/>
                </a:spcBef>
              </a:pPr>
              <a:r>
                <a:rPr lang="en-US" sz="1999">
                  <a:solidFill>
                    <a:srgbClr val="304443"/>
                  </a:solidFill>
                  <a:latin typeface="Poppins Medium"/>
                </a:rPr>
                <a:t>ENDPOINT SECURE</a:t>
              </a:r>
            </a:p>
          </p:txBody>
        </p:sp>
        <p:sp>
          <p:nvSpPr>
            <p:cNvPr id="52" name="TextBox 52"/>
            <p:cNvSpPr txBox="1"/>
            <p:nvPr/>
          </p:nvSpPr>
          <p:spPr>
            <a:xfrm>
              <a:off x="0" y="951381"/>
              <a:ext cx="3097693" cy="1453389"/>
            </a:xfrm>
            <a:prstGeom prst="rect">
              <a:avLst/>
            </a:prstGeom>
          </p:spPr>
          <p:txBody>
            <a:bodyPr lIns="0" tIns="0" rIns="0" bIns="0" rtlCol="0" anchor="t">
              <a:spAutoFit/>
            </a:bodyPr>
            <a:lstStyle/>
            <a:p>
              <a:pPr marL="0" lvl="0" indent="0" algn="l">
                <a:lnSpc>
                  <a:spcPts val="1671"/>
                </a:lnSpc>
                <a:spcBef>
                  <a:spcPct val="0"/>
                </a:spcBef>
              </a:pPr>
              <a:r>
                <a:rPr lang="en-US" sz="1194" dirty="0">
                  <a:solidFill>
                    <a:srgbClr val="304443"/>
                  </a:solidFill>
                  <a:latin typeface="Poppins Medium"/>
                </a:rPr>
                <a:t>Elastic stack have an endpoint agent application that can be installed to device to prevent a malicious attack</a:t>
              </a:r>
            </a:p>
          </p:txBody>
        </p:sp>
      </p:grpSp>
      <p:sp>
        <p:nvSpPr>
          <p:cNvPr id="53" name="TextBox 53"/>
          <p:cNvSpPr txBox="1"/>
          <p:nvPr/>
        </p:nvSpPr>
        <p:spPr>
          <a:xfrm>
            <a:off x="927104" y="11503167"/>
            <a:ext cx="3321765" cy="476165"/>
          </a:xfrm>
          <a:prstGeom prst="rect">
            <a:avLst/>
          </a:prstGeom>
        </p:spPr>
        <p:txBody>
          <a:bodyPr wrap="square" lIns="0" tIns="0" rIns="0" bIns="0" rtlCol="0" anchor="t">
            <a:spAutoFit/>
          </a:bodyPr>
          <a:lstStyle/>
          <a:p>
            <a:pPr>
              <a:lnSpc>
                <a:spcPts val="3640"/>
              </a:lnSpc>
            </a:pPr>
            <a:r>
              <a:rPr lang="en-US" sz="2600" u="sng" dirty="0">
                <a:solidFill>
                  <a:srgbClr val="304443"/>
                </a:solidFill>
                <a:latin typeface="Poppins Medium Bold"/>
              </a:rPr>
              <a:t>Step 1 (Network)</a:t>
            </a:r>
          </a:p>
        </p:txBody>
      </p:sp>
      <p:sp>
        <p:nvSpPr>
          <p:cNvPr id="54" name="TextBox 54"/>
          <p:cNvSpPr txBox="1"/>
          <p:nvPr/>
        </p:nvSpPr>
        <p:spPr>
          <a:xfrm>
            <a:off x="3876157" y="12896850"/>
            <a:ext cx="3125528" cy="806375"/>
          </a:xfrm>
          <a:prstGeom prst="rect">
            <a:avLst/>
          </a:prstGeom>
        </p:spPr>
        <p:txBody>
          <a:bodyPr lIns="0" tIns="0" rIns="0" bIns="0" rtlCol="0" anchor="t">
            <a:spAutoFit/>
          </a:bodyPr>
          <a:lstStyle/>
          <a:p>
            <a:pPr marL="0" lvl="0" indent="0" algn="l">
              <a:lnSpc>
                <a:spcPts val="1654"/>
              </a:lnSpc>
              <a:spcBef>
                <a:spcPct val="0"/>
              </a:spcBef>
            </a:pPr>
            <a:r>
              <a:rPr lang="en-US" sz="1181">
                <a:solidFill>
                  <a:srgbClr val="304443"/>
                </a:solidFill>
                <a:latin typeface="Poppins Medium"/>
              </a:rPr>
              <a:t>Setup a Linux base server and connect it to a switch</a:t>
            </a:r>
            <a:r>
              <a:rPr lang="en-US" sz="1191">
                <a:solidFill>
                  <a:srgbClr val="304443"/>
                </a:solidFill>
                <a:latin typeface="Arimo"/>
              </a:rPr>
              <a:t> where the port is configured to mirroring so that switch will send a copy of the network packet to the server</a:t>
            </a:r>
          </a:p>
        </p:txBody>
      </p:sp>
      <p:sp>
        <p:nvSpPr>
          <p:cNvPr id="55" name="TextBox 55"/>
          <p:cNvSpPr txBox="1"/>
          <p:nvPr/>
        </p:nvSpPr>
        <p:spPr>
          <a:xfrm>
            <a:off x="942941" y="14850580"/>
            <a:ext cx="4273143" cy="461665"/>
          </a:xfrm>
          <a:prstGeom prst="rect">
            <a:avLst/>
          </a:prstGeom>
        </p:spPr>
        <p:txBody>
          <a:bodyPr wrap="square" lIns="0" tIns="0" rIns="0" bIns="0" rtlCol="0" anchor="t">
            <a:spAutoFit/>
          </a:bodyPr>
          <a:lstStyle/>
          <a:p>
            <a:pPr>
              <a:lnSpc>
                <a:spcPts val="3640"/>
              </a:lnSpc>
            </a:pPr>
            <a:r>
              <a:rPr lang="en-US" sz="2600" u="sng" dirty="0">
                <a:solidFill>
                  <a:srgbClr val="304443"/>
                </a:solidFill>
                <a:latin typeface="Poppins Medium Bold"/>
              </a:rPr>
              <a:t>Step 2 (Installation)</a:t>
            </a:r>
          </a:p>
        </p:txBody>
      </p:sp>
      <p:sp>
        <p:nvSpPr>
          <p:cNvPr id="56" name="TextBox 56"/>
          <p:cNvSpPr txBox="1"/>
          <p:nvPr/>
        </p:nvSpPr>
        <p:spPr>
          <a:xfrm>
            <a:off x="841607" y="10823494"/>
            <a:ext cx="2007628" cy="679673"/>
          </a:xfrm>
          <a:prstGeom prst="rect">
            <a:avLst/>
          </a:prstGeom>
        </p:spPr>
        <p:txBody>
          <a:bodyPr wrap="square" lIns="0" tIns="0" rIns="0" bIns="0" rtlCol="0" anchor="t">
            <a:spAutoFit/>
          </a:bodyPr>
          <a:lstStyle/>
          <a:p>
            <a:pPr>
              <a:lnSpc>
                <a:spcPts val="5320"/>
              </a:lnSpc>
            </a:pPr>
            <a:r>
              <a:rPr lang="en-US" sz="3800" dirty="0">
                <a:solidFill>
                  <a:srgbClr val="304443"/>
                </a:solidFill>
                <a:latin typeface="Poppins Medium Bold"/>
              </a:rPr>
              <a:t>Setup</a:t>
            </a:r>
          </a:p>
        </p:txBody>
      </p:sp>
      <p:sp>
        <p:nvSpPr>
          <p:cNvPr id="57" name="TextBox 57"/>
          <p:cNvSpPr txBox="1"/>
          <p:nvPr/>
        </p:nvSpPr>
        <p:spPr>
          <a:xfrm>
            <a:off x="3771976" y="15680498"/>
            <a:ext cx="2954565" cy="806375"/>
          </a:xfrm>
          <a:prstGeom prst="rect">
            <a:avLst/>
          </a:prstGeom>
        </p:spPr>
        <p:txBody>
          <a:bodyPr lIns="0" tIns="0" rIns="0" bIns="0" rtlCol="0" anchor="t">
            <a:spAutoFit/>
          </a:bodyPr>
          <a:lstStyle/>
          <a:p>
            <a:pPr marL="255168" lvl="1" indent="-127584">
              <a:lnSpc>
                <a:spcPts val="1654"/>
              </a:lnSpc>
              <a:buFont typeface="Arial"/>
              <a:buChar char="•"/>
            </a:pPr>
            <a:r>
              <a:rPr lang="en-US" sz="1181">
                <a:solidFill>
                  <a:srgbClr val="304443"/>
                </a:solidFill>
                <a:latin typeface="Poppins Medium"/>
              </a:rPr>
              <a:t>Install Zeek, Filebeats, ElasticSearch and Kibana to the server</a:t>
            </a:r>
          </a:p>
          <a:p>
            <a:pPr marL="255168" lvl="1" indent="-127584" algn="l">
              <a:lnSpc>
                <a:spcPts val="1654"/>
              </a:lnSpc>
              <a:spcBef>
                <a:spcPct val="0"/>
              </a:spcBef>
              <a:buFont typeface="Arial"/>
              <a:buChar char="•"/>
            </a:pPr>
            <a:r>
              <a:rPr lang="en-US" sz="1181">
                <a:solidFill>
                  <a:srgbClr val="304443"/>
                </a:solidFill>
                <a:latin typeface="Poppins Medium"/>
              </a:rPr>
              <a:t>Install Elastic Endpoint on the client device</a:t>
            </a:r>
          </a:p>
        </p:txBody>
      </p:sp>
      <p:sp>
        <p:nvSpPr>
          <p:cNvPr id="58" name="TextBox 58"/>
          <p:cNvSpPr txBox="1"/>
          <p:nvPr/>
        </p:nvSpPr>
        <p:spPr>
          <a:xfrm>
            <a:off x="891104" y="16553892"/>
            <a:ext cx="4907975" cy="476458"/>
          </a:xfrm>
          <a:prstGeom prst="rect">
            <a:avLst/>
          </a:prstGeom>
        </p:spPr>
        <p:txBody>
          <a:bodyPr wrap="square" lIns="0" tIns="0" rIns="0" bIns="0" rtlCol="0" anchor="t">
            <a:spAutoFit/>
          </a:bodyPr>
          <a:lstStyle/>
          <a:p>
            <a:pPr>
              <a:lnSpc>
                <a:spcPts val="3640"/>
              </a:lnSpc>
            </a:pPr>
            <a:r>
              <a:rPr lang="en-US" sz="2600" u="sng" dirty="0">
                <a:solidFill>
                  <a:srgbClr val="304443"/>
                </a:solidFill>
                <a:latin typeface="Poppins Medium Bold"/>
              </a:rPr>
              <a:t>Step 3 (Zeek configuration)</a:t>
            </a:r>
          </a:p>
        </p:txBody>
      </p:sp>
      <p:sp>
        <p:nvSpPr>
          <p:cNvPr id="59" name="TextBox 59"/>
          <p:cNvSpPr txBox="1"/>
          <p:nvPr/>
        </p:nvSpPr>
        <p:spPr>
          <a:xfrm>
            <a:off x="3771976" y="17205358"/>
            <a:ext cx="3162927" cy="806375"/>
          </a:xfrm>
          <a:prstGeom prst="rect">
            <a:avLst/>
          </a:prstGeom>
        </p:spPr>
        <p:txBody>
          <a:bodyPr lIns="0" tIns="0" rIns="0" bIns="0" rtlCol="0" anchor="t">
            <a:spAutoFit/>
          </a:bodyPr>
          <a:lstStyle/>
          <a:p>
            <a:pPr marL="255168" lvl="1" indent="-127584">
              <a:lnSpc>
                <a:spcPts val="1654"/>
              </a:lnSpc>
              <a:buFont typeface="Arial"/>
              <a:buChar char="•"/>
            </a:pPr>
            <a:r>
              <a:rPr lang="en-US" sz="1181">
                <a:solidFill>
                  <a:srgbClr val="304443"/>
                </a:solidFill>
                <a:latin typeface="Poppins Medium"/>
              </a:rPr>
              <a:t>Set the interface that is connected to the switch in /opt/zeek/ect/node.cfg</a:t>
            </a:r>
          </a:p>
          <a:p>
            <a:pPr marL="255168" lvl="1" indent="-127584" algn="l">
              <a:lnSpc>
                <a:spcPts val="1654"/>
              </a:lnSpc>
              <a:spcBef>
                <a:spcPct val="0"/>
              </a:spcBef>
              <a:buFont typeface="Arial"/>
              <a:buChar char="•"/>
            </a:pPr>
            <a:r>
              <a:rPr lang="en-US" sz="1181">
                <a:solidFill>
                  <a:srgbClr val="304443"/>
                </a:solidFill>
                <a:latin typeface="Poppins Medium"/>
              </a:rPr>
              <a:t>In terminal, run "zeekctl deploy" to start zeek</a:t>
            </a:r>
          </a:p>
        </p:txBody>
      </p:sp>
      <p:sp>
        <p:nvSpPr>
          <p:cNvPr id="60" name="TextBox 60"/>
          <p:cNvSpPr txBox="1"/>
          <p:nvPr/>
        </p:nvSpPr>
        <p:spPr>
          <a:xfrm>
            <a:off x="927105" y="18198823"/>
            <a:ext cx="5799436" cy="461665"/>
          </a:xfrm>
          <a:prstGeom prst="rect">
            <a:avLst/>
          </a:prstGeom>
        </p:spPr>
        <p:txBody>
          <a:bodyPr wrap="square" lIns="0" tIns="0" rIns="0" bIns="0" rtlCol="0" anchor="t">
            <a:spAutoFit/>
          </a:bodyPr>
          <a:lstStyle/>
          <a:p>
            <a:pPr>
              <a:lnSpc>
                <a:spcPts val="3640"/>
              </a:lnSpc>
            </a:pPr>
            <a:r>
              <a:rPr lang="en-US" sz="2600" u="sng" dirty="0">
                <a:solidFill>
                  <a:srgbClr val="304443"/>
                </a:solidFill>
                <a:latin typeface="Poppins Medium Bold"/>
              </a:rPr>
              <a:t>Step 4 (</a:t>
            </a:r>
            <a:r>
              <a:rPr lang="en-US" sz="2600" u="sng" dirty="0" err="1">
                <a:solidFill>
                  <a:srgbClr val="304443"/>
                </a:solidFill>
                <a:latin typeface="Poppins Medium Bold"/>
              </a:rPr>
              <a:t>Filebeat</a:t>
            </a:r>
            <a:r>
              <a:rPr lang="en-US" sz="2600" u="sng" dirty="0">
                <a:solidFill>
                  <a:srgbClr val="304443"/>
                </a:solidFill>
                <a:latin typeface="Poppins Medium Bold"/>
              </a:rPr>
              <a:t> configuration)</a:t>
            </a:r>
          </a:p>
        </p:txBody>
      </p:sp>
      <p:sp>
        <p:nvSpPr>
          <p:cNvPr id="61" name="TextBox 61"/>
          <p:cNvSpPr txBox="1"/>
          <p:nvPr/>
        </p:nvSpPr>
        <p:spPr>
          <a:xfrm>
            <a:off x="4248870" y="18860701"/>
            <a:ext cx="2752815" cy="1828055"/>
          </a:xfrm>
          <a:prstGeom prst="rect">
            <a:avLst/>
          </a:prstGeom>
        </p:spPr>
        <p:txBody>
          <a:bodyPr lIns="0" tIns="0" rIns="0" bIns="0" rtlCol="0" anchor="t">
            <a:spAutoFit/>
          </a:bodyPr>
          <a:lstStyle/>
          <a:p>
            <a:pPr marL="255168" lvl="1" indent="-127584">
              <a:lnSpc>
                <a:spcPts val="1654"/>
              </a:lnSpc>
              <a:buFont typeface="Arial"/>
              <a:buChar char="•"/>
            </a:pPr>
            <a:r>
              <a:rPr lang="en-US" sz="1181">
                <a:solidFill>
                  <a:srgbClr val="304443"/>
                </a:solidFill>
                <a:latin typeface="Poppins Medium"/>
              </a:rPr>
              <a:t>In terminal, run "filebeat modules enable zeek" to enable Zeek for Filebeat</a:t>
            </a:r>
          </a:p>
          <a:p>
            <a:pPr marL="255168" lvl="1" indent="-127584">
              <a:lnSpc>
                <a:spcPts val="1654"/>
              </a:lnSpc>
              <a:buFont typeface="Arial"/>
              <a:buChar char="•"/>
            </a:pPr>
            <a:r>
              <a:rPr lang="en-US" sz="1181">
                <a:solidFill>
                  <a:srgbClr val="304443"/>
                </a:solidFill>
                <a:latin typeface="Poppins Medium"/>
              </a:rPr>
              <a:t>Set the path of Zeek log in /etc/filebeat/modules.d/zeek.yml</a:t>
            </a:r>
          </a:p>
          <a:p>
            <a:pPr marL="255168" lvl="1" indent="-127584" algn="l">
              <a:lnSpc>
                <a:spcPts val="1654"/>
              </a:lnSpc>
              <a:spcBef>
                <a:spcPct val="0"/>
              </a:spcBef>
              <a:buFont typeface="Arial"/>
              <a:buChar char="•"/>
            </a:pPr>
            <a:r>
              <a:rPr lang="en-US" sz="1181">
                <a:solidFill>
                  <a:srgbClr val="304443"/>
                </a:solidFill>
                <a:latin typeface="Poppins Medium"/>
              </a:rPr>
              <a:t>In terminal, run "systemctl restart filebeat" to restart Filebeat</a:t>
            </a:r>
          </a:p>
        </p:txBody>
      </p:sp>
      <p:sp>
        <p:nvSpPr>
          <p:cNvPr id="62" name="TextBox 62"/>
          <p:cNvSpPr txBox="1"/>
          <p:nvPr/>
        </p:nvSpPr>
        <p:spPr>
          <a:xfrm>
            <a:off x="7947017" y="11064724"/>
            <a:ext cx="6533849" cy="461665"/>
          </a:xfrm>
          <a:prstGeom prst="rect">
            <a:avLst/>
          </a:prstGeom>
        </p:spPr>
        <p:txBody>
          <a:bodyPr wrap="square" lIns="0" tIns="0" rIns="0" bIns="0" rtlCol="0" anchor="t">
            <a:spAutoFit/>
          </a:bodyPr>
          <a:lstStyle/>
          <a:p>
            <a:pPr>
              <a:lnSpc>
                <a:spcPts val="3640"/>
              </a:lnSpc>
            </a:pPr>
            <a:r>
              <a:rPr lang="en-US" sz="2600" u="sng" dirty="0">
                <a:solidFill>
                  <a:srgbClr val="304443"/>
                </a:solidFill>
                <a:latin typeface="Poppins Medium Bold"/>
              </a:rPr>
              <a:t>Step 5 (</a:t>
            </a:r>
            <a:r>
              <a:rPr lang="en-US" sz="2600" u="sng" dirty="0" err="1">
                <a:solidFill>
                  <a:srgbClr val="304443"/>
                </a:solidFill>
                <a:latin typeface="Poppins Medium Bold"/>
              </a:rPr>
              <a:t>ElasticSearch</a:t>
            </a:r>
            <a:r>
              <a:rPr lang="en-US" sz="2600" u="sng" dirty="0">
                <a:solidFill>
                  <a:srgbClr val="304443"/>
                </a:solidFill>
                <a:latin typeface="Poppins Medium Bold"/>
              </a:rPr>
              <a:t> configuration)</a:t>
            </a:r>
          </a:p>
        </p:txBody>
      </p:sp>
      <p:sp>
        <p:nvSpPr>
          <p:cNvPr id="63" name="TextBox 63"/>
          <p:cNvSpPr txBox="1"/>
          <p:nvPr/>
        </p:nvSpPr>
        <p:spPr>
          <a:xfrm>
            <a:off x="11268781" y="11842583"/>
            <a:ext cx="2752815" cy="1419383"/>
          </a:xfrm>
          <a:prstGeom prst="rect">
            <a:avLst/>
          </a:prstGeom>
        </p:spPr>
        <p:txBody>
          <a:bodyPr lIns="0" tIns="0" rIns="0" bIns="0" rtlCol="0" anchor="t">
            <a:spAutoFit/>
          </a:bodyPr>
          <a:lstStyle/>
          <a:p>
            <a:pPr marL="255168" lvl="1" indent="-127584">
              <a:lnSpc>
                <a:spcPts val="1654"/>
              </a:lnSpc>
              <a:buFont typeface="Arial"/>
              <a:buChar char="•"/>
            </a:pPr>
            <a:r>
              <a:rPr lang="en-US" sz="1181">
                <a:solidFill>
                  <a:srgbClr val="304443"/>
                </a:solidFill>
                <a:latin typeface="Poppins Medium"/>
              </a:rPr>
              <a:t>Set license to trial and enable security in /etc/elasticsearch/elasticsearch.yml to enable security feature</a:t>
            </a:r>
          </a:p>
          <a:p>
            <a:pPr marL="255168" lvl="1" indent="-127584" algn="l">
              <a:lnSpc>
                <a:spcPts val="1654"/>
              </a:lnSpc>
              <a:spcBef>
                <a:spcPct val="0"/>
              </a:spcBef>
              <a:buFont typeface="Arial"/>
              <a:buChar char="•"/>
            </a:pPr>
            <a:r>
              <a:rPr lang="en-US" sz="1181">
                <a:solidFill>
                  <a:srgbClr val="304443"/>
                </a:solidFill>
                <a:latin typeface="Poppins Medium"/>
              </a:rPr>
              <a:t>In terminal, run "systemctl restart elasticsearch.service" to restart ElasticSearch</a:t>
            </a:r>
          </a:p>
        </p:txBody>
      </p:sp>
      <p:sp>
        <p:nvSpPr>
          <p:cNvPr id="64" name="TextBox 64"/>
          <p:cNvSpPr txBox="1"/>
          <p:nvPr/>
        </p:nvSpPr>
        <p:spPr>
          <a:xfrm>
            <a:off x="7947017" y="13365861"/>
            <a:ext cx="6380587" cy="461665"/>
          </a:xfrm>
          <a:prstGeom prst="rect">
            <a:avLst/>
          </a:prstGeom>
        </p:spPr>
        <p:txBody>
          <a:bodyPr wrap="square" lIns="0" tIns="0" rIns="0" bIns="0" rtlCol="0" anchor="t">
            <a:spAutoFit/>
          </a:bodyPr>
          <a:lstStyle/>
          <a:p>
            <a:pPr>
              <a:lnSpc>
                <a:spcPts val="3640"/>
              </a:lnSpc>
            </a:pPr>
            <a:r>
              <a:rPr lang="en-US" sz="2600" u="sng" dirty="0">
                <a:solidFill>
                  <a:srgbClr val="304443"/>
                </a:solidFill>
                <a:latin typeface="Poppins Medium Bold"/>
              </a:rPr>
              <a:t>Step 6 (Enable Endpoint Security)</a:t>
            </a:r>
          </a:p>
        </p:txBody>
      </p:sp>
      <p:sp>
        <p:nvSpPr>
          <p:cNvPr id="65" name="TextBox 65"/>
          <p:cNvSpPr txBox="1"/>
          <p:nvPr/>
        </p:nvSpPr>
        <p:spPr>
          <a:xfrm>
            <a:off x="11295457" y="14309223"/>
            <a:ext cx="2752815" cy="806375"/>
          </a:xfrm>
          <a:prstGeom prst="rect">
            <a:avLst/>
          </a:prstGeom>
        </p:spPr>
        <p:txBody>
          <a:bodyPr lIns="0" tIns="0" rIns="0" bIns="0" rtlCol="0" anchor="t">
            <a:spAutoFit/>
          </a:bodyPr>
          <a:lstStyle/>
          <a:p>
            <a:pPr marL="255168" lvl="1" indent="-127584">
              <a:lnSpc>
                <a:spcPts val="1654"/>
              </a:lnSpc>
              <a:buFont typeface="Arial"/>
              <a:buChar char="•"/>
            </a:pPr>
            <a:r>
              <a:rPr lang="en-US" sz="1181">
                <a:solidFill>
                  <a:srgbClr val="304443"/>
                </a:solidFill>
                <a:latin typeface="Poppins Medium"/>
              </a:rPr>
              <a:t>In ElasticSearch webpage, from the menu, go to integration</a:t>
            </a:r>
          </a:p>
          <a:p>
            <a:pPr marL="255168" lvl="1" indent="-127584" algn="l">
              <a:lnSpc>
                <a:spcPts val="1654"/>
              </a:lnSpc>
              <a:spcBef>
                <a:spcPct val="0"/>
              </a:spcBef>
              <a:buFont typeface="Arial"/>
              <a:buChar char="•"/>
            </a:pPr>
            <a:r>
              <a:rPr lang="en-US" sz="1181">
                <a:solidFill>
                  <a:srgbClr val="304443"/>
                </a:solidFill>
                <a:latin typeface="Poppins Medium"/>
              </a:rPr>
              <a:t>Look for Endpoint Security and click add</a:t>
            </a:r>
          </a:p>
        </p:txBody>
      </p:sp>
      <p:sp>
        <p:nvSpPr>
          <p:cNvPr id="66" name="TextBox 66"/>
          <p:cNvSpPr txBox="1"/>
          <p:nvPr/>
        </p:nvSpPr>
        <p:spPr>
          <a:xfrm>
            <a:off x="8008503" y="15616344"/>
            <a:ext cx="1620089" cy="474364"/>
          </a:xfrm>
          <a:prstGeom prst="rect">
            <a:avLst/>
          </a:prstGeom>
        </p:spPr>
        <p:txBody>
          <a:bodyPr wrap="square" lIns="0" tIns="0" rIns="0" bIns="0" rtlCol="0" anchor="t">
            <a:spAutoFit/>
          </a:bodyPr>
          <a:lstStyle/>
          <a:p>
            <a:pPr>
              <a:lnSpc>
                <a:spcPts val="3640"/>
              </a:lnSpc>
            </a:pPr>
            <a:r>
              <a:rPr lang="en-US" sz="2600" u="sng" dirty="0">
                <a:solidFill>
                  <a:srgbClr val="304443"/>
                </a:solidFill>
                <a:latin typeface="Poppins Medium Bold"/>
              </a:rPr>
              <a:t>Results</a:t>
            </a:r>
          </a:p>
        </p:txBody>
      </p:sp>
      <p:sp>
        <p:nvSpPr>
          <p:cNvPr id="67" name="TextBox 67"/>
          <p:cNvSpPr txBox="1"/>
          <p:nvPr/>
        </p:nvSpPr>
        <p:spPr>
          <a:xfrm>
            <a:off x="11574789" y="16916429"/>
            <a:ext cx="2752815" cy="806375"/>
          </a:xfrm>
          <a:prstGeom prst="rect">
            <a:avLst/>
          </a:prstGeom>
        </p:spPr>
        <p:txBody>
          <a:bodyPr lIns="0" tIns="0" rIns="0" bIns="0" rtlCol="0" anchor="t">
            <a:spAutoFit/>
          </a:bodyPr>
          <a:lstStyle/>
          <a:p>
            <a:pPr algn="l">
              <a:lnSpc>
                <a:spcPts val="1654"/>
              </a:lnSpc>
              <a:spcBef>
                <a:spcPct val="0"/>
              </a:spcBef>
            </a:pPr>
            <a:r>
              <a:rPr lang="en-US" sz="1181">
                <a:solidFill>
                  <a:srgbClr val="304443"/>
                </a:solidFill>
                <a:latin typeface="Poppins Medium"/>
              </a:rPr>
              <a:t>The Filebeat Zeek dashboard in ElasticSearch webpage should display information about you network (exp. Top URL Domain)</a:t>
            </a:r>
          </a:p>
        </p:txBody>
      </p:sp>
      <p:sp>
        <p:nvSpPr>
          <p:cNvPr id="68" name="TextBox 68"/>
          <p:cNvSpPr txBox="1"/>
          <p:nvPr/>
        </p:nvSpPr>
        <p:spPr>
          <a:xfrm>
            <a:off x="8298415" y="18906578"/>
            <a:ext cx="2752815" cy="654025"/>
          </a:xfrm>
          <a:prstGeom prst="rect">
            <a:avLst/>
          </a:prstGeom>
        </p:spPr>
        <p:txBody>
          <a:bodyPr lIns="0" tIns="0" rIns="0" bIns="0" rtlCol="0" anchor="t">
            <a:spAutoFit/>
          </a:bodyPr>
          <a:lstStyle/>
          <a:p>
            <a:pPr algn="l">
              <a:lnSpc>
                <a:spcPts val="1654"/>
              </a:lnSpc>
              <a:spcBef>
                <a:spcPct val="0"/>
              </a:spcBef>
            </a:pPr>
            <a:r>
              <a:rPr lang="en-US" sz="1181" dirty="0">
                <a:solidFill>
                  <a:srgbClr val="304443"/>
                </a:solidFill>
                <a:latin typeface="Poppins Medium"/>
              </a:rPr>
              <a:t>When you run a Ransomware file on the client, elastic endpoint should prevent it</a:t>
            </a:r>
          </a:p>
        </p:txBody>
      </p:sp>
      <p:sp>
        <p:nvSpPr>
          <p:cNvPr id="69" name="TextBox 69"/>
          <p:cNvSpPr txBox="1"/>
          <p:nvPr/>
        </p:nvSpPr>
        <p:spPr>
          <a:xfrm>
            <a:off x="12522187" y="20129529"/>
            <a:ext cx="2171626" cy="872034"/>
          </a:xfrm>
          <a:prstGeom prst="rect">
            <a:avLst/>
          </a:prstGeom>
        </p:spPr>
        <p:txBody>
          <a:bodyPr lIns="0" tIns="0" rIns="0" bIns="0" rtlCol="0" anchor="t">
            <a:spAutoFit/>
          </a:bodyPr>
          <a:lstStyle/>
          <a:p>
            <a:pPr algn="l">
              <a:lnSpc>
                <a:spcPts val="1654"/>
              </a:lnSpc>
              <a:spcBef>
                <a:spcPct val="0"/>
              </a:spcBef>
            </a:pPr>
            <a:r>
              <a:rPr lang="en-US" sz="1181" dirty="0">
                <a:solidFill>
                  <a:srgbClr val="304443"/>
                </a:solidFill>
                <a:latin typeface="Poppins Medium"/>
              </a:rPr>
              <a:t>When you run a Ransomware file on the client, elastic endpoint should prevent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576</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Arimo</vt:lpstr>
      <vt:lpstr>Poppins Medium</vt:lpstr>
      <vt:lpstr>Calibri</vt:lpstr>
      <vt:lpstr>Poppins Medium 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Isabelline and Charcoal Structured Duotone Portrait University Research Poster</dc:title>
  <cp:lastModifiedBy>Tan Jia Shun /CSF</cp:lastModifiedBy>
  <cp:revision>5</cp:revision>
  <dcterms:created xsi:type="dcterms:W3CDTF">2006-08-16T00:00:00Z</dcterms:created>
  <dcterms:modified xsi:type="dcterms:W3CDTF">2021-08-19T04:26:22Z</dcterms:modified>
  <dc:identifier>DAEnPVJtQuA</dc:identifier>
</cp:coreProperties>
</file>