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3" r:id="rId4"/>
  </p:sldMasterIdLst>
  <p:notesMasterIdLst>
    <p:notesMasterId r:id="rId37"/>
  </p:notesMasterIdLst>
  <p:handoutMasterIdLst>
    <p:handoutMasterId r:id="rId38"/>
  </p:handoutMasterIdLst>
  <p:sldIdLst>
    <p:sldId id="266" r:id="rId5"/>
    <p:sldId id="384" r:id="rId6"/>
    <p:sldId id="382" r:id="rId7"/>
    <p:sldId id="449" r:id="rId8"/>
    <p:sldId id="388" r:id="rId9"/>
    <p:sldId id="397" r:id="rId10"/>
    <p:sldId id="522" r:id="rId11"/>
    <p:sldId id="462" r:id="rId12"/>
    <p:sldId id="464" r:id="rId13"/>
    <p:sldId id="437" r:id="rId14"/>
    <p:sldId id="488" r:id="rId15"/>
    <p:sldId id="489" r:id="rId16"/>
    <p:sldId id="492" r:id="rId17"/>
    <p:sldId id="490" r:id="rId18"/>
    <p:sldId id="493" r:id="rId19"/>
    <p:sldId id="495" r:id="rId20"/>
    <p:sldId id="496" r:id="rId21"/>
    <p:sldId id="497" r:id="rId22"/>
    <p:sldId id="498" r:id="rId23"/>
    <p:sldId id="499" r:id="rId24"/>
    <p:sldId id="500" r:id="rId25"/>
    <p:sldId id="501" r:id="rId26"/>
    <p:sldId id="503" r:id="rId27"/>
    <p:sldId id="485" r:id="rId28"/>
    <p:sldId id="504" r:id="rId29"/>
    <p:sldId id="505" r:id="rId30"/>
    <p:sldId id="506" r:id="rId31"/>
    <p:sldId id="507" r:id="rId32"/>
    <p:sldId id="450" r:id="rId33"/>
    <p:sldId id="483" r:id="rId34"/>
    <p:sldId id="523" r:id="rId35"/>
    <p:sldId id="48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06">
          <p15:clr>
            <a:srgbClr val="A4A3A4"/>
          </p15:clr>
        </p15:guide>
        <p15:guide id="3" pos="2880">
          <p15:clr>
            <a:srgbClr val="A4A3A4"/>
          </p15:clr>
        </p15:guide>
        <p15:guide id="4" orient="horz" pos="2114">
          <p15:clr>
            <a:srgbClr val="A4A3A4"/>
          </p15:clr>
        </p15:guide>
        <p15:guide id="5" pos="2759">
          <p15:clr>
            <a:srgbClr val="A4A3A4"/>
          </p15:clr>
        </p15:guide>
        <p15:guide id="6" pos="20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94660"/>
  </p:normalViewPr>
  <p:slideViewPr>
    <p:cSldViewPr snapToGrid="0">
      <p:cViewPr>
        <p:scale>
          <a:sx n="79" d="100"/>
          <a:sy n="79" d="100"/>
        </p:scale>
        <p:origin x="1555" y="72"/>
      </p:cViewPr>
      <p:guideLst>
        <p:guide orient="horz" pos="2160"/>
        <p:guide pos="2406"/>
        <p:guide pos="2880"/>
        <p:guide orient="horz" pos="2114"/>
        <p:guide pos="2759"/>
        <p:guide pos="202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A7434-A34C-D840-A26F-22ED13A4DFD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D72B2BD3-0075-44A5-94A5-1CE14D0A419A}">
      <dgm:prSet/>
      <dgm:spPr/>
      <dgm:t>
        <a:bodyPr/>
        <a:lstStyle/>
        <a:p>
          <a:r>
            <a:rPr lang="en-US" dirty="0"/>
            <a:t>Benefits of Secure Design</a:t>
          </a:r>
        </a:p>
      </dgm:t>
    </dgm:pt>
    <dgm:pt modelId="{ACB4A0A0-6C32-458E-BD8F-64ACB6532A13}" type="parTrans" cxnId="{95BFE2D8-6B0F-45FE-882A-E679F8C84EA6}">
      <dgm:prSet/>
      <dgm:spPr/>
      <dgm:t>
        <a:bodyPr/>
        <a:lstStyle/>
        <a:p>
          <a:endParaRPr lang="en-US"/>
        </a:p>
      </dgm:t>
    </dgm:pt>
    <dgm:pt modelId="{7CF70B66-28EA-463D-9080-6B33B382F70F}" type="sibTrans" cxnId="{95BFE2D8-6B0F-45FE-882A-E679F8C84EA6}">
      <dgm:prSet/>
      <dgm:spPr/>
      <dgm:t>
        <a:bodyPr/>
        <a:lstStyle/>
        <a:p>
          <a:endParaRPr lang="en-US"/>
        </a:p>
      </dgm:t>
    </dgm:pt>
    <dgm:pt modelId="{A60CDAFA-B6CB-4CD4-89F3-37E4204303AF}">
      <dgm:prSet/>
      <dgm:spPr/>
      <dgm:t>
        <a:bodyPr/>
        <a:lstStyle/>
        <a:p>
          <a:r>
            <a:rPr lang="en-US" dirty="0"/>
            <a:t>Designing Confidentiality,, Integrity &amp; Availability Techniques</a:t>
          </a:r>
        </a:p>
      </dgm:t>
    </dgm:pt>
    <dgm:pt modelId="{0625A966-C0FD-4730-BF07-9705943367AA}" type="parTrans" cxnId="{F090C9C0-5F95-4C73-942D-107EE4F22234}">
      <dgm:prSet/>
      <dgm:spPr/>
      <dgm:t>
        <a:bodyPr/>
        <a:lstStyle/>
        <a:p>
          <a:endParaRPr lang="en-US"/>
        </a:p>
      </dgm:t>
    </dgm:pt>
    <dgm:pt modelId="{3BD92ADF-6399-4CF3-8B62-0C10339672CE}" type="sibTrans" cxnId="{F090C9C0-5F95-4C73-942D-107EE4F22234}">
      <dgm:prSet/>
      <dgm:spPr/>
      <dgm:t>
        <a:bodyPr/>
        <a:lstStyle/>
        <a:p>
          <a:endParaRPr lang="en-US"/>
        </a:p>
      </dgm:t>
    </dgm:pt>
    <dgm:pt modelId="{B9B08A9D-F3BC-471E-A21D-5FBF76F7384A}">
      <dgm:prSet/>
      <dgm:spPr/>
      <dgm:t>
        <a:bodyPr/>
        <a:lstStyle/>
        <a:p>
          <a:r>
            <a:rPr lang="en-US" dirty="0"/>
            <a:t>Mission 5.1: Security Design Techniques (Optional) </a:t>
          </a:r>
        </a:p>
      </dgm:t>
    </dgm:pt>
    <dgm:pt modelId="{AFD9A839-4DA1-4685-8052-E34F81940D3B}" type="parTrans" cxnId="{E4CA117E-A9D4-4AB3-B1E6-C901A4E053A9}">
      <dgm:prSet/>
      <dgm:spPr/>
      <dgm:t>
        <a:bodyPr/>
        <a:lstStyle/>
        <a:p>
          <a:endParaRPr lang="en-US"/>
        </a:p>
      </dgm:t>
    </dgm:pt>
    <dgm:pt modelId="{71BAF3DA-AB3E-44C3-88D0-27C49AC062B9}" type="sibTrans" cxnId="{E4CA117E-A9D4-4AB3-B1E6-C901A4E053A9}">
      <dgm:prSet/>
      <dgm:spPr/>
      <dgm:t>
        <a:bodyPr/>
        <a:lstStyle/>
        <a:p>
          <a:endParaRPr lang="en-US"/>
        </a:p>
      </dgm:t>
    </dgm:pt>
    <dgm:pt modelId="{A817BBA0-79FC-474A-B55E-2C8C2AEA9C00}">
      <dgm:prSet/>
      <dgm:spPr/>
      <dgm:t>
        <a:bodyPr/>
        <a:lstStyle/>
        <a:p>
          <a:r>
            <a:rPr lang="en-US" dirty="0"/>
            <a:t>Remote Learning Instructions</a:t>
          </a:r>
        </a:p>
      </dgm:t>
    </dgm:pt>
    <dgm:pt modelId="{0D145D6B-A22A-4AC1-9CF3-B6DDDD4F89D1}" type="parTrans" cxnId="{3E58C2A2-3C77-47B8-B38E-5BB207463143}">
      <dgm:prSet/>
      <dgm:spPr/>
      <dgm:t>
        <a:bodyPr/>
        <a:lstStyle/>
        <a:p>
          <a:endParaRPr lang="en-SG"/>
        </a:p>
      </dgm:t>
    </dgm:pt>
    <dgm:pt modelId="{8C8A0C29-9A39-41E5-8719-4EB818DC4038}" type="sibTrans" cxnId="{3E58C2A2-3C77-47B8-B38E-5BB207463143}">
      <dgm:prSet/>
      <dgm:spPr/>
      <dgm:t>
        <a:bodyPr/>
        <a:lstStyle/>
        <a:p>
          <a:endParaRPr lang="en-SG"/>
        </a:p>
      </dgm:t>
    </dgm:pt>
    <dgm:pt modelId="{4C907F36-C9AB-4B35-8A45-C4A999250D1D}">
      <dgm:prSet/>
      <dgm:spPr/>
      <dgm:t>
        <a:bodyPr/>
        <a:lstStyle/>
        <a:p>
          <a:r>
            <a:rPr lang="en-US" dirty="0"/>
            <a:t>Mission 5.2: Razor Pages Security II</a:t>
          </a:r>
        </a:p>
      </dgm:t>
    </dgm:pt>
    <dgm:pt modelId="{6FAF1A3F-7A70-49C3-9040-4526F301E613}" type="parTrans" cxnId="{0745DBF0-1047-4A49-A37F-AEB9367B7F70}">
      <dgm:prSet/>
      <dgm:spPr/>
      <dgm:t>
        <a:bodyPr/>
        <a:lstStyle/>
        <a:p>
          <a:endParaRPr lang="en-SG"/>
        </a:p>
      </dgm:t>
    </dgm:pt>
    <dgm:pt modelId="{B4A141D7-5F94-4400-978F-B6CA5BAE21F6}" type="sibTrans" cxnId="{0745DBF0-1047-4A49-A37F-AEB9367B7F70}">
      <dgm:prSet/>
      <dgm:spPr/>
      <dgm:t>
        <a:bodyPr/>
        <a:lstStyle/>
        <a:p>
          <a:endParaRPr lang="en-SG"/>
        </a:p>
      </dgm:t>
    </dgm:pt>
    <dgm:pt modelId="{FACA2EB4-7352-3848-9C7B-BEC9D897A791}" type="pres">
      <dgm:prSet presAssocID="{E74A7434-A34C-D840-A26F-22ED13A4DFDD}" presName="Name0" presStyleCnt="0">
        <dgm:presLayoutVars>
          <dgm:chMax val="7"/>
          <dgm:chPref val="7"/>
          <dgm:dir/>
        </dgm:presLayoutVars>
      </dgm:prSet>
      <dgm:spPr/>
      <dgm:t>
        <a:bodyPr/>
        <a:lstStyle/>
        <a:p>
          <a:endParaRPr lang="en-US"/>
        </a:p>
      </dgm:t>
    </dgm:pt>
    <dgm:pt modelId="{312F260F-0160-C343-B3E6-1BFAA47C3917}" type="pres">
      <dgm:prSet presAssocID="{E74A7434-A34C-D840-A26F-22ED13A4DFDD}" presName="Name1" presStyleCnt="0"/>
      <dgm:spPr/>
    </dgm:pt>
    <dgm:pt modelId="{F0734DC9-3E71-164C-A000-E95149639F1E}" type="pres">
      <dgm:prSet presAssocID="{E74A7434-A34C-D840-A26F-22ED13A4DFDD}" presName="cycle" presStyleCnt="0"/>
      <dgm:spPr/>
    </dgm:pt>
    <dgm:pt modelId="{EFAE883E-5B32-9543-99CF-193EEB61D6C5}" type="pres">
      <dgm:prSet presAssocID="{E74A7434-A34C-D840-A26F-22ED13A4DFDD}" presName="srcNode" presStyleLbl="node1" presStyleIdx="0" presStyleCnt="5"/>
      <dgm:spPr/>
    </dgm:pt>
    <dgm:pt modelId="{04932873-04F1-1948-9D09-1DEBC426018D}" type="pres">
      <dgm:prSet presAssocID="{E74A7434-A34C-D840-A26F-22ED13A4DFDD}" presName="conn" presStyleLbl="parChTrans1D2" presStyleIdx="0" presStyleCnt="1"/>
      <dgm:spPr/>
      <dgm:t>
        <a:bodyPr/>
        <a:lstStyle/>
        <a:p>
          <a:endParaRPr lang="en-US"/>
        </a:p>
      </dgm:t>
    </dgm:pt>
    <dgm:pt modelId="{7D2544BA-1B36-4B41-B78C-90DCEC926C24}" type="pres">
      <dgm:prSet presAssocID="{E74A7434-A34C-D840-A26F-22ED13A4DFDD}" presName="extraNode" presStyleLbl="node1" presStyleIdx="0" presStyleCnt="5"/>
      <dgm:spPr/>
    </dgm:pt>
    <dgm:pt modelId="{0044D4CB-C82E-4642-92FE-FBF8D6533890}" type="pres">
      <dgm:prSet presAssocID="{E74A7434-A34C-D840-A26F-22ED13A4DFDD}" presName="dstNode" presStyleLbl="node1" presStyleIdx="0" presStyleCnt="5"/>
      <dgm:spPr/>
    </dgm:pt>
    <dgm:pt modelId="{D8AB0DBD-7D45-48C6-A77D-20F48DF2CCD1}" type="pres">
      <dgm:prSet presAssocID="{A817BBA0-79FC-474A-B55E-2C8C2AEA9C00}" presName="text_1" presStyleLbl="node1" presStyleIdx="0" presStyleCnt="5">
        <dgm:presLayoutVars>
          <dgm:bulletEnabled val="1"/>
        </dgm:presLayoutVars>
      </dgm:prSet>
      <dgm:spPr/>
      <dgm:t>
        <a:bodyPr/>
        <a:lstStyle/>
        <a:p>
          <a:endParaRPr lang="en-US"/>
        </a:p>
      </dgm:t>
    </dgm:pt>
    <dgm:pt modelId="{5027D89D-7216-44C9-9A3A-BF14BFE952E3}" type="pres">
      <dgm:prSet presAssocID="{A817BBA0-79FC-474A-B55E-2C8C2AEA9C00}" presName="accent_1" presStyleCnt="0"/>
      <dgm:spPr/>
    </dgm:pt>
    <dgm:pt modelId="{3E8FA69C-6BDC-499A-B0B3-42E39C6CFFE5}" type="pres">
      <dgm:prSet presAssocID="{A817BBA0-79FC-474A-B55E-2C8C2AEA9C00}" presName="accentRepeatNode" presStyleLbl="solidFgAcc1" presStyleIdx="0" presStyleCnt="5"/>
      <dgm:spPr/>
    </dgm:pt>
    <dgm:pt modelId="{00DBE3AF-0BB8-47AA-861C-9FEF1D2060BD}" type="pres">
      <dgm:prSet presAssocID="{D72B2BD3-0075-44A5-94A5-1CE14D0A419A}" presName="text_2" presStyleLbl="node1" presStyleIdx="1" presStyleCnt="5">
        <dgm:presLayoutVars>
          <dgm:bulletEnabled val="1"/>
        </dgm:presLayoutVars>
      </dgm:prSet>
      <dgm:spPr/>
      <dgm:t>
        <a:bodyPr/>
        <a:lstStyle/>
        <a:p>
          <a:endParaRPr lang="en-US"/>
        </a:p>
      </dgm:t>
    </dgm:pt>
    <dgm:pt modelId="{7ACAE180-30A4-4631-ADCD-A8BB9CF1F9DA}" type="pres">
      <dgm:prSet presAssocID="{D72B2BD3-0075-44A5-94A5-1CE14D0A419A}" presName="accent_2" presStyleCnt="0"/>
      <dgm:spPr/>
    </dgm:pt>
    <dgm:pt modelId="{ACD57EAA-4D99-4D90-9473-98211B1D1DC5}" type="pres">
      <dgm:prSet presAssocID="{D72B2BD3-0075-44A5-94A5-1CE14D0A419A}" presName="accentRepeatNode" presStyleLbl="solidFgAcc1" presStyleIdx="1" presStyleCnt="5"/>
      <dgm:spPr/>
    </dgm:pt>
    <dgm:pt modelId="{3297550A-324D-4A93-9CDF-2F32359890DA}" type="pres">
      <dgm:prSet presAssocID="{A60CDAFA-B6CB-4CD4-89F3-37E4204303AF}" presName="text_3" presStyleLbl="node1" presStyleIdx="2" presStyleCnt="5">
        <dgm:presLayoutVars>
          <dgm:bulletEnabled val="1"/>
        </dgm:presLayoutVars>
      </dgm:prSet>
      <dgm:spPr/>
      <dgm:t>
        <a:bodyPr/>
        <a:lstStyle/>
        <a:p>
          <a:endParaRPr lang="en-US"/>
        </a:p>
      </dgm:t>
    </dgm:pt>
    <dgm:pt modelId="{50BD999D-E406-4242-94BC-1068273F228D}" type="pres">
      <dgm:prSet presAssocID="{A60CDAFA-B6CB-4CD4-89F3-37E4204303AF}" presName="accent_3" presStyleCnt="0"/>
      <dgm:spPr/>
    </dgm:pt>
    <dgm:pt modelId="{07EF0F9B-B24D-4A3D-AFCF-6F88268CB2EA}" type="pres">
      <dgm:prSet presAssocID="{A60CDAFA-B6CB-4CD4-89F3-37E4204303AF}" presName="accentRepeatNode" presStyleLbl="solidFgAcc1" presStyleIdx="2" presStyleCnt="5"/>
      <dgm:spPr/>
    </dgm:pt>
    <dgm:pt modelId="{CCFC1227-0776-4CB0-96F7-F88EBC1A6476}" type="pres">
      <dgm:prSet presAssocID="{B9B08A9D-F3BC-471E-A21D-5FBF76F7384A}" presName="text_4" presStyleLbl="node1" presStyleIdx="3" presStyleCnt="5">
        <dgm:presLayoutVars>
          <dgm:bulletEnabled val="1"/>
        </dgm:presLayoutVars>
      </dgm:prSet>
      <dgm:spPr/>
      <dgm:t>
        <a:bodyPr/>
        <a:lstStyle/>
        <a:p>
          <a:endParaRPr lang="en-US"/>
        </a:p>
      </dgm:t>
    </dgm:pt>
    <dgm:pt modelId="{B0E3E98F-60C2-4B59-BEAB-69AE9F4993DC}" type="pres">
      <dgm:prSet presAssocID="{B9B08A9D-F3BC-471E-A21D-5FBF76F7384A}" presName="accent_4" presStyleCnt="0"/>
      <dgm:spPr/>
    </dgm:pt>
    <dgm:pt modelId="{DB2A8217-BB6A-4585-B92B-04644CCF2DC1}" type="pres">
      <dgm:prSet presAssocID="{B9B08A9D-F3BC-471E-A21D-5FBF76F7384A}" presName="accentRepeatNode" presStyleLbl="solidFgAcc1" presStyleIdx="3" presStyleCnt="5"/>
      <dgm:spPr/>
    </dgm:pt>
    <dgm:pt modelId="{D7887FBB-B1B3-4441-BD4C-A9B09BC2FD10}" type="pres">
      <dgm:prSet presAssocID="{4C907F36-C9AB-4B35-8A45-C4A999250D1D}" presName="text_5" presStyleLbl="node1" presStyleIdx="4" presStyleCnt="5">
        <dgm:presLayoutVars>
          <dgm:bulletEnabled val="1"/>
        </dgm:presLayoutVars>
      </dgm:prSet>
      <dgm:spPr/>
      <dgm:t>
        <a:bodyPr/>
        <a:lstStyle/>
        <a:p>
          <a:endParaRPr lang="en-US"/>
        </a:p>
      </dgm:t>
    </dgm:pt>
    <dgm:pt modelId="{D16CF552-8030-43F6-A9A5-F8716AA38D73}" type="pres">
      <dgm:prSet presAssocID="{4C907F36-C9AB-4B35-8A45-C4A999250D1D}" presName="accent_5" presStyleCnt="0"/>
      <dgm:spPr/>
    </dgm:pt>
    <dgm:pt modelId="{9C20979F-B489-410E-B078-2C181E583CCA}" type="pres">
      <dgm:prSet presAssocID="{4C907F36-C9AB-4B35-8A45-C4A999250D1D}" presName="accentRepeatNode" presStyleLbl="solidFgAcc1" presStyleIdx="4" presStyleCnt="5"/>
      <dgm:spPr/>
    </dgm:pt>
  </dgm:ptLst>
  <dgm:cxnLst>
    <dgm:cxn modelId="{A24D4E9B-4E45-4C9D-8490-6847EBDE8C1C}" type="presOf" srcId="{4C907F36-C9AB-4B35-8A45-C4A999250D1D}" destId="{D7887FBB-B1B3-4441-BD4C-A9B09BC2FD10}" srcOrd="0" destOrd="0" presId="urn:microsoft.com/office/officeart/2008/layout/VerticalCurvedList"/>
    <dgm:cxn modelId="{4D81D30E-DE2D-4C09-98F3-5DE83E4A1C22}" type="presOf" srcId="{A60CDAFA-B6CB-4CD4-89F3-37E4204303AF}" destId="{3297550A-324D-4A93-9CDF-2F32359890DA}" srcOrd="0" destOrd="0" presId="urn:microsoft.com/office/officeart/2008/layout/VerticalCurvedList"/>
    <dgm:cxn modelId="{51CD2D90-E348-477B-88DC-60138C885F5B}" type="presOf" srcId="{B9B08A9D-F3BC-471E-A21D-5FBF76F7384A}" destId="{CCFC1227-0776-4CB0-96F7-F88EBC1A6476}" srcOrd="0" destOrd="0" presId="urn:microsoft.com/office/officeart/2008/layout/VerticalCurvedList"/>
    <dgm:cxn modelId="{3E58C2A2-3C77-47B8-B38E-5BB207463143}" srcId="{E74A7434-A34C-D840-A26F-22ED13A4DFDD}" destId="{A817BBA0-79FC-474A-B55E-2C8C2AEA9C00}" srcOrd="0" destOrd="0" parTransId="{0D145D6B-A22A-4AC1-9CF3-B6DDDD4F89D1}" sibTransId="{8C8A0C29-9A39-41E5-8719-4EB818DC4038}"/>
    <dgm:cxn modelId="{875EE76E-C679-884E-B247-5D77D26C4217}" type="presOf" srcId="{E74A7434-A34C-D840-A26F-22ED13A4DFDD}" destId="{FACA2EB4-7352-3848-9C7B-BEC9D897A791}" srcOrd="0" destOrd="0" presId="urn:microsoft.com/office/officeart/2008/layout/VerticalCurvedList"/>
    <dgm:cxn modelId="{E4CA117E-A9D4-4AB3-B1E6-C901A4E053A9}" srcId="{E74A7434-A34C-D840-A26F-22ED13A4DFDD}" destId="{B9B08A9D-F3BC-471E-A21D-5FBF76F7384A}" srcOrd="3" destOrd="0" parTransId="{AFD9A839-4DA1-4685-8052-E34F81940D3B}" sibTransId="{71BAF3DA-AB3E-44C3-88D0-27C49AC062B9}"/>
    <dgm:cxn modelId="{0745DBF0-1047-4A49-A37F-AEB9367B7F70}" srcId="{E74A7434-A34C-D840-A26F-22ED13A4DFDD}" destId="{4C907F36-C9AB-4B35-8A45-C4A999250D1D}" srcOrd="4" destOrd="0" parTransId="{6FAF1A3F-7A70-49C3-9040-4526F301E613}" sibTransId="{B4A141D7-5F94-4400-978F-B6CA5BAE21F6}"/>
    <dgm:cxn modelId="{95BFE2D8-6B0F-45FE-882A-E679F8C84EA6}" srcId="{E74A7434-A34C-D840-A26F-22ED13A4DFDD}" destId="{D72B2BD3-0075-44A5-94A5-1CE14D0A419A}" srcOrd="1" destOrd="0" parTransId="{ACB4A0A0-6C32-458E-BD8F-64ACB6532A13}" sibTransId="{7CF70B66-28EA-463D-9080-6B33B382F70F}"/>
    <dgm:cxn modelId="{7A31D551-B831-4748-85EA-1FAC91FA7C85}" type="presOf" srcId="{8C8A0C29-9A39-41E5-8719-4EB818DC4038}" destId="{04932873-04F1-1948-9D09-1DEBC426018D}" srcOrd="0" destOrd="0" presId="urn:microsoft.com/office/officeart/2008/layout/VerticalCurvedList"/>
    <dgm:cxn modelId="{D2B61C63-DBB1-43AA-B6AE-9856B4CC484F}" type="presOf" srcId="{D72B2BD3-0075-44A5-94A5-1CE14D0A419A}" destId="{00DBE3AF-0BB8-47AA-861C-9FEF1D2060BD}" srcOrd="0" destOrd="0" presId="urn:microsoft.com/office/officeart/2008/layout/VerticalCurvedList"/>
    <dgm:cxn modelId="{F090C9C0-5F95-4C73-942D-107EE4F22234}" srcId="{E74A7434-A34C-D840-A26F-22ED13A4DFDD}" destId="{A60CDAFA-B6CB-4CD4-89F3-37E4204303AF}" srcOrd="2" destOrd="0" parTransId="{0625A966-C0FD-4730-BF07-9705943367AA}" sibTransId="{3BD92ADF-6399-4CF3-8B62-0C10339672CE}"/>
    <dgm:cxn modelId="{9137D87B-AF91-4275-A91F-1D4B4865F503}" type="presOf" srcId="{A817BBA0-79FC-474A-B55E-2C8C2AEA9C00}" destId="{D8AB0DBD-7D45-48C6-A77D-20F48DF2CCD1}" srcOrd="0" destOrd="0" presId="urn:microsoft.com/office/officeart/2008/layout/VerticalCurvedList"/>
    <dgm:cxn modelId="{F91142D9-2AA9-3D48-9FCC-116AA35EE4EB}" type="presParOf" srcId="{FACA2EB4-7352-3848-9C7B-BEC9D897A791}" destId="{312F260F-0160-C343-B3E6-1BFAA47C3917}" srcOrd="0" destOrd="0" presId="urn:microsoft.com/office/officeart/2008/layout/VerticalCurvedList"/>
    <dgm:cxn modelId="{CD21C66C-931F-244E-B849-19D00B584855}" type="presParOf" srcId="{312F260F-0160-C343-B3E6-1BFAA47C3917}" destId="{F0734DC9-3E71-164C-A000-E95149639F1E}" srcOrd="0" destOrd="0" presId="urn:microsoft.com/office/officeart/2008/layout/VerticalCurvedList"/>
    <dgm:cxn modelId="{E55C2331-DBFB-6548-ADEF-A70370E75012}" type="presParOf" srcId="{F0734DC9-3E71-164C-A000-E95149639F1E}" destId="{EFAE883E-5B32-9543-99CF-193EEB61D6C5}" srcOrd="0" destOrd="0" presId="urn:microsoft.com/office/officeart/2008/layout/VerticalCurvedList"/>
    <dgm:cxn modelId="{A61F8211-B156-A142-B3B5-ECA105F11A60}" type="presParOf" srcId="{F0734DC9-3E71-164C-A000-E95149639F1E}" destId="{04932873-04F1-1948-9D09-1DEBC426018D}" srcOrd="1" destOrd="0" presId="urn:microsoft.com/office/officeart/2008/layout/VerticalCurvedList"/>
    <dgm:cxn modelId="{ABC4FC33-8BC6-E541-911B-C66F6B7D5032}" type="presParOf" srcId="{F0734DC9-3E71-164C-A000-E95149639F1E}" destId="{7D2544BA-1B36-4B41-B78C-90DCEC926C24}" srcOrd="2" destOrd="0" presId="urn:microsoft.com/office/officeart/2008/layout/VerticalCurvedList"/>
    <dgm:cxn modelId="{4351C39F-32F1-824B-AF7B-18463A2E4E0A}" type="presParOf" srcId="{F0734DC9-3E71-164C-A000-E95149639F1E}" destId="{0044D4CB-C82E-4642-92FE-FBF8D6533890}" srcOrd="3" destOrd="0" presId="urn:microsoft.com/office/officeart/2008/layout/VerticalCurvedList"/>
    <dgm:cxn modelId="{56844E4F-2232-4017-BB4A-0E192947BACE}" type="presParOf" srcId="{312F260F-0160-C343-B3E6-1BFAA47C3917}" destId="{D8AB0DBD-7D45-48C6-A77D-20F48DF2CCD1}" srcOrd="1" destOrd="0" presId="urn:microsoft.com/office/officeart/2008/layout/VerticalCurvedList"/>
    <dgm:cxn modelId="{A674FCDB-7BF7-40C8-912C-8F1752FDB804}" type="presParOf" srcId="{312F260F-0160-C343-B3E6-1BFAA47C3917}" destId="{5027D89D-7216-44C9-9A3A-BF14BFE952E3}" srcOrd="2" destOrd="0" presId="urn:microsoft.com/office/officeart/2008/layout/VerticalCurvedList"/>
    <dgm:cxn modelId="{D6471C19-91CF-46CD-8521-0231F38A3BDA}" type="presParOf" srcId="{5027D89D-7216-44C9-9A3A-BF14BFE952E3}" destId="{3E8FA69C-6BDC-499A-B0B3-42E39C6CFFE5}" srcOrd="0" destOrd="0" presId="urn:microsoft.com/office/officeart/2008/layout/VerticalCurvedList"/>
    <dgm:cxn modelId="{2A45A5E9-7333-4CD2-9AAC-F1FD8A675676}" type="presParOf" srcId="{312F260F-0160-C343-B3E6-1BFAA47C3917}" destId="{00DBE3AF-0BB8-47AA-861C-9FEF1D2060BD}" srcOrd="3" destOrd="0" presId="urn:microsoft.com/office/officeart/2008/layout/VerticalCurvedList"/>
    <dgm:cxn modelId="{E3F73628-91D7-4C80-A486-5D113D31D3B0}" type="presParOf" srcId="{312F260F-0160-C343-B3E6-1BFAA47C3917}" destId="{7ACAE180-30A4-4631-ADCD-A8BB9CF1F9DA}" srcOrd="4" destOrd="0" presId="urn:microsoft.com/office/officeart/2008/layout/VerticalCurvedList"/>
    <dgm:cxn modelId="{03EE1AD4-6B3B-45E0-BC09-C30ADFC38838}" type="presParOf" srcId="{7ACAE180-30A4-4631-ADCD-A8BB9CF1F9DA}" destId="{ACD57EAA-4D99-4D90-9473-98211B1D1DC5}" srcOrd="0" destOrd="0" presId="urn:microsoft.com/office/officeart/2008/layout/VerticalCurvedList"/>
    <dgm:cxn modelId="{19891FFF-6EC2-44BE-9796-4D2609D2026E}" type="presParOf" srcId="{312F260F-0160-C343-B3E6-1BFAA47C3917}" destId="{3297550A-324D-4A93-9CDF-2F32359890DA}" srcOrd="5" destOrd="0" presId="urn:microsoft.com/office/officeart/2008/layout/VerticalCurvedList"/>
    <dgm:cxn modelId="{A4608D3F-196B-4B90-AF10-B8A776F8D187}" type="presParOf" srcId="{312F260F-0160-C343-B3E6-1BFAA47C3917}" destId="{50BD999D-E406-4242-94BC-1068273F228D}" srcOrd="6" destOrd="0" presId="urn:microsoft.com/office/officeart/2008/layout/VerticalCurvedList"/>
    <dgm:cxn modelId="{4E013C23-6D2C-48B9-B4F7-8443CD49D207}" type="presParOf" srcId="{50BD999D-E406-4242-94BC-1068273F228D}" destId="{07EF0F9B-B24D-4A3D-AFCF-6F88268CB2EA}" srcOrd="0" destOrd="0" presId="urn:microsoft.com/office/officeart/2008/layout/VerticalCurvedList"/>
    <dgm:cxn modelId="{99F3BBBA-90F7-4924-B6CE-26FD4F923BF9}" type="presParOf" srcId="{312F260F-0160-C343-B3E6-1BFAA47C3917}" destId="{CCFC1227-0776-4CB0-96F7-F88EBC1A6476}" srcOrd="7" destOrd="0" presId="urn:microsoft.com/office/officeart/2008/layout/VerticalCurvedList"/>
    <dgm:cxn modelId="{05A6B12F-6758-4F1D-8CFA-0FF149601058}" type="presParOf" srcId="{312F260F-0160-C343-B3E6-1BFAA47C3917}" destId="{B0E3E98F-60C2-4B59-BEAB-69AE9F4993DC}" srcOrd="8" destOrd="0" presId="urn:microsoft.com/office/officeart/2008/layout/VerticalCurvedList"/>
    <dgm:cxn modelId="{BBEC54BB-CFC0-4052-B666-E6325074F9EC}" type="presParOf" srcId="{B0E3E98F-60C2-4B59-BEAB-69AE9F4993DC}" destId="{DB2A8217-BB6A-4585-B92B-04644CCF2DC1}" srcOrd="0" destOrd="0" presId="urn:microsoft.com/office/officeart/2008/layout/VerticalCurvedList"/>
    <dgm:cxn modelId="{42A01C03-A4AB-46D1-AFDA-8B9785240A1E}" type="presParOf" srcId="{312F260F-0160-C343-B3E6-1BFAA47C3917}" destId="{D7887FBB-B1B3-4441-BD4C-A9B09BC2FD10}" srcOrd="9" destOrd="0" presId="urn:microsoft.com/office/officeart/2008/layout/VerticalCurvedList"/>
    <dgm:cxn modelId="{CC880665-6E62-44A1-B5C9-D947BDB52559}" type="presParOf" srcId="{312F260F-0160-C343-B3E6-1BFAA47C3917}" destId="{D16CF552-8030-43F6-A9A5-F8716AA38D73}" srcOrd="10" destOrd="0" presId="urn:microsoft.com/office/officeart/2008/layout/VerticalCurvedList"/>
    <dgm:cxn modelId="{7547388B-F746-44C2-A13C-ADA912E70DB4}" type="presParOf" srcId="{D16CF552-8030-43F6-A9A5-F8716AA38D73}" destId="{9C20979F-B489-410E-B078-2C181E583CC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32873-04F1-1948-9D09-1DEBC426018D}">
      <dsp:nvSpPr>
        <dsp:cNvPr id="0" name=""/>
        <dsp:cNvSpPr/>
      </dsp:nvSpPr>
      <dsp:spPr>
        <a:xfrm>
          <a:off x="-5082866" y="-778677"/>
          <a:ext cx="6053155" cy="6053155"/>
        </a:xfrm>
        <a:prstGeom prst="blockArc">
          <a:avLst>
            <a:gd name="adj1" fmla="val 18900000"/>
            <a:gd name="adj2" fmla="val 2700000"/>
            <a:gd name="adj3" fmla="val 357"/>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AB0DBD-7D45-48C6-A77D-20F48DF2CCD1}">
      <dsp:nvSpPr>
        <dsp:cNvPr id="0" name=""/>
        <dsp:cNvSpPr/>
      </dsp:nvSpPr>
      <dsp:spPr>
        <a:xfrm>
          <a:off x="424439" y="280897"/>
          <a:ext cx="7666954" cy="562154"/>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lvl="0" algn="l" defTabSz="889000">
            <a:lnSpc>
              <a:spcPct val="90000"/>
            </a:lnSpc>
            <a:spcBef>
              <a:spcPct val="0"/>
            </a:spcBef>
            <a:spcAft>
              <a:spcPct val="35000"/>
            </a:spcAft>
          </a:pPr>
          <a:r>
            <a:rPr lang="en-US" sz="2000" kern="1200" dirty="0"/>
            <a:t>Remote Learning Instructions</a:t>
          </a:r>
        </a:p>
      </dsp:txBody>
      <dsp:txXfrm>
        <a:off x="424439" y="280897"/>
        <a:ext cx="7666954" cy="562154"/>
      </dsp:txXfrm>
    </dsp:sp>
    <dsp:sp modelId="{3E8FA69C-6BDC-499A-B0B3-42E39C6CFFE5}">
      <dsp:nvSpPr>
        <dsp:cNvPr id="0" name=""/>
        <dsp:cNvSpPr/>
      </dsp:nvSpPr>
      <dsp:spPr>
        <a:xfrm>
          <a:off x="73092" y="210628"/>
          <a:ext cx="702693" cy="702693"/>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0DBE3AF-0BB8-47AA-861C-9FEF1D2060BD}">
      <dsp:nvSpPr>
        <dsp:cNvPr id="0" name=""/>
        <dsp:cNvSpPr/>
      </dsp:nvSpPr>
      <dsp:spPr>
        <a:xfrm>
          <a:off x="827262" y="1123860"/>
          <a:ext cx="7264130" cy="562154"/>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lvl="0" algn="l" defTabSz="889000">
            <a:lnSpc>
              <a:spcPct val="90000"/>
            </a:lnSpc>
            <a:spcBef>
              <a:spcPct val="0"/>
            </a:spcBef>
            <a:spcAft>
              <a:spcPct val="35000"/>
            </a:spcAft>
          </a:pPr>
          <a:r>
            <a:rPr lang="en-US" sz="2000" kern="1200" dirty="0"/>
            <a:t>Benefits of Secure Design</a:t>
          </a:r>
        </a:p>
      </dsp:txBody>
      <dsp:txXfrm>
        <a:off x="827262" y="1123860"/>
        <a:ext cx="7264130" cy="562154"/>
      </dsp:txXfrm>
    </dsp:sp>
    <dsp:sp modelId="{ACD57EAA-4D99-4D90-9473-98211B1D1DC5}">
      <dsp:nvSpPr>
        <dsp:cNvPr id="0" name=""/>
        <dsp:cNvSpPr/>
      </dsp:nvSpPr>
      <dsp:spPr>
        <a:xfrm>
          <a:off x="475916" y="1053590"/>
          <a:ext cx="702693" cy="702693"/>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97550A-324D-4A93-9CDF-2F32359890DA}">
      <dsp:nvSpPr>
        <dsp:cNvPr id="0" name=""/>
        <dsp:cNvSpPr/>
      </dsp:nvSpPr>
      <dsp:spPr>
        <a:xfrm>
          <a:off x="950897" y="1966822"/>
          <a:ext cx="7140496" cy="562154"/>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lvl="0" algn="l" defTabSz="889000">
            <a:lnSpc>
              <a:spcPct val="90000"/>
            </a:lnSpc>
            <a:spcBef>
              <a:spcPct val="0"/>
            </a:spcBef>
            <a:spcAft>
              <a:spcPct val="35000"/>
            </a:spcAft>
          </a:pPr>
          <a:r>
            <a:rPr lang="en-US" sz="2000" kern="1200" dirty="0"/>
            <a:t>Designing Confidentiality,, Integrity &amp; Availability Techniques</a:t>
          </a:r>
        </a:p>
      </dsp:txBody>
      <dsp:txXfrm>
        <a:off x="950897" y="1966822"/>
        <a:ext cx="7140496" cy="562154"/>
      </dsp:txXfrm>
    </dsp:sp>
    <dsp:sp modelId="{07EF0F9B-B24D-4A3D-AFCF-6F88268CB2EA}">
      <dsp:nvSpPr>
        <dsp:cNvPr id="0" name=""/>
        <dsp:cNvSpPr/>
      </dsp:nvSpPr>
      <dsp:spPr>
        <a:xfrm>
          <a:off x="599550" y="1896553"/>
          <a:ext cx="702693" cy="702693"/>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CFC1227-0776-4CB0-96F7-F88EBC1A6476}">
      <dsp:nvSpPr>
        <dsp:cNvPr id="0" name=""/>
        <dsp:cNvSpPr/>
      </dsp:nvSpPr>
      <dsp:spPr>
        <a:xfrm>
          <a:off x="827262" y="2809785"/>
          <a:ext cx="7264130" cy="562154"/>
        </a:xfrm>
        <a:prstGeom prst="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lvl="0" algn="l" defTabSz="889000">
            <a:lnSpc>
              <a:spcPct val="90000"/>
            </a:lnSpc>
            <a:spcBef>
              <a:spcPct val="0"/>
            </a:spcBef>
            <a:spcAft>
              <a:spcPct val="35000"/>
            </a:spcAft>
          </a:pPr>
          <a:r>
            <a:rPr lang="en-US" sz="2000" kern="1200" dirty="0"/>
            <a:t>Mission 5.1: Security Design Techniques (Optional) </a:t>
          </a:r>
        </a:p>
      </dsp:txBody>
      <dsp:txXfrm>
        <a:off x="827262" y="2809785"/>
        <a:ext cx="7264130" cy="562154"/>
      </dsp:txXfrm>
    </dsp:sp>
    <dsp:sp modelId="{DB2A8217-BB6A-4585-B92B-04644CCF2DC1}">
      <dsp:nvSpPr>
        <dsp:cNvPr id="0" name=""/>
        <dsp:cNvSpPr/>
      </dsp:nvSpPr>
      <dsp:spPr>
        <a:xfrm>
          <a:off x="475916" y="2739515"/>
          <a:ext cx="702693" cy="702693"/>
        </a:xfrm>
        <a:prstGeom prst="ellipse">
          <a:avLst/>
        </a:prstGeom>
        <a:solidFill>
          <a:schemeClr val="lt1">
            <a:hueOff val="0"/>
            <a:satOff val="0"/>
            <a:lumOff val="0"/>
            <a:alphaOff val="0"/>
          </a:schemeClr>
        </a:solidFill>
        <a:ln w="100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7887FBB-B1B3-4441-BD4C-A9B09BC2FD10}">
      <dsp:nvSpPr>
        <dsp:cNvPr id="0" name=""/>
        <dsp:cNvSpPr/>
      </dsp:nvSpPr>
      <dsp:spPr>
        <a:xfrm>
          <a:off x="424439" y="3652747"/>
          <a:ext cx="7666954" cy="562154"/>
        </a:xfrm>
        <a:prstGeom prst="rect">
          <a:avLst/>
        </a:prstGeom>
        <a:solidFill>
          <a:schemeClr val="accent6">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lvl="0" algn="l" defTabSz="889000">
            <a:lnSpc>
              <a:spcPct val="90000"/>
            </a:lnSpc>
            <a:spcBef>
              <a:spcPct val="0"/>
            </a:spcBef>
            <a:spcAft>
              <a:spcPct val="35000"/>
            </a:spcAft>
          </a:pPr>
          <a:r>
            <a:rPr lang="en-US" sz="2000" kern="1200" dirty="0"/>
            <a:t>Mission 5.2: Razor Pages Security II</a:t>
          </a:r>
        </a:p>
      </dsp:txBody>
      <dsp:txXfrm>
        <a:off x="424439" y="3652747"/>
        <a:ext cx="7666954" cy="562154"/>
      </dsp:txXfrm>
    </dsp:sp>
    <dsp:sp modelId="{9C20979F-B489-410E-B078-2C181E583CCA}">
      <dsp:nvSpPr>
        <dsp:cNvPr id="0" name=""/>
        <dsp:cNvSpPr/>
      </dsp:nvSpPr>
      <dsp:spPr>
        <a:xfrm>
          <a:off x="73092" y="3582478"/>
          <a:ext cx="702693" cy="702693"/>
        </a:xfrm>
        <a:prstGeom prst="ellipse">
          <a:avLst/>
        </a:prstGeom>
        <a:solidFill>
          <a:schemeClr val="lt1">
            <a:hueOff val="0"/>
            <a:satOff val="0"/>
            <a:lumOff val="0"/>
            <a:alphaOff val="0"/>
          </a:schemeClr>
        </a:solidFill>
        <a:ln w="10000"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071E09-4D64-8F4A-829F-AB9979018477}" type="datetimeFigureOut">
              <a:rPr lang="en-US" smtClean="0"/>
              <a:t>19/05/2020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555F1F-6530-0F40-A2DC-34866158B479}"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C9C0DB-AAA5-CD4C-A292-FDBB48A23E12}" type="datetimeFigureOut">
              <a:rPr lang="en-US" smtClean="0"/>
              <a:t>19/05/2020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48B9CC-1317-584A-9837-71F74B28037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1</a:t>
            </a:fld>
            <a:endParaRPr lang="en-US"/>
          </a:p>
        </p:txBody>
      </p:sp>
    </p:spTree>
    <p:extLst>
      <p:ext uri="{BB962C8B-B14F-4D97-AF65-F5344CB8AC3E}">
        <p14:creationId xmlns:p14="http://schemas.microsoft.com/office/powerpoint/2010/main" val="821355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24</a:t>
            </a:fld>
            <a:endParaRPr lang="en-US"/>
          </a:p>
        </p:txBody>
      </p:sp>
    </p:spTree>
    <p:extLst>
      <p:ext uri="{BB962C8B-B14F-4D97-AF65-F5344CB8AC3E}">
        <p14:creationId xmlns:p14="http://schemas.microsoft.com/office/powerpoint/2010/main" val="3219539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4</a:t>
            </a:fld>
            <a:endParaRPr lang="en-US"/>
          </a:p>
        </p:txBody>
      </p:sp>
    </p:spTree>
    <p:extLst>
      <p:ext uri="{BB962C8B-B14F-4D97-AF65-F5344CB8AC3E}">
        <p14:creationId xmlns:p14="http://schemas.microsoft.com/office/powerpoint/2010/main" val="421141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5</a:t>
            </a:fld>
            <a:endParaRPr lang="en-US"/>
          </a:p>
        </p:txBody>
      </p:sp>
    </p:spTree>
    <p:extLst>
      <p:ext uri="{BB962C8B-B14F-4D97-AF65-F5344CB8AC3E}">
        <p14:creationId xmlns:p14="http://schemas.microsoft.com/office/powerpoint/2010/main" val="330465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6</a:t>
            </a:fld>
            <a:endParaRPr lang="en-US"/>
          </a:p>
        </p:txBody>
      </p:sp>
    </p:spTree>
    <p:extLst>
      <p:ext uri="{BB962C8B-B14F-4D97-AF65-F5344CB8AC3E}">
        <p14:creationId xmlns:p14="http://schemas.microsoft.com/office/powerpoint/2010/main" val="416886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10</a:t>
            </a:fld>
            <a:endParaRPr lang="en-US"/>
          </a:p>
        </p:txBody>
      </p:sp>
    </p:spTree>
    <p:extLst>
      <p:ext uri="{BB962C8B-B14F-4D97-AF65-F5344CB8AC3E}">
        <p14:creationId xmlns:p14="http://schemas.microsoft.com/office/powerpoint/2010/main" val="117092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48B9CC-1317-584A-9837-71F74B280377}" type="slidenum">
              <a:rPr lang="en-US" smtClean="0"/>
              <a:t>12</a:t>
            </a:fld>
            <a:endParaRPr lang="en-US"/>
          </a:p>
        </p:txBody>
      </p:sp>
    </p:spTree>
    <p:extLst>
      <p:ext uri="{BB962C8B-B14F-4D97-AF65-F5344CB8AC3E}">
        <p14:creationId xmlns:p14="http://schemas.microsoft.com/office/powerpoint/2010/main" val="3533496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charset="0"/>
                <a:ea typeface="ＭＳ Ｐゴシック" charset="0"/>
              </a:defRPr>
            </a:lvl1pPr>
            <a:lvl2pPr marL="742950" indent="-285750" eaLnBrk="0" hangingPunct="0">
              <a:defRPr sz="2000">
                <a:solidFill>
                  <a:srgbClr val="FFFFFF"/>
                </a:solidFill>
                <a:latin typeface="Times New Roman" charset="0"/>
                <a:ea typeface="ＭＳ Ｐゴシック" charset="0"/>
              </a:defRPr>
            </a:lvl2pPr>
            <a:lvl3pPr marL="1143000" indent="-228600" eaLnBrk="0" hangingPunct="0">
              <a:defRPr sz="2000">
                <a:solidFill>
                  <a:srgbClr val="FFFFFF"/>
                </a:solidFill>
                <a:latin typeface="Times New Roman" charset="0"/>
                <a:ea typeface="ＭＳ Ｐゴシック" charset="0"/>
              </a:defRPr>
            </a:lvl3pPr>
            <a:lvl4pPr marL="1600200" indent="-228600" eaLnBrk="0" hangingPunct="0">
              <a:defRPr sz="2000">
                <a:solidFill>
                  <a:srgbClr val="FFFFFF"/>
                </a:solidFill>
                <a:latin typeface="Times New Roman" charset="0"/>
                <a:ea typeface="ＭＳ Ｐゴシック" charset="0"/>
              </a:defRPr>
            </a:lvl4pPr>
            <a:lvl5pPr marL="2057400" indent="-228600" eaLnBrk="0" hangingPunct="0">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defRPr sz="2000">
                <a:solidFill>
                  <a:srgbClr val="FFFFFF"/>
                </a:solidFill>
                <a:latin typeface="Times New Roman" charset="0"/>
                <a:ea typeface="ＭＳ Ｐゴシック" charset="0"/>
              </a:defRPr>
            </a:lvl9pPr>
          </a:lstStyle>
          <a:p>
            <a:pPr eaLnBrk="1" hangingPunct="1"/>
            <a:fld id="{E9806972-AA33-C244-AFEF-83106DBCAAFE}" type="slidenum">
              <a:rPr lang="en-US" sz="1200">
                <a:solidFill>
                  <a:schemeClr val="tx1"/>
                </a:solidFill>
              </a:rPr>
              <a:pPr eaLnBrk="1" hangingPunct="1"/>
              <a:t>13</a:t>
            </a:fld>
            <a:endParaRPr lang="en-US" sz="1200">
              <a:solidFill>
                <a:schemeClr val="tx1"/>
              </a:solidFill>
            </a:endParaRPr>
          </a:p>
        </p:txBody>
      </p:sp>
    </p:spTree>
    <p:extLst>
      <p:ext uri="{BB962C8B-B14F-4D97-AF65-F5344CB8AC3E}">
        <p14:creationId xmlns:p14="http://schemas.microsoft.com/office/powerpoint/2010/main" val="348836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788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charset="0"/>
                <a:ea typeface="ＭＳ Ｐゴシック" charset="0"/>
              </a:defRPr>
            </a:lvl1pPr>
            <a:lvl2pPr marL="742950" indent="-285750" eaLnBrk="0" hangingPunct="0">
              <a:defRPr sz="2000">
                <a:solidFill>
                  <a:srgbClr val="FFFFFF"/>
                </a:solidFill>
                <a:latin typeface="Times New Roman" charset="0"/>
                <a:ea typeface="ＭＳ Ｐゴシック" charset="0"/>
              </a:defRPr>
            </a:lvl2pPr>
            <a:lvl3pPr marL="1143000" indent="-228600" eaLnBrk="0" hangingPunct="0">
              <a:defRPr sz="2000">
                <a:solidFill>
                  <a:srgbClr val="FFFFFF"/>
                </a:solidFill>
                <a:latin typeface="Times New Roman" charset="0"/>
                <a:ea typeface="ＭＳ Ｐゴシック" charset="0"/>
              </a:defRPr>
            </a:lvl3pPr>
            <a:lvl4pPr marL="1600200" indent="-228600" eaLnBrk="0" hangingPunct="0">
              <a:defRPr sz="2000">
                <a:solidFill>
                  <a:srgbClr val="FFFFFF"/>
                </a:solidFill>
                <a:latin typeface="Times New Roman" charset="0"/>
                <a:ea typeface="ＭＳ Ｐゴシック" charset="0"/>
              </a:defRPr>
            </a:lvl4pPr>
            <a:lvl5pPr marL="2057400" indent="-228600" eaLnBrk="0" hangingPunct="0">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defRPr sz="2000">
                <a:solidFill>
                  <a:srgbClr val="FFFFFF"/>
                </a:solidFill>
                <a:latin typeface="Times New Roman" charset="0"/>
                <a:ea typeface="ＭＳ Ｐゴシック" charset="0"/>
              </a:defRPr>
            </a:lvl9pPr>
          </a:lstStyle>
          <a:p>
            <a:pPr eaLnBrk="1" hangingPunct="1"/>
            <a:fld id="{75BAEDA4-D410-464F-8AAB-5EEDE071E5F2}" type="slidenum">
              <a:rPr lang="en-US" sz="1200">
                <a:solidFill>
                  <a:schemeClr val="tx1"/>
                </a:solidFill>
              </a:rPr>
              <a:pPr eaLnBrk="1" hangingPunct="1"/>
              <a:t>14</a:t>
            </a:fld>
            <a:endParaRPr lang="en-US" sz="1200">
              <a:solidFill>
                <a:schemeClr val="tx1"/>
              </a:solidFill>
            </a:endParaRPr>
          </a:p>
        </p:txBody>
      </p:sp>
    </p:spTree>
    <p:extLst>
      <p:ext uri="{BB962C8B-B14F-4D97-AF65-F5344CB8AC3E}">
        <p14:creationId xmlns:p14="http://schemas.microsoft.com/office/powerpoint/2010/main" val="725276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charset="0"/>
                <a:ea typeface="ＭＳ Ｐゴシック" charset="0"/>
              </a:defRPr>
            </a:lvl1pPr>
            <a:lvl2pPr marL="742950" indent="-285750" eaLnBrk="0" hangingPunct="0">
              <a:defRPr sz="2000">
                <a:solidFill>
                  <a:srgbClr val="FFFFFF"/>
                </a:solidFill>
                <a:latin typeface="Times New Roman" charset="0"/>
                <a:ea typeface="ＭＳ Ｐゴシック" charset="0"/>
              </a:defRPr>
            </a:lvl2pPr>
            <a:lvl3pPr marL="1143000" indent="-228600" eaLnBrk="0" hangingPunct="0">
              <a:defRPr sz="2000">
                <a:solidFill>
                  <a:srgbClr val="FFFFFF"/>
                </a:solidFill>
                <a:latin typeface="Times New Roman" charset="0"/>
                <a:ea typeface="ＭＳ Ｐゴシック" charset="0"/>
              </a:defRPr>
            </a:lvl3pPr>
            <a:lvl4pPr marL="1600200" indent="-228600" eaLnBrk="0" hangingPunct="0">
              <a:defRPr sz="2000">
                <a:solidFill>
                  <a:srgbClr val="FFFFFF"/>
                </a:solidFill>
                <a:latin typeface="Times New Roman" charset="0"/>
                <a:ea typeface="ＭＳ Ｐゴシック" charset="0"/>
              </a:defRPr>
            </a:lvl4pPr>
            <a:lvl5pPr marL="2057400" indent="-228600" eaLnBrk="0" hangingPunct="0">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defRPr sz="2000">
                <a:solidFill>
                  <a:srgbClr val="FFFFFF"/>
                </a:solidFill>
                <a:latin typeface="Times New Roman" charset="0"/>
                <a:ea typeface="ＭＳ Ｐゴシック" charset="0"/>
              </a:defRPr>
            </a:lvl9pPr>
          </a:lstStyle>
          <a:p>
            <a:pPr eaLnBrk="1" hangingPunct="1"/>
            <a:fld id="{851A7CC6-4462-DB42-BACA-13E9E55D7CFB}" type="slidenum">
              <a:rPr lang="en-US" sz="1200">
                <a:solidFill>
                  <a:schemeClr val="tx1"/>
                </a:solidFill>
              </a:rPr>
              <a:pPr eaLnBrk="1" hangingPunct="1"/>
              <a:t>15</a:t>
            </a:fld>
            <a:endParaRPr lang="en-US" sz="1200">
              <a:solidFill>
                <a:schemeClr val="tx1"/>
              </a:solidFill>
            </a:endParaRPr>
          </a:p>
        </p:txBody>
      </p:sp>
    </p:spTree>
    <p:extLst>
      <p:ext uri="{BB962C8B-B14F-4D97-AF65-F5344CB8AC3E}">
        <p14:creationId xmlns:p14="http://schemas.microsoft.com/office/powerpoint/2010/main" val="414878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20~24/4/15</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SG" dirty="0"/>
              <a:t>School of ICT - CSF - Apr '20 – SSD - Secure Software Design - Part 1</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2D2B3B-882E-40F3-A32F-6DD5169150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20~24/4/15</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SG" dirty="0"/>
              <a:t>School of ICT - CSF - Apr '20 – SSD - Secure Software Design - Part 1</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SG" dirty="0"/>
              <a:t>School of ICT - CSF - Apr '20 – SSD - Secure Software Design - Part 1</a:t>
            </a:r>
            <a:endParaRPr lang="en-US" dirty="0"/>
          </a:p>
        </p:txBody>
      </p:sp>
      <p:sp>
        <p:nvSpPr>
          <p:cNvPr id="6" name="Slide Number Placeholder 5"/>
          <p:cNvSpPr>
            <a:spLocks noGrp="1"/>
          </p:cNvSpPr>
          <p:nvPr>
            <p:ph type="sldNum" sz="quarter" idx="12"/>
          </p:nvPr>
        </p:nvSpPr>
        <p:spPr/>
        <p:txBody>
          <a:bodyPr/>
          <a:lstStyle/>
          <a:p>
            <a:fld id="{EA66EF6D-3DA9-AB4A-B046-714C943A02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20~24/4/15</a:t>
            </a:r>
          </a:p>
        </p:txBody>
      </p:sp>
      <p:sp>
        <p:nvSpPr>
          <p:cNvPr id="5" name="Footer Placeholder 4"/>
          <p:cNvSpPr>
            <a:spLocks noGrp="1"/>
          </p:cNvSpPr>
          <p:nvPr>
            <p:ph type="ftr" sz="quarter" idx="11"/>
          </p:nvPr>
        </p:nvSpPr>
        <p:spPr>
          <a:xfrm>
            <a:off x="457201" y="6248207"/>
            <a:ext cx="5573483" cy="365125"/>
          </a:xfrm>
        </p:spPr>
        <p:txBody>
          <a:bodyPr/>
          <a:lstStyle/>
          <a:p>
            <a:r>
              <a:rPr lang="en-SG" dirty="0"/>
              <a:t>School of ICT - CSF - Apr '20 – SSD - Secure Software Design - Part 1</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A66EF6D-3DA9-AB4A-B046-714C943A02D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SG" dirty="0"/>
              <a:t>School of ICT - CSF - Apr '20 – SSD - Secure Software Design - Part 1</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userDrawn="1"/>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20~24/4/15</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p:txBody>
          <a:bodyPr/>
          <a:lstStyle/>
          <a:p>
            <a:r>
              <a:rPr lang="en-SG" dirty="0"/>
              <a:t>School of ICT - CSF - Apr '20 – SSD - Secure Software Design - Part 1</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20~24/4/15</a:t>
            </a:r>
          </a:p>
        </p:txBody>
      </p:sp>
      <p:sp>
        <p:nvSpPr>
          <p:cNvPr id="10" name="Slide Number Placeholder 9"/>
          <p:cNvSpPr>
            <a:spLocks noGrp="1"/>
          </p:cNvSpPr>
          <p:nvPr>
            <p:ph type="sldNum" sz="quarter" idx="16"/>
          </p:nvPr>
        </p:nvSpPr>
        <p:spPr/>
        <p:txBody>
          <a:bodyPr rtlCol="0"/>
          <a:lstStyle/>
          <a:p>
            <a:fld id="{EA66EF6D-3DA9-AB4A-B046-714C943A02DA}" type="slidenum">
              <a:rPr lang="en-US" smtClean="0"/>
              <a:t>‹#›</a:t>
            </a:fld>
            <a:endParaRPr lang="en-US"/>
          </a:p>
        </p:txBody>
      </p:sp>
      <p:sp>
        <p:nvSpPr>
          <p:cNvPr id="12" name="Footer Placeholder 11"/>
          <p:cNvSpPr>
            <a:spLocks noGrp="1"/>
          </p:cNvSpPr>
          <p:nvPr>
            <p:ph type="ftr" sz="quarter" idx="17"/>
          </p:nvPr>
        </p:nvSpPr>
        <p:spPr/>
        <p:txBody>
          <a:bodyPr rtlCol="0"/>
          <a:lstStyle/>
          <a:p>
            <a:r>
              <a:rPr lang="en-SG" dirty="0"/>
              <a:t>School of ICT - CSF - Apr '20 – SSD - Secure Software Design - Part 1</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20~24/4/15</a:t>
            </a:r>
          </a:p>
        </p:txBody>
      </p:sp>
      <p:sp>
        <p:nvSpPr>
          <p:cNvPr id="12" name="Slide Number Placeholder 11"/>
          <p:cNvSpPr>
            <a:spLocks noGrp="1"/>
          </p:cNvSpPr>
          <p:nvPr>
            <p:ph type="sldNum" sz="quarter" idx="16"/>
          </p:nvPr>
        </p:nvSpPr>
        <p:spPr/>
        <p:txBody>
          <a:bodyPr rtlCol="0"/>
          <a:lstStyle/>
          <a:p>
            <a:fld id="{EA66EF6D-3DA9-AB4A-B046-714C943A02DA}" type="slidenum">
              <a:rPr lang="en-US" smtClean="0"/>
              <a:t>‹#›</a:t>
            </a:fld>
            <a:endParaRPr lang="en-US"/>
          </a:p>
        </p:txBody>
      </p:sp>
      <p:sp>
        <p:nvSpPr>
          <p:cNvPr id="14" name="Footer Placeholder 13"/>
          <p:cNvSpPr>
            <a:spLocks noGrp="1"/>
          </p:cNvSpPr>
          <p:nvPr>
            <p:ph type="ftr" sz="quarter" idx="17"/>
          </p:nvPr>
        </p:nvSpPr>
        <p:spPr/>
        <p:txBody>
          <a:bodyPr rtlCol="0"/>
          <a:lstStyle/>
          <a:p>
            <a:r>
              <a:rPr lang="en-SG" dirty="0"/>
              <a:t>School of ICT - CSF - Apr '20 – SSD - Secure Software Design - Part 1</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20~24/4/15</a:t>
            </a:r>
          </a:p>
        </p:txBody>
      </p:sp>
      <p:sp>
        <p:nvSpPr>
          <p:cNvPr id="4" name="Footer Placeholder 3"/>
          <p:cNvSpPr>
            <a:spLocks noGrp="1"/>
          </p:cNvSpPr>
          <p:nvPr>
            <p:ph type="ftr" sz="quarter" idx="11"/>
          </p:nvPr>
        </p:nvSpPr>
        <p:spPr/>
        <p:txBody>
          <a:bodyPr/>
          <a:lstStyle/>
          <a:p>
            <a:r>
              <a:rPr lang="en-SG" dirty="0"/>
              <a:t>School of ICT - CSF - Apr '20 – SSD - Secure Software Design - Part 1</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20~24/4/15</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A66EF6D-3DA9-AB4A-B046-714C943A02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20~24/4/15</a:t>
            </a:r>
          </a:p>
        </p:txBody>
      </p:sp>
      <p:sp>
        <p:nvSpPr>
          <p:cNvPr id="6" name="Footer Placeholder 5"/>
          <p:cNvSpPr>
            <a:spLocks noGrp="1"/>
          </p:cNvSpPr>
          <p:nvPr>
            <p:ph type="ftr" sz="quarter" idx="11"/>
          </p:nvPr>
        </p:nvSpPr>
        <p:spPr/>
        <p:txBody>
          <a:bodyPr/>
          <a:lstStyle/>
          <a:p>
            <a:r>
              <a:rPr lang="en-SG" dirty="0"/>
              <a:t>School of ICT - CSF - Apr '20 – SSD - Secure Software Design - Part 1</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p:nvPr>
        </p:nvSpPr>
        <p:spPr>
          <a:xfrm>
            <a:off x="172454" y="1752600"/>
            <a:ext cx="2037346" cy="4419600"/>
          </a:xfrm>
          <a:solidFill>
            <a:schemeClr val="accent5">
              <a:lumMod val="75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9533" y="273050"/>
            <a:ext cx="8759082"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852614" cy="365125"/>
          </a:xfrm>
        </p:spPr>
        <p:txBody>
          <a:bodyPr/>
          <a:lstStyle/>
          <a:p>
            <a:r>
              <a:rPr lang="en-US"/>
              <a:t>20~24/4/15</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hasCustomPrompt="1"/>
          </p:nvPr>
        </p:nvSpPr>
        <p:spPr>
          <a:xfrm>
            <a:off x="189533" y="1752600"/>
            <a:ext cx="1600200" cy="4419600"/>
          </a:xfrm>
          <a:solidFill>
            <a:schemeClr val="accent6"/>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normAutofit/>
          </a:bodyPr>
          <a:lstStyle>
            <a:lvl1pPr marL="0" indent="0">
              <a:spcAft>
                <a:spcPts val="1000"/>
              </a:spcAft>
              <a:buNone/>
              <a:defRPr sz="1400" baseline="0"/>
            </a:lvl1pPr>
            <a:lvl2pPr>
              <a:buNone/>
              <a:defRPr sz="1200"/>
            </a:lvl2pPr>
            <a:lvl3pPr>
              <a:buNone/>
              <a:defRPr sz="1000"/>
            </a:lvl3pPr>
            <a:lvl4pPr>
              <a:buNone/>
              <a:defRPr sz="900"/>
            </a:lvl4pPr>
            <a:lvl5pPr>
              <a:buNone/>
              <a:defRPr sz="900"/>
            </a:lvl5pPr>
          </a:lstStyle>
          <a:p>
            <a:pPr lvl="0" eaLnBrk="1" latinLnBrk="0" hangingPunct="1"/>
            <a:r>
              <a:rPr kumimoji="0" lang="en-US"/>
              <a:t>Module Overviews ABC123</a:t>
            </a:r>
            <a:br>
              <a:rPr kumimoji="0" lang="en-US"/>
            </a:br>
            <a:r>
              <a:rPr kumimoji="0" lang="en-US"/>
              <a:t>xyz</a:t>
            </a:r>
          </a:p>
        </p:txBody>
      </p:sp>
      <p:sp>
        <p:nvSpPr>
          <p:cNvPr id="9" name="Content Placeholder 8"/>
          <p:cNvSpPr>
            <a:spLocks noGrp="1"/>
          </p:cNvSpPr>
          <p:nvPr>
            <p:ph sz="quarter" idx="1"/>
          </p:nvPr>
        </p:nvSpPr>
        <p:spPr>
          <a:xfrm>
            <a:off x="1983153" y="1752600"/>
            <a:ext cx="6965461"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Footer Placeholder 5"/>
          <p:cNvSpPr>
            <a:spLocks noGrp="1"/>
          </p:cNvSpPr>
          <p:nvPr>
            <p:ph type="ftr" sz="quarter" idx="11"/>
          </p:nvPr>
        </p:nvSpPr>
        <p:spPr>
          <a:xfrm>
            <a:off x="609600" y="6248206"/>
            <a:ext cx="5421083" cy="365125"/>
          </a:xfrm>
        </p:spPr>
        <p:txBody>
          <a:bodyPr/>
          <a:lstStyle/>
          <a:p>
            <a:r>
              <a:rPr lang="en-SG" dirty="0"/>
              <a:t>School of ICT - CSF - Apr '20 – SSD - Secure Software Design - Part 1</a:t>
            </a:r>
            <a:endParaRPr lang="en-US" dirty="0"/>
          </a:p>
        </p:txBody>
      </p:sp>
    </p:spTree>
    <p:extLst>
      <p:ext uri="{BB962C8B-B14F-4D97-AF65-F5344CB8AC3E}">
        <p14:creationId xmlns:p14="http://schemas.microsoft.com/office/powerpoint/2010/main" val="34701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38952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20~24/4/15</a:t>
            </a:r>
          </a:p>
        </p:txBody>
      </p:sp>
      <p:sp>
        <p:nvSpPr>
          <p:cNvPr id="3" name="Footer Placeholder 2"/>
          <p:cNvSpPr>
            <a:spLocks noGrp="1"/>
          </p:cNvSpPr>
          <p:nvPr>
            <p:ph type="ftr" sz="quarter" idx="3"/>
          </p:nvPr>
        </p:nvSpPr>
        <p:spPr>
          <a:xfrm>
            <a:off x="131976" y="6389326"/>
            <a:ext cx="5898708" cy="365125"/>
          </a:xfrm>
          <a:prstGeom prst="rect">
            <a:avLst/>
          </a:prstGeom>
        </p:spPr>
        <p:txBody>
          <a:bodyPr vert="horz" anchor="ctr"/>
          <a:lstStyle>
            <a:lvl1pPr algn="r" eaLnBrk="1" latinLnBrk="0" hangingPunct="1">
              <a:defRPr kumimoji="0" sz="1400">
                <a:solidFill>
                  <a:schemeClr val="tx2"/>
                </a:solidFill>
              </a:defRPr>
            </a:lvl1pPr>
          </a:lstStyle>
          <a:p>
            <a:r>
              <a:rPr lang="en-SG" dirty="0"/>
              <a:t>School of ICT - CSF - Apr '20 – SSD - Secure Software Design - Part 1</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A66EF6D-3DA9-AB4A-B046-714C943A02DA}" type="slidenum">
              <a:rPr lang="en-US" smtClean="0"/>
              <a:t>‹#›</a:t>
            </a:fld>
            <a:endParaRPr lang="en-US"/>
          </a:p>
        </p:txBody>
      </p:sp>
      <p:sp>
        <p:nvSpPr>
          <p:cNvPr id="2" name="MSIPCMContentMarking" descr="{&quot;HashCode&quot;:-1818968269,&quot;Placement&quot;:&quot;Header&quot;}"/>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US" sz="1100" smtClean="0">
                <a:solidFill>
                  <a:srgbClr val="000000"/>
                </a:solidFill>
                <a:latin typeface="Calibri" panose="020F0502020204030204" pitchFamily="34" charset="0"/>
              </a:rPr>
              <a:t>                    Official (Closed) - Non Sensitive</a:t>
            </a:r>
            <a:endParaRPr lang="en-US" sz="11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5" r:id="rId9"/>
    <p:sldLayoutId id="2147484062" r:id="rId10"/>
    <p:sldLayoutId id="2147484063" r:id="rId11"/>
    <p:sldLayoutId id="2147484064" r:id="rId12"/>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ideo" Target="https://www.youtube.com/embed/0yubiM8hGDI?feature=oembed" TargetMode="Externa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7gZefMlLpV4?feature=oembe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K98SSsKfcNs?feature=oembe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implbits.com/products/hashta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ideo" Target="https://www.youtube.com/embed/UFLj-Fi-hMY?feature=oembed" TargetMode="Externa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ideo" Target="https://www.youtube.com/embed/ERp8420ucGs?feature=oembed"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digicert.com/ssl-cryptography.htm"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371600" y="2743200"/>
            <a:ext cx="7467600" cy="1673225"/>
          </a:xfrm>
        </p:spPr>
        <p:txBody>
          <a:bodyPr>
            <a:normAutofit/>
          </a:bodyPr>
          <a:lstStyle/>
          <a:p>
            <a:r>
              <a:rPr lang="en-US" sz="2300" dirty="0"/>
              <a:t>Diploma in CSF</a:t>
            </a:r>
          </a:p>
          <a:p>
            <a:r>
              <a:rPr lang="en-US" sz="2300" dirty="0"/>
              <a:t>Academic Year (AY) 20/21 – Semester 3 (April `20)</a:t>
            </a:r>
          </a:p>
        </p:txBody>
      </p:sp>
      <p:sp>
        <p:nvSpPr>
          <p:cNvPr id="2" name="Title 1"/>
          <p:cNvSpPr>
            <a:spLocks noGrp="1"/>
          </p:cNvSpPr>
          <p:nvPr>
            <p:ph type="title"/>
          </p:nvPr>
        </p:nvSpPr>
        <p:spPr>
          <a:xfrm>
            <a:off x="1371600" y="1600200"/>
            <a:ext cx="7772400" cy="990600"/>
          </a:xfrm>
        </p:spPr>
        <p:txBody>
          <a:bodyPr>
            <a:noAutofit/>
          </a:bodyPr>
          <a:lstStyle/>
          <a:p>
            <a:r>
              <a:rPr lang="en-US" sz="3100" dirty="0"/>
              <a:t>SECURE SOFTWARE DEVELOPMENT  (SSD)</a:t>
            </a:r>
          </a:p>
        </p:txBody>
      </p:sp>
      <p:pic>
        <p:nvPicPr>
          <p:cNvPr id="5" name="Picture 4"/>
          <p:cNvPicPr>
            <a:picLocks noChangeAspect="1"/>
          </p:cNvPicPr>
          <p:nvPr/>
        </p:nvPicPr>
        <p:blipFill>
          <a:blip r:embed="rId3"/>
          <a:stretch>
            <a:fillRect/>
          </a:stretch>
        </p:blipFill>
        <p:spPr>
          <a:xfrm>
            <a:off x="4420312" y="206017"/>
            <a:ext cx="4368800" cy="990600"/>
          </a:xfrm>
          <a:prstGeom prst="rect">
            <a:avLst/>
          </a:prstGeom>
        </p:spPr>
      </p:pic>
      <p:sp>
        <p:nvSpPr>
          <p:cNvPr id="8" name="Rectangle 7"/>
          <p:cNvSpPr/>
          <p:nvPr/>
        </p:nvSpPr>
        <p:spPr>
          <a:xfrm>
            <a:off x="1371600" y="3984983"/>
            <a:ext cx="7772400" cy="9906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7"/>
          <p:cNvSpPr txBox="1">
            <a:spLocks/>
          </p:cNvSpPr>
          <p:nvPr/>
        </p:nvSpPr>
        <p:spPr>
          <a:xfrm>
            <a:off x="1371600" y="3984982"/>
            <a:ext cx="7467600" cy="990601"/>
          </a:xfrm>
          <a:prstGeom prst="rect">
            <a:avLst/>
          </a:prstGeom>
        </p:spPr>
        <p:txBody>
          <a:bodyPr vert="horz" anchor="ctr">
            <a:norm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dirty="0"/>
              <a:t>Week 5</a:t>
            </a:r>
          </a:p>
        </p:txBody>
      </p:sp>
      <p:sp>
        <p:nvSpPr>
          <p:cNvPr id="10" name="Rectangle 9"/>
          <p:cNvSpPr/>
          <p:nvPr/>
        </p:nvSpPr>
        <p:spPr>
          <a:xfrm>
            <a:off x="1371600" y="5127984"/>
            <a:ext cx="7772400" cy="9906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 name="Title 7"/>
          <p:cNvSpPr txBox="1">
            <a:spLocks/>
          </p:cNvSpPr>
          <p:nvPr/>
        </p:nvSpPr>
        <p:spPr>
          <a:xfrm>
            <a:off x="1371600" y="5127983"/>
            <a:ext cx="7467600" cy="990601"/>
          </a:xfrm>
          <a:prstGeom prst="rect">
            <a:avLst/>
          </a:prstGeom>
        </p:spPr>
        <p:txBody>
          <a:bodyPr vert="horz" anchor="ctr">
            <a:no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sz="2800"/>
              <a:t>Secure software Design – Part 1</a:t>
            </a:r>
          </a:p>
        </p:txBody>
      </p:sp>
      <p:pic>
        <p:nvPicPr>
          <p:cNvPr id="3" name="Picture 2" descr="ICT-logo-Color.jp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329950" y="206017"/>
            <a:ext cx="1905000" cy="977900"/>
          </a:xfrm>
          <a:prstGeom prst="rect">
            <a:avLst/>
          </a:prstGeom>
        </p:spPr>
      </p:pic>
      <p:sp>
        <p:nvSpPr>
          <p:cNvPr id="13" name="TextBox 12"/>
          <p:cNvSpPr txBox="1"/>
          <p:nvPr/>
        </p:nvSpPr>
        <p:spPr>
          <a:xfrm>
            <a:off x="6316002" y="6484078"/>
            <a:ext cx="2827998" cy="369332"/>
          </a:xfrm>
          <a:prstGeom prst="rect">
            <a:avLst/>
          </a:prstGeom>
          <a:noFill/>
        </p:spPr>
        <p:txBody>
          <a:bodyPr wrap="square" rtlCol="0">
            <a:spAutoFit/>
          </a:bodyPr>
          <a:lstStyle/>
          <a:p>
            <a:r>
              <a:rPr lang="en-US" dirty="0"/>
              <a:t>Last Updated: 02/04/2020</a:t>
            </a:r>
          </a:p>
        </p:txBody>
      </p:sp>
      <p:sp>
        <p:nvSpPr>
          <p:cNvPr id="12" name="Slide Number Placeholder 11"/>
          <p:cNvSpPr>
            <a:spLocks noGrp="1"/>
          </p:cNvSpPr>
          <p:nvPr>
            <p:ph type="sldNum" sz="quarter" idx="11"/>
          </p:nvPr>
        </p:nvSpPr>
        <p:spPr/>
        <p:txBody>
          <a:bodyPr/>
          <a:lstStyle/>
          <a:p>
            <a:fld id="{EA66EF6D-3DA9-AB4A-B046-714C943A02DA}" type="slidenum">
              <a:rPr lang="en-US" smtClean="0"/>
              <a:t>1</a:t>
            </a:fld>
            <a:endParaRPr lang="en-US"/>
          </a:p>
        </p:txBody>
      </p:sp>
    </p:spTree>
    <p:extLst>
      <p:ext uri="{BB962C8B-B14F-4D97-AF65-F5344CB8AC3E}">
        <p14:creationId xmlns:p14="http://schemas.microsoft.com/office/powerpoint/2010/main" val="285108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31976" y="2809240"/>
            <a:ext cx="3318234" cy="3580086"/>
          </a:xfrm>
        </p:spPr>
        <p:txBody>
          <a:bodyPr>
            <a:normAutofit/>
          </a:bodyPr>
          <a:lstStyle/>
          <a:p>
            <a:r>
              <a:rPr lang="en-US" dirty="0"/>
              <a:t>Integrity Techniques</a:t>
            </a:r>
          </a:p>
          <a:p>
            <a:pPr marL="457200" lvl="0" indent="-457200">
              <a:spcBef>
                <a:spcPts val="0"/>
              </a:spcBef>
              <a:buClrTx/>
              <a:buSzTx/>
              <a:buFont typeface="Arial" panose="020B0604020202020204" pitchFamily="34" charset="0"/>
              <a:buChar char="•"/>
              <a:defRPr/>
            </a:pPr>
            <a:r>
              <a:rPr lang="en-US" sz="2400" dirty="0"/>
              <a:t>Hashing</a:t>
            </a:r>
          </a:p>
          <a:p>
            <a:pPr marL="457200" lvl="0" indent="-457200">
              <a:spcBef>
                <a:spcPts val="0"/>
              </a:spcBef>
              <a:buClrTx/>
              <a:buSzTx/>
              <a:buFont typeface="Arial" panose="020B0604020202020204" pitchFamily="34" charset="0"/>
              <a:buChar char="•"/>
              <a:defRPr/>
            </a:pPr>
            <a:r>
              <a:rPr lang="en-US" sz="2400" dirty="0"/>
              <a:t>Digital Signature</a:t>
            </a:r>
          </a:p>
          <a:p>
            <a:pPr marL="457200" lvl="0" indent="-457200">
              <a:spcBef>
                <a:spcPts val="0"/>
              </a:spcBef>
              <a:buClrTx/>
              <a:buSzTx/>
              <a:buFont typeface="Arial" panose="020B0604020202020204" pitchFamily="34" charset="0"/>
              <a:buChar char="•"/>
              <a:defRPr/>
            </a:pPr>
            <a:r>
              <a:rPr lang="en-US" sz="2400" dirty="0"/>
              <a:t>Code Signing</a:t>
            </a:r>
          </a:p>
          <a:p>
            <a:pPr marL="457200" lvl="0" indent="-457200">
              <a:spcBef>
                <a:spcPts val="0"/>
              </a:spcBef>
              <a:buClrTx/>
              <a:buSzTx/>
              <a:buFont typeface="Arial" panose="020B0604020202020204" pitchFamily="34" charset="0"/>
              <a:buChar char="•"/>
              <a:defRPr/>
            </a:pPr>
            <a:r>
              <a:rPr lang="en-US" sz="2400" dirty="0"/>
              <a:t>Referential Integrity</a:t>
            </a:r>
          </a:p>
          <a:p>
            <a:pPr marL="457200" lvl="0" indent="-457200">
              <a:spcBef>
                <a:spcPts val="0"/>
              </a:spcBef>
              <a:buClrTx/>
              <a:buSzTx/>
              <a:buFont typeface="Arial" panose="020B0604020202020204" pitchFamily="34" charset="0"/>
              <a:buChar char="•"/>
              <a:defRPr/>
            </a:pPr>
            <a:r>
              <a:rPr lang="en-US" sz="2400" dirty="0"/>
              <a:t>Resource Locking</a:t>
            </a:r>
            <a:endParaRPr lang="en-US" dirty="0"/>
          </a:p>
        </p:txBody>
      </p:sp>
      <p:sp>
        <p:nvSpPr>
          <p:cNvPr id="6" name="Title 5"/>
          <p:cNvSpPr>
            <a:spLocks noGrp="1"/>
          </p:cNvSpPr>
          <p:nvPr>
            <p:ph type="title"/>
          </p:nvPr>
        </p:nvSpPr>
        <p:spPr/>
        <p:txBody>
          <a:bodyPr>
            <a:normAutofit/>
          </a:bodyPr>
          <a:lstStyle/>
          <a:p>
            <a:r>
              <a:rPr lang="en-US" sz="3600" dirty="0"/>
              <a:t>Designing Integrity Techniques</a:t>
            </a:r>
          </a:p>
        </p:txBody>
      </p:sp>
      <p:sp>
        <p:nvSpPr>
          <p:cNvPr id="4" name="Slide Number Placeholder 3"/>
          <p:cNvSpPr>
            <a:spLocks noGrp="1"/>
          </p:cNvSpPr>
          <p:nvPr>
            <p:ph type="sldNum" sz="quarter" idx="11"/>
          </p:nvPr>
        </p:nvSpPr>
        <p:spPr/>
        <p:txBody>
          <a:bodyPr/>
          <a:lstStyle/>
          <a:p>
            <a:fld id="{5B8DCA51-5B49-4BB5-BEF1-4259F456568D}" type="slidenum">
              <a:rPr lang="en-US" smtClean="0"/>
              <a:t>10</a:t>
            </a:fld>
            <a:endParaRPr lang="en-US" dirty="0"/>
          </a:p>
        </p:txBody>
      </p:sp>
      <p:sp>
        <p:nvSpPr>
          <p:cNvPr id="3" name="Footer Placeholder 2"/>
          <p:cNvSpPr>
            <a:spLocks noGrp="1"/>
          </p:cNvSpPr>
          <p:nvPr>
            <p:ph type="ftr" sz="quarter" idx="12"/>
          </p:nvPr>
        </p:nvSpPr>
        <p:spPr/>
        <p:txBody>
          <a:bodyPr/>
          <a:lstStyle/>
          <a:p>
            <a:r>
              <a:rPr lang="en-SG" dirty="0"/>
              <a:t>School of ICT - CSF - Apr '20 – SSD - Secure Software Design - Part 1</a:t>
            </a:r>
            <a:endParaRPr lang="en-US" dirty="0"/>
          </a:p>
        </p:txBody>
      </p:sp>
      <p:pic>
        <p:nvPicPr>
          <p:cNvPr id="2" name="Online Media 1" title="Security+ Hashing">
            <a:hlinkClick r:id="" action="ppaction://media"/>
            <a:extLst>
              <a:ext uri="{FF2B5EF4-FFF2-40B4-BE49-F238E27FC236}">
                <a16:creationId xmlns:a16="http://schemas.microsoft.com/office/drawing/2014/main" id="{108485AD-F42B-4660-8498-6A726DA48FE7}"/>
              </a:ext>
            </a:extLst>
          </p:cNvPr>
          <p:cNvPicPr>
            <a:picLocks noRot="1" noChangeAspect="1"/>
          </p:cNvPicPr>
          <p:nvPr>
            <a:videoFile r:link="rId1"/>
          </p:nvPr>
        </p:nvPicPr>
        <p:blipFill>
          <a:blip r:embed="rId4"/>
          <a:stretch>
            <a:fillRect/>
          </a:stretch>
        </p:blipFill>
        <p:spPr>
          <a:xfrm>
            <a:off x="3855562" y="2643568"/>
            <a:ext cx="4997974" cy="3745758"/>
          </a:xfrm>
          <a:prstGeom prst="rect">
            <a:avLst/>
          </a:prstGeom>
        </p:spPr>
      </p:pic>
    </p:spTree>
    <p:extLst>
      <p:ext uri="{BB962C8B-B14F-4D97-AF65-F5344CB8AC3E}">
        <p14:creationId xmlns:p14="http://schemas.microsoft.com/office/powerpoint/2010/main" val="72542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Data Integrity using Hash Functions</a:t>
            </a:r>
          </a:p>
        </p:txBody>
      </p:sp>
      <p:sp>
        <p:nvSpPr>
          <p:cNvPr id="5" name="Slide Number Placeholder 4"/>
          <p:cNvSpPr>
            <a:spLocks noGrp="1"/>
          </p:cNvSpPr>
          <p:nvPr>
            <p:ph type="sldNum" sz="quarter" idx="12"/>
          </p:nvPr>
        </p:nvSpPr>
        <p:spPr/>
        <p:txBody>
          <a:bodyPr>
            <a:normAutofit fontScale="85000" lnSpcReduction="20000"/>
          </a:bodyPr>
          <a:lstStyle/>
          <a:p>
            <a:fld id="{50046037-7DB5-472D-A660-3B82AEB0CA24}" type="slidenum">
              <a:rPr lang="en-US" smtClean="0"/>
              <a:t>11</a:t>
            </a:fld>
            <a:endParaRPr lang="en-US" dirty="0"/>
          </a:p>
        </p:txBody>
      </p:sp>
      <p:pic>
        <p:nvPicPr>
          <p:cNvPr id="10" name="Picture 9"/>
          <p:cNvPicPr>
            <a:picLocks noChangeAspect="1"/>
          </p:cNvPicPr>
          <p:nvPr/>
        </p:nvPicPr>
        <p:blipFill>
          <a:blip r:embed="rId2"/>
          <a:stretch>
            <a:fillRect/>
          </a:stretch>
        </p:blipFill>
        <p:spPr>
          <a:xfrm>
            <a:off x="1636879" y="2717683"/>
            <a:ext cx="5627114" cy="3190149"/>
          </a:xfrm>
          <a:prstGeom prst="rect">
            <a:avLst/>
          </a:prstGeom>
        </p:spPr>
      </p:pic>
      <p:sp>
        <p:nvSpPr>
          <p:cNvPr id="11" name="Text Placeholder 6"/>
          <p:cNvSpPr txBox="1">
            <a:spLocks/>
          </p:cNvSpPr>
          <p:nvPr/>
        </p:nvSpPr>
        <p:spPr>
          <a:xfrm>
            <a:off x="1794662" y="6443582"/>
            <a:ext cx="5469331" cy="407235"/>
          </a:xfrm>
          <a:prstGeom prst="rect">
            <a:avLst/>
          </a:prstGeom>
        </p:spPr>
        <p:txBody>
          <a:bodyPr>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defTabSz="914400">
              <a:buNone/>
            </a:pPr>
            <a:r>
              <a:rPr lang="en-US" dirty="0"/>
              <a:t>Source: Official (ISC)</a:t>
            </a:r>
            <a:r>
              <a:rPr lang="en-US" baseline="30000" dirty="0"/>
              <a:t>2 </a:t>
            </a:r>
            <a:r>
              <a:rPr lang="en-US" dirty="0"/>
              <a:t>CSSLP CBK – 2</a:t>
            </a:r>
            <a:r>
              <a:rPr lang="en-US" baseline="30000" dirty="0"/>
              <a:t>nd</a:t>
            </a:r>
            <a:r>
              <a:rPr lang="en-US" dirty="0"/>
              <a:t> Edition - Mano Paul</a:t>
            </a:r>
          </a:p>
        </p:txBody>
      </p:sp>
      <p:sp>
        <p:nvSpPr>
          <p:cNvPr id="3" name="TextBox 2">
            <a:extLst>
              <a:ext uri="{FF2B5EF4-FFF2-40B4-BE49-F238E27FC236}">
                <a16:creationId xmlns:a16="http://schemas.microsoft.com/office/drawing/2014/main" id="{89FC6A8D-FA09-4105-A45C-69A2EF6B1288}"/>
              </a:ext>
            </a:extLst>
          </p:cNvPr>
          <p:cNvSpPr txBox="1"/>
          <p:nvPr/>
        </p:nvSpPr>
        <p:spPr>
          <a:xfrm>
            <a:off x="1027522" y="1643453"/>
            <a:ext cx="6872140" cy="64633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dirty="0"/>
              <a:t>Graphical representation of data integrity using hash function from the video in Slide 9.</a:t>
            </a:r>
          </a:p>
        </p:txBody>
      </p:sp>
      <p:cxnSp>
        <p:nvCxnSpPr>
          <p:cNvPr id="6" name="Straight Connector 5">
            <a:extLst>
              <a:ext uri="{FF2B5EF4-FFF2-40B4-BE49-F238E27FC236}">
                <a16:creationId xmlns:a16="http://schemas.microsoft.com/office/drawing/2014/main" id="{8382A521-1573-4CF5-86FC-48C75BA27F06}"/>
              </a:ext>
            </a:extLst>
          </p:cNvPr>
          <p:cNvCxnSpPr/>
          <p:nvPr/>
        </p:nvCxnSpPr>
        <p:spPr>
          <a:xfrm>
            <a:off x="366073" y="2545242"/>
            <a:ext cx="852733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5BE31-1A04-4D98-BF91-A45E87065D67}"/>
              </a:ext>
            </a:extLst>
          </p:cNvPr>
          <p:cNvSpPr txBox="1"/>
          <p:nvPr/>
        </p:nvSpPr>
        <p:spPr>
          <a:xfrm>
            <a:off x="3950940" y="5895606"/>
            <a:ext cx="998991" cy="369332"/>
          </a:xfrm>
          <a:prstGeom prst="rect">
            <a:avLst/>
          </a:prstGeom>
          <a:noFill/>
        </p:spPr>
        <p:txBody>
          <a:bodyPr wrap="none" rtlCol="0">
            <a:spAutoFit/>
          </a:bodyPr>
          <a:lstStyle/>
          <a:p>
            <a:r>
              <a:rPr lang="en-SG" dirty="0"/>
              <a:t>Figure C</a:t>
            </a:r>
          </a:p>
        </p:txBody>
      </p:sp>
    </p:spTree>
    <p:extLst>
      <p:ext uri="{BB962C8B-B14F-4D97-AF65-F5344CB8AC3E}">
        <p14:creationId xmlns:p14="http://schemas.microsoft.com/office/powerpoint/2010/main" val="188586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Unsalted vs Salted Hash</a:t>
            </a:r>
          </a:p>
        </p:txBody>
      </p:sp>
      <p:pic>
        <p:nvPicPr>
          <p:cNvPr id="16" name="Content Placeholder 15"/>
          <p:cNvPicPr>
            <a:picLocks noGrp="1" noChangeAspect="1"/>
          </p:cNvPicPr>
          <p:nvPr>
            <p:ph sz="quarter" idx="2"/>
          </p:nvPr>
        </p:nvPicPr>
        <p:blipFill>
          <a:blip r:embed="rId3"/>
          <a:stretch>
            <a:fillRect/>
          </a:stretch>
        </p:blipFill>
        <p:spPr>
          <a:xfrm>
            <a:off x="609599" y="2533392"/>
            <a:ext cx="3886199" cy="2015102"/>
          </a:xfrm>
          <a:prstGeom prst="rect">
            <a:avLst/>
          </a:prstGeom>
        </p:spPr>
      </p:pic>
      <p:pic>
        <p:nvPicPr>
          <p:cNvPr id="17" name="Content Placeholder 16"/>
          <p:cNvPicPr>
            <a:picLocks noGrp="1" noChangeAspect="1"/>
          </p:cNvPicPr>
          <p:nvPr>
            <p:ph sz="quarter" idx="4"/>
          </p:nvPr>
        </p:nvPicPr>
        <p:blipFill>
          <a:blip r:embed="rId4"/>
          <a:stretch>
            <a:fillRect/>
          </a:stretch>
        </p:blipFill>
        <p:spPr>
          <a:xfrm>
            <a:off x="4977353" y="2533391"/>
            <a:ext cx="3741262" cy="2093624"/>
          </a:xfrm>
          <a:prstGeom prst="rect">
            <a:avLst/>
          </a:prstGeom>
        </p:spPr>
      </p:pic>
      <p:sp>
        <p:nvSpPr>
          <p:cNvPr id="4" name="Slide Number Placeholder 3"/>
          <p:cNvSpPr>
            <a:spLocks noGrp="1"/>
          </p:cNvSpPr>
          <p:nvPr>
            <p:ph type="sldNum" sz="quarter" idx="16"/>
          </p:nvPr>
        </p:nvSpPr>
        <p:spPr/>
        <p:txBody>
          <a:bodyPr>
            <a:normAutofit fontScale="85000" lnSpcReduction="20000"/>
          </a:bodyPr>
          <a:lstStyle/>
          <a:p>
            <a:fld id="{A18E4721-4A2E-4BF7-B6A8-480CFE170422}" type="slidenum">
              <a:rPr lang="en-US" smtClean="0"/>
              <a:t>12</a:t>
            </a:fld>
            <a:endParaRPr lang="en-US" dirty="0"/>
          </a:p>
        </p:txBody>
      </p:sp>
      <p:sp>
        <p:nvSpPr>
          <p:cNvPr id="3" name="Footer Placeholder 2"/>
          <p:cNvSpPr>
            <a:spLocks noGrp="1"/>
          </p:cNvSpPr>
          <p:nvPr>
            <p:ph type="ftr" sz="quarter" idx="17"/>
          </p:nvPr>
        </p:nvSpPr>
        <p:spPr/>
        <p:txBody>
          <a:bodyPr/>
          <a:lstStyle/>
          <a:p>
            <a:r>
              <a:rPr lang="en-SG" dirty="0"/>
              <a:t>School of ICT - CSF - Apr '20 – SSD - Secure Software Design - Part 1</a:t>
            </a:r>
            <a:endParaRPr lang="en-US" dirty="0"/>
          </a:p>
        </p:txBody>
      </p:sp>
      <p:sp>
        <p:nvSpPr>
          <p:cNvPr id="12" name="Text Placeholder 11"/>
          <p:cNvSpPr>
            <a:spLocks noGrp="1"/>
          </p:cNvSpPr>
          <p:nvPr>
            <p:ph type="body" sz="quarter" idx="1"/>
          </p:nvPr>
        </p:nvSpPr>
        <p:spPr/>
        <p:txBody>
          <a:bodyPr/>
          <a:lstStyle/>
          <a:p>
            <a:r>
              <a:rPr lang="en-US" dirty="0"/>
              <a:t>Unsalted Hash</a:t>
            </a:r>
          </a:p>
        </p:txBody>
      </p:sp>
      <p:sp>
        <p:nvSpPr>
          <p:cNvPr id="14" name="Text Placeholder 13"/>
          <p:cNvSpPr>
            <a:spLocks noGrp="1"/>
          </p:cNvSpPr>
          <p:nvPr>
            <p:ph type="body" sz="quarter" idx="3"/>
          </p:nvPr>
        </p:nvSpPr>
        <p:spPr/>
        <p:txBody>
          <a:bodyPr/>
          <a:lstStyle/>
          <a:p>
            <a:r>
              <a:rPr lang="en-US" dirty="0"/>
              <a:t>Salted Hash</a:t>
            </a:r>
          </a:p>
        </p:txBody>
      </p:sp>
      <p:sp>
        <p:nvSpPr>
          <p:cNvPr id="10" name="TextBox 9">
            <a:extLst>
              <a:ext uri="{FF2B5EF4-FFF2-40B4-BE49-F238E27FC236}">
                <a16:creationId xmlns:a16="http://schemas.microsoft.com/office/drawing/2014/main" id="{E41A870E-4320-4379-A430-747BBBACCABF}"/>
              </a:ext>
            </a:extLst>
          </p:cNvPr>
          <p:cNvSpPr txBox="1"/>
          <p:nvPr/>
        </p:nvSpPr>
        <p:spPr>
          <a:xfrm>
            <a:off x="1037929" y="5096810"/>
            <a:ext cx="7327769" cy="923330"/>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dirty="0"/>
              <a:t>3. Refer to Figure D above. Research and explain the purpose of salted hash? Write your answer in word document.</a:t>
            </a:r>
          </a:p>
          <a:p>
            <a:endParaRPr lang="en-SG" dirty="0"/>
          </a:p>
        </p:txBody>
      </p:sp>
      <p:cxnSp>
        <p:nvCxnSpPr>
          <p:cNvPr id="13" name="Straight Connector 12">
            <a:extLst>
              <a:ext uri="{FF2B5EF4-FFF2-40B4-BE49-F238E27FC236}">
                <a16:creationId xmlns:a16="http://schemas.microsoft.com/office/drawing/2014/main" id="{1D369D9C-D9DB-4B0F-98E9-7ED857102D79}"/>
              </a:ext>
            </a:extLst>
          </p:cNvPr>
          <p:cNvCxnSpPr/>
          <p:nvPr/>
        </p:nvCxnSpPr>
        <p:spPr>
          <a:xfrm>
            <a:off x="235670" y="5024489"/>
            <a:ext cx="852733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33F25B3-89A3-4694-9F9A-5EFD0C9025F4}"/>
              </a:ext>
            </a:extLst>
          </p:cNvPr>
          <p:cNvSpPr txBox="1"/>
          <p:nvPr/>
        </p:nvSpPr>
        <p:spPr>
          <a:xfrm>
            <a:off x="4195907" y="4637986"/>
            <a:ext cx="1011815" cy="369332"/>
          </a:xfrm>
          <a:prstGeom prst="rect">
            <a:avLst/>
          </a:prstGeom>
          <a:noFill/>
        </p:spPr>
        <p:txBody>
          <a:bodyPr wrap="none" rtlCol="0">
            <a:spAutoFit/>
          </a:bodyPr>
          <a:lstStyle/>
          <a:p>
            <a:r>
              <a:rPr lang="en-SG" dirty="0"/>
              <a:t>Figure D</a:t>
            </a:r>
          </a:p>
        </p:txBody>
      </p:sp>
    </p:spTree>
    <p:extLst>
      <p:ext uri="{BB962C8B-B14F-4D97-AF65-F5344CB8AC3E}">
        <p14:creationId xmlns:p14="http://schemas.microsoft.com/office/powerpoint/2010/main" val="402324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2403347"/>
            <a:ext cx="4440023" cy="22586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normAutofit/>
          </a:bodyPr>
          <a:lstStyle/>
          <a:p>
            <a:r>
              <a:rPr lang="en-US" dirty="0">
                <a:latin typeface="Arial" charset="0"/>
              </a:rPr>
              <a:t>Example of Hash Function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A8A7B60-335C-7A43-A6E1-0613DB7C421D}" type="slidenum">
              <a:rPr lang="en-US" smtClean="0"/>
              <a:t>13</a:t>
            </a:fld>
            <a:endParaRPr lang="en-US"/>
          </a:p>
        </p:txBody>
      </p:sp>
      <p:sp>
        <p:nvSpPr>
          <p:cNvPr id="10" name="Rectangle 9"/>
          <p:cNvSpPr/>
          <p:nvPr/>
        </p:nvSpPr>
        <p:spPr>
          <a:xfrm>
            <a:off x="878932" y="6091828"/>
            <a:ext cx="8819990"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sp>
        <p:nvSpPr>
          <p:cNvPr id="8" name="Footer Placeholder 1"/>
          <p:cNvSpPr>
            <a:spLocks noGrp="1"/>
          </p:cNvSpPr>
          <p:nvPr>
            <p:ph type="ftr" sz="quarter" idx="11"/>
          </p:nvPr>
        </p:nvSpPr>
        <p:spPr>
          <a:xfrm>
            <a:off x="131976" y="6389326"/>
            <a:ext cx="5898708" cy="365125"/>
          </a:xfrm>
        </p:spPr>
        <p:txBody>
          <a:bodyPr/>
          <a:lstStyle/>
          <a:p>
            <a:r>
              <a:rPr lang="en-SG" dirty="0"/>
              <a:t>School of ICT - CSF - Apr '20 – SSD - Secure Software Design - Part 1</a:t>
            </a:r>
            <a:endParaRPr lang="en-US" dirty="0"/>
          </a:p>
        </p:txBody>
      </p:sp>
      <p:sp>
        <p:nvSpPr>
          <p:cNvPr id="7" name="Content Placeholder 2">
            <a:extLst>
              <a:ext uri="{FF2B5EF4-FFF2-40B4-BE49-F238E27FC236}">
                <a16:creationId xmlns:a16="http://schemas.microsoft.com/office/drawing/2014/main" id="{07AD89DA-07A1-49D5-892E-1DF795793D47}"/>
              </a:ext>
            </a:extLst>
          </p:cNvPr>
          <p:cNvSpPr txBox="1">
            <a:spLocks/>
          </p:cNvSpPr>
          <p:nvPr/>
        </p:nvSpPr>
        <p:spPr>
          <a:xfrm>
            <a:off x="131976" y="1866232"/>
            <a:ext cx="4656840" cy="3338947"/>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sz="2000" dirty="0">
                <a:latin typeface="Arial" charset="0"/>
              </a:rPr>
              <a:t>Example of hashing (ATMs)</a:t>
            </a:r>
          </a:p>
          <a:p>
            <a:pPr lvl="1" defTabSz="914400"/>
            <a:r>
              <a:rPr lang="en-US" sz="1800" dirty="0">
                <a:latin typeface="Arial" charset="0"/>
              </a:rPr>
              <a:t>Bank customer has PIN of 93542</a:t>
            </a:r>
          </a:p>
          <a:p>
            <a:pPr lvl="1" defTabSz="914400"/>
            <a:r>
              <a:rPr lang="en-US" sz="1800" dirty="0">
                <a:latin typeface="Arial" charset="0"/>
              </a:rPr>
              <a:t>Number is hashed and result stored on card</a:t>
            </a:r>
            <a:r>
              <a:rPr lang="ja-JP" altLang="en-US" sz="1800" dirty="0">
                <a:latin typeface="Arial" charset="0"/>
              </a:rPr>
              <a:t>’</a:t>
            </a:r>
            <a:r>
              <a:rPr lang="en-US" sz="1800" dirty="0">
                <a:latin typeface="Arial" charset="0"/>
              </a:rPr>
              <a:t>s magnetic stripe</a:t>
            </a:r>
          </a:p>
          <a:p>
            <a:pPr lvl="1" defTabSz="914400"/>
            <a:r>
              <a:rPr lang="en-US" sz="1800" dirty="0">
                <a:latin typeface="Arial" charset="0"/>
              </a:rPr>
              <a:t>User inserts card in ATM and enters PIN</a:t>
            </a:r>
          </a:p>
          <a:p>
            <a:pPr lvl="1" defTabSz="914400"/>
            <a:r>
              <a:rPr lang="en-US" sz="1800" dirty="0">
                <a:latin typeface="Arial" charset="0"/>
              </a:rPr>
              <a:t>ATM hashes the pin using the same algorithm that was used to store PIN on the card</a:t>
            </a:r>
          </a:p>
          <a:p>
            <a:pPr lvl="1" defTabSz="914400"/>
            <a:r>
              <a:rPr lang="en-US" sz="1800" dirty="0">
                <a:latin typeface="Arial" charset="0"/>
              </a:rPr>
              <a:t>If two values match, user may access ATM</a:t>
            </a:r>
          </a:p>
          <a:p>
            <a:pPr defTabSz="914400"/>
            <a:endParaRPr lang="en-US" sz="2000" dirty="0">
              <a:latin typeface="Arial" charset="0"/>
            </a:endParaRPr>
          </a:p>
        </p:txBody>
      </p:sp>
    </p:spTree>
    <p:extLst>
      <p:ext uri="{BB962C8B-B14F-4D97-AF65-F5344CB8AC3E}">
        <p14:creationId xmlns:p14="http://schemas.microsoft.com/office/powerpoint/2010/main" val="400586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2800" dirty="0">
                <a:latin typeface="Arial" charset="0"/>
              </a:rPr>
              <a:t>Characteristics of Cryptographic Hash Functions</a:t>
            </a:r>
          </a:p>
        </p:txBody>
      </p:sp>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14</a:t>
            </a:fld>
            <a:endParaRPr lang="en-US"/>
          </a:p>
        </p:txBody>
      </p:sp>
      <p:sp>
        <p:nvSpPr>
          <p:cNvPr id="18435" name="Content Placeholder 2"/>
          <p:cNvSpPr>
            <a:spLocks noGrp="1"/>
          </p:cNvSpPr>
          <p:nvPr>
            <p:ph sz="quarter" idx="1"/>
          </p:nvPr>
        </p:nvSpPr>
        <p:spPr>
          <a:xfrm>
            <a:off x="612648" y="1600200"/>
            <a:ext cx="8153400" cy="4120072"/>
          </a:xfrm>
        </p:spPr>
        <p:txBody>
          <a:bodyPr/>
          <a:lstStyle/>
          <a:p>
            <a:r>
              <a:rPr lang="en-US" sz="2800" dirty="0"/>
              <a:t>Secure hashing algorithm characteristics</a:t>
            </a:r>
          </a:p>
          <a:p>
            <a:pPr lvl="1"/>
            <a:r>
              <a:rPr lang="en-US" sz="2400" dirty="0"/>
              <a:t>Fixed size</a:t>
            </a:r>
          </a:p>
          <a:p>
            <a:pPr lvl="2"/>
            <a:r>
              <a:rPr lang="en-US" sz="2000" dirty="0"/>
              <a:t>Short and long data sets have the same size hash</a:t>
            </a:r>
          </a:p>
          <a:p>
            <a:pPr lvl="1"/>
            <a:r>
              <a:rPr lang="en-US" sz="2400" dirty="0"/>
              <a:t>Unique</a:t>
            </a:r>
          </a:p>
          <a:p>
            <a:pPr lvl="2"/>
            <a:r>
              <a:rPr lang="en-US" sz="2000" dirty="0"/>
              <a:t>Two different data sets cannot produce the same hash</a:t>
            </a:r>
          </a:p>
          <a:p>
            <a:pPr lvl="1"/>
            <a:r>
              <a:rPr lang="en-US" sz="2400" dirty="0"/>
              <a:t>Original</a:t>
            </a:r>
          </a:p>
          <a:p>
            <a:pPr lvl="2"/>
            <a:r>
              <a:rPr lang="en-US" sz="2000" dirty="0"/>
              <a:t>Dataset cannot be created to have a predefined hash</a:t>
            </a:r>
          </a:p>
          <a:p>
            <a:pPr lvl="1"/>
            <a:r>
              <a:rPr lang="en-US" sz="2400" dirty="0"/>
              <a:t>Secure</a:t>
            </a:r>
          </a:p>
          <a:p>
            <a:pPr lvl="2"/>
            <a:r>
              <a:rPr lang="en-US" sz="2000" dirty="0"/>
              <a:t>Resulting hash cannot be reversed to determine original plaintext</a:t>
            </a:r>
          </a:p>
          <a:p>
            <a:endParaRPr lang="en-US" dirty="0"/>
          </a:p>
        </p:txBody>
      </p:sp>
      <p:sp>
        <p:nvSpPr>
          <p:cNvPr id="7" name="Rectangle 6"/>
          <p:cNvSpPr/>
          <p:nvPr/>
        </p:nvSpPr>
        <p:spPr>
          <a:xfrm>
            <a:off x="887834" y="6085397"/>
            <a:ext cx="7812098"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sp>
        <p:nvSpPr>
          <p:cNvPr id="9" name="Footer Placeholder 1"/>
          <p:cNvSpPr>
            <a:spLocks noGrp="1"/>
          </p:cNvSpPr>
          <p:nvPr>
            <p:ph type="ftr" sz="quarter" idx="11"/>
          </p:nvPr>
        </p:nvSpPr>
        <p:spPr>
          <a:xfrm>
            <a:off x="131976" y="6389326"/>
            <a:ext cx="5898708" cy="365125"/>
          </a:xfrm>
        </p:spPr>
        <p:txBody>
          <a:bodyPr/>
          <a:lstStyle/>
          <a:p>
            <a:r>
              <a:rPr lang="en-SG" dirty="0"/>
              <a:t>School of ICT - CSF - Apr '20 – SSD - Secure Software Design - Part 1</a:t>
            </a:r>
            <a:endParaRPr lang="en-US" dirty="0"/>
          </a:p>
        </p:txBody>
      </p:sp>
    </p:spTree>
    <p:extLst>
      <p:ext uri="{BB962C8B-B14F-4D97-AF65-F5344CB8AC3E}">
        <p14:creationId xmlns:p14="http://schemas.microsoft.com/office/powerpoint/2010/main" val="213091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latin typeface="Arial" charset="0"/>
              </a:rPr>
              <a:t>Popular Hash Functions</a:t>
            </a:r>
          </a:p>
        </p:txBody>
      </p:sp>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15</a:t>
            </a:fld>
            <a:endParaRPr lang="en-US"/>
          </a:p>
        </p:txBody>
      </p:sp>
      <p:sp>
        <p:nvSpPr>
          <p:cNvPr id="25603" name="Content Placeholder 2"/>
          <p:cNvSpPr>
            <a:spLocks noGrp="1"/>
          </p:cNvSpPr>
          <p:nvPr>
            <p:ph sz="quarter" idx="1"/>
          </p:nvPr>
        </p:nvSpPr>
        <p:spPr/>
        <p:txBody>
          <a:bodyPr>
            <a:normAutofit fontScale="92500" lnSpcReduction="10000"/>
          </a:bodyPr>
          <a:lstStyle/>
          <a:p>
            <a:r>
              <a:rPr lang="en-US" dirty="0"/>
              <a:t>Message Digest 5</a:t>
            </a:r>
          </a:p>
          <a:p>
            <a:pPr lvl="1"/>
            <a:r>
              <a:rPr lang="en-US" dirty="0"/>
              <a:t>Weaknesses in compression function could lead to collisions</a:t>
            </a:r>
          </a:p>
          <a:p>
            <a:r>
              <a:rPr lang="en-US" dirty="0"/>
              <a:t>Secure Hash Algorithm (SHA)</a:t>
            </a:r>
          </a:p>
          <a:p>
            <a:pPr lvl="1"/>
            <a:r>
              <a:rPr lang="en-US" dirty="0"/>
              <a:t>More secure than MD</a:t>
            </a:r>
          </a:p>
          <a:p>
            <a:pPr lvl="1"/>
            <a:r>
              <a:rPr lang="en-US" dirty="0"/>
              <a:t>No weaknesses identified </a:t>
            </a:r>
          </a:p>
          <a:p>
            <a:pPr lvl="1"/>
            <a:r>
              <a:rPr lang="en-US" dirty="0"/>
              <a:t>SHA-1, SHA-2, SHA-3</a:t>
            </a:r>
          </a:p>
          <a:p>
            <a:pPr lvl="2"/>
            <a:r>
              <a:rPr lang="en-US" dirty="0"/>
              <a:t>SHA-1 to be phased out gradually by 2017 </a:t>
            </a:r>
          </a:p>
          <a:p>
            <a:pPr lvl="1"/>
            <a:r>
              <a:rPr lang="en-US" dirty="0"/>
              <a:t>SHA-2</a:t>
            </a:r>
          </a:p>
          <a:p>
            <a:pPr lvl="2"/>
            <a:r>
              <a:rPr lang="en-US" dirty="0"/>
              <a:t>The SHA-2 family consists of six hash functions with digests (hash values) that are 224, 256, 384 or 512 bits</a:t>
            </a:r>
          </a:p>
          <a:p>
            <a:pPr lvl="1"/>
            <a:endParaRPr lang="en-US" dirty="0"/>
          </a:p>
          <a:p>
            <a:endParaRPr lang="en-US" dirty="0"/>
          </a:p>
        </p:txBody>
      </p:sp>
      <p:sp>
        <p:nvSpPr>
          <p:cNvPr id="6" name="Rectangle 5"/>
          <p:cNvSpPr/>
          <p:nvPr/>
        </p:nvSpPr>
        <p:spPr>
          <a:xfrm>
            <a:off x="1170638" y="5966819"/>
            <a:ext cx="7812098"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sp>
        <p:nvSpPr>
          <p:cNvPr id="8" name="Footer Placeholder 1"/>
          <p:cNvSpPr>
            <a:spLocks noGrp="1"/>
          </p:cNvSpPr>
          <p:nvPr>
            <p:ph type="ftr" sz="quarter" idx="11"/>
          </p:nvPr>
        </p:nvSpPr>
        <p:spPr>
          <a:xfrm>
            <a:off x="131976" y="6389326"/>
            <a:ext cx="5898708" cy="365125"/>
          </a:xfrm>
        </p:spPr>
        <p:txBody>
          <a:bodyPr/>
          <a:lstStyle/>
          <a:p>
            <a:r>
              <a:rPr lang="en-SG" dirty="0"/>
              <a:t>School of ICT - CSF - Apr '20 – SSD - Secure Software Design - Part 1</a:t>
            </a:r>
            <a:endParaRPr lang="en-US" dirty="0"/>
          </a:p>
        </p:txBody>
      </p:sp>
    </p:spTree>
    <p:extLst>
      <p:ext uri="{BB962C8B-B14F-4D97-AF65-F5344CB8AC3E}">
        <p14:creationId xmlns:p14="http://schemas.microsoft.com/office/powerpoint/2010/main" val="238316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t>Digital Signature</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16</a:t>
            </a:fld>
            <a:endParaRPr lang="en-US"/>
          </a:p>
        </p:txBody>
      </p:sp>
      <p:sp>
        <p:nvSpPr>
          <p:cNvPr id="7" name="Content Placeholder 6"/>
          <p:cNvSpPr>
            <a:spLocks noGrp="1"/>
          </p:cNvSpPr>
          <p:nvPr>
            <p:ph sz="quarter" idx="1"/>
          </p:nvPr>
        </p:nvSpPr>
        <p:spPr>
          <a:xfrm>
            <a:off x="612648" y="1600200"/>
            <a:ext cx="3167500" cy="4366967"/>
          </a:xfrm>
        </p:spPr>
        <p:txBody>
          <a:bodyPr>
            <a:normAutofit/>
          </a:bodyPr>
          <a:lstStyle/>
          <a:p>
            <a:r>
              <a:rPr lang="en-US" sz="2400" dirty="0"/>
              <a:t>Verifies the sender</a:t>
            </a:r>
          </a:p>
          <a:p>
            <a:pPr lvl="1"/>
            <a:r>
              <a:rPr lang="en-US" sz="2000" dirty="0"/>
              <a:t>Authentication</a:t>
            </a:r>
          </a:p>
          <a:p>
            <a:r>
              <a:rPr lang="en-US" sz="2400" dirty="0"/>
              <a:t>Prevents sender from disowning the message</a:t>
            </a:r>
          </a:p>
          <a:p>
            <a:pPr lvl="1"/>
            <a:r>
              <a:rPr lang="en-US" sz="2000" dirty="0"/>
              <a:t>Non-Repudiation</a:t>
            </a:r>
          </a:p>
          <a:p>
            <a:r>
              <a:rPr lang="en-US" sz="2400" dirty="0"/>
              <a:t>Proves message integrity</a:t>
            </a:r>
          </a:p>
          <a:p>
            <a:pPr lvl="1"/>
            <a:r>
              <a:rPr lang="en-US" sz="2000" dirty="0"/>
              <a:t>Integrity</a:t>
            </a:r>
          </a:p>
        </p:txBody>
      </p:sp>
      <p:sp>
        <p:nvSpPr>
          <p:cNvPr id="10" name="Footer Placeholder 1"/>
          <p:cNvSpPr>
            <a:spLocks noGrp="1"/>
          </p:cNvSpPr>
          <p:nvPr>
            <p:ph type="ftr" sz="quarter" idx="11"/>
          </p:nvPr>
        </p:nvSpPr>
        <p:spPr>
          <a:xfrm>
            <a:off x="131976" y="6389326"/>
            <a:ext cx="5898708" cy="365125"/>
          </a:xfrm>
        </p:spPr>
        <p:txBody>
          <a:bodyPr/>
          <a:lstStyle/>
          <a:p>
            <a:r>
              <a:rPr lang="en-SG" dirty="0"/>
              <a:t>School of ICT - CSF - Apr '20 – SSD - Secure Software Design - Part 1</a:t>
            </a:r>
            <a:endParaRPr lang="en-US" dirty="0"/>
          </a:p>
        </p:txBody>
      </p:sp>
      <p:pic>
        <p:nvPicPr>
          <p:cNvPr id="8" name="Online Media 4" title="Security+ Digital Signatures">
            <a:hlinkClick r:id="" action="ppaction://media"/>
            <a:extLst>
              <a:ext uri="{FF2B5EF4-FFF2-40B4-BE49-F238E27FC236}">
                <a16:creationId xmlns:a16="http://schemas.microsoft.com/office/drawing/2014/main" id="{BB67C13A-7324-48F2-B3DF-AB04D1381EB1}"/>
              </a:ext>
            </a:extLst>
          </p:cNvPr>
          <p:cNvPicPr>
            <a:picLocks noRot="1" noChangeAspect="1"/>
          </p:cNvPicPr>
          <p:nvPr>
            <a:videoFile r:link="rId1"/>
          </p:nvPr>
        </p:nvPicPr>
        <p:blipFill>
          <a:blip r:embed="rId3"/>
          <a:stretch>
            <a:fillRect/>
          </a:stretch>
        </p:blipFill>
        <p:spPr>
          <a:xfrm>
            <a:off x="3710046" y="1717760"/>
            <a:ext cx="5292647" cy="3966603"/>
          </a:xfrm>
          <a:prstGeom prst="rect">
            <a:avLst/>
          </a:prstGeom>
        </p:spPr>
      </p:pic>
    </p:spTree>
    <p:extLst>
      <p:ext uri="{BB962C8B-B14F-4D97-AF65-F5344CB8AC3E}">
        <p14:creationId xmlns:p14="http://schemas.microsoft.com/office/powerpoint/2010/main" val="137486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8"/>
                                        </p:tgtEl>
                                      </p:cBhvr>
                                    </p:cmd>
                                  </p:childTnLst>
                                </p:cTn>
                              </p:par>
                            </p:childTnLst>
                          </p:cTn>
                        </p:par>
                      </p:childTnLst>
                    </p:cTn>
                  </p:par>
                </p:childTnLst>
              </p:cTn>
              <p:nextCondLst>
                <p:cond evt="onClick" delay="0">
                  <p:tgtEl>
                    <p:spTgt spid="8"/>
                  </p:tgtEl>
                </p:cond>
              </p:nextCondLst>
            </p:seq>
            <p:video>
              <p:cMediaNode vol="80000">
                <p:cTn id="12" fill="hold" display="0">
                  <p:stCondLst>
                    <p:cond delay="indefinite"/>
                  </p:stCondLst>
                </p:cTn>
                <p:tgtEl>
                  <p:spTgt spid="8"/>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How to digitally sign a message?</a:t>
            </a:r>
          </a:p>
        </p:txBody>
      </p:sp>
      <p:sp>
        <p:nvSpPr>
          <p:cNvPr id="4" name="Slide Number Placeholder 3"/>
          <p:cNvSpPr>
            <a:spLocks noGrp="1"/>
          </p:cNvSpPr>
          <p:nvPr>
            <p:ph type="sldNum" sz="quarter" idx="12"/>
          </p:nvPr>
        </p:nvSpPr>
        <p:spPr>
          <a:xfrm>
            <a:off x="0" y="1332690"/>
            <a:ext cx="533400" cy="244476"/>
          </a:xfrm>
        </p:spPr>
        <p:txBody>
          <a:bodyPr>
            <a:normAutofit fontScale="85000" lnSpcReduction="20000"/>
          </a:bodyPr>
          <a:lstStyle/>
          <a:p>
            <a:fld id="{0A8A7B60-335C-7A43-A6E1-0613DB7C421D}" type="slidenum">
              <a:rPr lang="en-US" smtClean="0"/>
              <a:t>17</a:t>
            </a:fld>
            <a:endParaRPr lang="en-US"/>
          </a:p>
        </p:txBody>
      </p:sp>
      <p:grpSp>
        <p:nvGrpSpPr>
          <p:cNvPr id="2" name="Group 1">
            <a:extLst>
              <a:ext uri="{FF2B5EF4-FFF2-40B4-BE49-F238E27FC236}">
                <a16:creationId xmlns:a16="http://schemas.microsoft.com/office/drawing/2014/main" id="{FDFD002F-6C69-46E8-A673-F7BC59DC910B}"/>
              </a:ext>
            </a:extLst>
          </p:cNvPr>
          <p:cNvGrpSpPr/>
          <p:nvPr/>
        </p:nvGrpSpPr>
        <p:grpSpPr>
          <a:xfrm>
            <a:off x="987359" y="2771481"/>
            <a:ext cx="7169282" cy="3613061"/>
            <a:chOff x="-11803" y="1623438"/>
            <a:chExt cx="9155803" cy="5128747"/>
          </a:xfrm>
        </p:grpSpPr>
        <p:sp>
          <p:nvSpPr>
            <p:cNvPr id="33" name="Folded Corner 32"/>
            <p:cNvSpPr/>
            <p:nvPr/>
          </p:nvSpPr>
          <p:spPr>
            <a:xfrm>
              <a:off x="985831" y="1623438"/>
              <a:ext cx="747710" cy="1430991"/>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Msg.</a:t>
              </a:r>
            </a:p>
          </p:txBody>
        </p:sp>
        <p:cxnSp>
          <p:nvCxnSpPr>
            <p:cNvPr id="37" name="Straight Arrow Connector 36"/>
            <p:cNvCxnSpPr>
              <a:stCxn id="79" idx="0"/>
              <a:endCxn id="84" idx="1"/>
            </p:cNvCxnSpPr>
            <p:nvPr/>
          </p:nvCxnSpPr>
          <p:spPr>
            <a:xfrm>
              <a:off x="4252139" y="5662628"/>
              <a:ext cx="959930" cy="7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7613780" y="5264160"/>
              <a:ext cx="1013369" cy="1182610"/>
              <a:chOff x="6140101" y="4393047"/>
              <a:chExt cx="1013369" cy="1182610"/>
            </a:xfrm>
          </p:grpSpPr>
          <p:pic>
            <p:nvPicPr>
              <p:cNvPr id="50" name="Picture 49"/>
              <p:cNvPicPr>
                <a:picLocks noChangeAspect="1"/>
              </p:cNvPicPr>
              <p:nvPr/>
            </p:nvPicPr>
            <p:blipFill>
              <a:blip r:embed="rId2"/>
              <a:stretch>
                <a:fillRect/>
              </a:stretch>
            </p:blipFill>
            <p:spPr>
              <a:xfrm>
                <a:off x="6295976" y="4393047"/>
                <a:ext cx="605625" cy="789410"/>
              </a:xfrm>
              <a:prstGeom prst="rect">
                <a:avLst/>
              </a:prstGeom>
            </p:spPr>
          </p:pic>
          <p:sp>
            <p:nvSpPr>
              <p:cNvPr id="51" name="TextBox 50"/>
              <p:cNvSpPr txBox="1"/>
              <p:nvPr/>
            </p:nvSpPr>
            <p:spPr>
              <a:xfrm>
                <a:off x="6140101" y="5182456"/>
                <a:ext cx="1013369" cy="393201"/>
              </a:xfrm>
              <a:prstGeom prst="rect">
                <a:avLst/>
              </a:prstGeom>
              <a:noFill/>
            </p:spPr>
            <p:txBody>
              <a:bodyPr wrap="square" rtlCol="0">
                <a:spAutoFit/>
              </a:bodyPr>
              <a:lstStyle/>
              <a:p>
                <a:r>
                  <a:rPr lang="en-US" sz="1200" dirty="0"/>
                  <a:t>Receiver</a:t>
                </a:r>
              </a:p>
            </p:txBody>
          </p:sp>
        </p:grpSp>
        <p:grpSp>
          <p:nvGrpSpPr>
            <p:cNvPr id="39" name="Group 38"/>
            <p:cNvGrpSpPr/>
            <p:nvPr/>
          </p:nvGrpSpPr>
          <p:grpSpPr>
            <a:xfrm>
              <a:off x="144259" y="1920258"/>
              <a:ext cx="868400" cy="1134171"/>
              <a:chOff x="4452368" y="4645779"/>
              <a:chExt cx="868400" cy="1134171"/>
            </a:xfrm>
          </p:grpSpPr>
          <p:pic>
            <p:nvPicPr>
              <p:cNvPr id="48" name="Picture 47"/>
              <p:cNvPicPr>
                <a:picLocks noChangeAspect="1"/>
              </p:cNvPicPr>
              <p:nvPr/>
            </p:nvPicPr>
            <p:blipFill>
              <a:blip r:embed="rId3"/>
              <a:stretch>
                <a:fillRect/>
              </a:stretch>
            </p:blipFill>
            <p:spPr>
              <a:xfrm>
                <a:off x="4452368" y="4645779"/>
                <a:ext cx="764839" cy="764839"/>
              </a:xfrm>
              <a:prstGeom prst="rect">
                <a:avLst/>
              </a:prstGeom>
            </p:spPr>
          </p:pic>
          <p:sp>
            <p:nvSpPr>
              <p:cNvPr id="49" name="TextBox 48"/>
              <p:cNvSpPr txBox="1"/>
              <p:nvPr/>
            </p:nvSpPr>
            <p:spPr>
              <a:xfrm>
                <a:off x="4473105" y="5410618"/>
                <a:ext cx="847663" cy="369332"/>
              </a:xfrm>
              <a:prstGeom prst="rect">
                <a:avLst/>
              </a:prstGeom>
              <a:noFill/>
            </p:spPr>
            <p:txBody>
              <a:bodyPr wrap="square" rtlCol="0">
                <a:spAutoFit/>
              </a:bodyPr>
              <a:lstStyle/>
              <a:p>
                <a:r>
                  <a:rPr lang="en-US" dirty="0"/>
                  <a:t>Sender</a:t>
                </a:r>
              </a:p>
            </p:txBody>
          </p:sp>
        </p:grpSp>
        <p:sp>
          <p:nvSpPr>
            <p:cNvPr id="52" name="Trapezoid 51"/>
            <p:cNvSpPr/>
            <p:nvPr/>
          </p:nvSpPr>
          <p:spPr>
            <a:xfrm rot="5400000">
              <a:off x="1935944" y="2006346"/>
              <a:ext cx="1430991" cy="665176"/>
            </a:xfrm>
            <a:prstGeom prst="trapezoid">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Hash Algorithm</a:t>
              </a:r>
            </a:p>
          </p:txBody>
        </p:sp>
        <p:cxnSp>
          <p:nvCxnSpPr>
            <p:cNvPr id="58" name="Straight Arrow Connector 57"/>
            <p:cNvCxnSpPr>
              <a:cxnSpLocks/>
            </p:cNvCxnSpPr>
            <p:nvPr/>
          </p:nvCxnSpPr>
          <p:spPr>
            <a:xfrm>
              <a:off x="1754252" y="2377488"/>
              <a:ext cx="585311"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3507427" y="1955798"/>
              <a:ext cx="1148985" cy="805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Msg. Digest</a:t>
              </a:r>
            </a:p>
          </p:txBody>
        </p:sp>
        <p:sp>
          <p:nvSpPr>
            <p:cNvPr id="60" name="Snip Same Side Corner Rectangle 59"/>
            <p:cNvSpPr/>
            <p:nvPr/>
          </p:nvSpPr>
          <p:spPr>
            <a:xfrm>
              <a:off x="5143181" y="1968320"/>
              <a:ext cx="1403557"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Encryption Algorithm</a:t>
              </a:r>
            </a:p>
          </p:txBody>
        </p:sp>
        <p:sp>
          <p:nvSpPr>
            <p:cNvPr id="61" name="TextBox 60"/>
            <p:cNvSpPr txBox="1"/>
            <p:nvPr/>
          </p:nvSpPr>
          <p:spPr>
            <a:xfrm>
              <a:off x="5237167" y="3658913"/>
              <a:ext cx="2299945" cy="393201"/>
            </a:xfrm>
            <a:prstGeom prst="rect">
              <a:avLst/>
            </a:prstGeom>
            <a:noFill/>
          </p:spPr>
          <p:txBody>
            <a:bodyPr wrap="square" rtlCol="0">
              <a:spAutoFit/>
            </a:bodyPr>
            <a:lstStyle/>
            <a:p>
              <a:r>
                <a:rPr lang="en-US" sz="1200" dirty="0"/>
                <a:t>Sender’s Private Key</a:t>
              </a:r>
            </a:p>
          </p:txBody>
        </p:sp>
        <p:cxnSp>
          <p:nvCxnSpPr>
            <p:cNvPr id="62" name="Straight Arrow Connector 61"/>
            <p:cNvCxnSpPr>
              <a:endCxn id="60" idx="1"/>
            </p:cNvCxnSpPr>
            <p:nvPr/>
          </p:nvCxnSpPr>
          <p:spPr>
            <a:xfrm flipH="1" flipV="1">
              <a:off x="5844960" y="2786658"/>
              <a:ext cx="12769" cy="35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4">
              <a:duotone>
                <a:prstClr val="black"/>
                <a:schemeClr val="accent5">
                  <a:tint val="45000"/>
                  <a:satMod val="400000"/>
                </a:schemeClr>
              </a:duotone>
            </a:blip>
            <a:stretch>
              <a:fillRect/>
            </a:stretch>
          </p:blipFill>
          <p:spPr>
            <a:xfrm>
              <a:off x="5288272" y="3123968"/>
              <a:ext cx="1138914" cy="569457"/>
            </a:xfrm>
            <a:prstGeom prst="rect">
              <a:avLst/>
            </a:prstGeom>
          </p:spPr>
        </p:pic>
        <p:cxnSp>
          <p:nvCxnSpPr>
            <p:cNvPr id="64" name="Straight Arrow Connector 63"/>
            <p:cNvCxnSpPr>
              <a:stCxn id="52" idx="0"/>
              <a:endCxn id="59" idx="2"/>
            </p:cNvCxnSpPr>
            <p:nvPr/>
          </p:nvCxnSpPr>
          <p:spPr>
            <a:xfrm>
              <a:off x="2984028" y="2338935"/>
              <a:ext cx="523399" cy="19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59" idx="6"/>
              <a:endCxn id="60" idx="2"/>
            </p:cNvCxnSpPr>
            <p:nvPr/>
          </p:nvCxnSpPr>
          <p:spPr>
            <a:xfrm>
              <a:off x="4656412" y="2358567"/>
              <a:ext cx="486769" cy="189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10-Point Star 69"/>
            <p:cNvSpPr/>
            <p:nvPr/>
          </p:nvSpPr>
          <p:spPr>
            <a:xfrm>
              <a:off x="7178043" y="1935642"/>
              <a:ext cx="1489422" cy="1208482"/>
            </a:xfrm>
            <a:prstGeom prst="star10">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Digital Signature</a:t>
              </a:r>
            </a:p>
          </p:txBody>
        </p:sp>
        <p:cxnSp>
          <p:nvCxnSpPr>
            <p:cNvPr id="71" name="Straight Arrow Connector 70"/>
            <p:cNvCxnSpPr>
              <a:stCxn id="60" idx="0"/>
              <a:endCxn id="70" idx="6"/>
            </p:cNvCxnSpPr>
            <p:nvPr/>
          </p:nvCxnSpPr>
          <p:spPr>
            <a:xfrm flipV="1">
              <a:off x="6546738" y="2353160"/>
              <a:ext cx="631304" cy="24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Folded Corner 73"/>
            <p:cNvSpPr/>
            <p:nvPr/>
          </p:nvSpPr>
          <p:spPr>
            <a:xfrm>
              <a:off x="1212193" y="5136823"/>
              <a:ext cx="747710" cy="1439998"/>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Msg</a:t>
              </a:r>
              <a:r>
                <a:rPr lang="en-US" dirty="0">
                  <a:solidFill>
                    <a:schemeClr val="tx1"/>
                  </a:solidFill>
                </a:rPr>
                <a:t>.</a:t>
              </a:r>
            </a:p>
          </p:txBody>
        </p:sp>
        <p:grpSp>
          <p:nvGrpSpPr>
            <p:cNvPr id="75" name="Group 74"/>
            <p:cNvGrpSpPr/>
            <p:nvPr/>
          </p:nvGrpSpPr>
          <p:grpSpPr>
            <a:xfrm>
              <a:off x="169041" y="5414501"/>
              <a:ext cx="868400" cy="1158041"/>
              <a:chOff x="4452368" y="4645779"/>
              <a:chExt cx="868400" cy="1158041"/>
            </a:xfrm>
          </p:grpSpPr>
          <p:pic>
            <p:nvPicPr>
              <p:cNvPr id="76" name="Picture 75"/>
              <p:cNvPicPr>
                <a:picLocks noChangeAspect="1"/>
              </p:cNvPicPr>
              <p:nvPr/>
            </p:nvPicPr>
            <p:blipFill>
              <a:blip r:embed="rId3"/>
              <a:stretch>
                <a:fillRect/>
              </a:stretch>
            </p:blipFill>
            <p:spPr>
              <a:xfrm>
                <a:off x="4452368" y="4645779"/>
                <a:ext cx="764839" cy="764839"/>
              </a:xfrm>
              <a:prstGeom prst="rect">
                <a:avLst/>
              </a:prstGeom>
            </p:spPr>
          </p:pic>
          <p:sp>
            <p:nvSpPr>
              <p:cNvPr id="77" name="TextBox 76"/>
              <p:cNvSpPr txBox="1"/>
              <p:nvPr/>
            </p:nvSpPr>
            <p:spPr>
              <a:xfrm>
                <a:off x="4473105" y="5410619"/>
                <a:ext cx="847663" cy="393201"/>
              </a:xfrm>
              <a:prstGeom prst="rect">
                <a:avLst/>
              </a:prstGeom>
              <a:noFill/>
            </p:spPr>
            <p:txBody>
              <a:bodyPr wrap="square" rtlCol="0">
                <a:spAutoFit/>
              </a:bodyPr>
              <a:lstStyle/>
              <a:p>
                <a:r>
                  <a:rPr lang="en-US" sz="1200" dirty="0"/>
                  <a:t>Sender</a:t>
                </a:r>
              </a:p>
            </p:txBody>
          </p:sp>
        </p:grpSp>
        <p:sp>
          <p:nvSpPr>
            <p:cNvPr id="78" name="Plus 77"/>
            <p:cNvSpPr/>
            <p:nvPr/>
          </p:nvSpPr>
          <p:spPr>
            <a:xfrm>
              <a:off x="2137429" y="5550822"/>
              <a:ext cx="503216" cy="546656"/>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10-Point Star 78"/>
            <p:cNvSpPr/>
            <p:nvPr/>
          </p:nvSpPr>
          <p:spPr>
            <a:xfrm>
              <a:off x="2762716" y="5245110"/>
              <a:ext cx="1489422" cy="1208482"/>
            </a:xfrm>
            <a:prstGeom prst="star10">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Digital Signature</a:t>
              </a:r>
            </a:p>
          </p:txBody>
        </p:sp>
        <p:sp>
          <p:nvSpPr>
            <p:cNvPr id="84" name="Folded Corner 83"/>
            <p:cNvSpPr/>
            <p:nvPr/>
          </p:nvSpPr>
          <p:spPr>
            <a:xfrm>
              <a:off x="5212069" y="4817232"/>
              <a:ext cx="1599354" cy="1706450"/>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Msg.</a:t>
              </a:r>
            </a:p>
          </p:txBody>
        </p:sp>
        <p:sp>
          <p:nvSpPr>
            <p:cNvPr id="86" name="Rectangle 85"/>
            <p:cNvSpPr/>
            <p:nvPr/>
          </p:nvSpPr>
          <p:spPr>
            <a:xfrm>
              <a:off x="5212070" y="5871425"/>
              <a:ext cx="1599351" cy="393201"/>
            </a:xfrm>
            <a:prstGeom prst="rect">
              <a:avLst/>
            </a:prstGeom>
            <a:ln>
              <a:noFill/>
            </a:ln>
          </p:spPr>
          <p:txBody>
            <a:bodyPr wrap="square">
              <a:spAutoFit/>
            </a:bodyPr>
            <a:lstStyle/>
            <a:p>
              <a:pPr algn="ctr"/>
              <a:r>
                <a:rPr lang="en-US" sz="1200" dirty="0"/>
                <a:t>Digital Signature</a:t>
              </a:r>
            </a:p>
          </p:txBody>
        </p:sp>
        <p:cxnSp>
          <p:nvCxnSpPr>
            <p:cNvPr id="93" name="Straight Connector 92"/>
            <p:cNvCxnSpPr/>
            <p:nvPr/>
          </p:nvCxnSpPr>
          <p:spPr>
            <a:xfrm>
              <a:off x="5212070" y="5855606"/>
              <a:ext cx="159935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4" idx="3"/>
              <a:endCxn id="50" idx="1"/>
            </p:cNvCxnSpPr>
            <p:nvPr/>
          </p:nvCxnSpPr>
          <p:spPr>
            <a:xfrm flipV="1">
              <a:off x="6811423" y="5658865"/>
              <a:ext cx="958232" cy="11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1058620" y="4180687"/>
              <a:ext cx="3311752" cy="655335"/>
            </a:xfrm>
            <a:prstGeom prst="rect">
              <a:avLst/>
            </a:prstGeom>
            <a:noFill/>
          </p:spPr>
          <p:txBody>
            <a:bodyPr wrap="square" rtlCol="0">
              <a:spAutoFit/>
            </a:bodyPr>
            <a:lstStyle/>
            <a:p>
              <a:pPr algn="ctr"/>
              <a:r>
                <a:rPr lang="en-US" sz="1200" dirty="0"/>
                <a:t>Attach Digital Signature to the Message</a:t>
              </a:r>
            </a:p>
          </p:txBody>
        </p:sp>
        <p:sp>
          <p:nvSpPr>
            <p:cNvPr id="99" name="Rectangle 98"/>
            <p:cNvSpPr/>
            <p:nvPr/>
          </p:nvSpPr>
          <p:spPr>
            <a:xfrm>
              <a:off x="1037441" y="4817232"/>
              <a:ext cx="3332931" cy="193495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0" y="403959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978935" y="4170496"/>
              <a:ext cx="2116550" cy="655335"/>
            </a:xfrm>
            <a:prstGeom prst="rect">
              <a:avLst/>
            </a:prstGeom>
            <a:noFill/>
          </p:spPr>
          <p:txBody>
            <a:bodyPr wrap="square" rtlCol="0">
              <a:spAutoFit/>
            </a:bodyPr>
            <a:lstStyle/>
            <a:p>
              <a:pPr algn="ctr"/>
              <a:r>
                <a:rPr lang="en-US" sz="1200" dirty="0"/>
                <a:t>Digitally Signed Message</a:t>
              </a:r>
            </a:p>
          </p:txBody>
        </p:sp>
        <p:sp>
          <p:nvSpPr>
            <p:cNvPr id="105" name="Up Ribbon 104"/>
            <p:cNvSpPr/>
            <p:nvPr/>
          </p:nvSpPr>
          <p:spPr>
            <a:xfrm>
              <a:off x="-11803" y="3184608"/>
              <a:ext cx="1183679" cy="592959"/>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Step 1</a:t>
              </a:r>
            </a:p>
          </p:txBody>
        </p:sp>
        <p:sp>
          <p:nvSpPr>
            <p:cNvPr id="106" name="Up Ribbon 105"/>
            <p:cNvSpPr/>
            <p:nvPr/>
          </p:nvSpPr>
          <p:spPr>
            <a:xfrm>
              <a:off x="0" y="4081252"/>
              <a:ext cx="1212191" cy="592959"/>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Step 2</a:t>
              </a:r>
            </a:p>
          </p:txBody>
        </p:sp>
      </p:grpSp>
      <p:sp>
        <p:nvSpPr>
          <p:cNvPr id="3" name="TextBox 2">
            <a:extLst>
              <a:ext uri="{FF2B5EF4-FFF2-40B4-BE49-F238E27FC236}">
                <a16:creationId xmlns:a16="http://schemas.microsoft.com/office/drawing/2014/main" id="{47F7FDEC-912D-423C-BA38-7ACD0E4B8295}"/>
              </a:ext>
            </a:extLst>
          </p:cNvPr>
          <p:cNvSpPr txBox="1"/>
          <p:nvPr/>
        </p:nvSpPr>
        <p:spPr>
          <a:xfrm>
            <a:off x="1334873" y="1706335"/>
            <a:ext cx="6331195" cy="64633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dirty="0"/>
              <a:t>Graphical representation of digital signature from the video in Slide 15. </a:t>
            </a:r>
          </a:p>
        </p:txBody>
      </p:sp>
    </p:spTree>
    <p:extLst>
      <p:ext uri="{BB962C8B-B14F-4D97-AF65-F5344CB8AC3E}">
        <p14:creationId xmlns:p14="http://schemas.microsoft.com/office/powerpoint/2010/main" val="50820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a:t>How to verify a digitally signed message?</a:t>
            </a:r>
          </a:p>
        </p:txBody>
      </p:sp>
      <p:grpSp>
        <p:nvGrpSpPr>
          <p:cNvPr id="3" name="Group 2">
            <a:extLst>
              <a:ext uri="{FF2B5EF4-FFF2-40B4-BE49-F238E27FC236}">
                <a16:creationId xmlns:a16="http://schemas.microsoft.com/office/drawing/2014/main" id="{6973C7B7-A5F6-417E-91C7-D6B78F882582}"/>
              </a:ext>
            </a:extLst>
          </p:cNvPr>
          <p:cNvGrpSpPr/>
          <p:nvPr/>
        </p:nvGrpSpPr>
        <p:grpSpPr>
          <a:xfrm>
            <a:off x="636269" y="2327327"/>
            <a:ext cx="7163915" cy="4250175"/>
            <a:chOff x="143231" y="1471639"/>
            <a:chExt cx="8732752" cy="5363493"/>
          </a:xfrm>
        </p:grpSpPr>
        <p:grpSp>
          <p:nvGrpSpPr>
            <p:cNvPr id="38" name="Group 37"/>
            <p:cNvGrpSpPr/>
            <p:nvPr/>
          </p:nvGrpSpPr>
          <p:grpSpPr>
            <a:xfrm>
              <a:off x="143231" y="2684230"/>
              <a:ext cx="1013369" cy="1177807"/>
              <a:chOff x="6140101" y="4393047"/>
              <a:chExt cx="1013369" cy="1177807"/>
            </a:xfrm>
          </p:grpSpPr>
          <p:pic>
            <p:nvPicPr>
              <p:cNvPr id="50" name="Picture 49"/>
              <p:cNvPicPr>
                <a:picLocks noChangeAspect="1"/>
              </p:cNvPicPr>
              <p:nvPr/>
            </p:nvPicPr>
            <p:blipFill>
              <a:blip r:embed="rId2"/>
              <a:stretch>
                <a:fillRect/>
              </a:stretch>
            </p:blipFill>
            <p:spPr>
              <a:xfrm>
                <a:off x="6295976" y="4393047"/>
                <a:ext cx="605625" cy="789410"/>
              </a:xfrm>
              <a:prstGeom prst="rect">
                <a:avLst/>
              </a:prstGeom>
            </p:spPr>
          </p:pic>
          <p:sp>
            <p:nvSpPr>
              <p:cNvPr id="51" name="TextBox 50"/>
              <p:cNvSpPr txBox="1"/>
              <p:nvPr/>
            </p:nvSpPr>
            <p:spPr>
              <a:xfrm>
                <a:off x="6140101" y="5182456"/>
                <a:ext cx="1013369" cy="388398"/>
              </a:xfrm>
              <a:prstGeom prst="rect">
                <a:avLst/>
              </a:prstGeom>
              <a:noFill/>
            </p:spPr>
            <p:txBody>
              <a:bodyPr wrap="square" rtlCol="0">
                <a:spAutoFit/>
              </a:bodyPr>
              <a:lstStyle/>
              <a:p>
                <a:r>
                  <a:rPr lang="en-US" sz="1400" dirty="0"/>
                  <a:t>Receiver</a:t>
                </a:r>
              </a:p>
            </p:txBody>
          </p:sp>
        </p:grpSp>
        <p:grpSp>
          <p:nvGrpSpPr>
            <p:cNvPr id="2" name="Group 1"/>
            <p:cNvGrpSpPr/>
            <p:nvPr/>
          </p:nvGrpSpPr>
          <p:grpSpPr>
            <a:xfrm>
              <a:off x="927242" y="1471639"/>
              <a:ext cx="2116550" cy="2702869"/>
              <a:chOff x="4978935" y="3828832"/>
              <a:chExt cx="2116550" cy="2702869"/>
            </a:xfrm>
          </p:grpSpPr>
          <p:sp>
            <p:nvSpPr>
              <p:cNvPr id="84" name="Folded Corner 83"/>
              <p:cNvSpPr/>
              <p:nvPr/>
            </p:nvSpPr>
            <p:spPr>
              <a:xfrm>
                <a:off x="5212069" y="4817232"/>
                <a:ext cx="1599354" cy="1706450"/>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Msg.</a:t>
                </a:r>
              </a:p>
            </p:txBody>
          </p:sp>
          <p:sp>
            <p:nvSpPr>
              <p:cNvPr id="86" name="Rectangle 85"/>
              <p:cNvSpPr/>
              <p:nvPr/>
            </p:nvSpPr>
            <p:spPr>
              <a:xfrm>
                <a:off x="5212070" y="5871425"/>
                <a:ext cx="1599351" cy="660276"/>
              </a:xfrm>
              <a:prstGeom prst="rect">
                <a:avLst/>
              </a:prstGeom>
              <a:ln>
                <a:noFill/>
              </a:ln>
            </p:spPr>
            <p:txBody>
              <a:bodyPr wrap="square">
                <a:spAutoFit/>
              </a:bodyPr>
              <a:lstStyle/>
              <a:p>
                <a:pPr algn="ctr"/>
                <a:r>
                  <a:rPr lang="en-US" sz="1400" dirty="0"/>
                  <a:t>Digital Signature</a:t>
                </a:r>
              </a:p>
            </p:txBody>
          </p:sp>
          <p:cxnSp>
            <p:nvCxnSpPr>
              <p:cNvPr id="93" name="Straight Connector 92"/>
              <p:cNvCxnSpPr/>
              <p:nvPr/>
            </p:nvCxnSpPr>
            <p:spPr>
              <a:xfrm>
                <a:off x="5212070" y="5855606"/>
                <a:ext cx="1599353"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978935" y="3828832"/>
                <a:ext cx="2116550" cy="1048674"/>
              </a:xfrm>
              <a:prstGeom prst="rect">
                <a:avLst/>
              </a:prstGeom>
              <a:noFill/>
            </p:spPr>
            <p:txBody>
              <a:bodyPr wrap="square" rtlCol="0">
                <a:spAutoFit/>
              </a:bodyPr>
              <a:lstStyle/>
              <a:p>
                <a:pPr algn="ctr"/>
                <a:r>
                  <a:rPr lang="en-US" sz="1600" dirty="0"/>
                  <a:t>Digitally Signed Message from Sender</a:t>
                </a:r>
              </a:p>
            </p:txBody>
          </p:sp>
        </p:grpSp>
        <p:cxnSp>
          <p:nvCxnSpPr>
            <p:cNvPr id="8" name="Straight Arrow Connector 7"/>
            <p:cNvCxnSpPr>
              <a:stCxn id="69" idx="3"/>
              <a:endCxn id="46" idx="2"/>
            </p:cNvCxnSpPr>
            <p:nvPr/>
          </p:nvCxnSpPr>
          <p:spPr>
            <a:xfrm>
              <a:off x="4804410" y="2990099"/>
              <a:ext cx="456750" cy="13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2" idx="2"/>
              <a:endCxn id="54" idx="3"/>
            </p:cNvCxnSpPr>
            <p:nvPr/>
          </p:nvCxnSpPr>
          <p:spPr>
            <a:xfrm>
              <a:off x="4004732" y="4316277"/>
              <a:ext cx="11437" cy="5412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rapezoid 45"/>
            <p:cNvSpPr/>
            <p:nvPr/>
          </p:nvSpPr>
          <p:spPr>
            <a:xfrm rot="5400000">
              <a:off x="4878252" y="2671142"/>
              <a:ext cx="1430991" cy="665176"/>
            </a:xfrm>
            <a:prstGeom prst="trapezoid">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Hash Algorithm</a:t>
              </a:r>
            </a:p>
          </p:txBody>
        </p:sp>
        <p:sp>
          <p:nvSpPr>
            <p:cNvPr id="47" name="Oval 46"/>
            <p:cNvSpPr/>
            <p:nvPr/>
          </p:nvSpPr>
          <p:spPr>
            <a:xfrm>
              <a:off x="6449735" y="2620594"/>
              <a:ext cx="1452072" cy="805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Msg. Digest 1</a:t>
              </a:r>
            </a:p>
          </p:txBody>
        </p:sp>
        <p:cxnSp>
          <p:nvCxnSpPr>
            <p:cNvPr id="53" name="Straight Arrow Connector 52"/>
            <p:cNvCxnSpPr>
              <a:stCxn id="46" idx="0"/>
              <a:endCxn id="47" idx="2"/>
            </p:cNvCxnSpPr>
            <p:nvPr/>
          </p:nvCxnSpPr>
          <p:spPr>
            <a:xfrm>
              <a:off x="5926336" y="3003731"/>
              <a:ext cx="523399" cy="19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Snip Same Side Corner Rectangle 53"/>
            <p:cNvSpPr/>
            <p:nvPr/>
          </p:nvSpPr>
          <p:spPr>
            <a:xfrm>
              <a:off x="3314390" y="4857541"/>
              <a:ext cx="1403557"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Decryption Algorithm</a:t>
              </a:r>
            </a:p>
          </p:txBody>
        </p:sp>
        <p:sp>
          <p:nvSpPr>
            <p:cNvPr id="55" name="TextBox 54"/>
            <p:cNvSpPr txBox="1"/>
            <p:nvPr/>
          </p:nvSpPr>
          <p:spPr>
            <a:xfrm>
              <a:off x="3445276" y="6485574"/>
              <a:ext cx="2360263" cy="349558"/>
            </a:xfrm>
            <a:prstGeom prst="rect">
              <a:avLst/>
            </a:prstGeom>
            <a:noFill/>
          </p:spPr>
          <p:txBody>
            <a:bodyPr wrap="square" rtlCol="0">
              <a:spAutoFit/>
            </a:bodyPr>
            <a:lstStyle/>
            <a:p>
              <a:r>
                <a:rPr lang="en-US" sz="1200" dirty="0"/>
                <a:t>Sender’s Public Key</a:t>
              </a:r>
            </a:p>
          </p:txBody>
        </p:sp>
        <p:cxnSp>
          <p:nvCxnSpPr>
            <p:cNvPr id="56" name="Straight Arrow Connector 55"/>
            <p:cNvCxnSpPr>
              <a:stCxn id="57" idx="0"/>
              <a:endCxn id="54" idx="1"/>
            </p:cNvCxnSpPr>
            <p:nvPr/>
          </p:nvCxnSpPr>
          <p:spPr>
            <a:xfrm flipH="1" flipV="1">
              <a:off x="4016169" y="5675879"/>
              <a:ext cx="6344" cy="322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7" name="Picture 56"/>
            <p:cNvPicPr>
              <a:picLocks noChangeAspect="1"/>
            </p:cNvPicPr>
            <p:nvPr/>
          </p:nvPicPr>
          <p:blipFill>
            <a:blip r:embed="rId3">
              <a:duotone>
                <a:prstClr val="black"/>
                <a:schemeClr val="accent5">
                  <a:tint val="45000"/>
                  <a:satMod val="400000"/>
                </a:schemeClr>
              </a:duotone>
            </a:blip>
            <a:stretch>
              <a:fillRect/>
            </a:stretch>
          </p:blipFill>
          <p:spPr>
            <a:xfrm>
              <a:off x="3553174" y="5998624"/>
              <a:ext cx="938677" cy="480128"/>
            </a:xfrm>
            <a:prstGeom prst="rect">
              <a:avLst/>
            </a:prstGeom>
          </p:spPr>
        </p:pic>
        <p:sp>
          <p:nvSpPr>
            <p:cNvPr id="65" name="Oval 64"/>
            <p:cNvSpPr/>
            <p:nvPr/>
          </p:nvSpPr>
          <p:spPr>
            <a:xfrm>
              <a:off x="6450826" y="4870342"/>
              <a:ext cx="1452072" cy="805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Msg. Digest 2</a:t>
              </a:r>
            </a:p>
          </p:txBody>
        </p:sp>
        <p:cxnSp>
          <p:nvCxnSpPr>
            <p:cNvPr id="66" name="Straight Arrow Connector 65"/>
            <p:cNvCxnSpPr>
              <a:stCxn id="54" idx="0"/>
              <a:endCxn id="65" idx="2"/>
            </p:cNvCxnSpPr>
            <p:nvPr/>
          </p:nvCxnSpPr>
          <p:spPr>
            <a:xfrm>
              <a:off x="4717947" y="5266710"/>
              <a:ext cx="1732879" cy="64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Folded Corner 68"/>
            <p:cNvSpPr/>
            <p:nvPr/>
          </p:nvSpPr>
          <p:spPr>
            <a:xfrm>
              <a:off x="3205056" y="2465965"/>
              <a:ext cx="1599354" cy="1048267"/>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Msg.</a:t>
              </a:r>
            </a:p>
          </p:txBody>
        </p:sp>
        <p:sp>
          <p:nvSpPr>
            <p:cNvPr id="72" name="Rectangle 71"/>
            <p:cNvSpPr/>
            <p:nvPr/>
          </p:nvSpPr>
          <p:spPr>
            <a:xfrm>
              <a:off x="3205056" y="3656001"/>
              <a:ext cx="1599351" cy="660276"/>
            </a:xfrm>
            <a:prstGeom prst="rect">
              <a:avLst/>
            </a:prstGeom>
            <a:ln>
              <a:solidFill>
                <a:schemeClr val="accent1"/>
              </a:solidFill>
            </a:ln>
          </p:spPr>
          <p:txBody>
            <a:bodyPr wrap="square">
              <a:spAutoFit/>
            </a:bodyPr>
            <a:lstStyle/>
            <a:p>
              <a:pPr algn="ctr"/>
              <a:r>
                <a:rPr lang="en-US" sz="1400" dirty="0"/>
                <a:t>Digital Signature</a:t>
              </a:r>
            </a:p>
          </p:txBody>
        </p:sp>
        <p:cxnSp>
          <p:nvCxnSpPr>
            <p:cNvPr id="25" name="Straight Arrow Connector 24"/>
            <p:cNvCxnSpPr>
              <a:endCxn id="69" idx="1"/>
            </p:cNvCxnSpPr>
            <p:nvPr/>
          </p:nvCxnSpPr>
          <p:spPr>
            <a:xfrm>
              <a:off x="2759728" y="2990099"/>
              <a:ext cx="4453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72" idx="1"/>
            </p:cNvCxnSpPr>
            <p:nvPr/>
          </p:nvCxnSpPr>
          <p:spPr>
            <a:xfrm>
              <a:off x="2759731" y="3842973"/>
              <a:ext cx="445326" cy="143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47" idx="4"/>
              <a:endCxn id="44" idx="0"/>
            </p:cNvCxnSpPr>
            <p:nvPr/>
          </p:nvCxnSpPr>
          <p:spPr>
            <a:xfrm>
              <a:off x="7175771" y="3426132"/>
              <a:ext cx="343022" cy="3157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65" idx="0"/>
              <a:endCxn id="44" idx="2"/>
            </p:cNvCxnSpPr>
            <p:nvPr/>
          </p:nvCxnSpPr>
          <p:spPr>
            <a:xfrm flipV="1">
              <a:off x="7176862" y="4674003"/>
              <a:ext cx="341931" cy="196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2946457" y="1571431"/>
              <a:ext cx="2116550" cy="660276"/>
            </a:xfrm>
            <a:prstGeom prst="rect">
              <a:avLst/>
            </a:prstGeom>
            <a:noFill/>
          </p:spPr>
          <p:txBody>
            <a:bodyPr wrap="square" rtlCol="0">
              <a:spAutoFit/>
            </a:bodyPr>
            <a:lstStyle/>
            <a:p>
              <a:pPr algn="ctr"/>
              <a:r>
                <a:rPr lang="en-US" sz="1400" dirty="0"/>
                <a:t>Separate Message &amp; Digital Signature</a:t>
              </a:r>
            </a:p>
          </p:txBody>
        </p:sp>
        <p:sp>
          <p:nvSpPr>
            <p:cNvPr id="44" name="TextBox 43"/>
            <p:cNvSpPr txBox="1"/>
            <p:nvPr/>
          </p:nvSpPr>
          <p:spPr>
            <a:xfrm>
              <a:off x="6161602" y="3741848"/>
              <a:ext cx="2714381" cy="932155"/>
            </a:xfrm>
            <a:prstGeom prst="rect">
              <a:avLst/>
            </a:prstGeom>
            <a:noFill/>
            <a:ln>
              <a:solidFill>
                <a:srgbClr val="4F81BD"/>
              </a:solidFill>
            </a:ln>
          </p:spPr>
          <p:txBody>
            <a:bodyPr wrap="square" rtlCol="0">
              <a:spAutoFit/>
            </a:bodyPr>
            <a:lstStyle/>
            <a:p>
              <a:r>
                <a:rPr lang="en-US" sz="1400" dirty="0"/>
                <a:t>Do digests 1&amp;2 match? </a:t>
              </a:r>
            </a:p>
            <a:p>
              <a:r>
                <a:rPr lang="en-US" sz="1400" dirty="0"/>
                <a:t>then Message is Verified</a:t>
              </a:r>
            </a:p>
            <a:p>
              <a:r>
                <a:rPr lang="en-US" sz="1400" dirty="0"/>
                <a:t>If not: Message Unverified</a:t>
              </a:r>
            </a:p>
          </p:txBody>
        </p:sp>
      </p:gr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18</a:t>
            </a:fld>
            <a:endParaRPr lang="en-US"/>
          </a:p>
        </p:txBody>
      </p:sp>
      <p:sp>
        <p:nvSpPr>
          <p:cNvPr id="31" name="TextBox 30">
            <a:extLst>
              <a:ext uri="{FF2B5EF4-FFF2-40B4-BE49-F238E27FC236}">
                <a16:creationId xmlns:a16="http://schemas.microsoft.com/office/drawing/2014/main" id="{3ABAF051-5173-405E-87EB-1409E8290C81}"/>
              </a:ext>
            </a:extLst>
          </p:cNvPr>
          <p:cNvSpPr txBox="1"/>
          <p:nvPr/>
        </p:nvSpPr>
        <p:spPr>
          <a:xfrm>
            <a:off x="1294468" y="1614456"/>
            <a:ext cx="6331195" cy="64633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dirty="0"/>
              <a:t>Graphical representation of digital signature from the video in Slide 15. </a:t>
            </a:r>
          </a:p>
        </p:txBody>
      </p:sp>
    </p:spTree>
    <p:extLst>
      <p:ext uri="{BB962C8B-B14F-4D97-AF65-F5344CB8AC3E}">
        <p14:creationId xmlns:p14="http://schemas.microsoft.com/office/powerpoint/2010/main" val="57480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Code Signing</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5" name="Content Placeholder 4"/>
          <p:cNvSpPr>
            <a:spLocks noGrp="1"/>
          </p:cNvSpPr>
          <p:nvPr>
            <p:ph sz="quarter" idx="1"/>
          </p:nvPr>
        </p:nvSpPr>
        <p:spPr>
          <a:xfrm>
            <a:off x="716438" y="4166647"/>
            <a:ext cx="8049610" cy="1929353"/>
          </a:xfrm>
        </p:spPr>
        <p:txBody>
          <a:bodyPr>
            <a:normAutofit fontScale="85000" lnSpcReduction="20000"/>
          </a:bodyPr>
          <a:lstStyle/>
          <a:p>
            <a:r>
              <a:rPr lang="en-SG" dirty="0"/>
              <a:t>What Code Signing is and its purposes?</a:t>
            </a:r>
            <a:endParaRPr lang="en-US" dirty="0"/>
          </a:p>
          <a:p>
            <a:pPr lvl="1"/>
            <a:r>
              <a:rPr lang="en-US" b="1" dirty="0">
                <a:solidFill>
                  <a:srgbClr val="008000"/>
                </a:solidFill>
              </a:rPr>
              <a:t>Code Signing is a process/mechanism/method that the software publishers use to publish code over the Internet. </a:t>
            </a:r>
          </a:p>
          <a:p>
            <a:pPr lvl="1"/>
            <a:r>
              <a:rPr lang="en-US" b="1" dirty="0">
                <a:solidFill>
                  <a:srgbClr val="008000"/>
                </a:solidFill>
              </a:rPr>
              <a:t>Purpose of Code Signing is to ensure the user that the code is from the authentic publisher and also to ensure the user the integrity of the code after the code was published. </a:t>
            </a:r>
          </a:p>
        </p:txBody>
      </p:sp>
      <p:pic>
        <p:nvPicPr>
          <p:cNvPr id="6" name="Online Media 7" title="What is Code Signing Certificate - a Digital #Software Signing Technology">
            <a:hlinkClick r:id="" action="ppaction://media"/>
            <a:extLst>
              <a:ext uri="{FF2B5EF4-FFF2-40B4-BE49-F238E27FC236}">
                <a16:creationId xmlns:a16="http://schemas.microsoft.com/office/drawing/2014/main" id="{34CAD5CC-694C-4FF8-B665-7026A7D83378}"/>
              </a:ext>
            </a:extLst>
          </p:cNvPr>
          <p:cNvPicPr>
            <a:picLocks noRot="1" noChangeAspect="1"/>
          </p:cNvPicPr>
          <p:nvPr>
            <a:videoFile r:link="rId1"/>
          </p:nvPr>
        </p:nvPicPr>
        <p:blipFill>
          <a:blip r:embed="rId3"/>
          <a:stretch>
            <a:fillRect/>
          </a:stretch>
        </p:blipFill>
        <p:spPr>
          <a:xfrm>
            <a:off x="2469823" y="1644502"/>
            <a:ext cx="4488228" cy="2524628"/>
          </a:xfrm>
          <a:prstGeom prst="rect">
            <a:avLst/>
          </a:prstGeom>
        </p:spPr>
      </p:pic>
    </p:spTree>
    <p:extLst>
      <p:ext uri="{BB962C8B-B14F-4D97-AF65-F5344CB8AC3E}">
        <p14:creationId xmlns:p14="http://schemas.microsoft.com/office/powerpoint/2010/main" val="35551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Contents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a:t>
            </a:fld>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374326186"/>
              </p:ext>
            </p:extLst>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SG" dirty="0"/>
              <a:t>School of ICT - CSF - Apr '20 – SSD - Secure Software Design - Part 1</a:t>
            </a:r>
            <a:endParaRPr lang="en-US" dirty="0"/>
          </a:p>
        </p:txBody>
      </p:sp>
    </p:spTree>
    <p:extLst>
      <p:ext uri="{BB962C8B-B14F-4D97-AF65-F5344CB8AC3E}">
        <p14:creationId xmlns:p14="http://schemas.microsoft.com/office/powerpoint/2010/main" val="3934322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Signing</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5" name="Content Placeholder 4"/>
          <p:cNvSpPr>
            <a:spLocks noGrp="1"/>
          </p:cNvSpPr>
          <p:nvPr>
            <p:ph sz="quarter" idx="1"/>
          </p:nvPr>
        </p:nvSpPr>
        <p:spPr/>
        <p:txBody>
          <a:bodyPr>
            <a:normAutofit lnSpcReduction="10000"/>
          </a:bodyPr>
          <a:lstStyle/>
          <a:p>
            <a:r>
              <a:rPr lang="en-US" dirty="0"/>
              <a:t>Two advantages of code signing:-</a:t>
            </a:r>
          </a:p>
          <a:p>
            <a:pPr lvl="1"/>
            <a:r>
              <a:rPr lang="en-US" b="1" dirty="0">
                <a:solidFill>
                  <a:srgbClr val="008000"/>
                </a:solidFill>
              </a:rPr>
              <a:t>Authentication. Verifying who the author of the software is. </a:t>
            </a:r>
          </a:p>
          <a:p>
            <a:pPr lvl="1"/>
            <a:r>
              <a:rPr lang="en-US" b="1" dirty="0">
                <a:solidFill>
                  <a:srgbClr val="008000"/>
                </a:solidFill>
              </a:rPr>
              <a:t>Integrity. Verifying that the software hasn’t been tampered with since it was signed.</a:t>
            </a:r>
          </a:p>
          <a:p>
            <a:pPr lvl="1"/>
            <a:endParaRPr lang="en-US" b="1" dirty="0">
              <a:solidFill>
                <a:srgbClr val="008000"/>
              </a:solidFill>
            </a:endParaRPr>
          </a:p>
          <a:p>
            <a:pPr marL="365760" lvl="1" indent="0">
              <a:buNone/>
            </a:pPr>
            <a:r>
              <a:rPr lang="en-US" b="1" dirty="0">
                <a:solidFill>
                  <a:srgbClr val="008000"/>
                </a:solidFill>
              </a:rPr>
              <a:t>Code signing provides the ability to trust updates. If you release an update to a software application and sign it uses the same key as the original application, the update can be automatically trusted because it couldn’t have come from anywhere other than you.</a:t>
            </a:r>
          </a:p>
        </p:txBody>
      </p:sp>
    </p:spTree>
    <p:extLst>
      <p:ext uri="{BB962C8B-B14F-4D97-AF65-F5344CB8AC3E}">
        <p14:creationId xmlns:p14="http://schemas.microsoft.com/office/powerpoint/2010/main" val="2398123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Signing</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5" name="Content Placeholder 4"/>
          <p:cNvSpPr>
            <a:spLocks noGrp="1"/>
          </p:cNvSpPr>
          <p:nvPr>
            <p:ph sz="quarter" idx="1"/>
          </p:nvPr>
        </p:nvSpPr>
        <p:spPr/>
        <p:txBody>
          <a:bodyPr>
            <a:normAutofit fontScale="85000" lnSpcReduction="20000"/>
          </a:bodyPr>
          <a:lstStyle/>
          <a:p>
            <a:pPr marL="365760" lvl="1" indent="0">
              <a:buNone/>
            </a:pPr>
            <a:r>
              <a:rPr lang="en-US" b="1" dirty="0">
                <a:solidFill>
                  <a:srgbClr val="008000"/>
                </a:solidFill>
              </a:rPr>
              <a:t>For example, say you write an application called </a:t>
            </a:r>
            <a:r>
              <a:rPr lang="en-US" b="1" dirty="0" err="1">
                <a:solidFill>
                  <a:srgbClr val="008000"/>
                </a:solidFill>
              </a:rPr>
              <a:t>WordWrite</a:t>
            </a:r>
            <a:r>
              <a:rPr lang="en-US" b="1" dirty="0">
                <a:solidFill>
                  <a:srgbClr val="008000"/>
                </a:solidFill>
              </a:rPr>
              <a:t>, sign it using your code signing certificate, and distribute it on your website. Before running the application, your users will see that it is signed by you and they will know that it hasn’t been changed by a hacker in the process of downloading it.</a:t>
            </a:r>
          </a:p>
          <a:p>
            <a:pPr marL="365760" lvl="1" indent="0">
              <a:buNone/>
            </a:pPr>
            <a:endParaRPr lang="en-US" b="1" dirty="0">
              <a:solidFill>
                <a:srgbClr val="008000"/>
              </a:solidFill>
            </a:endParaRPr>
          </a:p>
          <a:p>
            <a:pPr marL="365760" lvl="1" indent="0">
              <a:buNone/>
            </a:pPr>
            <a:r>
              <a:rPr lang="en-US" b="1" dirty="0">
                <a:solidFill>
                  <a:srgbClr val="008000"/>
                </a:solidFill>
              </a:rPr>
              <a:t>All major operating systems (Microsoft Windows, Apple OS X, Linux, etc.) and web browsers support code signing. They also use code signing to ensure that malicious code cannot be distributed through the patch system.</a:t>
            </a:r>
          </a:p>
          <a:p>
            <a:pPr marL="365760" lvl="1" indent="0" algn="r">
              <a:buNone/>
            </a:pPr>
            <a:r>
              <a:rPr lang="en-US" sz="1900" b="1" dirty="0">
                <a:solidFill>
                  <a:srgbClr val="FF0000"/>
                </a:solidFill>
              </a:rPr>
              <a:t>https://www.sslshopper.com/what-is-code-signing.html</a:t>
            </a:r>
            <a:endParaRPr lang="en-US" sz="3300" b="1" dirty="0">
              <a:solidFill>
                <a:srgbClr val="FF0000"/>
              </a:solidFill>
            </a:endParaRPr>
          </a:p>
          <a:p>
            <a:pPr marL="365760" lvl="1" indent="0">
              <a:buNone/>
            </a:pPr>
            <a:endParaRPr lang="en-US" b="1" dirty="0">
              <a:solidFill>
                <a:srgbClr val="008000"/>
              </a:solidFill>
            </a:endParaRPr>
          </a:p>
          <a:p>
            <a:pPr marL="365760" lvl="1" indent="0">
              <a:buNone/>
            </a:pPr>
            <a:r>
              <a:rPr lang="en-US" b="1" dirty="0">
                <a:solidFill>
                  <a:srgbClr val="008000"/>
                </a:solidFill>
              </a:rPr>
              <a:t>Code Signing Tool – </a:t>
            </a:r>
            <a:r>
              <a:rPr lang="en-US" b="1" dirty="0" err="1">
                <a:solidFill>
                  <a:srgbClr val="008000"/>
                </a:solidFill>
              </a:rPr>
              <a:t>HashTab</a:t>
            </a:r>
            <a:r>
              <a:rPr lang="en-US" b="1" dirty="0">
                <a:solidFill>
                  <a:srgbClr val="008000"/>
                </a:solidFill>
              </a:rPr>
              <a:t> </a:t>
            </a:r>
            <a:r>
              <a:rPr lang="en-US" dirty="0">
                <a:hlinkClick r:id="rId2"/>
              </a:rPr>
              <a:t>http://implbits.com/products/hashtab/</a:t>
            </a:r>
            <a:endParaRPr lang="en-US" dirty="0"/>
          </a:p>
          <a:p>
            <a:pPr marL="365760" lvl="1" indent="0">
              <a:buNone/>
            </a:pPr>
            <a:endParaRPr lang="en-US" b="1" dirty="0">
              <a:solidFill>
                <a:srgbClr val="008000"/>
              </a:solidFill>
            </a:endParaRPr>
          </a:p>
        </p:txBody>
      </p:sp>
    </p:spTree>
    <p:extLst>
      <p:ext uri="{BB962C8B-B14F-4D97-AF65-F5344CB8AC3E}">
        <p14:creationId xmlns:p14="http://schemas.microsoft.com/office/powerpoint/2010/main" val="1414954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t>Referential Integrity</a:t>
            </a:r>
          </a:p>
        </p:txBody>
      </p:sp>
      <p:sp>
        <p:nvSpPr>
          <p:cNvPr id="5" name="Footer Placeholder 4"/>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22</a:t>
            </a:fld>
            <a:endParaRPr lang="en-US"/>
          </a:p>
        </p:txBody>
      </p:sp>
      <p:sp>
        <p:nvSpPr>
          <p:cNvPr id="7" name="Content Placeholder 6"/>
          <p:cNvSpPr>
            <a:spLocks noGrp="1"/>
          </p:cNvSpPr>
          <p:nvPr>
            <p:ph sz="quarter" idx="1"/>
          </p:nvPr>
        </p:nvSpPr>
        <p:spPr>
          <a:xfrm>
            <a:off x="377952" y="1753424"/>
            <a:ext cx="4070777" cy="4468267"/>
          </a:xfrm>
        </p:spPr>
        <p:txBody>
          <a:bodyPr>
            <a:normAutofit fontScale="92500" lnSpcReduction="10000"/>
          </a:bodyPr>
          <a:lstStyle/>
          <a:p>
            <a:r>
              <a:rPr lang="en-US" sz="1800" dirty="0"/>
              <a:t>Integrity assurance of the data, especially in a relational database management system (RDBMS), is made possible by referential integrity, which ensures that data is not left in an orphaned state. </a:t>
            </a:r>
          </a:p>
          <a:p>
            <a:r>
              <a:rPr lang="en-US" sz="1800" dirty="0"/>
              <a:t>Referential integrity protection uses primary keys and related foreign keys in the database to assure data integrity.</a:t>
            </a:r>
          </a:p>
          <a:p>
            <a:r>
              <a:rPr lang="en-US" sz="1800" dirty="0"/>
              <a:t>Example: If customer orders are tied to a customer and the customer is deleted/updated from the database, the order records must be deleted/updated as well (cascading deletes/updates) . Failure to have referential integrity would lead to order (child) records existing in the database without being tied to a customer (parent)</a:t>
            </a:r>
          </a:p>
        </p:txBody>
      </p:sp>
      <p:pic>
        <p:nvPicPr>
          <p:cNvPr id="8" name="Picture 7">
            <a:extLst>
              <a:ext uri="{FF2B5EF4-FFF2-40B4-BE49-F238E27FC236}">
                <a16:creationId xmlns:a16="http://schemas.microsoft.com/office/drawing/2014/main" id="{67FBEB2A-B655-43C7-B17D-6553F6ECA829}"/>
              </a:ext>
            </a:extLst>
          </p:cNvPr>
          <p:cNvPicPr>
            <a:picLocks noChangeAspect="1"/>
          </p:cNvPicPr>
          <p:nvPr/>
        </p:nvPicPr>
        <p:blipFill>
          <a:blip r:embed="rId2"/>
          <a:stretch>
            <a:fillRect/>
          </a:stretch>
        </p:blipFill>
        <p:spPr>
          <a:xfrm>
            <a:off x="4689348" y="1944628"/>
            <a:ext cx="4317319" cy="3361051"/>
          </a:xfrm>
          <a:prstGeom prst="rect">
            <a:avLst/>
          </a:prstGeom>
        </p:spPr>
      </p:pic>
    </p:spTree>
    <p:extLst>
      <p:ext uri="{BB962C8B-B14F-4D97-AF65-F5344CB8AC3E}">
        <p14:creationId xmlns:p14="http://schemas.microsoft.com/office/powerpoint/2010/main" val="1134318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u="sng" dirty="0"/>
              <a:t>Resource Locking</a:t>
            </a:r>
          </a:p>
        </p:txBody>
      </p:sp>
      <p:sp>
        <p:nvSpPr>
          <p:cNvPr id="5" name="Footer Placeholder 4"/>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23</a:t>
            </a:fld>
            <a:endParaRPr lang="en-US"/>
          </a:p>
        </p:txBody>
      </p:sp>
      <p:sp>
        <p:nvSpPr>
          <p:cNvPr id="8" name="Content Placeholder 7"/>
          <p:cNvSpPr>
            <a:spLocks noGrp="1"/>
          </p:cNvSpPr>
          <p:nvPr>
            <p:ph sz="quarter" idx="1"/>
          </p:nvPr>
        </p:nvSpPr>
        <p:spPr/>
        <p:txBody>
          <a:bodyPr>
            <a:normAutofit fontScale="77500" lnSpcReduction="20000"/>
          </a:bodyPr>
          <a:lstStyle/>
          <a:p>
            <a:r>
              <a:rPr lang="en-US" dirty="0"/>
              <a:t>Resource locking can be used to assure data or information integrity.</a:t>
            </a:r>
          </a:p>
          <a:p>
            <a:r>
              <a:rPr lang="en-US" dirty="0"/>
              <a:t>When two concurrent operations are not allowed on the same object (say a record in the database), because one of the operations locks that record from allowing any changes to it, until it completes its operation, it is referred to as resource locking.</a:t>
            </a:r>
          </a:p>
          <a:p>
            <a:r>
              <a:rPr lang="en-US" dirty="0"/>
              <a:t>If resource locking protection is not properly designed, it can lead to potential deadlocks and subsequent denial of service (</a:t>
            </a:r>
            <a:r>
              <a:rPr lang="en-US" dirty="0" err="1"/>
              <a:t>DoS</a:t>
            </a:r>
            <a:r>
              <a:rPr lang="en-US" dirty="0"/>
              <a:t>). </a:t>
            </a:r>
          </a:p>
          <a:p>
            <a:r>
              <a:rPr lang="en-US" dirty="0"/>
              <a:t>Deadlock is a condition when two operations are racing against each other to change the state of a shared object and each is waiting for the other to release the shared object that is locked.</a:t>
            </a:r>
          </a:p>
        </p:txBody>
      </p:sp>
    </p:spTree>
    <p:extLst>
      <p:ext uri="{BB962C8B-B14F-4D97-AF65-F5344CB8AC3E}">
        <p14:creationId xmlns:p14="http://schemas.microsoft.com/office/powerpoint/2010/main" val="1063615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31975" y="2945765"/>
            <a:ext cx="2526383" cy="2915920"/>
          </a:xfrm>
        </p:spPr>
        <p:txBody>
          <a:bodyPr>
            <a:normAutofit/>
          </a:bodyPr>
          <a:lstStyle/>
          <a:p>
            <a:r>
              <a:rPr lang="en-US" dirty="0"/>
              <a:t>Availability Techniques</a:t>
            </a:r>
          </a:p>
          <a:p>
            <a:pPr marL="457200" lvl="0" indent="-457200">
              <a:spcBef>
                <a:spcPts val="0"/>
              </a:spcBef>
              <a:buClrTx/>
              <a:buSzTx/>
              <a:buFont typeface="Arial" panose="020B0604020202020204" pitchFamily="34" charset="0"/>
              <a:buChar char="•"/>
              <a:defRPr/>
            </a:pPr>
            <a:endParaRPr lang="en-US" sz="2400" dirty="0"/>
          </a:p>
          <a:p>
            <a:pPr marL="457200" lvl="0" indent="-457200">
              <a:spcBef>
                <a:spcPts val="0"/>
              </a:spcBef>
              <a:buClrTx/>
              <a:buSzTx/>
              <a:buFont typeface="Arial" panose="020B0604020202020204" pitchFamily="34" charset="0"/>
              <a:buChar char="•"/>
              <a:defRPr/>
            </a:pPr>
            <a:r>
              <a:rPr lang="en-US" sz="2400" dirty="0"/>
              <a:t>Failover</a:t>
            </a:r>
          </a:p>
          <a:p>
            <a:pPr marL="457200" lvl="0" indent="-457200">
              <a:spcBef>
                <a:spcPts val="0"/>
              </a:spcBef>
              <a:buClrTx/>
              <a:buSzTx/>
              <a:buFont typeface="Arial" panose="020B0604020202020204" pitchFamily="34" charset="0"/>
              <a:buChar char="•"/>
              <a:defRPr/>
            </a:pPr>
            <a:r>
              <a:rPr lang="en-US" sz="2400" dirty="0"/>
              <a:t>Replication</a:t>
            </a:r>
          </a:p>
          <a:p>
            <a:pPr marL="457200" lvl="0" indent="-457200">
              <a:spcBef>
                <a:spcPts val="0"/>
              </a:spcBef>
              <a:buClrTx/>
              <a:buSzTx/>
              <a:buFont typeface="Arial" panose="020B0604020202020204" pitchFamily="34" charset="0"/>
              <a:buChar char="•"/>
              <a:defRPr/>
            </a:pPr>
            <a:r>
              <a:rPr lang="en-US" sz="2400" dirty="0"/>
              <a:t>Scalability</a:t>
            </a:r>
            <a:endParaRPr lang="en-US" dirty="0"/>
          </a:p>
          <a:p>
            <a:endParaRPr lang="en-US" dirty="0"/>
          </a:p>
        </p:txBody>
      </p:sp>
      <p:sp>
        <p:nvSpPr>
          <p:cNvPr id="6" name="Title 5"/>
          <p:cNvSpPr>
            <a:spLocks noGrp="1"/>
          </p:cNvSpPr>
          <p:nvPr>
            <p:ph type="title"/>
          </p:nvPr>
        </p:nvSpPr>
        <p:spPr/>
        <p:txBody>
          <a:bodyPr>
            <a:normAutofit/>
          </a:bodyPr>
          <a:lstStyle/>
          <a:p>
            <a:r>
              <a:rPr lang="en-US" sz="3600" dirty="0"/>
              <a:t>Designing Availability Techniques</a:t>
            </a:r>
          </a:p>
        </p:txBody>
      </p:sp>
      <p:sp>
        <p:nvSpPr>
          <p:cNvPr id="4" name="Slide Number Placeholder 3"/>
          <p:cNvSpPr>
            <a:spLocks noGrp="1"/>
          </p:cNvSpPr>
          <p:nvPr>
            <p:ph type="sldNum" sz="quarter" idx="11"/>
          </p:nvPr>
        </p:nvSpPr>
        <p:spPr/>
        <p:txBody>
          <a:bodyPr/>
          <a:lstStyle/>
          <a:p>
            <a:fld id="{03EAD11F-8062-43E5-B66A-92CD422D8F0D}" type="slidenum">
              <a:rPr lang="en-US" smtClean="0"/>
              <a:t>24</a:t>
            </a:fld>
            <a:endParaRPr lang="en-US" dirty="0"/>
          </a:p>
        </p:txBody>
      </p:sp>
      <p:sp>
        <p:nvSpPr>
          <p:cNvPr id="3" name="Footer Placeholder 2"/>
          <p:cNvSpPr>
            <a:spLocks noGrp="1"/>
          </p:cNvSpPr>
          <p:nvPr>
            <p:ph type="ftr" sz="quarter" idx="12"/>
          </p:nvPr>
        </p:nvSpPr>
        <p:spPr/>
        <p:txBody>
          <a:bodyPr/>
          <a:lstStyle/>
          <a:p>
            <a:r>
              <a:rPr lang="en-SG" dirty="0"/>
              <a:t>School of ICT - CSF - Apr '20 – SSD - Secure Software Design - Part 1</a:t>
            </a:r>
            <a:endParaRPr lang="en-US" dirty="0"/>
          </a:p>
        </p:txBody>
      </p:sp>
      <p:pic>
        <p:nvPicPr>
          <p:cNvPr id="2" name="Online Media 1" title="Redundancy, Fault Tolerance, and High Availability - CompTIA Security+ SY0-501 - 3.8">
            <a:hlinkClick r:id="" action="ppaction://media"/>
            <a:extLst>
              <a:ext uri="{FF2B5EF4-FFF2-40B4-BE49-F238E27FC236}">
                <a16:creationId xmlns:a16="http://schemas.microsoft.com/office/drawing/2014/main" id="{2B9F3433-84B1-4466-BF1C-1BD2FC4E8452}"/>
              </a:ext>
            </a:extLst>
          </p:cNvPr>
          <p:cNvPicPr>
            <a:picLocks noRot="1" noChangeAspect="1"/>
          </p:cNvPicPr>
          <p:nvPr>
            <a:videoFile r:link="rId1"/>
          </p:nvPr>
        </p:nvPicPr>
        <p:blipFill>
          <a:blip r:embed="rId4"/>
          <a:stretch>
            <a:fillRect/>
          </a:stretch>
        </p:blipFill>
        <p:spPr>
          <a:xfrm>
            <a:off x="2787191" y="2775563"/>
            <a:ext cx="6096000" cy="3429000"/>
          </a:xfrm>
          <a:prstGeom prst="rect">
            <a:avLst/>
          </a:prstGeom>
        </p:spPr>
      </p:pic>
    </p:spTree>
    <p:extLst>
      <p:ext uri="{BB962C8B-B14F-4D97-AF65-F5344CB8AC3E}">
        <p14:creationId xmlns:p14="http://schemas.microsoft.com/office/powerpoint/2010/main" val="141931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Failover</a:t>
            </a:r>
          </a:p>
        </p:txBody>
      </p:sp>
      <p:sp>
        <p:nvSpPr>
          <p:cNvPr id="5" name="Footer Placeholder 4"/>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25</a:t>
            </a:fld>
            <a:endParaRPr lang="en-US"/>
          </a:p>
        </p:txBody>
      </p:sp>
      <p:sp>
        <p:nvSpPr>
          <p:cNvPr id="7" name="Content Placeholder 6"/>
          <p:cNvSpPr>
            <a:spLocks noGrp="1"/>
          </p:cNvSpPr>
          <p:nvPr>
            <p:ph sz="quarter" idx="1"/>
          </p:nvPr>
        </p:nvSpPr>
        <p:spPr/>
        <p:txBody>
          <a:bodyPr>
            <a:normAutofit fontScale="85000" lnSpcReduction="20000"/>
          </a:bodyPr>
          <a:lstStyle/>
          <a:p>
            <a:r>
              <a:rPr lang="en-US" dirty="0"/>
              <a:t>In computing, failover refers to the automatic switching from an active transactional software, server, system, hardware component or network to a standby (or redundant) system. </a:t>
            </a:r>
          </a:p>
          <a:p>
            <a:r>
              <a:rPr lang="en-US" dirty="0"/>
              <a:t>In order to assure high availability using failover techniques, it is imperative that all potential single points of failure are addressed in the design of the software solution.</a:t>
            </a:r>
          </a:p>
          <a:p>
            <a:r>
              <a:rPr lang="en-US" dirty="0"/>
              <a:t>Organizations might decide to eliminate the potential single point of failure presented by the single database server in the data tier. We could do this by adding a server to the data tier and creating a failover cluster from the existing database server, the new server, and a shared storage device.</a:t>
            </a:r>
          </a:p>
        </p:txBody>
      </p:sp>
    </p:spTree>
    <p:extLst>
      <p:ext uri="{BB962C8B-B14F-4D97-AF65-F5344CB8AC3E}">
        <p14:creationId xmlns:p14="http://schemas.microsoft.com/office/powerpoint/2010/main" val="261583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26</a:t>
            </a:fld>
            <a:endParaRPr lang="en-US"/>
          </a:p>
        </p:txBody>
      </p:sp>
      <p:sp>
        <p:nvSpPr>
          <p:cNvPr id="5" name="Content Placeholder 4"/>
          <p:cNvSpPr>
            <a:spLocks noGrp="1"/>
          </p:cNvSpPr>
          <p:nvPr>
            <p:ph sz="quarter" idx="1"/>
          </p:nvPr>
        </p:nvSpPr>
        <p:spPr/>
        <p:txBody>
          <a:bodyPr>
            <a:normAutofit fontScale="70000" lnSpcReduction="20000"/>
          </a:bodyPr>
          <a:lstStyle/>
          <a:p>
            <a:r>
              <a:rPr lang="en-US" dirty="0"/>
              <a:t>A single point of failure is characterized by having no redundancy capabilities and this can undesirably affect end-users when a failure occurs. </a:t>
            </a:r>
          </a:p>
          <a:p>
            <a:r>
              <a:rPr lang="en-US" dirty="0"/>
              <a:t>By replicating data, databases and software across multiple computer systems, a degree of redundancy is made possible. </a:t>
            </a:r>
          </a:p>
          <a:p>
            <a:r>
              <a:rPr lang="en-US" dirty="0"/>
              <a:t>Replication usually follows a master-slave or primary-secondary backup scheme in which there is one master or primary node and updates are propagated to the slaves or secondary node either actively or passively. </a:t>
            </a:r>
          </a:p>
          <a:p>
            <a:r>
              <a:rPr lang="en-US" dirty="0"/>
              <a:t>Active/Active replication implies that updates are made to both the master and slave systems at the same time. </a:t>
            </a:r>
          </a:p>
          <a:p>
            <a:r>
              <a:rPr lang="en-US" dirty="0"/>
              <a:t>In the case of Active/Passive replication, the updates are made to the master node first and then the replicas are pushed the changes subsequently.</a:t>
            </a:r>
          </a:p>
          <a:p>
            <a:r>
              <a:rPr lang="en-US" dirty="0"/>
              <a:t>When replication of data is concerned, special considerations need to be given to address the integrity of data as well, especially in active/passive replication schemes.</a:t>
            </a:r>
          </a:p>
        </p:txBody>
      </p:sp>
    </p:spTree>
    <p:extLst>
      <p:ext uri="{BB962C8B-B14F-4D97-AF65-F5344CB8AC3E}">
        <p14:creationId xmlns:p14="http://schemas.microsoft.com/office/powerpoint/2010/main" val="1831123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27</a:t>
            </a:fld>
            <a:endParaRPr lang="en-US"/>
          </a:p>
        </p:txBody>
      </p:sp>
      <p:sp>
        <p:nvSpPr>
          <p:cNvPr id="5" name="Content Placeholder 4"/>
          <p:cNvSpPr>
            <a:spLocks noGrp="1"/>
          </p:cNvSpPr>
          <p:nvPr>
            <p:ph sz="quarter" idx="1"/>
          </p:nvPr>
        </p:nvSpPr>
        <p:spPr/>
        <p:txBody>
          <a:bodyPr>
            <a:normAutofit fontScale="85000" lnSpcReduction="10000"/>
          </a:bodyPr>
          <a:lstStyle/>
          <a:p>
            <a:r>
              <a:rPr lang="en-US" dirty="0"/>
              <a:t>In computing, scalability is the ability of the system or software to handle increasing (or growing) amount of work without degradation in its functionality or performance. </a:t>
            </a:r>
          </a:p>
          <a:p>
            <a:r>
              <a:rPr lang="en-US" dirty="0"/>
              <a:t>The two primary methods of designing for scalability are:</a:t>
            </a:r>
          </a:p>
          <a:p>
            <a:pPr lvl="1"/>
            <a:r>
              <a:rPr lang="en-US" dirty="0"/>
              <a:t>Vertical scaling (also known as Scaling Up)</a:t>
            </a:r>
          </a:p>
          <a:p>
            <a:pPr lvl="1"/>
            <a:r>
              <a:rPr lang="en-US" dirty="0"/>
              <a:t>Horizontal scaling (also known as Scaling Out).</a:t>
            </a:r>
          </a:p>
          <a:p>
            <a:r>
              <a:rPr lang="en-US" dirty="0"/>
              <a:t>Vertical scaling means that additional resources are added to the existing node.</a:t>
            </a:r>
          </a:p>
          <a:p>
            <a:pPr lvl="1"/>
            <a:r>
              <a:rPr lang="en-US" dirty="0"/>
              <a:t>An example of scaling up is adding additional memory and storage to the existing application server or increasing the connection pool settings to handle greater connections to the backend database.</a:t>
            </a:r>
          </a:p>
        </p:txBody>
      </p:sp>
    </p:spTree>
    <p:extLst>
      <p:ext uri="{BB962C8B-B14F-4D97-AF65-F5344CB8AC3E}">
        <p14:creationId xmlns:p14="http://schemas.microsoft.com/office/powerpoint/2010/main" val="4117586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28</a:t>
            </a:fld>
            <a:endParaRPr lang="en-US"/>
          </a:p>
        </p:txBody>
      </p:sp>
      <p:sp>
        <p:nvSpPr>
          <p:cNvPr id="5" name="Content Placeholder 4"/>
          <p:cNvSpPr>
            <a:spLocks noGrp="1"/>
          </p:cNvSpPr>
          <p:nvPr>
            <p:ph sz="quarter" idx="1"/>
          </p:nvPr>
        </p:nvSpPr>
        <p:spPr/>
        <p:txBody>
          <a:bodyPr/>
          <a:lstStyle/>
          <a:p>
            <a:r>
              <a:rPr lang="en-US" dirty="0"/>
              <a:t>Horizontal scaling means that newer nodes are added to the existing node. </a:t>
            </a:r>
          </a:p>
          <a:p>
            <a:pPr lvl="1"/>
            <a:r>
              <a:rPr lang="en-US" dirty="0"/>
              <a:t>An example of scaling out would be installing additional copies of the same software or adding a proxy cache server to the existing deployment of application and web servers from one to two or more.</a:t>
            </a:r>
          </a:p>
        </p:txBody>
      </p:sp>
    </p:spTree>
    <p:extLst>
      <p:ext uri="{BB962C8B-B14F-4D97-AF65-F5344CB8AC3E}">
        <p14:creationId xmlns:p14="http://schemas.microsoft.com/office/powerpoint/2010/main" val="985662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Open-Ended Question</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29</a:t>
            </a:fld>
            <a:endParaRPr lang="en-US"/>
          </a:p>
        </p:txBody>
      </p:sp>
      <p:sp>
        <p:nvSpPr>
          <p:cNvPr id="5" name="Content Placeholder 4"/>
          <p:cNvSpPr>
            <a:spLocks noGrp="1"/>
          </p:cNvSpPr>
          <p:nvPr>
            <p:ph sz="quarter" idx="1"/>
          </p:nvPr>
        </p:nvSpPr>
        <p:spPr>
          <a:xfrm>
            <a:off x="683985" y="3902796"/>
            <a:ext cx="8082063" cy="1662537"/>
          </a:xfrm>
          <a:ln w="12700">
            <a:solidFill>
              <a:schemeClr val="tx1"/>
            </a:solidFill>
          </a:ln>
        </p:spPr>
        <p:txBody>
          <a:bodyPr>
            <a:normAutofit fontScale="70000" lnSpcReduction="20000"/>
          </a:bodyPr>
          <a:lstStyle/>
          <a:p>
            <a:r>
              <a:rPr lang="en-US" dirty="0"/>
              <a:t>Attempt the open-ended question above.</a:t>
            </a:r>
          </a:p>
          <a:p>
            <a:r>
              <a:rPr lang="en-US" dirty="0"/>
              <a:t>Submit your answers in Teams group.</a:t>
            </a:r>
          </a:p>
          <a:p>
            <a:pPr lvl="1"/>
            <a:r>
              <a:rPr lang="en-US" sz="2800" dirty="0"/>
              <a:t>SSD-AY2021-xxx-Pxx </a:t>
            </a:r>
            <a:r>
              <a:rPr lang="en-US" sz="2800" dirty="0">
                <a:sym typeface="Wingdings" panose="05000000000000000000" pitchFamily="2" charset="2"/>
              </a:rPr>
              <a:t> Week </a:t>
            </a:r>
            <a:r>
              <a:rPr lang="en-US" sz="2800" dirty="0" smtClean="0">
                <a:sym typeface="Wingdings" panose="05000000000000000000" pitchFamily="2" charset="2"/>
              </a:rPr>
              <a:t>5</a:t>
            </a:r>
            <a:endParaRPr lang="en-US" sz="2800" dirty="0">
              <a:sym typeface="Wingdings" panose="05000000000000000000" pitchFamily="2" charset="2"/>
            </a:endParaRPr>
          </a:p>
          <a:p>
            <a:r>
              <a:rPr lang="en-US" sz="3100" dirty="0"/>
              <a:t>Use “Conversations” tab under “</a:t>
            </a:r>
            <a:r>
              <a:rPr lang="en-US" sz="3100" dirty="0">
                <a:solidFill>
                  <a:srgbClr val="7030A0"/>
                </a:solidFill>
              </a:rPr>
              <a:t>SSD-AY1920-xxx-Pxx </a:t>
            </a:r>
            <a:r>
              <a:rPr lang="en-US" sz="3100" dirty="0">
                <a:solidFill>
                  <a:srgbClr val="7030A0"/>
                </a:solidFill>
                <a:sym typeface="Wingdings" panose="05000000000000000000" pitchFamily="2" charset="2"/>
              </a:rPr>
              <a:t> </a:t>
            </a:r>
            <a:r>
              <a:rPr lang="en-US" sz="3100">
                <a:solidFill>
                  <a:srgbClr val="7030A0"/>
                </a:solidFill>
                <a:sym typeface="Wingdings" panose="05000000000000000000" pitchFamily="2" charset="2"/>
              </a:rPr>
              <a:t>Week </a:t>
            </a:r>
            <a:r>
              <a:rPr lang="en-US" sz="3100" smtClean="0">
                <a:solidFill>
                  <a:srgbClr val="7030A0"/>
                </a:solidFill>
                <a:sym typeface="Wingdings" panose="05000000000000000000" pitchFamily="2" charset="2"/>
              </a:rPr>
              <a:t>5</a:t>
            </a:r>
            <a:r>
              <a:rPr lang="en-US" sz="3100" smtClean="0">
                <a:sym typeface="Wingdings" panose="05000000000000000000" pitchFamily="2" charset="2"/>
              </a:rPr>
              <a:t>” </a:t>
            </a:r>
            <a:r>
              <a:rPr lang="en-US" sz="3100" dirty="0">
                <a:sym typeface="Wingdings" panose="05000000000000000000" pitchFamily="2" charset="2"/>
              </a:rPr>
              <a:t>to discuss within your class group.</a:t>
            </a:r>
          </a:p>
          <a:p>
            <a:pPr marL="365760" lvl="1" indent="0">
              <a:buNone/>
            </a:pPr>
            <a:endParaRPr lang="en-US" dirty="0">
              <a:sym typeface="Wingdings" panose="05000000000000000000" pitchFamily="2" charset="2"/>
            </a:endParaRPr>
          </a:p>
        </p:txBody>
      </p:sp>
      <p:sp>
        <p:nvSpPr>
          <p:cNvPr id="6" name="TextBox 5">
            <a:extLst>
              <a:ext uri="{FF2B5EF4-FFF2-40B4-BE49-F238E27FC236}">
                <a16:creationId xmlns:a16="http://schemas.microsoft.com/office/drawing/2014/main" id="{C6652A97-AAD4-4279-A913-55C2A60F06D3}"/>
              </a:ext>
            </a:extLst>
          </p:cNvPr>
          <p:cNvSpPr txBox="1"/>
          <p:nvPr/>
        </p:nvSpPr>
        <p:spPr>
          <a:xfrm>
            <a:off x="612648" y="1951672"/>
            <a:ext cx="8075579" cy="1323439"/>
          </a:xfrm>
          <a:prstGeom prst="rect">
            <a:avLst/>
          </a:prstGeom>
          <a:solidFill>
            <a:srgbClr val="FFC000"/>
          </a:solidFill>
          <a:ln>
            <a:solidFill>
              <a:srgbClr val="400080"/>
            </a:solidFill>
          </a:ln>
        </p:spPr>
        <p:txBody>
          <a:bodyPr wrap="square" rtlCol="0">
            <a:spAutoFit/>
          </a:bodyPr>
          <a:lstStyle/>
          <a:p>
            <a:r>
              <a:rPr lang="en-US" sz="2000" b="1" dirty="0" err="1"/>
              <a:t>Qn</a:t>
            </a:r>
            <a:r>
              <a:rPr lang="en-US" sz="2000" b="1" dirty="0"/>
              <a:t> 1: Of all the security design techniques that one can implement,  designing against denial of service (DOS) attack is the most difficult/challenging. Do you agree? Explain.</a:t>
            </a:r>
          </a:p>
          <a:p>
            <a:endParaRPr lang="en-US" sz="2000" b="1" dirty="0"/>
          </a:p>
        </p:txBody>
      </p:sp>
    </p:spTree>
    <p:extLst>
      <p:ext uri="{BB962C8B-B14F-4D97-AF65-F5344CB8AC3E}">
        <p14:creationId xmlns:p14="http://schemas.microsoft.com/office/powerpoint/2010/main" val="252287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Remote Learning Instructions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3</a:t>
            </a:fld>
            <a:endParaRPr lang="en-US"/>
          </a:p>
        </p:txBody>
      </p:sp>
      <p:sp>
        <p:nvSpPr>
          <p:cNvPr id="7" name="Content Placeholder 6"/>
          <p:cNvSpPr>
            <a:spLocks noGrp="1"/>
          </p:cNvSpPr>
          <p:nvPr>
            <p:ph sz="quarter" idx="1"/>
          </p:nvPr>
        </p:nvSpPr>
        <p:spPr>
          <a:xfrm>
            <a:off x="612648" y="1636196"/>
            <a:ext cx="8153400" cy="1691466"/>
          </a:xfrm>
          <a:ln>
            <a:solidFill>
              <a:schemeClr val="tx1"/>
            </a:solidFill>
          </a:ln>
        </p:spPr>
        <p:txBody>
          <a:bodyPr>
            <a:normAutofit fontScale="70000" lnSpcReduction="20000"/>
          </a:bodyPr>
          <a:lstStyle/>
          <a:p>
            <a:r>
              <a:rPr lang="en-US" u="sng" dirty="0"/>
              <a:t>Step 1</a:t>
            </a:r>
          </a:p>
          <a:p>
            <a:pPr lvl="1"/>
            <a:r>
              <a:rPr lang="en-US" dirty="0"/>
              <a:t>Read Secure Design Reading Materials</a:t>
            </a:r>
          </a:p>
          <a:p>
            <a:pPr lvl="2"/>
            <a:r>
              <a:rPr lang="en-US" sz="2100" dirty="0"/>
              <a:t>Read Benefits of Secure Design (slide 4)</a:t>
            </a:r>
          </a:p>
          <a:p>
            <a:pPr lvl="2"/>
            <a:r>
              <a:rPr lang="en-US" sz="2100" dirty="0"/>
              <a:t>Watch &amp; Read Designing Confidentiality Techniques (Slides 5-8)</a:t>
            </a:r>
          </a:p>
          <a:p>
            <a:pPr lvl="2"/>
            <a:r>
              <a:rPr lang="en-US" sz="2100" dirty="0"/>
              <a:t>Watch &amp; Read Designing Integrity Techniques (Slides 9-25)</a:t>
            </a:r>
          </a:p>
          <a:p>
            <a:pPr lvl="2"/>
            <a:r>
              <a:rPr lang="en-US" sz="2100" dirty="0"/>
              <a:t>Watch &amp; Read Designing Availability Techniques (Slides 23-27)</a:t>
            </a:r>
          </a:p>
          <a:p>
            <a:pPr marL="685800" lvl="2" indent="0">
              <a:buNone/>
            </a:pPr>
            <a:endParaRPr lang="en-US" sz="2100" dirty="0"/>
          </a:p>
          <a:p>
            <a:pPr marL="685800" lvl="2" indent="0">
              <a:buNone/>
            </a:pPr>
            <a:endParaRPr lang="en-US" dirty="0"/>
          </a:p>
        </p:txBody>
      </p:sp>
      <p:sp>
        <p:nvSpPr>
          <p:cNvPr id="2" name="Footer Placeholder 1"/>
          <p:cNvSpPr>
            <a:spLocks noGrp="1"/>
          </p:cNvSpPr>
          <p:nvPr>
            <p:ph type="ftr" sz="quarter" idx="11"/>
          </p:nvPr>
        </p:nvSpPr>
        <p:spPr/>
        <p:txBody>
          <a:bodyPr/>
          <a:lstStyle/>
          <a:p>
            <a:r>
              <a:rPr lang="en-SG" dirty="0"/>
              <a:t>School of ICT - CSF - Apr '20 – SSD - Secure Software Design - Part 1</a:t>
            </a:r>
            <a:endParaRPr lang="en-US" dirty="0"/>
          </a:p>
        </p:txBody>
      </p:sp>
      <p:sp>
        <p:nvSpPr>
          <p:cNvPr id="9" name="Content Placeholder 6"/>
          <p:cNvSpPr txBox="1">
            <a:spLocks/>
          </p:cNvSpPr>
          <p:nvPr/>
        </p:nvSpPr>
        <p:spPr>
          <a:xfrm>
            <a:off x="637880" y="3397435"/>
            <a:ext cx="8153400" cy="806801"/>
          </a:xfrm>
          <a:prstGeom prst="rect">
            <a:avLst/>
          </a:prstGeom>
          <a:ln>
            <a:solidFill>
              <a:schemeClr val="tx1"/>
            </a:solidFill>
          </a:ln>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u="sng" dirty="0"/>
              <a:t>Step 2</a:t>
            </a:r>
          </a:p>
          <a:p>
            <a:pPr lvl="1" defTabSz="914400"/>
            <a:r>
              <a:rPr lang="en-US" dirty="0"/>
              <a:t>Do Mission 5.1 (Optional)</a:t>
            </a:r>
          </a:p>
          <a:p>
            <a:pPr lvl="2" defTabSz="914400"/>
            <a:r>
              <a:rPr lang="en-US" sz="2000" dirty="0"/>
              <a:t>More details in slide 28</a:t>
            </a:r>
          </a:p>
          <a:p>
            <a:pPr marL="685800" lvl="2" indent="0" defTabSz="914400">
              <a:buNone/>
            </a:pPr>
            <a:endParaRPr lang="en-US" dirty="0"/>
          </a:p>
        </p:txBody>
      </p:sp>
      <p:sp>
        <p:nvSpPr>
          <p:cNvPr id="10" name="Content Placeholder 6"/>
          <p:cNvSpPr txBox="1">
            <a:spLocks/>
          </p:cNvSpPr>
          <p:nvPr/>
        </p:nvSpPr>
        <p:spPr>
          <a:xfrm>
            <a:off x="637880" y="4280864"/>
            <a:ext cx="8153400" cy="806801"/>
          </a:xfrm>
          <a:prstGeom prst="rect">
            <a:avLst/>
          </a:prstGeom>
          <a:ln>
            <a:solidFill>
              <a:schemeClr val="tx1"/>
            </a:solidFill>
          </a:ln>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u="sng" dirty="0"/>
              <a:t>Step 3</a:t>
            </a:r>
          </a:p>
          <a:p>
            <a:pPr lvl="1" defTabSz="914400"/>
            <a:r>
              <a:rPr lang="en-US" dirty="0"/>
              <a:t>Do Mission 5.2</a:t>
            </a:r>
          </a:p>
          <a:p>
            <a:pPr lvl="2" defTabSz="914400"/>
            <a:r>
              <a:rPr lang="en-US" sz="1900" dirty="0"/>
              <a:t>More details in slide 29 </a:t>
            </a:r>
          </a:p>
        </p:txBody>
      </p:sp>
      <p:sp>
        <p:nvSpPr>
          <p:cNvPr id="8" name="Content Placeholder 6">
            <a:extLst>
              <a:ext uri="{FF2B5EF4-FFF2-40B4-BE49-F238E27FC236}">
                <a16:creationId xmlns:a16="http://schemas.microsoft.com/office/drawing/2014/main" id="{3AC0E34E-A465-4D24-B110-5924C67A2D83}"/>
              </a:ext>
            </a:extLst>
          </p:cNvPr>
          <p:cNvSpPr txBox="1">
            <a:spLocks/>
          </p:cNvSpPr>
          <p:nvPr/>
        </p:nvSpPr>
        <p:spPr>
          <a:xfrm>
            <a:off x="666161" y="5221804"/>
            <a:ext cx="8153400" cy="835081"/>
          </a:xfrm>
          <a:prstGeom prst="rect">
            <a:avLst/>
          </a:prstGeom>
          <a:ln>
            <a:solidFill>
              <a:schemeClr val="tx1"/>
            </a:solidFill>
          </a:ln>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Step 4</a:t>
            </a:r>
          </a:p>
          <a:p>
            <a:pPr lvl="1" defTabSz="914400"/>
            <a:r>
              <a:rPr lang="en-US" dirty="0"/>
              <a:t>Do Reflections</a:t>
            </a:r>
          </a:p>
          <a:p>
            <a:pPr lvl="2" defTabSz="914400"/>
            <a:r>
              <a:rPr lang="en-US" sz="1900" dirty="0"/>
              <a:t>More details in slide 30</a:t>
            </a:r>
          </a:p>
        </p:txBody>
      </p:sp>
    </p:spTree>
    <p:extLst>
      <p:ext uri="{BB962C8B-B14F-4D97-AF65-F5344CB8AC3E}">
        <p14:creationId xmlns:p14="http://schemas.microsoft.com/office/powerpoint/2010/main" val="800721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Mission 5.1: Security Design Techniques (Optional)</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30</a:t>
            </a:fld>
            <a:endParaRPr lang="en-US"/>
          </a:p>
        </p:txBody>
      </p:sp>
      <p:sp>
        <p:nvSpPr>
          <p:cNvPr id="8" name="Content Placeholder 4"/>
          <p:cNvSpPr>
            <a:spLocks noGrp="1"/>
          </p:cNvSpPr>
          <p:nvPr>
            <p:ph sz="quarter" idx="1"/>
          </p:nvPr>
        </p:nvSpPr>
        <p:spPr>
          <a:xfrm>
            <a:off x="612648" y="1682403"/>
            <a:ext cx="8378952" cy="4152789"/>
          </a:xfrm>
        </p:spPr>
        <p:txBody>
          <a:bodyPr>
            <a:normAutofit fontScale="92500" lnSpcReduction="10000"/>
          </a:bodyPr>
          <a:lstStyle/>
          <a:p>
            <a:pPr>
              <a:lnSpc>
                <a:spcPct val="120000"/>
              </a:lnSpc>
            </a:pPr>
            <a:r>
              <a:rPr lang="en-US" sz="2400" dirty="0"/>
              <a:t>Attempt the questions asked in slides </a:t>
            </a:r>
            <a:r>
              <a:rPr lang="en-US" sz="2400" dirty="0" smtClean="0"/>
              <a:t>7, 9 </a:t>
            </a:r>
            <a:r>
              <a:rPr lang="en-US" sz="2400" dirty="0"/>
              <a:t>and </a:t>
            </a:r>
            <a:r>
              <a:rPr lang="en-US" sz="2400" dirty="0" smtClean="0"/>
              <a:t>12.</a:t>
            </a:r>
            <a:endParaRPr lang="en-US" sz="2400" dirty="0"/>
          </a:p>
          <a:p>
            <a:pPr lvl="1">
              <a:lnSpc>
                <a:spcPct val="120000"/>
              </a:lnSpc>
            </a:pPr>
            <a:r>
              <a:rPr lang="en-US" sz="2400" dirty="0"/>
              <a:t>Discuss your answers with your group members. </a:t>
            </a:r>
          </a:p>
          <a:p>
            <a:pPr lvl="1">
              <a:lnSpc>
                <a:spcPct val="120000"/>
              </a:lnSpc>
            </a:pPr>
            <a:r>
              <a:rPr lang="en-US" sz="2400" dirty="0"/>
              <a:t>Submit answer into Teams group </a:t>
            </a:r>
          </a:p>
          <a:p>
            <a:pPr lvl="2">
              <a:lnSpc>
                <a:spcPct val="120000"/>
              </a:lnSpc>
            </a:pPr>
            <a:r>
              <a:rPr lang="en-US" sz="1800" dirty="0">
                <a:solidFill>
                  <a:srgbClr val="7030A0"/>
                </a:solidFill>
              </a:rPr>
              <a:t>SSD-AY1920-xxx-Pxx-Txx </a:t>
            </a:r>
            <a:r>
              <a:rPr lang="en-US" sz="1800" dirty="0">
                <a:solidFill>
                  <a:srgbClr val="7030A0"/>
                </a:solidFill>
                <a:sym typeface="Wingdings" panose="05000000000000000000" pitchFamily="2" charset="2"/>
              </a:rPr>
              <a:t> Week 5</a:t>
            </a:r>
            <a:endParaRPr lang="en-US" sz="1800" dirty="0"/>
          </a:p>
          <a:p>
            <a:pPr>
              <a:lnSpc>
                <a:spcPct val="120000"/>
              </a:lnSpc>
            </a:pPr>
            <a:r>
              <a:rPr lang="en-US" sz="2300" dirty="0"/>
              <a:t>Please note that this is an optional Mission.</a:t>
            </a:r>
          </a:p>
          <a:p>
            <a:pPr>
              <a:lnSpc>
                <a:spcPct val="120000"/>
              </a:lnSpc>
            </a:pPr>
            <a:endParaRPr lang="en-US" sz="2300" dirty="0"/>
          </a:p>
          <a:p>
            <a:r>
              <a:rPr lang="en-US" sz="2600" dirty="0"/>
              <a:t>If you got any issues or suggestions regarding Mission 5.1</a:t>
            </a:r>
          </a:p>
          <a:p>
            <a:pPr lvl="1"/>
            <a:r>
              <a:rPr lang="en-US" sz="2200" dirty="0"/>
              <a:t>Use “Conversations” tab under “</a:t>
            </a:r>
            <a:r>
              <a:rPr lang="en-US" sz="2200" dirty="0">
                <a:solidFill>
                  <a:srgbClr val="7030A0"/>
                </a:solidFill>
              </a:rPr>
              <a:t>SSD-AY1920-xxx-Pxx </a:t>
            </a:r>
            <a:r>
              <a:rPr lang="en-US" sz="2200" dirty="0">
                <a:solidFill>
                  <a:srgbClr val="7030A0"/>
                </a:solidFill>
                <a:sym typeface="Wingdings" panose="05000000000000000000" pitchFamily="2" charset="2"/>
              </a:rPr>
              <a:t> Week 5</a:t>
            </a:r>
            <a:r>
              <a:rPr lang="en-US" sz="2200" dirty="0">
                <a:sym typeface="Wingdings" panose="05000000000000000000" pitchFamily="2" charset="2"/>
              </a:rPr>
              <a:t>” to discuss within your class group.</a:t>
            </a:r>
          </a:p>
          <a:p>
            <a:pPr lvl="1"/>
            <a:r>
              <a:rPr lang="en-US" sz="2200" dirty="0">
                <a:sym typeface="Wingdings" panose="05000000000000000000" pitchFamily="2" charset="2"/>
              </a:rPr>
              <a:t>Tutors would also monitor these “Conversations</a:t>
            </a:r>
            <a:r>
              <a:rPr lang="en-US" sz="1900" dirty="0">
                <a:sym typeface="Wingdings" panose="05000000000000000000" pitchFamily="2" charset="2"/>
              </a:rPr>
              <a:t>”.</a:t>
            </a:r>
          </a:p>
          <a:p>
            <a:pPr lvl="1"/>
            <a:endParaRPr lang="en-US" dirty="0">
              <a:sym typeface="Wingdings" panose="05000000000000000000" pitchFamily="2" charset="2"/>
            </a:endParaRPr>
          </a:p>
          <a:p>
            <a:pPr lvl="1"/>
            <a:endParaRPr lang="en-US" sz="2400" dirty="0">
              <a:solidFill>
                <a:srgbClr val="FF0000"/>
              </a:solidFill>
            </a:endParaRPr>
          </a:p>
        </p:txBody>
      </p:sp>
    </p:spTree>
    <p:extLst>
      <p:ext uri="{BB962C8B-B14F-4D97-AF65-F5344CB8AC3E}">
        <p14:creationId xmlns:p14="http://schemas.microsoft.com/office/powerpoint/2010/main" val="124729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Mission 5.2: Razor Pages Security II (Individual)</a:t>
            </a:r>
          </a:p>
        </p:txBody>
      </p:sp>
      <p:sp>
        <p:nvSpPr>
          <p:cNvPr id="3" name="Footer Placeholder 2"/>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31</a:t>
            </a:fld>
            <a:endParaRPr lang="en-US"/>
          </a:p>
        </p:txBody>
      </p:sp>
      <p:sp>
        <p:nvSpPr>
          <p:cNvPr id="8" name="Content Placeholder 4"/>
          <p:cNvSpPr>
            <a:spLocks noGrp="1"/>
          </p:cNvSpPr>
          <p:nvPr>
            <p:ph sz="quarter" idx="1"/>
          </p:nvPr>
        </p:nvSpPr>
        <p:spPr>
          <a:xfrm>
            <a:off x="612648" y="1663549"/>
            <a:ext cx="8378952" cy="4578927"/>
          </a:xfrm>
        </p:spPr>
        <p:txBody>
          <a:bodyPr>
            <a:normAutofit fontScale="47500" lnSpcReduction="20000"/>
          </a:bodyPr>
          <a:lstStyle/>
          <a:p>
            <a:pPr>
              <a:lnSpc>
                <a:spcPct val="120000"/>
              </a:lnSpc>
            </a:pPr>
            <a:r>
              <a:rPr lang="en-US" sz="4000" dirty="0"/>
              <a:t>Attempt the Razor Pages Security II practical</a:t>
            </a:r>
          </a:p>
          <a:p>
            <a:pPr lvl="1">
              <a:lnSpc>
                <a:spcPct val="120000"/>
              </a:lnSpc>
            </a:pPr>
            <a:r>
              <a:rPr lang="en-US" sz="4000" dirty="0"/>
              <a:t>Click on “Files” tab and download the “Razor Pages Security 2 - Role based Authorization.docx”</a:t>
            </a:r>
            <a:endParaRPr lang="en-US" sz="3700" dirty="0"/>
          </a:p>
          <a:p>
            <a:pPr lvl="1"/>
            <a:r>
              <a:rPr lang="en-US" sz="3700" dirty="0"/>
              <a:t>Submit detailed screenshots of your completed practical page in </a:t>
            </a:r>
            <a:r>
              <a:rPr lang="en-US" sz="3700" dirty="0" smtClean="0"/>
              <a:t>MEL (General </a:t>
            </a:r>
            <a:r>
              <a:rPr lang="en-US" sz="3700" dirty="0">
                <a:sym typeface="Wingdings" panose="05000000000000000000" pitchFamily="2" charset="2"/>
              </a:rPr>
              <a:t>Assignment (Mission 5.2 Razor Pages Security II))</a:t>
            </a:r>
            <a:r>
              <a:rPr lang="en-US" sz="3700" dirty="0"/>
              <a:t>.</a:t>
            </a:r>
          </a:p>
          <a:p>
            <a:pPr lvl="1"/>
            <a:r>
              <a:rPr lang="en-US" sz="4000" dirty="0"/>
              <a:t>The screenshots must show the browser’s “Address Bar” to verify the application is running in your laptop.</a:t>
            </a:r>
          </a:p>
          <a:p>
            <a:r>
              <a:rPr lang="en-US" sz="4000" dirty="0">
                <a:solidFill>
                  <a:srgbClr val="FF0000"/>
                </a:solidFill>
              </a:rPr>
              <a:t>Deadline: End of Week 5</a:t>
            </a:r>
          </a:p>
          <a:p>
            <a:pPr lvl="1"/>
            <a:r>
              <a:rPr lang="en-US" sz="4000" dirty="0">
                <a:solidFill>
                  <a:srgbClr val="FF0000"/>
                </a:solidFill>
              </a:rPr>
              <a:t>Penalty for late submission</a:t>
            </a:r>
          </a:p>
          <a:p>
            <a:pPr lvl="1"/>
            <a:endParaRPr lang="en-US" sz="4000" dirty="0">
              <a:solidFill>
                <a:srgbClr val="FF0000"/>
              </a:solidFill>
            </a:endParaRPr>
          </a:p>
          <a:p>
            <a:r>
              <a:rPr lang="en-US" sz="4000" dirty="0"/>
              <a:t>If you got any issues or suggestions regarding Mission 5.2</a:t>
            </a:r>
          </a:p>
          <a:p>
            <a:pPr lvl="1"/>
            <a:r>
              <a:rPr lang="en-US" sz="3600" dirty="0"/>
              <a:t>Use “Conversations” tab under “</a:t>
            </a:r>
            <a:r>
              <a:rPr lang="en-US" sz="3600" dirty="0">
                <a:solidFill>
                  <a:srgbClr val="7030A0"/>
                </a:solidFill>
              </a:rPr>
              <a:t>SSD-AY1920-xxx-Pxx </a:t>
            </a:r>
            <a:r>
              <a:rPr lang="en-US" sz="3600" dirty="0">
                <a:solidFill>
                  <a:srgbClr val="7030A0"/>
                </a:solidFill>
                <a:sym typeface="Wingdings" panose="05000000000000000000" pitchFamily="2" charset="2"/>
              </a:rPr>
              <a:t> Week 5</a:t>
            </a:r>
            <a:r>
              <a:rPr lang="en-US" sz="3600" dirty="0">
                <a:sym typeface="Wingdings" panose="05000000000000000000" pitchFamily="2" charset="2"/>
              </a:rPr>
              <a:t>” to discuss within your class group.</a:t>
            </a:r>
          </a:p>
          <a:p>
            <a:pPr lvl="1"/>
            <a:r>
              <a:rPr lang="en-US" sz="3600" dirty="0">
                <a:sym typeface="Wingdings" panose="05000000000000000000" pitchFamily="2" charset="2"/>
              </a:rPr>
              <a:t>Tutors would also monitor these “Conversations</a:t>
            </a:r>
            <a:r>
              <a:rPr lang="en-US" sz="3300" dirty="0">
                <a:sym typeface="Wingdings" panose="05000000000000000000" pitchFamily="2" charset="2"/>
              </a:rPr>
              <a:t>”.</a:t>
            </a:r>
          </a:p>
        </p:txBody>
      </p:sp>
      <p:pic>
        <p:nvPicPr>
          <p:cNvPr id="6" name="Picture 5">
            <a:extLst>
              <a:ext uri="{FF2B5EF4-FFF2-40B4-BE49-F238E27FC236}">
                <a16:creationId xmlns:a16="http://schemas.microsoft.com/office/drawing/2014/main" id="{FF867A6A-D17F-4BEB-B71C-A75AAF418A83}"/>
              </a:ext>
            </a:extLst>
          </p:cNvPr>
          <p:cNvPicPr>
            <a:picLocks noChangeAspect="1"/>
          </p:cNvPicPr>
          <p:nvPr/>
        </p:nvPicPr>
        <p:blipFill>
          <a:blip r:embed="rId2"/>
          <a:stretch>
            <a:fillRect/>
          </a:stretch>
        </p:blipFill>
        <p:spPr>
          <a:xfrm>
            <a:off x="6825980" y="3568909"/>
            <a:ext cx="1705372" cy="1069471"/>
          </a:xfrm>
          <a:prstGeom prst="rect">
            <a:avLst/>
          </a:prstGeom>
        </p:spPr>
      </p:pic>
    </p:spTree>
    <p:extLst>
      <p:ext uri="{BB962C8B-B14F-4D97-AF65-F5344CB8AC3E}">
        <p14:creationId xmlns:p14="http://schemas.microsoft.com/office/powerpoint/2010/main" val="794708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Reflections - Individual</a:t>
            </a:r>
          </a:p>
        </p:txBody>
      </p:sp>
      <p:sp>
        <p:nvSpPr>
          <p:cNvPr id="3" name="Footer Placeholder 2"/>
          <p:cNvSpPr>
            <a:spLocks noGrp="1"/>
          </p:cNvSpPr>
          <p:nvPr>
            <p:ph type="ftr" sz="quarter" idx="11"/>
          </p:nvPr>
        </p:nvSpPr>
        <p:spPr>
          <a:xfrm>
            <a:off x="969206" y="6247020"/>
            <a:ext cx="6988404" cy="365125"/>
          </a:xfrm>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2D2B3B-882E-40F3-A32F-6DD516915044}" type="slidenum">
              <a:rPr lang="en-US" smtClean="0"/>
              <a:pPr/>
              <a:t>32</a:t>
            </a:fld>
            <a:endParaRPr lang="en-US"/>
          </a:p>
        </p:txBody>
      </p:sp>
      <p:sp>
        <p:nvSpPr>
          <p:cNvPr id="8" name="Content Placeholder 7"/>
          <p:cNvSpPr>
            <a:spLocks noGrp="1"/>
          </p:cNvSpPr>
          <p:nvPr>
            <p:ph sz="quarter" idx="1"/>
          </p:nvPr>
        </p:nvSpPr>
        <p:spPr/>
        <p:txBody>
          <a:bodyPr>
            <a:normAutofit fontScale="92500"/>
          </a:bodyPr>
          <a:lstStyle/>
          <a:p>
            <a:r>
              <a:rPr lang="en-US" dirty="0"/>
              <a:t>Reflect on Week 3, Week 4 and Week 5 lessons</a:t>
            </a:r>
          </a:p>
          <a:p>
            <a:r>
              <a:rPr lang="en-US" dirty="0"/>
              <a:t>Inside your  “SSD-AY1920-xxx-Pxx-Txx </a:t>
            </a:r>
            <a:r>
              <a:rPr lang="en-US" dirty="0">
                <a:sym typeface="Wingdings" panose="05000000000000000000" pitchFamily="2" charset="2"/>
              </a:rPr>
              <a:t> Week 5”</a:t>
            </a:r>
            <a:endParaRPr lang="en-US" dirty="0"/>
          </a:p>
          <a:p>
            <a:pPr lvl="1"/>
            <a:r>
              <a:rPr lang="en-US" dirty="0">
                <a:sym typeface="Wingdings" panose="05000000000000000000" pitchFamily="2" charset="2"/>
              </a:rPr>
              <a:t>Create another Wiki/OneNote tab “Your Name - Reflection”, and answer the following questions.</a:t>
            </a:r>
          </a:p>
          <a:p>
            <a:pPr lvl="2"/>
            <a:r>
              <a:rPr lang="en-US" dirty="0">
                <a:sym typeface="Wingdings" panose="05000000000000000000" pitchFamily="2" charset="2"/>
              </a:rPr>
              <a:t>Identify 3 important learning points acquired from Week 3, 4 &amp; 5 lessons.</a:t>
            </a:r>
          </a:p>
          <a:p>
            <a:pPr lvl="2"/>
            <a:r>
              <a:rPr lang="en-US" dirty="0"/>
              <a:t>What do these </a:t>
            </a:r>
            <a:r>
              <a:rPr lang="en-US" dirty="0">
                <a:sym typeface="Wingdings" panose="05000000000000000000" pitchFamily="2" charset="2"/>
              </a:rPr>
              <a:t>learning points</a:t>
            </a:r>
            <a:r>
              <a:rPr lang="en-US" dirty="0"/>
              <a:t> imply?  Or what conclusions could you draw?</a:t>
            </a:r>
          </a:p>
          <a:p>
            <a:pPr lvl="2"/>
            <a:r>
              <a:rPr lang="en-US" dirty="0"/>
              <a:t>What will you do more of, less of, start or stop the next time? (In the context of the learning acquired thus far)</a:t>
            </a:r>
          </a:p>
          <a:p>
            <a:pPr lvl="1"/>
            <a:r>
              <a:rPr lang="en-US" dirty="0">
                <a:solidFill>
                  <a:srgbClr val="FF0000"/>
                </a:solidFill>
              </a:rPr>
              <a:t>Deadline: Before the next week’s lesson</a:t>
            </a:r>
          </a:p>
          <a:p>
            <a:pPr lvl="2"/>
            <a:endParaRPr lang="en-US" dirty="0">
              <a:solidFill>
                <a:srgbClr val="FF0000"/>
              </a:solidFill>
            </a:endParaRPr>
          </a:p>
        </p:txBody>
      </p:sp>
    </p:spTree>
    <p:extLst>
      <p:ext uri="{BB962C8B-B14F-4D97-AF65-F5344CB8AC3E}">
        <p14:creationId xmlns:p14="http://schemas.microsoft.com/office/powerpoint/2010/main" val="157158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Details </a:t>
            </a:r>
          </a:p>
        </p:txBody>
      </p:sp>
      <p:sp>
        <p:nvSpPr>
          <p:cNvPr id="20" name="Footer Placeholder 2"/>
          <p:cNvSpPr>
            <a:spLocks noGrp="1"/>
          </p:cNvSpPr>
          <p:nvPr>
            <p:ph type="ftr" sz="quarter" idx="11"/>
          </p:nvPr>
        </p:nvSpPr>
        <p:spPr/>
        <p:txBody>
          <a:bodyPr>
            <a:normAutofit/>
          </a:bodyPr>
          <a:lstStyle/>
          <a:p>
            <a:r>
              <a:rPr lang="en-SG" dirty="0"/>
              <a:t>School of ICT - CSF - Apr '20 – SSD - Secure Software Design - Part 1</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6E2D2B3B-882E-40F3-A32F-6DD516915044}" type="slidenum">
              <a:rPr lang="en-US" smtClean="0"/>
              <a:pPr/>
              <a:t>4</a:t>
            </a:fld>
            <a:endParaRPr lang="en-US"/>
          </a:p>
        </p:txBody>
      </p:sp>
      <p:graphicFrame>
        <p:nvGraphicFramePr>
          <p:cNvPr id="3" name="Table 2"/>
          <p:cNvGraphicFramePr>
            <a:graphicFrameLocks noGrp="1"/>
          </p:cNvGraphicFramePr>
          <p:nvPr/>
        </p:nvGraphicFramePr>
        <p:xfrm>
          <a:off x="5835192" y="4330222"/>
          <a:ext cx="3055626" cy="1590731"/>
        </p:xfrm>
        <a:graphic>
          <a:graphicData uri="http://schemas.openxmlformats.org/drawingml/2006/table">
            <a:tbl>
              <a:tblPr firstRow="1" bandRow="1">
                <a:tableStyleId>{5C22544A-7EE6-4342-B048-85BDC9FD1C3A}</a:tableStyleId>
              </a:tblPr>
              <a:tblGrid>
                <a:gridCol w="3055626">
                  <a:extLst>
                    <a:ext uri="{9D8B030D-6E8A-4147-A177-3AD203B41FA5}">
                      <a16:colId xmlns:a16="http://schemas.microsoft.com/office/drawing/2014/main" val="20000"/>
                    </a:ext>
                  </a:extLst>
                </a:gridCol>
              </a:tblGrid>
              <a:tr h="1590731">
                <a:tc>
                  <a:txBody>
                    <a:bodyPr/>
                    <a:lstStyle/>
                    <a:p>
                      <a:pPr algn="ctr"/>
                      <a:r>
                        <a:rPr lang="en-US" sz="1800" b="1" baseline="0" dirty="0">
                          <a:solidFill>
                            <a:srgbClr val="FF0000"/>
                          </a:solidFill>
                        </a:rPr>
                        <a:t>In light of the Covid-19 situation, your cooperation in adhering to the points mentioned is much needed and greatly appreciated.</a:t>
                      </a:r>
                      <a:endParaRPr lang="en-US" sz="1800" b="1" dirty="0">
                        <a:solidFill>
                          <a:srgbClr val="FF0000"/>
                        </a:solidFill>
                      </a:endParaRPr>
                    </a:p>
                  </a:txBody>
                  <a:tcPr>
                    <a:solidFill>
                      <a:schemeClr val="accent5">
                        <a:lumMod val="40000"/>
                        <a:lumOff val="60000"/>
                        <a:alpha val="42000"/>
                      </a:schemeClr>
                    </a:solidFill>
                  </a:tcPr>
                </a:tc>
                <a:extLst>
                  <a:ext uri="{0D108BD9-81ED-4DB2-BD59-A6C34878D82A}">
                    <a16:rowId xmlns:a16="http://schemas.microsoft.com/office/drawing/2014/main" val="10000"/>
                  </a:ext>
                </a:extLst>
              </a:tr>
            </a:tbl>
          </a:graphicData>
        </a:graphic>
      </p:graphicFrame>
      <p:graphicFrame>
        <p:nvGraphicFramePr>
          <p:cNvPr id="7" name="Table 7">
            <a:extLst>
              <a:ext uri="{FF2B5EF4-FFF2-40B4-BE49-F238E27FC236}">
                <a16:creationId xmlns:a16="http://schemas.microsoft.com/office/drawing/2014/main" id="{65286ACA-8811-4BE1-987C-FDBC34F88857}"/>
              </a:ext>
            </a:extLst>
          </p:cNvPr>
          <p:cNvGraphicFramePr>
            <a:graphicFrameLocks noGrp="1"/>
          </p:cNvGraphicFramePr>
          <p:nvPr/>
        </p:nvGraphicFramePr>
        <p:xfrm>
          <a:off x="347450" y="1583702"/>
          <a:ext cx="5120097" cy="4786078"/>
        </p:xfrm>
        <a:graphic>
          <a:graphicData uri="http://schemas.openxmlformats.org/drawingml/2006/table">
            <a:tbl>
              <a:tblPr bandCol="1">
                <a:tableStyleId>{5C22544A-7EE6-4342-B048-85BDC9FD1C3A}</a:tableStyleId>
              </a:tblPr>
              <a:tblGrid>
                <a:gridCol w="5120097">
                  <a:extLst>
                    <a:ext uri="{9D8B030D-6E8A-4147-A177-3AD203B41FA5}">
                      <a16:colId xmlns:a16="http://schemas.microsoft.com/office/drawing/2014/main" val="4250664297"/>
                    </a:ext>
                  </a:extLst>
                </a:gridCol>
              </a:tblGrid>
              <a:tr h="911100">
                <a:tc>
                  <a:txBody>
                    <a:bodyPr/>
                    <a:lstStyle/>
                    <a:p>
                      <a:pPr algn="ctr"/>
                      <a:r>
                        <a:rPr lang="en-SG" sz="3200" b="1" dirty="0">
                          <a:solidFill>
                            <a:schemeClr val="bg1"/>
                          </a:solidFill>
                        </a:rPr>
                        <a:t>VERY IMPORTANT</a:t>
                      </a:r>
                    </a:p>
                  </a:txBody>
                  <a:tcPr>
                    <a:solidFill>
                      <a:srgbClr val="FF0000"/>
                    </a:solidFill>
                  </a:tcPr>
                </a:tc>
                <a:extLst>
                  <a:ext uri="{0D108BD9-81ED-4DB2-BD59-A6C34878D82A}">
                    <a16:rowId xmlns:a16="http://schemas.microsoft.com/office/drawing/2014/main" val="3368891966"/>
                  </a:ext>
                </a:extLst>
              </a:tr>
              <a:tr h="921718">
                <a:tc>
                  <a:txBody>
                    <a:bodyPr/>
                    <a:lstStyle/>
                    <a:p>
                      <a:r>
                        <a:rPr lang="en-SG" sz="1600" b="1" dirty="0">
                          <a:latin typeface="+mj-lt"/>
                        </a:rPr>
                        <a:t>Visit MEL to start each week’s lesson.</a:t>
                      </a:r>
                    </a:p>
                    <a:p>
                      <a:pPr marL="285750" indent="-285750">
                        <a:buFont typeface="Arial" panose="020B0604020202020204" pitchFamily="34" charset="0"/>
                        <a:buChar char="•"/>
                      </a:pPr>
                      <a:r>
                        <a:rPr lang="en-SG" sz="1600" b="1" dirty="0">
                          <a:solidFill>
                            <a:srgbClr val="FF0000"/>
                          </a:solidFill>
                          <a:latin typeface="+mj-lt"/>
                        </a:rPr>
                        <a:t>Learning materials will ONLY be released in MEL</a:t>
                      </a:r>
                    </a:p>
                  </a:txBody>
                  <a:tcPr/>
                </a:tc>
                <a:extLst>
                  <a:ext uri="{0D108BD9-81ED-4DB2-BD59-A6C34878D82A}">
                    <a16:rowId xmlns:a16="http://schemas.microsoft.com/office/drawing/2014/main" val="742444534"/>
                  </a:ext>
                </a:extLst>
              </a:tr>
              <a:tr h="1927266">
                <a:tc>
                  <a:txBody>
                    <a:bodyPr/>
                    <a:lstStyle/>
                    <a:p>
                      <a:r>
                        <a:rPr lang="en-SG" sz="1600" b="1" dirty="0">
                          <a:latin typeface="+mj-lt"/>
                        </a:rPr>
                        <a:t>Attendance Poll</a:t>
                      </a:r>
                    </a:p>
                    <a:p>
                      <a:pPr marL="285750" indent="-285750">
                        <a:buFont typeface="Arial" panose="020B0604020202020204" pitchFamily="34" charset="0"/>
                        <a:buChar char="•"/>
                      </a:pPr>
                      <a:r>
                        <a:rPr lang="en-SG" sz="1600" b="1" dirty="0">
                          <a:latin typeface="+mj-lt"/>
                        </a:rPr>
                        <a:t>Attempt </a:t>
                      </a:r>
                      <a:r>
                        <a:rPr lang="en-SG" sz="1600" b="1" dirty="0">
                          <a:solidFill>
                            <a:srgbClr val="FF0000"/>
                          </a:solidFill>
                          <a:latin typeface="+mj-lt"/>
                        </a:rPr>
                        <a:t>TWO</a:t>
                      </a:r>
                      <a:r>
                        <a:rPr lang="en-SG" sz="1600" b="1" dirty="0">
                          <a:latin typeface="+mj-lt"/>
                        </a:rPr>
                        <a:t> attendance polls every week</a:t>
                      </a:r>
                    </a:p>
                    <a:p>
                      <a:pPr marL="742950" lvl="1" indent="-285750">
                        <a:buFont typeface="Arial" panose="020B0604020202020204" pitchFamily="34" charset="0"/>
                        <a:buChar char="•"/>
                      </a:pPr>
                      <a:r>
                        <a:rPr lang="en-SG" sz="1600" b="1" dirty="0">
                          <a:latin typeface="+mj-lt"/>
                        </a:rPr>
                        <a:t>Starts Monday (9am) till Friday (11:59pm)</a:t>
                      </a:r>
                    </a:p>
                    <a:p>
                      <a:pPr marL="742950" lvl="1" indent="-285750">
                        <a:buFont typeface="Arial" panose="020B0604020202020204" pitchFamily="34" charset="0"/>
                        <a:buChar char="•"/>
                      </a:pPr>
                      <a:r>
                        <a:rPr lang="en-SG" sz="1600" b="1" dirty="0">
                          <a:latin typeface="+mj-lt"/>
                        </a:rPr>
                        <a:t>Attendance :– </a:t>
                      </a:r>
                    </a:p>
                    <a:p>
                      <a:pPr marL="1200150" lvl="2" indent="-285750">
                        <a:buFont typeface="Arial" panose="020B0604020202020204" pitchFamily="34" charset="0"/>
                        <a:buChar char="•"/>
                      </a:pPr>
                      <a:r>
                        <a:rPr lang="en-SG" sz="1600" b="1" dirty="0">
                          <a:latin typeface="+mj-lt"/>
                        </a:rPr>
                        <a:t>Week x Lecture </a:t>
                      </a:r>
                      <a:r>
                        <a:rPr kumimoji="0" lang="en-SG" sz="1600" b="1" kern="1200" dirty="0">
                          <a:solidFill>
                            <a:schemeClr val="dk1"/>
                          </a:solidFill>
                          <a:latin typeface="+mn-lt"/>
                          <a:ea typeface="+mn-ea"/>
                          <a:cs typeface="+mn-cs"/>
                        </a:rPr>
                        <a:t>( </a:t>
                      </a:r>
                      <a:r>
                        <a:rPr kumimoji="0" lang="en-SG" sz="1200" b="1" kern="1200" dirty="0">
                          <a:solidFill>
                            <a:schemeClr val="dk1"/>
                          </a:solidFill>
                          <a:latin typeface="+mn-lt"/>
                          <a:ea typeface="+mn-ea"/>
                          <a:cs typeface="+mn-cs"/>
                        </a:rPr>
                        <a:t>x refers to week number</a:t>
                      </a:r>
                      <a:r>
                        <a:rPr kumimoji="0" lang="en-SG" sz="1600" b="1" kern="1200" dirty="0">
                          <a:solidFill>
                            <a:schemeClr val="dk1"/>
                          </a:solidFill>
                          <a:latin typeface="+mn-lt"/>
                          <a:ea typeface="+mn-ea"/>
                          <a:cs typeface="+mn-cs"/>
                        </a:rPr>
                        <a:t>)</a:t>
                      </a:r>
                      <a:endParaRPr lang="en-SG" sz="1600" b="1" dirty="0">
                        <a:latin typeface="+mj-lt"/>
                      </a:endParaRPr>
                    </a:p>
                    <a:p>
                      <a:pPr marL="1200150" lvl="2" indent="-285750">
                        <a:buFont typeface="Arial" panose="020B0604020202020204" pitchFamily="34" charset="0"/>
                        <a:buChar char="•"/>
                      </a:pPr>
                      <a:r>
                        <a:rPr lang="en-SG" sz="1600" b="1" dirty="0">
                          <a:latin typeface="+mj-lt"/>
                        </a:rPr>
                        <a:t>Week x Tutorial/Practical</a:t>
                      </a:r>
                      <a:endParaRPr lang="en-SG" sz="1050" b="1" dirty="0">
                        <a:latin typeface="+mj-lt"/>
                      </a:endParaRPr>
                    </a:p>
                    <a:p>
                      <a:pPr marL="742950" lvl="1" indent="-285750">
                        <a:buFont typeface="Arial" panose="020B0604020202020204" pitchFamily="34" charset="0"/>
                        <a:buChar char="•"/>
                      </a:pPr>
                      <a:r>
                        <a:rPr lang="en-SG" sz="1600" b="1" dirty="0">
                          <a:latin typeface="+mj-lt"/>
                        </a:rPr>
                        <a:t>Just click </a:t>
                      </a:r>
                      <a:r>
                        <a:rPr lang="en-SG" sz="1600" b="1" dirty="0">
                          <a:solidFill>
                            <a:srgbClr val="FF0000"/>
                          </a:solidFill>
                          <a:latin typeface="+mj-lt"/>
                        </a:rPr>
                        <a:t>“Save and Submit”</a:t>
                      </a:r>
                    </a:p>
                    <a:p>
                      <a:pPr marL="742950" lvl="1" indent="-285750">
                        <a:buFont typeface="Arial" panose="020B0604020202020204" pitchFamily="34" charset="0"/>
                        <a:buChar char="•"/>
                      </a:pPr>
                      <a:endParaRPr lang="en-SG" sz="1600" b="1" dirty="0">
                        <a:solidFill>
                          <a:srgbClr val="FF0000"/>
                        </a:solidFill>
                        <a:latin typeface="+mj-lt"/>
                      </a:endParaRPr>
                    </a:p>
                  </a:txBody>
                  <a:tcPr>
                    <a:solidFill>
                      <a:schemeClr val="bg2">
                        <a:lumMod val="90000"/>
                      </a:schemeClr>
                    </a:solidFill>
                  </a:tcPr>
                </a:tc>
                <a:extLst>
                  <a:ext uri="{0D108BD9-81ED-4DB2-BD59-A6C34878D82A}">
                    <a16:rowId xmlns:a16="http://schemas.microsoft.com/office/drawing/2014/main" val="1922003361"/>
                  </a:ext>
                </a:extLst>
              </a:tr>
              <a:tr h="911100">
                <a:tc>
                  <a:txBody>
                    <a:bodyPr/>
                    <a:lstStyle/>
                    <a:p>
                      <a:r>
                        <a:rPr lang="en-SG" sz="1600" b="1" dirty="0">
                          <a:latin typeface="+mj-lt"/>
                        </a:rPr>
                        <a:t>Always lookout for announcements</a:t>
                      </a:r>
                    </a:p>
                    <a:p>
                      <a:pPr marL="285750" indent="-285750">
                        <a:buFont typeface="Arial" panose="020B0604020202020204" pitchFamily="34" charset="0"/>
                        <a:buChar char="•"/>
                      </a:pPr>
                      <a:r>
                        <a:rPr lang="en-SG" sz="1600" b="1" dirty="0">
                          <a:latin typeface="+mj-lt"/>
                        </a:rPr>
                        <a:t>Do keep abreast of announcements in MEL</a:t>
                      </a:r>
                    </a:p>
                  </a:txBody>
                  <a:tcPr/>
                </a:tc>
                <a:extLst>
                  <a:ext uri="{0D108BD9-81ED-4DB2-BD59-A6C34878D82A}">
                    <a16:rowId xmlns:a16="http://schemas.microsoft.com/office/drawing/2014/main" val="2369202276"/>
                  </a:ext>
                </a:extLst>
              </a:tr>
            </a:tbl>
          </a:graphicData>
        </a:graphic>
      </p:graphicFrame>
      <p:pic>
        <p:nvPicPr>
          <p:cNvPr id="6" name="Picture 5">
            <a:extLst>
              <a:ext uri="{FF2B5EF4-FFF2-40B4-BE49-F238E27FC236}">
                <a16:creationId xmlns:a16="http://schemas.microsoft.com/office/drawing/2014/main" id="{47DD621B-4168-4B27-9576-EF8055725ED7}"/>
              </a:ext>
            </a:extLst>
          </p:cNvPr>
          <p:cNvPicPr>
            <a:picLocks noChangeAspect="1"/>
          </p:cNvPicPr>
          <p:nvPr/>
        </p:nvPicPr>
        <p:blipFill>
          <a:blip r:embed="rId3"/>
          <a:stretch>
            <a:fillRect/>
          </a:stretch>
        </p:blipFill>
        <p:spPr>
          <a:xfrm>
            <a:off x="5467547" y="1918696"/>
            <a:ext cx="3619598" cy="1943153"/>
          </a:xfrm>
          <a:prstGeom prst="rect">
            <a:avLst/>
          </a:prstGeom>
        </p:spPr>
      </p:pic>
    </p:spTree>
    <p:extLst>
      <p:ext uri="{BB962C8B-B14F-4D97-AF65-F5344CB8AC3E}">
        <p14:creationId xmlns:p14="http://schemas.microsoft.com/office/powerpoint/2010/main" val="180184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Benefits of Secure Design</a:t>
            </a:r>
          </a:p>
        </p:txBody>
      </p:sp>
      <p:sp>
        <p:nvSpPr>
          <p:cNvPr id="5" name="Footer Placeholder 4"/>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5</a:t>
            </a:fld>
            <a:endParaRPr lang="en-US"/>
          </a:p>
        </p:txBody>
      </p:sp>
      <p:sp>
        <p:nvSpPr>
          <p:cNvPr id="7" name="Content Placeholder 6"/>
          <p:cNvSpPr>
            <a:spLocks noGrp="1"/>
          </p:cNvSpPr>
          <p:nvPr>
            <p:ph sz="quarter" idx="1"/>
          </p:nvPr>
        </p:nvSpPr>
        <p:spPr/>
        <p:txBody>
          <a:bodyPr>
            <a:normAutofit fontScale="92500" lnSpcReduction="20000"/>
          </a:bodyPr>
          <a:lstStyle/>
          <a:p>
            <a:r>
              <a:rPr lang="en-US"/>
              <a:t>Minimizes the time needed to fix identified security issues</a:t>
            </a:r>
          </a:p>
          <a:p>
            <a:r>
              <a:rPr lang="en-US"/>
              <a:t>Assures stakeholders trust because the software is:</a:t>
            </a:r>
          </a:p>
          <a:p>
            <a:pPr lvl="1"/>
            <a:r>
              <a:rPr lang="en-US"/>
              <a:t>Reliable (functioning as expected and less prone to errors)</a:t>
            </a:r>
          </a:p>
          <a:p>
            <a:pPr lvl="1"/>
            <a:r>
              <a:rPr lang="en-US"/>
              <a:t>Resilient (less likely to be successfully exploited)</a:t>
            </a:r>
          </a:p>
          <a:p>
            <a:pPr lvl="1"/>
            <a:r>
              <a:rPr lang="en-US"/>
              <a:t>Recoverable (more prone to be able to restore itself to normal business operations upon error or exploitation)</a:t>
            </a:r>
          </a:p>
          <a:p>
            <a:r>
              <a:rPr lang="en-US"/>
              <a:t>Requires minimal redesign when the software is designed with future threats in mind</a:t>
            </a:r>
          </a:p>
          <a:p>
            <a:r>
              <a:rPr lang="en-US"/>
              <a:t>Designing software with security in mind, business logic flaws and other architectural design issues can be uncovered.</a:t>
            </a:r>
          </a:p>
        </p:txBody>
      </p:sp>
    </p:spTree>
    <p:extLst>
      <p:ext uri="{BB962C8B-B14F-4D97-AF65-F5344CB8AC3E}">
        <p14:creationId xmlns:p14="http://schemas.microsoft.com/office/powerpoint/2010/main" val="284424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07391" y="2946249"/>
            <a:ext cx="2337846" cy="3190600"/>
          </a:xfrm>
        </p:spPr>
        <p:txBody>
          <a:bodyPr>
            <a:normAutofit fontScale="70000" lnSpcReduction="20000"/>
          </a:bodyPr>
          <a:lstStyle/>
          <a:p>
            <a:r>
              <a:rPr lang="en-US" u="sng" dirty="0"/>
              <a:t>Encryption </a:t>
            </a:r>
            <a:r>
              <a:rPr lang="en-US" dirty="0"/>
              <a:t>:-</a:t>
            </a:r>
          </a:p>
          <a:p>
            <a:r>
              <a:rPr lang="en-US" dirty="0"/>
              <a:t>Symmetric Key Cryptosystem (SKC) </a:t>
            </a:r>
          </a:p>
          <a:p>
            <a:endParaRPr lang="en-US" dirty="0"/>
          </a:p>
          <a:p>
            <a:r>
              <a:rPr lang="en-US" dirty="0"/>
              <a:t>Asymmetric Key Cryptosystem (ASKC)</a:t>
            </a:r>
          </a:p>
          <a:p>
            <a:endParaRPr lang="en-US" dirty="0"/>
          </a:p>
          <a:p>
            <a:r>
              <a:rPr lang="en-US" dirty="0"/>
              <a:t>Combining SKE &amp; ASKE </a:t>
            </a:r>
          </a:p>
        </p:txBody>
      </p:sp>
      <p:sp>
        <p:nvSpPr>
          <p:cNvPr id="3" name="Title 2"/>
          <p:cNvSpPr>
            <a:spLocks noGrp="1"/>
          </p:cNvSpPr>
          <p:nvPr>
            <p:ph type="title"/>
          </p:nvPr>
        </p:nvSpPr>
        <p:spPr/>
        <p:txBody>
          <a:bodyPr>
            <a:noAutofit/>
          </a:bodyPr>
          <a:lstStyle/>
          <a:p>
            <a:r>
              <a:rPr lang="en-US" sz="3200" dirty="0"/>
              <a:t>Designing Confidentiality Techniques</a:t>
            </a:r>
          </a:p>
        </p:txBody>
      </p:sp>
      <p:sp>
        <p:nvSpPr>
          <p:cNvPr id="4" name="Slide Number Placeholder 3"/>
          <p:cNvSpPr>
            <a:spLocks noGrp="1"/>
          </p:cNvSpPr>
          <p:nvPr>
            <p:ph type="sldNum" sz="quarter" idx="11"/>
          </p:nvPr>
        </p:nvSpPr>
        <p:spPr/>
        <p:txBody>
          <a:bodyPr/>
          <a:lstStyle/>
          <a:p>
            <a:fld id="{BF044C53-4839-4365-8DE5-69E6A5D46C6D}" type="slidenum">
              <a:rPr lang="en-US" smtClean="0"/>
              <a:t>6</a:t>
            </a:fld>
            <a:endParaRPr lang="en-US" dirty="0"/>
          </a:p>
        </p:txBody>
      </p:sp>
      <p:sp>
        <p:nvSpPr>
          <p:cNvPr id="5" name="Footer Placeholder 4"/>
          <p:cNvSpPr>
            <a:spLocks noGrp="1"/>
          </p:cNvSpPr>
          <p:nvPr>
            <p:ph type="ftr" sz="quarter" idx="12"/>
          </p:nvPr>
        </p:nvSpPr>
        <p:spPr/>
        <p:txBody>
          <a:bodyPr/>
          <a:lstStyle/>
          <a:p>
            <a:r>
              <a:rPr lang="en-SG" dirty="0"/>
              <a:t>School of ICT - CSF - Apr '20 – SSD - Secure Software Design - Part 1</a:t>
            </a:r>
            <a:endParaRPr lang="en-US" dirty="0"/>
          </a:p>
        </p:txBody>
      </p:sp>
      <p:pic>
        <p:nvPicPr>
          <p:cNvPr id="6" name="Online Media 5" title="Symmetric Key and Public Key Encryption">
            <a:hlinkClick r:id="" action="ppaction://media"/>
            <a:extLst>
              <a:ext uri="{FF2B5EF4-FFF2-40B4-BE49-F238E27FC236}">
                <a16:creationId xmlns:a16="http://schemas.microsoft.com/office/drawing/2014/main" id="{E7701A09-E641-4084-8426-EFCBCA6B2F4B}"/>
              </a:ext>
            </a:extLst>
          </p:cNvPr>
          <p:cNvPicPr>
            <a:picLocks noRot="1" noChangeAspect="1"/>
          </p:cNvPicPr>
          <p:nvPr>
            <a:videoFile r:link="rId1"/>
          </p:nvPr>
        </p:nvPicPr>
        <p:blipFill>
          <a:blip r:embed="rId4"/>
          <a:stretch>
            <a:fillRect/>
          </a:stretch>
        </p:blipFill>
        <p:spPr>
          <a:xfrm>
            <a:off x="2545237" y="2775563"/>
            <a:ext cx="6424468" cy="3613763"/>
          </a:xfrm>
          <a:prstGeom prst="rect">
            <a:avLst/>
          </a:prstGeom>
        </p:spPr>
      </p:pic>
    </p:spTree>
    <p:extLst>
      <p:ext uri="{BB962C8B-B14F-4D97-AF65-F5344CB8AC3E}">
        <p14:creationId xmlns:p14="http://schemas.microsoft.com/office/powerpoint/2010/main" val="198813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AA48-296B-46CD-A254-BCD9B78659BF}"/>
              </a:ext>
            </a:extLst>
          </p:cNvPr>
          <p:cNvSpPr>
            <a:spLocks noGrp="1"/>
          </p:cNvSpPr>
          <p:nvPr>
            <p:ph type="title"/>
          </p:nvPr>
        </p:nvSpPr>
        <p:spPr/>
        <p:txBody>
          <a:bodyPr>
            <a:noAutofit/>
          </a:bodyPr>
          <a:lstStyle/>
          <a:p>
            <a:r>
              <a:rPr lang="en-SG" sz="3600" dirty="0"/>
              <a:t>SKC or ASKC (Symmetric Key Crypto or Asymmetric Key Crypto)</a:t>
            </a:r>
          </a:p>
        </p:txBody>
      </p:sp>
      <p:sp>
        <p:nvSpPr>
          <p:cNvPr id="3" name="Footer Placeholder 2">
            <a:extLst>
              <a:ext uri="{FF2B5EF4-FFF2-40B4-BE49-F238E27FC236}">
                <a16:creationId xmlns:a16="http://schemas.microsoft.com/office/drawing/2014/main" id="{BA43B152-E0B9-4BF3-AC25-D214F92D1760}"/>
              </a:ext>
            </a:extLst>
          </p:cNvPr>
          <p:cNvSpPr>
            <a:spLocks noGrp="1"/>
          </p:cNvSpPr>
          <p:nvPr>
            <p:ph type="ftr" sz="quarter" idx="11"/>
          </p:nvPr>
        </p:nvSpPr>
        <p:spPr/>
        <p:txBody>
          <a:bodyPr/>
          <a:lstStyle/>
          <a:p>
            <a:r>
              <a:rPr lang="en-SG" dirty="0"/>
              <a:t>School of ICT - CSF - Apr '20 – SSD - Secure Software Design - Part 1</a:t>
            </a:r>
            <a:endParaRPr lang="en-US" dirty="0"/>
          </a:p>
        </p:txBody>
      </p:sp>
      <p:sp>
        <p:nvSpPr>
          <p:cNvPr id="4" name="Slide Number Placeholder 3">
            <a:extLst>
              <a:ext uri="{FF2B5EF4-FFF2-40B4-BE49-F238E27FC236}">
                <a16:creationId xmlns:a16="http://schemas.microsoft.com/office/drawing/2014/main" id="{A7468F77-C6E7-436C-8D51-63B0C37B9DC5}"/>
              </a:ext>
            </a:extLst>
          </p:cNvPr>
          <p:cNvSpPr>
            <a:spLocks noGrp="1"/>
          </p:cNvSpPr>
          <p:nvPr>
            <p:ph type="sldNum" sz="quarter" idx="12"/>
          </p:nvPr>
        </p:nvSpPr>
        <p:spPr/>
        <p:txBody>
          <a:bodyPr>
            <a:normAutofit fontScale="85000" lnSpcReduction="20000"/>
          </a:bodyPr>
          <a:lstStyle/>
          <a:p>
            <a:fld id="{EA66EF6D-3DA9-AB4A-B046-714C943A02DA}" type="slidenum">
              <a:rPr lang="en-US" smtClean="0"/>
              <a:t>7</a:t>
            </a:fld>
            <a:endParaRPr lang="en-US"/>
          </a:p>
        </p:txBody>
      </p:sp>
      <p:pic>
        <p:nvPicPr>
          <p:cNvPr id="5" name="Picture 2">
            <a:extLst>
              <a:ext uri="{FF2B5EF4-FFF2-40B4-BE49-F238E27FC236}">
                <a16:creationId xmlns:a16="http://schemas.microsoft.com/office/drawing/2014/main" id="{B299AC00-4930-42CF-ABBE-8417AD8FE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91" y="2845195"/>
            <a:ext cx="3400310" cy="319589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5D73C733-3E04-453E-A49A-FC876B92B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299" y="2863475"/>
            <a:ext cx="3959154" cy="3215115"/>
          </a:xfrm>
          <a:prstGeom prst="rect">
            <a:avLst/>
          </a:prstGeom>
          <a:noFill/>
          <a:ln>
            <a:solidFill>
              <a:schemeClr val="accent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id="{6BAB0762-656D-4BE7-97B6-5317387B94C7}"/>
              </a:ext>
            </a:extLst>
          </p:cNvPr>
          <p:cNvSpPr txBox="1"/>
          <p:nvPr/>
        </p:nvSpPr>
        <p:spPr>
          <a:xfrm>
            <a:off x="785191" y="1561594"/>
            <a:ext cx="7853262" cy="1292662"/>
          </a:xfrm>
          <a:prstGeom prst="rect">
            <a:avLst/>
          </a:prstGeom>
          <a:solidFill>
            <a:schemeClr val="accent6">
              <a:lumMod val="40000"/>
              <a:lumOff val="60000"/>
            </a:schemeClr>
          </a:solidFill>
          <a:ln>
            <a:solidFill>
              <a:schemeClr val="accent1"/>
            </a:solidFill>
          </a:ln>
        </p:spPr>
        <p:txBody>
          <a:bodyPr wrap="square" rtlCol="0">
            <a:spAutoFit/>
          </a:bodyPr>
          <a:lstStyle/>
          <a:p>
            <a:pPr marL="342900" indent="-342900" algn="ctr">
              <a:buAutoNum type="arabicPeriod"/>
            </a:pPr>
            <a:r>
              <a:rPr lang="en-SG" sz="1600" dirty="0"/>
              <a:t>Write the correct crypto algorithm (SKC or ASKC) for figures below.</a:t>
            </a:r>
          </a:p>
          <a:p>
            <a:pPr algn="ctr"/>
            <a:r>
              <a:rPr lang="en-SG" sz="1600" dirty="0"/>
              <a:t>Figure A - ___________</a:t>
            </a:r>
          </a:p>
          <a:p>
            <a:pPr algn="ctr"/>
            <a:r>
              <a:rPr lang="en-SG" sz="1600" dirty="0"/>
              <a:t>Figure B - ___________</a:t>
            </a:r>
          </a:p>
          <a:p>
            <a:r>
              <a:rPr lang="en-SG" sz="1400" dirty="0"/>
              <a:t>                       </a:t>
            </a:r>
            <a:br>
              <a:rPr lang="en-SG" sz="1400" dirty="0"/>
            </a:br>
            <a:r>
              <a:rPr lang="en-SG" sz="1400" dirty="0"/>
              <a:t>                           </a:t>
            </a:r>
            <a:r>
              <a:rPr lang="en-SG" sz="1600" dirty="0"/>
              <a:t>Write answer in word document</a:t>
            </a:r>
            <a:r>
              <a:rPr lang="en-SG" sz="1400" dirty="0"/>
              <a:t>.</a:t>
            </a:r>
            <a:endParaRPr lang="en-SG" sz="1600" dirty="0"/>
          </a:p>
        </p:txBody>
      </p:sp>
      <p:sp>
        <p:nvSpPr>
          <p:cNvPr id="8" name="TextBox 7">
            <a:extLst>
              <a:ext uri="{FF2B5EF4-FFF2-40B4-BE49-F238E27FC236}">
                <a16:creationId xmlns:a16="http://schemas.microsoft.com/office/drawing/2014/main" id="{878D51C6-D404-4013-B238-19FF26657BBF}"/>
              </a:ext>
            </a:extLst>
          </p:cNvPr>
          <p:cNvSpPr txBox="1"/>
          <p:nvPr/>
        </p:nvSpPr>
        <p:spPr>
          <a:xfrm>
            <a:off x="1762813" y="6019994"/>
            <a:ext cx="999056" cy="369332"/>
          </a:xfrm>
          <a:prstGeom prst="rect">
            <a:avLst/>
          </a:prstGeom>
          <a:noFill/>
        </p:spPr>
        <p:txBody>
          <a:bodyPr wrap="none" rtlCol="0">
            <a:spAutoFit/>
          </a:bodyPr>
          <a:lstStyle/>
          <a:p>
            <a:r>
              <a:rPr lang="en-SG" dirty="0"/>
              <a:t>Figure A</a:t>
            </a:r>
          </a:p>
        </p:txBody>
      </p:sp>
      <p:sp>
        <p:nvSpPr>
          <p:cNvPr id="9" name="TextBox 8">
            <a:extLst>
              <a:ext uri="{FF2B5EF4-FFF2-40B4-BE49-F238E27FC236}">
                <a16:creationId xmlns:a16="http://schemas.microsoft.com/office/drawing/2014/main" id="{8CF27636-E98E-4EF5-8199-2BC50F28BEC2}"/>
              </a:ext>
            </a:extLst>
          </p:cNvPr>
          <p:cNvSpPr txBox="1"/>
          <p:nvPr/>
        </p:nvSpPr>
        <p:spPr>
          <a:xfrm>
            <a:off x="6449506" y="6019994"/>
            <a:ext cx="999056" cy="369332"/>
          </a:xfrm>
          <a:prstGeom prst="rect">
            <a:avLst/>
          </a:prstGeom>
          <a:noFill/>
        </p:spPr>
        <p:txBody>
          <a:bodyPr wrap="none" rtlCol="0">
            <a:spAutoFit/>
          </a:bodyPr>
          <a:lstStyle/>
          <a:p>
            <a:r>
              <a:rPr lang="en-SG" dirty="0"/>
              <a:t>Figure B</a:t>
            </a:r>
          </a:p>
        </p:txBody>
      </p:sp>
    </p:spTree>
    <p:extLst>
      <p:ext uri="{BB962C8B-B14F-4D97-AF65-F5344CB8AC3E}">
        <p14:creationId xmlns:p14="http://schemas.microsoft.com/office/powerpoint/2010/main" val="411209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46125"/>
            <a:ext cx="8153400" cy="990600"/>
          </a:xfrm>
        </p:spPr>
        <p:txBody>
          <a:bodyPr>
            <a:normAutofit fontScale="90000"/>
          </a:bodyPr>
          <a:lstStyle/>
          <a:p>
            <a:pPr eaLnBrk="1" hangingPunct="1">
              <a:defRPr/>
            </a:pPr>
            <a:r>
              <a:rPr lang="en-US" sz="3600" dirty="0">
                <a:ea typeface="+mj-ea"/>
                <a:cs typeface="+mj-cs"/>
              </a:rPr>
              <a:t>Symmetric (SKC) vs. Asymmetric </a:t>
            </a:r>
            <a:r>
              <a:rPr lang="en-US" sz="3600" dirty="0"/>
              <a:t>(ASKC)</a:t>
            </a:r>
            <a:endParaRPr lang="en-US" sz="3600" dirty="0">
              <a:ea typeface="+mj-ea"/>
              <a:cs typeface="+mj-cs"/>
            </a:endParaRPr>
          </a:p>
        </p:txBody>
      </p:sp>
      <p:sp>
        <p:nvSpPr>
          <p:cNvPr id="4" name="Rectangle 3"/>
          <p:cNvSpPr/>
          <p:nvPr/>
        </p:nvSpPr>
        <p:spPr>
          <a:xfrm>
            <a:off x="0" y="1061098"/>
            <a:ext cx="9144000" cy="7423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nvGraphicFramePr>
        <p:xfrm>
          <a:off x="379705" y="1185524"/>
          <a:ext cx="8068300" cy="5614441"/>
        </p:xfrm>
        <a:graphic>
          <a:graphicData uri="http://schemas.openxmlformats.org/drawingml/2006/table">
            <a:tbl>
              <a:tblPr firstRow="1" bandRow="1">
                <a:tableStyleId>{5940675A-B579-460E-94D1-54222C63F5DA}</a:tableStyleId>
              </a:tblPr>
              <a:tblGrid>
                <a:gridCol w="4034150">
                  <a:extLst>
                    <a:ext uri="{9D8B030D-6E8A-4147-A177-3AD203B41FA5}">
                      <a16:colId xmlns:a16="http://schemas.microsoft.com/office/drawing/2014/main" val="20000"/>
                    </a:ext>
                  </a:extLst>
                </a:gridCol>
                <a:gridCol w="4034150">
                  <a:extLst>
                    <a:ext uri="{9D8B030D-6E8A-4147-A177-3AD203B41FA5}">
                      <a16:colId xmlns:a16="http://schemas.microsoft.com/office/drawing/2014/main" val="20001"/>
                    </a:ext>
                  </a:extLst>
                </a:gridCol>
              </a:tblGrid>
              <a:tr h="1089357">
                <a:tc>
                  <a:txBody>
                    <a:bodyPr/>
                    <a:lstStyle/>
                    <a:p>
                      <a:pPr marL="0" marR="0">
                        <a:lnSpc>
                          <a:spcPct val="115000"/>
                        </a:lnSpc>
                        <a:spcBef>
                          <a:spcPts val="0"/>
                        </a:spcBef>
                        <a:spcAft>
                          <a:spcPts val="1000"/>
                        </a:spcAft>
                      </a:pPr>
                      <a:r>
                        <a:rPr lang="en-US" sz="1600" dirty="0">
                          <a:effectLst/>
                        </a:rPr>
                        <a:t>Uses a secret key to encrypt and to decrypt messages.</a:t>
                      </a:r>
                      <a:endParaRPr lang="en-US" sz="1600" dirty="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US" sz="1600" dirty="0">
                          <a:effectLst/>
                        </a:rPr>
                        <a:t>Uses two keys, one by the sender and one by the receiver to encrypt and to decrypt messages respectively. The two keys are mathematically related.</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0"/>
                  </a:ext>
                </a:extLst>
              </a:tr>
              <a:tr h="1412363">
                <a:tc>
                  <a:txBody>
                    <a:bodyPr/>
                    <a:lstStyle/>
                    <a:p>
                      <a:pPr marL="0" marR="0">
                        <a:lnSpc>
                          <a:spcPct val="115000"/>
                        </a:lnSpc>
                        <a:spcBef>
                          <a:spcPts val="0"/>
                        </a:spcBef>
                        <a:spcAft>
                          <a:spcPts val="1000"/>
                        </a:spcAft>
                      </a:pPr>
                      <a:r>
                        <a:rPr lang="en-US" sz="1600" dirty="0">
                          <a:effectLst/>
                        </a:rPr>
                        <a:t>The secret key cannot be made public and known only to the sender and receiver.</a:t>
                      </a:r>
                    </a:p>
                    <a:p>
                      <a:pPr marL="0" marR="0">
                        <a:lnSpc>
                          <a:spcPct val="115000"/>
                        </a:lnSpc>
                        <a:spcBef>
                          <a:spcPts val="0"/>
                        </a:spcBef>
                        <a:spcAft>
                          <a:spcPts val="1000"/>
                        </a:spcAft>
                      </a:pPr>
                      <a:r>
                        <a:rPr lang="en-US" sz="1600" dirty="0">
                          <a:effectLst/>
                        </a:rPr>
                        <a:t> </a:t>
                      </a:r>
                    </a:p>
                    <a:p>
                      <a:pPr marL="0" marR="0">
                        <a:lnSpc>
                          <a:spcPct val="115000"/>
                        </a:lnSpc>
                        <a:spcBef>
                          <a:spcPts val="0"/>
                        </a:spcBef>
                        <a:spcAft>
                          <a:spcPts val="1000"/>
                        </a:spcAft>
                      </a:pPr>
                      <a:r>
                        <a:rPr lang="en-US" sz="1600" dirty="0">
                          <a:effectLst/>
                        </a:rPr>
                        <a:t> </a:t>
                      </a:r>
                      <a:endParaRPr lang="en-US" sz="1600" dirty="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US" sz="1600" dirty="0">
                          <a:effectLst/>
                        </a:rPr>
                        <a:t>One of the keys, i.e. the public key can be made known to all parties concerned. While the sender keeps the other key, i.e. private key.</a:t>
                      </a:r>
                    </a:p>
                    <a:p>
                      <a:pPr marL="0" marR="0">
                        <a:lnSpc>
                          <a:spcPct val="115000"/>
                        </a:lnSpc>
                        <a:spcBef>
                          <a:spcPts val="0"/>
                        </a:spcBef>
                        <a:spcAft>
                          <a:spcPts val="1000"/>
                        </a:spcAft>
                      </a:pPr>
                      <a:r>
                        <a:rPr lang="en-US" sz="1600" dirty="0">
                          <a:effectLst/>
                        </a:rPr>
                        <a:t> </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1"/>
                  </a:ext>
                </a:extLst>
              </a:tr>
              <a:tr h="784272">
                <a:tc>
                  <a:txBody>
                    <a:bodyPr/>
                    <a:lstStyle/>
                    <a:p>
                      <a:pPr marL="0" marR="0">
                        <a:lnSpc>
                          <a:spcPct val="115000"/>
                        </a:lnSpc>
                        <a:spcBef>
                          <a:spcPts val="0"/>
                        </a:spcBef>
                        <a:spcAft>
                          <a:spcPts val="1000"/>
                        </a:spcAft>
                      </a:pPr>
                      <a:r>
                        <a:rPr lang="en-GB" sz="1600">
                          <a:effectLst/>
                        </a:rPr>
                        <a:t>Need a secure channel to distribute the key.</a:t>
                      </a:r>
                      <a:endParaRPr lang="en-US" sz="160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GB" sz="1600" dirty="0">
                          <a:effectLst/>
                        </a:rPr>
                        <a:t>Allows public keys to be exchanged out in the open over insecure communication channels.</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2"/>
                  </a:ext>
                </a:extLst>
              </a:tr>
              <a:tr h="817018">
                <a:tc>
                  <a:txBody>
                    <a:bodyPr/>
                    <a:lstStyle/>
                    <a:p>
                      <a:pPr marL="0" marR="0">
                        <a:lnSpc>
                          <a:spcPct val="115000"/>
                        </a:lnSpc>
                        <a:spcBef>
                          <a:spcPts val="0"/>
                        </a:spcBef>
                        <a:spcAft>
                          <a:spcPts val="0"/>
                        </a:spcAft>
                      </a:pPr>
                      <a:r>
                        <a:rPr lang="en-GB" sz="1600">
                          <a:effectLst/>
                        </a:rPr>
                        <a:t>Perform faster than most public key cryptographic algorithms.</a:t>
                      </a:r>
                      <a:endParaRPr lang="en-US" sz="1600">
                        <a:effectLst/>
                      </a:endParaRPr>
                    </a:p>
                    <a:p>
                      <a:pPr marL="0" marR="0">
                        <a:lnSpc>
                          <a:spcPct val="115000"/>
                        </a:lnSpc>
                        <a:spcBef>
                          <a:spcPts val="0"/>
                        </a:spcBef>
                        <a:spcAft>
                          <a:spcPts val="1000"/>
                        </a:spcAft>
                      </a:pPr>
                      <a:r>
                        <a:rPr lang="en-US" sz="1600">
                          <a:effectLst/>
                        </a:rPr>
                        <a:t> </a:t>
                      </a:r>
                      <a:endParaRPr lang="en-US" sz="160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GB" sz="1600" dirty="0">
                          <a:effectLst/>
                        </a:rPr>
                        <a:t>Perform slower than most symmetric cryptographic algorithms.</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3"/>
                  </a:ext>
                </a:extLst>
              </a:tr>
              <a:tr h="727447">
                <a:tc>
                  <a:txBody>
                    <a:bodyPr/>
                    <a:lstStyle/>
                    <a:p>
                      <a:r>
                        <a:rPr lang="en-SG" sz="1600" kern="1200" dirty="0">
                          <a:solidFill>
                            <a:schemeClr val="tx1"/>
                          </a:solidFill>
                          <a:effectLst/>
                          <a:latin typeface="+mn-lt"/>
                          <a:ea typeface="+mn-ea"/>
                          <a:cs typeface="+mn-cs"/>
                        </a:rPr>
                        <a:t>Number of symmetric keys = N(N-1)/2, </a:t>
                      </a:r>
                    </a:p>
                    <a:p>
                      <a:r>
                        <a:rPr lang="en-SG" sz="1600" kern="1200" dirty="0">
                          <a:solidFill>
                            <a:schemeClr val="tx1"/>
                          </a:solidFill>
                          <a:effectLst/>
                          <a:latin typeface="+mn-lt"/>
                          <a:ea typeface="+mn-ea"/>
                          <a:cs typeface="+mn-cs"/>
                        </a:rPr>
                        <a:t>where N is the number of users in the group</a:t>
                      </a:r>
                    </a:p>
                  </a:txBody>
                  <a:tcPr marL="68591" marR="68591" marT="0"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SG" sz="1600" kern="1200" dirty="0">
                          <a:solidFill>
                            <a:schemeClr val="tx1"/>
                          </a:solidFill>
                          <a:effectLst/>
                          <a:latin typeface="+mn-lt"/>
                          <a:ea typeface="+mn-ea"/>
                          <a:cs typeface="+mn-cs"/>
                        </a:rPr>
                        <a:t>Number of Asymmetric Keys = 2N,</a:t>
                      </a:r>
                    </a:p>
                    <a:p>
                      <a:pPr marL="0" marR="0" indent="0" algn="l" defTabSz="914400" rtl="0" eaLnBrk="1" fontAlgn="auto" latinLnBrk="0" hangingPunct="1">
                        <a:lnSpc>
                          <a:spcPct val="115000"/>
                        </a:lnSpc>
                        <a:spcBef>
                          <a:spcPts val="0"/>
                        </a:spcBef>
                        <a:spcAft>
                          <a:spcPts val="1000"/>
                        </a:spcAft>
                        <a:buClrTx/>
                        <a:buSzTx/>
                        <a:buFontTx/>
                        <a:buNone/>
                        <a:tabLst/>
                        <a:defRPr/>
                      </a:pPr>
                      <a:r>
                        <a:rPr lang="en-SG" sz="1600" kern="1200" dirty="0">
                          <a:solidFill>
                            <a:schemeClr val="tx1"/>
                          </a:solidFill>
                          <a:effectLst/>
                          <a:latin typeface="+mn-lt"/>
                          <a:ea typeface="+mn-ea"/>
                          <a:cs typeface="+mn-cs"/>
                        </a:rPr>
                        <a:t>where N is the number of users in the group</a:t>
                      </a:r>
                    </a:p>
                  </a:txBody>
                  <a:tcPr marL="68591" marR="68591" marT="0" marB="0"/>
                </a:tc>
                <a:extLst>
                  <a:ext uri="{0D108BD9-81ED-4DB2-BD59-A6C34878D82A}">
                    <a16:rowId xmlns:a16="http://schemas.microsoft.com/office/drawing/2014/main" val="10004"/>
                  </a:ext>
                </a:extLst>
              </a:tr>
              <a:tr h="727447">
                <a:tc>
                  <a:txBody>
                    <a:bodyPr/>
                    <a:lstStyle/>
                    <a:p>
                      <a:r>
                        <a:rPr lang="en-SG" sz="1800" kern="1200" dirty="0">
                          <a:solidFill>
                            <a:schemeClr val="tx1"/>
                          </a:solidFill>
                          <a:effectLst/>
                          <a:latin typeface="+mn-lt"/>
                          <a:ea typeface="+mn-ea"/>
                          <a:cs typeface="+mn-cs"/>
                        </a:rPr>
                        <a:t>Satisfies only Confidentiality, Availability</a:t>
                      </a:r>
                    </a:p>
                  </a:txBody>
                  <a:tcPr marL="68591" marR="68591" marT="0"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SG" sz="1800" kern="1200" dirty="0">
                          <a:solidFill>
                            <a:schemeClr val="tx1"/>
                          </a:solidFill>
                          <a:effectLst/>
                          <a:latin typeface="+mn-lt"/>
                          <a:ea typeface="+mn-ea"/>
                          <a:cs typeface="+mn-cs"/>
                        </a:rPr>
                        <a:t>Satisfies Confidentiality, Availability, Authentication, Non-Repudiation</a:t>
                      </a:r>
                    </a:p>
                  </a:txBody>
                  <a:tcPr marL="68591" marR="68591" marT="0" marB="0"/>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normAutofit fontScale="85000" lnSpcReduction="20000"/>
          </a:bodyPr>
          <a:lstStyle/>
          <a:p>
            <a:fld id="{EA66EF6D-3DA9-AB4A-B046-714C943A02DA}" type="slidenum">
              <a:rPr lang="en-US" smtClean="0"/>
              <a:t>8</a:t>
            </a:fld>
            <a:endParaRPr lang="en-US"/>
          </a:p>
        </p:txBody>
      </p:sp>
    </p:spTree>
    <p:extLst>
      <p:ext uri="{BB962C8B-B14F-4D97-AF65-F5344CB8AC3E}">
        <p14:creationId xmlns:p14="http://schemas.microsoft.com/office/powerpoint/2010/main" val="428176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28614"/>
            <a:ext cx="8153400" cy="990600"/>
          </a:xfrm>
        </p:spPr>
        <p:txBody>
          <a:bodyPr>
            <a:noAutofit/>
          </a:bodyPr>
          <a:lstStyle/>
          <a:p>
            <a:r>
              <a:rPr lang="en-US" sz="2800" dirty="0"/>
              <a:t>Combine SKE &amp; ASKE</a:t>
            </a:r>
          </a:p>
        </p:txBody>
      </p:sp>
      <p:sp>
        <p:nvSpPr>
          <p:cNvPr id="4" name="Slide Number Placeholder 3"/>
          <p:cNvSpPr>
            <a:spLocks noGrp="1"/>
          </p:cNvSpPr>
          <p:nvPr>
            <p:ph type="sldNum" sz="quarter" idx="12"/>
          </p:nvPr>
        </p:nvSpPr>
        <p:spPr/>
        <p:txBody>
          <a:bodyPr>
            <a:normAutofit fontScale="85000" lnSpcReduction="20000"/>
          </a:bodyPr>
          <a:lstStyle/>
          <a:p>
            <a:fld id="{4E671CB9-FD1E-4C64-B2EE-0EC151AD0E70}" type="slidenum">
              <a:rPr lang="en-US" smtClean="0"/>
              <a:t>9</a:t>
            </a:fld>
            <a:endParaRPr lang="en-US" dirty="0"/>
          </a:p>
        </p:txBody>
      </p:sp>
      <p:sp>
        <p:nvSpPr>
          <p:cNvPr id="5" name="Content Placeholder 4"/>
          <p:cNvSpPr>
            <a:spLocks noGrp="1"/>
          </p:cNvSpPr>
          <p:nvPr>
            <p:ph sz="quarter" idx="1"/>
          </p:nvPr>
        </p:nvSpPr>
        <p:spPr>
          <a:xfrm>
            <a:off x="737870" y="1600200"/>
            <a:ext cx="8028177" cy="4400648"/>
          </a:xfrm>
        </p:spPr>
        <p:txBody>
          <a:bodyPr/>
          <a:lstStyle/>
          <a:p>
            <a:r>
              <a:rPr lang="en-US" dirty="0"/>
              <a:t>Read </a:t>
            </a:r>
            <a:r>
              <a:rPr lang="en-US" dirty="0">
                <a:hlinkClick r:id="rId2"/>
              </a:rPr>
              <a:t>SSL Cryptography</a:t>
            </a:r>
            <a:endParaRPr lang="en-US" dirty="0"/>
          </a:p>
        </p:txBody>
      </p:sp>
      <p:grpSp>
        <p:nvGrpSpPr>
          <p:cNvPr id="78" name="Group 77"/>
          <p:cNvGrpSpPr/>
          <p:nvPr/>
        </p:nvGrpSpPr>
        <p:grpSpPr>
          <a:xfrm>
            <a:off x="1706252" y="2281286"/>
            <a:ext cx="6466882" cy="2972133"/>
            <a:chOff x="144259" y="2594687"/>
            <a:chExt cx="8845734" cy="4147553"/>
          </a:xfrm>
        </p:grpSpPr>
        <p:sp>
          <p:nvSpPr>
            <p:cNvPr id="30" name="Snip Same Side Corner Rectangle 29"/>
            <p:cNvSpPr/>
            <p:nvPr/>
          </p:nvSpPr>
          <p:spPr>
            <a:xfrm>
              <a:off x="1977597" y="3058623"/>
              <a:ext cx="909241"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Encr</a:t>
              </a:r>
              <a:r>
                <a:rPr lang="en-US" sz="1400" dirty="0">
                  <a:solidFill>
                    <a:schemeClr val="tx1"/>
                  </a:solidFill>
                </a:rPr>
                <a:t>.  </a:t>
              </a:r>
              <a:r>
                <a:rPr lang="en-US" sz="1400" dirty="0" err="1">
                  <a:solidFill>
                    <a:schemeClr val="tx1"/>
                  </a:solidFill>
                </a:rPr>
                <a:t>Algo</a:t>
              </a:r>
              <a:r>
                <a:rPr lang="en-US" dirty="0">
                  <a:solidFill>
                    <a:schemeClr val="tx1"/>
                  </a:solidFill>
                </a:rPr>
                <a:t>.</a:t>
              </a:r>
            </a:p>
          </p:txBody>
        </p:sp>
        <p:sp>
          <p:nvSpPr>
            <p:cNvPr id="31" name="Snip Same Side Corner Rectangle 30"/>
            <p:cNvSpPr/>
            <p:nvPr/>
          </p:nvSpPr>
          <p:spPr>
            <a:xfrm>
              <a:off x="2852836" y="4248004"/>
              <a:ext cx="1041419"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Encr</a:t>
              </a:r>
              <a:r>
                <a:rPr lang="en-US" sz="1400" dirty="0">
                  <a:solidFill>
                    <a:schemeClr val="tx1"/>
                  </a:solidFill>
                </a:rPr>
                <a:t>. </a:t>
              </a:r>
              <a:r>
                <a:rPr lang="en-US" sz="1400" dirty="0" err="1">
                  <a:solidFill>
                    <a:schemeClr val="tx1"/>
                  </a:solidFill>
                </a:rPr>
                <a:t>Algo</a:t>
              </a:r>
              <a:r>
                <a:rPr lang="en-US" sz="1400" dirty="0">
                  <a:solidFill>
                    <a:schemeClr val="tx1"/>
                  </a:solidFill>
                </a:rPr>
                <a:t>.</a:t>
              </a:r>
            </a:p>
          </p:txBody>
        </p:sp>
        <p:sp>
          <p:nvSpPr>
            <p:cNvPr id="32" name="Folded Corner 31"/>
            <p:cNvSpPr/>
            <p:nvPr/>
          </p:nvSpPr>
          <p:spPr>
            <a:xfrm>
              <a:off x="865682" y="3046301"/>
              <a:ext cx="730547" cy="830659"/>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Large Msg</a:t>
              </a:r>
              <a:r>
                <a:rPr lang="en-US" dirty="0">
                  <a:solidFill>
                    <a:schemeClr val="tx1"/>
                  </a:solidFill>
                </a:rPr>
                <a:t>.</a:t>
              </a:r>
            </a:p>
          </p:txBody>
        </p:sp>
        <p:cxnSp>
          <p:nvCxnSpPr>
            <p:cNvPr id="33" name="Straight Arrow Connector 32"/>
            <p:cNvCxnSpPr>
              <a:stCxn id="32" idx="3"/>
              <a:endCxn id="30" idx="2"/>
            </p:cNvCxnSpPr>
            <p:nvPr/>
          </p:nvCxnSpPr>
          <p:spPr>
            <a:xfrm>
              <a:off x="1596229" y="3461631"/>
              <a:ext cx="381368" cy="6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69" idx="3"/>
              <a:endCxn id="31" idx="2"/>
            </p:cNvCxnSpPr>
            <p:nvPr/>
          </p:nvCxnSpPr>
          <p:spPr>
            <a:xfrm flipV="1">
              <a:off x="2151573" y="4657173"/>
              <a:ext cx="701263" cy="59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144259" y="3066793"/>
              <a:ext cx="868399" cy="1129912"/>
              <a:chOff x="4452368" y="4645779"/>
              <a:chExt cx="868399" cy="1129912"/>
            </a:xfrm>
          </p:grpSpPr>
          <p:pic>
            <p:nvPicPr>
              <p:cNvPr id="59" name="Picture 58"/>
              <p:cNvPicPr>
                <a:picLocks noChangeAspect="1"/>
              </p:cNvPicPr>
              <p:nvPr/>
            </p:nvPicPr>
            <p:blipFill>
              <a:blip r:embed="rId3"/>
              <a:stretch>
                <a:fillRect/>
              </a:stretch>
            </p:blipFill>
            <p:spPr>
              <a:xfrm>
                <a:off x="4452368" y="4645779"/>
                <a:ext cx="764839" cy="764839"/>
              </a:xfrm>
              <a:prstGeom prst="rect">
                <a:avLst/>
              </a:prstGeom>
            </p:spPr>
          </p:pic>
          <p:sp>
            <p:nvSpPr>
              <p:cNvPr id="60" name="TextBox 59"/>
              <p:cNvSpPr txBox="1"/>
              <p:nvPr/>
            </p:nvSpPr>
            <p:spPr>
              <a:xfrm>
                <a:off x="4473106" y="5410619"/>
                <a:ext cx="847661" cy="365072"/>
              </a:xfrm>
              <a:prstGeom prst="rect">
                <a:avLst/>
              </a:prstGeom>
              <a:noFill/>
            </p:spPr>
            <p:txBody>
              <a:bodyPr wrap="square" rtlCol="0">
                <a:spAutoFit/>
              </a:bodyPr>
              <a:lstStyle/>
              <a:p>
                <a:r>
                  <a:rPr lang="en-US" sz="1100" dirty="0"/>
                  <a:t>Sender</a:t>
                </a:r>
              </a:p>
            </p:txBody>
          </p:sp>
        </p:grpSp>
        <p:sp>
          <p:nvSpPr>
            <p:cNvPr id="37" name="TextBox 36"/>
            <p:cNvSpPr txBox="1"/>
            <p:nvPr/>
          </p:nvSpPr>
          <p:spPr>
            <a:xfrm>
              <a:off x="2830639" y="6097996"/>
              <a:ext cx="1229076" cy="644244"/>
            </a:xfrm>
            <a:prstGeom prst="rect">
              <a:avLst/>
            </a:prstGeom>
            <a:noFill/>
          </p:spPr>
          <p:txBody>
            <a:bodyPr wrap="square" rtlCol="0">
              <a:spAutoFit/>
            </a:bodyPr>
            <a:lstStyle/>
            <a:p>
              <a:r>
                <a:rPr lang="en-US" sz="1200" dirty="0"/>
                <a:t>Receiver’s Public Key</a:t>
              </a:r>
            </a:p>
          </p:txBody>
        </p:sp>
        <p:cxnSp>
          <p:nvCxnSpPr>
            <p:cNvPr id="38" name="Straight Arrow Connector 37"/>
            <p:cNvCxnSpPr>
              <a:stCxn id="69" idx="0"/>
              <a:endCxn id="30" idx="1"/>
            </p:cNvCxnSpPr>
            <p:nvPr/>
          </p:nvCxnSpPr>
          <p:spPr>
            <a:xfrm flipV="1">
              <a:off x="1582116" y="3876961"/>
              <a:ext cx="850102" cy="5013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43" idx="0"/>
              <a:endCxn id="31" idx="1"/>
            </p:cNvCxnSpPr>
            <p:nvPr/>
          </p:nvCxnSpPr>
          <p:spPr>
            <a:xfrm flipV="1">
              <a:off x="3373546" y="5066342"/>
              <a:ext cx="0" cy="5103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684140" y="3819174"/>
              <a:ext cx="1484303" cy="386547"/>
            </a:xfrm>
            <a:prstGeom prst="rect">
              <a:avLst/>
            </a:prstGeom>
            <a:noFill/>
          </p:spPr>
          <p:txBody>
            <a:bodyPr wrap="square" rtlCol="0">
              <a:spAutoFit/>
            </a:bodyPr>
            <a:lstStyle/>
            <a:p>
              <a:r>
                <a:rPr lang="en-US" sz="1200" dirty="0"/>
                <a:t>Cipher Text 2</a:t>
              </a:r>
            </a:p>
          </p:txBody>
        </p:sp>
        <p:sp>
          <p:nvSpPr>
            <p:cNvPr id="41" name="Right Brace 40"/>
            <p:cNvSpPr/>
            <p:nvPr/>
          </p:nvSpPr>
          <p:spPr>
            <a:xfrm rot="16200000">
              <a:off x="4214214" y="4040583"/>
              <a:ext cx="309245" cy="72408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3" name="Picture 42"/>
            <p:cNvPicPr>
              <a:picLocks noChangeAspect="1"/>
            </p:cNvPicPr>
            <p:nvPr/>
          </p:nvPicPr>
          <p:blipFill>
            <a:blip r:embed="rId4">
              <a:duotone>
                <a:prstClr val="black"/>
                <a:schemeClr val="accent4">
                  <a:tint val="45000"/>
                  <a:satMod val="400000"/>
                </a:schemeClr>
              </a:duotone>
            </a:blip>
            <a:stretch>
              <a:fillRect/>
            </a:stretch>
          </p:blipFill>
          <p:spPr>
            <a:xfrm>
              <a:off x="2904207" y="5576725"/>
              <a:ext cx="938677" cy="480128"/>
            </a:xfrm>
            <a:prstGeom prst="rect">
              <a:avLst/>
            </a:prstGeom>
          </p:spPr>
        </p:pic>
        <p:sp>
          <p:nvSpPr>
            <p:cNvPr id="44" name="Folded Corner 43"/>
            <p:cNvSpPr/>
            <p:nvPr/>
          </p:nvSpPr>
          <p:spPr>
            <a:xfrm>
              <a:off x="7393767" y="3045273"/>
              <a:ext cx="724704" cy="827998"/>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rgbClr val="000000"/>
                  </a:solidFill>
                </a:rPr>
                <a:t>LargeMsg</a:t>
              </a:r>
              <a:r>
                <a:rPr lang="en-US" sz="1100" dirty="0">
                  <a:solidFill>
                    <a:srgbClr val="000000"/>
                  </a:solidFill>
                </a:rPr>
                <a:t>.</a:t>
              </a:r>
            </a:p>
          </p:txBody>
        </p:sp>
        <p:cxnSp>
          <p:nvCxnSpPr>
            <p:cNvPr id="45" name="Straight Arrow Connector 44"/>
            <p:cNvCxnSpPr>
              <a:stCxn id="48" idx="0"/>
              <a:endCxn id="44" idx="1"/>
            </p:cNvCxnSpPr>
            <p:nvPr/>
          </p:nvCxnSpPr>
          <p:spPr>
            <a:xfrm>
              <a:off x="7034140" y="3458801"/>
              <a:ext cx="359627" cy="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7976624" y="2964019"/>
              <a:ext cx="1013369" cy="1154482"/>
              <a:chOff x="6140101" y="4393047"/>
              <a:chExt cx="1013369" cy="1154482"/>
            </a:xfrm>
          </p:grpSpPr>
          <p:pic>
            <p:nvPicPr>
              <p:cNvPr id="57" name="Picture 56"/>
              <p:cNvPicPr>
                <a:picLocks noChangeAspect="1"/>
              </p:cNvPicPr>
              <p:nvPr/>
            </p:nvPicPr>
            <p:blipFill>
              <a:blip r:embed="rId5"/>
              <a:stretch>
                <a:fillRect/>
              </a:stretch>
            </p:blipFill>
            <p:spPr>
              <a:xfrm>
                <a:off x="6295976" y="4393047"/>
                <a:ext cx="605625" cy="789410"/>
              </a:xfrm>
              <a:prstGeom prst="rect">
                <a:avLst/>
              </a:prstGeom>
            </p:spPr>
          </p:pic>
          <p:sp>
            <p:nvSpPr>
              <p:cNvPr id="58" name="TextBox 57"/>
              <p:cNvSpPr txBox="1"/>
              <p:nvPr/>
            </p:nvSpPr>
            <p:spPr>
              <a:xfrm>
                <a:off x="6140101" y="5182457"/>
                <a:ext cx="1013369" cy="365072"/>
              </a:xfrm>
              <a:prstGeom prst="rect">
                <a:avLst/>
              </a:prstGeom>
              <a:noFill/>
            </p:spPr>
            <p:txBody>
              <a:bodyPr wrap="square" rtlCol="0">
                <a:spAutoFit/>
              </a:bodyPr>
              <a:lstStyle/>
              <a:p>
                <a:r>
                  <a:rPr lang="en-US" sz="1100" dirty="0"/>
                  <a:t>Receiver</a:t>
                </a:r>
              </a:p>
            </p:txBody>
          </p:sp>
        </p:grpSp>
        <p:sp>
          <p:nvSpPr>
            <p:cNvPr id="47" name="Snip Same Side Corner Rectangle 46"/>
            <p:cNvSpPr/>
            <p:nvPr/>
          </p:nvSpPr>
          <p:spPr>
            <a:xfrm>
              <a:off x="4898634" y="4245890"/>
              <a:ext cx="909241"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Decr</a:t>
              </a:r>
              <a:r>
                <a:rPr lang="en-US" sz="1400" dirty="0">
                  <a:solidFill>
                    <a:schemeClr val="tx1"/>
                  </a:solidFill>
                </a:rPr>
                <a:t>.  </a:t>
              </a:r>
              <a:r>
                <a:rPr lang="en-US" sz="1400" dirty="0" err="1">
                  <a:solidFill>
                    <a:schemeClr val="tx1"/>
                  </a:solidFill>
                </a:rPr>
                <a:t>Algo</a:t>
              </a:r>
              <a:r>
                <a:rPr lang="en-US" sz="1600" dirty="0">
                  <a:solidFill>
                    <a:schemeClr val="tx1"/>
                  </a:solidFill>
                </a:rPr>
                <a:t>.</a:t>
              </a:r>
            </a:p>
          </p:txBody>
        </p:sp>
        <p:sp>
          <p:nvSpPr>
            <p:cNvPr id="48" name="Snip Same Side Corner Rectangle 47"/>
            <p:cNvSpPr/>
            <p:nvPr/>
          </p:nvSpPr>
          <p:spPr>
            <a:xfrm>
              <a:off x="5992721" y="3049632"/>
              <a:ext cx="1041419"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Decr</a:t>
              </a:r>
              <a:r>
                <a:rPr lang="en-US" sz="1400" dirty="0">
                  <a:solidFill>
                    <a:schemeClr val="tx1"/>
                  </a:solidFill>
                </a:rPr>
                <a:t>. </a:t>
              </a:r>
              <a:r>
                <a:rPr lang="en-US" sz="1400" dirty="0" err="1">
                  <a:solidFill>
                    <a:schemeClr val="tx1"/>
                  </a:solidFill>
                </a:rPr>
                <a:t>Algo</a:t>
              </a:r>
              <a:r>
                <a:rPr lang="en-US" sz="1400" dirty="0">
                  <a:solidFill>
                    <a:schemeClr val="tx1"/>
                  </a:solidFill>
                </a:rPr>
                <a:t>.</a:t>
              </a:r>
            </a:p>
          </p:txBody>
        </p:sp>
        <p:cxnSp>
          <p:nvCxnSpPr>
            <p:cNvPr id="49" name="Straight Arrow Connector 48"/>
            <p:cNvCxnSpPr>
              <a:stCxn id="31" idx="0"/>
              <a:endCxn id="47" idx="2"/>
            </p:cNvCxnSpPr>
            <p:nvPr/>
          </p:nvCxnSpPr>
          <p:spPr>
            <a:xfrm flipV="1">
              <a:off x="3894255" y="4655059"/>
              <a:ext cx="1004379" cy="21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7" idx="0"/>
              <a:endCxn id="73" idx="1"/>
            </p:cNvCxnSpPr>
            <p:nvPr/>
          </p:nvCxnSpPr>
          <p:spPr>
            <a:xfrm>
              <a:off x="5807875" y="4655059"/>
              <a:ext cx="765417" cy="162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54" idx="0"/>
              <a:endCxn id="47" idx="1"/>
            </p:cNvCxnSpPr>
            <p:nvPr/>
          </p:nvCxnSpPr>
          <p:spPr>
            <a:xfrm flipV="1">
              <a:off x="5353255" y="5064228"/>
              <a:ext cx="0" cy="500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73" idx="0"/>
              <a:endCxn id="48" idx="1"/>
            </p:cNvCxnSpPr>
            <p:nvPr/>
          </p:nvCxnSpPr>
          <p:spPr>
            <a:xfrm flipH="1" flipV="1">
              <a:off x="6513431" y="3867970"/>
              <a:ext cx="629318" cy="518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4" name="Picture 53"/>
            <p:cNvPicPr>
              <a:picLocks noChangeAspect="1"/>
            </p:cNvPicPr>
            <p:nvPr/>
          </p:nvPicPr>
          <p:blipFill>
            <a:blip r:embed="rId6">
              <a:duotone>
                <a:prstClr val="black"/>
                <a:schemeClr val="accent4">
                  <a:tint val="45000"/>
                  <a:satMod val="400000"/>
                </a:schemeClr>
              </a:duotone>
            </a:blip>
            <a:stretch>
              <a:fillRect/>
            </a:stretch>
          </p:blipFill>
          <p:spPr>
            <a:xfrm>
              <a:off x="4783798" y="5564404"/>
              <a:ext cx="1138914" cy="569457"/>
            </a:xfrm>
            <a:prstGeom prst="rect">
              <a:avLst/>
            </a:prstGeom>
          </p:spPr>
        </p:pic>
        <p:sp>
          <p:nvSpPr>
            <p:cNvPr id="56" name="TextBox 55"/>
            <p:cNvSpPr txBox="1"/>
            <p:nvPr/>
          </p:nvSpPr>
          <p:spPr>
            <a:xfrm>
              <a:off x="4734260" y="6097518"/>
              <a:ext cx="1362124" cy="644244"/>
            </a:xfrm>
            <a:prstGeom prst="rect">
              <a:avLst/>
            </a:prstGeom>
            <a:noFill/>
          </p:spPr>
          <p:txBody>
            <a:bodyPr wrap="square" rtlCol="0">
              <a:spAutoFit/>
            </a:bodyPr>
            <a:lstStyle/>
            <a:p>
              <a:r>
                <a:rPr lang="en-US" sz="1200" dirty="0"/>
                <a:t>Receiver’s Private Key</a:t>
              </a:r>
            </a:p>
          </p:txBody>
        </p:sp>
        <p:cxnSp>
          <p:nvCxnSpPr>
            <p:cNvPr id="67" name="Straight Arrow Connector 66"/>
            <p:cNvCxnSpPr>
              <a:stCxn id="30" idx="0"/>
              <a:endCxn id="48" idx="2"/>
            </p:cNvCxnSpPr>
            <p:nvPr/>
          </p:nvCxnSpPr>
          <p:spPr>
            <a:xfrm flipV="1">
              <a:off x="2886838" y="3458801"/>
              <a:ext cx="3105883" cy="8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764584" y="4909964"/>
              <a:ext cx="1630120" cy="369332"/>
            </a:xfrm>
            <a:prstGeom prst="rect">
              <a:avLst/>
            </a:prstGeom>
            <a:noFill/>
          </p:spPr>
          <p:txBody>
            <a:bodyPr wrap="square" rtlCol="0">
              <a:spAutoFit/>
            </a:bodyPr>
            <a:lstStyle/>
            <a:p>
              <a:r>
                <a:rPr lang="en-US" dirty="0"/>
                <a:t>Symmetric Key</a:t>
              </a:r>
            </a:p>
          </p:txBody>
        </p:sp>
        <p:pic>
          <p:nvPicPr>
            <p:cNvPr id="69" name="Picture 68"/>
            <p:cNvPicPr>
              <a:picLocks noChangeAspect="1"/>
            </p:cNvPicPr>
            <p:nvPr/>
          </p:nvPicPr>
          <p:blipFill>
            <a:blip r:embed="rId6">
              <a:duotone>
                <a:prstClr val="black"/>
                <a:schemeClr val="accent2">
                  <a:tint val="45000"/>
                  <a:satMod val="400000"/>
                </a:schemeClr>
              </a:duotone>
            </a:blip>
            <a:stretch>
              <a:fillRect/>
            </a:stretch>
          </p:blipFill>
          <p:spPr>
            <a:xfrm>
              <a:off x="1012659" y="4378353"/>
              <a:ext cx="1138914" cy="569457"/>
            </a:xfrm>
            <a:prstGeom prst="rect">
              <a:avLst/>
            </a:prstGeom>
          </p:spPr>
        </p:pic>
        <p:sp>
          <p:nvSpPr>
            <p:cNvPr id="72" name="TextBox 71"/>
            <p:cNvSpPr txBox="1"/>
            <p:nvPr/>
          </p:nvSpPr>
          <p:spPr>
            <a:xfrm>
              <a:off x="6448697" y="4918222"/>
              <a:ext cx="1630120" cy="369332"/>
            </a:xfrm>
            <a:prstGeom prst="rect">
              <a:avLst/>
            </a:prstGeom>
            <a:noFill/>
          </p:spPr>
          <p:txBody>
            <a:bodyPr wrap="square" rtlCol="0">
              <a:spAutoFit/>
            </a:bodyPr>
            <a:lstStyle/>
            <a:p>
              <a:r>
                <a:rPr lang="en-US" dirty="0"/>
                <a:t>Symmetric Key</a:t>
              </a:r>
            </a:p>
          </p:txBody>
        </p:sp>
        <p:pic>
          <p:nvPicPr>
            <p:cNvPr id="73" name="Picture 72"/>
            <p:cNvPicPr>
              <a:picLocks noChangeAspect="1"/>
            </p:cNvPicPr>
            <p:nvPr/>
          </p:nvPicPr>
          <p:blipFill>
            <a:blip r:embed="rId6">
              <a:duotone>
                <a:prstClr val="black"/>
                <a:schemeClr val="accent2">
                  <a:tint val="45000"/>
                  <a:satMod val="400000"/>
                </a:schemeClr>
              </a:duotone>
            </a:blip>
            <a:stretch>
              <a:fillRect/>
            </a:stretch>
          </p:blipFill>
          <p:spPr>
            <a:xfrm>
              <a:off x="6573292" y="4386611"/>
              <a:ext cx="1138914" cy="569457"/>
            </a:xfrm>
            <a:prstGeom prst="rect">
              <a:avLst/>
            </a:prstGeom>
          </p:spPr>
        </p:pic>
        <p:sp>
          <p:nvSpPr>
            <p:cNvPr id="76" name="TextBox 75"/>
            <p:cNvSpPr txBox="1"/>
            <p:nvPr/>
          </p:nvSpPr>
          <p:spPr>
            <a:xfrm>
              <a:off x="3684140" y="2594687"/>
              <a:ext cx="1484303" cy="386547"/>
            </a:xfrm>
            <a:prstGeom prst="rect">
              <a:avLst/>
            </a:prstGeom>
            <a:noFill/>
          </p:spPr>
          <p:txBody>
            <a:bodyPr wrap="square" rtlCol="0">
              <a:spAutoFit/>
            </a:bodyPr>
            <a:lstStyle/>
            <a:p>
              <a:r>
                <a:rPr lang="en-US" sz="1200" dirty="0"/>
                <a:t>Cipher Text 1</a:t>
              </a:r>
            </a:p>
          </p:txBody>
        </p:sp>
        <p:sp>
          <p:nvSpPr>
            <p:cNvPr id="77" name="Right Brace 76"/>
            <p:cNvSpPr/>
            <p:nvPr/>
          </p:nvSpPr>
          <p:spPr>
            <a:xfrm rot="16200000">
              <a:off x="4176854" y="1810134"/>
              <a:ext cx="435286" cy="272092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 name="TextBox 2">
            <a:extLst>
              <a:ext uri="{FF2B5EF4-FFF2-40B4-BE49-F238E27FC236}">
                <a16:creationId xmlns:a16="http://schemas.microsoft.com/office/drawing/2014/main" id="{A57617C1-0DAB-4E90-9A71-5F189557D535}"/>
              </a:ext>
            </a:extLst>
          </p:cNvPr>
          <p:cNvSpPr txBox="1"/>
          <p:nvPr/>
        </p:nvSpPr>
        <p:spPr>
          <a:xfrm>
            <a:off x="947980" y="5614832"/>
            <a:ext cx="7375888" cy="830997"/>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sz="1600" dirty="0"/>
              <a:t>2. With respect to diagram above, what does Cipher Text 2 refer to? And what does Cipher Text 1 refer to? Write your answer in word document.</a:t>
            </a:r>
          </a:p>
          <a:p>
            <a:pPr algn="ctr"/>
            <a:endParaRPr lang="en-SG" sz="1600" dirty="0"/>
          </a:p>
        </p:txBody>
      </p:sp>
      <p:cxnSp>
        <p:nvCxnSpPr>
          <p:cNvPr id="7" name="Straight Connector 6">
            <a:extLst>
              <a:ext uri="{FF2B5EF4-FFF2-40B4-BE49-F238E27FC236}">
                <a16:creationId xmlns:a16="http://schemas.microsoft.com/office/drawing/2014/main" id="{10AB627C-E686-4E2F-9B20-F22F0FA76F2D}"/>
              </a:ext>
            </a:extLst>
          </p:cNvPr>
          <p:cNvCxnSpPr/>
          <p:nvPr/>
        </p:nvCxnSpPr>
        <p:spPr>
          <a:xfrm>
            <a:off x="461913" y="5431381"/>
            <a:ext cx="786195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4995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D8691FBD553D4397DC532467BB7172" ma:contentTypeVersion="4" ma:contentTypeDescription="Create a new document." ma:contentTypeScope="" ma:versionID="80254de31d32067cdae5e29ae7019b79">
  <xsd:schema xmlns:xsd="http://www.w3.org/2001/XMLSchema" xmlns:xs="http://www.w3.org/2001/XMLSchema" xmlns:p="http://schemas.microsoft.com/office/2006/metadata/properties" xmlns:ns2="43117702-bae0-4bfd-9f83-e766ad67c2e6" xmlns:ns3="13f4a771-0e35-408f-bbbe-dc8f15eaef0c" targetNamespace="http://schemas.microsoft.com/office/2006/metadata/properties" ma:root="true" ma:fieldsID="320e5671547560be27003cf804667635" ns2:_="" ns3:_="">
    <xsd:import namespace="43117702-bae0-4bfd-9f83-e766ad67c2e6"/>
    <xsd:import namespace="13f4a771-0e35-408f-bbbe-dc8f15eaef0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117702-bae0-4bfd-9f83-e766ad67c2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f4a771-0e35-408f-bbbe-dc8f15eaef0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31F354-A3DE-4B46-AD44-4D3A6350736D}">
  <ds:schemaRefs>
    <ds:schemaRef ds:uri="http://schemas.microsoft.com/sharepoint/v3/contenttype/forms"/>
  </ds:schemaRefs>
</ds:datastoreItem>
</file>

<file path=customXml/itemProps2.xml><?xml version="1.0" encoding="utf-8"?>
<ds:datastoreItem xmlns:ds="http://schemas.openxmlformats.org/officeDocument/2006/customXml" ds:itemID="{2B5830BA-B74B-4FBC-A52D-E1B0421338C5}">
  <ds:schemaRefs>
    <ds:schemaRef ds:uri="http://schemas.microsoft.com/office/2006/documentManagement/types"/>
    <ds:schemaRef ds:uri="http://purl.org/dc/elements/1.1/"/>
    <ds:schemaRef ds:uri="http://schemas.microsoft.com/office/2006/metadata/properties"/>
    <ds:schemaRef ds:uri="http://purl.org/dc/terms/"/>
    <ds:schemaRef ds:uri="13f4a771-0e35-408f-bbbe-dc8f15eaef0c"/>
    <ds:schemaRef ds:uri="http://www.w3.org/XML/1998/namespace"/>
    <ds:schemaRef ds:uri="http://schemas.microsoft.com/office/infopath/2007/PartnerControls"/>
    <ds:schemaRef ds:uri="http://schemas.openxmlformats.org/package/2006/metadata/core-properties"/>
    <ds:schemaRef ds:uri="43117702-bae0-4bfd-9f83-e766ad67c2e6"/>
    <ds:schemaRef ds:uri="http://purl.org/dc/dcmitype/"/>
  </ds:schemaRefs>
</ds:datastoreItem>
</file>

<file path=customXml/itemProps3.xml><?xml version="1.0" encoding="utf-8"?>
<ds:datastoreItem xmlns:ds="http://schemas.openxmlformats.org/officeDocument/2006/customXml" ds:itemID="{EBF940B5-51F9-45C4-AD1D-1437590EC4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117702-bae0-4bfd-9f83-e766ad67c2e6"/>
    <ds:schemaRef ds:uri="13f4a771-0e35-408f-bbbe-dc8f15eaef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1342</TotalTime>
  <Words>2916</Words>
  <Application>Microsoft Office PowerPoint</Application>
  <PresentationFormat>On-screen Show (4:3)</PresentationFormat>
  <Paragraphs>342</Paragraphs>
  <Slides>32</Slides>
  <Notes>10</Notes>
  <HiddenSlides>0</HiddenSlides>
  <MMClips>5</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ＭＳ Ｐゴシック</vt:lpstr>
      <vt:lpstr>ＭＳ Ｐ明朝</vt:lpstr>
      <vt:lpstr>SimSun</vt:lpstr>
      <vt:lpstr>Arial</vt:lpstr>
      <vt:lpstr>Calibri</vt:lpstr>
      <vt:lpstr>Times New Roman</vt:lpstr>
      <vt:lpstr>Wingdings</vt:lpstr>
      <vt:lpstr>Wingdings 2</vt:lpstr>
      <vt:lpstr>Median</vt:lpstr>
      <vt:lpstr>SECURE SOFTWARE DEVELOPMENT  (SSD)</vt:lpstr>
      <vt:lpstr>Contents</vt:lpstr>
      <vt:lpstr>Remote Learning Instructions</vt:lpstr>
      <vt:lpstr>Important Details </vt:lpstr>
      <vt:lpstr>Benefits of Secure Design</vt:lpstr>
      <vt:lpstr>Designing Confidentiality Techniques</vt:lpstr>
      <vt:lpstr>SKC or ASKC (Symmetric Key Crypto or Asymmetric Key Crypto)</vt:lpstr>
      <vt:lpstr>Symmetric (SKC) vs. Asymmetric (ASKC)</vt:lpstr>
      <vt:lpstr>Combine SKE &amp; ASKE</vt:lpstr>
      <vt:lpstr>Designing Integrity Techniques</vt:lpstr>
      <vt:lpstr>Data Integrity using Hash Functions</vt:lpstr>
      <vt:lpstr>Unsalted vs Salted Hash</vt:lpstr>
      <vt:lpstr>Example of Hash Function</vt:lpstr>
      <vt:lpstr>Characteristics of Cryptographic Hash Functions</vt:lpstr>
      <vt:lpstr>Popular Hash Functions</vt:lpstr>
      <vt:lpstr>Digital Signature</vt:lpstr>
      <vt:lpstr>How to digitally sign a message?</vt:lpstr>
      <vt:lpstr>How to verify a digitally signed message?</vt:lpstr>
      <vt:lpstr>Code Signing</vt:lpstr>
      <vt:lpstr>Code Signing</vt:lpstr>
      <vt:lpstr>Code Signing</vt:lpstr>
      <vt:lpstr>Referential Integrity</vt:lpstr>
      <vt:lpstr>Resource Locking</vt:lpstr>
      <vt:lpstr>Designing Availability Techniques</vt:lpstr>
      <vt:lpstr>Failover</vt:lpstr>
      <vt:lpstr>Replication</vt:lpstr>
      <vt:lpstr>Scalability</vt:lpstr>
      <vt:lpstr>Scalability</vt:lpstr>
      <vt:lpstr>Open-Ended Question</vt:lpstr>
      <vt:lpstr>Mission 5.1: Security Design Techniques (Optional)</vt:lpstr>
      <vt:lpstr>Mission 5.2: Razor Pages Security II (Individual)</vt:lpstr>
      <vt:lpstr>Reflections - Individual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DEVELOPMENT 1 (SSD1)</dc:title>
  <dc:creator>Omar Mohamed Saifulamri</dc:creator>
  <cp:lastModifiedBy>Omar Mohamed Saifulamri</cp:lastModifiedBy>
  <cp:revision>130</cp:revision>
  <dcterms:modified xsi:type="dcterms:W3CDTF">2020-05-19T06:59:10Z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0x010100B9D8691FBD553D4397DC532467BB7172</vt:lpwstr>
  </property>
  <property fmtid="{D5CDD505-2E9C-101B-9397-08002B2CF9AE}" pid="3" name="MSIP_Label_84f81056-721b-4b22-8334-0449c6cc893e_Enabled">
    <vt:lpwstr>True</vt:lpwstr>
  </property>
  <property fmtid="{D5CDD505-2E9C-101B-9397-08002B2CF9AE}" pid="4" name="MSIP_Label_84f81056-721b-4b22-8334-0449c6cc893e_SiteId">
    <vt:lpwstr>cba9e115-3016-4462-a1ab-a565cba0cdf1</vt:lpwstr>
  </property>
  <property fmtid="{D5CDD505-2E9C-101B-9397-08002B2CF9AE}" pid="5" name="MSIP_Label_84f81056-721b-4b22-8334-0449c6cc893e_Owner">
    <vt:lpwstr>oms5@np.edu.sg</vt:lpwstr>
  </property>
  <property fmtid="{D5CDD505-2E9C-101B-9397-08002B2CF9AE}" pid="6" name="MSIP_Label_84f81056-721b-4b22-8334-0449c6cc893e_SetDate">
    <vt:lpwstr>2020-05-19T06:57:13.0080362Z</vt:lpwstr>
  </property>
  <property fmtid="{D5CDD505-2E9C-101B-9397-08002B2CF9AE}" pid="7" name="MSIP_Label_84f81056-721b-4b22-8334-0449c6cc893e_Name">
    <vt:lpwstr>Official (Closed)</vt:lpwstr>
  </property>
  <property fmtid="{D5CDD505-2E9C-101B-9397-08002B2CF9AE}" pid="8" name="MSIP_Label_84f81056-721b-4b22-8334-0449c6cc893e_Application">
    <vt:lpwstr>Microsoft Azure Information Protection</vt:lpwstr>
  </property>
  <property fmtid="{D5CDD505-2E9C-101B-9397-08002B2CF9AE}" pid="9" name="MSIP_Label_84f81056-721b-4b22-8334-0449c6cc893e_ActionId">
    <vt:lpwstr>46c64c22-7c08-41e4-afe7-ec6d6d2a985b</vt:lpwstr>
  </property>
  <property fmtid="{D5CDD505-2E9C-101B-9397-08002B2CF9AE}" pid="10" name="MSIP_Label_84f81056-721b-4b22-8334-0449c6cc893e_Extended_MSFT_Method">
    <vt:lpwstr>Automatic</vt:lpwstr>
  </property>
  <property fmtid="{D5CDD505-2E9C-101B-9397-08002B2CF9AE}" pid="11" name="MSIP_Label_30286cb9-b49f-4646-87a5-340028348160_Enabled">
    <vt:lpwstr>True</vt:lpwstr>
  </property>
  <property fmtid="{D5CDD505-2E9C-101B-9397-08002B2CF9AE}" pid="12" name="MSIP_Label_30286cb9-b49f-4646-87a5-340028348160_SiteId">
    <vt:lpwstr>cba9e115-3016-4462-a1ab-a565cba0cdf1</vt:lpwstr>
  </property>
  <property fmtid="{D5CDD505-2E9C-101B-9397-08002B2CF9AE}" pid="13" name="MSIP_Label_30286cb9-b49f-4646-87a5-340028348160_Owner">
    <vt:lpwstr>oms5@np.edu.sg</vt:lpwstr>
  </property>
  <property fmtid="{D5CDD505-2E9C-101B-9397-08002B2CF9AE}" pid="14" name="MSIP_Label_30286cb9-b49f-4646-87a5-340028348160_SetDate">
    <vt:lpwstr>2020-05-19T06:57:13.0080362Z</vt:lpwstr>
  </property>
  <property fmtid="{D5CDD505-2E9C-101B-9397-08002B2CF9AE}" pid="15" name="MSIP_Label_30286cb9-b49f-4646-87a5-340028348160_Name">
    <vt:lpwstr>Non Sensitive</vt:lpwstr>
  </property>
  <property fmtid="{D5CDD505-2E9C-101B-9397-08002B2CF9AE}" pid="16" name="MSIP_Label_30286cb9-b49f-4646-87a5-340028348160_Application">
    <vt:lpwstr>Microsoft Azure Information Protection</vt:lpwstr>
  </property>
  <property fmtid="{D5CDD505-2E9C-101B-9397-08002B2CF9AE}" pid="17" name="MSIP_Label_30286cb9-b49f-4646-87a5-340028348160_ActionId">
    <vt:lpwstr>46c64c22-7c08-41e4-afe7-ec6d6d2a985b</vt:lpwstr>
  </property>
  <property fmtid="{D5CDD505-2E9C-101B-9397-08002B2CF9AE}" pid="18" name="MSIP_Label_30286cb9-b49f-4646-87a5-340028348160_Parent">
    <vt:lpwstr>84f81056-721b-4b22-8334-0449c6cc893e</vt:lpwstr>
  </property>
  <property fmtid="{D5CDD505-2E9C-101B-9397-08002B2CF9AE}" pid="19" name="MSIP_Label_30286cb9-b49f-4646-87a5-340028348160_Extended_MSFT_Method">
    <vt:lpwstr>Automatic</vt:lpwstr>
  </property>
  <property fmtid="{D5CDD505-2E9C-101B-9397-08002B2CF9AE}" pid="20" name="Sensitivity">
    <vt:lpwstr>Official (Closed) Non Sensitive</vt:lpwstr>
  </property>
</Properties>
</file>